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68" r:id="rId8"/>
    <p:sldId id="277" r:id="rId9"/>
    <p:sldId id="263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7.2.2022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m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m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pisne.cz/" TargetMode="External"/><Relationship Id="rId2" Type="http://schemas.openxmlformats.org/officeDocument/2006/relationships/hyperlink" Target="https://prijimacky.cermat.cz/files/files/dokumenty/specifikace-pozadavku/JP17_Specifikace_pozadavku_CJ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chybujte.cz/" TargetMode="External"/><Relationship Id="rId4" Type="http://schemas.openxmlformats.org/officeDocument/2006/relationships/hyperlink" Target="http://www.umimecesky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/prijimacky-bez-obav" TargetMode="External"/><Relationship Id="rId2" Type="http://schemas.openxmlformats.org/officeDocument/2006/relationships/hyperlink" Target="https://www.youtube.com/playlist?list=PLD_48WTXRpqOpIAZ3zE0I9mOipH7FxhW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m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rojanek@gvm.cz" TargetMode="External"/><Relationship Id="rId7" Type="http://schemas.openxmlformats.org/officeDocument/2006/relationships/hyperlink" Target="mailto:vrana@gvm.cz" TargetMode="External"/><Relationship Id="rId2" Type="http://schemas.openxmlformats.org/officeDocument/2006/relationships/hyperlink" Target="https://www.gvm.cz/cs/prijimaci-riz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vratilova@gvm.cz" TargetMode="External"/><Relationship Id="rId5" Type="http://schemas.openxmlformats.org/officeDocument/2006/relationships/hyperlink" Target="mailto:pokorna@gvm.cz" TargetMode="External"/><Relationship Id="rId4" Type="http://schemas.openxmlformats.org/officeDocument/2006/relationships/hyperlink" Target="mailto:zrala@gvm.cz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m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testova-zadani-k-procvicovani" TargetMode="External"/><Relationship Id="rId2" Type="http://schemas.openxmlformats.org/officeDocument/2006/relationships/hyperlink" Target="https://prijimacky.cermat.cz/files/files/dokumenty/specifikace-pozadavku/JP17_Specifikace_pozadavku_M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ijimacky.cermat.cz/menu/jednotna-prijimaci-zkouska/prijimacky-bez-obav" TargetMode="External"/><Relationship Id="rId4" Type="http://schemas.openxmlformats.org/officeDocument/2006/relationships/hyperlink" Target="https://procvicprijimacky.cermat.c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m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21656"/>
            <a:ext cx="10058400" cy="1527049"/>
          </a:xfrm>
        </p:spPr>
        <p:txBody>
          <a:bodyPr>
            <a:normAutofit/>
          </a:bodyPr>
          <a:lstStyle/>
          <a:p>
            <a:pPr algn="ctr"/>
            <a:r>
              <a:rPr lang="pt-BR" sz="7200">
                <a:solidFill>
                  <a:srgbClr val="E94E00"/>
                </a:solidFill>
                <a:latin typeface="+mn-lt"/>
              </a:rPr>
              <a:t>Přijímačky nanečisto</a:t>
            </a:r>
            <a:endParaRPr lang="cs-CZ" sz="7200">
              <a:solidFill>
                <a:srgbClr val="E94E00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9907" y="5092117"/>
            <a:ext cx="8156633" cy="831068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Gymnázium Velké meziříčí</a:t>
            </a:r>
          </a:p>
          <a:p>
            <a:r>
              <a:rPr lang="cs-CZ" cap="none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5" y="4744127"/>
            <a:ext cx="1524581" cy="15270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B6E5539-87F5-4AC8-B666-01D961F791B6}"/>
              </a:ext>
            </a:extLst>
          </p:cNvPr>
          <p:cNvSpPr txBox="1">
            <a:spLocks/>
          </p:cNvSpPr>
          <p:nvPr/>
        </p:nvSpPr>
        <p:spPr>
          <a:xfrm>
            <a:off x="1066800" y="2323749"/>
            <a:ext cx="10058400" cy="1937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 err="1">
                <a:latin typeface="+mn-lt"/>
              </a:rPr>
              <a:t>Střed</a:t>
            </a:r>
            <a:r>
              <a:rPr lang="cs-CZ" sz="4400" b="1" dirty="0">
                <a:latin typeface="+mn-lt"/>
              </a:rPr>
              <a:t>a, 9</a:t>
            </a:r>
            <a:r>
              <a:rPr lang="pt-BR" sz="4400" b="1" dirty="0">
                <a:latin typeface="+mn-lt"/>
              </a:rPr>
              <a:t>. února 202</a:t>
            </a:r>
            <a:r>
              <a:rPr lang="cs-CZ" sz="4400" b="1" dirty="0">
                <a:latin typeface="+mn-lt"/>
              </a:rPr>
              <a:t>2</a:t>
            </a:r>
            <a:r>
              <a:rPr lang="pt-BR" sz="4400" b="1" dirty="0">
                <a:latin typeface="+mn-lt"/>
              </a:rPr>
              <a:t> od 15 hodin</a:t>
            </a:r>
            <a:endParaRPr lang="cs-CZ" sz="4400" b="1" dirty="0" err="1">
              <a:latin typeface="+mn-lt"/>
            </a:endParaRPr>
          </a:p>
          <a:p>
            <a:pPr algn="ctr"/>
            <a:endParaRPr lang="cs-CZ" sz="4400" b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+mn-lt"/>
              </a:rPr>
              <a:t>Vážení uchazeči, mějte u sebe připravenou tužku, propisku, pravítko a kružítko, vytištěný formulář pro odpovědi – jeden pro ČJ, jeden pro M (je umístěn na stránkách školy </a:t>
            </a:r>
            <a:r>
              <a:rPr lang="cs-CZ" sz="3600" dirty="0">
                <a:solidFill>
                  <a:srgbClr val="E94E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www.gvm.cz</a:t>
            </a:r>
            <a:r>
              <a:rPr lang="cs-CZ" sz="3600" dirty="0">
                <a:solidFill>
                  <a:srgbClr val="E94E00"/>
                </a:solidFill>
                <a:latin typeface="+mn-lt"/>
              </a:rPr>
              <a:t> </a:t>
            </a:r>
            <a:r>
              <a:rPr lang="cs-CZ" sz="3600" dirty="0">
                <a:latin typeface="+mn-lt"/>
              </a:rPr>
              <a:t>– odkaz Přijímací řízení – Přijímačky nanečisto).</a:t>
            </a:r>
            <a:endParaRPr lang="cs-CZ" sz="36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Přestávka, </a:t>
            </a:r>
            <a:r>
              <a:rPr lang="cs-CZ" b="1">
                <a:solidFill>
                  <a:srgbClr val="E94E00"/>
                </a:solidFill>
              </a:rPr>
              <a:t>16.35 – 16.45 h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AD28E-6956-4E5D-904E-701FF8BD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85" y="2063692"/>
            <a:ext cx="9593790" cy="420288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sz="2800" b="1"/>
              <a:t>Hygienická pauza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/>
              <a:t> Odskočte si na toaletu </a:t>
            </a:r>
            <a:r>
              <a:rPr lang="cs-CZ" sz="2800">
                <a:sym typeface="Wingdings" panose="05000000000000000000" pitchFamily="2" charset="2"/>
              </a:rPr>
              <a:t></a:t>
            </a:r>
            <a:endParaRPr lang="cs-CZ" sz="280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/>
              <a:t> Protáhněte se </a:t>
            </a:r>
            <a:r>
              <a:rPr lang="cs-CZ" sz="2800">
                <a:sym typeface="Wingdings" panose="05000000000000000000" pitchFamily="2" charset="2"/>
              </a:rPr>
              <a:t></a:t>
            </a:r>
            <a:endParaRPr lang="cs-CZ" sz="280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/>
              <a:t> Něco drobného zakousněte </a:t>
            </a:r>
            <a:r>
              <a:rPr lang="cs-CZ" sz="2800">
                <a:sym typeface="Wingdings" panose="05000000000000000000" pitchFamily="2" charset="2"/>
              </a:rPr>
              <a:t></a:t>
            </a:r>
            <a:endParaRPr lang="cs-CZ" sz="280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/>
              <a:t> Napijte se </a:t>
            </a:r>
            <a:r>
              <a:rPr lang="cs-CZ" sz="2800">
                <a:sym typeface="Wingdings" panose="05000000000000000000" pitchFamily="2" charset="2"/>
              </a:rPr>
              <a:t></a:t>
            </a:r>
            <a:endParaRPr lang="cs-CZ" sz="2800"/>
          </a:p>
          <a:p>
            <a:endParaRPr lang="cs-CZ" sz="2200"/>
          </a:p>
          <a:p>
            <a:r>
              <a:rPr lang="cs-CZ" sz="2200"/>
              <a:t>Správné řešení testu z matematiky bude zpřístupněno v 18.15 hodin na </a:t>
            </a:r>
            <a:r>
              <a:rPr lang="cs-CZ" sz="2200">
                <a:solidFill>
                  <a:srgbClr val="E94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www.gvm.cz</a:t>
            </a:r>
            <a:r>
              <a:rPr lang="cs-CZ" sz="2200"/>
              <a:t> jako nový článek (aktualizovat stránku pomocí F5, </a:t>
            </a:r>
            <a:r>
              <a:rPr lang="cs-CZ" sz="2200" err="1"/>
              <a:t>Ctrl+R</a:t>
            </a:r>
            <a:r>
              <a:rPr lang="cs-CZ" sz="2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351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24" y="183628"/>
            <a:ext cx="9364649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Test z českého jazyka pro čtyřleté i osmileté studium, administrace </a:t>
            </a:r>
            <a:r>
              <a:rPr lang="cs-CZ" b="1" dirty="0">
                <a:solidFill>
                  <a:srgbClr val="E94E00"/>
                </a:solidFill>
              </a:rPr>
              <a:t>16.45 – 17.00 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2122414"/>
            <a:ext cx="4374929" cy="4093827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endParaRPr lang="cs-CZ" sz="2400"/>
          </a:p>
          <a:p>
            <a:pPr marL="1371600" lvl="3" indent="0">
              <a:lnSpc>
                <a:spcPct val="120000"/>
              </a:lnSpc>
              <a:buNone/>
            </a:pPr>
            <a:endParaRPr lang="cs-CZ" sz="180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DD4FE17-E25F-4D99-91AF-D1985E4BEAC2}"/>
              </a:ext>
            </a:extLst>
          </p:cNvPr>
          <p:cNvSpPr txBox="1">
            <a:spLocks/>
          </p:cNvSpPr>
          <p:nvPr/>
        </p:nvSpPr>
        <p:spPr>
          <a:xfrm>
            <a:off x="1329585" y="2063692"/>
            <a:ext cx="4374929" cy="42028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Ø"/>
            </a:pPr>
            <a:r>
              <a:rPr lang="cs-CZ" sz="2800" b="1" i="0" u="none" strike="noStrike" baseline="0">
                <a:latin typeface="MyriadPro-Bold"/>
              </a:rPr>
              <a:t> Počet úloh: 30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800" b="1" i="0" u="none" strike="noStrike" baseline="0">
                <a:latin typeface="MyriadPro-Bold"/>
              </a:rPr>
              <a:t> Maximální bodové hodnocení: 50 bodů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800" b="1" i="0" u="none" strike="noStrike" baseline="0">
                <a:latin typeface="MyriadPro-Bold"/>
              </a:rPr>
              <a:t> Povolené pomůcky: </a:t>
            </a:r>
          </a:p>
          <a:p>
            <a:pPr marL="0" indent="0" algn="l">
              <a:buNone/>
            </a:pPr>
            <a:r>
              <a:rPr lang="cs-CZ" sz="2800" b="1">
                <a:latin typeface="MyriadPro-Bold"/>
              </a:rPr>
              <a:t>	</a:t>
            </a:r>
            <a:r>
              <a:rPr lang="cs-CZ" sz="2800" b="1" i="0" u="none" strike="noStrike" baseline="0">
                <a:latin typeface="MyriadPro-Bold"/>
              </a:rPr>
              <a:t>psací potřeby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>
                <a:latin typeface="MyriadPro-Bold"/>
              </a:rPr>
              <a:t> 60 minut čistého času</a:t>
            </a:r>
            <a:endParaRPr lang="cs-CZ" sz="320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BF3A461-9643-445C-A6F4-92C75691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77" y="1904591"/>
            <a:ext cx="4039459" cy="43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34" y="305472"/>
            <a:ext cx="9378332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/>
              <a:t>Test z českého jazyka pro čtyřleté i osmileté studium, pokračování 1, </a:t>
            </a:r>
            <a:r>
              <a:rPr lang="cs-CZ" b="1">
                <a:solidFill>
                  <a:srgbClr val="E94E00"/>
                </a:solidFill>
              </a:rPr>
              <a:t>16.45 – 17.00 h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2122414"/>
            <a:ext cx="4374929" cy="4093827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endParaRPr lang="cs-CZ" sz="2400"/>
          </a:p>
          <a:p>
            <a:pPr marL="1371600" lvl="3" indent="0">
              <a:lnSpc>
                <a:spcPct val="120000"/>
              </a:lnSpc>
              <a:buNone/>
            </a:pPr>
            <a:endParaRPr lang="cs-CZ" sz="180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E904099-AD1C-4869-A085-26E6D8A0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0" y="1756229"/>
            <a:ext cx="3899047" cy="457888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369AA637-E9A3-4876-9CFF-CC7EBE1A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25" y="3676073"/>
            <a:ext cx="3958863" cy="26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9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34" y="305472"/>
            <a:ext cx="9378332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Test z českého jazyka pro čtyřleté i osmileté studium, pokračování 2, </a:t>
            </a:r>
            <a:r>
              <a:rPr lang="cs-CZ" b="1" dirty="0">
                <a:solidFill>
                  <a:srgbClr val="E94E00"/>
                </a:solidFill>
              </a:rPr>
              <a:t>16.45 – 17.00 h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2122414"/>
            <a:ext cx="4374929" cy="4093827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endParaRPr lang="cs-CZ" sz="2400"/>
          </a:p>
          <a:p>
            <a:pPr marL="1371600" lvl="3" indent="0">
              <a:lnSpc>
                <a:spcPct val="120000"/>
              </a:lnSpc>
              <a:buNone/>
            </a:pPr>
            <a:endParaRPr lang="cs-CZ" sz="18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05DE32-CA4D-42CA-BA8C-9F38F26AE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0" y="1930400"/>
            <a:ext cx="5223244" cy="372585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6D7505E-0C7D-43E8-A9CC-91274C82F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10" y="2258386"/>
            <a:ext cx="5200292" cy="33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2122414"/>
            <a:ext cx="9747448" cy="4093827"/>
          </a:xfrm>
        </p:spPr>
        <p:txBody>
          <a:bodyPr vert="horz" lIns="0" tIns="45720" rIns="0" bIns="45720" rtlCol="0" anchor="t"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Výhodou je 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zběhlost ve čtení textů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která se získává nácvikem, tedy pravidelným, ideálně dennodenním čtením.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Důležité je 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porozumění významu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slov, synonym, antonym, frazeologismům.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Zadání 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čtěte s maximální pozorností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eliminujte chyby z nepozornosti (Kde </a:t>
            </a:r>
            <a:r>
              <a:rPr lang="cs-CZ" sz="24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je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chyba? x Kde </a:t>
            </a:r>
            <a:r>
              <a:rPr lang="cs-CZ" sz="24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není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chyba?).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Práci urychlí, pokud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nejprve projdete zadání úkolů k delšímu textu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 teprve pak přečtete text samotný.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K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vyznačování důležitých hledaných informací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 textu v testovém sešitu využívejte fixy, podtržení apod.</a:t>
            </a:r>
            <a:endParaRPr lang="cs-CZ" sz="24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AD88472-7D47-49D8-B703-8B3E2C67DB6E}"/>
              </a:ext>
            </a:extLst>
          </p:cNvPr>
          <p:cNvSpPr txBox="1">
            <a:spLocks/>
          </p:cNvSpPr>
          <p:nvPr/>
        </p:nvSpPr>
        <p:spPr>
          <a:xfrm>
            <a:off x="1406834" y="305472"/>
            <a:ext cx="937833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/>
              <a:t>Test z českého jazyka pro čtyřleté i osmileté studium, specifické pokyny 1, </a:t>
            </a:r>
            <a:r>
              <a:rPr lang="cs-CZ" sz="4000" b="1" dirty="0">
                <a:solidFill>
                  <a:srgbClr val="E94E00"/>
                </a:solidFill>
              </a:rPr>
              <a:t>16.45 – 17.00 h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42915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34" y="305472"/>
            <a:ext cx="9378332" cy="1450757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Test z českého jazyka pro čtyřleté i osmileté studium, specifické pokyny 2, </a:t>
            </a:r>
            <a:r>
              <a:rPr lang="cs-CZ" sz="4000" b="1" dirty="0">
                <a:solidFill>
                  <a:srgbClr val="E94E00"/>
                </a:solidFill>
              </a:rPr>
              <a:t>16.45 – 17.00 h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2122414"/>
            <a:ext cx="9747448" cy="4093827"/>
          </a:xfrm>
        </p:spPr>
        <p:txBody>
          <a:bodyPr>
            <a:normAutofit/>
          </a:bodyPr>
          <a:lstStyle/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Pokud s nějakým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úkolem nemůžete hnout, přeskočte jej a vraťte se k němu poté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 zvládnete ostatní úlohy.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Specifikaci požadavků k přijímacím zkouškám najdete na stránkách Cermatu 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https://prijimacky.cermat.cz/</a:t>
            </a:r>
            <a:r>
              <a:rPr lang="cs-CZ" sz="2400" b="0" i="0" u="sng" strike="noStrike" dirty="0" err="1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400" b="0" i="0" u="sng" strike="noStrike" dirty="0" err="1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/dokumenty/specifikace-</a:t>
            </a:r>
            <a:r>
              <a:rPr lang="cs-CZ" sz="2400" b="0" i="0" u="sng" strike="noStrike" dirty="0" err="1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pozadavku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/JP17_Specifikace_pozadavku_CJL.pdf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pečlivě si projděte informace v odkazu.</a:t>
            </a:r>
          </a:p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U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čivo si zopakujte a procvičujte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třeba i na webových stránkách, které jsou zdarma (např. 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www.pravopisne.cz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www.umimecesky.cz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2400" b="0" i="0" u="sng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www.nechybujte.cz</a:t>
            </a:r>
            <a:r>
              <a:rPr lang="cs-CZ" sz="2400" b="0" i="0" u="none" strike="noStrike" dirty="0">
                <a:solidFill>
                  <a:srgbClr val="E94E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apod.)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Trénujte testy z minulých let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určité typy úkolů se opakují, lze je nacvičit.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006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34" y="305472"/>
            <a:ext cx="9378332" cy="1450757"/>
          </a:xfrm>
        </p:spPr>
        <p:txBody>
          <a:bodyPr>
            <a:noAutofit/>
          </a:bodyPr>
          <a:lstStyle/>
          <a:p>
            <a:pPr algn="ctr"/>
            <a:r>
              <a:rPr lang="cs-CZ" sz="4000" b="1"/>
              <a:t>Test z českého jazyka pro čtyřleté i osmileté studium, specifické pokyny 3, </a:t>
            </a:r>
            <a:r>
              <a:rPr lang="cs-CZ" sz="4000" b="1">
                <a:solidFill>
                  <a:srgbClr val="E94E00"/>
                </a:solidFill>
              </a:rPr>
              <a:t>16.45 – 17.00 h</a:t>
            </a:r>
            <a:endParaRPr lang="cs-CZ" sz="40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2122414"/>
            <a:ext cx="9747448" cy="4093827"/>
          </a:xfrm>
        </p:spPr>
        <p:txBody>
          <a:bodyPr>
            <a:normAutofit/>
          </a:bodyPr>
          <a:lstStyle/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Využijte YouTube kanál MŠMT</a:t>
            </a: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kde se různé, pravidelně se opakující typy úloh a přístup k jejich řešení vysvětlují: </a:t>
            </a:r>
            <a:r>
              <a:rPr lang="cs-CZ" sz="2400" b="0" i="0" u="sng" strike="noStrike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https://www.youtube.com/playlist?list=PLD_48WTXRpqOpIAZ3zE0I9mOipH7FxhWq</a:t>
            </a:r>
            <a:r>
              <a:rPr lang="cs-CZ" sz="2400" b="0" i="0">
                <a:solidFill>
                  <a:srgbClr val="E94E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Seznamte se s bodováním a hodnocením </a:t>
            </a: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různých typů úloh, přizpůsobte tomu svoji strategii.</a:t>
            </a:r>
            <a:r>
              <a:rPr lang="cs-CZ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Hlídejte si čas, </a:t>
            </a:r>
            <a:r>
              <a:rPr lang="cs-CZ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využijte každou minutu</a:t>
            </a: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cs-CZ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Více info na: </a:t>
            </a:r>
            <a:r>
              <a:rPr lang="cs-CZ" sz="2400" b="0" i="0" u="sng" strike="noStrike">
                <a:solidFill>
                  <a:srgbClr val="E94E0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https://prijimacky.cermat.cz/menu/jednotna-prijimaci-zkouska/prijimacky-bez-obav</a:t>
            </a:r>
            <a:r>
              <a:rPr lang="cs-CZ" sz="2400" b="0" i="0">
                <a:solidFill>
                  <a:srgbClr val="E94E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965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/>
              <a:t>Začátek a konec testu z českého jazyka,</a:t>
            </a:r>
            <a:br>
              <a:rPr lang="cs-CZ" b="1"/>
            </a:br>
            <a:r>
              <a:rPr lang="cs-CZ" b="1">
                <a:solidFill>
                  <a:srgbClr val="E94E00"/>
                </a:solidFill>
              </a:rPr>
              <a:t>17.00 – 18.05 h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AD28E-6956-4E5D-904E-701FF8BD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84" y="2063692"/>
            <a:ext cx="9894885" cy="420288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cs-CZ" sz="2200" b="1" dirty="0">
                <a:solidFill>
                  <a:srgbClr val="E94E00"/>
                </a:solidFill>
              </a:rPr>
              <a:t>17.00 hodin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Zveřejněné zadání na </a:t>
            </a:r>
            <a:r>
              <a:rPr lang="cs-CZ" sz="2200" dirty="0">
                <a:solidFill>
                  <a:srgbClr val="E94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www.gvm.cz</a:t>
            </a:r>
            <a:r>
              <a:rPr lang="cs-CZ" sz="2200" dirty="0">
                <a:solidFill>
                  <a:srgbClr val="E94E00"/>
                </a:solidFill>
              </a:rPr>
              <a:t> </a:t>
            </a:r>
            <a:r>
              <a:rPr lang="cs-CZ" sz="2200" dirty="0"/>
              <a:t>(pokud máte webovou stránku otevřenou, aktualizujte F5, </a:t>
            </a:r>
            <a:r>
              <a:rPr lang="cs-CZ" sz="2200" dirty="0" err="1"/>
              <a:t>Ctrl+R</a:t>
            </a:r>
            <a:r>
              <a:rPr lang="cs-CZ" sz="2200" dirty="0"/>
              <a:t>) jako nový článek</a:t>
            </a:r>
            <a:endParaRPr lang="cs-CZ" sz="22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Stáhněte si </a:t>
            </a:r>
            <a:r>
              <a:rPr lang="cs-CZ" sz="2200" b="1" dirty="0"/>
              <a:t>správné zadání</a:t>
            </a:r>
            <a:endParaRPr lang="cs-CZ" sz="2200" b="1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000" dirty="0"/>
              <a:t> Pro čtyřleté studium</a:t>
            </a:r>
            <a:endParaRPr lang="cs-CZ" sz="20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000" dirty="0"/>
              <a:t> Pro osmileté studium</a:t>
            </a:r>
            <a:endParaRPr lang="cs-CZ" sz="20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Zadání si můžete vytisknout, pokud vám nevyhovuje zadání zobrazené přes monitor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Čas na řešení: 60 minut</a:t>
            </a:r>
            <a:endParaRPr lang="cs-CZ" sz="2200" dirty="0">
              <a:cs typeface="Calibri"/>
            </a:endParaRPr>
          </a:p>
          <a:p>
            <a:pPr marL="0" indent="0">
              <a:buNone/>
            </a:pPr>
            <a:endParaRPr lang="cs-CZ" sz="220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Konec řešení: </a:t>
            </a:r>
            <a:r>
              <a:rPr lang="cs-CZ" sz="2200" b="1" dirty="0">
                <a:solidFill>
                  <a:srgbClr val="E94E00"/>
                </a:solidFill>
              </a:rPr>
              <a:t>18.05 hodin</a:t>
            </a:r>
            <a:r>
              <a:rPr lang="cs-CZ" sz="2200" dirty="0"/>
              <a:t>, v on-line streamu budete upozorněni zadávajícím</a:t>
            </a:r>
            <a:endParaRPr lang="cs-CZ" sz="22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95286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5" y="242106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Ukončení přijímaček nanečisto, rozloučení, </a:t>
            </a:r>
            <a:r>
              <a:rPr lang="cs-CZ" b="1" dirty="0">
                <a:solidFill>
                  <a:srgbClr val="E94E00"/>
                </a:solidFill>
              </a:rPr>
              <a:t>18.05 – 18.10</a:t>
            </a:r>
            <a:r>
              <a:rPr lang="cs-CZ" sz="4800" b="1" dirty="0">
                <a:solidFill>
                  <a:srgbClr val="E94E00"/>
                </a:solidFill>
              </a:rPr>
              <a:t> h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19" y="1912846"/>
            <a:ext cx="9539960" cy="4303396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 Dotazy, připomínky, ...</a:t>
            </a:r>
          </a:p>
          <a:p>
            <a:pPr marL="201168" lvl="1" indent="0">
              <a:buNone/>
            </a:pPr>
            <a:endParaRPr lang="cs-CZ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 Dotazy k přijímacímu řízení na Gymnáziu Velké Meziříčí: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veškeré informace dostupné na </a:t>
            </a:r>
            <a:r>
              <a:rPr lang="cs-CZ" sz="2000" dirty="0">
                <a:solidFill>
                  <a:srgbClr val="E94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https://www.gvm.cz/cs/prijimaci-rizeni</a:t>
            </a:r>
            <a:r>
              <a:rPr lang="cs-CZ" sz="20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 RNDr. Aleš Trojánek, PhD., ředitel školy, </a:t>
            </a:r>
            <a:r>
              <a:rPr lang="cs-CZ" sz="2000" dirty="0">
                <a:solidFill>
                  <a:srgbClr val="E94E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trojanek@gvm.cz</a:t>
            </a:r>
            <a:r>
              <a:rPr lang="cs-CZ" sz="2000" dirty="0"/>
              <a:t>, 565 301 544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 Mgr. Marcela Zralá, zástupkyně ředitele, </a:t>
            </a:r>
            <a:r>
              <a:rPr lang="cs-CZ" sz="2000" dirty="0">
                <a:solidFill>
                  <a:srgbClr val="E94E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zrala@gvm.cz</a:t>
            </a:r>
            <a:r>
              <a:rPr lang="cs-CZ" sz="2000" dirty="0"/>
              <a:t>, 565 301 543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 Mgr. Ilona Pokorná, výchovná poradkyně, </a:t>
            </a:r>
            <a:r>
              <a:rPr lang="cs-CZ" sz="2000" dirty="0">
                <a:solidFill>
                  <a:srgbClr val="E94E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pokorna@gvm.cz</a:t>
            </a:r>
            <a:r>
              <a:rPr lang="cs-CZ" sz="2000" dirty="0"/>
              <a:t>, 565 301 545(42)</a:t>
            </a:r>
          </a:p>
          <a:p>
            <a:pPr marL="384048" lvl="2" indent="0">
              <a:buNone/>
            </a:pPr>
            <a:endParaRPr lang="cs-CZ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 Mgr. Dagmar Handová Navrátilová, dotazy k ČJ, </a:t>
            </a:r>
            <a:r>
              <a:rPr lang="cs-CZ" sz="2000" dirty="0">
                <a:solidFill>
                  <a:srgbClr val="E94E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navratilova@gvm.cz</a:t>
            </a:r>
            <a:r>
              <a:rPr lang="cs-CZ" sz="2000" dirty="0"/>
              <a:t>, 565 301 550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 RNDr. Petr Vrána, dotazy k M, </a:t>
            </a:r>
            <a:r>
              <a:rPr lang="cs-CZ" sz="2000" dirty="0">
                <a:solidFill>
                  <a:srgbClr val="E94E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vrana@gvm.cz</a:t>
            </a:r>
            <a:r>
              <a:rPr lang="cs-CZ" sz="2000" dirty="0"/>
              <a:t>, 565 301 552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/>
              <a:t> Děkujeme za účast </a:t>
            </a:r>
            <a:r>
              <a:rPr lang="cs-CZ" sz="2400" b="1" dirty="0">
                <a:sym typeface="Wingdings" panose="05000000000000000000" pitchFamily="2" charset="2"/>
              </a:rPr>
              <a:t>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089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5" y="242106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Řešení, </a:t>
            </a:r>
            <a:r>
              <a:rPr lang="cs-CZ" b="1" dirty="0">
                <a:solidFill>
                  <a:srgbClr val="E94E00"/>
                </a:solidFill>
              </a:rPr>
              <a:t>od</a:t>
            </a:r>
            <a:r>
              <a:rPr lang="cs-CZ" b="1" dirty="0"/>
              <a:t> </a:t>
            </a:r>
            <a:r>
              <a:rPr lang="cs-CZ" sz="4800" b="1" dirty="0">
                <a:solidFill>
                  <a:srgbClr val="E94E00"/>
                </a:solidFill>
              </a:rPr>
              <a:t>18.10 h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19" y="1912846"/>
            <a:ext cx="9539960" cy="430339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sz="2400" b="1" dirty="0">
                <a:solidFill>
                  <a:srgbClr val="E94E00"/>
                </a:solidFill>
              </a:rPr>
              <a:t>18.10 hodin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 Zveřejněné řešení na </a:t>
            </a:r>
            <a:r>
              <a:rPr lang="cs-CZ" sz="2400" dirty="0">
                <a:solidFill>
                  <a:srgbClr val="E94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www.gvm.cz</a:t>
            </a:r>
            <a:r>
              <a:rPr lang="cs-CZ" sz="2400" dirty="0">
                <a:solidFill>
                  <a:srgbClr val="E94E00"/>
                </a:solidFill>
              </a:rPr>
              <a:t> </a:t>
            </a:r>
            <a:r>
              <a:rPr lang="cs-CZ" sz="2400" dirty="0"/>
              <a:t>(pokud máte webovou stránku otevřenou, aktualizujte F5, </a:t>
            </a:r>
            <a:r>
              <a:rPr lang="cs-CZ" sz="2400" dirty="0" err="1"/>
              <a:t>Ctrl+R</a:t>
            </a:r>
            <a:r>
              <a:rPr lang="cs-CZ" sz="2400" dirty="0"/>
              <a:t>) jako nový článek</a:t>
            </a:r>
            <a:endParaRPr lang="cs-CZ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 Stáhněte si </a:t>
            </a:r>
            <a:r>
              <a:rPr lang="cs-CZ" sz="2400" b="1" dirty="0"/>
              <a:t>klíč + ukázku správného řešení </a:t>
            </a:r>
            <a:r>
              <a:rPr lang="cs-CZ" sz="2400" dirty="0"/>
              <a:t>(a porovnejte s Vaším řešením)</a:t>
            </a:r>
            <a:endParaRPr lang="cs-CZ" sz="24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400" dirty="0"/>
              <a:t> Pro čtyřleté studium</a:t>
            </a:r>
            <a:endParaRPr lang="cs-CZ" sz="24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400" dirty="0"/>
              <a:t> Pro osmileté studium</a:t>
            </a:r>
            <a:endParaRPr lang="cs-CZ" sz="24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endParaRPr lang="cs-CZ" sz="24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400" dirty="0"/>
              <a:t> Pro matematiku</a:t>
            </a:r>
            <a:endParaRPr lang="cs-CZ" sz="24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400" dirty="0"/>
              <a:t> Pro český jazyk a literaturu</a:t>
            </a:r>
            <a:endParaRPr lang="cs-CZ" sz="2400" dirty="0">
              <a:cs typeface="Calibri"/>
            </a:endParaRPr>
          </a:p>
          <a:p>
            <a:pPr marL="383540" lvl="1"/>
            <a:endParaRPr lang="cs-CZ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502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Zahájení a uvítání účastníků, </a:t>
            </a:r>
            <a:r>
              <a:rPr lang="cs-CZ" b="1">
                <a:solidFill>
                  <a:srgbClr val="E94E00"/>
                </a:solidFill>
              </a:rPr>
              <a:t>15.00 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9A02E-AC0D-4EEA-9104-AEBAB04A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297" y="2038681"/>
            <a:ext cx="8835285" cy="395944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Všichni uchazeči jsou srdečně vítáni, test je určen pro:</a:t>
            </a:r>
            <a:endParaRPr lang="cs-CZ" sz="2400" dirty="0"/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cs-CZ" sz="2400" dirty="0"/>
              <a:t> zájemce o osmileté studium </a:t>
            </a:r>
            <a:endParaRPr lang="cs-CZ" sz="2400" dirty="0">
              <a:cs typeface="Calibri" panose="020F0502020204030204"/>
            </a:endParaRPr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cs-CZ" sz="2400" dirty="0"/>
              <a:t> zájemce o čtyřleté studium</a:t>
            </a:r>
            <a:endParaRPr lang="cs-CZ" sz="2400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3 části:</a:t>
            </a:r>
            <a:endParaRPr lang="cs-CZ" sz="28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cs-CZ" sz="2400" dirty="0"/>
              <a:t> matematika (15 + 5 minut příprava + 70 minut test)</a:t>
            </a:r>
            <a:endParaRPr lang="cs-CZ" sz="24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cs-CZ" sz="2400" dirty="0"/>
              <a:t> přestávka (10 minut) </a:t>
            </a:r>
            <a:endParaRPr lang="cs-CZ" sz="2400" dirty="0">
              <a:cs typeface="Calibri" panose="020F0502020204030204"/>
            </a:endParaRPr>
          </a:p>
          <a:p>
            <a:pPr marL="383540" lvl="1">
              <a:buFont typeface="Wingdings" panose="05000000000000000000" pitchFamily="2" charset="2"/>
              <a:buChar char="ü"/>
            </a:pPr>
            <a:r>
              <a:rPr lang="cs-CZ" sz="2400" dirty="0"/>
              <a:t> český jazyk a literatura (15 + 5 minut příprava + 60 minut test)</a:t>
            </a:r>
            <a:endParaRPr lang="cs-CZ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Předpokládaný konec krátce po 18. hodině</a:t>
            </a:r>
            <a:endParaRPr lang="cs-CZ" sz="2600" dirty="0">
              <a:cs typeface="Calibri"/>
            </a:endParaRPr>
          </a:p>
          <a:p>
            <a:pPr marL="200660" lvl="1" indent="0">
              <a:buNone/>
            </a:pPr>
            <a:endParaRPr lang="cs-CZ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Test z matematiky pro čtyřleté i osmileté studium, administrace </a:t>
            </a:r>
            <a:r>
              <a:rPr lang="cs-CZ" b="1">
                <a:solidFill>
                  <a:srgbClr val="E94E00"/>
                </a:solidFill>
              </a:rPr>
              <a:t>15.05 – 15.20 h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BEC50DB-1A49-4B1E-882B-1D6199409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45" y="1936599"/>
            <a:ext cx="3795908" cy="4202113"/>
          </a:xfr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2450214-9450-4C45-AEB4-3F180853E96B}"/>
              </a:ext>
            </a:extLst>
          </p:cNvPr>
          <p:cNvSpPr txBox="1">
            <a:spLocks/>
          </p:cNvSpPr>
          <p:nvPr/>
        </p:nvSpPr>
        <p:spPr>
          <a:xfrm>
            <a:off x="1224793" y="1936599"/>
            <a:ext cx="5285064" cy="39594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Ø"/>
            </a:pPr>
            <a:r>
              <a:rPr lang="cs-CZ" sz="2400" b="1" i="0" u="none" strike="noStrike" baseline="0" dirty="0">
                <a:latin typeface="MyriadPro-Bold"/>
              </a:rPr>
              <a:t> Počet úloh: 16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400" b="1" i="0" u="none" strike="noStrike" baseline="0" dirty="0">
                <a:latin typeface="MyriadPro-Bold"/>
              </a:rPr>
              <a:t> Maximální bodové hodnocení: 50 bodů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400" b="1" i="0" u="none" strike="noStrike" baseline="0" dirty="0">
                <a:latin typeface="MyriadPro-Bold"/>
              </a:rPr>
              <a:t> Povolené pomůcky: </a:t>
            </a:r>
          </a:p>
          <a:p>
            <a:pPr marL="0" indent="0" algn="l">
              <a:buNone/>
            </a:pPr>
            <a:r>
              <a:rPr lang="cs-CZ" sz="2400" b="1" dirty="0">
                <a:latin typeface="MyriadPro-Bold"/>
              </a:rPr>
              <a:t>	</a:t>
            </a:r>
            <a:r>
              <a:rPr lang="cs-CZ" sz="2400" b="1" i="0" u="none" strike="noStrike" baseline="0" dirty="0">
                <a:latin typeface="MyriadPro-Bold"/>
              </a:rPr>
              <a:t>pouze psací a rýsovací potřeby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sz="2400" b="1" dirty="0">
                <a:latin typeface="MyriadPro-Bold"/>
              </a:rPr>
              <a:t> 70 minut čistého času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757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Test z matematiky pro čtyřleté i osmileté studium – pokračování 1, </a:t>
            </a:r>
            <a:r>
              <a:rPr lang="cs-CZ" b="1">
                <a:solidFill>
                  <a:srgbClr val="E94E00"/>
                </a:solidFill>
              </a:rPr>
              <a:t>15.05 – 15.20 h</a:t>
            </a:r>
            <a:endParaRPr lang="cs-CZ" b="1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A8D71BF-679D-4B5B-A650-76437B71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8" y="1854806"/>
            <a:ext cx="5458803" cy="4411770"/>
          </a:xfrm>
        </p:spPr>
      </p:pic>
    </p:spTree>
    <p:extLst>
      <p:ext uri="{BB962C8B-B14F-4D97-AF65-F5344CB8AC3E}">
        <p14:creationId xmlns:p14="http://schemas.microsoft.com/office/powerpoint/2010/main" val="309850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Test z matematiky pro čtyřleté i osmileté studium – pokračování 2, </a:t>
            </a:r>
            <a:r>
              <a:rPr lang="cs-CZ" b="1">
                <a:solidFill>
                  <a:srgbClr val="E94E00"/>
                </a:solidFill>
              </a:rPr>
              <a:t>15.05 – 15.20 h</a:t>
            </a:r>
            <a:endParaRPr lang="cs-CZ" b="1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FAA8B45-8A0B-40B9-921D-4B991ACC6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07" y="1854737"/>
            <a:ext cx="4254896" cy="4262321"/>
          </a:xfrm>
        </p:spPr>
      </p:pic>
    </p:spTree>
    <p:extLst>
      <p:ext uri="{BB962C8B-B14F-4D97-AF65-F5344CB8AC3E}">
        <p14:creationId xmlns:p14="http://schemas.microsoft.com/office/powerpoint/2010/main" val="306469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Test z matematiky pro čtyřleté i osmileté studium – pokračování 3, </a:t>
            </a:r>
            <a:r>
              <a:rPr lang="cs-CZ" b="1">
                <a:solidFill>
                  <a:srgbClr val="E94E00"/>
                </a:solidFill>
              </a:rPr>
              <a:t>15.05 – 15.20 h</a:t>
            </a:r>
            <a:endParaRPr lang="cs-CZ" b="1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DBD1F415-061D-4ED6-B7ED-E9011BED5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51" y="1890751"/>
            <a:ext cx="3855858" cy="4375825"/>
          </a:xfrm>
        </p:spPr>
      </p:pic>
    </p:spTree>
    <p:extLst>
      <p:ext uri="{BB962C8B-B14F-4D97-AF65-F5344CB8AC3E}">
        <p14:creationId xmlns:p14="http://schemas.microsoft.com/office/powerpoint/2010/main" val="17404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cs-CZ" sz="4000" b="1" dirty="0"/>
              <a:t>Test z matematiky pro čtyřleté i osmileté studium – specifické pokyny  1, </a:t>
            </a:r>
            <a:r>
              <a:rPr lang="cs-CZ" sz="4000" b="1" dirty="0">
                <a:solidFill>
                  <a:srgbClr val="E94E00"/>
                </a:solidFill>
              </a:rPr>
              <a:t>15.05 – 15.20 h</a:t>
            </a:r>
            <a:endParaRPr lang="cs-CZ" sz="4000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D1C682-E189-4439-83DD-B97836E5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3082"/>
            <a:ext cx="10058400" cy="364601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Pište </a:t>
            </a:r>
            <a:r>
              <a:rPr lang="cs-CZ" sz="2800" b="1" dirty="0"/>
              <a:t>čitelně</a:t>
            </a:r>
            <a:r>
              <a:rPr lang="cs-CZ" sz="2800" dirty="0"/>
              <a:t>; dejte pozor, aby vám propiska nebo pero "nepropíjelo" na druhou stranu záznamového archu</a:t>
            </a:r>
            <a:endParaRPr lang="cs-CZ" sz="28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U slovních úloh </a:t>
            </a:r>
            <a:r>
              <a:rPr lang="cs-CZ" sz="2800" b="1" dirty="0"/>
              <a:t>nezapomeňte na odpověď</a:t>
            </a:r>
            <a:endParaRPr lang="cs-CZ" sz="2800" b="1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Nezapomínejte na </a:t>
            </a:r>
            <a:r>
              <a:rPr lang="cs-CZ" sz="2800" b="1" dirty="0"/>
              <a:t>podmínky řešitelnosti </a:t>
            </a:r>
            <a:r>
              <a:rPr lang="cs-CZ" sz="2800" dirty="0"/>
              <a:t>úlohy</a:t>
            </a:r>
            <a:endParaRPr lang="cs-CZ" sz="28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U geometrických úloh </a:t>
            </a:r>
            <a:r>
              <a:rPr lang="cs-CZ" sz="2800" b="1" dirty="0"/>
              <a:t>zvýrazněte řešení</a:t>
            </a:r>
            <a:endParaRPr lang="cs-CZ" sz="2800" b="1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 Zapisujte </a:t>
            </a:r>
            <a:r>
              <a:rPr lang="cs-CZ" sz="2800" b="1" dirty="0"/>
              <a:t>podrobné řešení </a:t>
            </a:r>
            <a:r>
              <a:rPr lang="cs-CZ" sz="2800" dirty="0"/>
              <a:t>u úloh, u kterých to zadání požaduje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cs typeface="Calibri"/>
              </a:rPr>
              <a:t> Nepoužívejte </a:t>
            </a:r>
            <a:r>
              <a:rPr lang="cs-CZ" sz="2800" dirty="0">
                <a:cs typeface="Calibri"/>
              </a:rPr>
              <a:t>bílou korekční pásku ani bílé korekční pero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88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4D964-0D92-4EED-82D7-552AF9C1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ea typeface="+mj-lt"/>
                <a:cs typeface="+mj-lt"/>
              </a:rPr>
              <a:t>Test z matematiky pro čtyřleté i osmileté studium – specifické pokyny  2,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sz="4000" b="1" dirty="0">
                <a:solidFill>
                  <a:srgbClr val="E94E00"/>
                </a:solidFill>
                <a:ea typeface="+mj-lt"/>
                <a:cs typeface="+mj-lt"/>
              </a:rPr>
              <a:t>15.05 – 15.20 h</a:t>
            </a:r>
            <a:endParaRPr lang="cs-CZ" sz="4000">
              <a:ea typeface="+mj-lt"/>
              <a:cs typeface="+mj-lt"/>
            </a:endParaRPr>
          </a:p>
          <a:p>
            <a:endParaRPr lang="cs-CZ" sz="1400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29C0C4-C843-462F-9C45-B18AACF3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1845733"/>
            <a:ext cx="10298097" cy="436863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Wingdings,Sans-Serif" panose="020F0502020204030204" pitchFamily="34" charset="0"/>
              <a:buChar char="Ø"/>
            </a:pPr>
            <a:r>
              <a:rPr lang="cs-CZ" sz="2200" dirty="0">
                <a:solidFill>
                  <a:srgbClr val="000000"/>
                </a:solidFill>
                <a:cs typeface="Calibri"/>
              </a:rPr>
              <a:t>  Pokud si s některým </a:t>
            </a:r>
            <a:r>
              <a:rPr lang="cs-CZ" sz="2200" b="1" dirty="0">
                <a:solidFill>
                  <a:srgbClr val="000000"/>
                </a:solidFill>
                <a:cs typeface="Calibri"/>
              </a:rPr>
              <a:t>úkolem nevíte rady, přeskočte jej a vraťte se k němu poté</a:t>
            </a:r>
            <a:r>
              <a:rPr lang="cs-CZ" sz="2200" dirty="0">
                <a:solidFill>
                  <a:srgbClr val="000000"/>
                </a:solidFill>
                <a:cs typeface="Calibri"/>
              </a:rPr>
              <a:t>, co zvládnete ostatní úkoly.</a:t>
            </a:r>
            <a:endParaRPr lang="en-US" sz="2200" dirty="0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Ø"/>
            </a:pPr>
            <a:r>
              <a:rPr lang="cs-CZ" sz="2200" dirty="0">
                <a:solidFill>
                  <a:srgbClr val="000000"/>
                </a:solidFill>
                <a:cs typeface="Calibri"/>
              </a:rPr>
              <a:t>  Specifikaci požadavků k přijímacím zkouškám najdete na stránkách Cermatu </a:t>
            </a:r>
            <a:r>
              <a:rPr lang="cs-CZ" sz="2200" dirty="0">
                <a:solidFill>
                  <a:srgbClr val="E94E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https://prijimacky.cermat.cz/files/files/dokumenty/specifikace-pozadavku/JP17_Specifikace_pozadavku_MA.pdf</a:t>
            </a:r>
            <a:r>
              <a:rPr lang="cs-CZ" sz="2200" dirty="0">
                <a:solidFill>
                  <a:srgbClr val="000000"/>
                </a:solidFill>
                <a:ea typeface="+mn-lt"/>
                <a:cs typeface="+mn-lt"/>
              </a:rPr>
              <a:t>, pečlivě</a:t>
            </a:r>
            <a:r>
              <a:rPr lang="cs-CZ" sz="2200" dirty="0">
                <a:solidFill>
                  <a:srgbClr val="000000"/>
                </a:solidFill>
                <a:cs typeface="Calibri"/>
              </a:rPr>
              <a:t> si projděte informace v odkazu.</a:t>
            </a:r>
          </a:p>
          <a:p>
            <a:pPr>
              <a:buFont typeface="Wingdings,Sans-Serif" panose="020F0502020204030204" pitchFamily="34" charset="0"/>
              <a:buChar char="Ø"/>
            </a:pPr>
            <a:r>
              <a:rPr lang="cs-CZ" sz="2200" b="1" dirty="0">
                <a:solidFill>
                  <a:srgbClr val="000000"/>
                </a:solidFill>
                <a:cs typeface="Calibri"/>
              </a:rPr>
              <a:t>  Učivo si zopakujte a procvičujte </a:t>
            </a:r>
            <a:r>
              <a:rPr lang="cs-CZ" sz="2200" dirty="0">
                <a:solidFill>
                  <a:srgbClr val="000000"/>
                </a:solidFill>
                <a:cs typeface="Calibri"/>
              </a:rPr>
              <a:t>třeba i na webových stránkách, např. </a:t>
            </a:r>
            <a:r>
              <a:rPr lang="cs-CZ" sz="2200" dirty="0">
                <a:solidFill>
                  <a:srgbClr val="E94E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https://prijimacky.cermat.cz/menu/testova-zadani-k-procvicovani</a:t>
            </a:r>
            <a:r>
              <a:rPr lang="cs-CZ" sz="2200" dirty="0">
                <a:ea typeface="+mn-lt"/>
                <a:cs typeface="+mn-lt"/>
              </a:rPr>
              <a:t> , </a:t>
            </a:r>
            <a:r>
              <a:rPr lang="cs-CZ" sz="2200" dirty="0">
                <a:solidFill>
                  <a:srgbClr val="E94E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https://procvicprijimacky.cermat.cz</a:t>
            </a:r>
            <a:endParaRPr lang="cs-CZ" sz="2200" dirty="0">
              <a:solidFill>
                <a:srgbClr val="E94E00"/>
              </a:solidFill>
              <a:cs typeface="Calibri"/>
            </a:endParaRPr>
          </a:p>
          <a:p>
            <a:pPr>
              <a:buFont typeface="Wingdings,Sans-Serif" panose="020F0502020204030204" pitchFamily="34" charset="0"/>
              <a:buChar char="Ø"/>
            </a:pPr>
            <a:r>
              <a:rPr lang="cs-CZ" sz="2200" b="1" dirty="0">
                <a:solidFill>
                  <a:srgbClr val="000000"/>
                </a:solidFill>
                <a:cs typeface="Calibri"/>
              </a:rPr>
              <a:t>  Trénujte testy z minulých let</a:t>
            </a:r>
            <a:r>
              <a:rPr lang="cs-CZ" sz="2200" dirty="0">
                <a:solidFill>
                  <a:srgbClr val="000000"/>
                </a:solidFill>
                <a:cs typeface="Calibri"/>
              </a:rPr>
              <a:t>, určité typy úkolů se opakují, lze je nacvičit. </a:t>
            </a:r>
            <a:endParaRPr lang="cs-CZ" sz="2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Ø"/>
            </a:pPr>
            <a:r>
              <a:rPr lang="cs-CZ" sz="2200" dirty="0">
                <a:solidFill>
                  <a:srgbClr val="000000"/>
                </a:solidFill>
                <a:cs typeface="Calibri"/>
              </a:rPr>
              <a:t>  Více informací na </a:t>
            </a:r>
            <a:r>
              <a:rPr lang="cs-CZ" sz="2200" dirty="0">
                <a:solidFill>
                  <a:srgbClr val="E94E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https://prijimacky.cermat.cz/menu/jednotna-prijimaci-zkouska/prijimacky-bez-obav</a:t>
            </a:r>
            <a:endParaRPr lang="cs-CZ" sz="2200" dirty="0">
              <a:solidFill>
                <a:srgbClr val="E94E00"/>
              </a:solidFill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Ø"/>
            </a:pPr>
            <a:endParaRPr lang="cs-CZ" sz="2200" dirty="0">
              <a:ea typeface="+mn-lt"/>
              <a:cs typeface="+mn-lt"/>
            </a:endParaRPr>
          </a:p>
          <a:p>
            <a:endParaRPr lang="cs-CZ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2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Začátek a konec testu z matematiky,</a:t>
            </a:r>
            <a:br>
              <a:rPr lang="cs-CZ" b="1"/>
            </a:br>
            <a:r>
              <a:rPr lang="cs-CZ" b="1">
                <a:solidFill>
                  <a:srgbClr val="E94E00"/>
                </a:solidFill>
              </a:rPr>
              <a:t>15.20 – 16.35 h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AD28E-6956-4E5D-904E-701FF8BD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84" y="2063692"/>
            <a:ext cx="9894885" cy="420288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cs-CZ" sz="2200" b="1" dirty="0">
                <a:solidFill>
                  <a:srgbClr val="E94E00"/>
                </a:solidFill>
              </a:rPr>
              <a:t>15.20 hodin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Zveřejněné zadání na </a:t>
            </a:r>
            <a:r>
              <a:rPr lang="cs-CZ" sz="2200" dirty="0">
                <a:solidFill>
                  <a:srgbClr val="E94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www.gvm.cz</a:t>
            </a:r>
            <a:r>
              <a:rPr lang="cs-CZ" sz="2200" dirty="0">
                <a:solidFill>
                  <a:srgbClr val="E94E00"/>
                </a:solidFill>
              </a:rPr>
              <a:t> </a:t>
            </a:r>
            <a:r>
              <a:rPr lang="cs-CZ" sz="2200" dirty="0"/>
              <a:t>(pokud máte webovou stránku otevřenou, aktualizujte F5, </a:t>
            </a:r>
            <a:r>
              <a:rPr lang="cs-CZ" sz="2200" dirty="0" err="1"/>
              <a:t>Ctrl+R</a:t>
            </a:r>
            <a:r>
              <a:rPr lang="cs-CZ" sz="2200" dirty="0"/>
              <a:t>) jako nový článek</a:t>
            </a:r>
            <a:endParaRPr lang="cs-CZ" sz="22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Stáhněte si </a:t>
            </a:r>
            <a:r>
              <a:rPr lang="cs-CZ" sz="2200" b="1" dirty="0"/>
              <a:t>správné zadání</a:t>
            </a:r>
            <a:endParaRPr lang="cs-CZ" sz="2200" b="1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000" dirty="0"/>
              <a:t> Pro čtyřleté studium</a:t>
            </a:r>
            <a:endParaRPr lang="cs-CZ" sz="2000" dirty="0"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Ø"/>
            </a:pPr>
            <a:r>
              <a:rPr lang="cs-CZ" sz="2000" dirty="0"/>
              <a:t> Pro osmileté studium</a:t>
            </a:r>
            <a:endParaRPr lang="cs-CZ" sz="20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Zadání si můžete vytisknout, pokud vám nevyhovuje zadání zobrazené přes monitor</a:t>
            </a:r>
            <a:endParaRPr lang="cs-CZ" sz="22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Čas na řešení: 70 minut</a:t>
            </a:r>
            <a:endParaRPr lang="cs-CZ" sz="2200" dirty="0">
              <a:cs typeface="Calibri"/>
            </a:endParaRPr>
          </a:p>
          <a:p>
            <a:pPr marL="0" indent="0">
              <a:buNone/>
            </a:pPr>
            <a:endParaRPr lang="cs-CZ" sz="220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 Konec řešení: </a:t>
            </a:r>
            <a:r>
              <a:rPr lang="cs-CZ" sz="2200" b="1" dirty="0">
                <a:solidFill>
                  <a:srgbClr val="E94E00"/>
                </a:solidFill>
              </a:rPr>
              <a:t>16.35 hodin</a:t>
            </a:r>
            <a:r>
              <a:rPr lang="cs-CZ" sz="2200" dirty="0"/>
              <a:t>, v on-line streamu budete upozorněni zadávajícím</a:t>
            </a:r>
            <a:endParaRPr lang="cs-CZ" sz="22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42155429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1312</Words>
  <Application>Microsoft Office PowerPoint</Application>
  <PresentationFormat>Širokoúhlá obrazovka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MyriadPro-Bold</vt:lpstr>
      <vt:lpstr>Wingdings</vt:lpstr>
      <vt:lpstr>Wingdings,Sans-Serif</vt:lpstr>
      <vt:lpstr>Retrospektiva</vt:lpstr>
      <vt:lpstr>Přijímačky nanečisto</vt:lpstr>
      <vt:lpstr>Zahájení a uvítání účastníků, 15.00 h</vt:lpstr>
      <vt:lpstr>Test z matematiky pro čtyřleté i osmileté studium, administrace 15.05 – 15.20 h</vt:lpstr>
      <vt:lpstr>Test z matematiky pro čtyřleté i osmileté studium – pokračování 1, 15.05 – 15.20 h</vt:lpstr>
      <vt:lpstr>Test z matematiky pro čtyřleté i osmileté studium – pokračování 2, 15.05 – 15.20 h</vt:lpstr>
      <vt:lpstr>Test z matematiky pro čtyřleté i osmileté studium – pokračování 3, 15.05 – 15.20 h</vt:lpstr>
      <vt:lpstr>Test z matematiky pro čtyřleté i osmileté studium – specifické pokyny  1, 15.05 – 15.20 h</vt:lpstr>
      <vt:lpstr>Test z matematiky pro čtyřleté i osmileté studium – specifické pokyny  2, 15.05 – 15.20 h </vt:lpstr>
      <vt:lpstr>Začátek a konec testu z matematiky, 15.20 – 16.35 h</vt:lpstr>
      <vt:lpstr>Přestávka, 16.35 – 16.45 h</vt:lpstr>
      <vt:lpstr>Test z českého jazyka pro čtyřleté i osmileté studium, administrace 16.45 – 17.00 h</vt:lpstr>
      <vt:lpstr>Test z českého jazyka pro čtyřleté i osmileté studium, pokračování 1, 16.45 – 17.00 h</vt:lpstr>
      <vt:lpstr>Test z českého jazyka pro čtyřleté i osmileté studium, pokračování 2, 16.45 – 17.00 h</vt:lpstr>
      <vt:lpstr>Prezentace aplikace PowerPoint</vt:lpstr>
      <vt:lpstr>Test z českého jazyka pro čtyřleté i osmileté studium, specifické pokyny 2, 16.45 – 17.00 h</vt:lpstr>
      <vt:lpstr>Test z českého jazyka pro čtyřleté i osmileté studium, specifické pokyny 3, 16.45 – 17.00 h</vt:lpstr>
      <vt:lpstr>Začátek a konec testu z českého jazyka, 17.00 – 18.05 h</vt:lpstr>
      <vt:lpstr>Ukončení přijímaček nanečisto, rozloučení, 18.05 – 18.10 h</vt:lpstr>
      <vt:lpstr>Řešení, od 18.10 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Přijímačky nanečisto na GVM</dc:title>
  <dc:creator>Ilona Pokorná</dc:creator>
  <cp:lastModifiedBy>Pavel Dvořák</cp:lastModifiedBy>
  <cp:revision>89</cp:revision>
  <dcterms:created xsi:type="dcterms:W3CDTF">2021-01-11T18:59:36Z</dcterms:created>
  <dcterms:modified xsi:type="dcterms:W3CDTF">2022-02-07T10:31:11Z</dcterms:modified>
</cp:coreProperties>
</file>