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77" r:id="rId11"/>
    <p:sldId id="266" r:id="rId12"/>
    <p:sldId id="279" r:id="rId13"/>
    <p:sldId id="280" r:id="rId14"/>
    <p:sldId id="281" r:id="rId15"/>
    <p:sldId id="282" r:id="rId16"/>
    <p:sldId id="283" r:id="rId17"/>
    <p:sldId id="268" r:id="rId18"/>
    <p:sldId id="284" r:id="rId19"/>
    <p:sldId id="269" r:id="rId20"/>
    <p:sldId id="270" r:id="rId21"/>
    <p:sldId id="278" r:id="rId22"/>
    <p:sldId id="274" r:id="rId23"/>
    <p:sldId id="276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CC989179-4648-4965-9F80-0085CCC53B06}" type="datetimeFigureOut">
              <a:rPr lang="cs-CZ" smtClean="0"/>
              <a:t>19.08.2025</a:t>
            </a:fld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528F8E5-A0F0-401D-AEAD-23F950DE243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Specifičnost poznávání a učení ve školním kontextu </a:t>
            </a:r>
            <a:r>
              <a:rPr lang="cs-CZ" sz="3600" dirty="0" err="1"/>
              <a:t>vs.</a:t>
            </a:r>
            <a:r>
              <a:rPr lang="cs-CZ" sz="3600" dirty="0"/>
              <a:t> principy aktivizující pedagogiky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Stanislav </a:t>
            </a:r>
            <a:r>
              <a:rPr lang="cs-CZ" dirty="0" err="1"/>
              <a:t>Štech</a:t>
            </a:r>
            <a:endParaRPr lang="cs-CZ" dirty="0"/>
          </a:p>
          <a:p>
            <a:r>
              <a:rPr lang="cs-CZ" dirty="0"/>
              <a:t>Univerzita Karlova – pedagogická fakulta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en-US">
                <a:sym typeface="+mn-ea"/>
              </a:rPr>
              <a:t>D</a:t>
            </a:r>
            <a:r>
              <a:rPr lang="en-US" altLang="en-US">
                <a:sym typeface="+mn-ea"/>
              </a:rPr>
              <a:t>va důsledky tohoto pedagogického přesvědčení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r>
              <a:rPr lang="en-US" altLang="en-US"/>
              <a:t>1) vlastní kognitivní činnost v učení je zastíněna  předpokládanou </a:t>
            </a:r>
            <a:r>
              <a:rPr lang="cs-CZ" altLang="en-US"/>
              <a:t>účinností</a:t>
            </a:r>
            <a:r>
              <a:rPr lang="en-US" altLang="en-US"/>
              <a:t> tzv. „hlubok</a:t>
            </a:r>
            <a:r>
              <a:rPr lang="cs-CZ" altLang="en-US"/>
              <a:t>ého</a:t>
            </a:r>
            <a:r>
              <a:rPr lang="en-US" altLang="en-US"/>
              <a:t>“ styl</a:t>
            </a:r>
            <a:r>
              <a:rPr lang="cs-CZ" altLang="en-US"/>
              <a:t>u vnuceného žákovi </a:t>
            </a:r>
            <a:endParaRPr lang="en-US" altLang="en-US"/>
          </a:p>
          <a:p>
            <a:r>
              <a:rPr lang="en-US" altLang="en-US"/>
              <a:t>2) důvěra v předpokládanou schopnost žáků řídit své vlastní učení </a:t>
            </a:r>
            <a:r>
              <a:rPr lang="cs-CZ" altLang="en-US"/>
              <a:t>úlohami s vysokou kognitivní náročností</a:t>
            </a:r>
            <a:r>
              <a:rPr lang="en-US" altLang="en-US"/>
              <a:t> přenáší odpovědnost za úspěch učení na žáka</a:t>
            </a:r>
            <a:r>
              <a:rPr lang="cs-CZ" altLang="en-US"/>
              <a:t> (nadaný vs. hloupý)</a:t>
            </a:r>
            <a:r>
              <a:rPr lang="en-US" altLang="en-US"/>
              <a:t>. Nejzávažnější </a:t>
            </a:r>
            <a:r>
              <a:rPr lang="cs-CZ" altLang="en-US"/>
              <a:t>tedy</a:t>
            </a:r>
            <a:r>
              <a:rPr lang="en-US" altLang="en-US"/>
              <a:t> je</a:t>
            </a:r>
            <a:r>
              <a:rPr lang="cs-CZ" altLang="en-US"/>
              <a:t>,</a:t>
            </a:r>
            <a:r>
              <a:rPr lang="en-US" altLang="en-US"/>
              <a:t> </a:t>
            </a:r>
            <a:r>
              <a:rPr lang="cs-CZ" altLang="en-US"/>
              <a:t>že</a:t>
            </a:r>
            <a:r>
              <a:rPr lang="en-US" altLang="en-US"/>
              <a:t> v důsledku toho tato vize pedagogiky </a:t>
            </a:r>
            <a:r>
              <a:rPr lang="en-US" altLang="en-US" b="1"/>
              <a:t>zastíní strukturu (architekturu) výuky/učení a je</a:t>
            </a:r>
            <a:r>
              <a:rPr lang="cs-CZ" altLang="en-US" b="1"/>
              <a:t>ho</a:t>
            </a:r>
            <a:r>
              <a:rPr lang="en-US" altLang="en-US" b="1"/>
              <a:t> dynamiku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en-US"/>
              <a:t>Kritická místa matematiky (Rendl - Vondrová, 2013/14)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lstStyle/>
          <a:p>
            <a:r>
              <a:rPr lang="cs-CZ" altLang="en-US"/>
              <a:t>učitelé a výuka na 2.st. ZŠ</a:t>
            </a:r>
          </a:p>
          <a:p>
            <a:r>
              <a:rPr lang="cs-CZ" altLang="en-US"/>
              <a:t>vybraná zjištění: </a:t>
            </a:r>
          </a:p>
          <a:p>
            <a:r>
              <a:rPr lang="en-US" altLang="en-US"/>
              <a:t>1)</a:t>
            </a:r>
            <a:r>
              <a:rPr lang="en-US" altLang="en-US" b="1"/>
              <a:t> Analogické znázornění nových pojmů</a:t>
            </a:r>
            <a:r>
              <a:rPr lang="en-US" altLang="en-US"/>
              <a:t> (operace, vztahy, objekty, pojmy atd.) představuje výchozí bod ve všech pozorovaných třídách. Hlavním cílem je </a:t>
            </a:r>
            <a:r>
              <a:rPr lang="en-US" altLang="en-US" b="1"/>
              <a:t>vytvořit korespondenci mezi objekty, operacemi, matematickými vztahy a životní situací, modelem, reálným objektem</a:t>
            </a:r>
            <a:r>
              <a:rPr lang="en-US" altLang="en-US"/>
              <a:t> (např. dluh pro záporná čísla, slevy v obvchodech pro procenta, rozdělení reálného objektu pro výpočet objemu nebo plochy geometrického tělesa). Tato zkušenost s přiřazováním představuje „zárodečné“ pochopení operace nebo pojmu, ale </a:t>
            </a:r>
            <a:r>
              <a:rPr lang="en-US" altLang="en-US" b="1"/>
              <a:t>má funkci motivační - vzbuzení pozornosti, nikoli uvedení do matematického myšlení</a:t>
            </a:r>
            <a:r>
              <a:rPr lang="en-US" altLang="en-US"/>
              <a:t>. Sledovaní učitelé považují takto vzbuzenou pozornost žáka za předpoklad pro přístup k počátečním operacím, které samy o sobě představují předpoklad pro budoucí pochopení znalostí.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>
                <a:sym typeface="+mn-ea"/>
              </a:rPr>
              <a:t>Kritická místa matematiky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cs-CZ" altLang="en-US"/>
              <a:t>2) </a:t>
            </a:r>
            <a:r>
              <a:rPr lang="en-US" altLang="en-US"/>
              <a:t> </a:t>
            </a:r>
            <a:r>
              <a:rPr lang="en-US" altLang="en-US" b="1"/>
              <a:t>Objevovat nebo se učit nazpaměť?</a:t>
            </a:r>
            <a:r>
              <a:rPr lang="cs-CZ" altLang="en-US" b="1"/>
              <a:t> </a:t>
            </a:r>
            <a:r>
              <a:rPr lang="en-US" altLang="en-US"/>
              <a:t>Výrazným rysem výuky matematiky je převládající role opakování, cvičení a memorování pro pochopení pojmů. </a:t>
            </a:r>
          </a:p>
          <a:p>
            <a:r>
              <a:rPr lang="en-US" altLang="en-US"/>
              <a:t>Nejdůležitější je opakované procvičování, které umožňuje upevnění znalostí, protože počáteční analogie a příklady a tudíž </a:t>
            </a:r>
            <a:r>
              <a:rPr lang="cs-CZ" altLang="en-US"/>
              <a:t>(často jen zdánlivé) </a:t>
            </a:r>
            <a:r>
              <a:rPr lang="en-US" altLang="en-US"/>
              <a:t>porozumění je krátkodobé a souvisí s jedním konkrétním kontextem (situací) předávání znalostí.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>
                <a:sym typeface="+mn-ea"/>
              </a:rPr>
              <a:t>Kritická místa matematiky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r>
              <a:rPr lang="cs-CZ" altLang="en-US" b="1"/>
              <a:t>3) </a:t>
            </a:r>
            <a:r>
              <a:rPr lang="en-US" altLang="en-US" b="1"/>
              <a:t>Cvičení a opakování posilují paměť, ale také porozumění</a:t>
            </a:r>
            <a:r>
              <a:rPr lang="en-US" altLang="en-US"/>
              <a:t>. </a:t>
            </a:r>
          </a:p>
          <a:p>
            <a:r>
              <a:rPr lang="en-US" altLang="en-US"/>
              <a:t>Účinnost učení však závisí na poměru mezi typickými úkoly a </a:t>
            </a:r>
            <a:r>
              <a:rPr lang="en-US" altLang="en-US" b="1"/>
              <a:t>jejich rozmanitostí</a:t>
            </a:r>
            <a:r>
              <a:rPr lang="en-US" altLang="en-US"/>
              <a:t>. Rozmanitost úkolů umožňuje </a:t>
            </a:r>
            <a:r>
              <a:rPr lang="cs-CZ" altLang="en-US"/>
              <a:t>uchopit </a:t>
            </a:r>
            <a:r>
              <a:rPr lang="en-US" altLang="en-US"/>
              <a:t>jádro pojmu prostřednictvím mezikontextové práce. Kontextem zde není kontext každodenního života (jako v počáteční fázi výuky), ale kontext matematické operace vyjádřený variacemi číselných údajů, rozdíly v uspořádání geometrických objektů atd.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>
                <a:sym typeface="+mn-ea"/>
              </a:rPr>
              <a:t>Kritická místa matematiky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r>
              <a:rPr lang="en-US" altLang="en-US"/>
              <a:t>4) </a:t>
            </a:r>
            <a:r>
              <a:rPr lang="en-US" altLang="en-US" b="1"/>
              <a:t>Učení prostřednictvím řešení problémů z reálného života, stejně jako učení prostřednictvím her, se zdá být z hlediska účinnosti komplikované, </a:t>
            </a:r>
            <a:r>
              <a:rPr lang="en-US" altLang="en-US"/>
              <a:t>protože zavádí další kontext, který zkresluje nedostatečně zakotvený pojmový a operační rámec. Nicméně toto učení je účinnější, když žáci pracují na reáln</a:t>
            </a:r>
            <a:r>
              <a:rPr lang="cs-CZ" altLang="en-US"/>
              <a:t>ý </a:t>
            </a:r>
            <a:r>
              <a:rPr lang="en-US" altLang="en-US"/>
              <a:t>život připomínajících problémech podobných typovým problémům. </a:t>
            </a:r>
            <a:r>
              <a:rPr lang="en-US" altLang="en-US" b="1"/>
              <a:t>Otázkou tedy není, zda je nutné či možné používat problémy z reálného života, ale kdy, v jaké fázi osvojování nových znalostí a jakým způsobem.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>
                <a:sym typeface="+mn-ea"/>
              </a:rPr>
              <a:t>Kritická místa matematiky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r>
              <a:rPr lang="en-US" altLang="en-US"/>
              <a:t>5) Je pozorován </a:t>
            </a:r>
            <a:r>
              <a:rPr lang="en-US" altLang="en-US" b="1"/>
              <a:t>sekvenční řetězec účinné výuky: </a:t>
            </a:r>
            <a:r>
              <a:rPr lang="en-US" altLang="en-US"/>
              <a:t>počáteční přiblížení pojmu, které se opírá o </a:t>
            </a:r>
            <a:r>
              <a:rPr lang="en-US" altLang="en-US" b="1"/>
              <a:t>souvislost mezi matematickými operacemi</a:t>
            </a:r>
            <a:r>
              <a:rPr lang="en-US" altLang="en-US"/>
              <a:t>, vztahy a objekty a analogickými ilustracemi situací, objektů a vztahů z reálného života (nebo předchozích matematických znalostí); dále </a:t>
            </a:r>
            <a:r>
              <a:rPr lang="en-US" altLang="en-US" b="1"/>
              <a:t>diferenciace tohoto pojmu prostřednictvím diverzifikace (matematického) kontextu úkolů</a:t>
            </a:r>
            <a:r>
              <a:rPr lang="en-US" altLang="en-US"/>
              <a:t>, které vyžadují opakované cvičení, konsolidaci automatismů v algoritmech a </a:t>
            </a:r>
            <a:r>
              <a:rPr lang="en-US" altLang="en-US" b="1"/>
              <a:t>nakonec rozšířené použití (využití) znalostí.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>
                <a:sym typeface="+mn-ea"/>
              </a:rPr>
              <a:t>Kritická místa matematiky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r>
              <a:rPr lang="en-US" altLang="en-US"/>
              <a:t>6) Byly zjištěny </a:t>
            </a:r>
            <a:r>
              <a:rPr lang="en-US" altLang="en-US" b="1"/>
              <a:t>dvě hlavní překážky</a:t>
            </a:r>
            <a:r>
              <a:rPr lang="en-US" altLang="en-US"/>
              <a:t> účinné výuky. Jednou z nich je </a:t>
            </a:r>
            <a:r>
              <a:rPr lang="en-US" altLang="en-US" b="1"/>
              <a:t>logické uspořádání učiva, které není předmětem výslovného výkladu</a:t>
            </a:r>
            <a:r>
              <a:rPr lang="en-US" altLang="en-US"/>
              <a:t>. Většina žáků nechápe souvislosti, ba dokonce příbuznost operací nebo pojmů v různých částech </a:t>
            </a:r>
            <a:r>
              <a:rPr lang="cs-CZ" altLang="en-US"/>
              <a:t>učiva</a:t>
            </a:r>
            <a:r>
              <a:rPr lang="en-US" altLang="en-US"/>
              <a:t>, jako je zjednodušování polynomů a řešení rovnic; „skryté“ zlomky v úlohách využívajících poměrnost atd</a:t>
            </a:r>
            <a:r>
              <a:rPr lang="cs-CZ" altLang="en-US"/>
              <a:t>.</a:t>
            </a:r>
          </a:p>
          <a:p>
            <a:r>
              <a:rPr lang="en-US" altLang="en-US"/>
              <a:t>druhou překážkou je </a:t>
            </a:r>
            <a:r>
              <a:rPr lang="en-US" altLang="en-US" b="1"/>
              <a:t>nedostatečná rozmanitost variování (matematického) kontextu úkolů</a:t>
            </a:r>
            <a:r>
              <a:rPr lang="en-US" altLang="en-US"/>
              <a:t> z důvodu nedostatku času nebo kvůli ideologii nadání</a:t>
            </a:r>
            <a:r>
              <a:rPr lang="cs-CZ" altLang="en-US"/>
              <a:t> (</a:t>
            </a:r>
            <a:r>
              <a:rPr lang="en-US" altLang="en-US"/>
              <a:t>někteří </a:t>
            </a:r>
            <a:r>
              <a:rPr lang="cs-CZ" altLang="en-US"/>
              <a:t>žáci </a:t>
            </a:r>
            <a:r>
              <a:rPr lang="en-US" altLang="en-US"/>
              <a:t>chápou hned</a:t>
            </a:r>
            <a:r>
              <a:rPr lang="cs-CZ" altLang="en-US"/>
              <a:t>!</a:t>
            </a:r>
            <a:r>
              <a:rPr lang="en-US" altLang="en-US"/>
              <a:t>). </a:t>
            </a:r>
          </a:p>
          <a:p>
            <a:r>
              <a:rPr lang="en-US" altLang="en-US"/>
              <a:t>Většina učitelů z jejich vzorku </a:t>
            </a:r>
            <a:r>
              <a:rPr lang="en-US" altLang="en-US" b="1"/>
              <a:t>nepovažuje logické myšlení za </a:t>
            </a:r>
            <a:r>
              <a:rPr lang="en-US" altLang="en-US" b="1" i="1"/>
              <a:t>výsledek</a:t>
            </a:r>
            <a:r>
              <a:rPr lang="en-US" altLang="en-US" b="1"/>
              <a:t> učení</a:t>
            </a:r>
            <a:r>
              <a:rPr lang="en-US" altLang="en-US"/>
              <a:t>, </a:t>
            </a:r>
            <a:r>
              <a:rPr lang="en-US" altLang="en-US" b="1"/>
              <a:t>ale za jeho </a:t>
            </a:r>
            <a:r>
              <a:rPr lang="en-US" altLang="en-US" b="1" i="1"/>
              <a:t>předpoklad</a:t>
            </a:r>
            <a:r>
              <a:rPr lang="en-US" altLang="en-US"/>
              <a:t>, a proto příliš brzy upouští od opakovaného procvičování různých cvičení.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 hasCustomPrompt="1"/>
          </p:nvPr>
        </p:nvSpPr>
        <p:spPr>
          <a:xfrm>
            <a:off x="468313" y="260350"/>
            <a:ext cx="8229600" cy="11430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cs-CZ" altLang="cs-CZ" sz="3400" b="1" dirty="0"/>
              <a:t>Co dělá škola? Spontánní vs. „vědecké“ pojmy</a:t>
            </a:r>
            <a:r>
              <a:rPr lang="cs-CZ" altLang="cs-CZ" sz="3400" dirty="0"/>
              <a:t>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>
            <a:normAutofit lnSpcReduction="20000"/>
          </a:bodyPr>
          <a:lstStyle/>
          <a:p>
            <a:pPr eaLnBrk="1" hangingPunct="1"/>
            <a:endParaRPr lang="cs-CZ" altLang="cs-CZ" dirty="0"/>
          </a:p>
          <a:p>
            <a:pPr eaLnBrk="1" hangingPunct="1"/>
            <a:r>
              <a:rPr lang="cs-CZ" altLang="cs-CZ" dirty="0"/>
              <a:t>Liší se způsobem vzniku i „dosahem“:</a:t>
            </a:r>
          </a:p>
          <a:p>
            <a:pPr eaLnBrk="1" hangingPunct="1"/>
            <a:r>
              <a:rPr lang="cs-CZ" altLang="cs-CZ" dirty="0"/>
              <a:t>Spontánní – v činnosti, situačním kontextu; přímý, nezprostředkovaný vztah k realitě, úroveň abstrakce nízká – </a:t>
            </a:r>
            <a:r>
              <a:rPr lang="cs-CZ" altLang="cs-CZ" b="1" dirty="0"/>
              <a:t>zobecnění 1.řádu</a:t>
            </a:r>
          </a:p>
          <a:p>
            <a:pPr eaLnBrk="1" hangingPunct="1"/>
            <a:r>
              <a:rPr lang="cs-CZ" altLang="cs-CZ" dirty="0"/>
              <a:t>Vědecké</a:t>
            </a:r>
            <a:r>
              <a:rPr lang="cs-CZ" altLang="cs-CZ" b="1" dirty="0"/>
              <a:t> – </a:t>
            </a:r>
            <a:r>
              <a:rPr lang="cs-CZ" altLang="cs-CZ" dirty="0"/>
              <a:t>(jinými pojmy)</a:t>
            </a:r>
            <a:r>
              <a:rPr lang="cs-CZ" altLang="cs-CZ" b="1" dirty="0"/>
              <a:t> </a:t>
            </a:r>
            <a:r>
              <a:rPr lang="cs-CZ" altLang="cs-CZ" dirty="0"/>
              <a:t>zprostředkovaný vztah k realitě, „</a:t>
            </a:r>
            <a:r>
              <a:rPr lang="cs-CZ" altLang="cs-CZ" b="1" dirty="0"/>
              <a:t>zobecnění zobecnění“, tj. 2.řádu</a:t>
            </a:r>
          </a:p>
          <a:p>
            <a:pPr eaLnBrk="1" hangingPunct="1"/>
            <a:r>
              <a:rPr lang="cs-CZ" altLang="cs-CZ" b="1" dirty="0"/>
              <a:t>Abstrakční zdvih - hlavní funkce školního učení</a:t>
            </a:r>
          </a:p>
          <a:p>
            <a:pPr eaLnBrk="1" hangingPunct="1"/>
            <a:endParaRPr lang="cs-CZ" altLang="cs-CZ" dirty="0"/>
          </a:p>
          <a:p>
            <a:pPr eaLnBrk="1" hangingPunct="1"/>
            <a:endParaRPr lang="cs-CZ" alt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en-US"/>
              <a:t>Příklad z výzkumu (</a:t>
            </a:r>
            <a:r>
              <a:rPr lang="en-US" altLang="en-US"/>
              <a:t>Carraher a Schliemann</a:t>
            </a:r>
            <a:r>
              <a:rPr lang="cs-CZ" altLang="en-US"/>
              <a:t>, </a:t>
            </a:r>
            <a:r>
              <a:rPr lang="en-US" altLang="en-US"/>
              <a:t>2002)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600"/>
              <a:t>B</a:t>
            </a:r>
            <a:r>
              <a:rPr lang="en-US" altLang="en-US" sz="1600"/>
              <a:t>razil</a:t>
            </a:r>
            <a:r>
              <a:rPr lang="cs-CZ" altLang="en-US" sz="1600"/>
              <a:t>ští</a:t>
            </a:r>
            <a:r>
              <a:rPr lang="en-US" altLang="en-US" sz="1600"/>
              <a:t> školá</a:t>
            </a:r>
            <a:r>
              <a:rPr lang="cs-CZ" altLang="en-US" sz="1600"/>
              <a:t>ci</a:t>
            </a:r>
            <a:r>
              <a:rPr lang="en-US" altLang="en-US" sz="1600"/>
              <a:t> </a:t>
            </a:r>
            <a:r>
              <a:rPr lang="cs-CZ" altLang="en-US" sz="1600"/>
              <a:t>vs</a:t>
            </a:r>
            <a:r>
              <a:rPr lang="en-US" altLang="en-US" sz="1600"/>
              <a:t> pouliční prodejc</a:t>
            </a:r>
            <a:r>
              <a:rPr lang="cs-CZ" altLang="en-US" sz="1600"/>
              <a:t>i (ti</a:t>
            </a:r>
            <a:r>
              <a:rPr lang="en-US" altLang="en-US" sz="1600"/>
              <a:t> měli jen málo nebo vůbec žádné znalosti násobení</a:t>
            </a:r>
            <a:r>
              <a:rPr lang="cs-CZ" altLang="en-US" sz="1600"/>
              <a:t>)</a:t>
            </a:r>
          </a:p>
          <a:p>
            <a:r>
              <a:rPr lang="cs-CZ" altLang="en-US" sz="1600"/>
              <a:t>N</a:t>
            </a:r>
            <a:r>
              <a:rPr lang="en-US" altLang="en-US" sz="1600"/>
              <a:t>ahlas vyřeši</a:t>
            </a:r>
            <a:r>
              <a:rPr lang="cs-CZ" altLang="en-US" sz="1600"/>
              <a:t>t</a:t>
            </a:r>
            <a:r>
              <a:rPr lang="en-US" altLang="en-US" sz="1600"/>
              <a:t> dvojic</a:t>
            </a:r>
            <a:r>
              <a:rPr lang="cs-CZ" altLang="en-US" sz="1600"/>
              <a:t>i</a:t>
            </a:r>
            <a:r>
              <a:rPr lang="en-US" altLang="en-US" sz="1600"/>
              <a:t> slovních úloh, ve kterých měli vypočítat cenu určitého množství čokolády na základě jednotkových cen</a:t>
            </a:r>
            <a:r>
              <a:rPr lang="cs-CZ" altLang="en-US" sz="1600"/>
              <a:t>.</a:t>
            </a:r>
          </a:p>
          <a:p>
            <a:r>
              <a:rPr lang="en-US" altLang="en-US" sz="1600"/>
              <a:t>1: Chlapec chce koupit čokolády. Každá čokoláda stojí 50 cruzeiros. Chce koupit 3 čokolády. Kolik peněz potřebuje? </a:t>
            </a:r>
          </a:p>
          <a:p>
            <a:r>
              <a:rPr lang="en-US" altLang="en-US" sz="1600"/>
              <a:t>2: Jiný chlapec chce koupit čokolády, které stojí 3 cruzeiros za kus. Chce koupit 50 čokolád. Kolik peněz potřebuje? </a:t>
            </a:r>
          </a:p>
          <a:p>
            <a:r>
              <a:rPr lang="en-US" altLang="en-US" sz="1600"/>
              <a:t>Účastníci nejprve vyřešili úlohu, kde větší číslo označovalo cenu jedné položky a menší číslo označovalo počet položek, které se mají koupit. Ihned poté dostali odpovídající úlohu, kde menší číslo označovalo cenu a větší číslo označovalo počet položek, a </a:t>
            </a:r>
            <a:r>
              <a:rPr lang="en-US" altLang="en-US" sz="1600" b="1"/>
              <a:t>byli dotázáni, zda znají odpověď bez provádění výpočtů.</a:t>
            </a:r>
            <a:r>
              <a:rPr lang="en-US" altLang="en-US" sz="1600"/>
              <a:t> Pokud k odpovědi na druhou úlohu použili první úlohu, považovali </a:t>
            </a:r>
            <a:r>
              <a:rPr lang="cs-CZ" altLang="en-US" sz="1600"/>
              <a:t>t</a:t>
            </a:r>
            <a:r>
              <a:rPr lang="en-US" altLang="en-US" sz="1600"/>
              <a:t>o za známku toho, že se spoléhali na komutativní vlastnost násobení. </a:t>
            </a:r>
          </a:p>
          <a:p>
            <a:r>
              <a:rPr lang="en-US" altLang="en-US" sz="1600"/>
              <a:t>Skupina školáků, kteří se ve škole učili násobení (žáci druhého a třetího ročníku), řešila první úlohy v každém páru pomocí násobení a při řešení druhé úlohy se spoléhala na komutativní vlastnost. Naopak, pouliční prodejci měli tendenci používat opakované sčítání a komutativní vlastnost využívali k odpovědi na druhou otázku jen zřídka. Místo toho postupně sčítali počet cruzeiros, což byl zdlouhavý </a:t>
            </a:r>
            <a:r>
              <a:rPr lang="cs-CZ" altLang="en-US" sz="1600"/>
              <a:t>a často chybový </a:t>
            </a:r>
            <a:r>
              <a:rPr lang="en-US" altLang="en-US" sz="1600"/>
              <a:t>postup</a:t>
            </a:r>
            <a:r>
              <a:rPr lang="cs-CZ" altLang="en-US" sz="160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 hasCustomPrompt="1"/>
          </p:nvPr>
        </p:nvSpPr>
        <p:spPr>
          <a:xfrm>
            <a:off x="468313" y="260350"/>
            <a:ext cx="8229600" cy="11430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cs-CZ" altLang="cs-CZ" b="1" dirty="0"/>
              <a:t>Příklad – aritmetika vs. algebra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cs-CZ" altLang="cs-CZ" dirty="0"/>
              <a:t>Aritmetika abstrahuje numerickou vlastnost reálných předmětů, odděluje ji od nich a umožňuje s ní operovat (operace s čísly)</a:t>
            </a:r>
          </a:p>
          <a:p>
            <a:pPr eaLnBrk="1" hangingPunct="1"/>
            <a:r>
              <a:rPr lang="cs-CZ" altLang="cs-CZ" dirty="0"/>
              <a:t>Algebra abstrahuje od konkrétních čísel a umožňuje myslet jakýkoli vztah mezi čísly a operacemi - „něco vyššího a nového“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Reformy vyučování/učení: aktivizovat žáka a připravovat pro praxi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„</a:t>
            </a:r>
            <a:r>
              <a:rPr lang="cs-CZ" i="1" dirty="0"/>
              <a:t>Tlak užívat „aktivní“ pedagogické postupy nebo metody, nebo dokonce klást dítě či žáka „do středu“ vzdělávacího systému a směřovat k stále větší „diferenciaci“ pedagogiky či školních programů, je dnes ve Francii, stejně jako jinde, samozřejmou součástí selského rozumu či institucionální, pedagogické a ideologické dogmatické pravdy (</a:t>
            </a:r>
            <a:r>
              <a:rPr lang="cs-CZ" i="1" dirty="0" err="1"/>
              <a:t>doxy</a:t>
            </a:r>
            <a:r>
              <a:rPr lang="cs-CZ" i="1" dirty="0"/>
              <a:t>)“ </a:t>
            </a:r>
            <a:r>
              <a:rPr lang="cs-CZ" dirty="0"/>
              <a:t>(</a:t>
            </a:r>
            <a:r>
              <a:rPr lang="fr-FR" dirty="0"/>
              <a:t>Jean-Yves Rochex, Innovation pédagogique et démocratisation de l’école : un rapport pour le moins problématique, </a:t>
            </a:r>
            <a:r>
              <a:rPr lang="fr-FR" i="1" dirty="0"/>
              <a:t>Pedagogika</a:t>
            </a:r>
            <a:r>
              <a:rPr lang="fr-FR" dirty="0"/>
              <a:t>, 2015, 65, 5, p. 472</a:t>
            </a:r>
            <a:r>
              <a:rPr lang="cs-CZ" dirty="0"/>
              <a:t>)</a:t>
            </a:r>
            <a:r>
              <a:rPr lang="fr-FR" dirty="0"/>
              <a:t>. </a:t>
            </a:r>
            <a:endParaRPr lang="cs-CZ" dirty="0"/>
          </a:p>
          <a:p>
            <a:r>
              <a:rPr lang="cs-CZ" dirty="0"/>
              <a:t>Na čem stojí toto přesvědčení?</a:t>
            </a:r>
            <a:endParaRPr lang="fr-FR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cs-CZ" altLang="cs-CZ" b="1" dirty="0"/>
              <a:t>Př.  aritmetických řad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Aritmetické řady: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1  –  5  –  11  –  19  –  29  -  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    4       6       8       10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altLang="cs-CZ" sz="2800" dirty="0"/>
              <a:t>(vytvoření druhé řady je zobecněním 1.řádu: „přičti následující vyšší sudé číslo“)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Algebraické zobecnění/pojem 2. řádu: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altLang="cs-CZ" sz="2800" dirty="0"/>
              <a:t>        a = n²+ n-1 (a=další číslo v řadě; n= pořadí čísla, které hledám)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Zkuste nyní vypočítat, jaké číslo bude na 23. místě řady!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ym typeface="+mn-ea"/>
              </a:rPr>
              <a:t>Praktický, utilitaristický vs. epistemický vztah ke světu a k jazyku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r>
              <a:rPr lang="cs-CZ" altLang="en-US">
                <a:sym typeface="+mn-ea"/>
              </a:rPr>
              <a:t>Tedy: a</a:t>
            </a:r>
            <a:r>
              <a:rPr lang="en-US" altLang="en-US">
                <a:sym typeface="+mn-ea"/>
              </a:rPr>
              <a:t>čkoli se lidé mohou naučit smysluplné matematické pojmy v </a:t>
            </a:r>
            <a:r>
              <a:rPr lang="cs-CZ" altLang="en-US">
                <a:sym typeface="+mn-ea"/>
              </a:rPr>
              <a:t>reálných životních</a:t>
            </a:r>
            <a:r>
              <a:rPr lang="en-US" altLang="en-US">
                <a:sym typeface="+mn-ea"/>
              </a:rPr>
              <a:t> situacích, </a:t>
            </a:r>
            <a:r>
              <a:rPr lang="cs-CZ" altLang="en-US">
                <a:sym typeface="+mn-ea"/>
              </a:rPr>
              <a:t>je pro ně výhodné, když ovládnou </a:t>
            </a:r>
            <a:r>
              <a:rPr lang="en-US" altLang="en-US">
                <a:sym typeface="+mn-ea"/>
              </a:rPr>
              <a:t>nov</a:t>
            </a:r>
            <a:r>
              <a:rPr lang="cs-CZ" altLang="en-US">
                <a:sym typeface="+mn-ea"/>
              </a:rPr>
              <a:t>é</a:t>
            </a:r>
            <a:r>
              <a:rPr lang="en-US" altLang="en-US">
                <a:sym typeface="+mn-ea"/>
              </a:rPr>
              <a:t> symbolick</a:t>
            </a:r>
            <a:r>
              <a:rPr lang="cs-CZ" altLang="en-US">
                <a:sym typeface="+mn-ea"/>
              </a:rPr>
              <a:t>é</a:t>
            </a:r>
            <a:r>
              <a:rPr lang="en-US" altLang="en-US">
                <a:sym typeface="+mn-ea"/>
              </a:rPr>
              <a:t> systém</a:t>
            </a:r>
            <a:r>
              <a:rPr lang="cs-CZ" altLang="en-US">
                <a:sym typeface="+mn-ea"/>
              </a:rPr>
              <a:t>y</a:t>
            </a:r>
            <a:r>
              <a:rPr lang="en-US" altLang="en-US">
                <a:sym typeface="+mn-ea"/>
              </a:rPr>
              <a:t> a reprezentac</a:t>
            </a:r>
            <a:r>
              <a:rPr lang="cs-CZ" altLang="en-US">
                <a:sym typeface="+mn-ea"/>
              </a:rPr>
              <a:t>e</a:t>
            </a:r>
            <a:r>
              <a:rPr lang="en-US" altLang="en-US">
                <a:sym typeface="+mn-ea"/>
              </a:rPr>
              <a:t>, které mimo školu</a:t>
            </a:r>
            <a:r>
              <a:rPr lang="cs-CZ" altLang="en-US">
                <a:sym typeface="+mn-ea"/>
              </a:rPr>
              <a:t> </a:t>
            </a:r>
            <a:r>
              <a:rPr lang="en-US" altLang="en-US">
                <a:sym typeface="+mn-ea"/>
              </a:rPr>
              <a:t>pravděpodobně nezískají.</a:t>
            </a:r>
          </a:p>
          <a:p>
            <a:r>
              <a:rPr lang="cs-CZ" dirty="0">
                <a:sym typeface="+mn-ea"/>
              </a:rPr>
              <a:t>umožní jim totiž nejen </a:t>
            </a:r>
            <a:r>
              <a:rPr b="1" dirty="0">
                <a:sym typeface="+mn-ea"/>
              </a:rPr>
              <a:t>fungov</a:t>
            </a:r>
            <a:r>
              <a:rPr lang="cs-CZ" b="1" dirty="0">
                <a:sym typeface="+mn-ea"/>
              </a:rPr>
              <a:t>at</a:t>
            </a:r>
            <a:r>
              <a:rPr dirty="0">
                <a:sym typeface="+mn-ea"/>
              </a:rPr>
              <a:t> v </a:t>
            </a:r>
            <a:r>
              <a:rPr lang="cs-CZ" dirty="0">
                <a:sym typeface="+mn-ea"/>
              </a:rPr>
              <a:t>jednom typu </a:t>
            </a:r>
            <a:r>
              <a:rPr dirty="0">
                <a:sym typeface="+mn-ea"/>
              </a:rPr>
              <a:t>situac</a:t>
            </a:r>
            <a:r>
              <a:rPr lang="cs-CZ" dirty="0">
                <a:sym typeface="+mn-ea"/>
              </a:rPr>
              <a:t>e</a:t>
            </a:r>
            <a:r>
              <a:rPr dirty="0">
                <a:sym typeface="+mn-ea"/>
              </a:rPr>
              <a:t>, za jejíž hranice se nejde</a:t>
            </a:r>
            <a:r>
              <a:rPr lang="cs-CZ" dirty="0">
                <a:sym typeface="+mn-ea"/>
              </a:rPr>
              <a:t>, ale </a:t>
            </a:r>
            <a:r>
              <a:rPr b="1" dirty="0">
                <a:sym typeface="+mn-ea"/>
              </a:rPr>
              <a:t>„</a:t>
            </a:r>
            <a:r>
              <a:rPr lang="cs-CZ" b="1" dirty="0">
                <a:sym typeface="+mn-ea"/>
              </a:rPr>
              <a:t>i</a:t>
            </a:r>
            <a:r>
              <a:rPr b="1" dirty="0">
                <a:sym typeface="+mn-ea"/>
              </a:rPr>
              <a:t>ntelektualiz</a:t>
            </a:r>
            <a:r>
              <a:rPr lang="cs-CZ" b="1" dirty="0">
                <a:sym typeface="+mn-ea"/>
              </a:rPr>
              <a:t>ovat</a:t>
            </a:r>
            <a:r>
              <a:rPr b="1" dirty="0">
                <a:sym typeface="+mn-ea"/>
              </a:rPr>
              <a:t>“ psychick</a:t>
            </a:r>
            <a:r>
              <a:rPr lang="cs-CZ" b="1" dirty="0">
                <a:sym typeface="+mn-ea"/>
              </a:rPr>
              <a:t>é</a:t>
            </a:r>
            <a:r>
              <a:rPr b="1" dirty="0">
                <a:sym typeface="+mn-ea"/>
              </a:rPr>
              <a:t> funkc</a:t>
            </a:r>
            <a:r>
              <a:rPr lang="cs-CZ" b="1" dirty="0">
                <a:sym typeface="+mn-ea"/>
              </a:rPr>
              <a:t>e </a:t>
            </a:r>
            <a:r>
              <a:rPr lang="cs-CZ" dirty="0">
                <a:sym typeface="+mn-ea"/>
              </a:rPr>
              <a:t>(podpořit výukou psychický vývoj - pozornost, paměť, myšlení, sebedůvěru)</a:t>
            </a:r>
          </a:p>
          <a:p>
            <a:r>
              <a:rPr lang="cs-CZ" altLang="en-US">
                <a:sym typeface="+mn-ea"/>
              </a:rPr>
              <a:t>Není možné “</a:t>
            </a:r>
            <a:r>
              <a:rPr lang="en-US" altLang="en-US">
                <a:sym typeface="+mn-ea"/>
              </a:rPr>
              <a:t>překládat</a:t>
            </a:r>
            <a:r>
              <a:rPr lang="cs-CZ" altLang="en-US">
                <a:sym typeface="+mn-ea"/>
              </a:rPr>
              <a:t>”</a:t>
            </a:r>
            <a:r>
              <a:rPr lang="en-US" altLang="en-US">
                <a:sym typeface="+mn-ea"/>
              </a:rPr>
              <a:t> fáze učení do podoby neslučitelných pojetí výuky a už vůbec ne do typů žáků (memorovací šprt vs tvořivý badatel)</a:t>
            </a:r>
            <a:r>
              <a:rPr lang="cs-CZ" altLang="en-US">
                <a:sym typeface="+mn-ea"/>
              </a:rPr>
              <a:t>.</a:t>
            </a:r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cs-CZ" altLang="cs-CZ" sz="2800" b="1" dirty="0"/>
              <a:t>Školní vyučování/učení má zásadní význam pro vývoj psychických funkcí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altLang="cs-CZ" dirty="0"/>
              <a:t>Učení existuje samozřejmě i mimo školu, ale existují tři zásadní důvody, pro něž je škola nezastupitelná: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dirty="0"/>
              <a:t>(1) Zvládání rozdílu mezi každodenními/spontánními a tzv. vědeckými pojmy - abstrakční zdvih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dirty="0"/>
              <a:t>(2) Navození uvědomovaného a volního (záměrného) charakteru (nejen) poznávacích činností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dirty="0"/>
              <a:t>(3) Produktivní napětí mezi křivkami vývoje a učení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 vert="horz" lIns="91440" tIns="45720" rIns="91440" bIns="45720" rtlCol="0">
            <a:normAutofit fontScale="25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cs-CZ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Vygotskij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L.S. (1976): </a:t>
            </a:r>
            <a:r>
              <a:rPr kumimoji="0" lang="cs-CZ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Myšlení a řeč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Praha: </a:t>
            </a:r>
            <a:r>
              <a:rPr kumimoji="0" lang="cs-CZ" sz="5335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cs-CZ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Lave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J. (1988):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Cognition</a:t>
            </a:r>
            <a:r>
              <a:rPr kumimoji="0" lang="cs-CZ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Practice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Cambridge, UK: Cambridge University </a:t>
            </a:r>
            <a:r>
              <a:rPr kumimoji="0" lang="cs-CZ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Press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cs-CZ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Lave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J.; </a:t>
            </a:r>
            <a:r>
              <a:rPr kumimoji="0" lang="cs-CZ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Wenger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E. (1991):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Situated</a:t>
            </a:r>
            <a:r>
              <a:rPr kumimoji="0" lang="cs-CZ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learning</a:t>
            </a:r>
            <a:r>
              <a:rPr kumimoji="0" lang="cs-CZ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legitimate</a:t>
            </a:r>
            <a:r>
              <a:rPr kumimoji="0" lang="cs-CZ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peripheral</a:t>
            </a:r>
            <a:r>
              <a:rPr kumimoji="0" lang="cs-CZ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participation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Cambridge, UK: Cambridge University </a:t>
            </a:r>
            <a:r>
              <a:rPr kumimoji="0" lang="cs-CZ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Press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Rogoff</a:t>
            </a: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B. (1990): </a:t>
            </a:r>
            <a:r>
              <a:rPr kumimoji="0" lang="en-US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Apprenticeship in thinking: Cognitive development in social context</a:t>
            </a: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New York: Oxford University Press.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Hutchins, E. (1995): </a:t>
            </a:r>
            <a:r>
              <a:rPr kumimoji="0" lang="en-US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Cognition in the wild</a:t>
            </a: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Cambridge, Mass.: MIT Press.</a:t>
            </a:r>
            <a:endParaRPr kumimoji="0" lang="cs-CZ" sz="533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5335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Kozulin</a:t>
            </a: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A. (2004): </a:t>
            </a:r>
            <a:r>
              <a:rPr kumimoji="0" lang="en-US" sz="5335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Vygotsky´s</a:t>
            </a:r>
            <a:r>
              <a:rPr kumimoji="0" lang="en-US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theory in the classroom: Introduction</a:t>
            </a: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European Journal of Psychology of Education. 19, 1, s.3-7.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Olson, D.R.(1994): The </a:t>
            </a:r>
            <a:r>
              <a:rPr kumimoji="0" lang="en-US" sz="5335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 On Paper: the conceptual and cognitive implications of writing and reading. </a:t>
            </a:r>
            <a:r>
              <a:rPr kumimoji="0" 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York: Cambridge University.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Rendl, Miroslav, Vondrová, Naďa, Kritická místa matematiky na základní škole očima učitelů</a:t>
            </a:r>
            <a:r>
              <a:rPr kumimoji="0" lang="cs-CZ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Pra</a:t>
            </a:r>
            <a:r>
              <a:rPr kumimoji="0" lang="cs-CZ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</a:t>
            </a:r>
            <a:r>
              <a:rPr kumimoji="0" lang="en-US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Univerzita Karlova – pedagogická fakulta, 2013.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Paas, Fred, Renkl, Alexander, Sweller, John, « Cognitive load theory: Instructional implications of the interaction between information structures and cognitive architecture », Instructional Science, 2004, 32, pp. 1-8.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Kirschner, Paul, Sweller, John, Clark, Richard Edward, « Why Minimal Guidance During Instruction Does Not Work: An Analysis of the Failure of Constructivist, Discovery, Problem-Based, Experiential, and Inquiry-Based Teaching », Educational Psychologist, 2006, 41, 2, pp. 75–86.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533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Kirschner, Paul, van Merriënboer, Jeroen, « Do Learners Really Know Best? Urban Legends in Education », Educational Psychologist, 2013, 48, 3, pp. 169-183.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sz="533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cs-CZ" sz="533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Princip 1: omezit učitelem řízené učení (</a:t>
            </a:r>
            <a:r>
              <a:rPr lang="cs-CZ" sz="3600" dirty="0" err="1"/>
              <a:t>unguided</a:t>
            </a:r>
            <a:r>
              <a:rPr lang="cs-CZ" sz="3600" dirty="0"/>
              <a:t> </a:t>
            </a:r>
            <a:r>
              <a:rPr lang="cs-CZ" sz="3600" dirty="0" err="1"/>
              <a:t>learning</a:t>
            </a:r>
            <a:r>
              <a:rPr lang="cs-CZ" sz="3600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lstStyle/>
          <a:p>
            <a:r>
              <a:rPr lang="cs-CZ" sz="3335" i="1" dirty="0"/>
              <a:t>„Ve škole je většina výuky organizována učiteli. Výuka je však efektivnější, pokud ji mohou žáci řídit sami, a navíc se jednotlivci budou muset po skončení školní docházky o většinu svého vzdělávání starat sami“</a:t>
            </a:r>
            <a:r>
              <a:rPr lang="cs-CZ" sz="3335" dirty="0"/>
              <a:t> (OECD, Učit se dnes – uspět zítra. První výsledky PISA 2003, Paříž, 2004, s. 116).  </a:t>
            </a:r>
          </a:p>
          <a:p>
            <a:r>
              <a:rPr lang="cs-CZ" sz="3335" dirty="0"/>
              <a:t>V této kritice se skrývají tři tvrzení: (1) bylo by třeba oslabit „vedení“ žáka učitelem; (2) ponechat větší prostor aktivitě žáka, který nejlépe ví, co a jak se učit; a (3) pohlížet na školní učení z pohledu života mimo školu a po škole (</a:t>
            </a:r>
            <a:r>
              <a:rPr lang="cs-CZ" sz="3335" dirty="0" err="1"/>
              <a:t>real</a:t>
            </a:r>
            <a:r>
              <a:rPr lang="cs-CZ" sz="3335" dirty="0"/>
              <a:t> </a:t>
            </a:r>
            <a:r>
              <a:rPr lang="cs-CZ" sz="3335" dirty="0" err="1"/>
              <a:t>world</a:t>
            </a:r>
            <a:r>
              <a:rPr lang="cs-CZ" sz="3335" dirty="0"/>
              <a:t>).</a:t>
            </a:r>
          </a:p>
          <a:p>
            <a:r>
              <a:rPr lang="cs-CZ" sz="3335" dirty="0"/>
              <a:t>Život má toto tvrzení dlouhý: Ondřej </a:t>
            </a:r>
            <a:r>
              <a:rPr lang="cs-CZ" sz="3335" dirty="0" err="1"/>
              <a:t>Šteffl</a:t>
            </a:r>
            <a:r>
              <a:rPr lang="cs-CZ" sz="3335" dirty="0"/>
              <a:t>, </a:t>
            </a:r>
            <a:r>
              <a:rPr lang="cs-CZ" sz="3335" i="1" dirty="0"/>
              <a:t>Matematika krásná i nechutná</a:t>
            </a:r>
            <a:r>
              <a:rPr lang="cs-CZ" sz="3335" dirty="0"/>
              <a:t> (2011), Miroslava </a:t>
            </a:r>
            <a:r>
              <a:rPr lang="cs-CZ" sz="3335" dirty="0" err="1"/>
              <a:t>Federičová</a:t>
            </a:r>
            <a:r>
              <a:rPr lang="cs-CZ" sz="3335" dirty="0"/>
              <a:t>, Daniel </a:t>
            </a:r>
            <a:r>
              <a:rPr lang="cs-CZ" sz="3335" dirty="0" err="1"/>
              <a:t>Münich</a:t>
            </a:r>
            <a:r>
              <a:rPr lang="cs-CZ" sz="3335" dirty="0"/>
              <a:t>, </a:t>
            </a:r>
            <a:r>
              <a:rPr lang="cs-CZ" sz="3335" i="1" dirty="0"/>
              <a:t>Učení mučení, nebo škola hrou? Srovnání obliby školy a matematiky pohledem mezinárodních šetření. </a:t>
            </a:r>
            <a:r>
              <a:rPr lang="cs-CZ" sz="3335" dirty="0"/>
              <a:t>IDEA-CERGE 2014 nebo Lucie </a:t>
            </a:r>
            <a:r>
              <a:rPr lang="cs-CZ" sz="3335" dirty="0" err="1"/>
              <a:t>Kocurová</a:t>
            </a:r>
            <a:r>
              <a:rPr lang="cs-CZ" sz="3335" dirty="0"/>
              <a:t>, « </a:t>
            </a:r>
            <a:r>
              <a:rPr lang="cs-CZ" sz="3335" i="1" dirty="0"/>
              <a:t>Děti se nejlépe učí, když samy hledají odpovědi, říká vítězka prestižní pedagogické ceny</a:t>
            </a:r>
            <a:r>
              <a:rPr lang="cs-CZ" sz="3335" dirty="0"/>
              <a:t> ». </a:t>
            </a:r>
            <a:r>
              <a:rPr lang="cs-CZ" sz="3335" dirty="0" err="1"/>
              <a:t>Eduzin</a:t>
            </a:r>
            <a:r>
              <a:rPr lang="cs-CZ" sz="3335" dirty="0"/>
              <a:t> 2021 (vítězka </a:t>
            </a:r>
            <a:r>
              <a:rPr lang="cs-CZ" sz="3335" dirty="0" err="1"/>
              <a:t>Global</a:t>
            </a:r>
            <a:r>
              <a:rPr lang="cs-CZ" sz="3335" dirty="0"/>
              <a:t> </a:t>
            </a:r>
            <a:r>
              <a:rPr lang="cs-CZ" sz="3335" dirty="0" err="1"/>
              <a:t>Teachers</a:t>
            </a:r>
            <a:r>
              <a:rPr lang="cs-CZ" sz="3335" dirty="0"/>
              <a:t> </a:t>
            </a:r>
            <a:r>
              <a:rPr lang="cs-CZ" sz="3335" dirty="0" err="1"/>
              <a:t>Prize</a:t>
            </a:r>
            <a:r>
              <a:rPr lang="cs-CZ" sz="3335" dirty="0"/>
              <a:t> </a:t>
            </a:r>
            <a:r>
              <a:rPr lang="cs-CZ" sz="3335" dirty="0" err="1"/>
              <a:t>Czech</a:t>
            </a:r>
            <a:r>
              <a:rPr lang="cs-CZ" sz="3335" dirty="0"/>
              <a:t> </a:t>
            </a:r>
            <a:r>
              <a:rPr lang="cs-CZ" sz="3335" dirty="0" err="1"/>
              <a:t>Republic</a:t>
            </a:r>
            <a:r>
              <a:rPr lang="cs-CZ" sz="3335" dirty="0"/>
              <a:t> 2021).</a:t>
            </a:r>
          </a:p>
          <a:p>
            <a:endParaRPr lang="cs-CZ" sz="333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/>
              <a:t>Princip 2: vycházet z každodenních situací reálného světa (</a:t>
            </a:r>
            <a:r>
              <a:rPr lang="cs-CZ" sz="3200" dirty="0" err="1"/>
              <a:t>real</a:t>
            </a:r>
            <a:r>
              <a:rPr lang="cs-CZ" sz="3200" dirty="0"/>
              <a:t> </a:t>
            </a:r>
            <a:r>
              <a:rPr lang="cs-CZ" sz="3200" dirty="0" err="1"/>
              <a:t>world</a:t>
            </a:r>
            <a:r>
              <a:rPr lang="cs-CZ" sz="3200" dirty="0"/>
              <a:t> </a:t>
            </a:r>
            <a:r>
              <a:rPr lang="cs-CZ" sz="3200" dirty="0" err="1"/>
              <a:t>problems</a:t>
            </a:r>
            <a:r>
              <a:rPr lang="cs-CZ" sz="3200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r>
              <a:rPr lang="cs-CZ" altLang="en-US" dirty="0"/>
              <a:t>Obrat ke kompetencím: </a:t>
            </a:r>
            <a:r>
              <a:rPr lang="en-US" altLang="en-US" dirty="0"/>
              <a:t>klíčovým rysem </a:t>
            </a:r>
            <a:r>
              <a:rPr lang="cs-CZ" altLang="en-US" dirty="0"/>
              <a:t>je</a:t>
            </a:r>
            <a:r>
              <a:rPr lang="en-US" altLang="en-US" dirty="0"/>
              <a:t> jejich vztah k reálnému životu, a to ve</a:t>
            </a:r>
            <a:r>
              <a:rPr lang="en-US" altLang="en-US" b="1" dirty="0"/>
              <a:t> dvou</a:t>
            </a:r>
            <a:r>
              <a:rPr lang="en-US" altLang="en-US" dirty="0"/>
              <a:t> následujících </a:t>
            </a:r>
            <a:r>
              <a:rPr lang="cs-CZ" altLang="en-US" dirty="0"/>
              <a:t>významech</a:t>
            </a:r>
            <a:r>
              <a:rPr lang="en-US" altLang="en-US" dirty="0"/>
              <a:t>: 1. výchozím bodem </a:t>
            </a:r>
            <a:r>
              <a:rPr lang="cs-CZ" altLang="en-US" dirty="0"/>
              <a:t>vyučování/</a:t>
            </a:r>
            <a:r>
              <a:rPr lang="en-US" altLang="en-US" dirty="0"/>
              <a:t>učení by měly být kontexty každodenního života, 2. obecným dlouhodobým cílem školního vzdělávání by mělo být využití jeho výsledků v praxi, v reálném životě.</a:t>
            </a:r>
          </a:p>
          <a:p>
            <a:r>
              <a:rPr lang="en-US" altLang="en-US" dirty="0"/>
              <a:t>Popularita výuky založené na problémech každodenního života byla posílena rozvojem takzvaného situovaného učení (Lave &amp; Wenger, 1991</a:t>
            </a:r>
            <a:r>
              <a:rPr lang="cs-CZ" altLang="en-US" dirty="0"/>
              <a:t> - </a:t>
            </a:r>
            <a:r>
              <a:rPr lang="cs-CZ" altLang="en-US" b="1" dirty="0"/>
              <a:t>apprenticeship</a:t>
            </a:r>
            <a:r>
              <a:rPr lang="en-US" altLang="en-US" dirty="0"/>
              <a:t>). Situovaný přístup k učení </a:t>
            </a:r>
            <a:r>
              <a:rPr lang="cs-CZ" altLang="en-US" dirty="0"/>
              <a:t>(“učení v kontextu”) </a:t>
            </a:r>
            <a:r>
              <a:rPr lang="en-US" altLang="en-US" dirty="0"/>
              <a:t>byl iniciován oprávněnou kritikou používání testů inteligence pocházejících ze západní civilizace u lidí z jiných kultur</a:t>
            </a:r>
            <a:r>
              <a:rPr lang="cs-CZ" altLang="en-US" dirty="0"/>
              <a:t> (etnických minorit, zemí třetího světa)</a:t>
            </a:r>
            <a:r>
              <a:rPr lang="en-US" altLang="en-US" dirty="0"/>
              <a:t>. Důvodem </a:t>
            </a:r>
            <a:r>
              <a:rPr lang="cs-CZ" altLang="en-US" dirty="0"/>
              <a:t>ovšem </a:t>
            </a:r>
            <a:r>
              <a:rPr lang="en-US" altLang="en-US" dirty="0"/>
              <a:t>je, že úspěšné řešení úkolů v těchto testech vyžaduje způsoby uvažování a znalosti získané systematickým školním vzděláváním</a:t>
            </a:r>
            <a:r>
              <a:rPr lang="cs-CZ" altLang="en-US" dirty="0"/>
              <a:t> (</a:t>
            </a:r>
            <a:r>
              <a:rPr lang="cs-CZ" altLang="en-US" b="1" dirty="0"/>
              <a:t>learning</a:t>
            </a:r>
            <a:r>
              <a:rPr lang="cs-CZ" altLang="en-US" dirty="0"/>
              <a:t>)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en-US"/>
              <a:t>Princip 3: učit se řešením problémů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řešení (složitějších) problémů - činnosti vyšší kognitivní náročnosti</a:t>
            </a:r>
          </a:p>
          <a:p>
            <a:r>
              <a:rPr lang="cs-CZ" altLang="en-US"/>
              <a:t>zaměřit se rovnou na objevování abstraktnějších schemat a logických postupů</a:t>
            </a:r>
          </a:p>
          <a:p>
            <a:r>
              <a:rPr lang="cs-CZ" altLang="en-US"/>
              <a:t>vyšší typ kompetence: porozumění, nikoli rutiny založené na paměti</a:t>
            </a:r>
          </a:p>
          <a:p>
            <a:endParaRPr lang="cs-CZ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en-US" sz="3110"/>
              <a:t>Co říkají meta-analýzy výzkumů učení? Jde o “urban legends”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noProof="0" dirty="0">
                <a:ln>
                  <a:noFill/>
                </a:ln>
                <a:effectLst/>
                <a:uLnTx/>
                <a:uFillTx/>
                <a:sym typeface="+mn-ea"/>
              </a:rPr>
              <a:t>Kirschner, Paul, van Merriënboer, Jeroen, «</a:t>
            </a:r>
            <a:r>
              <a:rPr lang="cs-CZ" altLang="en-US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noProof="0" dirty="0">
                <a:ln>
                  <a:noFill/>
                </a:ln>
                <a:effectLst/>
                <a:uLnTx/>
                <a:uFillTx/>
                <a:sym typeface="+mn-ea"/>
              </a:rPr>
              <a:t>Do Learners Really Know Best? Urban Legends in Education</a:t>
            </a:r>
            <a:r>
              <a:rPr lang="cs-CZ" altLang="en-US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altLang="en-US" noProof="0" dirty="0">
                <a:ln>
                  <a:noFill/>
                </a:ln>
                <a:effectLst/>
                <a:uLnTx/>
                <a:uFillTx/>
                <a:sym typeface="+mn-ea"/>
              </a:rPr>
              <a:t>», Educational Psychologist, 2013, 48, 3, pp. 169-183.       </a:t>
            </a:r>
            <a:endParaRPr lang="cs-CZ" altLang="en-US"/>
          </a:p>
          <a:p>
            <a:r>
              <a:rPr lang="cs-CZ" altLang="en-US"/>
              <a:t>Tři argumenty pro uvedeným principům:</a:t>
            </a:r>
          </a:p>
          <a:p>
            <a:pPr marL="0" indent="0">
              <a:buNone/>
            </a:pPr>
            <a:r>
              <a:rPr lang="cs-CZ" altLang="en-US"/>
              <a:t>   - kognitivní zátěž (CLT) pracovní paměti (PP) a vztah k paměti dlouhodobé (DP): při přetížené PP se znalost “neukládá”</a:t>
            </a:r>
          </a:p>
          <a:p>
            <a:pPr marL="0" indent="0">
              <a:buNone/>
            </a:pPr>
            <a:r>
              <a:rPr lang="cs-CZ" altLang="en-US"/>
              <a:t>   - efektivnost učení pomocí “modelových příkladů” (worked examples) je vyšší než při učení řešením  problémů</a:t>
            </a:r>
          </a:p>
          <a:p>
            <a:pPr marL="0" indent="0">
              <a:buNone/>
            </a:pPr>
            <a:r>
              <a:rPr lang="cs-CZ" altLang="en-US"/>
              <a:t>   - pro efektivnost učení je rozhodující vliv dosavadních faktických vědomostí (prior knowledge) a upevněných algoritmů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1-Teorie kognitivní zátěže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0000"/>
          </a:bodyPr>
          <a:lstStyle/>
          <a:p>
            <a:r>
              <a:rPr lang="cs-CZ" altLang="en-US" sz="3600">
                <a:sym typeface="+mn-ea"/>
              </a:rPr>
              <a:t>Kritérium efektivního učení: uložení do dlouhodobé paměti </a:t>
            </a:r>
          </a:p>
          <a:p>
            <a:r>
              <a:rPr lang="en-US" altLang="en-US" sz="3600">
                <a:sym typeface="+mn-ea"/>
              </a:rPr>
              <a:t>teorie kognitivní zátěže (CLT) dokazuje, že</a:t>
            </a:r>
            <a:r>
              <a:rPr lang="cs-CZ" altLang="en-US" sz="3600">
                <a:sym typeface="+mn-ea"/>
              </a:rPr>
              <a:t> (zejména</a:t>
            </a:r>
            <a:r>
              <a:rPr lang="en-US" altLang="en-US" sz="3600">
                <a:sym typeface="+mn-ea"/>
              </a:rPr>
              <a:t> </a:t>
            </a:r>
            <a:r>
              <a:rPr lang="en-US" altLang="en-US" sz="3600" b="1">
                <a:sym typeface="+mn-ea"/>
              </a:rPr>
              <a:t>neřízené</a:t>
            </a:r>
            <a:r>
              <a:rPr lang="cs-CZ" altLang="en-US" sz="3600" b="1">
                <a:sym typeface="+mn-ea"/>
              </a:rPr>
              <a:t>)</a:t>
            </a:r>
            <a:r>
              <a:rPr lang="en-US" altLang="en-US" sz="3600" b="1">
                <a:sym typeface="+mn-ea"/>
              </a:rPr>
              <a:t> řešení složitých problémových úkolů může vést k přetížení pracovní</a:t>
            </a:r>
            <a:r>
              <a:rPr lang="cs-CZ" altLang="en-US" sz="3600" b="1">
                <a:sym typeface="+mn-ea"/>
              </a:rPr>
              <a:t> </a:t>
            </a:r>
            <a:r>
              <a:rPr lang="en-US" altLang="en-US" sz="3600" b="1">
                <a:sym typeface="+mn-ea"/>
              </a:rPr>
              <a:t>paměti, což výrazně snižuje účinnost učení. </a:t>
            </a:r>
            <a:r>
              <a:rPr lang="cs-CZ" altLang="en-US" sz="3600">
                <a:sym typeface="+mn-ea"/>
              </a:rPr>
              <a:t> </a:t>
            </a:r>
            <a:endParaRPr lang="en-US" altLang="en-US" sz="3600"/>
          </a:p>
          <a:p>
            <a:r>
              <a:rPr lang="en-US" altLang="en-US" sz="3600">
                <a:sym typeface="+mn-ea"/>
              </a:rPr>
              <a:t>i v případě, že se žákovi podaří vyřešit složitý úkol</a:t>
            </a:r>
            <a:r>
              <a:rPr lang="cs-CZ" altLang="en-US" sz="3600">
                <a:sym typeface="+mn-ea"/>
              </a:rPr>
              <a:t>, ú</a:t>
            </a:r>
            <a:r>
              <a:rPr lang="en-US" altLang="en-US" sz="3600">
                <a:sym typeface="+mn-ea"/>
              </a:rPr>
              <a:t>činek z hlediska schopnosti trvalého přenosu je nedostatečný, aby se dalo hovořit o efektivním učení. Výjimkou jsou případy, kdy </a:t>
            </a:r>
            <a:r>
              <a:rPr lang="cs-CZ" altLang="en-US" sz="3600">
                <a:sym typeface="+mn-ea"/>
              </a:rPr>
              <a:t>“bádající žák” </a:t>
            </a:r>
            <a:r>
              <a:rPr lang="en-US" altLang="en-US" sz="3600">
                <a:sym typeface="+mn-ea"/>
              </a:rPr>
              <a:t>má s tímto typem úkolů bohaté zkušenosti, které jsou uloženy v dlouhodobé paměti (</a:t>
            </a:r>
            <a:r>
              <a:rPr lang="cs-CZ" altLang="en-US" sz="3600">
                <a:sym typeface="+mn-ea"/>
              </a:rPr>
              <a:t>již </a:t>
            </a:r>
            <a:r>
              <a:rPr lang="en-US" altLang="en-US" sz="3600">
                <a:sym typeface="+mn-ea"/>
              </a:rPr>
              <a:t>Sweller &amp; Cooper, 1985). </a:t>
            </a:r>
            <a:endParaRPr lang="en-US" altLang="en-US" sz="3600"/>
          </a:p>
          <a:p>
            <a:r>
              <a:rPr lang="en-US" altLang="en-US" sz="3600">
                <a:sym typeface="+mn-ea"/>
              </a:rPr>
              <a:t>V takovém případě je schopen rychle vybrat nejvhodnější postupy. To vede tyto psychology k tvrzení, že </a:t>
            </a:r>
            <a:r>
              <a:rPr lang="cs-CZ" altLang="en-US" sz="3600" b="1">
                <a:sym typeface="+mn-ea"/>
              </a:rPr>
              <a:t>začátečník</a:t>
            </a:r>
            <a:r>
              <a:rPr lang="en-US" altLang="en-US" sz="3600">
                <a:sym typeface="+mn-ea"/>
              </a:rPr>
              <a:t> – a žák je začátečníkem par excellence – </a:t>
            </a:r>
            <a:r>
              <a:rPr lang="en-US" altLang="en-US" sz="3600" b="1">
                <a:sym typeface="+mn-ea"/>
              </a:rPr>
              <a:t>potřebuje být veden, aby si vybudoval dostatečně hustou síť operačních zkušeností</a:t>
            </a:r>
            <a:r>
              <a:rPr lang="cs-CZ" altLang="en-US" sz="3600" b="1">
                <a:sym typeface="+mn-ea"/>
              </a:rPr>
              <a:t>.</a:t>
            </a:r>
            <a:r>
              <a:rPr lang="cs-CZ" altLang="en-US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Informace, procedury a operace musejí být automatizovány, zpracovány do rutinních postupů a uloženy do dlouhodobé paměti, aby se pracovní paměť uvolnila pro rozvoj nových intelektuálních dovedností</a:t>
            </a:r>
            <a:r>
              <a:rPr lang="cs-CZ" altLang="en-US" sz="3600">
                <a:sym typeface="+mn-ea"/>
              </a:rPr>
              <a:t>,</a:t>
            </a:r>
            <a:r>
              <a:rPr lang="en-US" altLang="en-US" sz="3600">
                <a:sym typeface="+mn-ea"/>
              </a:rPr>
              <a:t> a aby v budoucnu uspěl v učení prostřednictvím řešení problémů.</a:t>
            </a:r>
            <a:endParaRPr lang="en-US" altLang="en-US" sz="3600"/>
          </a:p>
          <a:p>
            <a:endParaRPr lang="cs-CZ" altLang="en-US"/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en-US"/>
              <a:t>2- Vzorové příklady vs řešení problémů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0000"/>
          </a:bodyPr>
          <a:lstStyle/>
          <a:p>
            <a:r>
              <a:rPr lang="cs-CZ" altLang="en-US" b="1"/>
              <a:t>Vzorové (vy</a:t>
            </a:r>
            <a:r>
              <a:rPr lang="en-US" altLang="en-US" b="1"/>
              <a:t>pracovan</a:t>
            </a:r>
            <a:r>
              <a:rPr lang="cs-CZ" altLang="en-US" b="1"/>
              <a:t>é)</a:t>
            </a:r>
            <a:r>
              <a:rPr lang="en-US" altLang="en-US" b="1"/>
              <a:t> příklad</a:t>
            </a:r>
            <a:r>
              <a:rPr lang="cs-CZ" altLang="en-US" b="1"/>
              <a:t>y</a:t>
            </a:r>
            <a:r>
              <a:rPr lang="en-US" altLang="en-US" b="1"/>
              <a:t> </a:t>
            </a:r>
            <a:r>
              <a:rPr lang="cs-CZ" altLang="en-US"/>
              <a:t>= </a:t>
            </a:r>
            <a:r>
              <a:rPr lang="en-US" altLang="en-US"/>
              <a:t>symbolický příklad řízené výuky (zatímco učení pomocí řešení problémů představuje symbol </a:t>
            </a:r>
            <a:r>
              <a:rPr lang="cs-CZ" altLang="en-US"/>
              <a:t>kreativní aktivity žáka</a:t>
            </a:r>
            <a:r>
              <a:rPr lang="en-US" altLang="en-US"/>
              <a:t>)</a:t>
            </a:r>
          </a:p>
          <a:p>
            <a:r>
              <a:rPr lang="cs-CZ" altLang="en-US"/>
              <a:t>efekt vzorových příkladů </a:t>
            </a:r>
            <a:r>
              <a:rPr lang="en-US" altLang="en-US"/>
              <a:t>testován v matematice</a:t>
            </a:r>
            <a:r>
              <a:rPr lang="cs-CZ" altLang="en-US"/>
              <a:t>, fyzice, mediální výchově nebo u studentů práv</a:t>
            </a:r>
          </a:p>
          <a:p>
            <a:r>
              <a:rPr lang="cs-CZ" altLang="en-US"/>
              <a:t>vzorové příklady zahrnují: </a:t>
            </a:r>
            <a:r>
              <a:rPr lang="en-US" altLang="en-US"/>
              <a:t>představení problému, podrobný návod, jak postupovat při řešení problému, a konečné řešení. Výuka založená na </a:t>
            </a:r>
            <a:r>
              <a:rPr lang="cs-CZ" altLang="en-US"/>
              <a:t>vy</a:t>
            </a:r>
            <a:r>
              <a:rPr lang="en-US" altLang="en-US"/>
              <a:t>pracovaných příkladech poskytuje mentální modely odborníků, které nováčkům vysvětlují jednotlivé kroky řešení. Pro nováčky se tato metoda výuky jeví jako účinnější.  </a:t>
            </a:r>
          </a:p>
          <a:p>
            <a:r>
              <a:rPr lang="en-US" altLang="en-US"/>
              <a:t>V post-test</a:t>
            </a:r>
            <a:r>
              <a:rPr lang="cs-CZ" altLang="en-US"/>
              <a:t>ech</a:t>
            </a:r>
            <a:r>
              <a:rPr lang="en-US" altLang="en-US"/>
              <a:t> byly výsledky žáků, kteří se učili řešením problémů, výrazně </a:t>
            </a:r>
            <a:r>
              <a:rPr lang="cs-CZ" altLang="en-US"/>
              <a:t>slabší</a:t>
            </a:r>
            <a:r>
              <a:rPr lang="en-US" altLang="en-US"/>
              <a:t> než výsledky těch, kteří se učili pomocí</a:t>
            </a:r>
            <a:r>
              <a:rPr lang="cs-CZ" altLang="en-US"/>
              <a:t> modelových příkladů</a:t>
            </a:r>
          </a:p>
          <a:p>
            <a:r>
              <a:rPr lang="en-US" altLang="en-US"/>
              <a:t>Nicméně </a:t>
            </a:r>
            <a:r>
              <a:rPr lang="en-US" altLang="en-US" b="1"/>
              <a:t>tento efekt mizí s rostoucí zkušeností žáka</a:t>
            </a:r>
            <a:r>
              <a:rPr lang="en-US" altLang="en-US"/>
              <a:t> (procvičování, opakování!). Učení prostřednictvím řešení problémů se stává relativně účinným, když studenti nashromáždí dostatek zkušeností, což je situace, kdy se </a:t>
            </a:r>
            <a:r>
              <a:rPr lang="en-US" altLang="en-US" b="1"/>
              <a:t>učení na základě vypracovaných příkladů stává pro ně redundantní činností, která zvyšuje zátěž pracovní paměti ve srovnání s minimální zátěží spojenou s výběrem již známého řešení.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en-US"/>
              <a:t>3- Faktické vědomosti a učení se novému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r>
              <a:rPr lang="cs-CZ" altLang="en-US"/>
              <a:t>nováček vs expert</a:t>
            </a:r>
          </a:p>
          <a:p>
            <a:r>
              <a:rPr lang="en-US" altLang="en-US"/>
              <a:t>Začátečníci postrádají mentální modely, schémata a strategie expertů. Proto mají potíže začlenit nové informace do své dosud málo rozvinuté sítě předchozích znalostí</a:t>
            </a:r>
          </a:p>
          <a:p>
            <a:r>
              <a:rPr lang="cs-CZ" altLang="en-US">
                <a:sym typeface="+mn-ea"/>
              </a:rPr>
              <a:t>Metafora kognitivního stromu a hustoty jeho větví</a:t>
            </a:r>
            <a:endParaRPr lang="en-US" altLang="en-US"/>
          </a:p>
          <a:p>
            <a:r>
              <a:rPr lang="en-US" altLang="en-US"/>
              <a:t>Tyto modely a strategie jsou výsledkem velmi pomalého procesu hromadění zkušeností v dané oblasti</a:t>
            </a:r>
          </a:p>
          <a:p>
            <a:r>
              <a:rPr lang="cs-CZ" altLang="en-US"/>
              <a:t>Př. výzkum Rechta a Leslie </a:t>
            </a:r>
          </a:p>
          <a:p>
            <a:r>
              <a:rPr lang="en-US" altLang="en-US"/>
              <a:t>Proto je třeba respektovat rozdíl mezi učením se danému předmětu/oboru a jeho praktikováním. A vyvarovat se záměny mezi </a:t>
            </a:r>
            <a:r>
              <a:rPr lang="en-US" altLang="en-US" b="1"/>
              <a:t>výukou předmětu (oboru) jako systému nebo sítě výzkumů a jejich výsledků</a:t>
            </a:r>
            <a:r>
              <a:rPr lang="en-US" altLang="en-US"/>
              <a:t> a </a:t>
            </a:r>
            <a:r>
              <a:rPr lang="en-US" altLang="en-US" b="1"/>
              <a:t>výukou prostřednictvím výzkumu prováděného žáky</a:t>
            </a:r>
            <a:r>
              <a:rPr lang="en-US" altLang="en-US"/>
              <a:t>.</a:t>
            </a:r>
          </a:p>
          <a:p>
            <a:endParaRPr lang="cs-CZ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2697</Words>
  <Application>Microsoft Office PowerPoint</Application>
  <PresentationFormat>Předvádění na obrazovce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5" baseType="lpstr">
      <vt:lpstr>Arial</vt:lpstr>
      <vt:lpstr>Blue Waves</vt:lpstr>
      <vt:lpstr>Specifičnost poznávání a učení ve školním kontextu vs. principy aktivizující pedagogiky</vt:lpstr>
      <vt:lpstr>Reformy vyučování/učení: aktivizovat žáka a připravovat pro praxi</vt:lpstr>
      <vt:lpstr>Princip 1: omezit učitelem řízené učení (unguided learning)</vt:lpstr>
      <vt:lpstr>Princip 2: vycházet z každodenních situací reálného světa (real world problems)</vt:lpstr>
      <vt:lpstr>Princip 3: učit se řešením problémů</vt:lpstr>
      <vt:lpstr>Co říkají meta-analýzy výzkumů učení? Jde o “urban legends”</vt:lpstr>
      <vt:lpstr>1-Teorie kognitivní zátěže</vt:lpstr>
      <vt:lpstr>2- Vzorové příklady vs řešení problémů</vt:lpstr>
      <vt:lpstr>3- Faktické vědomosti a učení se novému</vt:lpstr>
      <vt:lpstr>Dva důsledky tohoto pedagogického přesvědčení</vt:lpstr>
      <vt:lpstr>Kritická místa matematiky (Rendl - Vondrová, 2013/14)</vt:lpstr>
      <vt:lpstr>Kritická místa matematiky</vt:lpstr>
      <vt:lpstr>Kritická místa matematiky</vt:lpstr>
      <vt:lpstr>Kritická místa matematiky</vt:lpstr>
      <vt:lpstr>Kritická místa matematiky</vt:lpstr>
      <vt:lpstr>Kritická místa matematiky</vt:lpstr>
      <vt:lpstr>Co dělá škola? Spontánní vs. „vědecké“ pojmy </vt:lpstr>
      <vt:lpstr>Příklad z výzkumu (Carraher a Schliemann, 2002)</vt:lpstr>
      <vt:lpstr>Příklad – aritmetika vs. algebra</vt:lpstr>
      <vt:lpstr>Př.  aritmetických řad</vt:lpstr>
      <vt:lpstr>Praktický, utilitaristický vs. epistemický vztah ke světu a k jazyku </vt:lpstr>
      <vt:lpstr>Školní vyučování/učení má zásadní význam pro vývoj psychických funkcí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Specifičnost poznávání a učení ve školním kontextu vs mýty aktivizující pedagogiky</dc:title>
  <dc:creator>Stanislav Štech</dc:creator>
  <cp:lastModifiedBy>Stanislav Štech</cp:lastModifiedBy>
  <cp:revision>12</cp:revision>
  <dcterms:created xsi:type="dcterms:W3CDTF">2025-08-08T10:04:00Z</dcterms:created>
  <dcterms:modified xsi:type="dcterms:W3CDTF">2025-08-19T11:34:06Z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076AE493D7804571AC14B1C7A70A3F99_13</vt:lpwstr>
  </property>
  <property fmtid="{D5CDD505-2E9C-101B-9397-08002B2CF9AE}" pid="3" name="KSOProductBuildVer">
    <vt:lpwstr>1033-12.2.0.21931</vt:lpwstr>
  </property>
</Properties>
</file>