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400" r:id="rId2"/>
    <p:sldId id="450" r:id="rId3"/>
    <p:sldId id="499" r:id="rId4"/>
    <p:sldId id="504" r:id="rId5"/>
    <p:sldId id="500" r:id="rId6"/>
    <p:sldId id="501" r:id="rId7"/>
    <p:sldId id="401" r:id="rId8"/>
    <p:sldId id="257" r:id="rId9"/>
    <p:sldId id="384" r:id="rId10"/>
    <p:sldId id="420" r:id="rId11"/>
    <p:sldId id="421" r:id="rId12"/>
    <p:sldId id="422" r:id="rId13"/>
    <p:sldId id="423" r:id="rId14"/>
    <p:sldId id="425" r:id="rId15"/>
    <p:sldId id="426" r:id="rId16"/>
    <p:sldId id="430" r:id="rId17"/>
    <p:sldId id="448" r:id="rId18"/>
    <p:sldId id="505" r:id="rId19"/>
    <p:sldId id="393" r:id="rId20"/>
    <p:sldId id="429" r:id="rId21"/>
    <p:sldId id="428" r:id="rId22"/>
    <p:sldId id="506" r:id="rId23"/>
    <p:sldId id="431" r:id="rId24"/>
    <p:sldId id="432" r:id="rId25"/>
    <p:sldId id="433" r:id="rId26"/>
    <p:sldId id="434" r:id="rId27"/>
    <p:sldId id="435" r:id="rId28"/>
    <p:sldId id="424" r:id="rId29"/>
    <p:sldId id="436" r:id="rId30"/>
    <p:sldId id="437" r:id="rId31"/>
    <p:sldId id="438" r:id="rId32"/>
    <p:sldId id="507" r:id="rId33"/>
    <p:sldId id="442" r:id="rId34"/>
    <p:sldId id="443" r:id="rId35"/>
    <p:sldId id="440" r:id="rId36"/>
    <p:sldId id="362" r:id="rId37"/>
    <p:sldId id="508" r:id="rId38"/>
    <p:sldId id="392" r:id="rId39"/>
    <p:sldId id="441" r:id="rId40"/>
    <p:sldId id="458" r:id="rId41"/>
    <p:sldId id="509" r:id="rId42"/>
    <p:sldId id="511" r:id="rId43"/>
    <p:sldId id="512" r:id="rId44"/>
    <p:sldId id="513" r:id="rId45"/>
    <p:sldId id="514" r:id="rId46"/>
    <p:sldId id="457" r:id="rId47"/>
    <p:sldId id="459" r:id="rId48"/>
    <p:sldId id="471" r:id="rId49"/>
    <p:sldId id="475" r:id="rId50"/>
    <p:sldId id="461" r:id="rId51"/>
    <p:sldId id="516" r:id="rId52"/>
    <p:sldId id="515" r:id="rId53"/>
    <p:sldId id="444" r:id="rId54"/>
    <p:sldId id="446" r:id="rId55"/>
  </p:sldIdLst>
  <p:sldSz cx="9144000" cy="6858000" type="screen4x3"/>
  <p:notesSz cx="6797675" cy="9928225"/>
  <p:embeddedFontLst>
    <p:embeddedFont>
      <p:font typeface="Algerian" panose="04020705040A02060702" pitchFamily="82" charset="0"/>
      <p:regular r:id="rId58"/>
    </p:embeddedFont>
    <p:embeddedFont>
      <p:font typeface="Arial Narrow" panose="020B0606020202030204" pitchFamily="34" charset="0"/>
      <p:regular r:id="rId59"/>
      <p:bold r:id="rId60"/>
      <p:italic r:id="rId61"/>
      <p:boldItalic r:id="rId62"/>
    </p:embeddedFont>
    <p:embeddedFont>
      <p:font typeface="Tahoma" panose="020B0604030504040204" pitchFamily="34" charset="0"/>
      <p:regular r:id="rId63"/>
      <p:bold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45454"/>
    <a:srgbClr val="3366FF"/>
    <a:srgbClr val="FF0000"/>
    <a:srgbClr val="FFB685"/>
    <a:srgbClr val="FDDC61"/>
    <a:srgbClr val="FDF3CF"/>
    <a:srgbClr val="77777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34582" autoAdjust="0"/>
    <p:restoredTop sz="94670" autoAdjust="0"/>
  </p:normalViewPr>
  <p:slideViewPr>
    <p:cSldViewPr snapToGrid="0">
      <p:cViewPr varScale="1">
        <p:scale>
          <a:sx n="96" d="100"/>
          <a:sy n="96" d="100"/>
        </p:scale>
        <p:origin x="78" y="12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6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112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8.xml"/><Relationship Id="rId3" Type="http://schemas.openxmlformats.org/officeDocument/2006/relationships/slide" Target="slides/slide19.xml"/><Relationship Id="rId7" Type="http://schemas.openxmlformats.org/officeDocument/2006/relationships/slide" Target="slides/slide36.xml"/><Relationship Id="rId2" Type="http://schemas.openxmlformats.org/officeDocument/2006/relationships/slide" Target="slides/slide9.xml"/><Relationship Id="rId1" Type="http://schemas.openxmlformats.org/officeDocument/2006/relationships/slide" Target="slides/slide8.xml"/><Relationship Id="rId6" Type="http://schemas.openxmlformats.org/officeDocument/2006/relationships/slide" Target="slides/slide35.xml"/><Relationship Id="rId11" Type="http://schemas.openxmlformats.org/officeDocument/2006/relationships/slide" Target="slides/slide45.xml"/><Relationship Id="rId5" Type="http://schemas.openxmlformats.org/officeDocument/2006/relationships/slide" Target="slides/slide34.xml"/><Relationship Id="rId10" Type="http://schemas.openxmlformats.org/officeDocument/2006/relationships/slide" Target="slides/slide43.xml"/><Relationship Id="rId4" Type="http://schemas.openxmlformats.org/officeDocument/2006/relationships/slide" Target="slides/slide33.xml"/><Relationship Id="rId9" Type="http://schemas.openxmlformats.org/officeDocument/2006/relationships/slide" Target="slides/slide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30FE07E5-3263-EBE0-AB30-6CA176E9CD3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95A81F4-C888-515B-1996-B6D10926002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>
            <a:extLst>
              <a:ext uri="{FF2B5EF4-FFF2-40B4-BE49-F238E27FC236}">
                <a16:creationId xmlns:a16="http://schemas.microsoft.com/office/drawing/2014/main" id="{6D8BAC2E-ACBA-F121-2E70-DDDC2297EC6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>
            <a:extLst>
              <a:ext uri="{FF2B5EF4-FFF2-40B4-BE49-F238E27FC236}">
                <a16:creationId xmlns:a16="http://schemas.microsoft.com/office/drawing/2014/main" id="{AA824A43-2F4D-4FC5-64C2-D02AFD9FCC8C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430FCCF-939C-4707-8618-8DCA2B515B1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4628B70-3483-C9F0-8294-A1DE3F6B46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8D3B2D7-BF40-687F-6F86-48247AE96BC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B1AC111-9D69-1F6F-AC90-AC3C0DED023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1982FE07-15F2-7427-BEFA-0814481479F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F6DCAB21-F875-974D-DC3F-2147A2C3C13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D86168C1-BF81-94E7-C54F-9B64832278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C2A7E73-C3A2-458F-9FB8-9B80542EE9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EBF94A-5E6F-188D-C9A3-746B54F28F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0608A0-007E-88C0-825B-309518F57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4C2D69-CB6C-AC23-A860-D24FA0C44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31F4A-D010-4949-BBB4-BF05A49A29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839735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BF1FDB-D852-7334-F640-46746789CB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FFAA22-E490-08CB-1AF4-F97125D83D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2AC76-56E2-A357-41CC-24C0686E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83D4D-DD4F-4A02-A1E8-79D344FEEB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99627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3C82C4-DB87-22F4-EE22-170B2C1407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321626-D115-C959-0FD2-984981611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0E135F-6AA9-8DD3-A69B-E020C7D998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2A786-7CCE-4ECB-A630-013F440FBE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87856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B1A252-02C7-F3EC-C0A3-B0BF5E2416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4D3AF2-9F91-52B7-141B-E6DC2139A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0420E8-42FB-5864-B3EC-5A23B82661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1ABFD-83CB-474A-8E08-04C7140AD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82552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A1457B-92D5-870B-FDF0-DF2980430D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5EF962-1BB1-8C64-14B4-516ADEF84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B1CFF0-48C6-A7F2-BA82-FB45C700D8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A95B5-AA26-4224-BC56-4CF04C296F4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77608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C72E20-A141-B5D4-BF4F-63D0BE4793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FBB20-FD48-6F84-7A9A-29A3EFD40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3E52A0-6020-0351-EF57-1ADA91518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E4A54-3B3C-46F2-A7E4-B6EE8EFB1A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22020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98268C-C8DA-8C24-5789-8FC8ED0ED4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5DEAF6-5F63-659C-A8A3-D03E22F82E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01C47CD-67A6-28B6-492C-EBA1A883CF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17792-244E-48A7-AC0C-344AC4C984C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2198162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62A9065-B6DD-E89A-D366-95D366BFB7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6AFB8EC-091A-E2A3-73FE-C0A8CCE2A1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2765F48-734F-D6AB-7158-5A3BBBA5A8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1DA25-A496-4212-B1B9-CD13E905886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513197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5680AAB-F4BB-7DB0-885A-A94B59416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34939F1-5321-0E7A-8CB1-49AA5235B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4FC8A89-C4D3-F88F-9609-812F67D4C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1C14D-9D6D-4915-9AFF-7AA8A22259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922543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A54B1-33EC-EBDD-1DEB-A6CD6B009B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6608EE-82AA-46A7-D86C-D2FEA540C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A2B00B-B2C1-3E74-2D9B-2AADF5975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96205-5C7A-4B74-A54B-7EB2A523C82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86977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5BBBA3-CC7F-6225-39FF-7709822A02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DD39E2-D969-B3E5-FCEA-9DA926977A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49A93-28E0-ACBC-B17C-650E5A7BE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B247A-3567-4069-BE49-E6A96AE522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751983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18F699B-F480-7ADE-83E2-E88DF7C80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54F3753-D00C-9077-83E1-07E46D38C1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398706-2F35-E291-4D1C-93CE794A22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DEBA4E7-C2F7-D671-7BFB-3B723D03FC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CE2E8FE-E307-C026-4836-D32D9EBCD9B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FE39E39-BB64-4581-AD16-96A85F175C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edavyzkum.cz/z-domova/teorie-vedy/jasnejsi-nez-tisic-slunci-robert-jungk-a-nacisticky-uranovy-vyzku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003F9625-CE7C-A3D9-03E5-D75DEEBF791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563" y="101265"/>
            <a:ext cx="8958262" cy="1001713"/>
          </a:xfrm>
        </p:spPr>
        <p:txBody>
          <a:bodyPr/>
          <a:lstStyle/>
          <a:p>
            <a:r>
              <a:rPr lang="cs-CZ" altLang="cs-CZ" sz="2800" b="1" dirty="0">
                <a:solidFill>
                  <a:srgbClr val="0070C0"/>
                </a:solidFill>
                <a:latin typeface="Algerian" panose="04020705040A02060702" pitchFamily="82" charset="0"/>
              </a:rPr>
              <a:t>Mladý Werner </a:t>
            </a:r>
            <a:r>
              <a:rPr lang="cs-CZ" altLang="cs-CZ" sz="2800" b="1" dirty="0" err="1">
                <a:solidFill>
                  <a:srgbClr val="0070C0"/>
                </a:solidFill>
                <a:latin typeface="Algerian" panose="04020705040A02060702" pitchFamily="82" charset="0"/>
              </a:rPr>
              <a:t>KarL</a:t>
            </a:r>
            <a:r>
              <a:rPr lang="cs-CZ" altLang="cs-CZ" sz="2800" b="1" dirty="0">
                <a:solidFill>
                  <a:srgbClr val="0070C0"/>
                </a:solidFill>
                <a:latin typeface="Algerian" panose="04020705040A02060702" pitchFamily="82" charset="0"/>
              </a:rPr>
              <a:t> Heisenberg </a:t>
            </a:r>
            <a:br>
              <a:rPr lang="cs-CZ" altLang="cs-CZ" sz="2500" b="1" dirty="0">
                <a:solidFill>
                  <a:srgbClr val="0070C0"/>
                </a:solidFill>
                <a:latin typeface="Algerian" panose="04020705040A02060702" pitchFamily="82" charset="0"/>
              </a:rPr>
            </a:br>
            <a:r>
              <a:rPr lang="cs-CZ" altLang="cs-CZ" sz="2000" b="1" dirty="0">
                <a:solidFill>
                  <a:srgbClr val="0070C0"/>
                </a:solidFill>
                <a:latin typeface="Algerian" panose="04020705040A02060702" pitchFamily="82" charset="0"/>
              </a:rPr>
              <a:t>(1901 </a:t>
            </a:r>
            <a:r>
              <a:rPr lang="cs-CZ" altLang="cs-CZ" sz="2000" b="1" dirty="0" err="1">
                <a:solidFill>
                  <a:srgbClr val="0070C0"/>
                </a:solidFill>
                <a:latin typeface="Algerian" panose="04020705040A02060702" pitchFamily="82" charset="0"/>
              </a:rPr>
              <a:t>Würzburg</a:t>
            </a:r>
            <a:r>
              <a:rPr lang="cs-CZ" altLang="cs-CZ" sz="2000" b="1" dirty="0">
                <a:solidFill>
                  <a:srgbClr val="0070C0"/>
                </a:solidFill>
                <a:latin typeface="Algerian" panose="04020705040A02060702" pitchFamily="82" charset="0"/>
              </a:rPr>
              <a:t> – 1976 Mnichov)</a:t>
            </a:r>
            <a:endParaRPr lang="cs-CZ" altLang="cs-CZ" sz="20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4099" name="Obrázek 1">
            <a:extLst>
              <a:ext uri="{FF2B5EF4-FFF2-40B4-BE49-F238E27FC236}">
                <a16:creationId xmlns:a16="http://schemas.microsoft.com/office/drawing/2014/main" id="{EAD05610-E298-E417-58DB-446B38262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56" y="1350336"/>
            <a:ext cx="3518581" cy="49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rázek 2">
            <a:extLst>
              <a:ext uri="{FF2B5EF4-FFF2-40B4-BE49-F238E27FC236}">
                <a16:creationId xmlns:a16="http://schemas.microsoft.com/office/drawing/2014/main" id="{1EB92A47-9CF0-E305-599E-2D81A34FF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26" y="1447466"/>
            <a:ext cx="2663266" cy="438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ázek 3">
            <a:extLst>
              <a:ext uri="{FF2B5EF4-FFF2-40B4-BE49-F238E27FC236}">
                <a16:creationId xmlns:a16="http://schemas.microsoft.com/office/drawing/2014/main" id="{9B69E1F1-B7AC-D623-B900-E45A8064B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771650"/>
            <a:ext cx="2370137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Zástupný symbol pro obsah 2">
            <a:extLst>
              <a:ext uri="{FF2B5EF4-FFF2-40B4-BE49-F238E27FC236}">
                <a16:creationId xmlns:a16="http://schemas.microsoft.com/office/drawing/2014/main" id="{A5F0AF61-7341-D271-6688-7D0B13AC6539}"/>
              </a:ext>
            </a:extLst>
          </p:cNvPr>
          <p:cNvSpPr>
            <a:spLocks noGrp="1"/>
          </p:cNvSpPr>
          <p:nvPr/>
        </p:nvSpPr>
        <p:spPr bwMode="auto">
          <a:xfrm>
            <a:off x="134939" y="5680075"/>
            <a:ext cx="476865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cs-CZ" altLang="cs-CZ" sz="2000" b="1" dirty="0">
                <a:latin typeface="Arial Narrow" panose="020B0606020202030204" pitchFamily="34" charset="0"/>
              </a:rPr>
              <a:t>Filip Grygar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 Narrow" panose="020B0606020202030204" pitchFamily="34" charset="0"/>
              </a:rPr>
              <a:t>Katedra filosofie a religionistiky </a:t>
            </a:r>
          </a:p>
          <a:p>
            <a:pPr>
              <a:buFontTx/>
              <a:buNone/>
            </a:pPr>
            <a:r>
              <a:rPr lang="cs-CZ" altLang="cs-CZ" sz="2000" dirty="0">
                <a:latin typeface="Arial Narrow" panose="020B0606020202030204" pitchFamily="34" charset="0"/>
              </a:rPr>
              <a:t>FF, Univerzita Pardubice, dosud západní Evropa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1">
            <a:extLst>
              <a:ext uri="{FF2B5EF4-FFF2-40B4-BE49-F238E27FC236}">
                <a16:creationId xmlns:a16="http://schemas.microsoft.com/office/drawing/2014/main" id="{EFA2682D-856E-4F66-A998-F68D0D04E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790575"/>
            <a:ext cx="7956550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Obdélník 2">
            <a:extLst>
              <a:ext uri="{FF2B5EF4-FFF2-40B4-BE49-F238E27FC236}">
                <a16:creationId xmlns:a16="http://schemas.microsoft.com/office/drawing/2014/main" id="{50672F37-DBDF-FCB4-73F2-5E5A3541C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228600"/>
            <a:ext cx="7286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Dědeček Wilhelm August Heisenberg (1831–1912)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7E84354-93B1-2C91-3624-2061167AEEB7}"/>
              </a:ext>
            </a:extLst>
          </p:cNvPr>
          <p:cNvSpPr txBox="1"/>
          <p:nvPr/>
        </p:nvSpPr>
        <p:spPr>
          <a:xfrm>
            <a:off x="8547100" y="6177459"/>
            <a:ext cx="5969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500" dirty="0">
                <a:latin typeface="Arial Narrow" panose="020B0606020202030204" pitchFamily="34" charset="0"/>
              </a:rPr>
              <a:t>10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3">
            <a:extLst>
              <a:ext uri="{FF2B5EF4-FFF2-40B4-BE49-F238E27FC236}">
                <a16:creationId xmlns:a16="http://schemas.microsoft.com/office/drawing/2014/main" id="{F2641A15-6CDE-CFFB-C7E3-A1287139E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39750"/>
            <a:ext cx="7964487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Obdélník 5">
            <a:extLst>
              <a:ext uri="{FF2B5EF4-FFF2-40B4-BE49-F238E27FC236}">
                <a16:creationId xmlns:a16="http://schemas.microsoft.com/office/drawing/2014/main" id="{AD0D1831-891E-4FF2-45AA-9B8FCA821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0"/>
            <a:ext cx="4186237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Taťka a mamka</a:t>
            </a:r>
            <a:endParaRPr lang="cs-CZ" altLang="cs-CZ" sz="25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A194330-53D3-F80A-F47F-ECB1F39DE210}"/>
              </a:ext>
            </a:extLst>
          </p:cNvPr>
          <p:cNvSpPr txBox="1"/>
          <p:nvPr/>
        </p:nvSpPr>
        <p:spPr>
          <a:xfrm>
            <a:off x="8547100" y="6177459"/>
            <a:ext cx="596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11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>
            <a:extLst>
              <a:ext uri="{FF2B5EF4-FFF2-40B4-BE49-F238E27FC236}">
                <a16:creationId xmlns:a16="http://schemas.microsoft.com/office/drawing/2014/main" id="{323C0690-6D5C-495F-FCED-976D36DBD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96850"/>
            <a:ext cx="7292975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Obdélník 2">
            <a:extLst>
              <a:ext uri="{FF2B5EF4-FFF2-40B4-BE49-F238E27FC236}">
                <a16:creationId xmlns:a16="http://schemas.microsoft.com/office/drawing/2014/main" id="{06E2DC2F-8E1F-B9D2-9EE2-83C276429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13" y="5657850"/>
            <a:ext cx="8842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● </a:t>
            </a:r>
            <a:r>
              <a:rPr lang="cs-CZ" altLang="cs-CZ" sz="2200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„Stále více jsem nabýval přesvědčení, že v moderní atomové fyzice lze jen stěží dosáhnout pokroku bez znalosti řecké přírodní filosofie [... a] pečlivého studia Platóna.“</a:t>
            </a:r>
          </a:p>
        </p:txBody>
      </p:sp>
      <p:sp>
        <p:nvSpPr>
          <p:cNvPr id="15364" name="Obdélník 1">
            <a:extLst>
              <a:ext uri="{FF2B5EF4-FFF2-40B4-BE49-F238E27FC236}">
                <a16:creationId xmlns:a16="http://schemas.microsoft.com/office/drawing/2014/main" id="{14FA687F-6BA0-689A-1B02-176BD43AB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6488" y="87313"/>
            <a:ext cx="17226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 maminkou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1CB170C-43C1-DF81-4EB0-90E64B19FF50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12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>
            <a:extLst>
              <a:ext uri="{FF2B5EF4-FFF2-40B4-BE49-F238E27FC236}">
                <a16:creationId xmlns:a16="http://schemas.microsoft.com/office/drawing/2014/main" id="{F29BF176-817E-457B-4788-2EFB57499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3" y="1293813"/>
            <a:ext cx="3649662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Obrázek 3">
            <a:extLst>
              <a:ext uri="{FF2B5EF4-FFF2-40B4-BE49-F238E27FC236}">
                <a16:creationId xmlns:a16="http://schemas.microsoft.com/office/drawing/2014/main" id="{92FEEDBC-3FA7-0611-CF72-530F61C18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1293813"/>
            <a:ext cx="35845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2CC9EFF-7847-E6CB-0448-70969AB63D85}"/>
              </a:ext>
            </a:extLst>
          </p:cNvPr>
          <p:cNvSpPr/>
          <p:nvPr/>
        </p:nvSpPr>
        <p:spPr>
          <a:xfrm>
            <a:off x="2517775" y="106363"/>
            <a:ext cx="48037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Teller </a:t>
            </a:r>
            <a:r>
              <a:rPr lang="cs-CZ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roce</a:t>
            </a:r>
            <a:r>
              <a:rPr lang="en-US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1933 v Kodani </a:t>
            </a:r>
          </a:p>
          <a:p>
            <a:pPr>
              <a:defRPr/>
            </a:pPr>
            <a:r>
              <a:rPr lang="cs-CZ" sz="2400" dirty="0">
                <a:latin typeface="Arial" panose="020B0604020202020204" pitchFamily="34" charset="0"/>
                <a:ea typeface="+mj-ea"/>
                <a:cs typeface="+mj-cs"/>
              </a:rPr>
              <a:t>			</a:t>
            </a:r>
          </a:p>
        </p:txBody>
      </p:sp>
      <p:pic>
        <p:nvPicPr>
          <p:cNvPr id="16389" name="Obrázek 5">
            <a:extLst>
              <a:ext uri="{FF2B5EF4-FFF2-40B4-BE49-F238E27FC236}">
                <a16:creationId xmlns:a16="http://schemas.microsoft.com/office/drawing/2014/main" id="{283FBEB7-6830-190B-858B-16EBB35A9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720725"/>
            <a:ext cx="1760538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Obdélník 1">
            <a:extLst>
              <a:ext uri="{FF2B5EF4-FFF2-40B4-BE49-F238E27FC236}">
                <a16:creationId xmlns:a16="http://schemas.microsoft.com/office/drawing/2014/main" id="{79E12E62-314E-F690-E12B-3CA903CE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675" y="6154738"/>
            <a:ext cx="56864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1994</a:t>
            </a: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 největší vodíkovou bombou v Rusku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3299EF0-A62C-F993-9781-FEFDC62EBF72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13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Obrázek 3">
            <a:extLst>
              <a:ext uri="{FF2B5EF4-FFF2-40B4-BE49-F238E27FC236}">
                <a16:creationId xmlns:a16="http://schemas.microsoft.com/office/drawing/2014/main" id="{3EEA08E7-5368-3C1A-9389-E87F6C2A8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27000"/>
            <a:ext cx="50180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Obrázek 4">
            <a:extLst>
              <a:ext uri="{FF2B5EF4-FFF2-40B4-BE49-F238E27FC236}">
                <a16:creationId xmlns:a16="http://schemas.microsoft.com/office/drawing/2014/main" id="{E325EC47-AB83-41B9-16F6-29C1563E3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127000"/>
            <a:ext cx="2522537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ovéPole 2">
            <a:extLst>
              <a:ext uri="{FF2B5EF4-FFF2-40B4-BE49-F238E27FC236}">
                <a16:creationId xmlns:a16="http://schemas.microsoft.com/office/drawing/2014/main" id="{B2E74803-7E35-0C81-2E0A-473C0C0D2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56063"/>
            <a:ext cx="9144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 Heisenberg během řady </a:t>
            </a:r>
            <a:r>
              <a:rPr lang="cs-CZ" altLang="cs-CZ" sz="1800" dirty="0" err="1">
                <a:latin typeface="Tahoma" panose="020B0604030504040204" pitchFamily="34" charset="0"/>
                <a:cs typeface="Tahoma" panose="020B0604030504040204" pitchFamily="34" charset="0"/>
              </a:rPr>
              <a:t>propaganidistických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 přednášek odcestoval například v prosinci 1943 na přednášku do Krakova. Bydlel u svého důvěrně známého spolužáka z gymnázia (</a:t>
            </a:r>
            <a:r>
              <a:rPr lang="cs-CZ" altLang="cs-CZ" sz="1800" i="1" dirty="0">
                <a:latin typeface="Tahoma" panose="020B0604030504040204" pitchFamily="34" charset="0"/>
                <a:cs typeface="Tahoma" panose="020B0604030504040204" pitchFamily="34" charset="0"/>
              </a:rPr>
              <a:t>Schul-</a:t>
            </a:r>
            <a:r>
              <a:rPr lang="cs-CZ" altLang="cs-CZ" sz="1800" i="1" dirty="0" err="1">
                <a:latin typeface="Tahoma" panose="020B0604030504040204" pitchFamily="34" charset="0"/>
                <a:cs typeface="Tahoma" panose="020B0604030504040204" pitchFamily="34" charset="0"/>
              </a:rPr>
              <a:t>und</a:t>
            </a:r>
            <a:r>
              <a:rPr lang="cs-CZ" altLang="cs-CZ" sz="1800" i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i="1" dirty="0" err="1">
                <a:latin typeface="Tahoma" panose="020B0604030504040204" pitchFamily="34" charset="0"/>
                <a:cs typeface="Tahoma" panose="020B0604030504040204" pitchFamily="34" charset="0"/>
              </a:rPr>
              <a:t>Dufreund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), od něhož obdržel Koperníkovu cenu za vědu: </a:t>
            </a:r>
          </a:p>
          <a:p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Generální guvernér </a:t>
            </a:r>
            <a:r>
              <a:rPr lang="cs-CZ" altLang="cs-CZ" sz="1800" b="1" dirty="0">
                <a:latin typeface="Tahoma" panose="020B0604030504040204" pitchFamily="34" charset="0"/>
                <a:cs typeface="Tahoma" panose="020B0604030504040204" pitchFamily="34" charset="0"/>
              </a:rPr>
              <a:t>Hans Frank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, tzv. „polský řezník“, kat milionů polských Židů (popravený v říjnu 1946).</a:t>
            </a:r>
          </a:p>
          <a:p>
            <a:endParaRPr lang="cs-CZ" altLang="cs-CZ" sz="18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altLang="cs-CZ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* 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Heisenberg věděl, co se děje v Polsku či okupované Evropě </a:t>
            </a:r>
            <a:r>
              <a:rPr lang="cs-CZ" altLang="cs-CZ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cs-CZ" altLang="cs-CZ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* </a:t>
            </a:r>
            <a:r>
              <a:rPr lang="cs-CZ" altLang="cs-CZ" sz="1800" dirty="0">
                <a:latin typeface="Tahoma" panose="020B0604030504040204" pitchFamily="34" charset="0"/>
                <a:cs typeface="Tahoma" panose="020B0604030504040204" pitchFamily="34" charset="0"/>
              </a:rPr>
              <a:t>Schvaloval okupaci Rakouska, Československa, vpád do Polska</a:t>
            </a:r>
            <a:r>
              <a:rPr lang="cs-CZ" altLang="cs-CZ" sz="1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</a:t>
            </a:r>
            <a:endParaRPr lang="cs-CZ" altLang="cs-CZ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4A16A26-812A-BDC1-E87E-8F6E258E6703}"/>
              </a:ext>
            </a:extLst>
          </p:cNvPr>
          <p:cNvSpPr txBox="1"/>
          <p:nvPr/>
        </p:nvSpPr>
        <p:spPr>
          <a:xfrm>
            <a:off x="8547100" y="6318935"/>
            <a:ext cx="5969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14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>
            <a:extLst>
              <a:ext uri="{FF2B5EF4-FFF2-40B4-BE49-F238E27FC236}">
                <a16:creationId xmlns:a16="http://schemas.microsoft.com/office/drawing/2014/main" id="{C8F833C6-AE5C-3161-0DD6-045AB21E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90488"/>
            <a:ext cx="8366125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77A2D92-3F12-4C8D-BD46-29A7A2EC393F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15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>
            <a:extLst>
              <a:ext uri="{FF2B5EF4-FFF2-40B4-BE49-F238E27FC236}">
                <a16:creationId xmlns:a16="http://schemas.microsoft.com/office/drawing/2014/main" id="{F9B971A1-9A14-F6BE-C29E-CA74E403F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430213"/>
            <a:ext cx="7724775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Obdélník 2">
            <a:extLst>
              <a:ext uri="{FF2B5EF4-FFF2-40B4-BE49-F238E27FC236}">
                <a16:creationId xmlns:a16="http://schemas.microsoft.com/office/drawing/2014/main" id="{9AA938B7-506F-54EB-03ED-ADA231BE0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0"/>
            <a:ext cx="5546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Výpomoc na farmě během války, třetí zleva</a:t>
            </a:r>
          </a:p>
        </p:txBody>
      </p:sp>
      <p:pic>
        <p:nvPicPr>
          <p:cNvPr id="19460" name="Obrázek 1">
            <a:extLst>
              <a:ext uri="{FF2B5EF4-FFF2-40B4-BE49-F238E27FC236}">
                <a16:creationId xmlns:a16="http://schemas.microsoft.com/office/drawing/2014/main" id="{B89F9498-8DC8-6C64-E532-374548C64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1252538"/>
            <a:ext cx="30321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1AC86A-CEB3-E016-9763-E58AD35D5852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16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>
            <a:extLst>
              <a:ext uri="{FF2B5EF4-FFF2-40B4-BE49-F238E27FC236}">
                <a16:creationId xmlns:a16="http://schemas.microsoft.com/office/drawing/2014/main" id="{675AEEC1-46DC-AD8A-4804-F801ECA87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60338"/>
            <a:ext cx="8177213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Obdélník 6">
            <a:extLst>
              <a:ext uri="{FF2B5EF4-FFF2-40B4-BE49-F238E27FC236}">
                <a16:creationId xmlns:a16="http://schemas.microsoft.com/office/drawing/2014/main" id="{C51EFD8A-ED5B-8459-595C-8245B4F72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6329363"/>
            <a:ext cx="15224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Konec války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B794A10-DB0C-FF90-053D-75F9D5DAD1B9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17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>
            <a:extLst>
              <a:ext uri="{FF2B5EF4-FFF2-40B4-BE49-F238E27FC236}">
                <a16:creationId xmlns:a16="http://schemas.microsoft.com/office/drawing/2014/main" id="{E47F8A3A-257C-9933-908B-608DA6AA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675" y="0"/>
            <a:ext cx="7265988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Obrázek 2">
            <a:extLst>
              <a:ext uri="{FF2B5EF4-FFF2-40B4-BE49-F238E27FC236}">
                <a16:creationId xmlns:a16="http://schemas.microsoft.com/office/drawing/2014/main" id="{83DD8644-E56D-4688-3D21-9BD92F1D0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2125"/>
            <a:ext cx="2027238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Obrázek 3">
            <a:extLst>
              <a:ext uri="{FF2B5EF4-FFF2-40B4-BE49-F238E27FC236}">
                <a16:creationId xmlns:a16="http://schemas.microsoft.com/office/drawing/2014/main" id="{4A5BA271-D917-7793-D38C-ADAD14FC9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18288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Obdélník 4">
            <a:extLst>
              <a:ext uri="{FF2B5EF4-FFF2-40B4-BE49-F238E27FC236}">
                <a16:creationId xmlns:a16="http://schemas.microsoft.com/office/drawing/2014/main" id="{DEDBBFDA-F370-B641-E96D-AF4D8C2C2A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" y="282575"/>
            <a:ext cx="198913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300" b="1">
                <a:solidFill>
                  <a:srgbClr val="FF0000"/>
                </a:solidFill>
              </a:rPr>
              <a:t>+ tužka </a:t>
            </a:r>
            <a:r>
              <a:rPr lang="cs-CZ" altLang="cs-CZ" sz="2300" b="1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r>
              <a:rPr lang="cs-CZ" altLang="cs-CZ" sz="2200" b="1">
                <a:solidFill>
                  <a:srgbClr val="FF0000"/>
                </a:solidFill>
                <a:sym typeface="Wingdings" panose="05000000000000000000" pitchFamily="2" charset="2"/>
              </a:rPr>
              <a:t>=&gt;</a:t>
            </a:r>
            <a:endParaRPr lang="cs-CZ" altLang="cs-CZ" sz="2200" b="1">
              <a:solidFill>
                <a:srgbClr val="FF0000"/>
              </a:solidFill>
            </a:endParaRPr>
          </a:p>
        </p:txBody>
      </p:sp>
      <p:sp>
        <p:nvSpPr>
          <p:cNvPr id="21510" name="Obdélník 5">
            <a:extLst>
              <a:ext uri="{FF2B5EF4-FFF2-40B4-BE49-F238E27FC236}">
                <a16:creationId xmlns:a16="http://schemas.microsoft.com/office/drawing/2014/main" id="{6A8A5364-0E38-4438-E6A7-DEE319D39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2029" y="6397337"/>
            <a:ext cx="39626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3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</a:t>
            </a:r>
            <a:endParaRPr lang="cs-CZ" altLang="cs-CZ" sz="1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1">
            <a:extLst>
              <a:ext uri="{FF2B5EF4-FFF2-40B4-BE49-F238E27FC236}">
                <a16:creationId xmlns:a16="http://schemas.microsoft.com/office/drawing/2014/main" id="{D5AAF8C1-3A5B-8919-76E1-BB3FF0B81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149225"/>
            <a:ext cx="2389187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Obrázek 2">
            <a:extLst>
              <a:ext uri="{FF2B5EF4-FFF2-40B4-BE49-F238E27FC236}">
                <a16:creationId xmlns:a16="http://schemas.microsoft.com/office/drawing/2014/main" id="{F6CA698C-BA64-C422-FC27-2F514CFA2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4" y="2860675"/>
            <a:ext cx="521176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Obrázek 1">
            <a:extLst>
              <a:ext uri="{FF2B5EF4-FFF2-40B4-BE49-F238E27FC236}">
                <a16:creationId xmlns:a16="http://schemas.microsoft.com/office/drawing/2014/main" id="{C621EDFB-7072-61EC-4ABD-D5CAF4B27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0"/>
            <a:ext cx="4981575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35585B5-53D2-E9AD-8DDF-142CAD579E32}"/>
              </a:ext>
            </a:extLst>
          </p:cNvPr>
          <p:cNvSpPr txBox="1"/>
          <p:nvPr/>
        </p:nvSpPr>
        <p:spPr>
          <a:xfrm>
            <a:off x="8534400" y="6307138"/>
            <a:ext cx="446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19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BB460E1C-E422-10F8-E349-41AC4D9B3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6759575"/>
          </a:xfrm>
        </p:spPr>
        <p:txBody>
          <a:bodyPr/>
          <a:lstStyle/>
          <a:p>
            <a:pPr algn="l"/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2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Obsah přednášky:</a:t>
            </a:r>
            <a:b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1) </a:t>
            </a:r>
            <a: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  <a:t>Heisenberg v kontextu 20. století</a:t>
            </a: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2) </a:t>
            </a:r>
            <a: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  <a:t>Heisenbergova socializace, smýšlení a věda</a:t>
            </a: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3) </a:t>
            </a:r>
            <a: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  <a:t>Několik poznámek na závěr</a:t>
            </a: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2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  <a:t>„Dětství je sice relativně krátké období, ale jsou </a:t>
            </a:r>
            <a:b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</a:br>
            <a: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  <a:t>v něm kořeny celého života“ (Jan Valenta)</a:t>
            </a:r>
            <a:b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</a:br>
            <a:b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</a:br>
            <a:b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</a:br>
            <a:br>
              <a:rPr lang="cs-CZ" altLang="cs-CZ">
                <a:latin typeface="Arial" panose="020B060402020202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>
                <a:latin typeface="Arial" panose="020B060402020202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cs-CZ" altLang="cs-CZ" sz="2400">
                <a:latin typeface="Tahoma" panose="020B0604030504040204" pitchFamily="34" charset="0"/>
                <a:cs typeface="Calibri" panose="020F0502020204030204" pitchFamily="34" charset="0"/>
              </a:rPr>
              <a:t>období</a:t>
            </a: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 sz="2200">
                <a:latin typeface="Tahoma" panose="020B0604030504040204" pitchFamily="34" charset="0"/>
                <a:cs typeface="Tahoma" panose="020B0604030504040204" pitchFamily="34" charset="0"/>
              </a:rPr>
            </a:br>
            <a:br>
              <a:rPr lang="cs-CZ" altLang="cs-CZ">
                <a:latin typeface="Arial" panose="020B0604020202020204" pitchFamily="34" charset="0"/>
              </a:rPr>
            </a:br>
            <a:endParaRPr lang="cs-CZ" altLang="cs-CZ">
              <a:latin typeface="Arial" panose="020B0604020202020204" pitchFamily="34" charset="0"/>
            </a:endParaRPr>
          </a:p>
        </p:txBody>
      </p:sp>
      <p:pic>
        <p:nvPicPr>
          <p:cNvPr id="5123" name="Obrázek 2" descr="Obsah obrázku osoba, Lidská tvář, oblečení, portrét&#10;&#10;Obsah vygenerovaný umělou inteligencí může být nesprávný.">
            <a:extLst>
              <a:ext uri="{FF2B5EF4-FFF2-40B4-BE49-F238E27FC236}">
                <a16:creationId xmlns:a16="http://schemas.microsoft.com/office/drawing/2014/main" id="{D629E34B-60BF-B10A-5256-FA0BFC45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98425"/>
            <a:ext cx="222885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ázek 6">
            <a:extLst>
              <a:ext uri="{FF2B5EF4-FFF2-40B4-BE49-F238E27FC236}">
                <a16:creationId xmlns:a16="http://schemas.microsoft.com/office/drawing/2014/main" id="{26A2A46D-72AA-1764-9381-4F4696EAD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670175"/>
            <a:ext cx="4465637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Obrázek 8" descr="Obsah obrázku Lidská tvář, oblečení, batole, dítě&#10;&#10;Obsah vygenerovaný umělou inteligencí může být nesprávný.">
            <a:extLst>
              <a:ext uri="{FF2B5EF4-FFF2-40B4-BE49-F238E27FC236}">
                <a16:creationId xmlns:a16="http://schemas.microsoft.com/office/drawing/2014/main" id="{C005C7C0-7C34-07B1-FF26-78A1D563D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670175"/>
            <a:ext cx="4446587" cy="336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ovéPole 10">
            <a:extLst>
              <a:ext uri="{FF2B5EF4-FFF2-40B4-BE49-F238E27FC236}">
                <a16:creationId xmlns:a16="http://schemas.microsoft.com/office/drawing/2014/main" id="{235FC06F-4846-E8D1-64D5-897304573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113463"/>
            <a:ext cx="444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>
                <a:latin typeface="Tahoma" panose="020B0604030504040204" pitchFamily="34" charset="0"/>
                <a:cs typeface="Calibri" panose="020F0502020204030204" pitchFamily="34" charset="0"/>
              </a:rPr>
              <a:t>Nahoře 1937, dole se synem Martinem 1943 </a:t>
            </a:r>
            <a:endParaRPr lang="cs-CZ" altLang="cs-CZ" sz="180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1">
            <a:extLst>
              <a:ext uri="{FF2B5EF4-FFF2-40B4-BE49-F238E27FC236}">
                <a16:creationId xmlns:a16="http://schemas.microsoft.com/office/drawing/2014/main" id="{D055047E-0BA8-C180-14AF-67AAB6562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288"/>
            <a:ext cx="4316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Obdélník 2">
            <a:extLst>
              <a:ext uri="{FF2B5EF4-FFF2-40B4-BE49-F238E27FC236}">
                <a16:creationId xmlns:a16="http://schemas.microsoft.com/office/drawing/2014/main" id="{014371E7-7442-025A-1650-ABA830770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" y="658813"/>
            <a:ext cx="4421188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Počátky skautingu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či stopařského hnutí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 Německu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30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 1. sv. válce </a:t>
            </a:r>
            <a:r>
              <a:rPr lang="cs-CZ" altLang="cs-CZ" sz="2300" i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Svaz nových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300" i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stopařů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300" i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Bund Deutscher Neupfadfinder</a:t>
            </a: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23556" name="Obrázek 1">
            <a:extLst>
              <a:ext uri="{FF2B5EF4-FFF2-40B4-BE49-F238E27FC236}">
                <a16:creationId xmlns:a16="http://schemas.microsoft.com/office/drawing/2014/main" id="{340FB010-0F0D-933D-DDA7-F8733800B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25863"/>
            <a:ext cx="4897438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F680C94-C65D-DDB1-A5EB-A86903D1B6D9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20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>
            <a:extLst>
              <a:ext uri="{FF2B5EF4-FFF2-40B4-BE49-F238E27FC236}">
                <a16:creationId xmlns:a16="http://schemas.microsoft.com/office/drawing/2014/main" id="{E530D956-2375-1A9F-28E5-87208E46D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0"/>
            <a:ext cx="7558088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2">
            <a:extLst>
              <a:ext uri="{FF2B5EF4-FFF2-40B4-BE49-F238E27FC236}">
                <a16:creationId xmlns:a16="http://schemas.microsoft.com/office/drawing/2014/main" id="{EA12AAD5-03C1-E774-815F-4FD167CE9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14725"/>
            <a:ext cx="6677025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Obdélník 3">
            <a:extLst>
              <a:ext uri="{FF2B5EF4-FFF2-40B4-BE49-F238E27FC236}">
                <a16:creationId xmlns:a16="http://schemas.microsoft.com/office/drawing/2014/main" id="{B108A46A-76FE-207D-AE26-B29E784E2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3033713"/>
            <a:ext cx="89185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Nasazení militarizovaných stopařů v Německu i v okupovaném Bruselu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2D494F1-1EC9-7FF8-9C8C-EAC54D991911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21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4" descr="Obsah obrázku text, Publikace, Obal knihy, román&#10;&#10;Obsah vygenerovaný umělou inteligencí může být nesprávný.">
            <a:extLst>
              <a:ext uri="{FF2B5EF4-FFF2-40B4-BE49-F238E27FC236}">
                <a16:creationId xmlns:a16="http://schemas.microsoft.com/office/drawing/2014/main" id="{2D516C56-2512-6707-2D8E-C2B1ADFA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561975"/>
            <a:ext cx="4894262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ovéPole 6">
            <a:extLst>
              <a:ext uri="{FF2B5EF4-FFF2-40B4-BE49-F238E27FC236}">
                <a16:creationId xmlns:a16="http://schemas.microsoft.com/office/drawing/2014/main" id="{24E28809-6E07-F7AD-A7C9-E1FE9B114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73025"/>
            <a:ext cx="8491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Literatura k </a:t>
            </a:r>
            <a:r>
              <a:rPr lang="cs-CZ" altLang="cs-CZ" sz="2000" i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i-</a:t>
            </a: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liberální, </a:t>
            </a:r>
            <a:r>
              <a:rPr lang="cs-CZ" altLang="cs-CZ" sz="2000" i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a-</a:t>
            </a: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politické a </a:t>
            </a:r>
            <a:r>
              <a:rPr lang="cs-CZ" altLang="cs-CZ" sz="2000" i="1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anti-</a:t>
            </a:r>
            <a:r>
              <a:rPr lang="cs-CZ" altLang="cs-CZ" sz="20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semitské výchově vědeckých či akademických elit:</a:t>
            </a:r>
            <a:endParaRPr lang="cs-CZ" altLang="cs-CZ" sz="2000" dirty="0">
              <a:solidFill>
                <a:schemeClr val="tx1"/>
              </a:solidFill>
            </a:endParaRPr>
          </a:p>
        </p:txBody>
      </p:sp>
      <p:sp>
        <p:nvSpPr>
          <p:cNvPr id="25604" name="TextovéPole 8">
            <a:extLst>
              <a:ext uri="{FF2B5EF4-FFF2-40B4-BE49-F238E27FC236}">
                <a16:creationId xmlns:a16="http://schemas.microsoft.com/office/drawing/2014/main" id="{D30355BC-9ACF-0048-7AFC-59830B947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052681"/>
            <a:ext cx="40909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„Na každé jednotlivé fázi zločinu se podílela německá vědecká obec.“ (M. </a:t>
            </a:r>
            <a:r>
              <a:rPr lang="cs-CZ" altLang="cs-CZ" sz="2000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Weinreich</a:t>
            </a:r>
            <a:r>
              <a:rPr lang="cs-CZ" altLang="cs-CZ" sz="20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cs-CZ" altLang="cs-CZ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5605" name="Obrázek 10">
            <a:extLst>
              <a:ext uri="{FF2B5EF4-FFF2-40B4-BE49-F238E27FC236}">
                <a16:creationId xmlns:a16="http://schemas.microsoft.com/office/drawing/2014/main" id="{AD44211B-F7BD-FCB1-E75E-9CD97080A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2339975"/>
            <a:ext cx="2874962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BE221D6-EFD4-9AC7-08E8-C50113D96DB2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 Narrow" panose="020B0606020202030204" pitchFamily="34" charset="0"/>
              </a:rPr>
              <a:t>22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bdélník 1">
            <a:extLst>
              <a:ext uri="{FF2B5EF4-FFF2-40B4-BE49-F238E27FC236}">
                <a16:creationId xmlns:a16="http://schemas.microsoft.com/office/drawing/2014/main" id="{58F24BEE-B4FB-976A-ADCF-148435387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4202113"/>
            <a:ext cx="8836025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•</a:t>
            </a:r>
            <a:r>
              <a:rPr lang="cs-CZ" altLang="cs-CZ" sz="2000" dirty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„Když jsem odešel v roce 1920 ze školy, abych nastoupil na univerzitu v Mnichově, pozice naší mládeže jako občanů byla velmi podobná té dnešní. Naše porážka v první válce zapříčinila hlubokou nedůvěru ke všem ideálům, jež byly využívány během války a které nám válku prohrály. Zdály se být pro nás tak prázdné, avšak my jsme chtěli pro sebe nalézt to, co bylo v tomto světě hodnotné a co nikoliv: nechtěli jsme se spoléhat na naše rodiče nebo naše učitele. Vedle mnoha jiných hodnot, jsme znovu objevili vědu.“ (WH: </a:t>
            </a:r>
            <a:r>
              <a:rPr lang="cs-CZ" altLang="cs-CZ" sz="2000" i="1" dirty="0" err="1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Philosophical</a:t>
            </a:r>
            <a:r>
              <a:rPr lang="cs-CZ" altLang="cs-CZ" sz="2000" i="1" dirty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i="1" dirty="0" err="1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Problems</a:t>
            </a:r>
            <a:r>
              <a:rPr lang="cs-CZ" altLang="cs-CZ" sz="2000" i="1" dirty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i="1" dirty="0" err="1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of</a:t>
            </a:r>
            <a:r>
              <a:rPr lang="cs-CZ" altLang="cs-CZ" sz="2000" i="1" dirty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i="1" dirty="0" err="1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Quantum</a:t>
            </a:r>
            <a:r>
              <a:rPr lang="cs-CZ" altLang="cs-CZ" sz="2000" i="1" dirty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000" i="1" dirty="0" err="1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Physics</a:t>
            </a:r>
            <a:r>
              <a:rPr lang="cs-CZ" altLang="cs-CZ" sz="2000" dirty="0">
                <a:solidFill>
                  <a:schemeClr val="tx2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).</a:t>
            </a:r>
            <a:endParaRPr lang="cs-CZ" altLang="cs-CZ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Obdélník 2">
            <a:extLst>
              <a:ext uri="{FF2B5EF4-FFF2-40B4-BE49-F238E27FC236}">
                <a16:creationId xmlns:a16="http://schemas.microsoft.com/office/drawing/2014/main" id="{9AB809B8-5A8C-5B01-153D-F2195583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8" y="101600"/>
            <a:ext cx="8678862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Kromě univerzity v Mnichově studoval a přednášel i na univerzitě v Göttingenu </a:t>
            </a:r>
            <a:endParaRPr lang="cs-CZ" altLang="cs-CZ" sz="23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628" name="Obrázek 1">
            <a:extLst>
              <a:ext uri="{FF2B5EF4-FFF2-40B4-BE49-F238E27FC236}">
                <a16:creationId xmlns:a16="http://schemas.microsoft.com/office/drawing/2014/main" id="{E241E9B3-A162-2815-C009-53D533FC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020763"/>
            <a:ext cx="7859712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A65A1D-4239-0E68-10A5-7CF990CDB4A9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23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>
            <a:extLst>
              <a:ext uri="{FF2B5EF4-FFF2-40B4-BE49-F238E27FC236}">
                <a16:creationId xmlns:a16="http://schemas.microsoft.com/office/drawing/2014/main" id="{F004C09A-491A-E579-CAE2-1FE7D7A80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287496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ázek 2">
            <a:extLst>
              <a:ext uri="{FF2B5EF4-FFF2-40B4-BE49-F238E27FC236}">
                <a16:creationId xmlns:a16="http://schemas.microsoft.com/office/drawing/2014/main" id="{7CF60A01-865A-2F0D-63D0-6AAEDAE41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95250"/>
            <a:ext cx="2722563" cy="4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3">
            <a:extLst>
              <a:ext uri="{FF2B5EF4-FFF2-40B4-BE49-F238E27FC236}">
                <a16:creationId xmlns:a16="http://schemas.microsoft.com/office/drawing/2014/main" id="{51620F36-6ABF-20A5-F4E7-DEF77DC94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2405063"/>
            <a:ext cx="2822575" cy="445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5">
            <a:extLst>
              <a:ext uri="{FF2B5EF4-FFF2-40B4-BE49-F238E27FC236}">
                <a16:creationId xmlns:a16="http://schemas.microsoft.com/office/drawing/2014/main" id="{FE16DE7B-ABF2-4464-4E62-70D31BD01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419600"/>
            <a:ext cx="1925637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ázek 6">
            <a:extLst>
              <a:ext uri="{FF2B5EF4-FFF2-40B4-BE49-F238E27FC236}">
                <a16:creationId xmlns:a16="http://schemas.microsoft.com/office/drawing/2014/main" id="{11F2282A-D805-FAE3-14A9-5CF361D0C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95250"/>
            <a:ext cx="2095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Obrázek 8">
            <a:extLst>
              <a:ext uri="{FF2B5EF4-FFF2-40B4-BE49-F238E27FC236}">
                <a16:creationId xmlns:a16="http://schemas.microsoft.com/office/drawing/2014/main" id="{5F92C00F-A64A-F683-1B09-33CB910ADF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4379913"/>
            <a:ext cx="21717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2">
            <a:extLst>
              <a:ext uri="{FF2B5EF4-FFF2-40B4-BE49-F238E27FC236}">
                <a16:creationId xmlns:a16="http://schemas.microsoft.com/office/drawing/2014/main" id="{F1E57B28-2AA7-E62A-18FA-21D8475E2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482600"/>
            <a:ext cx="313213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1">
            <a:extLst>
              <a:ext uri="{FF2B5EF4-FFF2-40B4-BE49-F238E27FC236}">
                <a16:creationId xmlns:a16="http://schemas.microsoft.com/office/drawing/2014/main" id="{CDC3A2A0-3044-BEE1-CC24-1A1F04C0B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76200"/>
            <a:ext cx="565785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2">
            <a:extLst>
              <a:ext uri="{FF2B5EF4-FFF2-40B4-BE49-F238E27FC236}">
                <a16:creationId xmlns:a16="http://schemas.microsoft.com/office/drawing/2014/main" id="{3788937A-B94D-FA43-802D-E0841E157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63" y="3024188"/>
            <a:ext cx="3417887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bdélník 3">
            <a:extLst>
              <a:ext uri="{FF2B5EF4-FFF2-40B4-BE49-F238E27FC236}">
                <a16:creationId xmlns:a16="http://schemas.microsoft.com/office/drawing/2014/main" id="{86A5B1B3-24EB-4DC0-FDC3-80BB15C36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6238"/>
            <a:ext cx="341788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 </a:t>
            </a: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Oblíbený dialog </a:t>
            </a:r>
            <a:r>
              <a:rPr lang="cs-CZ" altLang="cs-CZ" sz="2200" i="1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Timaios</a:t>
            </a:r>
            <a:endParaRPr lang="cs-CZ" altLang="cs-CZ" sz="2200" i="1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964CAC4-50F6-F2F9-4D8F-E72FFECFBFD6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25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bdélník 3">
            <a:extLst>
              <a:ext uri="{FF2B5EF4-FFF2-40B4-BE49-F238E27FC236}">
                <a16:creationId xmlns:a16="http://schemas.microsoft.com/office/drawing/2014/main" id="{86121DC0-2BC5-0AC0-5031-44D6CA419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8" y="2743200"/>
            <a:ext cx="84121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Ludwig-Maximilians-Universität München</a:t>
            </a:r>
          </a:p>
        </p:txBody>
      </p:sp>
      <p:pic>
        <p:nvPicPr>
          <p:cNvPr id="29699" name="Obrázek 1">
            <a:extLst>
              <a:ext uri="{FF2B5EF4-FFF2-40B4-BE49-F238E27FC236}">
                <a16:creationId xmlns:a16="http://schemas.microsoft.com/office/drawing/2014/main" id="{41F5F983-6CB5-76EA-BBFD-7266D7062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509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4">
            <a:extLst>
              <a:ext uri="{FF2B5EF4-FFF2-40B4-BE49-F238E27FC236}">
                <a16:creationId xmlns:a16="http://schemas.microsoft.com/office/drawing/2014/main" id="{0D7C2A3C-3009-8F88-4915-F2B1B4BF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3214688"/>
            <a:ext cx="210185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Obrázek 1">
            <a:extLst>
              <a:ext uri="{FF2B5EF4-FFF2-40B4-BE49-F238E27FC236}">
                <a16:creationId xmlns:a16="http://schemas.microsoft.com/office/drawing/2014/main" id="{1D652969-93B4-2F12-B2C7-F620E572B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3135313"/>
            <a:ext cx="4748212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ázek 1">
            <a:extLst>
              <a:ext uri="{FF2B5EF4-FFF2-40B4-BE49-F238E27FC236}">
                <a16:creationId xmlns:a16="http://schemas.microsoft.com/office/drawing/2014/main" id="{F3687F19-9CE4-0208-623B-6C8E0A109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63" y="4586288"/>
            <a:ext cx="303212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Obdélník 2">
            <a:extLst>
              <a:ext uri="{FF2B5EF4-FFF2-40B4-BE49-F238E27FC236}">
                <a16:creationId xmlns:a16="http://schemas.microsoft.com/office/drawing/2014/main" id="{16F8B30D-770D-B0B0-868F-53908FAEB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4586288"/>
            <a:ext cx="7747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Já </a:t>
            </a:r>
            <a:r>
              <a:rPr lang="cs-CZ" altLang="cs-CZ" sz="2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</a:t>
            </a:r>
            <a:endParaRPr lang="cs-CZ" altLang="cs-CZ" sz="22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FE69F35-FF80-A047-98E4-FF8BFF99F619}"/>
              </a:ext>
            </a:extLst>
          </p:cNvPr>
          <p:cNvSpPr txBox="1"/>
          <p:nvPr/>
        </p:nvSpPr>
        <p:spPr>
          <a:xfrm>
            <a:off x="8751204" y="6474023"/>
            <a:ext cx="3927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26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rázek 2">
            <a:extLst>
              <a:ext uri="{FF2B5EF4-FFF2-40B4-BE49-F238E27FC236}">
                <a16:creationId xmlns:a16="http://schemas.microsoft.com/office/drawing/2014/main" id="{B189123B-4CE1-7BA6-84C3-619890AC8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43138"/>
            <a:ext cx="324485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Obdélník 3">
            <a:extLst>
              <a:ext uri="{FF2B5EF4-FFF2-40B4-BE49-F238E27FC236}">
                <a16:creationId xmlns:a16="http://schemas.microsoft.com/office/drawing/2014/main" id="{01E8E8D9-F5AE-1B60-E76B-B0C1C584C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000125"/>
            <a:ext cx="36591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Arnold Sommerfeld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(1868–1951)</a:t>
            </a:r>
          </a:p>
        </p:txBody>
      </p:sp>
      <p:pic>
        <p:nvPicPr>
          <p:cNvPr id="30724" name="Obrázek 4">
            <a:extLst>
              <a:ext uri="{FF2B5EF4-FFF2-40B4-BE49-F238E27FC236}">
                <a16:creationId xmlns:a16="http://schemas.microsoft.com/office/drawing/2014/main" id="{451FC1C3-BD92-8A40-1E02-5FB55E5D3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192213"/>
            <a:ext cx="49863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6030C4-6930-06D9-D0FA-DC2E89C91440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27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>
            <a:extLst>
              <a:ext uri="{FF2B5EF4-FFF2-40B4-BE49-F238E27FC236}">
                <a16:creationId xmlns:a16="http://schemas.microsoft.com/office/drawing/2014/main" id="{5B0F0C17-6DE8-123C-6A45-F6A93F74E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-41275"/>
            <a:ext cx="6296025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Obrázek 2">
            <a:extLst>
              <a:ext uri="{FF2B5EF4-FFF2-40B4-BE49-F238E27FC236}">
                <a16:creationId xmlns:a16="http://schemas.microsoft.com/office/drawing/2014/main" id="{D3673D3F-95AB-B207-D15C-436CA68CE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3275"/>
            <a:ext cx="353377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Obrázek 3">
            <a:extLst>
              <a:ext uri="{FF2B5EF4-FFF2-40B4-BE49-F238E27FC236}">
                <a16:creationId xmlns:a16="http://schemas.microsoft.com/office/drawing/2014/main" id="{8BECACD9-F39E-EC8F-12B0-4A720390E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4389438"/>
            <a:ext cx="454818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ázek 4">
            <a:extLst>
              <a:ext uri="{FF2B5EF4-FFF2-40B4-BE49-F238E27FC236}">
                <a16:creationId xmlns:a16="http://schemas.microsoft.com/office/drawing/2014/main" id="{898AFBA0-2667-1BAF-733E-C7D9A28B4B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68275"/>
            <a:ext cx="219392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Obdélník 1">
            <a:extLst>
              <a:ext uri="{FF2B5EF4-FFF2-40B4-BE49-F238E27FC236}">
                <a16:creationId xmlns:a16="http://schemas.microsoft.com/office/drawing/2014/main" id="{F283FB57-EE97-FD11-BA8A-7D1E877D2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2881313"/>
            <a:ext cx="3387726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Wolfgang Pauli (1900–1958)</a:t>
            </a:r>
            <a:endParaRPr lang="cs-CZ" altLang="cs-CZ" sz="20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4F7FE2E-D54E-7A68-86FC-E998765E2BA3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solidFill>
                  <a:srgbClr val="FF0000"/>
                </a:solidFill>
                <a:latin typeface="Arial Narrow" panose="020B0606020202030204" pitchFamily="34" charset="0"/>
              </a:rPr>
              <a:t>28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1">
            <a:extLst>
              <a:ext uri="{FF2B5EF4-FFF2-40B4-BE49-F238E27FC236}">
                <a16:creationId xmlns:a16="http://schemas.microsoft.com/office/drawing/2014/main" id="{0C3AE5B7-FFE4-1634-1C2E-437D6DEF4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738" y="0"/>
            <a:ext cx="3254375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2">
            <a:extLst>
              <a:ext uri="{FF2B5EF4-FFF2-40B4-BE49-F238E27FC236}">
                <a16:creationId xmlns:a16="http://schemas.microsoft.com/office/drawing/2014/main" id="{80D25E8D-55BE-FBC4-3C42-1C2B9DAE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5" y="0"/>
            <a:ext cx="220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3">
            <a:extLst>
              <a:ext uri="{FF2B5EF4-FFF2-40B4-BE49-F238E27FC236}">
                <a16:creationId xmlns:a16="http://schemas.microsoft.com/office/drawing/2014/main" id="{6E794499-08AD-DD81-8462-8CB036873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267075"/>
            <a:ext cx="46894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Obdélník 4">
            <a:extLst>
              <a:ext uri="{FF2B5EF4-FFF2-40B4-BE49-F238E27FC236}">
                <a16:creationId xmlns:a16="http://schemas.microsoft.com/office/drawing/2014/main" id="{333A10B0-70A4-8F58-676E-CDB7BAF0B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22653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Niels Bohr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(1885–1962)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2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>
            <a:extLst>
              <a:ext uri="{FF2B5EF4-FFF2-40B4-BE49-F238E27FC236}">
                <a16:creationId xmlns:a16="http://schemas.microsoft.com/office/drawing/2014/main" id="{4ED466F8-0A91-6628-81A9-5433655E60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438" y="144463"/>
            <a:ext cx="6445250" cy="6713537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altLang="cs-CZ" sz="24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● </a:t>
            </a:r>
            <a:r>
              <a:rPr lang="cs-CZ" altLang="cs-CZ" sz="2400" b="1" dirty="0">
                <a:latin typeface="+mj-lt"/>
                <a:cs typeface="Arial" panose="020B0604020202020204" pitchFamily="34" charset="0"/>
              </a:rPr>
              <a:t>Robert </a:t>
            </a:r>
            <a:r>
              <a:rPr lang="cs-CZ" altLang="cs-CZ" sz="2400" b="1" dirty="0" err="1">
                <a:latin typeface="+mj-lt"/>
                <a:cs typeface="Arial" panose="020B0604020202020204" pitchFamily="34" charset="0"/>
              </a:rPr>
              <a:t>Jungk</a:t>
            </a:r>
            <a:r>
              <a:rPr lang="cs-CZ" altLang="cs-CZ" sz="2400" dirty="0">
                <a:latin typeface="+mj-lt"/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„Zdá se paradoxní, že němečtí fyzikové, kteří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žili v diktatuře neustále chřestící zbraněmi, sledovali hlas svého svědomí a chtěli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konstrukci atomové bomby zabránit, kdežto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jejich kolegové v zemích demokracie, kteří se nemuseli bát žádného nátlaku, až na několik výjimek sestrojení nové zbraně ze všech sil prosazovali.“ (</a:t>
            </a:r>
            <a:r>
              <a:rPr lang="cs-CZ" altLang="cs-CZ" sz="1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Heller </a:t>
            </a:r>
            <a:r>
              <a:rPr lang="cs-CZ" altLang="cs-CZ" sz="19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</a:t>
            </a:r>
            <a:r>
              <a:rPr lang="cs-CZ" altLang="cs-CZ" sz="1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9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tausend</a:t>
            </a:r>
            <a:r>
              <a:rPr lang="cs-CZ" altLang="cs-CZ" sz="1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9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Sonnen</a:t>
            </a: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altLang="cs-CZ" sz="1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1956; </a:t>
            </a:r>
            <a:r>
              <a:rPr lang="cs-CZ" altLang="cs-CZ" sz="1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Jasnější než tisíc sluncí</a:t>
            </a: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altLang="cs-CZ" sz="19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1965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indent="0" eaLnBrk="1" hangingPunct="1">
              <a:buFontTx/>
              <a:buNone/>
              <a:defRPr/>
            </a:pPr>
            <a:r>
              <a:rPr lang="cs-CZ" altLang="cs-CZ" sz="3000" b="1" i="1" dirty="0">
                <a:latin typeface="Times New Roman" panose="02020603050405020304" pitchFamily="18" charset="0"/>
              </a:rPr>
              <a:t>-------</a:t>
            </a:r>
          </a:p>
          <a:p>
            <a:pPr marL="0" indent="0" eaLnBrk="1" hangingPunct="1">
              <a:buFontTx/>
              <a:buNone/>
              <a:defRPr/>
            </a:pPr>
            <a:endParaRPr lang="cs-CZ" altLang="cs-CZ" sz="3000" b="1" i="1" dirty="0">
              <a:latin typeface="Times New Roman" panose="02020603050405020304" pitchFamily="18" charset="0"/>
            </a:endParaRPr>
          </a:p>
        </p:txBody>
      </p:sp>
      <p:pic>
        <p:nvPicPr>
          <p:cNvPr id="6147" name="Obrázek 1">
            <a:extLst>
              <a:ext uri="{FF2B5EF4-FFF2-40B4-BE49-F238E27FC236}">
                <a16:creationId xmlns:a16="http://schemas.microsoft.com/office/drawing/2014/main" id="{45C9DE92-21AC-CA0B-AF67-98D07B676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2" y="2727325"/>
            <a:ext cx="288925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Obrázek 3">
            <a:extLst>
              <a:ext uri="{FF2B5EF4-FFF2-40B4-BE49-F238E27FC236}">
                <a16:creationId xmlns:a16="http://schemas.microsoft.com/office/drawing/2014/main" id="{984F8902-C555-F465-99F8-E2A76809E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2" y="20923"/>
            <a:ext cx="3278188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23795D2-B375-F627-547B-A6626D9B91FB}"/>
              </a:ext>
            </a:extLst>
          </p:cNvPr>
          <p:cNvSpPr/>
          <p:nvPr/>
        </p:nvSpPr>
        <p:spPr>
          <a:xfrm>
            <a:off x="71438" y="4118789"/>
            <a:ext cx="6165470" cy="27392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cs-CZ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 (2023): Kontroverzní </a:t>
            </a:r>
            <a:r>
              <a:rPr lang="cs-CZ" sz="1800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Jungkův</a:t>
            </a:r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bestseller </a:t>
            </a:r>
            <a:r>
              <a:rPr lang="cs-CZ" sz="1800" b="0" i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Jasnější než </a:t>
            </a:r>
          </a:p>
          <a:p>
            <a:pPr algn="l"/>
            <a:r>
              <a:rPr lang="cs-CZ" sz="1800" b="0" i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tisíc sluncí </a:t>
            </a:r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 nacistický uranový výzkum. </a:t>
            </a:r>
            <a:r>
              <a:rPr lang="cs-CZ" sz="1800" b="0" i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Teorie vědy</a:t>
            </a:r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45,1.</a:t>
            </a:r>
          </a:p>
          <a:p>
            <a:pPr algn="l"/>
            <a:r>
              <a:rPr lang="cs-CZ" sz="1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FG (2023): Jasnější než tisíc sluncí: Robert </a:t>
            </a:r>
            <a:r>
              <a:rPr lang="cs-CZ" sz="1800" b="0" i="0" dirty="0" err="1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Jungk</a:t>
            </a:r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cs-CZ" sz="1800" b="0" i="0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nacistický uranový výzkum. </a:t>
            </a:r>
            <a:r>
              <a:rPr lang="cs-CZ" sz="1800" i="1" dirty="0">
                <a:solidFill>
                  <a:srgbClr val="3333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cs-CZ" sz="1800" b="0" i="1" dirty="0">
                <a:solidFill>
                  <a:srgbClr val="3333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nline Portál </a:t>
            </a:r>
            <a:r>
              <a:rPr lang="cs-CZ" sz="1800" b="0" i="0" u="sng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Vědavýzkum.cz</a:t>
            </a:r>
            <a:endParaRPr lang="cs-CZ" sz="1800" b="0" i="0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defRPr/>
            </a:pPr>
            <a:r>
              <a:rPr lang="cs-CZ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FG </a:t>
            </a:r>
            <a:r>
              <a:rPr lang="cs-CZ" altLang="cs-CZ" sz="2000" dirty="0" err="1">
                <a:latin typeface="+mj-lt"/>
                <a:cs typeface="Tahoma" panose="020B0604030504040204" pitchFamily="34" charset="0"/>
              </a:rPr>
              <a:t>MatFyz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online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: </a:t>
            </a:r>
          </a:p>
          <a:p>
            <a:pPr algn="l">
              <a:defRPr/>
            </a:pPr>
            <a:r>
              <a:rPr lang="cs-CZ" sz="2000" i="1" dirty="0">
                <a:latin typeface="+mj-lt"/>
                <a:cs typeface="Tahoma" panose="020B0604030504040204" pitchFamily="34" charset="0"/>
              </a:rPr>
              <a:t>Němečtí atomoví fyzici a uranový projekt </a:t>
            </a:r>
            <a:r>
              <a:rPr lang="cs-CZ" sz="2000" dirty="0">
                <a:latin typeface="+mj-lt"/>
                <a:cs typeface="Tahoma" panose="020B0604030504040204" pitchFamily="34" charset="0"/>
              </a:rPr>
              <a:t>….</a:t>
            </a:r>
          </a:p>
          <a:p>
            <a:pPr algn="l">
              <a:defRPr/>
            </a:pPr>
            <a:r>
              <a:rPr lang="cs-CZ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FG ČT24 </a:t>
            </a:r>
            <a:r>
              <a:rPr lang="cs-CZ" altLang="cs-CZ" sz="2000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online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: </a:t>
            </a:r>
          </a:p>
          <a:p>
            <a:pPr algn="l">
              <a:defRPr/>
            </a:pPr>
            <a:r>
              <a:rPr lang="cs-CZ" sz="2000" i="1" dirty="0">
                <a:latin typeface="+mj-lt"/>
                <a:cs typeface="Tahoma" panose="020B0604030504040204" pitchFamily="34" charset="0"/>
              </a:rPr>
              <a:t>Úsvit atomového věku – Hitler a bomba…. </a:t>
            </a:r>
            <a:endParaRPr lang="cs-CZ" sz="2000" dirty="0">
              <a:solidFill>
                <a:srgbClr val="FF0000"/>
              </a:solidFill>
              <a:latin typeface="+mj-lt"/>
              <a:cs typeface="Tahoma" panose="020B0604030504040204" pitchFamily="34" charset="0"/>
            </a:endParaRPr>
          </a:p>
          <a:p>
            <a:endParaRPr lang="cs-CZ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>
            <a:extLst>
              <a:ext uri="{FF2B5EF4-FFF2-40B4-BE49-F238E27FC236}">
                <a16:creationId xmlns:a16="http://schemas.microsoft.com/office/drawing/2014/main" id="{B4B15684-D3E6-FF1E-A964-9104930C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18325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Obdélník 2">
            <a:extLst>
              <a:ext uri="{FF2B5EF4-FFF2-40B4-BE49-F238E27FC236}">
                <a16:creationId xmlns:a16="http://schemas.microsoft.com/office/drawing/2014/main" id="{3D8007BD-5737-E73D-4628-E1E4E0A60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2792413"/>
            <a:ext cx="902652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Georg-August-Universität Göttingen</a:t>
            </a:r>
            <a:r>
              <a:rPr lang="cs-CZ" altLang="cs-CZ" sz="2500">
                <a:latin typeface="Tahoma" panose="020B0604030504040204" pitchFamily="34" charset="0"/>
                <a:cs typeface="Tahoma" panose="020B0604030504040204" pitchFamily="34" charset="0"/>
              </a:rPr>
              <a:t>		    </a:t>
            </a: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David Hilbert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						    (1862–1943)   </a:t>
            </a:r>
          </a:p>
        </p:txBody>
      </p:sp>
      <p:pic>
        <p:nvPicPr>
          <p:cNvPr id="33796" name="Obrázek 3">
            <a:extLst>
              <a:ext uri="{FF2B5EF4-FFF2-40B4-BE49-F238E27FC236}">
                <a16:creationId xmlns:a16="http://schemas.microsoft.com/office/drawing/2014/main" id="{C49A271C-C0A7-F8B2-A952-7BE624C28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621" y="3729062"/>
            <a:ext cx="3311751" cy="30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4">
            <a:extLst>
              <a:ext uri="{FF2B5EF4-FFF2-40B4-BE49-F238E27FC236}">
                <a16:creationId xmlns:a16="http://schemas.microsoft.com/office/drawing/2014/main" id="{1100AB7A-BDAA-63A0-E929-3C2516F2F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391155"/>
            <a:ext cx="2397125" cy="3390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Obdélník 5">
            <a:extLst>
              <a:ext uri="{FF2B5EF4-FFF2-40B4-BE49-F238E27FC236}">
                <a16:creationId xmlns:a16="http://schemas.microsoft.com/office/drawing/2014/main" id="{5586A975-68F8-762A-4B8A-A38AC9C41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4418013"/>
            <a:ext cx="3135086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James Frank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5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(1882–1964)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500" dirty="0">
              <a:solidFill>
                <a:srgbClr val="0070C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5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	   Max Born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5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	(1882–1970) </a:t>
            </a:r>
          </a:p>
        </p:txBody>
      </p:sp>
      <p:pic>
        <p:nvPicPr>
          <p:cNvPr id="33799" name="Obrázek 1">
            <a:extLst>
              <a:ext uri="{FF2B5EF4-FFF2-40B4-BE49-F238E27FC236}">
                <a16:creationId xmlns:a16="http://schemas.microsoft.com/office/drawing/2014/main" id="{11580CF3-12C3-45EA-3D87-B836F8101D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38" y="101600"/>
            <a:ext cx="197485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délník 1">
            <a:extLst>
              <a:ext uri="{FF2B5EF4-FFF2-40B4-BE49-F238E27FC236}">
                <a16:creationId xmlns:a16="http://schemas.microsoft.com/office/drawing/2014/main" id="{FD796894-0D43-857F-DC16-CFF12A6A3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513"/>
            <a:ext cx="9144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2200">
                <a:solidFill>
                  <a:srgbClr val="20212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Heisenberg, W. (1924). Über eine Abänderung der formalen Regeln der Quantentheorie beim Problem der anomalen Zeeman-Effekte. </a:t>
            </a:r>
            <a:r>
              <a:rPr lang="de-DE" altLang="cs-CZ" sz="2200" i="1">
                <a:solidFill>
                  <a:srgbClr val="20212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Z. Phys</a:t>
            </a:r>
            <a:r>
              <a:rPr lang="de-DE" altLang="cs-CZ" sz="2200">
                <a:solidFill>
                  <a:srgbClr val="20212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 26 (1): 291–307.</a:t>
            </a:r>
            <a:endParaRPr lang="cs-CZ" altLang="cs-CZ" sz="220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819" name="Obdélník 2">
            <a:extLst>
              <a:ext uri="{FF2B5EF4-FFF2-40B4-BE49-F238E27FC236}">
                <a16:creationId xmlns:a16="http://schemas.microsoft.com/office/drawing/2014/main" id="{229B0A64-28BB-2F73-A536-FF48B534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3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cs-CZ" sz="2200">
                <a:solidFill>
                  <a:srgbClr val="20212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Heisenberg, W. (1924). Über Stabilität und Turbulenz von Flüssigkeitsströmmen. </a:t>
            </a:r>
            <a:r>
              <a:rPr lang="de-DE" altLang="cs-CZ" sz="2200" i="1">
                <a:solidFill>
                  <a:srgbClr val="20212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Annalen der Physik</a:t>
            </a:r>
            <a:r>
              <a:rPr lang="de-DE" altLang="cs-CZ" sz="2200">
                <a:solidFill>
                  <a:srgbClr val="20212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 379 (15): 577–627.</a:t>
            </a:r>
            <a:endParaRPr lang="cs-CZ" altLang="cs-CZ" sz="220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4820" name="Obrázek 3">
            <a:extLst>
              <a:ext uri="{FF2B5EF4-FFF2-40B4-BE49-F238E27FC236}">
                <a16:creationId xmlns:a16="http://schemas.microsoft.com/office/drawing/2014/main" id="{67C2B44E-F219-0186-9DA6-70F0E2A5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1876965"/>
            <a:ext cx="2693987" cy="381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Obdélník 4">
            <a:extLst>
              <a:ext uri="{FF2B5EF4-FFF2-40B4-BE49-F238E27FC236}">
                <a16:creationId xmlns:a16="http://schemas.microsoft.com/office/drawing/2014/main" id="{AB01EB56-8B00-AEEB-8914-48670AADD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0" y="5764213"/>
            <a:ext cx="2105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Wilhelm </a:t>
            </a:r>
            <a:r>
              <a:rPr lang="cs-CZ" altLang="cs-CZ" sz="2200" dirty="0" err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Wien</a:t>
            </a: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fi-FI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1864–1928</a:t>
            </a:r>
            <a:r>
              <a:rPr lang="cs-CZ" altLang="cs-CZ" sz="2200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34822" name="Obrázek 5">
            <a:extLst>
              <a:ext uri="{FF2B5EF4-FFF2-40B4-BE49-F238E27FC236}">
                <a16:creationId xmlns:a16="http://schemas.microsoft.com/office/drawing/2014/main" id="{BDB0FCFB-4F01-F5D3-CF91-75CF36B1F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3986213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Obdélník 6">
            <a:extLst>
              <a:ext uri="{FF2B5EF4-FFF2-40B4-BE49-F238E27FC236}">
                <a16:creationId xmlns:a16="http://schemas.microsoft.com/office/drawing/2014/main" id="{758E186F-9BED-5695-6CB2-0DBF93181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935288"/>
            <a:ext cx="23812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1924: Heisenbergova habilitační přednáška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39E8469-11CD-87B2-804F-969EDDDF6672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31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2">
            <a:extLst>
              <a:ext uri="{FF2B5EF4-FFF2-40B4-BE49-F238E27FC236}">
                <a16:creationId xmlns:a16="http://schemas.microsoft.com/office/drawing/2014/main" id="{C20AA04C-2C13-7501-F444-44259F5E0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88900"/>
            <a:ext cx="3324225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Obrázek 4">
            <a:extLst>
              <a:ext uri="{FF2B5EF4-FFF2-40B4-BE49-F238E27FC236}">
                <a16:creationId xmlns:a16="http://schemas.microsoft.com/office/drawing/2014/main" id="{8A557C5D-F3AC-FE42-3AD3-83D9CC138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20650"/>
            <a:ext cx="54927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6">
            <a:extLst>
              <a:ext uri="{FF2B5EF4-FFF2-40B4-BE49-F238E27FC236}">
                <a16:creationId xmlns:a16="http://schemas.microsoft.com/office/drawing/2014/main" id="{45F8E3D9-71D0-4955-2F36-5D006E371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3709988"/>
            <a:ext cx="4287838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ovéPole 8">
            <a:extLst>
              <a:ext uri="{FF2B5EF4-FFF2-40B4-BE49-F238E27FC236}">
                <a16:creationId xmlns:a16="http://schemas.microsoft.com/office/drawing/2014/main" id="{08D5BE80-4201-ECA7-ACEC-70549703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600" y="6000750"/>
            <a:ext cx="34226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3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1959: Dirac, WH a MB:</a:t>
            </a:r>
            <a:endParaRPr lang="cs-CZ" altLang="cs-CZ" sz="230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>
            <a:extLst>
              <a:ext uri="{FF2B5EF4-FFF2-40B4-BE49-F238E27FC236}">
                <a16:creationId xmlns:a16="http://schemas.microsoft.com/office/drawing/2014/main" id="{C72B9926-0B77-5BAC-9C75-EB22893481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84850" y="39688"/>
            <a:ext cx="3235325" cy="752475"/>
          </a:xfrm>
        </p:spPr>
        <p:txBody>
          <a:bodyPr/>
          <a:lstStyle/>
          <a:p>
            <a:pPr eaLnBrk="1" hangingPunct="1"/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Niels Bohr Institutet (Mekka kvantové teorie)</a:t>
            </a:r>
          </a:p>
        </p:txBody>
      </p:sp>
      <p:pic>
        <p:nvPicPr>
          <p:cNvPr id="36867" name="Obrázek 1">
            <a:extLst>
              <a:ext uri="{FF2B5EF4-FFF2-40B4-BE49-F238E27FC236}">
                <a16:creationId xmlns:a16="http://schemas.microsoft.com/office/drawing/2014/main" id="{3D6E713F-FCB1-5277-5D27-B42DBD128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083675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ázek 1">
            <a:extLst>
              <a:ext uri="{FF2B5EF4-FFF2-40B4-BE49-F238E27FC236}">
                <a16:creationId xmlns:a16="http://schemas.microsoft.com/office/drawing/2014/main" id="{4EC3DD3C-B286-4A40-376E-1022C27DB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000125"/>
            <a:ext cx="333375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Obrázek 1">
            <a:extLst>
              <a:ext uri="{FF2B5EF4-FFF2-40B4-BE49-F238E27FC236}">
                <a16:creationId xmlns:a16="http://schemas.microsoft.com/office/drawing/2014/main" id="{A5E499D5-7155-FA22-9C31-FC054666B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5356225"/>
            <a:ext cx="2301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Obdélník 2">
            <a:extLst>
              <a:ext uri="{FF2B5EF4-FFF2-40B4-BE49-F238E27FC236}">
                <a16:creationId xmlns:a16="http://schemas.microsoft.com/office/drawing/2014/main" id="{BD263A10-51A1-E289-30DC-31FEC0F46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1913"/>
            <a:ext cx="42243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Hostinský pokoj, zde bydleli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např. WH nebo Otto Frisch </a:t>
            </a:r>
          </a:p>
        </p:txBody>
      </p:sp>
      <p:sp>
        <p:nvSpPr>
          <p:cNvPr id="36871" name="Obdélník 6">
            <a:extLst>
              <a:ext uri="{FF2B5EF4-FFF2-40B4-BE49-F238E27FC236}">
                <a16:creationId xmlns:a16="http://schemas.microsoft.com/office/drawing/2014/main" id="{18E5CD6E-80F8-4F56-3567-54E24190A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8988" y="6265863"/>
            <a:ext cx="14874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Zase já </a:t>
            </a:r>
            <a:r>
              <a:rPr lang="cs-CZ" altLang="cs-CZ" sz="220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 </a:t>
            </a:r>
            <a:endParaRPr lang="cs-CZ" altLang="cs-CZ" sz="440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18B4BA0-F6BD-400A-6DBD-90735E3EE749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33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D:\OBRAZKY\Kodan 18.-25.9.2010\P1330712.JPG">
            <a:extLst>
              <a:ext uri="{FF2B5EF4-FFF2-40B4-BE49-F238E27FC236}">
                <a16:creationId xmlns:a16="http://schemas.microsoft.com/office/drawing/2014/main" id="{175E7F4C-849C-19B7-C161-AE0F83B0E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01600"/>
            <a:ext cx="5413375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6" descr="D:\OBRAZKY\Kodan 18.-25.9.2010\P1330711.JPG">
            <a:extLst>
              <a:ext uri="{FF2B5EF4-FFF2-40B4-BE49-F238E27FC236}">
                <a16:creationId xmlns:a16="http://schemas.microsoft.com/office/drawing/2014/main" id="{5F96860E-46D8-BFC3-4C1B-96C7494E4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921125"/>
            <a:ext cx="420052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Obdélník 1">
            <a:extLst>
              <a:ext uri="{FF2B5EF4-FFF2-40B4-BE49-F238E27FC236}">
                <a16:creationId xmlns:a16="http://schemas.microsoft.com/office/drawing/2014/main" id="{54253D90-EF79-5493-B3CB-3857ED7D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25" y="3444875"/>
            <a:ext cx="466883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Současný stav   Foto FG</a:t>
            </a:r>
            <a:endParaRPr lang="cs-CZ" altLang="cs-CZ" sz="25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7893" name="Obrázek 1">
            <a:extLst>
              <a:ext uri="{FF2B5EF4-FFF2-40B4-BE49-F238E27FC236}">
                <a16:creationId xmlns:a16="http://schemas.microsoft.com/office/drawing/2014/main" id="{8E48438C-FBD2-6616-DBD3-E746A27BE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3578225"/>
            <a:ext cx="2349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Obrázek 2">
            <a:extLst>
              <a:ext uri="{FF2B5EF4-FFF2-40B4-BE49-F238E27FC236}">
                <a16:creationId xmlns:a16="http://schemas.microsoft.com/office/drawing/2014/main" id="{B53DC18D-B538-B289-39C8-A0FB6BA8D5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654050"/>
            <a:ext cx="356235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jens-klawonn.de/wp-content/uploads/2008/09/2007_05_helgoland_bild44.jpg">
            <a:extLst>
              <a:ext uri="{FF2B5EF4-FFF2-40B4-BE49-F238E27FC236}">
                <a16:creationId xmlns:a16="http://schemas.microsoft.com/office/drawing/2014/main" id="{FA6DF0CD-8A62-848C-E9A1-EA9E4C2C6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98425"/>
            <a:ext cx="38338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6">
            <a:extLst>
              <a:ext uri="{FF2B5EF4-FFF2-40B4-BE49-F238E27FC236}">
                <a16:creationId xmlns:a16="http://schemas.microsoft.com/office/drawing/2014/main" id="{E63C4D3D-A151-736F-02F0-DA3775AE0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4000" y="174625"/>
            <a:ext cx="5037138" cy="2590800"/>
          </a:xfrm>
        </p:spPr>
        <p:txBody>
          <a:bodyPr/>
          <a:lstStyle/>
          <a:p>
            <a:pPr algn="l" eaLnBrk="1" hangingPunct="1"/>
            <a:r>
              <a:rPr lang="cs-CZ" altLang="cs-CZ" sz="2500">
                <a:latin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cs-CZ" altLang="cs-CZ" sz="2500" i="1">
                <a:latin typeface="Tahoma" panose="020B0604030504040204" pitchFamily="34" charset="0"/>
                <a:cs typeface="Tahoma" panose="020B0604030504040204" pitchFamily="34" charset="0"/>
              </a:rPr>
              <a:t>Helgoland je malé souostroví v Severním moři, které je součástí Německa. Ostrov má rozlohu přibližně 1 km² a okolo 1650 obyvatel, z nichž většinu tvoří Frísové</a:t>
            </a:r>
            <a:r>
              <a:rPr lang="cs-CZ" altLang="cs-CZ" sz="2500">
                <a:latin typeface="Tahoma" panose="020B0604030504040204" pitchFamily="34" charset="0"/>
                <a:cs typeface="Tahoma" panose="020B0604030504040204" pitchFamily="34" charset="0"/>
              </a:rPr>
              <a:t>“ (Wikipedie)</a:t>
            </a:r>
          </a:p>
        </p:txBody>
      </p:sp>
      <p:pic>
        <p:nvPicPr>
          <p:cNvPr id="38916" name="Obrázek 1">
            <a:extLst>
              <a:ext uri="{FF2B5EF4-FFF2-40B4-BE49-F238E27FC236}">
                <a16:creationId xmlns:a16="http://schemas.microsoft.com/office/drawing/2014/main" id="{F8CBC939-2832-3AA4-EB5F-24941F047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50" y="2754313"/>
            <a:ext cx="7273925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BEBDA13-7116-AEAC-A033-5CA2B646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525" y="3494325"/>
            <a:ext cx="4155813" cy="31795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6">
            <a:extLst>
              <a:ext uri="{FF2B5EF4-FFF2-40B4-BE49-F238E27FC236}">
                <a16:creationId xmlns:a16="http://schemas.microsoft.com/office/drawing/2014/main" id="{050D2A5B-AD94-687E-13EC-9B884B741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9088" y="74613"/>
            <a:ext cx="8143875" cy="5921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500" b="1" dirty="0">
                <a:latin typeface="+mj-lt"/>
              </a:rPr>
              <a:t>1900: Max </a:t>
            </a:r>
            <a:r>
              <a:rPr lang="cs-CZ" sz="2500" b="1" dirty="0">
                <a:latin typeface="+mj-lt"/>
              </a:rPr>
              <a:t>Karl Ernst Ludwig </a:t>
            </a:r>
            <a:r>
              <a:rPr lang="cs-CZ" altLang="cs-CZ" sz="2500" b="1" dirty="0">
                <a:latin typeface="+mj-lt"/>
              </a:rPr>
              <a:t>Planck (1858–1947)</a:t>
            </a:r>
          </a:p>
        </p:txBody>
      </p:sp>
      <p:pic>
        <p:nvPicPr>
          <p:cNvPr id="39939" name="Obrázek 3">
            <a:extLst>
              <a:ext uri="{FF2B5EF4-FFF2-40B4-BE49-F238E27FC236}">
                <a16:creationId xmlns:a16="http://schemas.microsoft.com/office/drawing/2014/main" id="{370F64C3-74D2-BA71-9CA2-524BAC670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738" y="1381125"/>
            <a:ext cx="2806700" cy="33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ázek 1">
            <a:extLst>
              <a:ext uri="{FF2B5EF4-FFF2-40B4-BE49-F238E27FC236}">
                <a16:creationId xmlns:a16="http://schemas.microsoft.com/office/drawing/2014/main" id="{7B148802-B7CE-66D8-5614-9F43FA6CA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1182688"/>
            <a:ext cx="2692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bdélník 4">
            <a:extLst>
              <a:ext uri="{FF2B5EF4-FFF2-40B4-BE49-F238E27FC236}">
                <a16:creationId xmlns:a16="http://schemas.microsoft.com/office/drawing/2014/main" id="{D415B6DB-B5D4-340D-C8BB-0F652E5DB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" y="595313"/>
            <a:ext cx="77390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>
                <a:solidFill>
                  <a:srgbClr val="FF0000"/>
                </a:solidFill>
              </a:rPr>
              <a:t>*kvantová hypotéza – kvantování energie záření*</a:t>
            </a:r>
            <a:endParaRPr lang="cs-CZ" altLang="cs-CZ" sz="2800" b="1"/>
          </a:p>
          <a:p>
            <a:r>
              <a:rPr lang="cs-CZ" altLang="cs-CZ" sz="2800" b="1"/>
              <a:t>         </a:t>
            </a:r>
          </a:p>
        </p:txBody>
      </p:sp>
      <p:pic>
        <p:nvPicPr>
          <p:cNvPr id="39942" name="Obrázek 5">
            <a:extLst>
              <a:ext uri="{FF2B5EF4-FFF2-40B4-BE49-F238E27FC236}">
                <a16:creationId xmlns:a16="http://schemas.microsoft.com/office/drawing/2014/main" id="{7546D29B-4691-43A2-68AA-47AF19510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75" y="1146175"/>
            <a:ext cx="1487488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A7C82DEA-CBC6-F7F1-579F-A1A7DF15E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5" y="3484563"/>
            <a:ext cx="2743200" cy="13192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cs-CZ" altLang="cs-CZ" sz="2400" kern="0" dirty="0">
                <a:solidFill>
                  <a:srgbClr val="7030A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400" kern="0" dirty="0">
                <a:solidFill>
                  <a:schemeClr val="accent1"/>
                </a:solidFill>
                <a:cs typeface="Tahoma" panose="020B0604030504040204" pitchFamily="34" charset="0"/>
              </a:rPr>
              <a:t> </a:t>
            </a:r>
            <a:r>
              <a:rPr lang="cs-CZ" altLang="cs-CZ" sz="2500" kern="0" dirty="0">
                <a:solidFill>
                  <a:srgbClr val="7030A0"/>
                </a:solidFill>
                <a:latin typeface="+mj-lt"/>
              </a:rPr>
              <a:t>Moje vlasy </a:t>
            </a:r>
            <a:r>
              <a:rPr lang="cs-CZ" altLang="cs-CZ" sz="2500" b="1" i="1" kern="0" dirty="0">
                <a:solidFill>
                  <a:srgbClr val="7030A0"/>
                </a:solidFill>
                <a:latin typeface="+mj-lt"/>
              </a:rPr>
              <a:t>před</a:t>
            </a:r>
            <a:r>
              <a:rPr lang="cs-CZ" altLang="cs-CZ" sz="2500" kern="0" dirty="0">
                <a:solidFill>
                  <a:srgbClr val="7030A0"/>
                </a:solidFill>
                <a:latin typeface="+mj-lt"/>
              </a:rPr>
              <a:t> </a:t>
            </a:r>
          </a:p>
          <a:p>
            <a:pPr algn="l" eaLnBrk="1" hangingPunct="1">
              <a:defRPr/>
            </a:pPr>
            <a:r>
              <a:rPr lang="cs-CZ" altLang="cs-CZ" sz="2500" kern="0" dirty="0">
                <a:solidFill>
                  <a:srgbClr val="7030A0"/>
                </a:solidFill>
                <a:latin typeface="+mj-lt"/>
              </a:rPr>
              <a:t>a </a:t>
            </a:r>
            <a:r>
              <a:rPr lang="cs-CZ" altLang="cs-CZ" sz="2500" b="1" i="1" kern="0" dirty="0">
                <a:solidFill>
                  <a:srgbClr val="7030A0"/>
                </a:solidFill>
                <a:latin typeface="+mj-lt"/>
              </a:rPr>
              <a:t>po</a:t>
            </a:r>
            <a:r>
              <a:rPr lang="cs-CZ" altLang="cs-CZ" sz="2500" kern="0" dirty="0">
                <a:solidFill>
                  <a:srgbClr val="7030A0"/>
                </a:solidFill>
                <a:latin typeface="+mj-lt"/>
              </a:rPr>
              <a:t> objevu </a:t>
            </a:r>
          </a:p>
          <a:p>
            <a:pPr algn="l" eaLnBrk="1" hangingPunct="1">
              <a:defRPr/>
            </a:pPr>
            <a:r>
              <a:rPr lang="cs-CZ" altLang="cs-CZ" sz="2500" kern="0" dirty="0">
                <a:solidFill>
                  <a:srgbClr val="7030A0"/>
                </a:solidFill>
                <a:latin typeface="+mj-lt"/>
              </a:rPr>
              <a:t>kvantové hypotézy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F1A5D07B-1317-4944-93A7-DA0A6FDB892A}"/>
              </a:ext>
            </a:extLst>
          </p:cNvPr>
          <p:cNvSpPr/>
          <p:nvPr/>
        </p:nvSpPr>
        <p:spPr>
          <a:xfrm>
            <a:off x="111125" y="4851400"/>
            <a:ext cx="9032875" cy="17700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500" kern="0" dirty="0">
                <a:solidFill>
                  <a:srgbClr val="FF000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800" kern="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cs-CZ" sz="2500" dirty="0"/>
              <a:t>Latinsky</a:t>
            </a:r>
            <a:r>
              <a:rPr lang="cs-CZ" sz="2500" i="1" dirty="0"/>
              <a:t> </a:t>
            </a:r>
            <a:r>
              <a:rPr lang="cs-CZ" sz="2500" i="1" dirty="0" err="1"/>
              <a:t>quantum</a:t>
            </a:r>
            <a:r>
              <a:rPr lang="cs-CZ" sz="2500" i="1" dirty="0"/>
              <a:t> </a:t>
            </a:r>
            <a:r>
              <a:rPr lang="cs-CZ" sz="2500" dirty="0"/>
              <a:t>(plurál</a:t>
            </a:r>
            <a:r>
              <a:rPr lang="cs-CZ" sz="2500" i="1" dirty="0"/>
              <a:t> </a:t>
            </a:r>
            <a:r>
              <a:rPr lang="cs-CZ" sz="2500" i="1" dirty="0" err="1"/>
              <a:t>quanta</a:t>
            </a:r>
            <a:r>
              <a:rPr lang="cs-CZ" sz="2500" dirty="0"/>
              <a:t>): Jak mnoho, kolik, spočitatelné množství (energie)</a:t>
            </a:r>
          </a:p>
          <a:p>
            <a:pPr>
              <a:defRPr/>
            </a:pPr>
            <a:r>
              <a:rPr lang="cs-CZ" altLang="cs-CZ" sz="2400" kern="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500" dirty="0"/>
              <a:t>Řecky</a:t>
            </a:r>
            <a:r>
              <a:rPr lang="cs-CZ" altLang="cs-CZ" sz="2400" kern="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l-GR" sz="2800" i="1" dirty="0"/>
              <a:t>ὑπόθεσις</a:t>
            </a:r>
            <a:r>
              <a:rPr lang="cs-CZ" sz="2800" dirty="0"/>
              <a:t> (</a:t>
            </a:r>
            <a:r>
              <a:rPr lang="cs-CZ" sz="2800" dirty="0" err="1"/>
              <a:t>pl</a:t>
            </a:r>
            <a:r>
              <a:rPr lang="cs-CZ" sz="2800" dirty="0"/>
              <a:t>. </a:t>
            </a:r>
            <a:r>
              <a:rPr lang="el-GR" sz="2500" i="1" dirty="0"/>
              <a:t>ὑποθέσεις</a:t>
            </a:r>
            <a:r>
              <a:rPr lang="cs-CZ" sz="2500" dirty="0"/>
              <a:t>): hypotéza, předpoklad</a:t>
            </a:r>
          </a:p>
          <a:p>
            <a:pPr>
              <a:defRPr/>
            </a:pPr>
            <a:r>
              <a:rPr lang="cs-CZ" altLang="cs-CZ" sz="2500" kern="0" dirty="0">
                <a:solidFill>
                  <a:srgbClr val="FF000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800" kern="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cs-CZ" altLang="cs-CZ" sz="2500" dirty="0"/>
              <a:t>D</a:t>
            </a:r>
            <a:r>
              <a:rPr lang="cs-CZ" sz="2500" dirty="0"/>
              <a:t>ávkovací/porcovací předpoklad; předpoklad energetických dávek</a:t>
            </a:r>
          </a:p>
        </p:txBody>
      </p:sp>
      <p:sp>
        <p:nvSpPr>
          <p:cNvPr id="39945" name="Obdélník 6">
            <a:extLst>
              <a:ext uri="{FF2B5EF4-FFF2-40B4-BE49-F238E27FC236}">
                <a16:creationId xmlns:a16="http://schemas.microsoft.com/office/drawing/2014/main" id="{3A8168A4-8D47-B2A3-660E-158ECC15C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8" y="998538"/>
            <a:ext cx="1630362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500" b="1"/>
              <a:t>(quanting)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4EE49EB-E9E9-F5DD-55B9-62BA6B418486}"/>
              </a:ext>
            </a:extLst>
          </p:cNvPr>
          <p:cNvSpPr txBox="1"/>
          <p:nvPr/>
        </p:nvSpPr>
        <p:spPr>
          <a:xfrm>
            <a:off x="8656983" y="6480313"/>
            <a:ext cx="3822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36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élník 2">
            <a:extLst>
              <a:ext uri="{FF2B5EF4-FFF2-40B4-BE49-F238E27FC236}">
                <a16:creationId xmlns:a16="http://schemas.microsoft.com/office/drawing/2014/main" id="{360958C0-2676-A1C3-30EF-A3D62F874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" y="96833"/>
            <a:ext cx="89423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10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100" dirty="0"/>
              <a:t>Heisenberg formuloval </a:t>
            </a:r>
            <a:r>
              <a:rPr lang="cs-CZ" altLang="cs-CZ" sz="2100" i="1" dirty="0"/>
              <a:t>matematickou strukturu kvantové mechaniky: </a:t>
            </a:r>
            <a:r>
              <a:rPr lang="cs-CZ" altLang="cs-CZ" sz="2100" b="1" dirty="0"/>
              <a:t>maticová mechanika</a:t>
            </a:r>
            <a:r>
              <a:rPr lang="cs-CZ" altLang="cs-CZ" sz="2100" dirty="0"/>
              <a:t>. Odmítl klasické trajektorie částic a místo toho popsal fyzikální veličiny (např. polohu a hybnost) pomocí </a:t>
            </a:r>
            <a:r>
              <a:rPr lang="cs-CZ" altLang="cs-CZ" sz="2100" b="1" dirty="0"/>
              <a:t>matic</a:t>
            </a:r>
            <a:r>
              <a:rPr lang="cs-CZ" altLang="cs-CZ" sz="2100" dirty="0"/>
              <a:t>, které </a:t>
            </a:r>
            <a:r>
              <a:rPr lang="cs-CZ" altLang="cs-CZ" sz="2100" b="1" dirty="0"/>
              <a:t>nekomutují</a:t>
            </a:r>
            <a:r>
              <a:rPr lang="cs-CZ" altLang="cs-CZ" sz="2100" dirty="0">
                <a:solidFill>
                  <a:srgbClr val="FF0000"/>
                </a:solidFill>
              </a:rPr>
              <a:t>*</a:t>
            </a:r>
            <a:r>
              <a:rPr lang="cs-CZ" altLang="cs-CZ" sz="2100" dirty="0"/>
              <a:t>. Zde nejsou důležité dráhy, nýbrž měřitelné přechody mezi kvantovými stavy. </a:t>
            </a:r>
          </a:p>
        </p:txBody>
      </p:sp>
      <p:sp>
        <p:nvSpPr>
          <p:cNvPr id="40963" name="Obdélník 3">
            <a:extLst>
              <a:ext uri="{FF2B5EF4-FFF2-40B4-BE49-F238E27FC236}">
                <a16:creationId xmlns:a16="http://schemas.microsoft.com/office/drawing/2014/main" id="{A589FFCE-1E55-704E-98D4-E4D829E78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2" y="2081213"/>
            <a:ext cx="9144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100" dirty="0">
                <a:solidFill>
                  <a:srgbClr val="FF0000"/>
                </a:solidFill>
              </a:rPr>
              <a:t>*</a:t>
            </a:r>
            <a:r>
              <a:rPr lang="cs-CZ" altLang="cs-CZ" sz="2100" b="1" dirty="0">
                <a:solidFill>
                  <a:srgbClr val="3366FF"/>
                </a:solidFill>
              </a:rPr>
              <a:t>AB </a:t>
            </a:r>
            <a:r>
              <a:rPr lang="cs-CZ" altLang="cs-CZ" sz="2100" b="1" dirty="0"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  <a:r>
              <a:rPr lang="cs-CZ" altLang="cs-CZ" sz="2100" b="1" dirty="0">
                <a:solidFill>
                  <a:srgbClr val="3366FF"/>
                </a:solidFill>
              </a:rPr>
              <a:t> BA</a:t>
            </a:r>
            <a:r>
              <a:rPr lang="cs-CZ" altLang="cs-CZ" sz="2100" dirty="0">
                <a:solidFill>
                  <a:srgbClr val="3366FF"/>
                </a:solidFill>
              </a:rPr>
              <a:t>. Když říkáme </a:t>
            </a:r>
            <a:r>
              <a:rPr lang="cs-CZ" altLang="cs-CZ" sz="2100" b="1" dirty="0">
                <a:solidFill>
                  <a:srgbClr val="3366FF"/>
                </a:solidFill>
              </a:rPr>
              <a:t>AB,</a:t>
            </a:r>
            <a:r>
              <a:rPr lang="cs-CZ" altLang="cs-CZ" sz="2100" dirty="0">
                <a:solidFill>
                  <a:srgbClr val="3366FF"/>
                </a:solidFill>
              </a:rPr>
              <a:t> </a:t>
            </a:r>
            <a:r>
              <a:rPr lang="cs-CZ" altLang="cs-CZ" sz="2100" b="1" dirty="0">
                <a:solidFill>
                  <a:srgbClr val="3366FF"/>
                </a:solidFill>
              </a:rPr>
              <a:t>myslíme </a:t>
            </a:r>
          </a:p>
          <a:p>
            <a:r>
              <a:rPr lang="cs-CZ" altLang="cs-CZ" sz="2100" b="1" dirty="0">
                <a:solidFill>
                  <a:srgbClr val="3366FF"/>
                </a:solidFill>
              </a:rPr>
              <a:t>tím "aplikuj A </a:t>
            </a:r>
            <a:r>
              <a:rPr lang="cs-CZ" altLang="cs-CZ" sz="2100" b="1" dirty="0" err="1">
                <a:solidFill>
                  <a:srgbClr val="3366FF"/>
                </a:solidFill>
              </a:rPr>
              <a:t>a</a:t>
            </a:r>
            <a:r>
              <a:rPr lang="cs-CZ" altLang="cs-CZ" sz="2100" b="1" dirty="0">
                <a:solidFill>
                  <a:srgbClr val="3366FF"/>
                </a:solidFill>
              </a:rPr>
              <a:t> pak B "</a:t>
            </a:r>
          </a:p>
          <a:p>
            <a:endParaRPr lang="cs-CZ" altLang="cs-CZ" sz="2100" dirty="0">
              <a:solidFill>
                <a:srgbClr val="3366FF"/>
              </a:solidFill>
            </a:endParaRPr>
          </a:p>
          <a:p>
            <a:r>
              <a:rPr lang="cs-CZ" altLang="cs-CZ" sz="2100" dirty="0">
                <a:solidFill>
                  <a:srgbClr val="3366FF"/>
                </a:solidFill>
              </a:rPr>
              <a:t>Představme si aplikaci dvou operací: </a:t>
            </a:r>
          </a:p>
          <a:p>
            <a:r>
              <a:rPr lang="cs-CZ" altLang="cs-CZ" sz="2100" b="1" dirty="0">
                <a:solidFill>
                  <a:srgbClr val="3366FF"/>
                </a:solidFill>
              </a:rPr>
              <a:t>A</a:t>
            </a:r>
            <a:r>
              <a:rPr lang="cs-CZ" altLang="cs-CZ" sz="2100" dirty="0">
                <a:solidFill>
                  <a:srgbClr val="3366FF"/>
                </a:solidFill>
              </a:rPr>
              <a:t>: </a:t>
            </a:r>
            <a:r>
              <a:rPr lang="cs-CZ" altLang="cs-CZ" sz="2100" b="1" i="1" dirty="0">
                <a:solidFill>
                  <a:srgbClr val="3366FF"/>
                </a:solidFill>
              </a:rPr>
              <a:t>oblékni si ponožky</a:t>
            </a:r>
            <a:r>
              <a:rPr lang="cs-CZ" altLang="cs-CZ" sz="2100" dirty="0">
                <a:solidFill>
                  <a:srgbClr val="3366FF"/>
                </a:solidFill>
              </a:rPr>
              <a:t>, </a:t>
            </a:r>
            <a:r>
              <a:rPr lang="cs-CZ" altLang="cs-CZ" sz="2100" b="1" dirty="0">
                <a:solidFill>
                  <a:srgbClr val="3366FF"/>
                </a:solidFill>
              </a:rPr>
              <a:t>B</a:t>
            </a:r>
            <a:r>
              <a:rPr lang="cs-CZ" altLang="cs-CZ" sz="2100" dirty="0">
                <a:solidFill>
                  <a:srgbClr val="3366FF"/>
                </a:solidFill>
              </a:rPr>
              <a:t>: </a:t>
            </a:r>
            <a:r>
              <a:rPr lang="cs-CZ" altLang="cs-CZ" sz="2100" b="1" i="1" dirty="0">
                <a:solidFill>
                  <a:srgbClr val="3366FF"/>
                </a:solidFill>
              </a:rPr>
              <a:t>oblékni si boty</a:t>
            </a:r>
            <a:r>
              <a:rPr lang="cs-CZ" altLang="cs-CZ" sz="2100" dirty="0">
                <a:solidFill>
                  <a:srgbClr val="3366FF"/>
                </a:solidFill>
              </a:rPr>
              <a:t>.</a:t>
            </a:r>
          </a:p>
          <a:p>
            <a:r>
              <a:rPr lang="cs-CZ" altLang="cs-CZ" sz="2100" dirty="0">
                <a:solidFill>
                  <a:srgbClr val="3366FF"/>
                </a:solidFill>
              </a:rPr>
              <a:t>Zkusme je provést v různém pořadí: </a:t>
            </a:r>
          </a:p>
          <a:p>
            <a:r>
              <a:rPr lang="cs-CZ" altLang="cs-CZ" sz="2100" b="1" dirty="0">
                <a:solidFill>
                  <a:srgbClr val="3366FF"/>
                </a:solidFill>
              </a:rPr>
              <a:t>Nejdřív ponožky, pak boty</a:t>
            </a:r>
            <a:r>
              <a:rPr lang="cs-CZ" altLang="cs-CZ" sz="2100" dirty="0">
                <a:solidFill>
                  <a:srgbClr val="3366FF"/>
                </a:solidFill>
              </a:rPr>
              <a:t> → funguje.</a:t>
            </a:r>
            <a:r>
              <a:rPr lang="cs-CZ" altLang="cs-CZ" sz="2100" b="1" dirty="0">
                <a:solidFill>
                  <a:srgbClr val="3366FF"/>
                </a:solidFill>
              </a:rPr>
              <a:t>			               </a:t>
            </a:r>
          </a:p>
          <a:p>
            <a:r>
              <a:rPr lang="cs-CZ" altLang="cs-CZ" sz="2100" b="1" dirty="0">
                <a:solidFill>
                  <a:srgbClr val="3366FF"/>
                </a:solidFill>
              </a:rPr>
              <a:t>Nejdřív boty, pak ponožky</a:t>
            </a:r>
            <a:r>
              <a:rPr lang="cs-CZ" altLang="cs-CZ" sz="2100" dirty="0">
                <a:solidFill>
                  <a:srgbClr val="3366FF"/>
                </a:solidFill>
              </a:rPr>
              <a:t> → nefunguje.</a:t>
            </a:r>
          </a:p>
          <a:p>
            <a:endParaRPr lang="cs-CZ" altLang="cs-CZ" sz="2100" dirty="0">
              <a:solidFill>
                <a:srgbClr val="3366FF"/>
              </a:solidFill>
            </a:endParaRPr>
          </a:p>
          <a:p>
            <a:r>
              <a:rPr lang="cs-CZ" altLang="cs-CZ" sz="210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100" dirty="0">
                <a:solidFill>
                  <a:srgbClr val="3366FF"/>
                </a:solidFill>
              </a:rPr>
              <a:t>Ve školní aritmetice známe, že </a:t>
            </a:r>
            <a:r>
              <a:rPr lang="cs-CZ" altLang="cs-CZ" sz="2100" b="1" dirty="0">
                <a:solidFill>
                  <a:srgbClr val="3366FF"/>
                </a:solidFill>
              </a:rPr>
              <a:t>2×3=3×2</a:t>
            </a:r>
            <a:r>
              <a:rPr lang="cs-CZ" altLang="cs-CZ" sz="2100" dirty="0">
                <a:solidFill>
                  <a:srgbClr val="3366FF"/>
                </a:solidFill>
              </a:rPr>
              <a:t>, </a:t>
            </a:r>
          </a:p>
          <a:p>
            <a:r>
              <a:rPr lang="cs-CZ" altLang="cs-CZ" sz="2100" dirty="0">
                <a:solidFill>
                  <a:srgbClr val="3366FF"/>
                </a:solidFill>
              </a:rPr>
              <a:t>to </a:t>
            </a:r>
            <a:r>
              <a:rPr lang="cs-CZ" altLang="cs-CZ" sz="2100" b="1" dirty="0">
                <a:solidFill>
                  <a:srgbClr val="3366FF"/>
                </a:solidFill>
              </a:rPr>
              <a:t>komutuje</a:t>
            </a:r>
            <a:r>
              <a:rPr lang="cs-CZ" altLang="cs-CZ" sz="2100" dirty="0">
                <a:solidFill>
                  <a:srgbClr val="3366FF"/>
                </a:solidFill>
              </a:rPr>
              <a:t>. Ale u ponožek a bot, nebo </a:t>
            </a:r>
          </a:p>
          <a:p>
            <a:r>
              <a:rPr lang="cs-CZ" altLang="cs-CZ" sz="2100" dirty="0">
                <a:solidFill>
                  <a:srgbClr val="3366FF"/>
                </a:solidFill>
              </a:rPr>
              <a:t>u tzv. kvantových operátorů, to neplatí.</a:t>
            </a:r>
          </a:p>
        </p:txBody>
      </p:sp>
      <p:pic>
        <p:nvPicPr>
          <p:cNvPr id="40965" name="Obrázek 5">
            <a:extLst>
              <a:ext uri="{FF2B5EF4-FFF2-40B4-BE49-F238E27FC236}">
                <a16:creationId xmlns:a16="http://schemas.microsoft.com/office/drawing/2014/main" id="{7BCF4984-8A0F-5810-CFF5-818989A4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10" y="1481828"/>
            <a:ext cx="3989389" cy="50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2D74BD9-4870-52E0-026B-53537E739AD1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37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>
            <a:extLst>
              <a:ext uri="{FF2B5EF4-FFF2-40B4-BE49-F238E27FC236}">
                <a16:creationId xmlns:a16="http://schemas.microsoft.com/office/drawing/2014/main" id="{1807E770-AD19-A1C4-8637-D8EC604F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123825"/>
            <a:ext cx="4208462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ázek 2">
            <a:extLst>
              <a:ext uri="{FF2B5EF4-FFF2-40B4-BE49-F238E27FC236}">
                <a16:creationId xmlns:a16="http://schemas.microsoft.com/office/drawing/2014/main" id="{73055248-CB87-5B0C-AD8E-AC8A02340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23825"/>
            <a:ext cx="3117850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Obdélník 1">
            <a:extLst>
              <a:ext uri="{FF2B5EF4-FFF2-40B4-BE49-F238E27FC236}">
                <a16:creationId xmlns:a16="http://schemas.microsoft.com/office/drawing/2014/main" id="{83511764-E3DA-EE48-B50A-A7CF1157D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5227638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cs-CZ" altLang="cs-CZ" sz="20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„Nejtěžším na této objevné cestě bylo jistě rozhodnutí [</a:t>
            </a:r>
            <a:r>
              <a:rPr lang="cs-CZ" altLang="cs-CZ" sz="2000" i="1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Entschluss</a:t>
            </a:r>
            <a:r>
              <a:rPr lang="cs-CZ" altLang="cs-CZ" sz="20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] opustit dosud známou zemi a plavit se tak daleko na západ, že se zásobami, které měli k dispozici, nebyl možný návrat“ (</a:t>
            </a:r>
            <a:r>
              <a:rPr lang="cs-CZ" altLang="cs-CZ" sz="2000" i="1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Část a celek. Rozhovory o atomové fyzice</a:t>
            </a:r>
            <a:r>
              <a:rPr lang="cs-CZ" altLang="cs-CZ" sz="20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Olomouc – </a:t>
            </a:r>
            <a:r>
              <a:rPr lang="cs-CZ" altLang="cs-CZ" sz="20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Votobia</a:t>
            </a:r>
            <a:r>
              <a:rPr lang="cs-CZ" altLang="cs-CZ" sz="20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1996, s. 85).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266D8E9-1A52-9E8F-965F-4DA72B4D8DDC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38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Obrázek 3">
            <a:extLst>
              <a:ext uri="{FF2B5EF4-FFF2-40B4-BE49-F238E27FC236}">
                <a16:creationId xmlns:a16="http://schemas.microsoft.com/office/drawing/2014/main" id="{D77C6D21-9FF0-B061-B369-CB8A82414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09538"/>
            <a:ext cx="437515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Obdélník 5">
            <a:extLst>
              <a:ext uri="{FF2B5EF4-FFF2-40B4-BE49-F238E27FC236}">
                <a16:creationId xmlns:a16="http://schemas.microsoft.com/office/drawing/2014/main" id="{786F9792-22E0-FEE6-6914-CBB5C4589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988" y="23813"/>
            <a:ext cx="4672012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200" dirty="0">
                <a:latin typeface="Tahoma" panose="020B0604030504040204" pitchFamily="34" charset="0"/>
                <a:cs typeface="Tahoma" panose="020B0604030504040204" pitchFamily="34" charset="0"/>
              </a:rPr>
              <a:t>„V červnu 1925 na Helgolandu učinil 23letý Werner Heisenberg průlom ve formulaci kvantové mechaniky, jež je základní teorií přírodních zákonů v atomové oblasti, a která zásadně ovlivnila lidské myšlení daleko za hranicemi fyziky.“ </a:t>
            </a:r>
            <a: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Max-Planck-Institut für Physik</a:t>
            </a:r>
            <a:b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(Werner-Heisenberg-Institut)</a:t>
            </a:r>
            <a:b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und</a:t>
            </a:r>
            <a:r>
              <a:rPr lang="cs-CZ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Deutsche Physikalische Gesellschaft</a:t>
            </a:r>
            <a:r>
              <a:rPr lang="cs-CZ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altLang="cs-CZ" sz="1700" dirty="0">
                <a:latin typeface="Tahoma" panose="020B0604030504040204" pitchFamily="34" charset="0"/>
                <a:cs typeface="Tahoma" panose="020B0604030504040204" pitchFamily="34" charset="0"/>
              </a:rPr>
              <a:t>im Juni 2000</a:t>
            </a:r>
            <a:endParaRPr lang="cs-CZ" altLang="cs-CZ" sz="17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892" name="Obdélník 2">
            <a:extLst>
              <a:ext uri="{FF2B5EF4-FFF2-40B4-BE49-F238E27FC236}">
                <a16:creationId xmlns:a16="http://schemas.microsoft.com/office/drawing/2014/main" id="{F874976D-88E6-653F-96BF-1D20E1D4F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1988" y="3632200"/>
            <a:ext cx="4572000" cy="16303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de-DE" altLang="cs-CZ" sz="2000" b="1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Werner Heisenberg </a:t>
            </a:r>
            <a:r>
              <a:rPr lang="de-DE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(1925). </a:t>
            </a:r>
            <a:endParaRPr lang="cs-CZ" altLang="cs-CZ" sz="2000" dirty="0">
              <a:solidFill>
                <a:srgbClr val="3366FF"/>
              </a:solidFill>
              <a:latin typeface="+mj-lt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Über quantentheoretische Umdeutung kinematischer und mechanischer Beziehungen. </a:t>
            </a:r>
            <a:r>
              <a:rPr lang="de-DE" altLang="cs-CZ" sz="2000" i="1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Zeitschrift für Physik</a:t>
            </a:r>
            <a:r>
              <a:rPr lang="cs-CZ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,</a:t>
            </a:r>
            <a:r>
              <a:rPr lang="de-DE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 33 (1): 879–893.</a:t>
            </a:r>
            <a:endParaRPr lang="cs-CZ" altLang="cs-CZ" sz="2000" dirty="0">
              <a:solidFill>
                <a:srgbClr val="3366FF"/>
              </a:solidFill>
              <a:latin typeface="+mj-lt"/>
              <a:cs typeface="Tahoma" panose="020B0604030504040204" pitchFamily="34" charset="0"/>
            </a:endParaRPr>
          </a:p>
        </p:txBody>
      </p:sp>
      <p:sp>
        <p:nvSpPr>
          <p:cNvPr id="43013" name="Obdélník 1">
            <a:extLst>
              <a:ext uri="{FF2B5EF4-FFF2-40B4-BE49-F238E27FC236}">
                <a16:creationId xmlns:a16="http://schemas.microsoft.com/office/drawing/2014/main" id="{51BD4EB9-46CE-572C-F89E-5E66BC28C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5362575"/>
            <a:ext cx="89471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000">
                <a:solidFill>
                  <a:srgbClr val="3366FF"/>
                </a:solidFill>
                <a:cs typeface="Times New Roman" panose="02020603050405020304" pitchFamily="18" charset="0"/>
              </a:rPr>
              <a:t>Konečné ztvárnění maticové mechaniky viz </a:t>
            </a:r>
            <a:r>
              <a:rPr lang="cs-CZ" altLang="cs-CZ" sz="2000" b="1">
                <a:solidFill>
                  <a:srgbClr val="3366FF"/>
                </a:solidFill>
                <a:cs typeface="Times New Roman" panose="02020603050405020304" pitchFamily="18" charset="0"/>
              </a:rPr>
              <a:t>Max Born </a:t>
            </a:r>
            <a:r>
              <a:rPr lang="cs-CZ" altLang="cs-CZ" sz="2000">
                <a:solidFill>
                  <a:srgbClr val="3366FF"/>
                </a:solidFill>
                <a:cs typeface="Times New Roman" panose="02020603050405020304" pitchFamily="18" charset="0"/>
              </a:rPr>
              <a:t>a </a:t>
            </a:r>
            <a:r>
              <a:rPr lang="cs-CZ" altLang="cs-CZ" sz="2000" b="1">
                <a:solidFill>
                  <a:srgbClr val="3366FF"/>
                </a:solidFill>
                <a:cs typeface="Times New Roman" panose="02020603050405020304" pitchFamily="18" charset="0"/>
              </a:rPr>
              <a:t>Pascual Jordan</a:t>
            </a:r>
            <a:r>
              <a:rPr lang="cs-CZ" altLang="cs-CZ" sz="2000">
                <a:solidFill>
                  <a:srgbClr val="3366FF"/>
                </a:solidFill>
                <a:cs typeface="Times New Roman" panose="02020603050405020304" pitchFamily="18" charset="0"/>
              </a:rPr>
              <a:t>, „Zur Quantenmechanik,“  </a:t>
            </a:r>
            <a:r>
              <a:rPr lang="cs-CZ" altLang="cs-CZ" sz="2000" i="1">
                <a:solidFill>
                  <a:srgbClr val="3366FF"/>
                </a:solidFill>
                <a:cs typeface="Times New Roman" panose="02020603050405020304" pitchFamily="18" charset="0"/>
              </a:rPr>
              <a:t>Zeitschrift für Physik</a:t>
            </a:r>
            <a:r>
              <a:rPr lang="cs-CZ" altLang="cs-CZ" sz="2000">
                <a:solidFill>
                  <a:srgbClr val="3366FF"/>
                </a:solidFill>
                <a:cs typeface="Times New Roman" panose="02020603050405020304" pitchFamily="18" charset="0"/>
              </a:rPr>
              <a:t>, 34 (1925): 858–888 a Max Born, Werner Heisenberg a Pascual Jordan, „Zur Quantenmechanik II,“ </a:t>
            </a:r>
            <a:r>
              <a:rPr lang="cs-CZ" altLang="cs-CZ" sz="2000" i="1">
                <a:solidFill>
                  <a:srgbClr val="3366FF"/>
                </a:solidFill>
                <a:cs typeface="Times New Roman" panose="02020603050405020304" pitchFamily="18" charset="0"/>
              </a:rPr>
              <a:t>Zeitschrift für Physik</a:t>
            </a:r>
            <a:r>
              <a:rPr lang="cs-CZ" altLang="cs-CZ" sz="2000">
                <a:solidFill>
                  <a:srgbClr val="3366FF"/>
                </a:solidFill>
                <a:cs typeface="Times New Roman" panose="02020603050405020304" pitchFamily="18" charset="0"/>
              </a:rPr>
              <a:t>, 35, No. 8–9 (1926): 557–615. </a:t>
            </a:r>
            <a:endParaRPr lang="cs-CZ" altLang="cs-CZ" sz="2000">
              <a:solidFill>
                <a:srgbClr val="3366FF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Podnadpis 2">
            <a:extLst>
              <a:ext uri="{FF2B5EF4-FFF2-40B4-BE49-F238E27FC236}">
                <a16:creationId xmlns:a16="http://schemas.microsoft.com/office/drawing/2014/main" id="{639150FE-8E51-4FDB-6419-13D92C3F6B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944734"/>
            <a:ext cx="9144000" cy="2913266"/>
          </a:xfrm>
        </p:spPr>
        <p:txBody>
          <a:bodyPr/>
          <a:lstStyle/>
          <a:p>
            <a:pPr algn="l">
              <a:defRPr/>
            </a:pPr>
            <a:r>
              <a:rPr lang="cs-CZ" altLang="cs-CZ" sz="2200" i="1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Stěžejní pánové z nacistického Uranového spolku:</a:t>
            </a:r>
          </a:p>
          <a:p>
            <a:pPr marL="457200" indent="-457200" algn="l">
              <a:buAutoNum type="arabicPeriod"/>
              <a:defRPr/>
            </a:pPr>
            <a:r>
              <a:rPr lang="cs-CZ" altLang="cs-CZ" sz="2200" i="1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řada zleva</a:t>
            </a:r>
            <a:r>
              <a:rPr lang="cs-CZ" altLang="cs-CZ" sz="2200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 Heisenberg, O. Hahn, </a:t>
            </a:r>
            <a:r>
              <a:rPr lang="cs-CZ" altLang="cs-CZ" sz="2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M. Von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Laue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C. F. von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Weizsäcker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P.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Harteck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cs-CZ" altLang="cs-CZ" sz="2200" i="1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řada zleva</a:t>
            </a:r>
            <a:r>
              <a:rPr lang="cs-CZ" altLang="cs-CZ" sz="2200" dirty="0">
                <a:solidFill>
                  <a:srgbClr val="3366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W.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Gerlach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K.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Wirtz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K.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Diebner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E.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Bagge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H. </a:t>
            </a:r>
            <a:r>
              <a:rPr lang="cs-CZ" altLang="cs-CZ" sz="2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Korsching</a:t>
            </a:r>
            <a:r>
              <a:rPr lang="cs-CZ" altLang="cs-CZ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l">
              <a:defRPr/>
            </a:pPr>
            <a:r>
              <a:rPr lang="cs-CZ" altLang="cs-CZ" sz="2400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*</a:t>
            </a:r>
            <a:r>
              <a:rPr lang="cs-CZ" altLang="cs-CZ" sz="1800" dirty="0">
                <a:latin typeface="+mj-lt"/>
                <a:cs typeface="Tahoma" panose="020B0604030504040204" pitchFamily="34" charset="0"/>
              </a:rPr>
              <a:t> Byl zadržen v roce 1945 s ostatními, ale s </a:t>
            </a:r>
            <a:r>
              <a:rPr lang="cs-CZ" altLang="cs-CZ" sz="1800" i="1" dirty="0">
                <a:latin typeface="+mj-lt"/>
                <a:cs typeface="Tahoma" panose="020B0604030504040204" pitchFamily="34" charset="0"/>
              </a:rPr>
              <a:t>Uranovým spolkem </a:t>
            </a:r>
            <a:r>
              <a:rPr lang="cs-CZ" altLang="cs-CZ" sz="1800" dirty="0">
                <a:latin typeface="+mj-lt"/>
                <a:cs typeface="Tahoma" panose="020B0604030504040204" pitchFamily="34" charset="0"/>
              </a:rPr>
              <a:t>neměl nic společného</a:t>
            </a:r>
          </a:p>
          <a:p>
            <a:pPr algn="l">
              <a:defRPr/>
            </a:pPr>
            <a:r>
              <a:rPr lang="cs-CZ" sz="18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• </a:t>
            </a:r>
            <a:r>
              <a:rPr lang="cs-CZ" sz="1800" dirty="0">
                <a:latin typeface="+mj-lt"/>
                <a:cs typeface="Tahoma" panose="020B0604030504040204" pitchFamily="34" charset="0"/>
              </a:rPr>
              <a:t>FG (2022): Werner Heisenberg a nacistický uranový projekt 1939–1945. In: </a:t>
            </a:r>
            <a:r>
              <a:rPr lang="cs-CZ" sz="1800" i="1" dirty="0">
                <a:latin typeface="+mj-lt"/>
                <a:cs typeface="Tahoma" panose="020B0604030504040204" pitchFamily="34" charset="0"/>
              </a:rPr>
              <a:t>Čs. čas. </a:t>
            </a:r>
            <a:r>
              <a:rPr lang="cs-CZ" sz="1800" i="1" dirty="0" err="1">
                <a:latin typeface="+mj-lt"/>
                <a:cs typeface="Tahoma" panose="020B0604030504040204" pitchFamily="34" charset="0"/>
              </a:rPr>
              <a:t>fyz</a:t>
            </a:r>
            <a:r>
              <a:rPr lang="cs-CZ" sz="1800" i="1" dirty="0">
                <a:latin typeface="+mj-lt"/>
                <a:cs typeface="Tahoma" panose="020B0604030504040204" pitchFamily="34" charset="0"/>
              </a:rPr>
              <a:t>. </a:t>
            </a:r>
            <a:r>
              <a:rPr lang="cs-CZ" sz="1800" dirty="0">
                <a:latin typeface="+mj-lt"/>
                <a:cs typeface="Tahoma" panose="020B0604030504040204" pitchFamily="34" charset="0"/>
              </a:rPr>
              <a:t>72,5.</a:t>
            </a:r>
          </a:p>
          <a:p>
            <a:pPr algn="l">
              <a:defRPr/>
            </a:pPr>
            <a:r>
              <a:rPr lang="cs-CZ" sz="1800" b="1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• </a:t>
            </a:r>
            <a:r>
              <a:rPr lang="cs-CZ" sz="1800" dirty="0">
                <a:latin typeface="+mj-lt"/>
                <a:cs typeface="Tahoma" panose="020B0604030504040204" pitchFamily="34" charset="0"/>
              </a:rPr>
              <a:t>FG (2012): Ke zrodu a pádu legendy o německých atomových vědcích, kteří z morálních důvodů nechtěli sestrojit atomovou bombu pro nacistické Německo. In: </a:t>
            </a:r>
            <a:r>
              <a:rPr lang="cs-CZ" sz="1800" i="1" dirty="0">
                <a:latin typeface="+mj-lt"/>
                <a:cs typeface="Tahoma" panose="020B0604030504040204" pitchFamily="34" charset="0"/>
              </a:rPr>
              <a:t>DVT XLV, 4  </a:t>
            </a:r>
          </a:p>
          <a:p>
            <a:pPr algn="l">
              <a:defRPr/>
            </a:pPr>
            <a:endParaRPr lang="cs-CZ" altLang="cs-CZ" sz="1800" dirty="0">
              <a:latin typeface="+mj-lt"/>
              <a:cs typeface="Tahoma" panose="020B0604030504040204" pitchFamily="34" charset="0"/>
            </a:endParaRPr>
          </a:p>
          <a:p>
            <a:pPr marL="514350" indent="-514350" algn="l">
              <a:buFontTx/>
              <a:buAutoNum type="arabicPeriod"/>
              <a:defRPr/>
            </a:pPr>
            <a:endParaRPr lang="cs-CZ" altLang="cs-CZ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1" name="Obrázek 1">
            <a:extLst>
              <a:ext uri="{FF2B5EF4-FFF2-40B4-BE49-F238E27FC236}">
                <a16:creationId xmlns:a16="http://schemas.microsoft.com/office/drawing/2014/main" id="{D6CD10A8-73A8-AE65-99F0-45272090F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0" y="81863"/>
            <a:ext cx="7927320" cy="386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Obrázek 3">
            <a:extLst>
              <a:ext uri="{FF2B5EF4-FFF2-40B4-BE49-F238E27FC236}">
                <a16:creationId xmlns:a16="http://schemas.microsoft.com/office/drawing/2014/main" id="{9E68A7D8-09FB-68B1-D182-F0F3C9069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128588"/>
            <a:ext cx="5383212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Obdélník 4">
            <a:extLst>
              <a:ext uri="{FF2B5EF4-FFF2-40B4-BE49-F238E27FC236}">
                <a16:creationId xmlns:a16="http://schemas.microsoft.com/office/drawing/2014/main" id="{831CCB29-3EBF-F1B1-4833-876BAB7FB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613" y="2100263"/>
            <a:ext cx="3867150" cy="14462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Přeložil a vynikajícím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komentářem opatřil </a:t>
            </a:r>
            <a:r>
              <a:rPr lang="cs-CZ" altLang="cs-CZ" sz="2200" b="1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Tomáš </a:t>
            </a:r>
            <a:r>
              <a:rPr lang="cs-CZ" altLang="cs-CZ" sz="2200" b="1" dirty="0" err="1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Mančal</a:t>
            </a:r>
            <a:r>
              <a:rPr lang="cs-CZ" altLang="cs-CZ" sz="2200" b="1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, 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 viz přednáška na </a:t>
            </a:r>
            <a:r>
              <a:rPr lang="cs-CZ" altLang="cs-CZ" sz="2200" dirty="0" err="1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You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cs typeface="Tahoma" panose="020B0604030504040204" pitchFamily="34" charset="0"/>
              </a:rPr>
              <a:t> Tube: </a:t>
            </a:r>
          </a:p>
        </p:txBody>
      </p:sp>
      <p:pic>
        <p:nvPicPr>
          <p:cNvPr id="44036" name="Obrázek 1">
            <a:extLst>
              <a:ext uri="{FF2B5EF4-FFF2-40B4-BE49-F238E27FC236}">
                <a16:creationId xmlns:a16="http://schemas.microsoft.com/office/drawing/2014/main" id="{8D6A2923-10AF-6ED6-76FA-4E743040C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06575"/>
            <a:ext cx="4938713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Obrázek 2">
            <a:extLst>
              <a:ext uri="{FF2B5EF4-FFF2-40B4-BE49-F238E27FC236}">
                <a16:creationId xmlns:a16="http://schemas.microsoft.com/office/drawing/2014/main" id="{EF73942C-2B97-0F55-8A02-69544F9F7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727075"/>
            <a:ext cx="31146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Obrázek 4">
            <a:extLst>
              <a:ext uri="{FF2B5EF4-FFF2-40B4-BE49-F238E27FC236}">
                <a16:creationId xmlns:a16="http://schemas.microsoft.com/office/drawing/2014/main" id="{BC4C1897-62E1-9BD4-4FFF-801BE8259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3854450"/>
            <a:ext cx="5299075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Obrázek 6">
            <a:extLst>
              <a:ext uri="{FF2B5EF4-FFF2-40B4-BE49-F238E27FC236}">
                <a16:creationId xmlns:a16="http://schemas.microsoft.com/office/drawing/2014/main" id="{48437E18-A7B1-3BDF-C772-DE5262232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2388"/>
            <a:ext cx="30400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6DEA85BF-8636-A21F-F1E6-64597BE37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623973"/>
              </p:ext>
            </p:extLst>
          </p:nvPr>
        </p:nvGraphicFramePr>
        <p:xfrm>
          <a:off x="2543175" y="79375"/>
          <a:ext cx="1571625" cy="638480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9588"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2021</a:t>
                      </a:r>
                    </a:p>
                  </a:txBody>
                  <a:tcPr marL="89921" marR="89921" marT="44920" marB="449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68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71</a:t>
                      </a:r>
                    </a:p>
                  </a:txBody>
                  <a:tcPr marL="89921" marR="89921" marT="44920" marB="449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DC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</a:t>
                      </a:r>
                    </a:p>
                  </a:txBody>
                  <a:tcPr marL="89921" marR="89921" marT="44920" marB="4492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6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25ABE7A2-9E76-3573-277D-E100AD2B3F7A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40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31" y="0"/>
            <a:ext cx="2308650" cy="614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8C42D6A8-9CA3-5185-ADE0-A8712DBA6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963" y="130175"/>
            <a:ext cx="342616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sz="2500" b="1" kern="0" dirty="0">
                <a:latin typeface="+mj-lt"/>
              </a:rPr>
              <a:t>Erwin Rudolf Josef Alexander </a:t>
            </a:r>
            <a:r>
              <a:rPr lang="cs-CZ" sz="2500" b="1" kern="0" dirty="0" err="1">
                <a:latin typeface="+mj-lt"/>
              </a:rPr>
              <a:t>Schrödinger</a:t>
            </a:r>
            <a:r>
              <a:rPr lang="cs-CZ" sz="2500" b="1" kern="0" dirty="0">
                <a:latin typeface="+mj-lt"/>
              </a:rPr>
              <a:t> (</a:t>
            </a:r>
            <a:r>
              <a:rPr lang="cs-CZ" altLang="cs-CZ" sz="2500" b="1" kern="0" dirty="0">
                <a:latin typeface="+mj-lt"/>
              </a:rPr>
              <a:t>1887–1961)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963" y="1765641"/>
            <a:ext cx="3591447" cy="36082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009" y="0"/>
            <a:ext cx="3337896" cy="62764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503081" y="6334034"/>
            <a:ext cx="2892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kern="0" dirty="0">
                <a:solidFill>
                  <a:srgbClr val="FF0000"/>
                </a:solidFill>
              </a:rPr>
              <a:t>Více viz </a:t>
            </a:r>
            <a:r>
              <a:rPr lang="cs-CZ" sz="2000" b="1" kern="0" dirty="0">
                <a:solidFill>
                  <a:schemeClr val="tx1"/>
                </a:solidFill>
              </a:rPr>
              <a:t>FG</a:t>
            </a:r>
            <a:r>
              <a:rPr lang="cs-CZ" sz="2000" b="1" kern="0" dirty="0">
                <a:solidFill>
                  <a:srgbClr val="FF0000"/>
                </a:solidFill>
              </a:rPr>
              <a:t> na YouTube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86232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025"/>
            <a:ext cx="9144000" cy="6096000"/>
          </a:xfrm>
          <a:prstGeom prst="rect">
            <a:avLst/>
          </a:prstGeom>
        </p:spPr>
      </p:pic>
      <p:pic>
        <p:nvPicPr>
          <p:cNvPr id="10" name="Obrázek 3">
            <a:extLst>
              <a:ext uri="{FF2B5EF4-FFF2-40B4-BE49-F238E27FC236}">
                <a16:creationId xmlns:a16="http://schemas.microsoft.com/office/drawing/2014/main" id="{69CDCFBE-3FEF-35C5-FF43-267581736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24" y="5533752"/>
            <a:ext cx="3133615" cy="127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663417" y="6308968"/>
            <a:ext cx="16594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kern="0" dirty="0">
                <a:cs typeface="Tahoma" panose="020B0604030504040204" pitchFamily="34" charset="0"/>
              </a:rPr>
              <a:t>*Upraveno AI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46A8DE0-571D-C090-DDA1-A2AE094EC305}"/>
              </a:ext>
            </a:extLst>
          </p:cNvPr>
          <p:cNvSpPr txBox="1"/>
          <p:nvPr/>
        </p:nvSpPr>
        <p:spPr>
          <a:xfrm>
            <a:off x="8736246" y="647719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34666512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title"/>
          </p:nvPr>
        </p:nvSpPr>
        <p:spPr>
          <a:xfrm>
            <a:off x="4395788" y="0"/>
            <a:ext cx="4748212" cy="593725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800" dirty="0">
                <a:latin typeface="+mj-lt"/>
              </a:rPr>
              <a:t>Vlnový balíček (</a:t>
            </a:r>
            <a:r>
              <a:rPr lang="cs-CZ" sz="2800" i="1" dirty="0" err="1">
                <a:latin typeface="+mj-lt"/>
              </a:rPr>
              <a:t>Wellenpaket</a:t>
            </a:r>
            <a:r>
              <a:rPr lang="cs-CZ" sz="2800" dirty="0">
                <a:latin typeface="+mj-lt"/>
              </a:rPr>
              <a:t>)</a:t>
            </a:r>
            <a:endParaRPr lang="cs-CZ" altLang="cs-CZ" sz="2800" dirty="0">
              <a:latin typeface="+mj-lt"/>
            </a:endParaRPr>
          </a:p>
        </p:txBody>
      </p:sp>
      <p:pic>
        <p:nvPicPr>
          <p:cNvPr id="44035" name="Picture 2" descr="http://maverick.riko.shimane-u.ac.jp/packe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593725"/>
            <a:ext cx="512445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Obdélník 4"/>
          <p:cNvSpPr>
            <a:spLocks noChangeArrowheads="1"/>
          </p:cNvSpPr>
          <p:nvPr/>
        </p:nvSpPr>
        <p:spPr bwMode="auto">
          <a:xfrm>
            <a:off x="0" y="26988"/>
            <a:ext cx="407511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Vlnová funkce </a:t>
            </a:r>
            <a:r>
              <a:rPr lang="cs-CZ" altLang="cs-CZ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cs-CZ" altLang="cs-CZ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800" i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Wellenfunktion</a:t>
            </a:r>
            <a:r>
              <a:rPr lang="cs-CZ" altLang="cs-CZ" sz="2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Obecný tvar rovnic(e):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8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7" name="AutoShape 9" descr="\hat{H}"/>
          <p:cNvSpPr>
            <a:spLocks noChangeAspect="1" noChangeArrowheads="1"/>
          </p:cNvSpPr>
          <p:nvPr/>
        </p:nvSpPr>
        <p:spPr bwMode="auto">
          <a:xfrm>
            <a:off x="127000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8" name="Obdélník 2"/>
          <p:cNvSpPr>
            <a:spLocks noChangeArrowheads="1"/>
          </p:cNvSpPr>
          <p:nvPr/>
        </p:nvSpPr>
        <p:spPr bwMode="auto">
          <a:xfrm>
            <a:off x="0" y="3086100"/>
            <a:ext cx="4395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600" b="1" i="1" dirty="0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cs-CZ" altLang="cs-CZ" sz="2600" b="1" dirty="0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600" dirty="0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 stříškou = </a:t>
            </a:r>
            <a:r>
              <a:rPr lang="cs-CZ" altLang="cs-CZ" sz="2600" dirty="0" err="1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Hamiltonův</a:t>
            </a:r>
            <a:r>
              <a:rPr lang="cs-CZ" altLang="cs-CZ" sz="2600" dirty="0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operátor neboli </a:t>
            </a:r>
            <a:r>
              <a:rPr lang="cs-CZ" altLang="cs-CZ" sz="2600" dirty="0" err="1">
                <a:solidFill>
                  <a:srgbClr val="20212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hamiltonián</a:t>
            </a:r>
            <a:endParaRPr lang="cs-CZ" altLang="cs-CZ" sz="26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39" name="Obdélník 4"/>
          <p:cNvSpPr>
            <a:spLocks noChangeArrowheads="1"/>
          </p:cNvSpPr>
          <p:nvPr/>
        </p:nvSpPr>
        <p:spPr bwMode="auto">
          <a:xfrm>
            <a:off x="0" y="4833938"/>
            <a:ext cx="2420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Časová rovnice:</a:t>
            </a:r>
          </a:p>
        </p:txBody>
      </p:sp>
      <p:sp>
        <p:nvSpPr>
          <p:cNvPr id="44040" name="Obdélník 12"/>
          <p:cNvSpPr>
            <a:spLocks noChangeArrowheads="1"/>
          </p:cNvSpPr>
          <p:nvPr/>
        </p:nvSpPr>
        <p:spPr bwMode="auto">
          <a:xfrm>
            <a:off x="5659438" y="4889500"/>
            <a:ext cx="29813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Stacionární rovnice:</a:t>
            </a:r>
          </a:p>
        </p:txBody>
      </p:sp>
      <p:pic>
        <p:nvPicPr>
          <p:cNvPr id="44041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852613"/>
            <a:ext cx="41751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2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5386388"/>
            <a:ext cx="488632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5310188"/>
            <a:ext cx="32512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Obdélník 13"/>
          <p:cNvSpPr>
            <a:spLocks noChangeArrowheads="1"/>
          </p:cNvSpPr>
          <p:nvPr/>
        </p:nvSpPr>
        <p:spPr bwMode="auto">
          <a:xfrm>
            <a:off x="0" y="4421188"/>
            <a:ext cx="91440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300" dirty="0" err="1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Diracův</a:t>
            </a:r>
            <a:r>
              <a:rPr lang="cs-CZ" altLang="cs-CZ" sz="2300" dirty="0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zápis stavových vektorů v </a:t>
            </a:r>
            <a:r>
              <a:rPr lang="cs-CZ" altLang="cs-CZ" sz="2300" dirty="0" err="1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Hilberově</a:t>
            </a:r>
            <a:r>
              <a:rPr lang="cs-CZ" altLang="cs-CZ" sz="2300" dirty="0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prostoru pomocí „</a:t>
            </a:r>
            <a:r>
              <a:rPr lang="cs-CZ" altLang="cs-CZ" sz="2300" dirty="0" err="1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ketů</a:t>
            </a:r>
            <a:r>
              <a:rPr lang="cs-CZ" altLang="cs-CZ" sz="2300" dirty="0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endParaRPr lang="cs-CZ" altLang="cs-CZ" sz="23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49FF5E2-B1CE-73C4-0223-6867B1C53927}"/>
              </a:ext>
            </a:extLst>
          </p:cNvPr>
          <p:cNvSpPr txBox="1"/>
          <p:nvPr/>
        </p:nvSpPr>
        <p:spPr>
          <a:xfrm>
            <a:off x="8634627" y="6443861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val="119428715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délník 2"/>
          <p:cNvSpPr>
            <a:spLocks noChangeArrowheads="1"/>
          </p:cNvSpPr>
          <p:nvPr/>
        </p:nvSpPr>
        <p:spPr bwMode="auto">
          <a:xfrm>
            <a:off x="0" y="0"/>
            <a:ext cx="9144000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200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Schrödinger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„Nejsem si vůbec vědom jakéhokoliv genetického spojení s Heisenbergem. Samozřejmě jsem se s jeho teorií obeznámil, nicméně jsem se cítil být jeho metodami transcendentní algebry – zdající se mi velmi obtížné a nenázorné – jaksi odrazován, neřkuli odpuzován.“</a:t>
            </a:r>
          </a:p>
          <a:p>
            <a:pPr>
              <a:buFontTx/>
              <a:buNone/>
            </a:pP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Über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das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Verhältnis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der </a:t>
            </a:r>
          </a:p>
          <a:p>
            <a:pPr>
              <a:buFontTx/>
              <a:buNone/>
            </a:pP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Heisenberg-Born-</a:t>
            </a: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Jordanschen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Quantenmechanik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zu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der </a:t>
            </a: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meinen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buFontTx/>
              <a:buNone/>
            </a:pP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In: </a:t>
            </a:r>
            <a:r>
              <a:rPr lang="cs-CZ" altLang="cs-CZ" sz="18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Annalen</a:t>
            </a:r>
            <a:r>
              <a:rPr lang="cs-CZ" altLang="cs-CZ" sz="18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der </a:t>
            </a:r>
            <a:r>
              <a:rPr lang="cs-CZ" altLang="cs-CZ" sz="18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Physik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vol. 79,</a:t>
            </a:r>
          </a:p>
          <a:p>
            <a:pPr>
              <a:buFontTx/>
              <a:buNone/>
            </a:pPr>
            <a:r>
              <a:rPr lang="cs-CZ" altLang="cs-CZ" sz="18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iss</a:t>
            </a: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4, 1926, s. 734–756, </a:t>
            </a:r>
          </a:p>
          <a:p>
            <a:pPr>
              <a:buFontTx/>
              <a:buNone/>
            </a:pPr>
            <a:r>
              <a:rPr lang="cs-CZ" altLang="cs-CZ" sz="18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zde s. 735 pozn. 2) </a:t>
            </a:r>
          </a:p>
          <a:p>
            <a:pPr>
              <a:buFontTx/>
              <a:buNone/>
            </a:pPr>
            <a:endParaRPr lang="cs-CZ" altLang="cs-CZ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3" name="Obdélník 3"/>
          <p:cNvSpPr>
            <a:spLocks noChangeArrowheads="1"/>
          </p:cNvSpPr>
          <p:nvPr/>
        </p:nvSpPr>
        <p:spPr bwMode="auto">
          <a:xfrm>
            <a:off x="0" y="3259302"/>
            <a:ext cx="873442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200" i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 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Heisenberg Paulimu: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„Čím více přemýšlím o fyzikální části </a:t>
            </a:r>
            <a:r>
              <a:rPr lang="cs-CZ" altLang="cs-CZ" sz="2200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Schrödingerovy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teorie, tím ohavnější ji shledávám“, a </a:t>
            </a:r>
            <a:r>
              <a:rPr lang="cs-CZ" altLang="cs-CZ" sz="2200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Schrödingerova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vyjádření o srozumitelnosti či názornosti jeho teorie, „to jinými slovy považuji za kravinu [</a:t>
            </a:r>
            <a:r>
              <a:rPr lang="cs-CZ" altLang="cs-CZ" sz="2200" i="1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ich</a:t>
            </a:r>
            <a:r>
              <a:rPr lang="cs-CZ" altLang="cs-CZ" sz="22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finde</a:t>
            </a:r>
            <a:r>
              <a:rPr lang="cs-CZ" altLang="cs-CZ" sz="22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es </a:t>
            </a:r>
            <a:r>
              <a:rPr lang="cs-CZ" altLang="cs-CZ" sz="2200" i="1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Mist</a:t>
            </a:r>
            <a:r>
              <a:rPr lang="cs-CZ" altLang="cs-CZ" sz="22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].“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200" dirty="0">
              <a:solidFill>
                <a:schemeClr val="tx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„Tak jako je </a:t>
            </a:r>
            <a:r>
              <a:rPr lang="cs-CZ" altLang="cs-CZ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Schrödinger</a:t>
            </a:r>
            <a:r>
              <a:rPr lang="cs-CZ" altLang="cs-CZ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milým člověkem, stejně tak podivnou shledávám jeho fyziku“.</a:t>
            </a:r>
            <a:endParaRPr lang="cs-CZ" altLang="cs-CZ" sz="22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084" name="Obdélník 5"/>
          <p:cNvSpPr>
            <a:spLocks noChangeArrowheads="1"/>
          </p:cNvSpPr>
          <p:nvPr/>
        </p:nvSpPr>
        <p:spPr bwMode="auto">
          <a:xfrm>
            <a:off x="1346200" y="6060069"/>
            <a:ext cx="8418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IN: </a:t>
            </a:r>
            <a:r>
              <a:rPr lang="cs-CZ" altLang="cs-CZ" sz="1800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Meyenn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–Hermann –</a:t>
            </a:r>
            <a:r>
              <a:rPr lang="cs-CZ" altLang="cs-CZ" sz="1800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Weiskopff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1800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eds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.): </a:t>
            </a:r>
            <a:r>
              <a:rPr lang="cs-CZ" altLang="cs-CZ" sz="18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Wolfgang Pauli.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Wissenschaftlicher</a:t>
            </a:r>
            <a:r>
              <a:rPr lang="cs-CZ" altLang="cs-CZ" sz="18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i="1" dirty="0" err="1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Briefwechsel</a:t>
            </a:r>
            <a:r>
              <a:rPr lang="cs-CZ" altLang="cs-CZ" sz="18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Band I: 1919–1929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/ 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cs-CZ" altLang="cs-CZ" sz="18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dopis</a:t>
            </a:r>
            <a:r>
              <a:rPr lang="cs-CZ" altLang="cs-CZ" sz="1800" i="1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dirty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[142 a 163])</a:t>
            </a:r>
          </a:p>
        </p:txBody>
      </p:sp>
      <p:pic>
        <p:nvPicPr>
          <p:cNvPr id="46085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5" y="1543050"/>
            <a:ext cx="5616575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35878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title"/>
          </p:nvPr>
        </p:nvSpPr>
        <p:spPr>
          <a:xfrm>
            <a:off x="5500688" y="86560"/>
            <a:ext cx="3643312" cy="1677792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sz="2500" dirty="0">
                <a:latin typeface="+mj-lt"/>
              </a:rPr>
              <a:t>Max Born – </a:t>
            </a:r>
            <a:r>
              <a:rPr lang="cs-CZ" altLang="cs-CZ" sz="2500" dirty="0">
                <a:solidFill>
                  <a:srgbClr val="FF0000"/>
                </a:solidFill>
                <a:latin typeface="+mj-lt"/>
              </a:rPr>
              <a:t>Nobelovka za statistickou interpretaci vlnové funkce až 1954. 		</a:t>
            </a:r>
            <a:r>
              <a:rPr lang="cs-CZ" altLang="cs-CZ" sz="2500" dirty="0" err="1">
                <a:solidFill>
                  <a:srgbClr val="FF0000"/>
                </a:solidFill>
                <a:latin typeface="+mj-lt"/>
              </a:rPr>
              <a:t>Uff</a:t>
            </a:r>
            <a:endParaRPr lang="cs-CZ" altLang="cs-CZ" sz="25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710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586" y="1876333"/>
            <a:ext cx="2962934" cy="439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Obdélník 7"/>
          <p:cNvSpPr>
            <a:spLocks noChangeArrowheads="1"/>
          </p:cNvSpPr>
          <p:nvPr/>
        </p:nvSpPr>
        <p:spPr bwMode="auto">
          <a:xfrm>
            <a:off x="50800" y="2074882"/>
            <a:ext cx="5449888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Funkce</a:t>
            </a:r>
            <a:r>
              <a:rPr lang="cs-CZ" altLang="cs-CZ" sz="2100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|Ψ(x, y, z, t)|</a:t>
            </a:r>
            <a:r>
              <a:rPr lang="cs-CZ" altLang="cs-CZ" sz="2100" b="1" baseline="300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představuje „jen“ hustotu pravděpodobnosti výskytu částice.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dirty="0">
              <a:solidFill>
                <a:srgbClr val="3366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Pravděpodobnost  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výskytu částice uvnitř nějakého malého objemu  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Δ 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 v okolí bodu o souřadnicích  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]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 okamžiku 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určíme takto: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 = |</a:t>
            </a:r>
            <a:r>
              <a:rPr lang="el-GR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(x, y, z, t) |</a:t>
            </a:r>
            <a:r>
              <a:rPr lang="cs-CZ" altLang="cs-CZ" sz="2100" b="1" baseline="300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Δ 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100" dirty="0">
              <a:solidFill>
                <a:srgbClr val="3366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Delta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100" b="1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Δ</a:t>
            </a:r>
            <a:r>
              <a:rPr lang="cs-CZ" altLang="cs-CZ" sz="2100" b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je symbolem pro malinkaté </a:t>
            </a:r>
            <a:r>
              <a:rPr lang="cs-CZ" altLang="cs-CZ" sz="2100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části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proměnných veličin, vyjadřuje zde rozpětí nebo interval možné chyby měření.</a:t>
            </a:r>
          </a:p>
        </p:txBody>
      </p:sp>
      <p:sp>
        <p:nvSpPr>
          <p:cNvPr id="47109" name="Obdélník 1"/>
          <p:cNvSpPr>
            <a:spLocks noChangeArrowheads="1"/>
          </p:cNvSpPr>
          <p:nvPr/>
        </p:nvSpPr>
        <p:spPr bwMode="auto">
          <a:xfrm>
            <a:off x="50800" y="6091298"/>
            <a:ext cx="868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FF0000"/>
                </a:solidFill>
                <a:latin typeface="+mj-lt"/>
                <a:cs typeface="Tahoma" panose="020B0604030504040204" pitchFamily="34" charset="0"/>
              </a:rPr>
              <a:t>● </a:t>
            </a: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Born: </a:t>
            </a:r>
            <a:r>
              <a:rPr lang="cs-CZ" altLang="cs-CZ" sz="1800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Zur</a:t>
            </a: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Quantenmechanik</a:t>
            </a: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der </a:t>
            </a:r>
            <a:r>
              <a:rPr lang="cs-CZ" altLang="cs-CZ" sz="1800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Stoßvorgänge</a:t>
            </a: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In: </a:t>
            </a:r>
            <a:r>
              <a:rPr lang="cs-CZ" altLang="cs-CZ" sz="1800" i="1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Zeitschrift</a:t>
            </a:r>
            <a:r>
              <a:rPr lang="cs-CZ" altLang="cs-CZ" sz="1800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i="1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für</a:t>
            </a:r>
            <a:r>
              <a:rPr lang="cs-CZ" altLang="cs-CZ" sz="1800" i="1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1800" i="1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Physik</a:t>
            </a: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vol. 38, </a:t>
            </a:r>
            <a:r>
              <a:rPr lang="cs-CZ" altLang="cs-CZ" sz="1800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iss</a:t>
            </a:r>
            <a:r>
              <a:rPr lang="cs-CZ" altLang="cs-CZ" sz="18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 11–12, 1926, s. 803–827 </a:t>
            </a:r>
          </a:p>
        </p:txBody>
      </p:sp>
      <p:sp>
        <p:nvSpPr>
          <p:cNvPr id="47110" name="Obdélník 5"/>
          <p:cNvSpPr>
            <a:spLocks noChangeArrowheads="1"/>
          </p:cNvSpPr>
          <p:nvPr/>
        </p:nvSpPr>
        <p:spPr bwMode="auto">
          <a:xfrm>
            <a:off x="50799" y="231229"/>
            <a:ext cx="5209969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  <a:cs typeface="Tahoma" panose="020B0604030504040204" pitchFamily="34" charset="0"/>
              </a:rPr>
              <a:t>●</a:t>
            </a:r>
            <a:r>
              <a:rPr lang="cs-CZ" altLang="cs-CZ" sz="2000" dirty="0">
                <a:solidFill>
                  <a:srgbClr val="3366FF"/>
                </a:solidFill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1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Born Einsteinovi: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„</a:t>
            </a:r>
            <a:r>
              <a:rPr lang="cs-CZ" altLang="cs-CZ" sz="2000" dirty="0" err="1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Schrödingerův</a:t>
            </a:r>
            <a:r>
              <a:rPr lang="cs-CZ" altLang="cs-CZ" sz="2000" dirty="0">
                <a:solidFill>
                  <a:srgbClr val="3366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úspěch se redukuje na něco čistě matematického; jeho fyzika je však dost bídná“ (dopis není obsažen v souborném vydání korespondence mezi Bornem a Einsteinem) </a:t>
            </a:r>
          </a:p>
        </p:txBody>
      </p:sp>
      <p:sp>
        <p:nvSpPr>
          <p:cNvPr id="7" name="Obdélník 6"/>
          <p:cNvSpPr/>
          <p:nvPr/>
        </p:nvSpPr>
        <p:spPr>
          <a:xfrm>
            <a:off x="8621987" y="6383617"/>
            <a:ext cx="54653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500" dirty="0">
                <a:solidFill>
                  <a:srgbClr val="24242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63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80484156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7A3AA705-C54D-3F8B-4300-FEA3BFA68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22" y="96855"/>
            <a:ext cx="3933176" cy="277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4" name="Obrázek 2">
            <a:extLst>
              <a:ext uri="{FF2B5EF4-FFF2-40B4-BE49-F238E27FC236}">
                <a16:creationId xmlns:a16="http://schemas.microsoft.com/office/drawing/2014/main" id="{23B4F332-70D8-3586-3409-FCACA62A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401" y="96855"/>
            <a:ext cx="3933177" cy="267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0BAB6A-E88D-A125-16D8-262FB1813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64" y="3051086"/>
            <a:ext cx="5104147" cy="38069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5BACA0-5141-ADE7-1B78-858EF4BB3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63" y="2828628"/>
            <a:ext cx="2690715" cy="380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D3C11AE-B69D-F7B1-43D8-AB3C6A97664E}"/>
              </a:ext>
            </a:extLst>
          </p:cNvPr>
          <p:cNvSpPr txBox="1"/>
          <p:nvPr/>
        </p:nvSpPr>
        <p:spPr>
          <a:xfrm>
            <a:off x="8745752" y="6481654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46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>
            <a:extLst>
              <a:ext uri="{FF2B5EF4-FFF2-40B4-BE49-F238E27FC236}">
                <a16:creationId xmlns:a16="http://schemas.microsoft.com/office/drawing/2014/main" id="{662EA670-9E9F-26C8-A5C9-4C32ACD4D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algn="l">
              <a:defRPr/>
            </a:pPr>
            <a:br>
              <a:rPr lang="cs-CZ" altLang="cs-CZ" sz="2000" b="1" dirty="0">
                <a:latin typeface="Arial" panose="020B0604020202020204" pitchFamily="34" charset="0"/>
              </a:rPr>
            </a:br>
            <a:r>
              <a:rPr lang="cs-CZ" altLang="cs-CZ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1927: </a:t>
            </a:r>
            <a:r>
              <a:rPr lang="cs-CZ" altLang="cs-CZ" sz="20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Über</a:t>
            </a:r>
            <a:r>
              <a:rPr lang="cs-CZ" altLang="cs-CZ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den </a:t>
            </a:r>
            <a:r>
              <a:rPr lang="cs-CZ" altLang="cs-CZ" sz="20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anschaulichen</a:t>
            </a:r>
            <a:r>
              <a:rPr lang="cs-CZ" altLang="cs-CZ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Inhalt</a:t>
            </a:r>
            <a:r>
              <a:rPr lang="cs-CZ" altLang="cs-CZ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der </a:t>
            </a:r>
            <a:r>
              <a:rPr lang="cs-CZ" altLang="cs-CZ" sz="20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quantententheoretischen</a:t>
            </a:r>
            <a:r>
              <a:rPr lang="cs-CZ" altLang="cs-CZ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Kinematik </a:t>
            </a:r>
            <a:r>
              <a:rPr lang="cs-CZ" altLang="cs-CZ" sz="20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und</a:t>
            </a:r>
            <a:r>
              <a:rPr lang="cs-CZ" altLang="cs-CZ" sz="20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Mechanik 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0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Zeitschrift</a:t>
            </a:r>
            <a:r>
              <a:rPr lang="cs-CZ" altLang="cs-CZ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für</a:t>
            </a:r>
            <a:r>
              <a:rPr lang="cs-CZ" altLang="cs-CZ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i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Physik</a:t>
            </a:r>
            <a:r>
              <a:rPr lang="cs-CZ" altLang="cs-CZ" sz="200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43: 172-198).</a:t>
            </a:r>
            <a:br>
              <a:rPr lang="cs-CZ" altLang="cs-CZ" sz="2000" dirty="0">
                <a:latin typeface="+mj-lt"/>
              </a:rPr>
            </a:br>
            <a:r>
              <a:rPr lang="cs-CZ" altLang="cs-CZ" sz="1800" dirty="0">
                <a:latin typeface="+mj-lt"/>
              </a:rPr>
              <a:t>(</a:t>
            </a:r>
            <a:r>
              <a:rPr lang="cs-CZ" altLang="cs-CZ" sz="1800" b="1" dirty="0">
                <a:latin typeface="+mj-lt"/>
              </a:rPr>
              <a:t>O názorném obsahu kvantově-teoretické kinematiky a mechaniky</a:t>
            </a:r>
            <a:r>
              <a:rPr lang="cs-CZ" altLang="cs-CZ" sz="1800" dirty="0">
                <a:latin typeface="+mj-lt"/>
              </a:rPr>
              <a:t>)</a:t>
            </a:r>
          </a:p>
        </p:txBody>
      </p:sp>
      <p:sp>
        <p:nvSpPr>
          <p:cNvPr id="41987" name="Zástupný symbol pro obsah 2">
            <a:extLst>
              <a:ext uri="{FF2B5EF4-FFF2-40B4-BE49-F238E27FC236}">
                <a16:creationId xmlns:a16="http://schemas.microsoft.com/office/drawing/2014/main" id="{C6342B6B-144E-45A5-61DB-1AE286118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6638"/>
            <a:ext cx="9144000" cy="5649912"/>
          </a:xfrm>
        </p:spPr>
        <p:txBody>
          <a:bodyPr/>
          <a:lstStyle/>
          <a:p>
            <a:pPr>
              <a:defRPr/>
            </a:pP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„Ukáže se, že kanonicky sdružené veličiny [poloha a hybnost; úhel a moment hybnosti; časový interval a energie] můžeme současně určit pouze s charakteristickou nepřesností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[</a:t>
            </a:r>
            <a:r>
              <a:rPr lang="cs-CZ" altLang="cs-CZ" sz="2000" i="1" dirty="0" err="1">
                <a:latin typeface="+mj-lt"/>
                <a:cs typeface="Tahoma" panose="020B0604030504040204" pitchFamily="34" charset="0"/>
              </a:rPr>
              <a:t>Ungenauigkeit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]. Tato nepřesnost je ale samotným základem pro výskyt statistických vztahů v kvantové mechanice.“</a:t>
            </a:r>
          </a:p>
          <a:p>
            <a:pPr>
              <a:defRPr/>
            </a:pP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„V okamžiku určení polohy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[např. elektronu], tedy když je světelné kvantum elektronem odchýleno, je hybnost [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Impuls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] elektronu změněna nespojitě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[</a:t>
            </a:r>
            <a:r>
              <a:rPr lang="cs-CZ" altLang="cs-CZ" sz="2000" i="1" dirty="0" err="1">
                <a:latin typeface="+mj-lt"/>
                <a:cs typeface="Tahoma" panose="020B0604030504040204" pitchFamily="34" charset="0"/>
              </a:rPr>
              <a:t>unstetig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].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Tato změna je o to větší, čím kratší je vlnová délka použitého světla, a tím přesnější je určení polohy. V okamžiku, kdy je známa poloha elektronu, může být jeho hybnost zjištěna pouze do velikosti, která odpovídá této diskontinuitě.“ Jinak řečeno, „čím přesněji je určena poloha, o to nepřesněji je zjištěna hybnost a naopak“.</a:t>
            </a:r>
          </a:p>
          <a:p>
            <a:pPr>
              <a:defRPr/>
            </a:pP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Pojem neurčitost – </a:t>
            </a:r>
            <a:r>
              <a:rPr lang="cs-CZ" altLang="cs-CZ" sz="2000" i="1" dirty="0" err="1">
                <a:latin typeface="+mj-lt"/>
                <a:cs typeface="Tahoma" panose="020B0604030504040204" pitchFamily="34" charset="0"/>
              </a:rPr>
              <a:t>Unbestimmtheit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– použil jen dvakrát.</a:t>
            </a:r>
          </a:p>
          <a:p>
            <a:pPr>
              <a:defRPr/>
            </a:pP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Jinak řečeno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: „Měříme-li nějaký objekt a přitom dokážeme určit jeho složku hybnosti [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p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] ve směru osy 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x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s nepřesností </a:t>
            </a:r>
            <a:r>
              <a:rPr lang="cs-CZ" altLang="cs-CZ" sz="2000" i="1" dirty="0" err="1">
                <a:latin typeface="+mj-lt"/>
                <a:cs typeface="Tahoma" panose="020B0604030504040204" pitchFamily="34" charset="0"/>
              </a:rPr>
              <a:t>Δp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, nemůžeme současně poznat složku jeho polohy 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x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s větší přesností než </a:t>
            </a:r>
            <a:r>
              <a:rPr lang="cs-CZ" altLang="cs-CZ" sz="2000" i="1" dirty="0" err="1">
                <a:latin typeface="+mj-lt"/>
                <a:cs typeface="Tahoma" panose="020B0604030504040204" pitchFamily="34" charset="0"/>
              </a:rPr>
              <a:t>Δx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 = h/</a:t>
            </a:r>
            <a:r>
              <a:rPr lang="cs-CZ" altLang="cs-CZ" sz="2000" i="1" dirty="0" err="1">
                <a:latin typeface="+mj-lt"/>
                <a:cs typeface="Tahoma" panose="020B0604030504040204" pitchFamily="34" charset="0"/>
              </a:rPr>
              <a:t>Δp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. Součin neurčitosti polohy a hybnosti v kterémkoli okamžiku musí být větší než Planckova konstanta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.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“ (</a:t>
            </a:r>
            <a:r>
              <a:rPr lang="cs-CZ" altLang="cs-CZ" sz="2000" dirty="0" err="1">
                <a:latin typeface="+mj-lt"/>
                <a:cs typeface="Tahoma" panose="020B0604030504040204" pitchFamily="34" charset="0"/>
              </a:rPr>
              <a:t>Feynman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)</a:t>
            </a:r>
          </a:p>
          <a:p>
            <a:pPr>
              <a:buFontTx/>
              <a:buNone/>
              <a:defRPr/>
            </a:pP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*Delta</a:t>
            </a:r>
            <a:r>
              <a:rPr lang="cs-CZ" altLang="cs-CZ" sz="2000" b="1" dirty="0">
                <a:latin typeface="+mj-lt"/>
                <a:cs typeface="Tahoma" panose="020B0604030504040204" pitchFamily="34" charset="0"/>
              </a:rPr>
              <a:t> (</a:t>
            </a:r>
            <a:r>
              <a:rPr lang="cs-CZ" altLang="cs-CZ" sz="2000" b="1" i="1" dirty="0">
                <a:latin typeface="+mj-lt"/>
                <a:cs typeface="Tahoma" panose="020B0604030504040204" pitchFamily="34" charset="0"/>
              </a:rPr>
              <a:t>Δ</a:t>
            </a:r>
            <a:r>
              <a:rPr lang="cs-CZ" altLang="cs-CZ" sz="2000" b="1" dirty="0">
                <a:latin typeface="+mj-lt"/>
                <a:cs typeface="Tahoma" panose="020B0604030504040204" pitchFamily="34" charset="0"/>
              </a:rPr>
              <a:t>) 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je symbolem pro malinkaté </a:t>
            </a:r>
            <a:r>
              <a:rPr lang="cs-CZ" altLang="cs-CZ" sz="2000" i="1" dirty="0">
                <a:latin typeface="+mj-lt"/>
                <a:cs typeface="Tahoma" panose="020B0604030504040204" pitchFamily="34" charset="0"/>
              </a:rPr>
              <a:t>části</a:t>
            </a:r>
            <a:r>
              <a:rPr lang="cs-CZ" altLang="cs-CZ" sz="2000" dirty="0">
                <a:latin typeface="+mj-lt"/>
                <a:cs typeface="Tahoma" panose="020B0604030504040204" pitchFamily="34" charset="0"/>
              </a:rPr>
              <a:t> proměnných veličin, vyjadřuje zde rozpětí nebo interval možné chyby měření.</a:t>
            </a:r>
            <a:endParaRPr lang="cs-CZ" altLang="cs-CZ" sz="2000" dirty="0">
              <a:solidFill>
                <a:schemeClr val="tx2"/>
              </a:solidFill>
              <a:latin typeface="+mj-lt"/>
              <a:cs typeface="Tahoma" panose="020B0604030504040204" pitchFamily="34" charset="0"/>
            </a:endParaRPr>
          </a:p>
          <a:p>
            <a:pPr>
              <a:defRPr/>
            </a:pPr>
            <a:endParaRPr lang="cs-CZ" altLang="cs-CZ" sz="20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délník 4">
            <a:extLst>
              <a:ext uri="{FF2B5EF4-FFF2-40B4-BE49-F238E27FC236}">
                <a16:creationId xmlns:a16="http://schemas.microsoft.com/office/drawing/2014/main" id="{F5077C86-B2A7-3638-2CAF-0F3A00CBE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373063"/>
            <a:ext cx="4121150" cy="7699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latin typeface="+mj-lt"/>
                <a:cs typeface="Tahoma" panose="020B0604030504040204" pitchFamily="34" charset="0"/>
              </a:rPr>
              <a:t>Elisabeth Schumacher Heisenberg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200" dirty="0">
                <a:latin typeface="+mj-lt"/>
                <a:cs typeface="Tahoma" panose="020B0604030504040204" pitchFamily="34" charset="0"/>
              </a:rPr>
              <a:t>(1914–1998) </a:t>
            </a:r>
          </a:p>
        </p:txBody>
      </p:sp>
      <p:pic>
        <p:nvPicPr>
          <p:cNvPr id="51203" name="Obrázek 5">
            <a:extLst>
              <a:ext uri="{FF2B5EF4-FFF2-40B4-BE49-F238E27FC236}">
                <a16:creationId xmlns:a16="http://schemas.microsoft.com/office/drawing/2014/main" id="{A09DB96C-AB0C-9ABE-5C30-A3F57C1BE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79375"/>
            <a:ext cx="39211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Obrázek 6">
            <a:extLst>
              <a:ext uri="{FF2B5EF4-FFF2-40B4-BE49-F238E27FC236}">
                <a16:creationId xmlns:a16="http://schemas.microsoft.com/office/drawing/2014/main" id="{D3F84FC5-9AD5-AA25-0159-189E276851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963738"/>
            <a:ext cx="71183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04880A9-CFB2-4F2E-23AA-E251B8BB78E0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48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1">
            <a:extLst>
              <a:ext uri="{FF2B5EF4-FFF2-40B4-BE49-F238E27FC236}">
                <a16:creationId xmlns:a16="http://schemas.microsoft.com/office/drawing/2014/main" id="{0C68D02D-79B9-0F29-A5BC-E774DE075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155" y="1231716"/>
            <a:ext cx="2894936" cy="456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ázek 2">
            <a:extLst>
              <a:ext uri="{FF2B5EF4-FFF2-40B4-BE49-F238E27FC236}">
                <a16:creationId xmlns:a16="http://schemas.microsoft.com/office/drawing/2014/main" id="{8B6F20EB-7578-FF88-6E90-E9AE14293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" y="2263013"/>
            <a:ext cx="2809203" cy="418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F530A5-175E-0DF3-2E33-D025726E6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021" y="355692"/>
            <a:ext cx="2984361" cy="554604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69D12E1-3886-4BC9-2967-B9D731C06C6D}"/>
              </a:ext>
            </a:extLst>
          </p:cNvPr>
          <p:cNvSpPr txBox="1"/>
          <p:nvPr/>
        </p:nvSpPr>
        <p:spPr>
          <a:xfrm>
            <a:off x="236137" y="596853"/>
            <a:ext cx="2517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Král Gustav předává</a:t>
            </a: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 za 1932 WH (prosinec 1933)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0DDB997-4FB2-00A8-276E-E46C0C8FA1D2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49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Obdélník 3">
            <a:extLst>
              <a:ext uri="{FF2B5EF4-FFF2-40B4-BE49-F238E27FC236}">
                <a16:creationId xmlns:a16="http://schemas.microsoft.com/office/drawing/2014/main" id="{CCBF8058-0E51-57D1-8DEF-ED7EA5AED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42863"/>
            <a:ext cx="5905500" cy="1154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● </a:t>
            </a:r>
            <a:r>
              <a:rPr lang="cs-CZ" altLang="cs-CZ" sz="23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Robert </a:t>
            </a:r>
            <a:r>
              <a:rPr lang="cs-CZ" altLang="cs-CZ" sz="2300" b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Jungk</a:t>
            </a:r>
            <a:r>
              <a:rPr lang="cs-CZ" altLang="cs-CZ" sz="23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3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„Skutečná historie bohužel není historií nějakých posvátných legend a kladných hrdinů.“</a:t>
            </a:r>
            <a:endParaRPr lang="cs-CZ" altLang="cs-CZ" sz="23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195" name="Obrázek 1">
            <a:extLst>
              <a:ext uri="{FF2B5EF4-FFF2-40B4-BE49-F238E27FC236}">
                <a16:creationId xmlns:a16="http://schemas.microsoft.com/office/drawing/2014/main" id="{827745D0-B5BA-A993-C00B-E2D38ED406B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9350" y="258763"/>
            <a:ext cx="2820988" cy="4675187"/>
          </a:xfrm>
        </p:spPr>
      </p:pic>
      <p:pic>
        <p:nvPicPr>
          <p:cNvPr id="8196" name="Obrázek 3">
            <a:extLst>
              <a:ext uri="{FF2B5EF4-FFF2-40B4-BE49-F238E27FC236}">
                <a16:creationId xmlns:a16="http://schemas.microsoft.com/office/drawing/2014/main" id="{4503C4C2-551D-6206-80DC-71670C008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266825"/>
            <a:ext cx="298767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850FA3C-C127-1237-471A-7BB762A068DC}"/>
              </a:ext>
            </a:extLst>
          </p:cNvPr>
          <p:cNvSpPr txBox="1"/>
          <p:nvPr/>
        </p:nvSpPr>
        <p:spPr>
          <a:xfrm>
            <a:off x="125413" y="5921375"/>
            <a:ext cx="8924925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cs-CZ" altLang="cs-CZ" sz="2000" dirty="0" err="1">
                <a:latin typeface="+mj-lt"/>
                <a:cs typeface="Arial" panose="020B0604020202020204" pitchFamily="34" charset="0"/>
              </a:rPr>
              <a:t>Jungk</a:t>
            </a:r>
            <a:r>
              <a:rPr lang="cs-CZ" altLang="cs-CZ" sz="2000" dirty="0">
                <a:latin typeface="+mj-lt"/>
                <a:cs typeface="Arial" panose="020B0604020202020204" pitchFamily="34" charset="0"/>
              </a:rPr>
              <a:t> napsal omluvu a současně předmluvu k překladu </a:t>
            </a:r>
            <a:r>
              <a:rPr lang="cs-CZ" altLang="cs-CZ" sz="2000" dirty="0" err="1">
                <a:latin typeface="+mj-lt"/>
                <a:cs typeface="Arial" panose="020B0604020202020204" pitchFamily="34" charset="0"/>
              </a:rPr>
              <a:t>Walkerovy</a:t>
            </a:r>
            <a:r>
              <a:rPr lang="cs-CZ" altLang="cs-CZ" sz="2000" dirty="0">
                <a:latin typeface="+mj-lt"/>
                <a:cs typeface="Arial" panose="020B0604020202020204" pitchFamily="34" charset="0"/>
              </a:rPr>
              <a:t> anglické  knihy do němčiny a pak ve svých pamětech </a:t>
            </a:r>
            <a:r>
              <a:rPr lang="cs-CZ" altLang="cs-CZ" sz="2000" i="1" dirty="0" err="1">
                <a:latin typeface="+mj-lt"/>
                <a:cs typeface="Arial" panose="020B0604020202020204" pitchFamily="34" charset="0"/>
              </a:rPr>
              <a:t>Trotzdem</a:t>
            </a:r>
            <a:r>
              <a:rPr lang="cs-CZ" altLang="cs-CZ" sz="2000" dirty="0">
                <a:latin typeface="+mj-lt"/>
                <a:cs typeface="Arial" panose="020B0604020202020204" pitchFamily="34" charset="0"/>
              </a:rPr>
              <a:t>.</a:t>
            </a:r>
            <a:endParaRPr lang="cs-CZ" sz="2000" dirty="0"/>
          </a:p>
        </p:txBody>
      </p:sp>
      <p:pic>
        <p:nvPicPr>
          <p:cNvPr id="8198" name="Obrázek 4">
            <a:extLst>
              <a:ext uri="{FF2B5EF4-FFF2-40B4-BE49-F238E27FC236}">
                <a16:creationId xmlns:a16="http://schemas.microsoft.com/office/drawing/2014/main" id="{7E64FC5B-CF5D-77E7-37B5-E13FB9CDF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050" y="1284288"/>
            <a:ext cx="2952750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délník 1">
            <a:extLst>
              <a:ext uri="{FF2B5EF4-FFF2-40B4-BE49-F238E27FC236}">
                <a16:creationId xmlns:a16="http://schemas.microsoft.com/office/drawing/2014/main" id="{EE20E946-3D57-6EC0-BA02-D2B3FADBF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979" y="159136"/>
            <a:ext cx="6237093" cy="267765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34925" indent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„Poctivost vědce se neomezuje na volbu učiněnou v izolaci společenské i časové, ale je rozhodnutím, které ovlivní jeho chování na celý život. Jeho morálka obsahuje závazný vzorec chování, přesvědčení a zásad vedoucí k citům a sebeúctě. Jinými slovy, jak se vědec </a:t>
            </a:r>
          </a:p>
          <a:p>
            <a:pPr indent="0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vidí, když se na sebe </a:t>
            </a:r>
          </a:p>
          <a:p>
            <a:pPr indent="0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podívá ráno do zrcadla?“ </a:t>
            </a:r>
          </a:p>
        </p:txBody>
      </p:sp>
      <p:pic>
        <p:nvPicPr>
          <p:cNvPr id="49155" name="Obrázek 2">
            <a:extLst>
              <a:ext uri="{FF2B5EF4-FFF2-40B4-BE49-F238E27FC236}">
                <a16:creationId xmlns:a16="http://schemas.microsoft.com/office/drawing/2014/main" id="{CDB59328-6D4E-FAD1-523F-872EE707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26" y="60560"/>
            <a:ext cx="2713053" cy="395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63D8B8D-305B-7CF2-3B6D-F3A16D1754FB}"/>
              </a:ext>
            </a:extLst>
          </p:cNvPr>
          <p:cNvSpPr txBox="1"/>
          <p:nvPr/>
        </p:nvSpPr>
        <p:spPr>
          <a:xfrm>
            <a:off x="96927" y="4145993"/>
            <a:ext cx="5972276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1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„Právě vzhledem k účinné mobilizaci či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1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sebe-mobilizaci vůdčích německých vědců byl národně-socialistický režim schopný bojovat šest let proti nejvýkonnějším ekonomikám světa“ […] „netrpěli výčitkami </a:t>
            </a:r>
            <a:r>
              <a:rPr lang="cs-CZ" altLang="cs-CZ" sz="2100" dirty="0">
                <a:latin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cs-CZ" altLang="cs-CZ" sz="21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vědomí a pohotově sami sebe očistili z oficiálního spojení s režimem. Rozhodně se nepovažovali za nacistické vědce.“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846324-CCD4-49CA-C77B-6CD41D1EE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407" y="2037962"/>
            <a:ext cx="2892665" cy="458707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47159A4-5A69-5FEA-2EB7-119D0AEBD1AF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50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3593CD4-2770-5326-E532-48B3B9B7FB85}"/>
              </a:ext>
            </a:extLst>
          </p:cNvPr>
          <p:cNvSpPr txBox="1"/>
          <p:nvPr/>
        </p:nvSpPr>
        <p:spPr>
          <a:xfrm>
            <a:off x="224692" y="206443"/>
            <a:ext cx="5439507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Heisenberg (to platí pro ostatní také) „</a:t>
            </a:r>
            <a:r>
              <a:rPr lang="cs-CZ" sz="2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cs-CZ" sz="2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yl vědomě či nevědomě vyslancem dobré vůle pro národní socialismus a německou válečnou agresi. Nadále tak vlastně byl vědomě nebo nevědomě vyslancem genocidy.“</a:t>
            </a:r>
          </a:p>
          <a:p>
            <a:endParaRPr lang="cs-CZ" sz="2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7762544-28F7-50AD-81C9-D3704C59E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199" y="317500"/>
            <a:ext cx="3346078" cy="519734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408463-8AA0-E1D4-E74A-F3AD66015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501" y="1958059"/>
            <a:ext cx="3149999" cy="469349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CF136B3-215F-10C1-A774-54877748A434}"/>
              </a:ext>
            </a:extLst>
          </p:cNvPr>
          <p:cNvSpPr txBox="1"/>
          <p:nvPr/>
        </p:nvSpPr>
        <p:spPr>
          <a:xfrm>
            <a:off x="8582239" y="6458148"/>
            <a:ext cx="3982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400" dirty="0">
                <a:latin typeface="Arial Narrow" panose="020B0606020202030204" pitchFamily="34" charset="0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186213414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rukopis, Písmo, Obdélník&#10;&#10;Obsah vygenerovaný umělou inteligencí může být nesprávný.">
            <a:extLst>
              <a:ext uri="{FF2B5EF4-FFF2-40B4-BE49-F238E27FC236}">
                <a16:creationId xmlns:a16="http://schemas.microsoft.com/office/drawing/2014/main" id="{370DDE98-EB91-BAFD-5146-AD235740D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1FD70F8-C25E-B347-6713-8BABC4EBBA98}"/>
              </a:ext>
            </a:extLst>
          </p:cNvPr>
          <p:cNvSpPr txBox="1"/>
          <p:nvPr/>
        </p:nvSpPr>
        <p:spPr>
          <a:xfrm>
            <a:off x="2247900" y="6340614"/>
            <a:ext cx="5295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FG články v PDF viz  nielsbohr.webnode.cz/</a:t>
            </a:r>
          </a:p>
        </p:txBody>
      </p:sp>
    </p:spTree>
    <p:extLst>
      <p:ext uri="{BB962C8B-B14F-4D97-AF65-F5344CB8AC3E}">
        <p14:creationId xmlns:p14="http://schemas.microsoft.com/office/powerpoint/2010/main" val="2016481587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Obdélník 1">
            <a:extLst>
              <a:ext uri="{FF2B5EF4-FFF2-40B4-BE49-F238E27FC236}">
                <a16:creationId xmlns:a16="http://schemas.microsoft.com/office/drawing/2014/main" id="{58D406BE-E41E-8D0E-CF43-968FF2F1E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375"/>
            <a:ext cx="9144000" cy="7632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Podrobně k Heisenbergově životu a dílu (po otevření archivů po r. 1990):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•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David C.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Cassidy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Beyond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Uncertainty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Heisenberg,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Quantum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Physics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and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Bomb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NY –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Bellevue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Literary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Press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2009).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•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Cathryn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Carson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en-US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Heisenberg in the Atomic Age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Science And The Public Sphere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Washington, D.C. – Cambridge University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Press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2014.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• 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Paul L. Rose: </a:t>
            </a:r>
            <a:r>
              <a:rPr lang="en-US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Heisenberg and the Nazi Atomic Bomb Project, 1939-1945: A Study in German Culture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Berkeley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– </a:t>
            </a:r>
            <a:r>
              <a:rPr lang="en-US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University of California Press, 1998.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/značně kritická kniha/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100" b="1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K Heisenbergově filosofii vědy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•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Kristian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Camilleri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Heisenberg and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Interpretation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Quantum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Mechanics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–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Physicist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as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Philosopher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</a:t>
            </a:r>
            <a:r>
              <a:rPr lang="en-US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Cambridge University Press, Cambridge 2009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•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Patrick A.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Heelan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: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Observable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 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Heisenbergʾs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 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Philosophy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of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Quantum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Mechanics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. NY – Peter Lang Inc. 2015.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  <a:sym typeface="Symbol" panose="05050102010706020507" pitchFamily="18" charset="2"/>
              </a:rPr>
              <a:t>					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Zásadní text nejen k Heisenbergovi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1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• 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Paul Forman: „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Weimar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Culture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Causality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and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Quantum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Theory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, 1918–1927.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Adaptation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by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German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Physicists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and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Mathematicians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to a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Hostile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Intelektual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Environment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“. In: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Historical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Studies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in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Physical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i="1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Sciences</a:t>
            </a:r>
            <a:r>
              <a:rPr lang="cs-CZ" altLang="cs-CZ" sz="2100" i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10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3 (1971): 1–115.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2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2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2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500" b="1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C25563F6-9317-7C41-3142-8C01B694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6780213"/>
          </a:xfrm>
        </p:spPr>
        <p:txBody>
          <a:bodyPr/>
          <a:lstStyle/>
          <a:p>
            <a:pPr algn="l">
              <a:defRPr/>
            </a:pPr>
            <a:r>
              <a:rPr lang="cs-CZ" altLang="cs-CZ" sz="2000" b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Grygar:</a:t>
            </a:r>
            <a:br>
              <a:rPr lang="cs-CZ" altLang="cs-CZ" sz="2000" b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2025:</a:t>
            </a:r>
            <a:r>
              <a:rPr 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Nacistický Uranový Spolek v historickém kontextu (1. díl). In: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Čs. čas. </a:t>
            </a:r>
            <a:r>
              <a:rPr lang="cs-CZ" altLang="cs-CZ" sz="2000" i="1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fyz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. </a:t>
            </a:r>
            <a:r>
              <a:rPr 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75,4.</a:t>
            </a:r>
            <a:br>
              <a:rPr lang="cs-CZ" altLang="cs-CZ" sz="2000" b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2024: </a:t>
            </a:r>
            <a:r>
              <a:rPr 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Heisenbergův a Bohrův nedokončený rozhovor v okupované Kodani roku 1941. In: </a:t>
            </a:r>
            <a:r>
              <a:rPr lang="cs-CZ" sz="2000" i="1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Kuděj</a:t>
            </a:r>
            <a:r>
              <a:rPr 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 25, 1.</a:t>
            </a:r>
            <a:b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2023: Kontroverzní </a:t>
            </a:r>
            <a:r>
              <a:rPr lang="cs-CZ" altLang="cs-CZ" sz="20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Jungkův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bestseller Jasnější než tisíc sluncí a nacistický uranový výzkum (vyjde v časopise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Teorie vědy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). A zkrácená verze viz Portál Vědavýzkum.cz 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2022: Werner Heisenberg a nacistický uranový projekt 1939–1945. In:</a:t>
            </a:r>
            <a:r>
              <a:rPr lang="cs-CZ" altLang="cs-CZ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cs-CZ" altLang="cs-CZ" sz="2000" i="1" dirty="0">
                <a:latin typeface="+mj-lt"/>
                <a:cs typeface="Arial" panose="020B0604020202020204" pitchFamily="34" charset="0"/>
              </a:rPr>
              <a:t>Čs. čas. </a:t>
            </a:r>
            <a:r>
              <a:rPr lang="cs-CZ" altLang="cs-CZ" sz="2000" i="1" dirty="0" err="1">
                <a:latin typeface="+mj-lt"/>
                <a:cs typeface="Arial" panose="020B0604020202020204" pitchFamily="34" charset="0"/>
              </a:rPr>
              <a:t>fyz</a:t>
            </a:r>
            <a:r>
              <a:rPr lang="cs-CZ" altLang="cs-CZ" sz="2000" i="1" dirty="0">
                <a:latin typeface="+mj-lt"/>
                <a:cs typeface="Arial" panose="020B0604020202020204" pitchFamily="34" charset="0"/>
              </a:rPr>
              <a:t>. </a:t>
            </a:r>
            <a:r>
              <a:rPr lang="cs-CZ" altLang="cs-CZ" sz="2000" dirty="0">
                <a:latin typeface="+mj-lt"/>
                <a:cs typeface="Arial" panose="020B0604020202020204" pitchFamily="34" charset="0"/>
              </a:rPr>
              <a:t>72, 5.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2021: Bytostná role </a:t>
            </a:r>
            <a:r>
              <a:rPr lang="cs-CZ" altLang="cs-CZ" sz="20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předporozumění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u vybraných zakladatelů kvant. teorie. In: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Teorie vědy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43, 1.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2020: Ideová východiska kvantové teorie a </a:t>
            </a:r>
            <a:r>
              <a:rPr lang="cs-CZ" altLang="cs-CZ" sz="20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Schrödingerova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návštěva Kodaně v říjnu 1926. In. </a:t>
            </a:r>
            <a:r>
              <a:rPr lang="cs-CZ" altLang="cs-CZ" sz="2000" i="1" dirty="0">
                <a:latin typeface="+mj-lt"/>
                <a:cs typeface="Arial" panose="020B0604020202020204" pitchFamily="34" charset="0"/>
              </a:rPr>
              <a:t>Čs. čas. </a:t>
            </a:r>
            <a:r>
              <a:rPr lang="cs-CZ" altLang="cs-CZ" sz="2000" i="1" dirty="0" err="1">
                <a:latin typeface="+mj-lt"/>
                <a:cs typeface="Arial" panose="020B0604020202020204" pitchFamily="34" charset="0"/>
              </a:rPr>
              <a:t>fyz</a:t>
            </a:r>
            <a:r>
              <a:rPr lang="cs-CZ" altLang="cs-CZ" sz="2000" i="1" dirty="0">
                <a:latin typeface="+mj-lt"/>
                <a:cs typeface="Arial" panose="020B0604020202020204" pitchFamily="34" charset="0"/>
              </a:rPr>
              <a:t>. </a:t>
            </a:r>
            <a:r>
              <a:rPr lang="cs-CZ" altLang="cs-CZ" sz="2000" dirty="0">
                <a:latin typeface="+mj-lt"/>
                <a:cs typeface="Arial" panose="020B0604020202020204" pitchFamily="34" charset="0"/>
              </a:rPr>
              <a:t>71, 1.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2017: Werner Heisenberg, Niels </a:t>
            </a:r>
            <a:r>
              <a:rPr lang="cs-CZ" altLang="cs-CZ" sz="2000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Bohr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a příběh kodaňské interpretace. In: </a:t>
            </a:r>
            <a:r>
              <a:rPr lang="cs-CZ" altLang="cs-CZ" sz="2000" i="1" dirty="0">
                <a:latin typeface="+mj-lt"/>
                <a:cs typeface="Arial" panose="020B0604020202020204" pitchFamily="34" charset="0"/>
              </a:rPr>
              <a:t>Teorie vědy 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39, 2.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2014: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Komplementární myšlení Nielse </a:t>
            </a:r>
            <a:r>
              <a:rPr lang="cs-CZ" altLang="cs-CZ" sz="2000" i="1" dirty="0" err="1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Bohra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v kontextu fyziky, filosofie a biologie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. Pavel Mervart, Červený Kostelec.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2012: Ke zrodu a pádu legendy o německých atomových vědcích, kteří z morálních důvodů nechtěli sestrojit atomovou bombu pro nacistické Německo. In: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DVT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XLV, 4.</a:t>
            </a:r>
            <a:br>
              <a:rPr lang="cs-CZ" altLang="cs-CZ" sz="2000" dirty="0"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2012: Role Wernera Heisenberga v </a:t>
            </a:r>
            <a:r>
              <a:rPr lang="cs-CZ" altLang="cs-CZ" sz="2000" dirty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předválečném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nacistickém Německu. In: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Vesmír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91, 10.</a:t>
            </a:r>
            <a:b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2012: Werner Heisenberg v době nacistického Německa v kontextu odborné literatury a dokumentů. In: </a:t>
            </a:r>
            <a:r>
              <a:rPr lang="cs-CZ" altLang="cs-CZ" sz="200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Vesmír</a:t>
            </a:r>
            <a:r>
              <a:rPr lang="cs-CZ" altLang="cs-CZ" sz="2000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 91, 9.</a:t>
            </a:r>
            <a:br>
              <a:rPr lang="cs-CZ" altLang="cs-CZ" sz="1500" dirty="0">
                <a:latin typeface="Arial" panose="020B0604020202020204" pitchFamily="34" charset="0"/>
                <a:cs typeface="Times New Roman" panose="02020603050405020304" pitchFamily="18" charset="0"/>
              </a:rPr>
            </a:br>
            <a:endParaRPr lang="cs-CZ" altLang="cs-CZ" sz="15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délník 1">
            <a:extLst>
              <a:ext uri="{FF2B5EF4-FFF2-40B4-BE49-F238E27FC236}">
                <a16:creationId xmlns:a16="http://schemas.microsoft.com/office/drawing/2014/main" id="{C399559E-138E-2BA7-CC2C-A91A6E00E4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43" y="197346"/>
            <a:ext cx="8926513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• 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Národní socialismus často krůček po krůčku a nenásilně svedl vědce do svých děsivých chapadel (M. Walker: </a:t>
            </a:r>
            <a:r>
              <a:rPr lang="cs-CZ" altLang="cs-CZ" sz="2200" i="1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Nazi</a:t>
            </a:r>
            <a:r>
              <a:rPr lang="cs-CZ" altLang="cs-CZ" sz="2200" i="1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Science…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2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„Heisenberg nikdy neotevřel oči, aby nazřel nesmírnost nacistického zla … všechny jeho dochovaná prohlášení ukazují, jak zvažoval zločiny nacistického Německa a jejich potrestání – jako méně signifikantní než zachování Německa samého a nade všechno německé vědy. Tato deformace morálního smysl leží v hloubi jeho neurčité otupělosti chování jak během války, tak po ní“ (P. Rose: </a:t>
            </a:r>
            <a:r>
              <a:rPr lang="cs-CZ" altLang="cs-CZ" sz="2200" i="1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Heisenberg …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2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„Heisenberg nebyl vědec, jenž činil nějaké ústupky režimu, jako mnozí vědci, aby přežili; on byl loajálním služebníkem“ (</a:t>
            </a:r>
            <a:r>
              <a:rPr lang="cs-CZ" altLang="cs-CZ" sz="22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Kramish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200" i="1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cs-CZ" altLang="cs-CZ" sz="2200" i="1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200" i="1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Griffin</a:t>
            </a:r>
            <a:r>
              <a:rPr lang="cs-CZ" altLang="cs-CZ" sz="2200" i="1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200" dirty="0">
              <a:solidFill>
                <a:schemeClr val="tx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2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•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„Zdá se, že Heisenberg není ani nyní ochoten nacisty otevřeně odsoudit. Místo toho se snaží zapůsobit na svět tím, jakou excelentní kvalitou německá vědecká práce oplývala, dokonce i za vlády nacistů, a jak byly jejich záměry koneckonců mírové“ (S. </a:t>
            </a:r>
            <a:r>
              <a:rPr lang="cs-CZ" altLang="cs-CZ" sz="2200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Goudsmit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cs-CZ" altLang="cs-CZ" sz="2200" i="1" dirty="0" err="1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Alsos</a:t>
            </a:r>
            <a:r>
              <a:rPr lang="cs-CZ" altLang="cs-CZ" sz="2200" i="1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… </a:t>
            </a:r>
            <a:r>
              <a:rPr lang="cs-CZ" altLang="cs-CZ" sz="2200" dirty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62BAD807-C73F-251C-0EA4-B1008ECBEC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48750" cy="919163"/>
          </a:xfrm>
          <a:noFill/>
        </p:spPr>
        <p:txBody>
          <a:bodyPr/>
          <a:lstStyle/>
          <a:p>
            <a:pPr eaLnBrk="1" hangingPunct="1"/>
            <a:br>
              <a:rPr lang="cs-CZ" altLang="cs-CZ" sz="30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Rodiče</a:t>
            </a:r>
            <a:r>
              <a:rPr lang="cs-CZ" altLang="cs-CZ" sz="30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Kaspar Ernst August Heisenberg a Annie Heisenbergová (Weckleinová)</a:t>
            </a:r>
            <a:br>
              <a:rPr lang="cs-CZ" altLang="cs-CZ" sz="3200" b="1" i="1">
                <a:latin typeface="Tahoma" panose="020B0604030504040204" pitchFamily="34" charset="0"/>
                <a:cs typeface="Tahoma" panose="020B0604030504040204" pitchFamily="34" charset="0"/>
              </a:rPr>
            </a:br>
            <a:endParaRPr lang="cs-CZ" altLang="cs-CZ" sz="3200" b="1" i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3" name="Obrázek 3">
            <a:extLst>
              <a:ext uri="{FF2B5EF4-FFF2-40B4-BE49-F238E27FC236}">
                <a16:creationId xmlns:a16="http://schemas.microsoft.com/office/drawing/2014/main" id="{7A2883EC-2C73-3D1D-85E4-E9CF2196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919163"/>
            <a:ext cx="762635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E302E1F-DFE7-1DFD-4970-EC2BEE8C0A11}"/>
              </a:ext>
            </a:extLst>
          </p:cNvPr>
          <p:cNvSpPr txBox="1"/>
          <p:nvPr/>
        </p:nvSpPr>
        <p:spPr>
          <a:xfrm>
            <a:off x="8547100" y="6177459"/>
            <a:ext cx="5969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500" dirty="0">
                <a:latin typeface="Arial Narrow" panose="020B0606020202030204" pitchFamily="34" charset="0"/>
              </a:rPr>
              <a:t>7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2">
            <a:extLst>
              <a:ext uri="{FF2B5EF4-FFF2-40B4-BE49-F238E27FC236}">
                <a16:creationId xmlns:a16="http://schemas.microsoft.com/office/drawing/2014/main" id="{DE604ED5-F69D-3F7E-E41E-C73A1118A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09625"/>
            <a:ext cx="7289800" cy="596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Obdélník 1">
            <a:extLst>
              <a:ext uri="{FF2B5EF4-FFF2-40B4-BE49-F238E27FC236}">
                <a16:creationId xmlns:a16="http://schemas.microsoft.com/office/drawing/2014/main" id="{36B345E6-683A-9AD2-4F72-A9CC69E8F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61925"/>
            <a:ext cx="62960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20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Nikolaus Wecklein (1843–1926) </a:t>
            </a:r>
            <a:endParaRPr lang="cs-CZ" altLang="cs-CZ" sz="22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3ACE9E8-B689-EEE5-A442-2857770A2ED8}"/>
              </a:ext>
            </a:extLst>
          </p:cNvPr>
          <p:cNvSpPr txBox="1"/>
          <p:nvPr/>
        </p:nvSpPr>
        <p:spPr>
          <a:xfrm>
            <a:off x="8547100" y="6355259"/>
            <a:ext cx="5969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500" dirty="0">
                <a:latin typeface="Arial Narrow" panose="020B0606020202030204" pitchFamily="34" charset="0"/>
              </a:rPr>
              <a:t>8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2">
            <a:extLst>
              <a:ext uri="{FF2B5EF4-FFF2-40B4-BE49-F238E27FC236}">
                <a16:creationId xmlns:a16="http://schemas.microsoft.com/office/drawing/2014/main" id="{341B767A-9A0E-DE90-77E6-52A74E240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603250"/>
            <a:ext cx="3600450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3">
            <a:extLst>
              <a:ext uri="{FF2B5EF4-FFF2-40B4-BE49-F238E27FC236}">
                <a16:creationId xmlns:a16="http://schemas.microsoft.com/office/drawing/2014/main" id="{3B25C18B-9248-D128-3254-ABA9520B6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603250"/>
            <a:ext cx="5129212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Obdélník 5">
            <a:extLst>
              <a:ext uri="{FF2B5EF4-FFF2-40B4-BE49-F238E27FC236}">
                <a16:creationId xmlns:a16="http://schemas.microsoft.com/office/drawing/2014/main" id="{218F4B80-7B96-E1B2-D7AD-E1125223A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80963"/>
            <a:ext cx="879475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Maximiliánovo gymnázium – Werner zde studoval 1911-1919</a:t>
            </a:r>
            <a:endParaRPr lang="cs-CZ" altLang="cs-CZ" sz="25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293" name="Obrázek 1">
            <a:extLst>
              <a:ext uri="{FF2B5EF4-FFF2-40B4-BE49-F238E27FC236}">
                <a16:creationId xmlns:a16="http://schemas.microsoft.com/office/drawing/2014/main" id="{6120B1CC-4DEB-2E67-07A4-E7A4560BF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3827463"/>
            <a:ext cx="4378325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Obdélník 5">
            <a:extLst>
              <a:ext uri="{FF2B5EF4-FFF2-40B4-BE49-F238E27FC236}">
                <a16:creationId xmlns:a16="http://schemas.microsoft.com/office/drawing/2014/main" id="{E15B8A8E-BF58-1304-06F6-ADFC1EEAC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5299869"/>
            <a:ext cx="366395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500" dirty="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2024 mé foto </a:t>
            </a:r>
            <a:r>
              <a:rPr lang="cs-CZ" altLang="cs-CZ" sz="2000" dirty="0">
                <a:solidFill>
                  <a:srgbClr val="0070C0"/>
                </a:solidFill>
                <a:latin typeface="Tahoma" panose="020B0604030504040204" pitchFamily="34" charset="0"/>
                <a:cs typeface="Times New Roman" panose="02020603050405020304" pitchFamily="18" charset="0"/>
              </a:rPr>
              <a:t>(jako na potvoru školu opravovali):</a:t>
            </a:r>
            <a:endParaRPr lang="cs-CZ" altLang="cs-CZ" sz="20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397C6BC-0296-D945-5683-0D3672EFA0F4}"/>
              </a:ext>
            </a:extLst>
          </p:cNvPr>
          <p:cNvSpPr txBox="1"/>
          <p:nvPr/>
        </p:nvSpPr>
        <p:spPr>
          <a:xfrm>
            <a:off x="8593138" y="6430060"/>
            <a:ext cx="5969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1500" dirty="0">
                <a:latin typeface="Arial Narrow" panose="020B0606020202030204" pitchFamily="34" charset="0"/>
              </a:rPr>
              <a:t>9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15883</TotalTime>
  <Words>2921</Words>
  <Application>Microsoft Office PowerPoint</Application>
  <PresentationFormat>Předvádění na obrazovce (4:3)</PresentationFormat>
  <Paragraphs>231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2" baseType="lpstr">
      <vt:lpstr>Arial Narrow</vt:lpstr>
      <vt:lpstr>Algerian</vt:lpstr>
      <vt:lpstr>Wingdings</vt:lpstr>
      <vt:lpstr>Times New Roman</vt:lpstr>
      <vt:lpstr>Verdana</vt:lpstr>
      <vt:lpstr>Arial</vt:lpstr>
      <vt:lpstr>Tahoma</vt:lpstr>
      <vt:lpstr>Default Design</vt:lpstr>
      <vt:lpstr>Mladý Werner KarL Heisenberg  (1901 Würzburg – 1976 Mnichov)</vt:lpstr>
      <vt:lpstr>               Obsah přednášky: 1) Heisenberg v kontextu 20. století 2) Heisenbergova socializace, smýšlení a věda 3) Několik poznámek na závěr  * „Dětství je sice relativně krátké období, ale jsou  v něm kořeny celého života“ (Jan Valenta)           období            </vt:lpstr>
      <vt:lpstr>Prezentace aplikace PowerPoint</vt:lpstr>
      <vt:lpstr>Prezentace aplikace PowerPoint</vt:lpstr>
      <vt:lpstr>Prezentace aplikace PowerPoint</vt:lpstr>
      <vt:lpstr>Prezentace aplikace PowerPoint</vt:lpstr>
      <vt:lpstr> Rodiče Kaspar Ernst August Heisenberg a Annie Heisenbergová (Weckleinová)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Niels Bohr Institutet (Mekka kvantové teorie)</vt:lpstr>
      <vt:lpstr>Prezentace aplikace PowerPoint</vt:lpstr>
      <vt:lpstr>„Helgoland je malé souostroví v Severním moři, které je součástí Německa. Ostrov má rozlohu přibližně 1 km² a okolo 1650 obyvatel, z nichž většinu tvoří Frísové“ (Wikipedie)</vt:lpstr>
      <vt:lpstr>1900: Max Karl Ernst Ludwig Planck (1858–1947)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Vlnový balíček (Wellenpaket)</vt:lpstr>
      <vt:lpstr>Prezentace aplikace PowerPoint</vt:lpstr>
      <vt:lpstr>Max Born – Nobelovka za statistickou interpretaci vlnové funkce až 1954.   Uff</vt:lpstr>
      <vt:lpstr>Prezentace aplikace PowerPoint</vt:lpstr>
      <vt:lpstr> 1927: Über den anschaulichen Inhalt der quantententheoretischen Kinematik und Mechanik (Zeitschrift für Physik 43: 172-198). (O názorném obsahu kvantově-teoretické kinematiky a mechaniky)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Grygar: 2025: Nacistický Uranový Spolek v historickém kontextu (1. díl). In: Čs. čas. fyz. 75,4. 2024: Heisenbergův a Bohrův nedokončený rozhovor v okupované Kodani roku 1941. In: Kuděj 25, 1. 2023: Kontroverzní Jungkův bestseller Jasnější než tisíc sluncí a nacistický uranový výzkum (vyjde v časopise Teorie vědy). A zkrácená verze viz Portál Vědavýzkum.cz  2022: Werner Heisenberg a nacistický uranový projekt 1939–1945. In: Čs. čas. fyz. 72, 5. 2021: Bytostná role předporozumění u vybraných zakladatelů kvant. teorie. In: Teorie vědy 43, 1. 2020: Ideová východiska kvantové teorie a Schrödingerova návštěva Kodaně v říjnu 1926. In. Čs. čas. fyz. 71, 1. 2017: Werner Heisenberg, Niels Bohr a příběh kodaňské interpretace. In: Teorie vědy 39, 2. 2014: Komplementární myšlení Nielse Bohra v kontextu fyziky, filosofie a biologie. Pavel Mervart, Červený Kostelec. 2012: Ke zrodu a pádu legendy o německých atomových vědcích, kteří z morálních důvodů nechtěli sestrojit atomovou bombu pro nacistické Německo. In: DVT XLV, 4. 2012: Role Wernera Heisenberga v předválečném nacistickém Německu. In: Vesmír 91, 10. 2012: Werner Heisenberg v době nacistického Německa v kontextu odborné literatury a dokumentů. In: Vesmír 91, 9.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Miloš Dostál</dc:creator>
  <cp:lastModifiedBy>Filip Grygar</cp:lastModifiedBy>
  <cp:revision>753</cp:revision>
  <dcterms:created xsi:type="dcterms:W3CDTF">2008-10-12T12:37:57Z</dcterms:created>
  <dcterms:modified xsi:type="dcterms:W3CDTF">2025-08-20T09:07:00Z</dcterms:modified>
</cp:coreProperties>
</file>