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7"/>
  </p:notesMasterIdLst>
  <p:handoutMasterIdLst>
    <p:handoutMasterId r:id="rId28"/>
  </p:handoutMasterIdLst>
  <p:sldIdLst>
    <p:sldId id="269" r:id="rId2"/>
    <p:sldId id="1979" r:id="rId3"/>
    <p:sldId id="2098" r:id="rId4"/>
    <p:sldId id="2124" r:id="rId5"/>
    <p:sldId id="1985" r:id="rId6"/>
    <p:sldId id="1980" r:id="rId7"/>
    <p:sldId id="2126" r:id="rId8"/>
    <p:sldId id="2099" r:id="rId9"/>
    <p:sldId id="2148" r:id="rId10"/>
    <p:sldId id="398" r:id="rId11"/>
    <p:sldId id="1259" r:id="rId12"/>
    <p:sldId id="262" r:id="rId13"/>
    <p:sldId id="267" r:id="rId14"/>
    <p:sldId id="264" r:id="rId15"/>
    <p:sldId id="270" r:id="rId16"/>
    <p:sldId id="263" r:id="rId17"/>
    <p:sldId id="273" r:id="rId18"/>
    <p:sldId id="2096" r:id="rId19"/>
    <p:sldId id="2132" r:id="rId20"/>
    <p:sldId id="2133" r:id="rId21"/>
    <p:sldId id="2146" r:id="rId22"/>
    <p:sldId id="2147" r:id="rId23"/>
    <p:sldId id="2134" r:id="rId24"/>
    <p:sldId id="2051" r:id="rId25"/>
    <p:sldId id="397" r:id="rId26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99822" autoAdjust="0"/>
  </p:normalViewPr>
  <p:slideViewPr>
    <p:cSldViewPr>
      <p:cViewPr varScale="1">
        <p:scale>
          <a:sx n="112" d="100"/>
          <a:sy n="112" d="100"/>
        </p:scale>
        <p:origin x="15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1DC1031-6B61-13EA-7B25-522F3404F7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34FD952-C3E7-C252-A8C5-DC108E0848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DA3323-8E0E-4468-A137-0F289780662C}" type="datetimeFigureOut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F6C0D5E-B49B-8263-6332-B8965527F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214F87-2723-857B-700A-DB07A2E14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D98CB2-A9F4-43D4-8942-9084D0E988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BF3F714-143D-95A8-04F9-546649E2C8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F1D10E-6187-F82B-08BA-E12D788B40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C741F8-4231-42EF-BA85-DB282A391B91}" type="datetimeFigureOut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CEF87071-7497-5F44-7F4E-11083FB9B3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F7E41F29-1A46-AA0F-94C7-8D9E97E6FE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D2EEAE-7336-34F9-030D-C156FA9343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F412C5E-773C-89A2-1BAF-4F6ECD3C0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81D175-6F6B-4AD0-8641-3163326404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B4A0B5C3-23C4-09CB-16A1-969D22040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417BA5-B3B8-48D4-A2EF-335A1AA0667F}" type="slidenum">
              <a:rPr lang="cs-CZ" altLang="cs-CZ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05E0DE0-4051-40BA-B216-DEA8D871B7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8AF8B9D-E2AA-C5CC-716C-0F6DB8D1E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1BA711-D7E4-9C06-C542-B97F4093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B4549-299E-4668-90AD-14E447094E41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2D017F-60D3-A48D-6AFC-DE491194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304797-1B5B-2DEF-639D-4B982269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BD2F7-4C97-4464-8925-CC900AA07CB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188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D5130C-AEBA-19EE-31D6-9A5E307C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06F3D-747C-4D3E-A19E-C4C5206FEA27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942660-B5CB-88FC-0C83-BA9B8A6B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5CB4F7-4DC0-47C1-CED2-B1EFAC7D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8A12D-A1DC-4CBC-B085-A3084DE7CC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316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F20B54-9C47-2150-CA76-5C34232BE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747A-8ABB-4E6B-A93B-D9A1C0DB8695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B19ED-F0C4-9940-E111-EC09517D8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4DBF1C-3161-B60B-77A1-96F6C138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B8211-4E49-48FB-A353-577F63F18B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834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vá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2769" y="450000"/>
            <a:ext cx="8640000" cy="5760000"/>
          </a:xfrm>
        </p:spPr>
        <p:txBody>
          <a:bodyPr/>
          <a:lstStyle>
            <a:lvl1pPr marL="0" indent="0">
              <a:buClr>
                <a:schemeClr val="tx1"/>
              </a:buClr>
              <a:buNone/>
              <a:defRPr sz="18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400"/>
            </a:lvl4pPr>
            <a:lvl5pPr>
              <a:buClr>
                <a:schemeClr val="tx1"/>
              </a:buClr>
              <a:defRPr sz="1200"/>
            </a:lvl5pPr>
          </a:lstStyle>
          <a:p>
            <a:pPr lvl="0"/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847999" y="6453339"/>
            <a:ext cx="6034009" cy="247623"/>
          </a:xfrm>
        </p:spPr>
        <p:txBody>
          <a:bodyPr/>
          <a:lstStyle>
            <a:lvl1pPr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647442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74099"/>
      </p:ext>
    </p:extLst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161CE0-BD73-E9EA-E46A-6CCE94D2E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D878-1237-46A1-B4B5-91C51C8247B9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A8DFAC-138D-A175-9F47-F7C170D00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4FCB03-C4E6-1A10-60CC-8BB4FE14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042D-DDA7-4A6A-93C6-620BEDFC57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08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08AD1E-C92B-4CD3-C17B-6D734D4B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8C72B-1D62-4804-9518-08D4ADC2F111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244F0E-F767-C576-4E03-6376D772C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5983EC-51E1-6CD9-BBC6-25551AE8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84C4-6350-42AA-9E4F-A4E880E34B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294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9813F62-C5FC-76A5-42CC-051ED001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B6616-E4D6-461C-A7F6-EFD1A45F70ED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B8EC372F-B580-DC83-7E99-7A4D0CD9F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EF471E2-0100-30F8-7A55-D6BFD5E9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7D0B-60D8-4A86-9543-550F56CBE91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982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0568247-7A0E-02C1-0838-285731218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2D01-7824-4965-A5F3-FC6F990FDF9B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1C00356-96AA-5655-9864-15FCBE27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8D6E1ADA-3B6F-EEBA-D408-4DB2F0193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6F06-1592-4BA9-A094-10E146B9CA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418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C091557D-3B4C-B250-B1E4-0EFAFCC9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6182-9DEA-47F7-8138-D526F5678B5A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FB3810AD-8EBA-4C7A-D647-AC29797D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D898591-DCB1-155C-F085-CDD81DEE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A7CC-5C91-42ED-A4A3-1D3A248D5F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337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3B584D7-6395-F4A0-FF5B-E8F110F9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1AC6-F87F-4825-9350-DBA6E91743AA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9FCF686C-0568-D75B-D57D-BA48C186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C82A7BA-D215-4BC1-1BDD-B32D9A3D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3B4F4-4001-44E9-86EC-7231BEEE0A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632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4CB41065-DE79-6E7B-288D-8970903E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41E7B-3854-4519-B122-5F2B9FA1D9D5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A18E1ED-ED41-AB18-003D-F50464D9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F554437-10AC-911F-669E-75C6CDE5D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DD62-A8E6-4858-8CE9-707E2175EC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485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DF9CA5E-4D02-7CC6-A2EB-AC193750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43EF-1168-493B-896D-4F98DF6646B4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A3B8A236-2955-8E2B-0BD6-A8F83D29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EBDCE5D-86E1-59B6-8DEF-BFE6628A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8AA1-D2BB-432B-AA0F-7D5C249C9A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396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38D5516E-E0EA-06DA-E910-C2B8AF8A72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C7753217-4ABA-A867-6FD7-D8013CBEDE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B63B51-51E5-7291-620A-EA82C34C0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23FDFB78-DF71-4F31-8696-BD99DA12E082}" type="datetime1">
              <a:rPr lang="cs-CZ"/>
              <a:pPr>
                <a:defRPr/>
              </a:pPr>
              <a:t>13.8.2025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205D93-5E01-9C8A-168C-B1DE3A29B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084598-4609-BA2B-AE59-AD1D2722C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F10555-4937-4D00-9944-F435A69DF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  <p:sldLayoutId id="2147485448" r:id="rId12"/>
    <p:sldLayoutId id="2147485449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sicr.cz/CSICR/media/Elektronicke-publikace/2023/NZ_PISA_2022/html5/index.html?pn=1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1EDBD9D6-7E69-D4BE-75CF-875BA318F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692150"/>
            <a:ext cx="7772400" cy="2619375"/>
          </a:xfrm>
        </p:spPr>
        <p:txBody>
          <a:bodyPr/>
          <a:lstStyle/>
          <a:p>
            <a:r>
              <a:rPr lang="cs-CZ" sz="5400" b="1" dirty="0"/>
              <a:t>Typ úloh, </a:t>
            </a:r>
            <a:br>
              <a:rPr lang="cs-CZ" sz="5400" b="1" dirty="0"/>
            </a:br>
            <a:r>
              <a:rPr lang="cs-CZ" sz="5400" b="1" dirty="0"/>
              <a:t>které naši žáci neumí</a:t>
            </a:r>
            <a:endParaRPr lang="cs-CZ" sz="54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8B53690E-FC5A-93CC-2046-0C281B2FD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Eduard Fuchs</a:t>
            </a:r>
          </a:p>
          <a:p>
            <a:pPr>
              <a:defRPr/>
            </a:pPr>
            <a:r>
              <a:rPr lang="cs-CZ" dirty="0"/>
              <a:t>Jevíčko, 22. 8. 2025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4">
            <a:extLst>
              <a:ext uri="{FF2B5EF4-FFF2-40B4-BE49-F238E27FC236}">
                <a16:creationId xmlns:a16="http://schemas.microsoft.com/office/drawing/2014/main" id="{BCAA6B31-182D-9734-3B7F-E07B2EC6AC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Semináře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D603403-E862-5E57-EA58-09B793035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aneb</a:t>
            </a:r>
          </a:p>
          <a:p>
            <a:pPr>
              <a:defRPr/>
            </a:pPr>
            <a:r>
              <a:rPr lang="cs-CZ" dirty="0"/>
              <a:t>Zdroj učitelské „skepse“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6BC678-C9FF-5A75-1774-90DEE0B8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Zástupný symbol pro obsah 3" descr="Výstřižek.JPG">
            <a:extLst>
              <a:ext uri="{FF2B5EF4-FFF2-40B4-BE49-F238E27FC236}">
                <a16:creationId xmlns:a16="http://schemas.microsoft.com/office/drawing/2014/main" id="{95DAD1FD-5E89-7E45-DD1C-2E3DA6A42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2413" y="449263"/>
            <a:ext cx="3421062" cy="5761037"/>
          </a:xfrm>
        </p:spPr>
      </p:pic>
      <p:sp>
        <p:nvSpPr>
          <p:cNvPr id="34819" name="Nadpis 2">
            <a:extLst>
              <a:ext uri="{FF2B5EF4-FFF2-40B4-BE49-F238E27FC236}">
                <a16:creationId xmlns:a16="http://schemas.microsoft.com/office/drawing/2014/main" id="{AF5991A0-64C4-17E4-9D12-61B02980F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975" y="6453188"/>
            <a:ext cx="6034088" cy="247650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ovéPole 6"/>
          <p:cNvSpPr txBox="1">
            <a:spLocks noChangeArrowheads="1"/>
          </p:cNvSpPr>
          <p:nvPr/>
        </p:nvSpPr>
        <p:spPr bwMode="auto">
          <a:xfrm>
            <a:off x="1924050" y="5103019"/>
            <a:ext cx="4968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Sol </a:t>
            </a:r>
            <a:r>
              <a:rPr lang="cs-CZ" altLang="cs-CZ" sz="24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LeWitt</a:t>
            </a:r>
            <a:r>
              <a:rPr lang="cs-CZ" altLang="cs-CZ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 </a:t>
            </a:r>
            <a:r>
              <a:rPr lang="cs-CZ" altLang="cs-CZ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Four-Sided</a:t>
            </a:r>
            <a:r>
              <a:rPr lang="cs-CZ" altLang="cs-CZ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Pyramid</a:t>
            </a:r>
          </a:p>
        </p:txBody>
      </p:sp>
      <p:pic>
        <p:nvPicPr>
          <p:cNvPr id="53251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6" y="1322786"/>
            <a:ext cx="557450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02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6"/>
          <a:stretch>
            <a:fillRect/>
          </a:stretch>
        </p:blipFill>
        <p:spPr bwMode="auto">
          <a:xfrm>
            <a:off x="1818085" y="1538287"/>
            <a:ext cx="565785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256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4" b="13280"/>
          <a:stretch>
            <a:fillRect/>
          </a:stretch>
        </p:blipFill>
        <p:spPr>
          <a:xfrm>
            <a:off x="1385889" y="1808561"/>
            <a:ext cx="3804047" cy="3888581"/>
          </a:xfrm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332811" y="3213499"/>
            <a:ext cx="2645569" cy="168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>
                <a:latin typeface="Arial" panose="020B0604020202020204" pitchFamily="34" charset="0"/>
              </a:rPr>
              <a:t>1. vrstva	4   hranoly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500">
                <a:latin typeface="Arial" panose="020B0604020202020204" pitchFamily="34" charset="0"/>
              </a:rPr>
              <a:t>2. vrstva	16 hranolů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500">
                <a:latin typeface="Arial" panose="020B0604020202020204" pitchFamily="34" charset="0"/>
              </a:rPr>
              <a:t>3. vrstva	36 hranolů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35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100" i="1">
                <a:latin typeface="Arial" panose="020B0604020202020204" pitchFamily="34" charset="0"/>
              </a:rPr>
              <a:t>n</a:t>
            </a:r>
            <a:r>
              <a:rPr lang="cs-CZ" altLang="cs-CZ" sz="2100">
                <a:latin typeface="Arial" panose="020B0604020202020204" pitchFamily="34" charset="0"/>
              </a:rPr>
              <a:t>-tá vrstva	</a:t>
            </a:r>
            <a:r>
              <a:rPr lang="cs-CZ" altLang="cs-CZ" sz="2400">
                <a:latin typeface="Arial" panose="020B0604020202020204" pitchFamily="34" charset="0"/>
              </a:rPr>
              <a:t>		</a:t>
            </a:r>
            <a:endParaRPr lang="cs-CZ" altLang="cs-CZ" sz="2400" baseline="30000">
              <a:latin typeface="Arial" panose="020B0604020202020204" pitchFamily="34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948489" y="4082653"/>
          <a:ext cx="69413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446" imgH="228501" progId="Equation.DSMT4">
                  <p:embed/>
                </p:oleObj>
              </mc:Choice>
              <mc:Fallback>
                <p:oleObj name="Equation" r:id="rId3" imgW="355446" imgH="228501" progId="Equation.DSMT4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9" y="4082653"/>
                        <a:ext cx="69413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Obdélník 4"/>
          <p:cNvSpPr>
            <a:spLocks noChangeArrowheads="1"/>
          </p:cNvSpPr>
          <p:nvPr/>
        </p:nvSpPr>
        <p:spPr bwMode="auto">
          <a:xfrm>
            <a:off x="2033588" y="1162051"/>
            <a:ext cx="540067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Vertikální dělení zprava</a:t>
            </a:r>
          </a:p>
        </p:txBody>
      </p:sp>
    </p:spTree>
    <p:extLst>
      <p:ext uri="{BB962C8B-B14F-4D97-AF65-F5344CB8AC3E}">
        <p14:creationId xmlns:p14="http://schemas.microsoft.com/office/powerpoint/2010/main" val="363273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63316" y="1916907"/>
            <a:ext cx="5670947" cy="216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700" b="1" dirty="0">
                <a:solidFill>
                  <a:srgbClr val="C00000"/>
                </a:solidFill>
                <a:latin typeface="Arial" panose="020B0604020202020204" pitchFamily="34" charset="0"/>
              </a:rPr>
              <a:t>Dělení pyramidy</a:t>
            </a:r>
          </a:p>
          <a:p>
            <a:pPr>
              <a:defRPr/>
            </a:pPr>
            <a:endParaRPr lang="cs-CZ" sz="27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557213" indent="-557213">
              <a:buFont typeface="+mj-lt"/>
              <a:buAutoNum type="arabicParenR"/>
              <a:defRPr/>
            </a:pPr>
            <a:r>
              <a:rPr lang="cs-CZ" sz="2700" dirty="0">
                <a:latin typeface="Arial" panose="020B0604020202020204" pitchFamily="34" charset="0"/>
              </a:rPr>
              <a:t>Vertikální zepředu dozadu</a:t>
            </a:r>
          </a:p>
          <a:p>
            <a:pPr marL="557213" indent="-557213">
              <a:buFont typeface="+mj-lt"/>
              <a:buAutoNum type="arabicParenR"/>
              <a:defRPr/>
            </a:pPr>
            <a:r>
              <a:rPr lang="cs-CZ" sz="2700" dirty="0">
                <a:latin typeface="Arial" panose="020B0604020202020204" pitchFamily="34" charset="0"/>
              </a:rPr>
              <a:t>Horizontální shora dolů</a:t>
            </a:r>
          </a:p>
          <a:p>
            <a:pPr marL="557213" indent="-557213">
              <a:buFont typeface="+mj-lt"/>
              <a:buAutoNum type="arabicParenR"/>
              <a:defRPr/>
            </a:pPr>
            <a:r>
              <a:rPr lang="cs-CZ" sz="2700" dirty="0">
                <a:latin typeface="Arial" panose="020B0604020202020204" pitchFamily="34" charset="0"/>
              </a:rPr>
              <a:t>Vertikální zleva doprava</a:t>
            </a:r>
          </a:p>
        </p:txBody>
      </p:sp>
      <p:sp>
        <p:nvSpPr>
          <p:cNvPr id="51203" name="TextovéPole 4"/>
          <p:cNvSpPr txBox="1">
            <a:spLocks noChangeArrowheads="1"/>
          </p:cNvSpPr>
          <p:nvPr/>
        </p:nvSpPr>
        <p:spPr bwMode="auto">
          <a:xfrm>
            <a:off x="1871663" y="4617245"/>
            <a:ext cx="475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>
                <a:latin typeface="Arial" panose="020B0604020202020204" pitchFamily="34" charset="0"/>
              </a:rPr>
              <a:t>Schematicky zaznamenávej, do které vrstvy hranoly patří!</a:t>
            </a:r>
          </a:p>
        </p:txBody>
      </p:sp>
    </p:spTree>
    <p:extLst>
      <p:ext uri="{BB962C8B-B14F-4D97-AF65-F5344CB8AC3E}">
        <p14:creationId xmlns:p14="http://schemas.microsoft.com/office/powerpoint/2010/main" val="219027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r="1440" b="3391"/>
          <a:stretch>
            <a:fillRect/>
          </a:stretch>
        </p:blipFill>
        <p:spPr bwMode="auto">
          <a:xfrm>
            <a:off x="1396605" y="944166"/>
            <a:ext cx="4564856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41653"/>
          <a:stretch>
            <a:fillRect/>
          </a:stretch>
        </p:blipFill>
        <p:spPr bwMode="auto">
          <a:xfrm>
            <a:off x="5155408" y="5136358"/>
            <a:ext cx="2593181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0"/>
          <a:stretch>
            <a:fillRect/>
          </a:stretch>
        </p:blipFill>
        <p:spPr bwMode="auto">
          <a:xfrm>
            <a:off x="1096567" y="4811316"/>
            <a:ext cx="426124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5" t="28525" b="14207"/>
          <a:stretch>
            <a:fillRect/>
          </a:stretch>
        </p:blipFill>
        <p:spPr bwMode="auto">
          <a:xfrm>
            <a:off x="2817019" y="5239941"/>
            <a:ext cx="2563416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1670" y="1484784"/>
            <a:ext cx="5724636" cy="4018457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3716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0C9F5B-3786-5E76-D43B-B7C475BEFE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085" t="29499" r="51412" b="137"/>
          <a:stretch/>
        </p:blipFill>
        <p:spPr>
          <a:xfrm>
            <a:off x="4907389" y="2348941"/>
            <a:ext cx="1749508" cy="2633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B02F40-5268-9C1C-AD8C-B615E6658D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337" r="74831" b="-629"/>
          <a:stretch/>
        </p:blipFill>
        <p:spPr>
          <a:xfrm>
            <a:off x="2840825" y="2346655"/>
            <a:ext cx="1873594" cy="26312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5EC4F7-0670-6F3C-2CDC-F358DBA026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9074" t="29593" r="27571" b="88"/>
          <a:stretch/>
        </p:blipFill>
        <p:spPr>
          <a:xfrm>
            <a:off x="6655903" y="2346044"/>
            <a:ext cx="1738526" cy="2632290"/>
          </a:xfrm>
          <a:prstGeom prst="rect">
            <a:avLst/>
          </a:prstGeom>
        </p:spPr>
      </p:pic>
      <p:sp>
        <p:nvSpPr>
          <p:cNvPr id="8" name="TextovéPole 2">
            <a:extLst>
              <a:ext uri="{FF2B5EF4-FFF2-40B4-BE49-F238E27FC236}">
                <a16:creationId xmlns:a16="http://schemas.microsoft.com/office/drawing/2014/main" id="{4AEA213A-0786-971F-8426-DDFABE805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63" y="1079567"/>
            <a:ext cx="56659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300" b="1" dirty="0" err="1">
                <a:solidFill>
                  <a:srgbClr val="C00000"/>
                </a:solidFill>
                <a:latin typeface="Arial"/>
                <a:cs typeface="Arial"/>
              </a:rPr>
              <a:t>Kaprekarova</a:t>
            </a:r>
            <a:r>
              <a:rPr lang="cs-CZ" altLang="cs-CZ" sz="3300" b="1" dirty="0">
                <a:solidFill>
                  <a:srgbClr val="C00000"/>
                </a:solidFill>
                <a:latin typeface="Arial"/>
                <a:cs typeface="Arial"/>
              </a:rPr>
              <a:t> konstanta</a:t>
            </a:r>
            <a:endParaRPr lang="cs-CZ" altLang="cs-CZ" sz="33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Obrázek 2" descr="A person wearing a white hat&#10;&#10;Description automatically generated">
            <a:extLst>
              <a:ext uri="{FF2B5EF4-FFF2-40B4-BE49-F238E27FC236}">
                <a16:creationId xmlns:a16="http://schemas.microsoft.com/office/drawing/2014/main" id="{77B333C0-4D5A-01BD-42BF-35ECB8C3BE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95"/>
          <a:stretch/>
        </p:blipFill>
        <p:spPr>
          <a:xfrm>
            <a:off x="342703" y="1797841"/>
            <a:ext cx="2385183" cy="2937515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885A310C-DCE1-503C-2420-0113964A7B1E}"/>
              </a:ext>
            </a:extLst>
          </p:cNvPr>
          <p:cNvSpPr/>
          <p:nvPr/>
        </p:nvSpPr>
        <p:spPr>
          <a:xfrm>
            <a:off x="423079" y="4979471"/>
            <a:ext cx="2037737" cy="73866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100" b="1" dirty="0">
                <a:solidFill>
                  <a:srgbClr val="CC3300"/>
                </a:solidFill>
                <a:latin typeface="Arial"/>
                <a:cs typeface="Arial"/>
              </a:rPr>
              <a:t>D. R. </a:t>
            </a:r>
            <a:r>
              <a:rPr lang="cs-CZ" sz="2100" b="1" dirty="0" err="1">
                <a:solidFill>
                  <a:srgbClr val="CC3300"/>
                </a:solidFill>
                <a:latin typeface="Arial"/>
                <a:cs typeface="Arial"/>
              </a:rPr>
              <a:t>Kaprekar</a:t>
            </a:r>
            <a:endParaRPr lang="cs-CZ" sz="2100" b="1" dirty="0">
              <a:solidFill>
                <a:srgbClr val="CC3300"/>
              </a:solidFill>
              <a:latin typeface="Arial"/>
              <a:cs typeface="Arial"/>
            </a:endParaRPr>
          </a:p>
          <a:p>
            <a:pPr algn="ctr"/>
            <a:r>
              <a:rPr lang="cs-CZ" sz="2100" b="1" dirty="0">
                <a:solidFill>
                  <a:srgbClr val="CC3300"/>
                </a:solidFill>
                <a:latin typeface="Arial"/>
                <a:cs typeface="Arial"/>
              </a:rPr>
              <a:t>1905-1986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C56B7F45-7902-B028-92B0-4BADE13ADF6D}"/>
              </a:ext>
            </a:extLst>
          </p:cNvPr>
          <p:cNvSpPr txBox="1"/>
          <p:nvPr/>
        </p:nvSpPr>
        <p:spPr>
          <a:xfrm>
            <a:off x="3365276" y="1798573"/>
            <a:ext cx="1070237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50" dirty="0">
                <a:latin typeface="MathJax_Main"/>
              </a:rPr>
              <a:t>729</a:t>
            </a:r>
            <a:r>
              <a:rPr lang="en-US" sz="3600" dirty="0">
                <a:latin typeface="MathJax_Main"/>
              </a:rPr>
              <a:t> </a:t>
            </a:r>
            <a:endParaRPr lang="en-US" sz="3600" baseline="30000" dirty="0">
              <a:latin typeface="MathJax_Main"/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9471129-122A-7BE0-D9B9-0FD16A6CBE11}"/>
              </a:ext>
            </a:extLst>
          </p:cNvPr>
          <p:cNvSpPr/>
          <p:nvPr/>
        </p:nvSpPr>
        <p:spPr>
          <a:xfrm>
            <a:off x="2733934" y="3430914"/>
            <a:ext cx="1982609" cy="69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3440E933-C7F6-CB0C-E7A3-17F23954E324}"/>
              </a:ext>
            </a:extLst>
          </p:cNvPr>
          <p:cNvSpPr/>
          <p:nvPr/>
        </p:nvSpPr>
        <p:spPr>
          <a:xfrm>
            <a:off x="2820132" y="4126093"/>
            <a:ext cx="1991014" cy="877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4439F7D2-C046-4A13-0752-66C2F62E131B}"/>
              </a:ext>
            </a:extLst>
          </p:cNvPr>
          <p:cNvSpPr/>
          <p:nvPr/>
        </p:nvSpPr>
        <p:spPr>
          <a:xfrm>
            <a:off x="2838452" y="2490568"/>
            <a:ext cx="1873353" cy="928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6BDBD77F-5596-C378-A9D2-CE81557CD773}"/>
              </a:ext>
            </a:extLst>
          </p:cNvPr>
          <p:cNvSpPr/>
          <p:nvPr/>
        </p:nvSpPr>
        <p:spPr>
          <a:xfrm>
            <a:off x="4892661" y="4131136"/>
            <a:ext cx="1991014" cy="877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CAF24927-984E-48B9-DA8B-170FBE1D47AE}"/>
              </a:ext>
            </a:extLst>
          </p:cNvPr>
          <p:cNvSpPr/>
          <p:nvPr/>
        </p:nvSpPr>
        <p:spPr>
          <a:xfrm>
            <a:off x="4910980" y="2495611"/>
            <a:ext cx="1873353" cy="1071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7326AAE7-4194-5EAB-C7CC-9CF4B4247E60}"/>
              </a:ext>
            </a:extLst>
          </p:cNvPr>
          <p:cNvSpPr/>
          <p:nvPr/>
        </p:nvSpPr>
        <p:spPr>
          <a:xfrm>
            <a:off x="4806462" y="3435957"/>
            <a:ext cx="1982609" cy="70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8960690B-7D84-9347-2244-93CA18CED14D}"/>
              </a:ext>
            </a:extLst>
          </p:cNvPr>
          <p:cNvSpPr/>
          <p:nvPr/>
        </p:nvSpPr>
        <p:spPr>
          <a:xfrm>
            <a:off x="6499110" y="3414105"/>
            <a:ext cx="1982609" cy="6930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C565833B-A806-7A09-8FD6-D49B38C0156D}"/>
              </a:ext>
            </a:extLst>
          </p:cNvPr>
          <p:cNvSpPr/>
          <p:nvPr/>
        </p:nvSpPr>
        <p:spPr>
          <a:xfrm>
            <a:off x="6585309" y="4109283"/>
            <a:ext cx="1991014" cy="877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5F843A1-874C-109D-26B1-5BD8574CC0F6}"/>
              </a:ext>
            </a:extLst>
          </p:cNvPr>
          <p:cNvSpPr/>
          <p:nvPr/>
        </p:nvSpPr>
        <p:spPr>
          <a:xfrm>
            <a:off x="6603628" y="2473758"/>
            <a:ext cx="1873353" cy="928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2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animBg="1"/>
      <p:bldP spid="24" grpId="0" animBg="1"/>
      <p:bldP spid="26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3155C-8057-8154-6A10-29705D705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Obsah obrázku text, Písmo, bílé, číslo&#10;&#10;Obsah vygenerovaný umělou inteligencí může být nesprávný.">
            <a:extLst>
              <a:ext uri="{FF2B5EF4-FFF2-40B4-BE49-F238E27FC236}">
                <a16:creationId xmlns:a16="http://schemas.microsoft.com/office/drawing/2014/main" id="{88B33C11-C30F-DDE5-DECA-EBAF07376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24" y="1682994"/>
            <a:ext cx="5629275" cy="2114550"/>
          </a:xfrm>
          <a:prstGeom prst="rect">
            <a:avLst/>
          </a:prstGeom>
        </p:spPr>
      </p:pic>
      <p:sp>
        <p:nvSpPr>
          <p:cNvPr id="2" name="TextovéPole 3">
            <a:extLst>
              <a:ext uri="{FF2B5EF4-FFF2-40B4-BE49-F238E27FC236}">
                <a16:creationId xmlns:a16="http://schemas.microsoft.com/office/drawing/2014/main" id="{F061251C-63BC-BD05-1EC0-E3CD999A675D}"/>
              </a:ext>
            </a:extLst>
          </p:cNvPr>
          <p:cNvSpPr txBox="1"/>
          <p:nvPr/>
        </p:nvSpPr>
        <p:spPr>
          <a:xfrm>
            <a:off x="650972" y="4270132"/>
            <a:ext cx="7844700" cy="807913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>
                <a:latin typeface="Arial"/>
                <a:cs typeface="Arial"/>
              </a:rPr>
              <a:t>Číslo reprezentované třemi ciframi, např. 349, 004, 026.</a:t>
            </a:r>
            <a:endParaRPr lang="cs-CZ" sz="2400" dirty="0">
              <a:latin typeface="Arial"/>
              <a:ea typeface="Calibri"/>
              <a:cs typeface="Arial"/>
            </a:endParaRPr>
          </a:p>
          <a:p>
            <a:r>
              <a:rPr lang="cs-CZ" sz="2400" dirty="0">
                <a:solidFill>
                  <a:srgbClr val="FF0000"/>
                </a:solidFill>
                <a:latin typeface="Arial"/>
                <a:cs typeface="Arial"/>
              </a:rPr>
              <a:t>Nesmí být všechny cifry stejné!</a:t>
            </a:r>
            <a:endParaRPr lang="cs-CZ" sz="2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B8D99D0-DBD1-DF10-EB01-BC02A2C436D9}"/>
              </a:ext>
            </a:extLst>
          </p:cNvPr>
          <p:cNvSpPr/>
          <p:nvPr/>
        </p:nvSpPr>
        <p:spPr>
          <a:xfrm>
            <a:off x="3417279" y="2388421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305509F-91DA-15B7-3D7D-C4C1CBB9DA17}"/>
              </a:ext>
            </a:extLst>
          </p:cNvPr>
          <p:cNvSpPr/>
          <p:nvPr/>
        </p:nvSpPr>
        <p:spPr>
          <a:xfrm>
            <a:off x="1609253" y="2374199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AA450A-C6AA-8CAF-A8F9-1500BE929F04}"/>
              </a:ext>
            </a:extLst>
          </p:cNvPr>
          <p:cNvSpPr/>
          <p:nvPr/>
        </p:nvSpPr>
        <p:spPr>
          <a:xfrm>
            <a:off x="1611623" y="3069611"/>
            <a:ext cx="1806118" cy="70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6F6D16A-8D70-5782-C20C-4B453BBB7DE6}"/>
              </a:ext>
            </a:extLst>
          </p:cNvPr>
          <p:cNvSpPr/>
          <p:nvPr/>
        </p:nvSpPr>
        <p:spPr>
          <a:xfrm>
            <a:off x="3633853" y="1694733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1030832A-DA78-D002-679E-17E50A40E046}"/>
              </a:ext>
            </a:extLst>
          </p:cNvPr>
          <p:cNvSpPr/>
          <p:nvPr/>
        </p:nvSpPr>
        <p:spPr>
          <a:xfrm>
            <a:off x="3520071" y="3067239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15A9044F-A8CB-1DEA-5CDB-1224D3F838E3}"/>
              </a:ext>
            </a:extLst>
          </p:cNvPr>
          <p:cNvSpPr/>
          <p:nvPr/>
        </p:nvSpPr>
        <p:spPr>
          <a:xfrm>
            <a:off x="5470541" y="1678572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39A042C-05EF-27E1-F433-C20FD996E007}"/>
              </a:ext>
            </a:extLst>
          </p:cNvPr>
          <p:cNvSpPr/>
          <p:nvPr/>
        </p:nvSpPr>
        <p:spPr>
          <a:xfrm>
            <a:off x="5474421" y="2368811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663E717A-9795-4278-73AA-F48F94AB4DA7}"/>
              </a:ext>
            </a:extLst>
          </p:cNvPr>
          <p:cNvSpPr/>
          <p:nvPr/>
        </p:nvSpPr>
        <p:spPr>
          <a:xfrm>
            <a:off x="5433906" y="2985781"/>
            <a:ext cx="1806118" cy="693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AC2BF8-CD0B-5B55-81F2-00FC4BECB886}"/>
              </a:ext>
            </a:extLst>
          </p:cNvPr>
          <p:cNvSpPr/>
          <p:nvPr/>
        </p:nvSpPr>
        <p:spPr>
          <a:xfrm>
            <a:off x="1517448" y="1705623"/>
            <a:ext cx="1991014" cy="877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4E12F450-891B-B996-0C4D-1C69DA6EAA06}"/>
              </a:ext>
            </a:extLst>
          </p:cNvPr>
          <p:cNvSpPr txBox="1"/>
          <p:nvPr/>
        </p:nvSpPr>
        <p:spPr>
          <a:xfrm>
            <a:off x="743100" y="1126220"/>
            <a:ext cx="1070237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50" dirty="0">
                <a:latin typeface="MathJax_Main"/>
              </a:rPr>
              <a:t>240</a:t>
            </a:r>
            <a:r>
              <a:rPr lang="en-US" sz="3600" dirty="0">
                <a:latin typeface="MathJax_Main"/>
              </a:rPr>
              <a:t> </a:t>
            </a:r>
            <a:endParaRPr lang="en-US" sz="3600" baseline="30000" dirty="0">
              <a:latin typeface="MathJax_Main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83AF25D-527D-0BF1-BB78-A4AF24654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184" y="4914204"/>
            <a:ext cx="76933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cs-CZ" altLang="cs-CZ" sz="3300" b="1">
                <a:solidFill>
                  <a:srgbClr val="C00000"/>
                </a:solidFill>
                <a:latin typeface="Arial"/>
                <a:cs typeface="Arial"/>
              </a:rPr>
              <a:t>PL</a:t>
            </a:r>
          </a:p>
        </p:txBody>
      </p:sp>
    </p:spTree>
    <p:extLst>
      <p:ext uri="{BB962C8B-B14F-4D97-AF65-F5344CB8AC3E}">
        <p14:creationId xmlns:p14="http://schemas.microsoft.com/office/powerpoint/2010/main" val="323626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2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7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D3EC9A9-4662-D60B-F295-AA27A4053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3" y="1699591"/>
            <a:ext cx="8726477" cy="430115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23F3F44-F72A-CF94-FA5D-C60A2FE4D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65" y="1082302"/>
            <a:ext cx="2532762" cy="527837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C486842-E6AB-056A-7D02-97BB3668D778}"/>
              </a:ext>
            </a:extLst>
          </p:cNvPr>
          <p:cNvSpPr txBox="1"/>
          <p:nvPr/>
        </p:nvSpPr>
        <p:spPr>
          <a:xfrm>
            <a:off x="3490282" y="1168676"/>
            <a:ext cx="483622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3000" dirty="0">
                <a:latin typeface="Arial" panose="020B0604020202020204" pitchFamily="34" charset="0"/>
              </a:rPr>
              <a:t>81 zemí     690 000 žáků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532959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, diagram, text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3657CB50-E881-CA62-11C9-C212FAE00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42" y="1291111"/>
            <a:ext cx="7720632" cy="41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7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0B6D3-DD4E-12AD-BAF2-E4CAE15D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7">
            <a:extLst>
              <a:ext uri="{FF2B5EF4-FFF2-40B4-BE49-F238E27FC236}">
                <a16:creationId xmlns:a16="http://schemas.microsoft.com/office/drawing/2014/main" id="{0DDB1DF1-E36B-991A-74A9-8EE6AFCE47A7}"/>
              </a:ext>
            </a:extLst>
          </p:cNvPr>
          <p:cNvSpPr txBox="1"/>
          <p:nvPr/>
        </p:nvSpPr>
        <p:spPr>
          <a:xfrm>
            <a:off x="565513" y="1462497"/>
            <a:ext cx="8188778" cy="1177245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400" b="1" dirty="0">
                <a:solidFill>
                  <a:schemeClr val="tx2">
                    <a:lumMod val="76000"/>
                    <a:lumOff val="24000"/>
                  </a:schemeClr>
                </a:solidFill>
                <a:latin typeface="Arial"/>
              </a:rPr>
              <a:t>Najděte pravidlo, podle kterého byste mohli doplnit číselné hodnoty do zbývajících koleček a zvolené číslo do příslušného obdélníčku.</a:t>
            </a:r>
            <a:endParaRPr lang="cs-CZ" sz="1350" b="1" dirty="0">
              <a:solidFill>
                <a:schemeClr val="tx2">
                  <a:lumMod val="76000"/>
                  <a:lumOff val="24000"/>
                </a:schemeClr>
              </a:solidFill>
            </a:endParaRPr>
          </a:p>
        </p:txBody>
      </p:sp>
      <p:pic>
        <p:nvPicPr>
          <p:cNvPr id="3" name="Obrázek 2" descr="Obsah obrázku Písmo, typografie, text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2791A3C8-E803-E048-CBA7-6D25BA1C6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3689033"/>
            <a:ext cx="5532120" cy="653415"/>
          </a:xfrm>
          <a:prstGeom prst="rect">
            <a:avLst/>
          </a:prstGeom>
        </p:spPr>
      </p:pic>
      <p:pic>
        <p:nvPicPr>
          <p:cNvPr id="4" name="Obrázek 3" descr="Obsah obrázku Písmo, typografie, kaligrafie, design&#10;&#10;Obsah vygenerovaný umělou inteligencí může být nesprávný.">
            <a:extLst>
              <a:ext uri="{FF2B5EF4-FFF2-40B4-BE49-F238E27FC236}">
                <a16:creationId xmlns:a16="http://schemas.microsoft.com/office/drawing/2014/main" id="{8FFF51EA-E026-E0FF-76B8-B80959AD0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902" y="4466987"/>
            <a:ext cx="2111216" cy="560546"/>
          </a:xfrm>
          <a:prstGeom prst="rect">
            <a:avLst/>
          </a:prstGeom>
        </p:spPr>
      </p:pic>
      <p:pic>
        <p:nvPicPr>
          <p:cNvPr id="5" name="Obrázek 4" descr="Obsah obrázku Písmo, Grafika, bílé, text&#10;&#10;Obsah vygenerovaný umělou inteligencí může být nesprávný.">
            <a:extLst>
              <a:ext uri="{FF2B5EF4-FFF2-40B4-BE49-F238E27FC236}">
                <a16:creationId xmlns:a16="http://schemas.microsoft.com/office/drawing/2014/main" id="{8F7F1A3C-B7AF-8413-0A56-6C7D4190B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611" y="4471511"/>
            <a:ext cx="1877378" cy="551498"/>
          </a:xfrm>
          <a:prstGeom prst="rect">
            <a:avLst/>
          </a:prstGeom>
        </p:spPr>
      </p:pic>
      <p:pic>
        <p:nvPicPr>
          <p:cNvPr id="6" name="Obrázek 5" descr="Obsah obrázku Písmo, typografie, text, kaligrafie&#10;&#10;Obsah vygenerovaný umělou inteligencí může být nesprávný.">
            <a:extLst>
              <a:ext uri="{FF2B5EF4-FFF2-40B4-BE49-F238E27FC236}">
                <a16:creationId xmlns:a16="http://schemas.microsoft.com/office/drawing/2014/main" id="{0430670F-DEA3-884F-FD3D-E3D1CEC701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319" y="2873693"/>
            <a:ext cx="5354003" cy="661035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3CF51B91-2FCD-A776-1BE7-4BB8683B3E2A}"/>
              </a:ext>
            </a:extLst>
          </p:cNvPr>
          <p:cNvSpPr/>
          <p:nvPr/>
        </p:nvSpPr>
        <p:spPr>
          <a:xfrm>
            <a:off x="4392304" y="4514441"/>
            <a:ext cx="2269664" cy="62484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5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E0C5A-FA46-3530-0E2D-47338B02D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diagram, kruh, text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E7FBE4C8-C019-052C-746C-E086DA6E3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46" y="1557338"/>
            <a:ext cx="7777502" cy="410255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AE159AA-E556-BECE-9EE3-51D758A85F39}"/>
              </a:ext>
            </a:extLst>
          </p:cNvPr>
          <p:cNvSpPr txBox="1"/>
          <p:nvPr/>
        </p:nvSpPr>
        <p:spPr>
          <a:xfrm>
            <a:off x="1205511" y="1789823"/>
            <a:ext cx="702129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100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E04467D-CF87-DB3B-306E-0B3216354BDB}"/>
              </a:ext>
            </a:extLst>
          </p:cNvPr>
          <p:cNvSpPr txBox="1"/>
          <p:nvPr/>
        </p:nvSpPr>
        <p:spPr>
          <a:xfrm>
            <a:off x="1344305" y="2785866"/>
            <a:ext cx="702129" cy="473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  99</a:t>
            </a:r>
          </a:p>
          <a:p>
            <a:endParaRPr lang="cs-CZ" sz="825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0216933-A699-1DF6-2396-29CD754712CE}"/>
              </a:ext>
            </a:extLst>
          </p:cNvPr>
          <p:cNvSpPr txBox="1"/>
          <p:nvPr/>
        </p:nvSpPr>
        <p:spPr>
          <a:xfrm>
            <a:off x="4169147" y="2785866"/>
            <a:ext cx="702129" cy="473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  297</a:t>
            </a:r>
          </a:p>
          <a:p>
            <a:endParaRPr lang="cs-CZ" sz="825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61332EA-39D5-9DE7-D1F7-143158ADB687}"/>
              </a:ext>
            </a:extLst>
          </p:cNvPr>
          <p:cNvSpPr txBox="1"/>
          <p:nvPr/>
        </p:nvSpPr>
        <p:spPr>
          <a:xfrm>
            <a:off x="4446733" y="1789823"/>
            <a:ext cx="628651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300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CE1917-3C58-1140-14F6-B71F33E7F066}"/>
              </a:ext>
            </a:extLst>
          </p:cNvPr>
          <p:cNvSpPr txBox="1"/>
          <p:nvPr/>
        </p:nvSpPr>
        <p:spPr>
          <a:xfrm>
            <a:off x="6185725" y="1789823"/>
            <a:ext cx="693965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, 400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F82F60B4-766D-96D5-7C9C-A73035190809}"/>
              </a:ext>
            </a:extLst>
          </p:cNvPr>
          <p:cNvSpPr txBox="1"/>
          <p:nvPr/>
        </p:nvSpPr>
        <p:spPr>
          <a:xfrm>
            <a:off x="7320561" y="5039208"/>
            <a:ext cx="702129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500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233CF1A-ADB5-39E1-EBAA-7E6460B5A45D}"/>
              </a:ext>
            </a:extLst>
          </p:cNvPr>
          <p:cNvSpPr txBox="1"/>
          <p:nvPr/>
        </p:nvSpPr>
        <p:spPr>
          <a:xfrm>
            <a:off x="5948961" y="5039208"/>
            <a:ext cx="702129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600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67CCB597-39A6-2A98-4E32-CD167DC4F939}"/>
              </a:ext>
            </a:extLst>
          </p:cNvPr>
          <p:cNvSpPr txBox="1"/>
          <p:nvPr/>
        </p:nvSpPr>
        <p:spPr>
          <a:xfrm>
            <a:off x="4666287" y="5063702"/>
            <a:ext cx="636815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, 700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5218CA6-4020-2AEC-0C41-4ED02B0BDC71}"/>
              </a:ext>
            </a:extLst>
          </p:cNvPr>
          <p:cNvSpPr txBox="1"/>
          <p:nvPr/>
        </p:nvSpPr>
        <p:spPr>
          <a:xfrm>
            <a:off x="2797547" y="5063701"/>
            <a:ext cx="702129" cy="346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dirty="0"/>
              <a:t>800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96E8933-0964-50EA-9617-9239A82D5549}"/>
              </a:ext>
            </a:extLst>
          </p:cNvPr>
          <p:cNvSpPr txBox="1"/>
          <p:nvPr/>
        </p:nvSpPr>
        <p:spPr>
          <a:xfrm>
            <a:off x="7521580" y="1032972"/>
            <a:ext cx="1022963" cy="530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000" b="1" dirty="0">
                <a:solidFill>
                  <a:srgbClr val="00B050"/>
                </a:solidFill>
              </a:rPr>
              <a:t>422</a:t>
            </a:r>
          </a:p>
        </p:txBody>
      </p: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A861E381-4647-AF57-589D-FC70543DB25B}"/>
              </a:ext>
            </a:extLst>
          </p:cNvPr>
          <p:cNvCxnSpPr/>
          <p:nvPr/>
        </p:nvCxnSpPr>
        <p:spPr>
          <a:xfrm flipH="1">
            <a:off x="3707703" y="1243310"/>
            <a:ext cx="3760838" cy="5972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snímek obrazovky, text, kruh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33719AB2-2641-69FF-B529-7CB5A2D1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90" y="1268016"/>
            <a:ext cx="7968343" cy="432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E222364-F615-6528-54DE-BCF9B59DDD9A}"/>
              </a:ext>
            </a:extLst>
          </p:cNvPr>
          <p:cNvGrpSpPr/>
          <p:nvPr/>
        </p:nvGrpSpPr>
        <p:grpSpPr>
          <a:xfrm>
            <a:off x="546792" y="864396"/>
            <a:ext cx="5983623" cy="5011780"/>
            <a:chOff x="2159110" y="510567"/>
            <a:chExt cx="5786111" cy="4949607"/>
          </a:xfrm>
        </p:grpSpPr>
        <p:pic>
          <p:nvPicPr>
            <p:cNvPr id="3" name="Obrázek 2" descr="Obsah obrázku text, snímek obrazovky, Písmo, číslo&#10;&#10;Popis se vygeneroval automaticky.">
              <a:extLst>
                <a:ext uri="{FF2B5EF4-FFF2-40B4-BE49-F238E27FC236}">
                  <a16:creationId xmlns:a16="http://schemas.microsoft.com/office/drawing/2014/main" id="{FC21C357-134F-B8CE-2E2F-D94C53CB1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110" y="510567"/>
              <a:ext cx="5786111" cy="4949607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1CDB25-4EB8-FF41-FC22-98469FB4F984}"/>
                </a:ext>
              </a:extLst>
            </p:cNvPr>
            <p:cNvSpPr/>
            <p:nvPr/>
          </p:nvSpPr>
          <p:spPr>
            <a:xfrm>
              <a:off x="6846447" y="1288083"/>
              <a:ext cx="826054" cy="322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BC6191-DBD7-1B4E-C5EE-2F29A0F554BF}"/>
                </a:ext>
              </a:extLst>
            </p:cNvPr>
            <p:cNvSpPr/>
            <p:nvPr/>
          </p:nvSpPr>
          <p:spPr>
            <a:xfrm>
              <a:off x="6846447" y="2665946"/>
              <a:ext cx="826054" cy="322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BEC19A-E9C1-CEBC-0DE8-B908AC1153ED}"/>
                </a:ext>
              </a:extLst>
            </p:cNvPr>
            <p:cNvSpPr/>
            <p:nvPr/>
          </p:nvSpPr>
          <p:spPr>
            <a:xfrm>
              <a:off x="6839439" y="3574083"/>
              <a:ext cx="826054" cy="3220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271A230-4671-5054-9050-E74E38ED8004}"/>
              </a:ext>
            </a:extLst>
          </p:cNvPr>
          <p:cNvSpPr txBox="1"/>
          <p:nvPr/>
        </p:nvSpPr>
        <p:spPr>
          <a:xfrm>
            <a:off x="6529690" y="1658347"/>
            <a:ext cx="1858622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500" dirty="0">
                <a:solidFill>
                  <a:srgbClr val="C00000"/>
                </a:solidFill>
                <a:latin typeface="Arial"/>
                <a:cs typeface="Arial"/>
              </a:rPr>
              <a:t>495</a:t>
            </a:r>
            <a:endParaRPr lang="en-US" sz="45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FC7524-A47B-4D03-F9DB-BBBDEE7B1B3F}"/>
              </a:ext>
            </a:extLst>
          </p:cNvPr>
          <p:cNvSpPr txBox="1"/>
          <p:nvPr/>
        </p:nvSpPr>
        <p:spPr>
          <a:xfrm>
            <a:off x="6529689" y="2425566"/>
            <a:ext cx="1858622" cy="7617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500" dirty="0">
                <a:solidFill>
                  <a:srgbClr val="C00000"/>
                </a:solidFill>
                <a:latin typeface="Arial"/>
                <a:cs typeface="Arial"/>
              </a:rPr>
              <a:t>6 174</a:t>
            </a:r>
          </a:p>
        </p:txBody>
      </p:sp>
    </p:spTree>
    <p:extLst>
      <p:ext uri="{BB962C8B-B14F-4D97-AF65-F5344CB8AC3E}">
        <p14:creationId xmlns:p14="http://schemas.microsoft.com/office/powerpoint/2010/main" val="11596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A85BF406-7AE9-79F2-3AD3-3E61D18D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44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Děkuji za pozornost</a:t>
            </a:r>
          </a:p>
        </p:txBody>
      </p:sp>
      <p:pic>
        <p:nvPicPr>
          <p:cNvPr id="14339" name="Picture 6" descr="liška 2">
            <a:extLst>
              <a:ext uri="{FF2B5EF4-FFF2-40B4-BE49-F238E27FC236}">
                <a16:creationId xmlns:a16="http://schemas.microsoft.com/office/drawing/2014/main" id="{22ACAEF7-596C-50F5-4564-113FC6120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0988" y="1600200"/>
            <a:ext cx="6042025" cy="4530725"/>
          </a:xfrm>
          <a:noFill/>
        </p:spPr>
      </p:pic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6C9CCD-1313-581E-688A-135B2E18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EE14E2F-D8CE-6246-F0B2-130A835CB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82916" y="1326874"/>
            <a:ext cx="3691739" cy="351099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68E8FB5-FA99-29B7-C024-2CA52C2B9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584" y="1222513"/>
            <a:ext cx="3872078" cy="467053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059C7FE-58A4-F72F-A2A5-BEF90AD8A630}"/>
              </a:ext>
            </a:extLst>
          </p:cNvPr>
          <p:cNvSpPr txBox="1"/>
          <p:nvPr/>
        </p:nvSpPr>
        <p:spPr>
          <a:xfrm>
            <a:off x="185591" y="964955"/>
            <a:ext cx="855305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750" dirty="0">
                <a:hlinkClick r:id="rId4"/>
              </a:rPr>
              <a:t>https://www.csicr.cz/CSICR/media/Elektronicke-publikace/2023/NZ_PISA_2022/html5/index.html?pn=11</a:t>
            </a:r>
            <a:endParaRPr lang="cs-CZ" sz="750" dirty="0"/>
          </a:p>
        </p:txBody>
      </p:sp>
    </p:spTree>
    <p:extLst>
      <p:ext uri="{BB962C8B-B14F-4D97-AF65-F5344CB8AC3E}">
        <p14:creationId xmlns:p14="http://schemas.microsoft.com/office/powerpoint/2010/main" val="5058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536ACCD-0386-6440-6FC0-5B5870EA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835" y="1506519"/>
            <a:ext cx="7728331" cy="38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1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Písmo, snímek obrazovky, logo&#10;&#10;Popis se vygeneroval automaticky.">
            <a:extLst>
              <a:ext uri="{FF2B5EF4-FFF2-40B4-BE49-F238E27FC236}">
                <a16:creationId xmlns:a16="http://schemas.microsoft.com/office/drawing/2014/main" id="{A272F2A1-6077-71B8-149C-228ABFEB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" y="964406"/>
            <a:ext cx="2728913" cy="714375"/>
          </a:xfrm>
          <a:prstGeom prst="rect">
            <a:avLst/>
          </a:prstGeom>
        </p:spPr>
      </p:pic>
      <p:pic>
        <p:nvPicPr>
          <p:cNvPr id="3" name="Obrázek 2" descr="Obsah obrázku text, Písmo, design, typografie&#10;&#10;Popis se vygeneroval automaticky.">
            <a:extLst>
              <a:ext uri="{FF2B5EF4-FFF2-40B4-BE49-F238E27FC236}">
                <a16:creationId xmlns:a16="http://schemas.microsoft.com/office/drawing/2014/main" id="{2336B000-B480-D38B-9B3D-403F86FB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13" y="1209511"/>
            <a:ext cx="3936206" cy="464344"/>
          </a:xfrm>
          <a:prstGeom prst="rect">
            <a:avLst/>
          </a:prstGeom>
        </p:spPr>
      </p:pic>
      <p:pic>
        <p:nvPicPr>
          <p:cNvPr id="5" name="Obrázek 4" descr="Obsah obrázku text, snímek obrazovky, čísl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E5B9D87D-0078-B7CC-D0A3-1E667BADEE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799" t="15606" r="6018" b="-411"/>
          <a:stretch/>
        </p:blipFill>
        <p:spPr>
          <a:xfrm>
            <a:off x="588310" y="1894394"/>
            <a:ext cx="7958986" cy="410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1F7AC8F-54C8-04A6-0252-0A85534DA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16" y="983689"/>
            <a:ext cx="7650251" cy="48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03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271B98-FAE7-74FC-D136-746D518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52"/>
          <a:stretch/>
        </p:blipFill>
        <p:spPr>
          <a:xfrm>
            <a:off x="851907" y="989918"/>
            <a:ext cx="6677179" cy="48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271B98-FAE7-74FC-D136-746D518A0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52"/>
          <a:stretch/>
        </p:blipFill>
        <p:spPr>
          <a:xfrm>
            <a:off x="851907" y="989918"/>
            <a:ext cx="6677179" cy="487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526A8F-7F13-D000-CAE9-13357FD66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4" name="Obrázek 3" descr="Obsah obrázku text, snímek obrazovky, řada/pruh, Vykreslený graf&#10;&#10;Obsah generovaný pomocí AI může být nesprávný.">
            <a:extLst>
              <a:ext uri="{FF2B5EF4-FFF2-40B4-BE49-F238E27FC236}">
                <a16:creationId xmlns:a16="http://schemas.microsoft.com/office/drawing/2014/main" id="{82F1BE6C-C074-5371-8CB5-414643F19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671512"/>
            <a:ext cx="8934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4168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13191</TotalTime>
  <Words>182</Words>
  <Application>Microsoft Office PowerPoint</Application>
  <PresentationFormat>Předvádění na obrazovce (4:3)</PresentationFormat>
  <Paragraphs>45</Paragraphs>
  <Slides>25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MathJax_Main</vt:lpstr>
      <vt:lpstr>Motiv systému Office</vt:lpstr>
      <vt:lpstr>Equation</vt:lpstr>
      <vt:lpstr>Typ úloh,  které naši žáci neumí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Semináře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NUOV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Zelendová Eva</dc:creator>
  <cp:lastModifiedBy>eduardfuchs3@gmail.com</cp:lastModifiedBy>
  <cp:revision>511</cp:revision>
  <cp:lastPrinted>2017-11-13T14:37:43Z</cp:lastPrinted>
  <dcterms:created xsi:type="dcterms:W3CDTF">2014-02-26T11:39:24Z</dcterms:created>
  <dcterms:modified xsi:type="dcterms:W3CDTF">2025-08-13T08:25:56Z</dcterms:modified>
</cp:coreProperties>
</file>