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69" r:id="rId4"/>
    <p:sldId id="257" r:id="rId5"/>
    <p:sldId id="258" r:id="rId6"/>
    <p:sldId id="259" r:id="rId7"/>
    <p:sldId id="261" r:id="rId8"/>
    <p:sldId id="270" r:id="rId9"/>
    <p:sldId id="263" r:id="rId10"/>
    <p:sldId id="265" r:id="rId11"/>
    <p:sldId id="264" r:id="rId12"/>
    <p:sldId id="267" r:id="rId13"/>
    <p:sldId id="262" r:id="rId14"/>
    <p:sldId id="271" r:id="rId15"/>
    <p:sldId id="272" r:id="rId16"/>
    <p:sldId id="260" r:id="rId17"/>
    <p:sldId id="273" r:id="rId18"/>
    <p:sldId id="274" r:id="rId19"/>
    <p:sldId id="268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A0644-9A33-48C6-A161-D72C7C314615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2867C-0CAB-4211-A1F9-5ED30790F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3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/>
              <a:t>Grain size – míra obecnosti – jemnost měřítka – používaná při popisu a výkladu vzdělávacího procesu (Leach, J, Ametller, J. &amp; Scott, P. Establishing and communicating about teaching and learning scientific content: The role of design briefs. In KORTLAND, K. &amp; KLASSEN, K. (Eds.) Designing Theory-Based Teaching-Learning Sequences for Science Education. </a:t>
            </a:r>
            <a:r>
              <a:rPr lang="cs-CZ" altLang="cs-CZ" smtClean="0">
                <a:solidFill>
                  <a:srgbClr val="FF0000"/>
                </a:solidFill>
              </a:rPr>
              <a:t>????????? , s. 8)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Large grain size – Makroměřítko – poskytuje obecnou orientaci o výuce určitému oboru nebo vzdělávací oblasti (na úrovni obecných představ o světě, kulturních oblastech, perspektivách vzdělávání) 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Fine grain size – Mikroměřítko – úroveň specifických znalostí o vyučování a učení se určitému obsahu.   </a:t>
            </a: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9CBED9-695A-4D89-B66E-F11123E64944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55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4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3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24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26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9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66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11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72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1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3DCC2-39CA-41BD-BFD5-611656A704CE}" type="datetimeFigureOut">
              <a:rPr lang="cs-CZ" smtClean="0"/>
              <a:t>22. 8. 2017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EBC11-5299-4540-8943-8B5020B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99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pedf.cuni.cz/pedagogika/?p=11138&amp;lang=c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Zkoumání kvality výuky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Překážky i slibná místa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35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7658" cy="1325563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Teoretizace „rozštěpu </a:t>
            </a:r>
            <a:r>
              <a:rPr lang="cs-CZ" dirty="0" smtClean="0"/>
              <a:t>faktu</a:t>
            </a:r>
            <a:r>
              <a:rPr lang="cs-CZ" dirty="0" smtClean="0"/>
              <a:t>“: </a:t>
            </a:r>
            <a:r>
              <a:rPr lang="cs-CZ" dirty="0" smtClean="0"/>
              <a:t>dvojdimenzionální povaha oborově didaktického faktu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S</a:t>
            </a:r>
            <a:r>
              <a:rPr lang="cs-CZ" i="1" dirty="0" smtClean="0"/>
              <a:t>pecifičnost </a:t>
            </a:r>
            <a:r>
              <a:rPr lang="cs-CZ" i="1" dirty="0"/>
              <a:t>učitelských praktik </a:t>
            </a:r>
            <a:r>
              <a:rPr lang="cs-CZ" i="1" dirty="0" smtClean="0"/>
              <a:t>→ </a:t>
            </a:r>
            <a:r>
              <a:rPr lang="cs-CZ" dirty="0" smtClean="0"/>
              <a:t>profesní </a:t>
            </a:r>
            <a:r>
              <a:rPr lang="cs-CZ" dirty="0"/>
              <a:t>aktivita </a:t>
            </a:r>
            <a:r>
              <a:rPr lang="cs-CZ" dirty="0" smtClean="0"/>
              <a:t>učitele </a:t>
            </a:r>
            <a:r>
              <a:rPr lang="cs-CZ" dirty="0"/>
              <a:t>nemá cíl v samotném zpracování obsahu, ale v </a:t>
            </a:r>
            <a:r>
              <a:rPr lang="cs-CZ" i="1" dirty="0"/>
              <a:t>žákovském učení </a:t>
            </a:r>
            <a:r>
              <a:rPr lang="cs-CZ" sz="2400" dirty="0"/>
              <a:t>(Slavík 1995; Janík &amp; Slavík, 2009).</a:t>
            </a:r>
            <a:endParaRPr lang="cs-CZ" sz="2400" dirty="0" smtClean="0"/>
          </a:p>
          <a:p>
            <a:pPr lvl="1"/>
            <a:r>
              <a:rPr lang="cs-CZ" dirty="0" smtClean="0"/>
              <a:t>→ reprezentována termínem </a:t>
            </a:r>
            <a:r>
              <a:rPr lang="cs-CZ" i="1" dirty="0" smtClean="0"/>
              <a:t>didaktická znalost obsahu</a:t>
            </a:r>
            <a:r>
              <a:rPr lang="cs-CZ" dirty="0"/>
              <a:t> (</a:t>
            </a:r>
            <a:r>
              <a:rPr lang="cs-CZ" dirty="0" err="1"/>
              <a:t>Shulman</a:t>
            </a:r>
            <a:r>
              <a:rPr lang="cs-CZ" dirty="0"/>
              <a:t> </a:t>
            </a:r>
            <a:r>
              <a:rPr lang="cs-CZ" dirty="0" smtClean="0"/>
              <a:t>1986)</a:t>
            </a:r>
          </a:p>
          <a:p>
            <a:r>
              <a:rPr lang="cs-CZ" b="1" dirty="0" smtClean="0"/>
              <a:t>Didaktická </a:t>
            </a:r>
            <a:r>
              <a:rPr lang="cs-CZ" b="1" dirty="0"/>
              <a:t>znalost </a:t>
            </a:r>
            <a:r>
              <a:rPr lang="cs-CZ" b="1" dirty="0" smtClean="0"/>
              <a:t>obsahu </a:t>
            </a:r>
            <a:r>
              <a:rPr lang="cs-CZ" dirty="0" smtClean="0"/>
              <a:t>– dvě odlišné </a:t>
            </a:r>
            <a:r>
              <a:rPr lang="cs-CZ" i="1" dirty="0"/>
              <a:t>epistemologické </a:t>
            </a:r>
            <a:r>
              <a:rPr lang="cs-CZ" i="1" dirty="0" smtClean="0"/>
              <a:t>perspektivy v učitelství </a:t>
            </a:r>
            <a:r>
              <a:rPr lang="cs-CZ" dirty="0" smtClean="0"/>
              <a:t>(Bromme, 2005, 2008):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/>
              <a:t>Ontodidaktika</a:t>
            </a:r>
            <a:r>
              <a:rPr lang="cs-CZ" dirty="0" smtClean="0"/>
              <a:t>: znalosti (deklarativní &amp; procedurální) vztahující </a:t>
            </a:r>
            <a:r>
              <a:rPr lang="cs-CZ" dirty="0"/>
              <a:t>se k účinným formám reprezentace obsahu; 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i="1" dirty="0" smtClean="0"/>
              <a:t>Psychodidaktika</a:t>
            </a:r>
            <a:r>
              <a:rPr lang="cs-CZ" dirty="0" smtClean="0"/>
              <a:t>: didakticky funkční porozumění </a:t>
            </a:r>
            <a:r>
              <a:rPr lang="cs-CZ" dirty="0"/>
              <a:t>specifickým učebním obtížím a (</a:t>
            </a:r>
            <a:r>
              <a:rPr lang="cs-CZ" dirty="0" err="1"/>
              <a:t>pre</a:t>
            </a:r>
            <a:r>
              <a:rPr lang="cs-CZ" dirty="0"/>
              <a:t>)koncepcím žáků (</a:t>
            </a:r>
            <a:r>
              <a:rPr lang="cs-CZ" dirty="0" err="1"/>
              <a:t>Shulman</a:t>
            </a:r>
            <a:r>
              <a:rPr lang="cs-CZ" dirty="0"/>
              <a:t> 1986, </a:t>
            </a:r>
            <a:r>
              <a:rPr lang="cs-CZ" dirty="0" smtClean="0"/>
              <a:t>Janík &amp; Slavík, 2009).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94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Šrafovaná šipka doprava 7"/>
          <p:cNvSpPr/>
          <p:nvPr/>
        </p:nvSpPr>
        <p:spPr>
          <a:xfrm rot="16200000">
            <a:off x="4205181" y="3527870"/>
            <a:ext cx="2086670" cy="994927"/>
          </a:xfrm>
          <a:prstGeom prst="striped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Kosoúhelník 3"/>
          <p:cNvSpPr/>
          <p:nvPr/>
        </p:nvSpPr>
        <p:spPr>
          <a:xfrm>
            <a:off x="2255389" y="4734523"/>
            <a:ext cx="7375585" cy="1406106"/>
          </a:xfrm>
          <a:prstGeom prst="parallelogram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5" name="Šrafovaná šipka doprava 14"/>
          <p:cNvSpPr/>
          <p:nvPr/>
        </p:nvSpPr>
        <p:spPr>
          <a:xfrm rot="5400000">
            <a:off x="5258187" y="3671203"/>
            <a:ext cx="2086670" cy="994927"/>
          </a:xfrm>
          <a:prstGeom prst="striped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789" y="140408"/>
            <a:ext cx="11622506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Objektivizace v učitelství: problém </a:t>
            </a:r>
            <a:r>
              <a:rPr lang="cs-CZ" sz="4000" dirty="0" smtClean="0"/>
              <a:t>„rozštěpu“ faktů </a:t>
            </a:r>
            <a:endParaRPr lang="cs-CZ" sz="4000" dirty="0"/>
          </a:p>
        </p:txBody>
      </p:sp>
      <p:sp>
        <p:nvSpPr>
          <p:cNvPr id="5" name="Obdélník 4"/>
          <p:cNvSpPr/>
          <p:nvPr/>
        </p:nvSpPr>
        <p:spPr>
          <a:xfrm>
            <a:off x="2255389" y="5178059"/>
            <a:ext cx="70164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Realita výuky</a:t>
            </a:r>
            <a:endParaRPr lang="cs-CZ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4258650" y="3520577"/>
            <a:ext cx="3116825" cy="109467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UČITEL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znalost obsahu </a:t>
            </a:r>
            <a:endParaRPr lang="cs-CZ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4265151" y="3479972"/>
            <a:ext cx="3116825" cy="117987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UČITEL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didaktická znalost obsahu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172932" y="1949148"/>
            <a:ext cx="1053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cs-CZ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084636" y="1767841"/>
            <a:ext cx="388932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Předmětný/é obor/y </a:t>
            </a:r>
          </a:p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ve výuce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227080" y="1774235"/>
            <a:ext cx="3552028" cy="1077218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Učitelská zkušenost</a:t>
            </a:r>
          </a:p>
          <a:p>
            <a:pPr algn="ctr"/>
            <a:r>
              <a:rPr lang="cs-CZ" sz="3200" b="1" dirty="0" smtClean="0">
                <a:ln/>
                <a:solidFill>
                  <a:schemeClr val="accent3"/>
                </a:solidFill>
              </a:rPr>
              <a:t>(z) výuky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5683" y="1560181"/>
            <a:ext cx="4089468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Oborový fakt (ideálně typický výrok): </a:t>
            </a:r>
          </a:p>
          <a:p>
            <a:pPr>
              <a:spcAft>
                <a:spcPts val="600"/>
              </a:spcAft>
            </a:pPr>
            <a:r>
              <a:rPr lang="cs-CZ" i="1" dirty="0" smtClean="0"/>
              <a:t>Karlova univerzita byla založena roku 1348. </a:t>
            </a:r>
          </a:p>
          <a:p>
            <a:pPr>
              <a:spcAft>
                <a:spcPts val="600"/>
              </a:spcAft>
            </a:pPr>
            <a:endParaRPr lang="cs-CZ" sz="1000" i="1" dirty="0"/>
          </a:p>
          <a:p>
            <a:pPr>
              <a:spcAft>
                <a:spcPts val="600"/>
              </a:spcAft>
            </a:pPr>
            <a:endParaRPr lang="cs-CZ" sz="1000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Oborově didaktický fakt: </a:t>
            </a:r>
          </a:p>
          <a:p>
            <a:pPr>
              <a:spcAft>
                <a:spcPts val="600"/>
              </a:spcAft>
            </a:pPr>
            <a:r>
              <a:rPr lang="cs-CZ" b="1" i="1" dirty="0" smtClean="0"/>
              <a:t>Žák </a:t>
            </a:r>
            <a:r>
              <a:rPr lang="cs-CZ" i="1" dirty="0" smtClean="0"/>
              <a:t>A při řešení úlohy X </a:t>
            </a:r>
            <a:r>
              <a:rPr lang="cs-CZ" b="1" i="1" dirty="0" smtClean="0">
                <a:solidFill>
                  <a:srgbClr val="FF0000"/>
                </a:solidFill>
              </a:rPr>
              <a:t>tvrdí</a:t>
            </a:r>
            <a:r>
              <a:rPr lang="cs-CZ" i="1" dirty="0" smtClean="0"/>
              <a:t>, že Karlova univerzita byla založena roku </a:t>
            </a:r>
            <a:r>
              <a:rPr lang="cs-CZ" i="1" dirty="0" smtClean="0">
                <a:solidFill>
                  <a:srgbClr val="FF0000"/>
                </a:solidFill>
              </a:rPr>
              <a:t>1212</a:t>
            </a:r>
            <a:r>
              <a:rPr lang="cs-CZ" i="1" dirty="0" smtClean="0"/>
              <a:t>.</a:t>
            </a:r>
          </a:p>
          <a:p>
            <a:pPr>
              <a:spcAft>
                <a:spcPts val="600"/>
              </a:spcAft>
            </a:pPr>
            <a:endParaRPr lang="cs-CZ" i="1" dirty="0" smtClean="0"/>
          </a:p>
          <a:p>
            <a:pPr>
              <a:spcAft>
                <a:spcPts val="600"/>
              </a:spcAft>
            </a:pPr>
            <a:endParaRPr lang="cs-CZ" i="1" dirty="0" smtClean="0"/>
          </a:p>
          <a:p>
            <a:pPr>
              <a:spcAft>
                <a:spcPts val="600"/>
              </a:spcAft>
            </a:pPr>
            <a:endParaRPr lang="cs-CZ" i="1" dirty="0"/>
          </a:p>
          <a:p>
            <a:pPr>
              <a:spcAft>
                <a:spcPts val="600"/>
              </a:spcAft>
            </a:pPr>
            <a:endParaRPr lang="cs-CZ" i="1" dirty="0" smtClean="0"/>
          </a:p>
          <a:p>
            <a:pPr>
              <a:spcAft>
                <a:spcPts val="600"/>
              </a:spcAft>
            </a:pPr>
            <a:endParaRPr lang="cs-CZ" i="1" dirty="0"/>
          </a:p>
          <a:p>
            <a:pPr>
              <a:spcAft>
                <a:spcPts val="600"/>
              </a:spcAft>
            </a:pPr>
            <a:r>
              <a:rPr lang="cs-CZ" sz="1400" dirty="0" smtClean="0"/>
              <a:t>(Slavík &amp; Janík, 2005, srov. Skovajsa, 2013)</a:t>
            </a:r>
            <a:r>
              <a:rPr lang="cs-CZ" i="1" dirty="0" smtClean="0"/>
              <a:t>   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258650" y="1800078"/>
            <a:ext cx="3552028" cy="1077218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Pedagogika</a:t>
            </a:r>
          </a:p>
          <a:p>
            <a:pPr algn="ctr"/>
            <a:r>
              <a:rPr lang="cs-CZ" sz="3200" b="1" dirty="0" smtClean="0">
                <a:ln/>
                <a:solidFill>
                  <a:schemeClr val="accent3"/>
                </a:solidFill>
              </a:rPr>
              <a:t>Psychologie …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54114" y="3921399"/>
            <a:ext cx="180640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Arial Narrow" panose="020B0606020202030204" pitchFamily="34" charset="0"/>
              </a:rPr>
              <a:t>Znalost pedagogická, psychologická…</a:t>
            </a:r>
            <a:endParaRPr lang="cs-CZ" sz="1600" dirty="0">
              <a:latin typeface="Arial Narrow" panose="020B0606020202030204" pitchFamily="34" charset="0"/>
            </a:endParaRPr>
          </a:p>
        </p:txBody>
      </p:sp>
      <p:cxnSp>
        <p:nvCxnSpPr>
          <p:cNvPr id="10" name="Zakřivená spojnice 9"/>
          <p:cNvCxnSpPr>
            <a:stCxn id="3" idx="0"/>
          </p:cNvCxnSpPr>
          <p:nvPr/>
        </p:nvCxnSpPr>
        <p:spPr>
          <a:xfrm rot="16200000" flipH="1">
            <a:off x="5680247" y="-1899649"/>
            <a:ext cx="785976" cy="7705636"/>
          </a:xfrm>
          <a:prstGeom prst="curvedConnector4">
            <a:avLst>
              <a:gd name="adj1" fmla="val -29085"/>
              <a:gd name="adj2" fmla="val 63268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Zakřivená spojnice 21"/>
          <p:cNvCxnSpPr>
            <a:stCxn id="3" idx="1"/>
            <a:endCxn id="16" idx="2"/>
          </p:cNvCxnSpPr>
          <p:nvPr/>
        </p:nvCxnSpPr>
        <p:spPr>
          <a:xfrm rot="10800000" flipH="1">
            <a:off x="175682" y="2877296"/>
            <a:ext cx="5858981" cy="968126"/>
          </a:xfrm>
          <a:prstGeom prst="curvedConnector4">
            <a:avLst>
              <a:gd name="adj1" fmla="val 396"/>
              <a:gd name="adj2" fmla="val 134567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 rot="20807556">
            <a:off x="371985" y="4819160"/>
            <a:ext cx="412965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0" cap="none" spc="0" dirty="0" smtClean="0">
                <a:ln w="0"/>
                <a:solidFill>
                  <a:srgbClr val="3333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</a:rPr>
              <a:t>Hodnocení kvality výukové situace </a:t>
            </a:r>
            <a:endParaRPr lang="cs-CZ" sz="2400" b="0" cap="none" spc="0" dirty="0">
              <a:ln w="0"/>
              <a:solidFill>
                <a:srgbClr val="3333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01014" y="4051991"/>
            <a:ext cx="4154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>
                <a:solidFill>
                  <a:srgbClr val="3333FF"/>
                </a:solidFill>
              </a:rPr>
              <a:t>Žák</a:t>
            </a:r>
            <a:r>
              <a:rPr lang="cs-CZ" i="1" dirty="0">
                <a:solidFill>
                  <a:srgbClr val="3333FF"/>
                </a:solidFill>
              </a:rPr>
              <a:t> B </a:t>
            </a:r>
            <a:r>
              <a:rPr lang="cs-CZ" b="1" i="1" dirty="0">
                <a:solidFill>
                  <a:srgbClr val="3333FF"/>
                </a:solidFill>
              </a:rPr>
              <a:t>kritizuje tvrzení,</a:t>
            </a:r>
            <a:r>
              <a:rPr lang="cs-CZ" i="1" dirty="0">
                <a:solidFill>
                  <a:srgbClr val="3333FF"/>
                </a:solidFill>
              </a:rPr>
              <a:t> že Karlova univerzita byla založena roku 1212.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42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0.32083 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2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7 L 0.19284 0.001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35" y="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25977 -0.0020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2" y="-11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2" grpId="0"/>
      <p:bldP spid="3" grpId="0"/>
      <p:bldP spid="16" grpId="0" animBg="1"/>
      <p:bldP spid="9" grpId="0" animBg="1"/>
      <p:bldP spid="7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2114550" y="-242888"/>
            <a:ext cx="8229600" cy="1143001"/>
          </a:xfrm>
        </p:spPr>
        <p:txBody>
          <a:bodyPr/>
          <a:lstStyle/>
          <a:p>
            <a:pPr eaLnBrk="1" hangingPunct="1"/>
            <a:r>
              <a:rPr lang="cs-CZ" altLang="cs-CZ" sz="3200"/>
              <a:t>Obsah jako fakt výuky </a:t>
            </a:r>
            <a:r>
              <a:rPr lang="cs-CZ" altLang="cs-CZ" sz="1800" i="1"/>
              <a:t>Logická struktura oborově didaktického faktu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1673" y="596901"/>
            <a:ext cx="11859491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prstClr val="black"/>
                </a:solidFill>
                <a:latin typeface="Calibri"/>
              </a:rPr>
              <a:t>[1] Žák </a:t>
            </a:r>
            <a:r>
              <a:rPr lang="cs-CZ" sz="1200" b="1" dirty="0">
                <a:solidFill>
                  <a:srgbClr val="C00000"/>
                </a:solidFill>
                <a:latin typeface="Calibri"/>
              </a:rPr>
              <a:t>tvrdí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, že </a:t>
            </a:r>
            <a:r>
              <a:rPr lang="cs-CZ" sz="1200" b="1" dirty="0">
                <a:solidFill>
                  <a:srgbClr val="0000FF"/>
                </a:solidFill>
                <a:latin typeface="Calibri"/>
              </a:rPr>
              <a:t>Karlova univerzita byla založena v roce 1212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</a:t>
            </a:r>
            <a:r>
              <a:rPr lang="cs-CZ" sz="1200" b="1" dirty="0">
                <a:solidFill>
                  <a:srgbClr val="C00000"/>
                </a:solidFill>
                <a:latin typeface="Arial Narrow" pitchFamily="34" charset="0"/>
              </a:rPr>
              <a:t>NADOBOROVÝ OBSAH-</a:t>
            </a:r>
            <a:r>
              <a:rPr lang="cs-CZ" sz="1200" b="1" dirty="0">
                <a:solidFill>
                  <a:srgbClr val="0000FF"/>
                </a:solidFill>
                <a:latin typeface="Arial Narrow" pitchFamily="34" charset="0"/>
              </a:rPr>
              <a:t>OBOROVÝ OBSAH</a:t>
            </a:r>
          </a:p>
          <a:p>
            <a:pPr>
              <a:defRPr/>
            </a:pPr>
            <a:r>
              <a:rPr lang="cs-CZ" sz="1200" dirty="0">
                <a:solidFill>
                  <a:prstClr val="black"/>
                </a:solidFill>
                <a:latin typeface="Calibri"/>
              </a:rPr>
              <a:t>[2] Žák </a:t>
            </a:r>
            <a:r>
              <a:rPr lang="cs-CZ" sz="1200" b="1" dirty="0">
                <a:solidFill>
                  <a:srgbClr val="C00000"/>
                </a:solidFill>
                <a:latin typeface="Calibri"/>
              </a:rPr>
              <a:t>kritizuje</a:t>
            </a:r>
            <a:r>
              <a:rPr lang="cs-CZ" sz="1200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1200" b="1" dirty="0">
                <a:solidFill>
                  <a:srgbClr val="C00000"/>
                </a:solidFill>
                <a:latin typeface="Calibri"/>
              </a:rPr>
              <a:t>tvrzení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, že </a:t>
            </a:r>
            <a:r>
              <a:rPr lang="cs-CZ" sz="1200" b="1" dirty="0">
                <a:solidFill>
                  <a:srgbClr val="0000FF"/>
                </a:solidFill>
                <a:latin typeface="Calibri"/>
              </a:rPr>
              <a:t>Karlova univerzita byla založena v roce 1212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>
              <a:defRPr/>
            </a:pPr>
            <a:r>
              <a:rPr lang="cs-CZ" sz="1200" dirty="0">
                <a:solidFill>
                  <a:prstClr val="black"/>
                </a:solidFill>
                <a:latin typeface="Calibri"/>
              </a:rPr>
              <a:t>[3] Žák </a:t>
            </a:r>
            <a:r>
              <a:rPr lang="cs-CZ" sz="1200" b="1" dirty="0">
                <a:solidFill>
                  <a:srgbClr val="C00000"/>
                </a:solidFill>
                <a:latin typeface="Calibri"/>
              </a:rPr>
              <a:t>implementuje (aplikuje) procedurální znalost kritiky </a:t>
            </a:r>
            <a:r>
              <a:rPr lang="cs-CZ" sz="1200" b="1" dirty="0">
                <a:solidFill>
                  <a:srgbClr val="990099"/>
                </a:solidFill>
                <a:latin typeface="Calibri"/>
              </a:rPr>
              <a:t>historického faktu</a:t>
            </a:r>
            <a:r>
              <a:rPr lang="cs-CZ" sz="1200" dirty="0">
                <a:solidFill>
                  <a:srgbClr val="990099"/>
                </a:solidFill>
                <a:latin typeface="Calibri"/>
              </a:rPr>
              <a:t> 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na tvrzení, že </a:t>
            </a:r>
            <a:r>
              <a:rPr lang="cs-CZ" sz="1200" b="1" dirty="0">
                <a:solidFill>
                  <a:srgbClr val="0000FF"/>
                </a:solidFill>
                <a:latin typeface="Calibri"/>
              </a:rPr>
              <a:t>Karlova univerzita byla založena v roce 1212</a:t>
            </a:r>
            <a:r>
              <a:rPr lang="cs-CZ" sz="1200" dirty="0">
                <a:solidFill>
                  <a:prstClr val="black"/>
                </a:solidFill>
                <a:latin typeface="Calibri"/>
              </a:rPr>
              <a:t>.  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cs-CZ" sz="1100" dirty="0">
                <a:solidFill>
                  <a:srgbClr val="C00000"/>
                </a:solidFill>
                <a:latin typeface="Calibri"/>
              </a:rPr>
              <a:t>(a) /správně/ určit prameny informace, (b) /správně/ vyhledat tyto prameny, (c) /správně/ porovnat údaje v nich obsažené, (d) /správně/ odvodit závěr (soudit) o správnosti faktů. </a:t>
            </a:r>
            <a:endParaRPr lang="cs-CZ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731" name="TextovéPole 5"/>
          <p:cNvSpPr txBox="1">
            <a:spLocks noChangeArrowheads="1"/>
          </p:cNvSpPr>
          <p:nvPr/>
        </p:nvSpPr>
        <p:spPr bwMode="auto">
          <a:xfrm>
            <a:off x="73314" y="6087198"/>
            <a:ext cx="12312072" cy="121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1100" dirty="0"/>
              <a:t>Anderson, L. W.; </a:t>
            </a:r>
            <a:r>
              <a:rPr lang="cs-CZ" sz="1100" dirty="0" err="1"/>
              <a:t>Krathwohl</a:t>
            </a:r>
            <a:r>
              <a:rPr lang="cs-CZ" sz="1100" dirty="0"/>
              <a:t>, D. R. et al., </a:t>
            </a:r>
            <a:r>
              <a:rPr lang="cs-CZ" sz="1100" dirty="0" err="1"/>
              <a:t>eds</a:t>
            </a:r>
            <a:r>
              <a:rPr lang="cs-CZ" sz="1100" dirty="0"/>
              <a:t>. (2001) </a:t>
            </a:r>
            <a:r>
              <a:rPr lang="cs-CZ" sz="1100" i="1" dirty="0"/>
              <a:t>A Taxonomy </a:t>
            </a:r>
            <a:r>
              <a:rPr lang="cs-CZ" sz="1100" i="1" dirty="0" err="1"/>
              <a:t>for</a:t>
            </a:r>
            <a:r>
              <a:rPr lang="cs-CZ" sz="1100" i="1" dirty="0"/>
              <a:t> </a:t>
            </a:r>
            <a:r>
              <a:rPr lang="cs-CZ" sz="1100" i="1" dirty="0" err="1"/>
              <a:t>Learning</a:t>
            </a:r>
            <a:r>
              <a:rPr lang="cs-CZ" sz="1100" i="1" dirty="0"/>
              <a:t>, </a:t>
            </a:r>
            <a:r>
              <a:rPr lang="cs-CZ" sz="1100" i="1" dirty="0" err="1"/>
              <a:t>Teaching</a:t>
            </a:r>
            <a:r>
              <a:rPr lang="cs-CZ" sz="1100" i="1" dirty="0"/>
              <a:t> and </a:t>
            </a:r>
            <a:r>
              <a:rPr lang="cs-CZ" sz="1100" i="1" dirty="0" err="1"/>
              <a:t>Assessing</a:t>
            </a:r>
            <a:r>
              <a:rPr lang="cs-CZ" sz="1100" i="1" dirty="0"/>
              <a:t> of </a:t>
            </a:r>
            <a:r>
              <a:rPr lang="cs-CZ" sz="1100" i="1" dirty="0" err="1"/>
              <a:t>Educational</a:t>
            </a:r>
            <a:r>
              <a:rPr lang="cs-CZ" sz="1100" i="1" dirty="0"/>
              <a:t> </a:t>
            </a:r>
            <a:r>
              <a:rPr lang="cs-CZ" sz="1100" i="1" dirty="0" err="1"/>
              <a:t>Objectives</a:t>
            </a:r>
            <a:r>
              <a:rPr lang="cs-CZ" sz="1100" i="1" dirty="0"/>
              <a:t>. </a:t>
            </a:r>
            <a:r>
              <a:rPr lang="cs-CZ" sz="1100" dirty="0"/>
              <a:t>New York: </a:t>
            </a:r>
            <a:r>
              <a:rPr lang="cs-CZ" sz="1100" dirty="0" err="1"/>
              <a:t>Longman</a:t>
            </a:r>
            <a:r>
              <a:rPr lang="cs-CZ" sz="1100" dirty="0"/>
              <a:t>.</a:t>
            </a:r>
          </a:p>
          <a:p>
            <a:r>
              <a:rPr lang="cs-CZ" sz="1100" dirty="0" err="1"/>
              <a:t>Hudecová</a:t>
            </a:r>
            <a:r>
              <a:rPr lang="cs-CZ" sz="1100" dirty="0"/>
              <a:t>, D. (2004) Revize </a:t>
            </a:r>
            <a:r>
              <a:rPr lang="cs-CZ" sz="1100" dirty="0" err="1"/>
              <a:t>Bloomovy</a:t>
            </a:r>
            <a:r>
              <a:rPr lang="cs-CZ" sz="1100" dirty="0"/>
              <a:t> taxonomie edukačních cílů. </a:t>
            </a:r>
            <a:r>
              <a:rPr lang="cs-CZ" sz="1100" i="1" dirty="0"/>
              <a:t>Pedagogika</a:t>
            </a:r>
            <a:r>
              <a:rPr lang="cs-CZ" sz="1100" dirty="0"/>
              <a:t>, 54(3), 274–283. </a:t>
            </a:r>
          </a:p>
          <a:p>
            <a:r>
              <a:rPr lang="cs-CZ" sz="1100" dirty="0"/>
              <a:t>Janík</a:t>
            </a:r>
            <a:r>
              <a:rPr lang="cs-CZ" sz="1100" dirty="0">
                <a:latin typeface="+mn-lt"/>
              </a:rPr>
              <a:t> et al. (2013) </a:t>
            </a:r>
            <a:r>
              <a:rPr lang="cs-CZ" sz="1100" i="1" dirty="0">
                <a:latin typeface="+mn-lt"/>
              </a:rPr>
              <a:t>Kvalita (ve) vzdělávání. Obsahově zaměřený přístup ke zkoumání a zlepšování kvality výuky. </a:t>
            </a:r>
            <a:r>
              <a:rPr lang="cs-CZ" sz="1100" dirty="0">
                <a:latin typeface="+mn-lt"/>
              </a:rPr>
              <a:t>Brno: Masarykova univerzita.</a:t>
            </a:r>
          </a:p>
          <a:p>
            <a:pPr eaLnBrk="1" hangingPunct="1"/>
            <a:r>
              <a:rPr lang="cs-CZ" altLang="cs-CZ" sz="1100" dirty="0" smtClean="0">
                <a:solidFill>
                  <a:srgbClr val="000000"/>
                </a:solidFill>
                <a:latin typeface="+mn-lt"/>
              </a:rPr>
              <a:t>Slavík, J. &amp; Janík, T. (</a:t>
            </a:r>
            <a:r>
              <a:rPr lang="cs-CZ" altLang="cs-CZ" sz="1100" dirty="0">
                <a:solidFill>
                  <a:srgbClr val="000000"/>
                </a:solidFill>
                <a:latin typeface="+mn-lt"/>
              </a:rPr>
              <a:t>2005) Významová struktura faktu v oborových didaktikách.  </a:t>
            </a:r>
            <a:r>
              <a:rPr lang="cs-CZ" altLang="cs-CZ" sz="1100" i="1" dirty="0">
                <a:solidFill>
                  <a:srgbClr val="000000"/>
                </a:solidFill>
                <a:latin typeface="+mn-lt"/>
              </a:rPr>
              <a:t>Pedagogika</a:t>
            </a:r>
            <a:r>
              <a:rPr lang="cs-CZ" altLang="cs-CZ" sz="1100" dirty="0">
                <a:solidFill>
                  <a:srgbClr val="000000"/>
                </a:solidFill>
                <a:latin typeface="+mn-lt"/>
              </a:rPr>
              <a:t>, 2005, 55, č. 4, s. 336 – </a:t>
            </a:r>
            <a:r>
              <a:rPr lang="cs-CZ" altLang="cs-CZ" sz="1100" dirty="0" smtClean="0">
                <a:solidFill>
                  <a:srgbClr val="000000"/>
                </a:solidFill>
                <a:latin typeface="+mn-lt"/>
              </a:rPr>
              <a:t>354. </a:t>
            </a:r>
            <a:endParaRPr lang="cs-CZ" altLang="cs-CZ" sz="1100" dirty="0">
              <a:solidFill>
                <a:srgbClr val="000000"/>
              </a:solidFill>
              <a:latin typeface="+mn-lt"/>
            </a:endParaRPr>
          </a:p>
          <a:p>
            <a:pPr eaLnBrk="1" hangingPunct="1"/>
            <a:r>
              <a:rPr lang="cs-CZ" altLang="cs-CZ" sz="11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eaLnBrk="1" hangingPunct="1"/>
            <a:endParaRPr lang="cs-CZ" altLang="cs-CZ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3618" y="1917373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/>
          </p:nvPr>
        </p:nvGraphicFramePr>
        <p:xfrm>
          <a:off x="92364" y="1412509"/>
          <a:ext cx="11988802" cy="5070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72"/>
                <a:gridCol w="1639455"/>
                <a:gridCol w="1639455"/>
                <a:gridCol w="1639455"/>
                <a:gridCol w="1639455"/>
                <a:gridCol w="1639455"/>
                <a:gridCol w="1639455"/>
              </a:tblGrid>
              <a:tr h="432800">
                <a:tc rowSpan="2">
                  <a:txBody>
                    <a:bodyPr/>
                    <a:lstStyle/>
                    <a:p>
                      <a:pPr marL="2286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Znalostní dimenze</a:t>
                      </a:r>
                    </a:p>
                    <a:p>
                      <a:pPr marL="2286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OBSAH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 gridSpan="6">
                  <a:txBody>
                    <a:bodyPr/>
                    <a:lstStyle/>
                    <a:p>
                      <a:pPr marL="2286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Dimenze kognitivního procesu </a:t>
                      </a:r>
                    </a:p>
                    <a:p>
                      <a:pPr marL="2286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PSYCHICKÁ MODALITA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84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  <a:latin typeface="Arial Narrow" panose="020B0606020202030204" pitchFamily="34" charset="0"/>
                        </a:rPr>
                        <a:t>1. Zapamatovat </a:t>
                      </a:r>
                      <a:endParaRPr lang="cs-C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  <a:latin typeface="Arial Narrow" panose="020B0606020202030204" pitchFamily="34" charset="0"/>
                        </a:rPr>
                        <a:t>2. Rozumět </a:t>
                      </a:r>
                      <a:endParaRPr lang="cs-C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  <a:latin typeface="Arial Narrow" panose="020B0606020202030204" pitchFamily="34" charset="0"/>
                        </a:rPr>
                        <a:t>3. Aplikovat </a:t>
                      </a:r>
                      <a:endParaRPr lang="cs-C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  <a:latin typeface="Arial Narrow" panose="020B0606020202030204" pitchFamily="34" charset="0"/>
                        </a:rPr>
                        <a:t>4. Analyzovat </a:t>
                      </a:r>
                      <a:endParaRPr lang="cs-C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  <a:latin typeface="Arial Narrow" panose="020B0606020202030204" pitchFamily="34" charset="0"/>
                        </a:rPr>
                        <a:t>5. Hodnotit </a:t>
                      </a:r>
                      <a:endParaRPr lang="cs-C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  <a:latin typeface="Arial Narrow" panose="020B0606020202030204" pitchFamily="34" charset="0"/>
                        </a:rPr>
                        <a:t>6. Tvořit (Syntéza) </a:t>
                      </a:r>
                      <a:endParaRPr lang="cs-C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</a:tr>
              <a:tr h="43716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A. </a:t>
                      </a:r>
                      <a:r>
                        <a:rPr lang="cs-CZ" sz="1600" b="1" dirty="0" smtClean="0">
                          <a:effectLst/>
                          <a:latin typeface="Arial Narrow" panose="020B0606020202030204" pitchFamily="34" charset="0"/>
                        </a:rPr>
                        <a:t>Znalost </a:t>
                      </a:r>
                      <a:r>
                        <a:rPr lang="cs-CZ" sz="1600" b="1" dirty="0">
                          <a:effectLst/>
                          <a:latin typeface="Arial Narrow" panose="020B0606020202030204" pitchFamily="34" charset="0"/>
                        </a:rPr>
                        <a:t>faktů</a:t>
                      </a:r>
                      <a:endParaRPr lang="cs-CZ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</a:tr>
              <a:tr h="103510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cs-CZ" sz="1600" dirty="0" smtClean="0">
                          <a:effectLst/>
                          <a:latin typeface="Arial Narrow" panose="020B0606020202030204" pitchFamily="34" charset="0"/>
                        </a:rPr>
                        <a:t>. </a:t>
                      </a:r>
                      <a:r>
                        <a:rPr lang="cs-CZ" sz="1600" b="1" dirty="0" smtClean="0">
                          <a:effectLst/>
                          <a:latin typeface="Arial Narrow" panose="020B0606020202030204" pitchFamily="34" charset="0"/>
                        </a:rPr>
                        <a:t>Konceptuální </a:t>
                      </a:r>
                      <a:r>
                        <a:rPr lang="cs-CZ" sz="1600" b="1" dirty="0">
                          <a:effectLst/>
                          <a:latin typeface="Arial Narrow" panose="020B0606020202030204" pitchFamily="34" charset="0"/>
                        </a:rPr>
                        <a:t>znalost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 Narrow" panose="020B0606020202030204" pitchFamily="34" charset="0"/>
                        </a:rPr>
                        <a:t>Znalost pojmové struktury (konstruktu)  </a:t>
                      </a:r>
                      <a:endParaRPr lang="cs-CZ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Arial Narrow" panose="020B0606020202030204" pitchFamily="34" charset="0"/>
                        </a:rPr>
                        <a:t>Objasní příčiny vzniku Velké francouzské revoluce </a:t>
                      </a:r>
                      <a:endParaRPr lang="cs-C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</a:tr>
              <a:tr h="111671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  <a:r>
                        <a:rPr lang="cs-CZ" sz="1600" dirty="0" smtClean="0">
                          <a:effectLst/>
                          <a:latin typeface="Arial Narrow" panose="020B0606020202030204" pitchFamily="34" charset="0"/>
                        </a:rPr>
                        <a:t>. </a:t>
                      </a:r>
                      <a:r>
                        <a:rPr lang="cs-CZ" sz="1600" b="1" dirty="0" smtClean="0">
                          <a:effectLst/>
                          <a:latin typeface="Arial Narrow" panose="020B0606020202030204" pitchFamily="34" charset="0"/>
                        </a:rPr>
                        <a:t>Procedurální </a:t>
                      </a:r>
                      <a:r>
                        <a:rPr lang="cs-CZ" sz="1600" b="1" dirty="0">
                          <a:effectLst/>
                          <a:latin typeface="Arial Narrow" panose="020B0606020202030204" pitchFamily="34" charset="0"/>
                        </a:rPr>
                        <a:t>znalost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 Narrow" panose="020B0606020202030204" pitchFamily="34" charset="0"/>
                        </a:rPr>
                        <a:t>Dovednost postupu (sčítání) vedeného znalostí konstruktu (součtu) – </a:t>
                      </a:r>
                      <a:r>
                        <a:rPr lang="cs-CZ" sz="1200" i="1" dirty="0">
                          <a:effectLst/>
                          <a:latin typeface="Arial Narrow" panose="020B0606020202030204" pitchFamily="34" charset="0"/>
                        </a:rPr>
                        <a:t>procept</a:t>
                      </a:r>
                      <a:r>
                        <a:rPr lang="cs-CZ" sz="1200" dirty="0">
                          <a:effectLst/>
                          <a:latin typeface="Arial Narrow" panose="020B0606020202030204" pitchFamily="34" charset="0"/>
                        </a:rPr>
                        <a:t>   </a:t>
                      </a:r>
                      <a:endParaRPr lang="cs-CZ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Arial Narrow" panose="020B0606020202030204" pitchFamily="34" charset="0"/>
                        </a:rPr>
                        <a:t>Aplikuje procedurální znalost kritiky na posouzení historického faktu „Karlova univerzita byla založen a v r. 1212“ </a:t>
                      </a:r>
                      <a:endParaRPr lang="cs-C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</a:tr>
              <a:tr h="9806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cs-CZ" sz="1600" dirty="0" smtClean="0">
                          <a:effectLst/>
                          <a:latin typeface="Arial Narrow" panose="020B0606020202030204" pitchFamily="34" charset="0"/>
                        </a:rPr>
                        <a:t>. </a:t>
                      </a:r>
                      <a:r>
                        <a:rPr lang="cs-CZ" sz="1600" b="1" dirty="0" smtClean="0">
                          <a:effectLst/>
                          <a:latin typeface="Arial Narrow" panose="020B0606020202030204" pitchFamily="34" charset="0"/>
                        </a:rPr>
                        <a:t>Metakognitivní </a:t>
                      </a:r>
                      <a:r>
                        <a:rPr lang="cs-CZ" sz="1600" b="1" dirty="0">
                          <a:effectLst/>
                          <a:latin typeface="Arial Narrow" panose="020B0606020202030204" pitchFamily="34" charset="0"/>
                        </a:rPr>
                        <a:t>znalost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 Narrow" panose="020B0606020202030204" pitchFamily="34" charset="0"/>
                        </a:rPr>
                        <a:t>Znalost vlastních způsobů konstrukce poznání. </a:t>
                      </a:r>
                      <a:endParaRPr lang="cs-CZ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306" marR="76306" marT="38153" marB="3815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7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Proslulá maturitní úloha 22: ilustrace dvojí dimenze oborově didaktického faktu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0996"/>
            <a:ext cx="5537533" cy="3781972"/>
          </a:xfrm>
        </p:spPr>
      </p:pic>
      <p:sp>
        <p:nvSpPr>
          <p:cNvPr id="5" name="TextovéPole 4"/>
          <p:cNvSpPr txBox="1"/>
          <p:nvPr/>
        </p:nvSpPr>
        <p:spPr>
          <a:xfrm>
            <a:off x="8128013" y="1920996"/>
            <a:ext cx="35940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Správná odpověď /?/: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Položka B </a:t>
            </a:r>
            <a:endParaRPr lang="cs-CZ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(</a:t>
            </a:r>
            <a:r>
              <a:rPr lang="cs-CZ" sz="2400" dirty="0"/>
              <a:t>plášť </a:t>
            </a:r>
            <a:r>
              <a:rPr lang="cs-CZ" sz="2400" dirty="0" smtClean="0"/>
              <a:t>kužele – „čepice“)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Položka C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(povrch </a:t>
            </a:r>
            <a:r>
              <a:rPr lang="cs-CZ" sz="2400" smtClean="0"/>
              <a:t>rotačního kužele, </a:t>
            </a:r>
            <a:r>
              <a:rPr lang="cs-CZ" sz="2400" dirty="0" smtClean="0"/>
              <a:t>s podstavou) </a:t>
            </a:r>
            <a:endParaRPr lang="cs-CZ" sz="2400" dirty="0"/>
          </a:p>
        </p:txBody>
      </p:sp>
      <p:pic>
        <p:nvPicPr>
          <p:cNvPr id="1026" name="Picture 2" descr="Kuž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320339"/>
            <a:ext cx="14287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vrch kuže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796589"/>
            <a:ext cx="1524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6096000" y="6119746"/>
            <a:ext cx="2955758" cy="738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 – poloměr, d – průměr, v – výška, s - poloměr pláště, S – střed podstavy, V – vrchol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 rot="19231221">
            <a:off x="3025571" y="2884677"/>
            <a:ext cx="5572859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Problém syntézy ontodidaktické a psychodidaktické </a:t>
            </a:r>
            <a:r>
              <a:rPr lang="cs-CZ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dimenze</a:t>
            </a:r>
          </a:p>
          <a:p>
            <a:pPr algn="ctr"/>
            <a:r>
              <a:rPr lang="cs-CZ" sz="1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Způsob žákovského řešení není faktem matematiky, ale ani jen faktem psychologie </a:t>
            </a:r>
            <a:endParaRPr lang="cs-CZ" sz="12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10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přístupy ke zkoumání a hodnocení výuky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Předem a následně strukturovaná reflexe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0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Předem a následně strukturovaná </a:t>
            </a:r>
            <a:r>
              <a:rPr lang="cs-CZ" dirty="0" smtClean="0"/>
              <a:t>reflexe v soudech o kvalitě výuky 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Předem strukturovaná reflexe 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839787" y="2889123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Předem strukturovaná reflexe </a:t>
            </a:r>
            <a:r>
              <a:rPr lang="cs-CZ" dirty="0" smtClean="0"/>
              <a:t>slouží </a:t>
            </a:r>
            <a:r>
              <a:rPr lang="cs-CZ" dirty="0" smtClean="0"/>
              <a:t>k  pohybu od  teorie k  reflexi. </a:t>
            </a:r>
            <a:endParaRPr lang="cs-CZ" dirty="0" smtClean="0"/>
          </a:p>
          <a:p>
            <a:r>
              <a:rPr lang="cs-CZ" dirty="0" smtClean="0"/>
              <a:t>Teoretické konstrukty (kategorie) slouží k zjišťování opakovaných nebo hromadných jevů. </a:t>
            </a:r>
          </a:p>
          <a:p>
            <a:r>
              <a:rPr lang="cs-CZ" dirty="0" smtClean="0"/>
              <a:t>Problematické je vysvětlení procesů (utváření struktur): „vyprazdňování obsahu“ 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Následně strukturovaná reflexe </a:t>
            </a:r>
            <a:endParaRPr lang="cs-CZ" sz="28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172200" y="2889123"/>
            <a:ext cx="5183188" cy="3684588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ásledně strukturovaná reflexe </a:t>
            </a:r>
            <a:r>
              <a:rPr lang="cs-CZ" dirty="0" smtClean="0"/>
              <a:t>směřuje </a:t>
            </a:r>
            <a:r>
              <a:rPr lang="cs-CZ" dirty="0" smtClean="0"/>
              <a:t>od reflektivního náhledu k “replikaci“ teorie: k </a:t>
            </a:r>
            <a:r>
              <a:rPr lang="cs-CZ" dirty="0" smtClean="0"/>
              <a:t>jejímu hlubšímu porozumění. </a:t>
            </a:r>
          </a:p>
          <a:p>
            <a:r>
              <a:rPr lang="cs-CZ" dirty="0" smtClean="0"/>
              <a:t> Teoretické konstrukty slouží k uspořádání a vysvětlování zkoumaného pole.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94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předem strukturovaná (kriteriální záznam)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Reflexe </a:t>
            </a:r>
            <a:r>
              <a:rPr lang="cs-CZ" b="1" dirty="0" smtClean="0"/>
              <a:t>předem</a:t>
            </a:r>
            <a:r>
              <a:rPr lang="cs-CZ" dirty="0" smtClean="0"/>
              <a:t> strukturovaná </a:t>
            </a:r>
          </a:p>
          <a:p>
            <a:pPr lvl="1"/>
            <a:r>
              <a:rPr lang="cs-CZ" dirty="0" smtClean="0"/>
              <a:t>Reflexe vedená předem vytvořeným systémem kategorií. </a:t>
            </a:r>
          </a:p>
          <a:p>
            <a:pPr lvl="1"/>
            <a:r>
              <a:rPr lang="cs-CZ" dirty="0" smtClean="0"/>
              <a:t>Kriteriální záznam: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spcBef>
                <a:spcPts val="0"/>
              </a:spcBef>
            </a:pPr>
            <a:endParaRPr lang="cs-CZ" sz="1100" dirty="0" smtClean="0"/>
          </a:p>
          <a:p>
            <a:pPr>
              <a:spcBef>
                <a:spcPts val="0"/>
              </a:spcBef>
            </a:pPr>
            <a:endParaRPr lang="cs-CZ" sz="1100" dirty="0"/>
          </a:p>
          <a:p>
            <a:pPr>
              <a:spcBef>
                <a:spcPts val="0"/>
              </a:spcBef>
            </a:pPr>
            <a:endParaRPr lang="cs-CZ" sz="1100" dirty="0" smtClean="0"/>
          </a:p>
          <a:p>
            <a:pPr>
              <a:spcBef>
                <a:spcPts val="0"/>
              </a:spcBef>
            </a:pPr>
            <a:endParaRPr lang="cs-CZ" sz="1100" dirty="0"/>
          </a:p>
          <a:p>
            <a:pPr>
              <a:spcBef>
                <a:spcPts val="0"/>
              </a:spcBef>
            </a:pPr>
            <a:endParaRPr lang="cs-CZ" sz="1100" dirty="0" smtClean="0"/>
          </a:p>
          <a:p>
            <a:pPr>
              <a:spcBef>
                <a:spcPts val="0"/>
              </a:spcBef>
            </a:pPr>
            <a:endParaRPr lang="cs-CZ" sz="1100" dirty="0"/>
          </a:p>
          <a:p>
            <a:pPr>
              <a:spcBef>
                <a:spcPts val="0"/>
              </a:spcBef>
            </a:pPr>
            <a:r>
              <a:rPr lang="cs-CZ" sz="1100" dirty="0" smtClean="0"/>
              <a:t>Slavík</a:t>
            </a:r>
            <a:r>
              <a:rPr lang="cs-CZ" sz="1100" dirty="0"/>
              <a:t>, J., Lukavský, J., Najvar, P., Janík, T</a:t>
            </a:r>
            <a:r>
              <a:rPr lang="cs-CZ" sz="1100" dirty="0" smtClean="0"/>
              <a:t>. (</a:t>
            </a:r>
            <a:r>
              <a:rPr lang="cs-CZ" sz="1100" i="1" dirty="0" smtClean="0"/>
              <a:t>Pedagogika, 1/</a:t>
            </a:r>
            <a:r>
              <a:rPr lang="cs-CZ" sz="1100" dirty="0" smtClean="0"/>
              <a:t>2015) </a:t>
            </a:r>
            <a:r>
              <a:rPr lang="cs-CZ" sz="1100" dirty="0" smtClean="0">
                <a:hlinkClick r:id="rId2"/>
              </a:rPr>
              <a:t>http://pages.pedf.cuni.cz/pedagogika/?p=11138&amp;lang=cs</a:t>
            </a:r>
            <a:r>
              <a:rPr lang="cs-CZ" sz="11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cs-CZ" sz="1100" dirty="0" smtClean="0"/>
              <a:t>Žák, V. (2014). Kvalita výuky fyziky dvojí perspektivou − porovnání pohledů výzkumníka a učitele. Pedagogika, 64(1), 66–80.</a:t>
            </a:r>
            <a:endParaRPr lang="cs-CZ" sz="11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918952" y="3135350"/>
          <a:ext cx="7289442" cy="1810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491"/>
                <a:gridCol w="6642951"/>
              </a:tblGrid>
              <a:tr h="258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Ve vyučovací hodině neprovedl učitel ani studenti žádný fyzikální experiment.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7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– –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Učitel se pokusil provést experiment, ale nepovedlo se mu to, přičemž to nepřiznal nebo se nějak nesmyslně vymluvil. Studentům to nic hodnotného nedalo, byla to jen ztráta času.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–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Učitel nebo studenti provedli pokus, ale ten nebyl popsán, ani vysvětlen nebo byl vysvětlen chybně.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+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Učitel nebo studenti experimentovali a bylo podáno docela uspokojivé vysvětlení, které studenti spíše pasivně přijali.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7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++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Učitel zajímavě a přitažlivě provedl experiment a mohli ho pak provést i studenti. Společně s učitelem se dobrali vysvětlení, pokus byl proveden i v jiné variantě a studentům bylo uvedeno využití nebo výskyt daného jevu v přírodě.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09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předem strukturovaná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premisa: Jestliže fyzikální experiment provedený ve  výuce není učitelem popsán ani vysvětlen nebo je vysvětlen chybně, pak experiment je didakticky nekvalitní. </a:t>
            </a:r>
          </a:p>
          <a:p>
            <a:r>
              <a:rPr lang="cs-CZ" dirty="0" smtClean="0"/>
              <a:t>2. premisa: V této výuce byl proveden fyzikální experiment, který nebyl učitelem popsán ani vysvětlen. </a:t>
            </a:r>
          </a:p>
          <a:p>
            <a:r>
              <a:rPr lang="cs-CZ" dirty="0" smtClean="0"/>
              <a:t>Závěr: Fyzikální experiment v této výuce byl didakticky nekvalitní.</a:t>
            </a:r>
          </a:p>
          <a:p>
            <a:pPr lvl="1"/>
            <a:r>
              <a:rPr lang="cs-CZ" dirty="0" smtClean="0"/>
              <a:t>1. premisa je založena v teoretickém rámci a má tedy charakter vysvětlení – analytický soud</a:t>
            </a:r>
          </a:p>
          <a:p>
            <a:pPr lvl="1"/>
            <a:r>
              <a:rPr lang="cs-CZ" dirty="0" smtClean="0"/>
              <a:t>2. premisa vyplývá z  empirie pozorování a  má povahu syntetického soudu. </a:t>
            </a:r>
          </a:p>
          <a:p>
            <a:pPr lvl="1"/>
            <a:r>
              <a:rPr lang="cs-CZ" dirty="0" smtClean="0"/>
              <a:t>Závěr proto vyžaduje kombinaci obou hledisek: teoretického a  empirického.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41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následně strukturovaná (dokumentační záznam)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Postup od analýzy oborového obsahu žákovského učení – učiva, reálně probíraného ve výuce.</a:t>
            </a:r>
          </a:p>
          <a:p>
            <a:r>
              <a:rPr lang="cs-CZ" dirty="0" smtClean="0"/>
              <a:t>Popis procesu </a:t>
            </a:r>
            <a:r>
              <a:rPr lang="cs-CZ" i="1" dirty="0" smtClean="0"/>
              <a:t>didaktické transformace obsahu </a:t>
            </a:r>
            <a:r>
              <a:rPr lang="cs-CZ" dirty="0" smtClean="0"/>
              <a:t>v průběhu žákovské nebo učitelovy činnosti a komunikace.</a:t>
            </a:r>
          </a:p>
          <a:p>
            <a:r>
              <a:rPr lang="cs-CZ" dirty="0" smtClean="0"/>
              <a:t>Odkrývání základní </a:t>
            </a:r>
            <a:r>
              <a:rPr lang="cs-CZ" i="1" dirty="0" smtClean="0"/>
              <a:t>sémanticko-logické struktury obsahu </a:t>
            </a:r>
            <a:r>
              <a:rPr lang="cs-CZ" dirty="0" smtClean="0"/>
              <a:t>v učebních úlohách. </a:t>
            </a:r>
          </a:p>
          <a:p>
            <a:r>
              <a:rPr lang="cs-CZ" dirty="0" smtClean="0"/>
              <a:t>Hodnocení lepších vs. horších alternativ výukových situací: kritické posuzování </a:t>
            </a:r>
            <a:r>
              <a:rPr lang="cs-CZ" i="1" dirty="0" smtClean="0"/>
              <a:t>alterací</a:t>
            </a:r>
            <a:r>
              <a:rPr lang="cs-CZ" dirty="0" smtClean="0"/>
              <a:t>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81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:\Users\JanS\AppData\Local\Microsoft\Windows\INetCache\Content.Outlook\GU9XRIVX\mapa-soda4 (00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47" y="478600"/>
            <a:ext cx="4816095" cy="6263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5440509" y="1394187"/>
            <a:ext cx="1296988" cy="532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20484" name="Title 3"/>
          <p:cNvSpPr>
            <a:spLocks noGrp="1"/>
          </p:cNvSpPr>
          <p:nvPr>
            <p:ph type="title"/>
          </p:nvPr>
        </p:nvSpPr>
        <p:spPr>
          <a:xfrm>
            <a:off x="163653" y="707176"/>
            <a:ext cx="2606051" cy="777875"/>
          </a:xfrm>
        </p:spPr>
        <p:txBody>
          <a:bodyPr>
            <a:normAutofit fontScale="90000"/>
          </a:bodyPr>
          <a:lstStyle/>
          <a:p>
            <a:r>
              <a:rPr lang="cs-CZ" altLang="cs-CZ" sz="3600" dirty="0" smtClean="0">
                <a:ea typeface="ＭＳ Ｐゴシック" panose="020B0600070205080204" pitchFamily="34" charset="-128"/>
              </a:rPr>
              <a:t>Hloubková struktura výuky  </a:t>
            </a:r>
            <a:r>
              <a:rPr lang="cs-CZ" altLang="cs-CZ" sz="3600" dirty="0">
                <a:ea typeface="ＭＳ Ｐゴシック" panose="020B0600070205080204" pitchFamily="34" charset="-128"/>
              </a:rPr>
              <a:t/>
            </a:r>
            <a:br>
              <a:rPr lang="cs-CZ" altLang="cs-CZ" sz="3600" dirty="0">
                <a:ea typeface="ＭＳ Ｐゴシック" panose="020B0600070205080204" pitchFamily="34" charset="-128"/>
              </a:rPr>
            </a:br>
            <a:endParaRPr lang="cs-CZ" altLang="cs-CZ" sz="3600" dirty="0">
              <a:ea typeface="ＭＳ Ｐゴシック" panose="020B0600070205080204" pitchFamily="34" charset="-128"/>
            </a:endParaRPr>
          </a:p>
        </p:txBody>
      </p: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9012236" y="380941"/>
            <a:ext cx="229889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 dirty="0" smtClean="0">
                <a:latin typeface="Arial" panose="020B0604020202020204" pitchFamily="34" charset="0"/>
              </a:rPr>
              <a:t>Jaká je žákova zkušenost a jeho  předporozumění? </a:t>
            </a:r>
            <a:endParaRPr lang="cs-CZ" altLang="cs-CZ" sz="1800" i="1" dirty="0">
              <a:latin typeface="Arial" panose="020B0604020202020204" pitchFamily="34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8759826" y="5313364"/>
            <a:ext cx="1763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 dirty="0">
                <a:latin typeface="Arial" panose="020B0604020202020204" pitchFamily="34" charset="0"/>
              </a:rPr>
              <a:t>Proč je </a:t>
            </a:r>
            <a:r>
              <a:rPr lang="cs-CZ" altLang="cs-CZ" sz="1800" i="1" dirty="0" smtClean="0">
                <a:latin typeface="Arial" panose="020B0604020202020204" pitchFamily="34" charset="0"/>
              </a:rPr>
              <a:t>výuka </a:t>
            </a:r>
            <a:r>
              <a:rPr lang="cs-CZ" altLang="cs-CZ" sz="1800" i="1" dirty="0" smtClean="0">
                <a:latin typeface="Arial" panose="020B0604020202020204" pitchFamily="34" charset="0"/>
              </a:rPr>
              <a:t>daného oboru (chemie) </a:t>
            </a:r>
            <a:r>
              <a:rPr lang="cs-CZ" altLang="cs-CZ" sz="1800" i="1" dirty="0" smtClean="0">
                <a:latin typeface="Arial" panose="020B0604020202020204" pitchFamily="34" charset="0"/>
              </a:rPr>
              <a:t>v </a:t>
            </a:r>
            <a:r>
              <a:rPr lang="cs-CZ" altLang="cs-CZ" sz="1800" i="1" dirty="0">
                <a:latin typeface="Arial" panose="020B0604020202020204" pitchFamily="34" charset="0"/>
              </a:rPr>
              <a:t>kurikulu?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167648" y="672689"/>
            <a:ext cx="3168650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Barva, pach, chuť </a:t>
            </a:r>
            <a:endParaRPr lang="cs-CZ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Vlastnosti </a:t>
            </a:r>
            <a:r>
              <a:rPr lang="cs-CZ" b="1" dirty="0" smtClean="0">
                <a:solidFill>
                  <a:schemeClr val="bg1"/>
                </a:solidFill>
              </a:rPr>
              <a:t>látek</a:t>
            </a:r>
          </a:p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Kyselá, sladká, slaná…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223272" y="2282572"/>
            <a:ext cx="3168650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Vlastnosti </a:t>
            </a:r>
            <a:r>
              <a:rPr lang="cs-CZ" b="1" dirty="0" smtClean="0">
                <a:solidFill>
                  <a:schemeClr val="bg1"/>
                </a:solidFill>
              </a:rPr>
              <a:t>látek </a:t>
            </a:r>
          </a:p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Kyselá – zásaditá</a:t>
            </a:r>
          </a:p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pH – měření 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223272" y="5277488"/>
            <a:ext cx="3168650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Cíle vzdělávání </a:t>
            </a:r>
          </a:p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Přírodovědné myšlení </a:t>
            </a:r>
          </a:p>
          <a:p>
            <a:pPr algn="ctr"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Kauzální vztahy jestliže</a:t>
            </a:r>
            <a:r>
              <a:rPr lang="cs-CZ" b="1" dirty="0" smtClean="0">
                <a:solidFill>
                  <a:schemeClr val="bg1"/>
                </a:solidFill>
              </a:rPr>
              <a:t>… , pak  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885428" y="2118671"/>
            <a:ext cx="8675688" cy="730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8886031" y="2552445"/>
            <a:ext cx="20161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 dirty="0" smtClean="0">
                <a:latin typeface="Arial" panose="020B0604020202020204" pitchFamily="34" charset="0"/>
              </a:rPr>
              <a:t>Co z oboru vstupuje do učebního prostředí a obsahu výuky? </a:t>
            </a:r>
            <a:endParaRPr lang="cs-CZ" altLang="cs-CZ" sz="1800" i="1" dirty="0">
              <a:latin typeface="Arial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 rot="19330989">
            <a:off x="-462940" y="2274969"/>
            <a:ext cx="418440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i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Obsahová transformace</a:t>
            </a:r>
            <a:endParaRPr lang="cs-CZ" sz="2400" b="1" i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63653" y="4983480"/>
            <a:ext cx="3734789" cy="15476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 rot="19330989">
            <a:off x="5139407" y="3727436"/>
            <a:ext cx="41844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Chemie </a:t>
            </a:r>
            <a:endParaRPr lang="cs-CZ" sz="4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46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-1.85185E-6 L 4.58333E-6 0.4550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1" grpId="0" animBg="1"/>
      <p:bldP spid="12" grpId="0" animBg="1"/>
      <p:bldP spid="14" grpId="0"/>
      <p:bldP spid="15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prezentace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zanoření ve výuce k její reflexi</a:t>
            </a:r>
          </a:p>
          <a:p>
            <a:pPr lvl="1"/>
            <a:r>
              <a:rPr lang="cs-CZ" dirty="0" smtClean="0"/>
              <a:t>Náhled na posun od laického soudu o výuce k soudu profesnímu</a:t>
            </a:r>
          </a:p>
          <a:p>
            <a:pPr lvl="1"/>
            <a:r>
              <a:rPr lang="cs-CZ" dirty="0" smtClean="0"/>
              <a:t>Profesní soud by se měl lišit od laického tím, že je zdůvodněný empiricky i teoreticky; spojení empirie s teorií zabezpečuje výzkum  </a:t>
            </a:r>
          </a:p>
          <a:p>
            <a:r>
              <a:rPr lang="cs-CZ" dirty="0"/>
              <a:t>Výzkum staví na faktech a směřuje k </a:t>
            </a:r>
            <a:r>
              <a:rPr lang="cs-CZ" dirty="0" smtClean="0"/>
              <a:t>teorii</a:t>
            </a:r>
          </a:p>
          <a:p>
            <a:pPr lvl="1"/>
            <a:r>
              <a:rPr lang="cs-CZ" dirty="0" smtClean="0"/>
              <a:t>Problém „rozštěpení“ faktu v oborově didaktickém (transdidaktickém) výzkumu</a:t>
            </a:r>
          </a:p>
          <a:p>
            <a:pPr lvl="1"/>
            <a:r>
              <a:rPr lang="cs-CZ" dirty="0" smtClean="0"/>
              <a:t>„Rozštěpení“ faktu vyplývá z potřeby výuku nejenom popisovat a analyzovat, ale také hodnotit kvalitu výuky  </a:t>
            </a:r>
          </a:p>
          <a:p>
            <a:r>
              <a:rPr lang="cs-CZ" dirty="0"/>
              <a:t>Dva přístupy ke zkoumání a hodnocení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Problém zkoumání procesu utváření učebního prostředí a jeho kvality – teorie obsahové transformace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4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 </a:t>
            </a:r>
            <a:endParaRPr lang="cs-CZ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zanoření ve výuce k její reflexi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 gestaltu a náhledu na schémata k teoriím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86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Východisko: od gestaltu přes reflexi k teorii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cs-CZ" sz="2400" dirty="0" smtClean="0"/>
              <a:t>Zanoření ve výuce: učitelský gestalt – laické soudy o výuce 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Reflexe výuky: náhled na schémata – </a:t>
            </a:r>
            <a:r>
              <a:rPr lang="cs-CZ" sz="2400" dirty="0" err="1" smtClean="0"/>
              <a:t>semiprofesní</a:t>
            </a:r>
            <a:r>
              <a:rPr lang="cs-CZ" sz="2400" dirty="0" smtClean="0"/>
              <a:t> soudy o výuce 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Výzkum výuky: teoretická objektivizace – profesní soudy o výuce mají být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 i="1" dirty="0" smtClean="0"/>
              <a:t>Empiricky průkazné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200" i="1" dirty="0" smtClean="0"/>
              <a:t>Teoreticky zdůvodněné      </a:t>
            </a:r>
            <a:endParaRPr lang="cs-CZ" sz="2200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17358" y="2562701"/>
            <a:ext cx="3317970" cy="390340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3333FF"/>
                </a:solidFill>
              </a:rPr>
              <a:t>Výuka</a:t>
            </a:r>
            <a:endParaRPr lang="cs-CZ" dirty="0">
              <a:solidFill>
                <a:srgbClr val="3333FF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8321470" y="4137129"/>
            <a:ext cx="2309746" cy="186812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3333FF"/>
                </a:solidFill>
              </a:rPr>
              <a:t>Učební prostředí</a:t>
            </a:r>
            <a:endParaRPr lang="cs-CZ" b="1" dirty="0">
              <a:solidFill>
                <a:srgbClr val="3333FF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8995432" y="3676567"/>
            <a:ext cx="1407549" cy="668592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3333FF"/>
                </a:solidFill>
              </a:rPr>
              <a:t>Situace výuky</a:t>
            </a:r>
            <a:endParaRPr lang="cs-CZ" b="1" dirty="0">
              <a:solidFill>
                <a:srgbClr val="3333FF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 flipV="1">
            <a:off x="4772024" y="846494"/>
            <a:ext cx="122529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1" name="Plátno 7"/>
          <p:cNvGrpSpPr>
            <a:grpSpLocks/>
          </p:cNvGrpSpPr>
          <p:nvPr/>
        </p:nvGrpSpPr>
        <p:grpSpPr bwMode="auto">
          <a:xfrm>
            <a:off x="5680511" y="1459022"/>
            <a:ext cx="5454817" cy="2217545"/>
            <a:chOff x="0" y="0"/>
            <a:chExt cx="54281" cy="31059"/>
          </a:xfrm>
        </p:grpSpPr>
        <p:sp>
          <p:nvSpPr>
            <p:cNvPr id="12" name="AutoShape 124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4209" cy="3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343" name="Picture 1" descr="KonstruktivistickyCtyruhelnik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" y="359"/>
              <a:ext cx="42318" cy="28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ové pole 153"/>
            <p:cNvSpPr txBox="1">
              <a:spLocks noChangeArrowheads="1"/>
            </p:cNvSpPr>
            <p:nvPr/>
          </p:nvSpPr>
          <p:spPr bwMode="auto">
            <a:xfrm>
              <a:off x="19423" y="4541"/>
              <a:ext cx="15197" cy="5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dorozumění</a:t>
              </a:r>
              <a:endPara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společenství myslí</a:t>
              </a:r>
              <a:endPara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ové pole 190"/>
            <p:cNvSpPr txBox="1">
              <a:spLocks noChangeArrowheads="1"/>
            </p:cNvSpPr>
            <p:nvPr/>
          </p:nvSpPr>
          <p:spPr bwMode="auto">
            <a:xfrm>
              <a:off x="45759" y="5607"/>
              <a:ext cx="8522" cy="306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porozumění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ové pole 190"/>
            <p:cNvSpPr txBox="1">
              <a:spLocks noChangeArrowheads="1"/>
            </p:cNvSpPr>
            <p:nvPr/>
          </p:nvSpPr>
          <p:spPr bwMode="auto">
            <a:xfrm>
              <a:off x="23089" y="28011"/>
              <a:ext cx="8522" cy="304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porozumění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ové pole 190"/>
            <p:cNvSpPr txBox="1">
              <a:spLocks noChangeArrowheads="1"/>
            </p:cNvSpPr>
            <p:nvPr/>
          </p:nvSpPr>
          <p:spPr bwMode="auto">
            <a:xfrm>
              <a:off x="362" y="5506"/>
              <a:ext cx="8522" cy="305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porozumění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" name="Ovál 16"/>
          <p:cNvSpPr/>
          <p:nvPr/>
        </p:nvSpPr>
        <p:spPr>
          <a:xfrm>
            <a:off x="7744782" y="3012986"/>
            <a:ext cx="1426464" cy="50651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8" name="Obousměrná vodorovná šipka 17"/>
          <p:cNvSpPr/>
          <p:nvPr/>
        </p:nvSpPr>
        <p:spPr>
          <a:xfrm>
            <a:off x="7130158" y="4136986"/>
            <a:ext cx="1878512" cy="875140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 o výuce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9008670" y="4359489"/>
            <a:ext cx="1495193" cy="56814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Didaktický fakt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83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045E-16 2.59259E-6 L -0.13646 0.1770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23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 animBg="1"/>
      <p:bldP spid="7" grpId="0" animBg="1"/>
      <p:bldP spid="9" grpId="0" animBg="1"/>
      <p:bldP spid="17" grpId="0" animBg="1"/>
      <p:bldP spid="17" grpId="1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osoúhelník 3"/>
          <p:cNvSpPr/>
          <p:nvPr/>
        </p:nvSpPr>
        <p:spPr>
          <a:xfrm>
            <a:off x="2075811" y="4730510"/>
            <a:ext cx="7375585" cy="1406106"/>
          </a:xfrm>
          <a:prstGeom prst="parallelogram">
            <a:avLst/>
          </a:prstGeom>
          <a:noFill/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5" name="Šrafovaná šipka doprava 14"/>
          <p:cNvSpPr/>
          <p:nvPr/>
        </p:nvSpPr>
        <p:spPr>
          <a:xfrm rot="5400000">
            <a:off x="5560011" y="3634161"/>
            <a:ext cx="2086670" cy="994927"/>
          </a:xfrm>
          <a:prstGeom prst="striped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8446" y="376878"/>
            <a:ext cx="10515600" cy="110465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Objektivizace profesního soudu: problém zdůvodňování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sz="3100" dirty="0" smtClean="0"/>
              <a:t>interpretační rámec &amp; kulturní konstrukt  </a:t>
            </a:r>
            <a:endParaRPr lang="cs-CZ" sz="3100" dirty="0"/>
          </a:p>
        </p:txBody>
      </p:sp>
      <p:sp>
        <p:nvSpPr>
          <p:cNvPr id="5" name="Obdélník 4"/>
          <p:cNvSpPr/>
          <p:nvPr/>
        </p:nvSpPr>
        <p:spPr>
          <a:xfrm>
            <a:off x="2271366" y="5343766"/>
            <a:ext cx="701643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cap="none" spc="0" dirty="0" smtClean="0">
                <a:ln w="0"/>
                <a:solidFill>
                  <a:srgbClr val="0070C0"/>
                </a:solidFill>
                <a:effectLst/>
              </a:rPr>
              <a:t>Didaktické fakty výuky</a:t>
            </a:r>
            <a:endParaRPr lang="cs-CZ" sz="4800" cap="none" spc="0" dirty="0">
              <a:ln w="0"/>
              <a:solidFill>
                <a:srgbClr val="0070C0"/>
              </a:solidFill>
              <a:effectLst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 rot="16200000">
            <a:off x="3423972" y="3576657"/>
            <a:ext cx="2086672" cy="914930"/>
          </a:xfrm>
          <a:prstGeom prst="striped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49910" y="2057251"/>
            <a:ext cx="1053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cs-CZ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690899" y="1828150"/>
            <a:ext cx="350890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3200" cap="none" spc="0" dirty="0" smtClean="0">
                <a:ln/>
                <a:solidFill>
                  <a:srgbClr val="0070C0"/>
                </a:solidFill>
                <a:effectLst/>
              </a:rPr>
              <a:t>Učitelská zkušenost</a:t>
            </a:r>
          </a:p>
          <a:p>
            <a:pPr algn="ctr"/>
            <a:r>
              <a:rPr lang="cs-CZ" sz="3200" dirty="0" smtClean="0">
                <a:ln/>
                <a:solidFill>
                  <a:srgbClr val="0070C0"/>
                </a:solidFill>
              </a:rPr>
              <a:t>(z) výuky</a:t>
            </a:r>
            <a:endParaRPr lang="cs-CZ" sz="3200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3908520" y="3464503"/>
            <a:ext cx="3448756" cy="113944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VÝZKUMNÍK</a:t>
            </a:r>
          </a:p>
          <a:p>
            <a:pPr algn="ctr"/>
            <a:r>
              <a:rPr lang="cs-CZ" dirty="0">
                <a:solidFill>
                  <a:schemeClr val="tx1"/>
                </a:solidFill>
                <a:latin typeface="Arial Narrow" panose="020B0606020202030204" pitchFamily="34" charset="0"/>
              </a:rPr>
              <a:t>badatelská </a:t>
            </a:r>
            <a:r>
              <a:rPr lang="cs-CZ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znalost &amp; didaktická znalost obsahu</a:t>
            </a:r>
            <a:endParaRPr lang="cs-CZ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261552" y="3413359"/>
            <a:ext cx="3062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Objektivizace – abstrakční zdvih: </a:t>
            </a:r>
            <a:r>
              <a:rPr lang="cs-CZ" sz="2400" b="1" dirty="0" smtClean="0"/>
              <a:t>výzkum praxe </a:t>
            </a:r>
            <a:endParaRPr lang="cs-CZ" sz="2400" b="1" dirty="0"/>
          </a:p>
        </p:txBody>
      </p:sp>
      <p:sp>
        <p:nvSpPr>
          <p:cNvPr id="6" name="Ovál 5"/>
          <p:cNvSpPr/>
          <p:nvPr/>
        </p:nvSpPr>
        <p:spPr>
          <a:xfrm>
            <a:off x="3908520" y="3409454"/>
            <a:ext cx="3448756" cy="124755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UČITEL</a:t>
            </a:r>
          </a:p>
          <a:p>
            <a:pPr algn="ctr"/>
            <a:r>
              <a:rPr lang="cs-CZ" sz="2000" b="1" dirty="0">
                <a:solidFill>
                  <a:srgbClr val="0070C0"/>
                </a:solidFill>
              </a:rPr>
              <a:t>d</a:t>
            </a:r>
            <a:r>
              <a:rPr lang="cs-CZ" sz="2000" b="1" dirty="0" smtClean="0">
                <a:solidFill>
                  <a:srgbClr val="0070C0"/>
                </a:solidFill>
              </a:rPr>
              <a:t>idaktická znalost obsahu 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844385" y="2263758"/>
            <a:ext cx="206781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Interpretační rámec</a:t>
            </a:r>
          </a:p>
          <a:p>
            <a:pPr algn="ctr"/>
            <a:r>
              <a:rPr lang="cs-CZ" b="1" dirty="0" smtClean="0"/>
              <a:t>(gestalt, schéma)</a:t>
            </a:r>
            <a:endParaRPr lang="cs-CZ" b="1" dirty="0"/>
          </a:p>
        </p:txBody>
      </p:sp>
      <p:cxnSp>
        <p:nvCxnSpPr>
          <p:cNvPr id="8" name="Přímá spojnice se šipkou 7"/>
          <p:cNvCxnSpPr>
            <a:stCxn id="3" idx="1"/>
          </p:cNvCxnSpPr>
          <p:nvPr/>
        </p:nvCxnSpPr>
        <p:spPr>
          <a:xfrm flipH="1">
            <a:off x="6523049" y="2586924"/>
            <a:ext cx="1321336" cy="1658659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58446" y="1887960"/>
            <a:ext cx="212070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Kulturní konstrukt</a:t>
            </a:r>
          </a:p>
          <a:p>
            <a:pPr algn="ctr"/>
            <a:r>
              <a:rPr lang="cs-CZ" b="1" dirty="0" smtClean="0"/>
              <a:t>(teorie)</a:t>
            </a:r>
          </a:p>
          <a:p>
            <a:pPr algn="ctr"/>
            <a:r>
              <a:rPr lang="cs-CZ" b="1" dirty="0" smtClean="0"/>
              <a:t> &amp;</a:t>
            </a:r>
          </a:p>
          <a:p>
            <a:pPr algn="ctr"/>
            <a:r>
              <a:rPr lang="cs-CZ" b="1" dirty="0" smtClean="0"/>
              <a:t>Interpretační rámec </a:t>
            </a:r>
            <a:endParaRPr lang="cs-CZ" b="1" dirty="0"/>
          </a:p>
        </p:txBody>
      </p:sp>
      <p:cxnSp>
        <p:nvCxnSpPr>
          <p:cNvPr id="16" name="Přímá spojnice se šipkou 15"/>
          <p:cNvCxnSpPr>
            <a:stCxn id="9" idx="2"/>
          </p:cNvCxnSpPr>
          <p:nvPr/>
        </p:nvCxnSpPr>
        <p:spPr>
          <a:xfrm flipH="1">
            <a:off x="1517478" y="3088289"/>
            <a:ext cx="101323" cy="104333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558446" y="6402924"/>
            <a:ext cx="8124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Giddens, 1984; Korthagen et al., 2013; Skovajsa, 2013; Janík et al., 2013; Slavík, Janík, Najvar, &amp; Knecht, 2017 </a:t>
            </a:r>
            <a:endParaRPr lang="cs-CZ" sz="1400" dirty="0"/>
          </a:p>
        </p:txBody>
      </p:sp>
      <p:sp>
        <p:nvSpPr>
          <p:cNvPr id="38" name="Zahnutá šipka doprava 37"/>
          <p:cNvSpPr/>
          <p:nvPr/>
        </p:nvSpPr>
        <p:spPr>
          <a:xfrm rot="16200000">
            <a:off x="3201562" y="2990664"/>
            <a:ext cx="747251" cy="41154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60304" y="5020601"/>
            <a:ext cx="1615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i="1" dirty="0" smtClean="0">
                <a:solidFill>
                  <a:srgbClr val="0070C0"/>
                </a:solidFill>
              </a:rPr>
              <a:t>„</a:t>
            </a:r>
            <a:r>
              <a:rPr lang="cs-CZ" i="1" dirty="0" err="1" smtClean="0">
                <a:solidFill>
                  <a:srgbClr val="0070C0"/>
                </a:solidFill>
              </a:rPr>
              <a:t>slippage</a:t>
            </a:r>
            <a:r>
              <a:rPr lang="cs-CZ" i="1" dirty="0" smtClean="0">
                <a:solidFill>
                  <a:srgbClr val="0070C0"/>
                </a:solidFill>
              </a:rPr>
              <a:t>“ </a:t>
            </a:r>
          </a:p>
          <a:p>
            <a:pPr algn="ctr"/>
            <a:r>
              <a:rPr lang="cs-CZ" i="1" dirty="0">
                <a:solidFill>
                  <a:srgbClr val="0070C0"/>
                </a:solidFill>
              </a:rPr>
              <a:t>k</a:t>
            </a:r>
            <a:r>
              <a:rPr lang="cs-CZ" i="1" dirty="0" smtClean="0">
                <a:solidFill>
                  <a:srgbClr val="0070C0"/>
                </a:solidFill>
              </a:rPr>
              <a:t>louzání pojmů</a:t>
            </a:r>
            <a:endParaRPr lang="cs-CZ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7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4.44444E-6 L -0.25586 -0.000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" grpId="0"/>
      <p:bldP spid="3" grpId="0" animBg="1"/>
      <p:bldP spid="9" grpId="0" animBg="1"/>
      <p:bldP spid="38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0"/>
            <a:ext cx="8941514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Kontexty pro zdůvodňování profesního soudu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0629" y="5733256"/>
            <a:ext cx="8229600" cy="1008112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/>
              <a:t>Schéma „významového kanálu“ didaktické transformace obsahu </a:t>
            </a:r>
            <a:endParaRPr lang="cs-CZ" sz="1100" dirty="0"/>
          </a:p>
          <a:p>
            <a:r>
              <a:rPr lang="cs-CZ" sz="1100" dirty="0"/>
              <a:t>van DIJK, E. M.; KATTMAN, U. A research model for the study of science </a:t>
            </a:r>
            <a:r>
              <a:rPr lang="cs-CZ" sz="1100" dirty="0" err="1"/>
              <a:t>teachers’</a:t>
            </a:r>
            <a:r>
              <a:rPr lang="cs-CZ" sz="1100" dirty="0"/>
              <a:t> PCK and </a:t>
            </a:r>
            <a:r>
              <a:rPr lang="cs-CZ" sz="1100" dirty="0" err="1"/>
              <a:t>improving</a:t>
            </a:r>
            <a:r>
              <a:rPr lang="cs-CZ" sz="1100" dirty="0"/>
              <a:t> teacher education</a:t>
            </a:r>
            <a:r>
              <a:rPr lang="en-US" sz="1100" dirty="0"/>
              <a:t>. </a:t>
            </a:r>
            <a:r>
              <a:rPr lang="en-US" sz="1100" i="1" dirty="0"/>
              <a:t>Teaching and Teacher Education</a:t>
            </a:r>
            <a:r>
              <a:rPr lang="en-US" sz="1100" dirty="0"/>
              <a:t>, 2007, 23, s. 885-897. </a:t>
            </a:r>
            <a:r>
              <a:rPr lang="cs-CZ" sz="1100" dirty="0"/>
              <a:t>ISSN 0742-051X.</a:t>
            </a:r>
          </a:p>
          <a:p>
            <a:r>
              <a:rPr lang="cs-CZ" sz="1100" dirty="0"/>
              <a:t>JELEMENSKÁ, P. ; SANDER, E ; KATTMANNN, U. Model </a:t>
            </a:r>
            <a:r>
              <a:rPr lang="cs-CZ" sz="1100" dirty="0" err="1"/>
              <a:t>didaktickej</a:t>
            </a:r>
            <a:r>
              <a:rPr lang="cs-CZ" sz="1100" dirty="0"/>
              <a:t> </a:t>
            </a:r>
            <a:r>
              <a:rPr lang="cs-CZ" sz="1100" dirty="0" err="1"/>
              <a:t>rekonštrukcie</a:t>
            </a:r>
            <a:r>
              <a:rPr lang="cs-CZ" sz="1100" dirty="0"/>
              <a:t> : Impulz pre výzkum v oborových didaktikách. </a:t>
            </a:r>
            <a:r>
              <a:rPr lang="cs-CZ" sz="1100" i="1" dirty="0"/>
              <a:t>Pedagogika</a:t>
            </a:r>
            <a:r>
              <a:rPr lang="cs-CZ" sz="1100" dirty="0"/>
              <a:t>, 2003, 53, č. 2, s. 190 – 201. ISSN 3330-3815.</a:t>
            </a:r>
          </a:p>
          <a:p>
            <a:r>
              <a:rPr lang="cs-CZ" sz="1100" dirty="0"/>
              <a:t>SLAVÍK, J.; JANÍK, T. Fakty a fenomény v průniku didaktické teorie, výzkumu a praxe vzdělávání. </a:t>
            </a:r>
            <a:r>
              <a:rPr lang="cs-CZ" sz="1100" i="1" dirty="0"/>
              <a:t>Pedagogika</a:t>
            </a:r>
            <a:r>
              <a:rPr lang="cs-CZ" sz="1100" dirty="0"/>
              <a:t>, 2007, 57, č. 3, s. 263 – 274. ISSN 3330-3815.  </a:t>
            </a:r>
            <a:r>
              <a:rPr lang="cs-CZ" sz="1100" b="1" dirty="0"/>
              <a:t> </a:t>
            </a:r>
            <a:endParaRPr lang="cs-CZ" sz="1100" dirty="0"/>
          </a:p>
          <a:p>
            <a:endParaRPr lang="cs-CZ" sz="2400" dirty="0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66" name="AutoShape 18"/>
          <p:cNvSpPr>
            <a:spLocks noChangeAspect="1" noChangeArrowheads="1" noTextEdit="1"/>
          </p:cNvSpPr>
          <p:nvPr/>
        </p:nvSpPr>
        <p:spPr bwMode="auto">
          <a:xfrm>
            <a:off x="1524000" y="1340768"/>
            <a:ext cx="8941514" cy="345638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332692" y="2918943"/>
            <a:ext cx="4335309" cy="13521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dirty="0">
              <a:latin typeface="Arial" pitchFamily="34" charset="0"/>
              <a:ea typeface="Times New Roman" pitchFamily="18" charset="0"/>
            </a:endParaRPr>
          </a:p>
          <a:p>
            <a:pPr fontAlgn="base">
              <a:spcBef>
                <a:spcPts val="1800"/>
              </a:spcBef>
              <a:spcAft>
                <a:spcPct val="0"/>
              </a:spcAft>
            </a:pPr>
            <a:r>
              <a:rPr lang="cs-CZ" sz="2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žákovi vzdálená výrazová struktura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524000" y="2924944"/>
            <a:ext cx="3610996" cy="129614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 lang="cs-CZ" sz="2000" b="1" dirty="0">
                <a:latin typeface="Arial" pitchFamily="34" charset="0"/>
                <a:ea typeface="Times New Roman" pitchFamily="18" charset="0"/>
              </a:rPr>
              <a:t>žákovi blízká výrazová struktura  </a:t>
            </a:r>
          </a:p>
          <a:p>
            <a:pPr fontAlgn="base">
              <a:spcAft>
                <a:spcPct val="0"/>
              </a:spcAft>
            </a:pPr>
            <a:r>
              <a:rPr lang="cs-CZ" sz="2000" b="1" dirty="0">
                <a:latin typeface="Arial" pitchFamily="34" charset="0"/>
              </a:rPr>
              <a:t>                             </a:t>
            </a:r>
            <a:endParaRPr lang="cs-CZ" sz="2400" dirty="0">
              <a:latin typeface="Arial" pitchFamily="34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447188" y="1340768"/>
            <a:ext cx="3095139" cy="11521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latin typeface="Arial" pitchFamily="34" charset="0"/>
                <a:ea typeface="Times New Roman" pitchFamily="18" charset="0"/>
              </a:rPr>
              <a:t>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latin typeface="Arial" pitchFamily="34" charset="0"/>
                <a:ea typeface="Times New Roman" pitchFamily="18" charset="0"/>
              </a:rPr>
              <a:t>   </a:t>
            </a:r>
            <a:r>
              <a:rPr lang="cs-CZ" sz="2000" b="1" dirty="0">
                <a:latin typeface="Arial" pitchFamily="34" charset="0"/>
                <a:ea typeface="Times New Roman" pitchFamily="18" charset="0"/>
              </a:rPr>
              <a:t>Didaktický metajazyk  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 flipH="1">
            <a:off x="1524001" y="1916832"/>
            <a:ext cx="2923187" cy="864096"/>
          </a:xfrm>
          <a:prstGeom prst="straightConnector1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1" name="AutoShape 13"/>
          <p:cNvSpPr>
            <a:spLocks noChangeShapeType="1"/>
          </p:cNvSpPr>
          <p:nvPr/>
        </p:nvSpPr>
        <p:spPr bwMode="auto">
          <a:xfrm>
            <a:off x="7542328" y="1916832"/>
            <a:ext cx="3125673" cy="864096"/>
          </a:xfrm>
          <a:prstGeom prst="straightConnector1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775520" y="3821044"/>
            <a:ext cx="1728192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dirty="0">
                <a:latin typeface="Arial" pitchFamily="34" charset="0"/>
                <a:ea typeface="Times New Roman" pitchFamily="18" charset="0"/>
              </a:rPr>
              <a:t>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dirty="0">
                <a:latin typeface="Arial" pitchFamily="34" charset="0"/>
                <a:ea typeface="Times New Roman" pitchFamily="18" charset="0"/>
              </a:rPr>
              <a:t>             </a:t>
            </a:r>
            <a:r>
              <a:rPr lang="cs-CZ" sz="2000" b="1" dirty="0">
                <a:latin typeface="Arial" pitchFamily="34" charset="0"/>
                <a:ea typeface="Times New Roman" pitchFamily="18" charset="0"/>
              </a:rPr>
              <a:t>ŽÁK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616281" y="2780929"/>
            <a:ext cx="1872208" cy="70207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latin typeface="Arial" pitchFamily="34" charset="0"/>
                <a:ea typeface="Times New Roman" pitchFamily="18" charset="0"/>
              </a:rPr>
              <a:t>     EXPERT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695952" y="1340768"/>
            <a:ext cx="206342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800"/>
              </a:spcAft>
            </a:pPr>
            <a:r>
              <a:rPr lang="cs-CZ" i="1" dirty="0">
                <a:latin typeface="Arial" pitchFamily="34" charset="0"/>
                <a:ea typeface="Times New Roman" pitchFamily="18" charset="0"/>
              </a:rPr>
              <a:t>Kontext přirozené zkušenosti </a:t>
            </a:r>
            <a:endParaRPr lang="cs-CZ" i="1" dirty="0"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</a:rPr>
              <a:t>fenomén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8402088" y="1340768"/>
            <a:ext cx="189147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Arial" pitchFamily="34" charset="0"/>
                <a:ea typeface="Times New Roman" pitchFamily="18" charset="0"/>
              </a:rPr>
              <a:t>Kontext oboru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i="1" dirty="0"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latin typeface="Arial" pitchFamily="34" charset="0"/>
              </a:rPr>
              <a:t>          </a:t>
            </a:r>
            <a:r>
              <a:rPr lang="cs-CZ" b="1" dirty="0">
                <a:solidFill>
                  <a:srgbClr val="FF0000"/>
                </a:solidFill>
                <a:latin typeface="Arial" pitchFamily="34" charset="0"/>
              </a:rPr>
              <a:t>koncept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524000" y="2780928"/>
            <a:ext cx="9144000" cy="0"/>
          </a:xfrm>
          <a:prstGeom prst="line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524001" y="4653135"/>
            <a:ext cx="9143999" cy="1"/>
          </a:xfrm>
          <a:prstGeom prst="line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5134997" y="3356993"/>
            <a:ext cx="1197695" cy="12001"/>
          </a:xfrm>
          <a:prstGeom prst="line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H="1" flipV="1">
            <a:off x="5130220" y="3971060"/>
            <a:ext cx="1202471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054990" y="2768927"/>
            <a:ext cx="154757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srgbClr val="C00000"/>
                </a:solidFill>
                <a:latin typeface="Arial Narrow" pitchFamily="34" charset="0"/>
                <a:ea typeface="Times New Roman" pitchFamily="18" charset="0"/>
              </a:rPr>
              <a:t> proces  učení  </a:t>
            </a:r>
            <a:endParaRPr lang="cs-CZ" sz="1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830497" y="4271095"/>
            <a:ext cx="1953568" cy="30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latin typeface="Arial Narrow" pitchFamily="34" charset="0"/>
                <a:ea typeface="Times New Roman" pitchFamily="18" charset="0"/>
              </a:rPr>
              <a:t>  </a:t>
            </a:r>
            <a:r>
              <a:rPr lang="cs-CZ" sz="1600" b="1" dirty="0">
                <a:solidFill>
                  <a:srgbClr val="C00000"/>
                </a:solidFill>
                <a:latin typeface="Arial Narrow" pitchFamily="34" charset="0"/>
                <a:ea typeface="Times New Roman" pitchFamily="18" charset="0"/>
              </a:rPr>
              <a:t>proces  vyučování  </a:t>
            </a:r>
            <a:endParaRPr lang="cs-CZ" sz="1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8544272" y="4005064"/>
            <a:ext cx="1944216" cy="6480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latin typeface="Arial" pitchFamily="34" charset="0"/>
                <a:ea typeface="Times New Roman" pitchFamily="18" charset="0"/>
              </a:rPr>
              <a:t>     UČITEL</a:t>
            </a:r>
            <a:endParaRPr lang="cs-CZ" sz="2000" dirty="0">
              <a:latin typeface="Arial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775520" y="4653136"/>
            <a:ext cx="1728192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prekoncept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231905" y="3501008"/>
            <a:ext cx="1112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  <a:latin typeface="Arial" pitchFamily="34" charset="0"/>
              </a:rPr>
              <a:t>OBSAH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437757" y="4878250"/>
            <a:ext cx="3316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i="1" dirty="0"/>
              <a:t>KONTEXT KULTURY</a:t>
            </a:r>
          </a:p>
        </p:txBody>
      </p:sp>
    </p:spTree>
    <p:extLst>
      <p:ext uri="{BB962C8B-B14F-4D97-AF65-F5344CB8AC3E}">
        <p14:creationId xmlns:p14="http://schemas.microsoft.com/office/powerpoint/2010/main" val="58155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/>
      <p:bldP spid="2064" grpId="0" animBg="1"/>
      <p:bldP spid="2063" grpId="0" animBg="1"/>
      <p:bldP spid="2062" grpId="0" animBg="1"/>
      <p:bldP spid="2061" grpId="0" animBg="1"/>
      <p:bldP spid="2060" grpId="0" animBg="1"/>
      <p:bldP spid="2059" grpId="0" animBg="1"/>
      <p:bldP spid="2057" grpId="0"/>
      <p:bldP spid="2056" grpId="0"/>
      <p:bldP spid="2054" grpId="0" animBg="1"/>
      <p:bldP spid="2053" grpId="0" animBg="1"/>
      <p:bldP spid="2052" grpId="0" animBg="1"/>
      <p:bldP spid="2051" grpId="0"/>
      <p:bldP spid="2050" grpId="0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9" y="14897"/>
            <a:ext cx="109087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 Vytváření kontextu pro zdůvodňování – </a:t>
            </a:r>
            <a:r>
              <a:rPr lang="cs-CZ" sz="2800" dirty="0" smtClean="0"/>
              <a:t>od </a:t>
            </a:r>
            <a:r>
              <a:rPr lang="cs-CZ" sz="2800" dirty="0" smtClean="0"/>
              <a:t>gestaltu </a:t>
            </a:r>
            <a:r>
              <a:rPr lang="cs-CZ" sz="2800" dirty="0" smtClean="0"/>
              <a:t>ke kategorizaci a zpět  </a:t>
            </a:r>
            <a:endParaRPr lang="cs-CZ" sz="2800" dirty="0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1703388" y="1135144"/>
            <a:ext cx="8713262" cy="5589587"/>
            <a:chOff x="1057" y="4477"/>
            <a:chExt cx="10522" cy="4320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1057" y="4477"/>
              <a:ext cx="10260" cy="43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  <a:latin typeface="Garamond" pitchFamily="18" charset="0"/>
              </a:endParaRPr>
            </a:p>
          </p:txBody>
        </p:sp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1202" y="4849"/>
              <a:ext cx="8788" cy="3845"/>
              <a:chOff x="1562" y="4225"/>
              <a:chExt cx="8788" cy="3845"/>
            </a:xfrm>
          </p:grpSpPr>
          <p:sp>
            <p:nvSpPr>
              <p:cNvPr id="11274" name="Text Box 6"/>
              <p:cNvSpPr txBox="1">
                <a:spLocks noChangeArrowheads="1"/>
              </p:cNvSpPr>
              <p:nvPr/>
            </p:nvSpPr>
            <p:spPr bwMode="auto">
              <a:xfrm>
                <a:off x="1597" y="4225"/>
                <a:ext cx="2340" cy="63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2000" b="1" dirty="0" smtClean="0">
                    <a:solidFill>
                      <a:schemeClr val="accent2"/>
                    </a:solidFill>
                  </a:rPr>
                  <a:t>TEORIE </a:t>
                </a:r>
                <a:endParaRPr lang="cs-CZ" sz="2000" b="1" dirty="0">
                  <a:solidFill>
                    <a:schemeClr val="accent2"/>
                  </a:solidFill>
                </a:endParaRPr>
              </a:p>
            </p:txBody>
          </p:sp>
          <p:grpSp>
            <p:nvGrpSpPr>
              <p:cNvPr id="11275" name="Group 7"/>
              <p:cNvGrpSpPr>
                <a:grpSpLocks/>
              </p:cNvGrpSpPr>
              <p:nvPr/>
            </p:nvGrpSpPr>
            <p:grpSpPr bwMode="auto">
              <a:xfrm>
                <a:off x="4657" y="4225"/>
                <a:ext cx="4860" cy="1980"/>
                <a:chOff x="3937" y="3397"/>
                <a:chExt cx="4860" cy="1980"/>
              </a:xfrm>
            </p:grpSpPr>
            <p:sp>
              <p:nvSpPr>
                <p:cNvPr id="11286" name="Rectangle 8"/>
                <p:cNvSpPr>
                  <a:spLocks noChangeArrowheads="1"/>
                </p:cNvSpPr>
                <p:nvPr/>
              </p:nvSpPr>
              <p:spPr bwMode="auto">
                <a:xfrm>
                  <a:off x="5827" y="3397"/>
                  <a:ext cx="720" cy="54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7" name="Rectangle 9"/>
                <p:cNvSpPr>
                  <a:spLocks noChangeArrowheads="1"/>
                </p:cNvSpPr>
                <p:nvPr/>
              </p:nvSpPr>
              <p:spPr bwMode="auto">
                <a:xfrm>
                  <a:off x="4657" y="4297"/>
                  <a:ext cx="36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8" name="Rectangle 10"/>
                <p:cNvSpPr>
                  <a:spLocks noChangeArrowheads="1"/>
                </p:cNvSpPr>
                <p:nvPr/>
              </p:nvSpPr>
              <p:spPr bwMode="auto">
                <a:xfrm>
                  <a:off x="5377" y="4297"/>
                  <a:ext cx="36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89" name="Rectangle 11"/>
                <p:cNvSpPr>
                  <a:spLocks noChangeArrowheads="1"/>
                </p:cNvSpPr>
                <p:nvPr/>
              </p:nvSpPr>
              <p:spPr bwMode="auto">
                <a:xfrm>
                  <a:off x="6097" y="4297"/>
                  <a:ext cx="36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0" name="Rectangle 12"/>
                <p:cNvSpPr>
                  <a:spLocks noChangeArrowheads="1"/>
                </p:cNvSpPr>
                <p:nvPr/>
              </p:nvSpPr>
              <p:spPr bwMode="auto">
                <a:xfrm>
                  <a:off x="6817" y="4297"/>
                  <a:ext cx="36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1" name="Rectangle 13"/>
                <p:cNvSpPr>
                  <a:spLocks noChangeArrowheads="1"/>
                </p:cNvSpPr>
                <p:nvPr/>
              </p:nvSpPr>
              <p:spPr bwMode="auto">
                <a:xfrm>
                  <a:off x="7537" y="4297"/>
                  <a:ext cx="36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2" name="Rectangle 14"/>
                <p:cNvSpPr>
                  <a:spLocks noChangeArrowheads="1"/>
                </p:cNvSpPr>
                <p:nvPr/>
              </p:nvSpPr>
              <p:spPr bwMode="auto">
                <a:xfrm>
                  <a:off x="393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3" name="Rectangle 15"/>
                <p:cNvSpPr>
                  <a:spLocks noChangeArrowheads="1"/>
                </p:cNvSpPr>
                <p:nvPr/>
              </p:nvSpPr>
              <p:spPr bwMode="auto">
                <a:xfrm>
                  <a:off x="429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4" name="Rectangle 16"/>
                <p:cNvSpPr>
                  <a:spLocks noChangeArrowheads="1"/>
                </p:cNvSpPr>
                <p:nvPr/>
              </p:nvSpPr>
              <p:spPr bwMode="auto">
                <a:xfrm>
                  <a:off x="465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1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6" name="Rectangle 18"/>
                <p:cNvSpPr>
                  <a:spLocks noChangeArrowheads="1"/>
                </p:cNvSpPr>
                <p:nvPr/>
              </p:nvSpPr>
              <p:spPr bwMode="auto">
                <a:xfrm>
                  <a:off x="537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7" name="Rectangle 19"/>
                <p:cNvSpPr>
                  <a:spLocks noChangeArrowheads="1"/>
                </p:cNvSpPr>
                <p:nvPr/>
              </p:nvSpPr>
              <p:spPr bwMode="auto">
                <a:xfrm>
                  <a:off x="573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8" name="Rectangle 20"/>
                <p:cNvSpPr>
                  <a:spLocks noChangeArrowheads="1"/>
                </p:cNvSpPr>
                <p:nvPr/>
              </p:nvSpPr>
              <p:spPr bwMode="auto">
                <a:xfrm>
                  <a:off x="609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99" name="Rectangle 21"/>
                <p:cNvSpPr>
                  <a:spLocks noChangeArrowheads="1"/>
                </p:cNvSpPr>
                <p:nvPr/>
              </p:nvSpPr>
              <p:spPr bwMode="auto">
                <a:xfrm>
                  <a:off x="645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00" name="Rectangle 22"/>
                <p:cNvSpPr>
                  <a:spLocks noChangeArrowheads="1"/>
                </p:cNvSpPr>
                <p:nvPr/>
              </p:nvSpPr>
              <p:spPr bwMode="auto">
                <a:xfrm>
                  <a:off x="681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01" name="Rectangle 23"/>
                <p:cNvSpPr>
                  <a:spLocks noChangeArrowheads="1"/>
                </p:cNvSpPr>
                <p:nvPr/>
              </p:nvSpPr>
              <p:spPr bwMode="auto">
                <a:xfrm>
                  <a:off x="717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02" name="Rectangle 24"/>
                <p:cNvSpPr>
                  <a:spLocks noChangeArrowheads="1"/>
                </p:cNvSpPr>
                <p:nvPr/>
              </p:nvSpPr>
              <p:spPr bwMode="auto">
                <a:xfrm>
                  <a:off x="861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03" name="Rectangle 25"/>
                <p:cNvSpPr>
                  <a:spLocks noChangeArrowheads="1"/>
                </p:cNvSpPr>
                <p:nvPr/>
              </p:nvSpPr>
              <p:spPr bwMode="auto">
                <a:xfrm>
                  <a:off x="825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04" name="Rectangle 26"/>
                <p:cNvSpPr>
                  <a:spLocks noChangeArrowheads="1"/>
                </p:cNvSpPr>
                <p:nvPr/>
              </p:nvSpPr>
              <p:spPr bwMode="auto">
                <a:xfrm>
                  <a:off x="789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05" name="Rectangle 27"/>
                <p:cNvSpPr>
                  <a:spLocks noChangeArrowheads="1"/>
                </p:cNvSpPr>
                <p:nvPr/>
              </p:nvSpPr>
              <p:spPr bwMode="auto">
                <a:xfrm>
                  <a:off x="7537" y="5017"/>
                  <a:ext cx="18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1278" name="AutoShape 30"/>
              <p:cNvSpPr>
                <a:spLocks noChangeArrowheads="1"/>
              </p:cNvSpPr>
              <p:nvPr/>
            </p:nvSpPr>
            <p:spPr bwMode="auto">
              <a:xfrm>
                <a:off x="4297" y="6565"/>
                <a:ext cx="360" cy="540"/>
              </a:xfrm>
              <a:prstGeom prst="flowChartMultidocumen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AutoShape 31"/>
              <p:cNvSpPr>
                <a:spLocks noChangeArrowheads="1"/>
              </p:cNvSpPr>
              <p:nvPr/>
            </p:nvSpPr>
            <p:spPr bwMode="auto">
              <a:xfrm>
                <a:off x="5557" y="6565"/>
                <a:ext cx="360" cy="540"/>
              </a:xfrm>
              <a:prstGeom prst="flowChartMultidocumen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0" name="AutoShape 32"/>
              <p:cNvSpPr>
                <a:spLocks noChangeArrowheads="1"/>
              </p:cNvSpPr>
              <p:nvPr/>
            </p:nvSpPr>
            <p:spPr bwMode="auto">
              <a:xfrm>
                <a:off x="6817" y="6565"/>
                <a:ext cx="360" cy="540"/>
              </a:xfrm>
              <a:prstGeom prst="flowChartMultidocumen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1" name="AutoShape 33"/>
              <p:cNvSpPr>
                <a:spLocks noChangeArrowheads="1"/>
              </p:cNvSpPr>
              <p:nvPr/>
            </p:nvSpPr>
            <p:spPr bwMode="auto">
              <a:xfrm>
                <a:off x="8077" y="6565"/>
                <a:ext cx="360" cy="540"/>
              </a:xfrm>
              <a:prstGeom prst="flowChartMultidocumen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AutoShape 34"/>
              <p:cNvSpPr>
                <a:spLocks noChangeArrowheads="1"/>
              </p:cNvSpPr>
              <p:nvPr/>
            </p:nvSpPr>
            <p:spPr bwMode="auto">
              <a:xfrm>
                <a:off x="9517" y="6565"/>
                <a:ext cx="360" cy="540"/>
              </a:xfrm>
              <a:prstGeom prst="flowChartMultidocumen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Text Box 35"/>
              <p:cNvSpPr txBox="1">
                <a:spLocks noChangeArrowheads="1"/>
              </p:cNvSpPr>
              <p:nvPr/>
            </p:nvSpPr>
            <p:spPr bwMode="auto">
              <a:xfrm>
                <a:off x="1562" y="6501"/>
                <a:ext cx="2555" cy="72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2000" b="1" dirty="0" smtClean="0">
                    <a:solidFill>
                      <a:schemeClr val="accent2"/>
                    </a:solidFill>
                  </a:rPr>
                  <a:t>TEXTY  REFLEXE</a:t>
                </a:r>
                <a:endParaRPr lang="cs-CZ" sz="20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84" name="Freeform 36"/>
              <p:cNvSpPr>
                <a:spLocks/>
              </p:cNvSpPr>
              <p:nvPr/>
            </p:nvSpPr>
            <p:spPr bwMode="auto">
              <a:xfrm>
                <a:off x="4297" y="7185"/>
                <a:ext cx="6053" cy="885"/>
              </a:xfrm>
              <a:custGeom>
                <a:avLst/>
                <a:gdLst>
                  <a:gd name="T0" fmla="*/ 273 w 6468"/>
                  <a:gd name="T1" fmla="*/ 210 h 885"/>
                  <a:gd name="T2" fmla="*/ 663 w 6468"/>
                  <a:gd name="T3" fmla="*/ 240 h 885"/>
                  <a:gd name="T4" fmla="*/ 798 w 6468"/>
                  <a:gd name="T5" fmla="*/ 315 h 885"/>
                  <a:gd name="T6" fmla="*/ 2223 w 6468"/>
                  <a:gd name="T7" fmla="*/ 225 h 885"/>
                  <a:gd name="T8" fmla="*/ 3348 w 6468"/>
                  <a:gd name="T9" fmla="*/ 240 h 885"/>
                  <a:gd name="T10" fmla="*/ 3648 w 6468"/>
                  <a:gd name="T11" fmla="*/ 255 h 885"/>
                  <a:gd name="T12" fmla="*/ 3783 w 6468"/>
                  <a:gd name="T13" fmla="*/ 300 h 885"/>
                  <a:gd name="T14" fmla="*/ 3828 w 6468"/>
                  <a:gd name="T15" fmla="*/ 315 h 885"/>
                  <a:gd name="T16" fmla="*/ 4848 w 6468"/>
                  <a:gd name="T17" fmla="*/ 270 h 885"/>
                  <a:gd name="T18" fmla="*/ 5868 w 6468"/>
                  <a:gd name="T19" fmla="*/ 135 h 885"/>
                  <a:gd name="T20" fmla="*/ 6078 w 6468"/>
                  <a:gd name="T21" fmla="*/ 0 h 885"/>
                  <a:gd name="T22" fmla="*/ 6153 w 6468"/>
                  <a:gd name="T23" fmla="*/ 15 h 885"/>
                  <a:gd name="T24" fmla="*/ 6213 w 6468"/>
                  <a:gd name="T25" fmla="*/ 105 h 885"/>
                  <a:gd name="T26" fmla="*/ 6303 w 6468"/>
                  <a:gd name="T27" fmla="*/ 180 h 885"/>
                  <a:gd name="T28" fmla="*/ 6468 w 6468"/>
                  <a:gd name="T29" fmla="*/ 375 h 885"/>
                  <a:gd name="T30" fmla="*/ 6378 w 6468"/>
                  <a:gd name="T31" fmla="*/ 555 h 885"/>
                  <a:gd name="T32" fmla="*/ 6288 w 6468"/>
                  <a:gd name="T33" fmla="*/ 585 h 885"/>
                  <a:gd name="T34" fmla="*/ 5868 w 6468"/>
                  <a:gd name="T35" fmla="*/ 660 h 885"/>
                  <a:gd name="T36" fmla="*/ 5763 w 6468"/>
                  <a:gd name="T37" fmla="*/ 675 h 885"/>
                  <a:gd name="T38" fmla="*/ 5658 w 6468"/>
                  <a:gd name="T39" fmla="*/ 750 h 885"/>
                  <a:gd name="T40" fmla="*/ 4038 w 6468"/>
                  <a:gd name="T41" fmla="*/ 780 h 885"/>
                  <a:gd name="T42" fmla="*/ 3963 w 6468"/>
                  <a:gd name="T43" fmla="*/ 795 h 885"/>
                  <a:gd name="T44" fmla="*/ 3918 w 6468"/>
                  <a:gd name="T45" fmla="*/ 825 h 885"/>
                  <a:gd name="T46" fmla="*/ 3783 w 6468"/>
                  <a:gd name="T47" fmla="*/ 765 h 885"/>
                  <a:gd name="T48" fmla="*/ 3768 w 6468"/>
                  <a:gd name="T49" fmla="*/ 720 h 885"/>
                  <a:gd name="T50" fmla="*/ 3723 w 6468"/>
                  <a:gd name="T51" fmla="*/ 705 h 885"/>
                  <a:gd name="T52" fmla="*/ 3288 w 6468"/>
                  <a:gd name="T53" fmla="*/ 645 h 885"/>
                  <a:gd name="T54" fmla="*/ 3183 w 6468"/>
                  <a:gd name="T55" fmla="*/ 675 h 885"/>
                  <a:gd name="T56" fmla="*/ 3153 w 6468"/>
                  <a:gd name="T57" fmla="*/ 825 h 885"/>
                  <a:gd name="T58" fmla="*/ 2898 w 6468"/>
                  <a:gd name="T59" fmla="*/ 885 h 885"/>
                  <a:gd name="T60" fmla="*/ 2538 w 6468"/>
                  <a:gd name="T61" fmla="*/ 870 h 885"/>
                  <a:gd name="T62" fmla="*/ 2493 w 6468"/>
                  <a:gd name="T63" fmla="*/ 840 h 885"/>
                  <a:gd name="T64" fmla="*/ 2433 w 6468"/>
                  <a:gd name="T65" fmla="*/ 825 h 885"/>
                  <a:gd name="T66" fmla="*/ 2313 w 6468"/>
                  <a:gd name="T67" fmla="*/ 735 h 885"/>
                  <a:gd name="T68" fmla="*/ 1503 w 6468"/>
                  <a:gd name="T69" fmla="*/ 780 h 885"/>
                  <a:gd name="T70" fmla="*/ 1293 w 6468"/>
                  <a:gd name="T71" fmla="*/ 840 h 885"/>
                  <a:gd name="T72" fmla="*/ 1203 w 6468"/>
                  <a:gd name="T73" fmla="*/ 870 h 885"/>
                  <a:gd name="T74" fmla="*/ 918 w 6468"/>
                  <a:gd name="T75" fmla="*/ 855 h 885"/>
                  <a:gd name="T76" fmla="*/ 693 w 6468"/>
                  <a:gd name="T77" fmla="*/ 660 h 885"/>
                  <a:gd name="T78" fmla="*/ 78 w 6468"/>
                  <a:gd name="T79" fmla="*/ 630 h 885"/>
                  <a:gd name="T80" fmla="*/ 33 w 6468"/>
                  <a:gd name="T81" fmla="*/ 570 h 885"/>
                  <a:gd name="T82" fmla="*/ 3 w 6468"/>
                  <a:gd name="T83" fmla="*/ 480 h 885"/>
                  <a:gd name="T84" fmla="*/ 78 w 6468"/>
                  <a:gd name="T85" fmla="*/ 195 h 885"/>
                  <a:gd name="T86" fmla="*/ 123 w 6468"/>
                  <a:gd name="T87" fmla="*/ 180 h 885"/>
                  <a:gd name="T88" fmla="*/ 168 w 6468"/>
                  <a:gd name="T89" fmla="*/ 150 h 885"/>
                  <a:gd name="T90" fmla="*/ 258 w 6468"/>
                  <a:gd name="T91" fmla="*/ 165 h 885"/>
                  <a:gd name="T92" fmla="*/ 273 w 6468"/>
                  <a:gd name="T93" fmla="*/ 210 h 8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468"/>
                  <a:gd name="T142" fmla="*/ 0 h 885"/>
                  <a:gd name="T143" fmla="*/ 6468 w 6468"/>
                  <a:gd name="T144" fmla="*/ 885 h 8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468" h="885">
                    <a:moveTo>
                      <a:pt x="273" y="210"/>
                    </a:moveTo>
                    <a:cubicBezTo>
                      <a:pt x="432" y="218"/>
                      <a:pt x="529" y="206"/>
                      <a:pt x="663" y="240"/>
                    </a:cubicBezTo>
                    <a:cubicBezTo>
                      <a:pt x="713" y="252"/>
                      <a:pt x="798" y="315"/>
                      <a:pt x="798" y="315"/>
                    </a:cubicBezTo>
                    <a:cubicBezTo>
                      <a:pt x="2022" y="300"/>
                      <a:pt x="1671" y="409"/>
                      <a:pt x="2223" y="225"/>
                    </a:cubicBezTo>
                    <a:cubicBezTo>
                      <a:pt x="2598" y="230"/>
                      <a:pt x="2973" y="232"/>
                      <a:pt x="3348" y="240"/>
                    </a:cubicBezTo>
                    <a:cubicBezTo>
                      <a:pt x="3448" y="242"/>
                      <a:pt x="3549" y="244"/>
                      <a:pt x="3648" y="255"/>
                    </a:cubicBezTo>
                    <a:cubicBezTo>
                      <a:pt x="3695" y="260"/>
                      <a:pt x="3738" y="285"/>
                      <a:pt x="3783" y="300"/>
                    </a:cubicBezTo>
                    <a:cubicBezTo>
                      <a:pt x="3798" y="305"/>
                      <a:pt x="3828" y="315"/>
                      <a:pt x="3828" y="315"/>
                    </a:cubicBezTo>
                    <a:cubicBezTo>
                      <a:pt x="4188" y="308"/>
                      <a:pt x="4503" y="308"/>
                      <a:pt x="4848" y="270"/>
                    </a:cubicBezTo>
                    <a:cubicBezTo>
                      <a:pt x="5167" y="110"/>
                      <a:pt x="5437" y="177"/>
                      <a:pt x="5868" y="135"/>
                    </a:cubicBezTo>
                    <a:cubicBezTo>
                      <a:pt x="5939" y="81"/>
                      <a:pt x="5995" y="28"/>
                      <a:pt x="6078" y="0"/>
                    </a:cubicBezTo>
                    <a:cubicBezTo>
                      <a:pt x="6103" y="5"/>
                      <a:pt x="6130" y="4"/>
                      <a:pt x="6153" y="15"/>
                    </a:cubicBezTo>
                    <a:cubicBezTo>
                      <a:pt x="6216" y="46"/>
                      <a:pt x="6186" y="58"/>
                      <a:pt x="6213" y="105"/>
                    </a:cubicBezTo>
                    <a:cubicBezTo>
                      <a:pt x="6251" y="172"/>
                      <a:pt x="6244" y="160"/>
                      <a:pt x="6303" y="180"/>
                    </a:cubicBezTo>
                    <a:cubicBezTo>
                      <a:pt x="6373" y="250"/>
                      <a:pt x="6426" y="291"/>
                      <a:pt x="6468" y="375"/>
                    </a:cubicBezTo>
                    <a:cubicBezTo>
                      <a:pt x="6438" y="435"/>
                      <a:pt x="6422" y="504"/>
                      <a:pt x="6378" y="555"/>
                    </a:cubicBezTo>
                    <a:cubicBezTo>
                      <a:pt x="6357" y="579"/>
                      <a:pt x="6317" y="573"/>
                      <a:pt x="6288" y="585"/>
                    </a:cubicBezTo>
                    <a:cubicBezTo>
                      <a:pt x="6143" y="643"/>
                      <a:pt x="6031" y="649"/>
                      <a:pt x="5868" y="660"/>
                    </a:cubicBezTo>
                    <a:cubicBezTo>
                      <a:pt x="5833" y="665"/>
                      <a:pt x="5796" y="663"/>
                      <a:pt x="5763" y="675"/>
                    </a:cubicBezTo>
                    <a:cubicBezTo>
                      <a:pt x="5723" y="690"/>
                      <a:pt x="5701" y="748"/>
                      <a:pt x="5658" y="750"/>
                    </a:cubicBezTo>
                    <a:cubicBezTo>
                      <a:pt x="5119" y="776"/>
                      <a:pt x="4578" y="769"/>
                      <a:pt x="4038" y="780"/>
                    </a:cubicBezTo>
                    <a:cubicBezTo>
                      <a:pt x="4013" y="785"/>
                      <a:pt x="3987" y="786"/>
                      <a:pt x="3963" y="795"/>
                    </a:cubicBezTo>
                    <a:cubicBezTo>
                      <a:pt x="3946" y="801"/>
                      <a:pt x="3936" y="825"/>
                      <a:pt x="3918" y="825"/>
                    </a:cubicBezTo>
                    <a:cubicBezTo>
                      <a:pt x="3864" y="825"/>
                      <a:pt x="3824" y="792"/>
                      <a:pt x="3783" y="765"/>
                    </a:cubicBezTo>
                    <a:cubicBezTo>
                      <a:pt x="3778" y="750"/>
                      <a:pt x="3779" y="731"/>
                      <a:pt x="3768" y="720"/>
                    </a:cubicBezTo>
                    <a:cubicBezTo>
                      <a:pt x="3757" y="709"/>
                      <a:pt x="3738" y="711"/>
                      <a:pt x="3723" y="705"/>
                    </a:cubicBezTo>
                    <a:cubicBezTo>
                      <a:pt x="3580" y="644"/>
                      <a:pt x="3450" y="654"/>
                      <a:pt x="3288" y="645"/>
                    </a:cubicBezTo>
                    <a:cubicBezTo>
                      <a:pt x="3253" y="655"/>
                      <a:pt x="3212" y="653"/>
                      <a:pt x="3183" y="675"/>
                    </a:cubicBezTo>
                    <a:cubicBezTo>
                      <a:pt x="3142" y="706"/>
                      <a:pt x="3176" y="779"/>
                      <a:pt x="3153" y="825"/>
                    </a:cubicBezTo>
                    <a:cubicBezTo>
                      <a:pt x="3127" y="878"/>
                      <a:pt x="2911" y="883"/>
                      <a:pt x="2898" y="885"/>
                    </a:cubicBezTo>
                    <a:cubicBezTo>
                      <a:pt x="2778" y="880"/>
                      <a:pt x="2657" y="883"/>
                      <a:pt x="2538" y="870"/>
                    </a:cubicBezTo>
                    <a:cubicBezTo>
                      <a:pt x="2520" y="868"/>
                      <a:pt x="2510" y="847"/>
                      <a:pt x="2493" y="840"/>
                    </a:cubicBezTo>
                    <a:cubicBezTo>
                      <a:pt x="2474" y="832"/>
                      <a:pt x="2453" y="830"/>
                      <a:pt x="2433" y="825"/>
                    </a:cubicBezTo>
                    <a:cubicBezTo>
                      <a:pt x="2390" y="760"/>
                      <a:pt x="2376" y="777"/>
                      <a:pt x="2313" y="735"/>
                    </a:cubicBezTo>
                    <a:cubicBezTo>
                      <a:pt x="2011" y="743"/>
                      <a:pt x="1786" y="756"/>
                      <a:pt x="1503" y="780"/>
                    </a:cubicBezTo>
                    <a:cubicBezTo>
                      <a:pt x="1231" y="882"/>
                      <a:pt x="1513" y="785"/>
                      <a:pt x="1293" y="840"/>
                    </a:cubicBezTo>
                    <a:cubicBezTo>
                      <a:pt x="1262" y="848"/>
                      <a:pt x="1203" y="870"/>
                      <a:pt x="1203" y="870"/>
                    </a:cubicBezTo>
                    <a:cubicBezTo>
                      <a:pt x="1108" y="865"/>
                      <a:pt x="1012" y="868"/>
                      <a:pt x="918" y="855"/>
                    </a:cubicBezTo>
                    <a:cubicBezTo>
                      <a:pt x="824" y="842"/>
                      <a:pt x="786" y="668"/>
                      <a:pt x="693" y="660"/>
                    </a:cubicBezTo>
                    <a:cubicBezTo>
                      <a:pt x="489" y="641"/>
                      <a:pt x="78" y="630"/>
                      <a:pt x="78" y="630"/>
                    </a:cubicBezTo>
                    <a:cubicBezTo>
                      <a:pt x="63" y="610"/>
                      <a:pt x="44" y="592"/>
                      <a:pt x="33" y="570"/>
                    </a:cubicBezTo>
                    <a:cubicBezTo>
                      <a:pt x="19" y="542"/>
                      <a:pt x="3" y="480"/>
                      <a:pt x="3" y="480"/>
                    </a:cubicBezTo>
                    <a:cubicBezTo>
                      <a:pt x="14" y="355"/>
                      <a:pt x="0" y="296"/>
                      <a:pt x="78" y="195"/>
                    </a:cubicBezTo>
                    <a:cubicBezTo>
                      <a:pt x="88" y="183"/>
                      <a:pt x="109" y="187"/>
                      <a:pt x="123" y="180"/>
                    </a:cubicBezTo>
                    <a:cubicBezTo>
                      <a:pt x="139" y="172"/>
                      <a:pt x="153" y="160"/>
                      <a:pt x="168" y="150"/>
                    </a:cubicBezTo>
                    <a:cubicBezTo>
                      <a:pt x="198" y="155"/>
                      <a:pt x="232" y="150"/>
                      <a:pt x="258" y="165"/>
                    </a:cubicBezTo>
                    <a:cubicBezTo>
                      <a:pt x="272" y="173"/>
                      <a:pt x="273" y="210"/>
                      <a:pt x="273" y="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Text Box 37"/>
              <p:cNvSpPr txBox="1">
                <a:spLocks noChangeArrowheads="1"/>
              </p:cNvSpPr>
              <p:nvPr/>
            </p:nvSpPr>
            <p:spPr bwMode="auto">
              <a:xfrm>
                <a:off x="1597" y="7357"/>
                <a:ext cx="2520" cy="54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2000" b="1" dirty="0" smtClean="0">
                    <a:solidFill>
                      <a:schemeClr val="accent2"/>
                    </a:solidFill>
                  </a:rPr>
                  <a:t>REALITA</a:t>
                </a:r>
                <a:endParaRPr lang="cs-CZ" sz="20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1270" name="Line 38"/>
            <p:cNvSpPr>
              <a:spLocks noChangeShapeType="1"/>
            </p:cNvSpPr>
            <p:nvPr/>
          </p:nvSpPr>
          <p:spPr bwMode="auto">
            <a:xfrm>
              <a:off x="10057" y="4849"/>
              <a:ext cx="0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1" name="Line 39"/>
            <p:cNvSpPr>
              <a:spLocks noChangeShapeType="1"/>
            </p:cNvSpPr>
            <p:nvPr/>
          </p:nvSpPr>
          <p:spPr bwMode="auto">
            <a:xfrm flipV="1">
              <a:off x="10597" y="4849"/>
              <a:ext cx="0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2" name="Text Box 40"/>
            <p:cNvSpPr txBox="1">
              <a:spLocks noChangeArrowheads="1"/>
            </p:cNvSpPr>
            <p:nvPr/>
          </p:nvSpPr>
          <p:spPr bwMode="auto">
            <a:xfrm>
              <a:off x="9517" y="6469"/>
              <a:ext cx="1080" cy="54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 dirty="0" err="1" smtClean="0">
                  <a:solidFill>
                    <a:schemeClr val="accent2"/>
                  </a:solidFill>
                  <a:latin typeface="Arial Narrow" pitchFamily="34" charset="0"/>
                </a:rPr>
                <a:t>Operacio-nalizace</a:t>
              </a:r>
              <a:r>
                <a:rPr lang="cs-CZ" sz="1400" b="1" dirty="0" smtClean="0">
                  <a:solidFill>
                    <a:schemeClr val="accent2"/>
                  </a:solidFill>
                  <a:latin typeface="Arial Narrow" pitchFamily="34" charset="0"/>
                </a:rPr>
                <a:t> </a:t>
              </a:r>
              <a:endParaRPr lang="cs-CZ" sz="1400" b="1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11273" name="Text Box 41"/>
            <p:cNvSpPr txBox="1">
              <a:spLocks noChangeArrowheads="1"/>
            </p:cNvSpPr>
            <p:nvPr/>
          </p:nvSpPr>
          <p:spPr bwMode="auto">
            <a:xfrm>
              <a:off x="10237" y="5375"/>
              <a:ext cx="1342" cy="90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sz="1400" b="1" dirty="0">
                <a:solidFill>
                  <a:schemeClr val="accent2"/>
                </a:solidFill>
                <a:latin typeface="Arial Narrow" pitchFamily="34" charset="0"/>
              </a:endParaRPr>
            </a:p>
            <a:p>
              <a:pPr eaLnBrk="1" hangingPunct="1"/>
              <a:r>
                <a:rPr lang="cs-CZ" sz="1400" b="1" dirty="0">
                  <a:solidFill>
                    <a:schemeClr val="accent2"/>
                  </a:solidFill>
                  <a:latin typeface="Arial Narrow" pitchFamily="34" charset="0"/>
                </a:rPr>
                <a:t>Interpretace</a:t>
              </a: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031167" y="5144870"/>
            <a:ext cx="49081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FAKTY</a:t>
            </a:r>
          </a:p>
          <a:p>
            <a:pPr algn="ctr"/>
            <a:r>
              <a:rPr lang="cs-CZ" sz="2000" b="1" dirty="0" smtClean="0"/>
              <a:t>myšlenkový obraz výuky &amp;</a:t>
            </a:r>
            <a:r>
              <a:rPr lang="cs-CZ" sz="2000" dirty="0" smtClean="0"/>
              <a:t> pozorovací </a:t>
            </a:r>
            <a:r>
              <a:rPr lang="cs-CZ" sz="2000" dirty="0"/>
              <a:t>věty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60156" y="3294998"/>
            <a:ext cx="3468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Kategorie s nízkou mírou usuzování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601702" y="2363401"/>
            <a:ext cx="365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Kategorie s vysokou mírou usuzování</a:t>
            </a:r>
          </a:p>
        </p:txBody>
      </p:sp>
      <p:sp>
        <p:nvSpPr>
          <p:cNvPr id="4" name="Obdélník 3"/>
          <p:cNvSpPr/>
          <p:nvPr/>
        </p:nvSpPr>
        <p:spPr>
          <a:xfrm rot="19504985">
            <a:off x="2411061" y="2236241"/>
            <a:ext cx="34373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Analytické soudy </a:t>
            </a:r>
            <a:endParaRPr lang="cs-CZ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Obdélník 45"/>
          <p:cNvSpPr/>
          <p:nvPr/>
        </p:nvSpPr>
        <p:spPr>
          <a:xfrm rot="19504985">
            <a:off x="6026180" y="3828328"/>
            <a:ext cx="34177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Syntetické soudy </a:t>
            </a:r>
            <a:endParaRPr lang="cs-CZ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91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staví na faktech a směřuje k teorii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Dvojí povaha oborově didaktického faktu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3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Výzkum: koncepční východisko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Podklad pro zdůvodňování profesních soudů → </a:t>
            </a:r>
            <a:r>
              <a:rPr lang="cs-CZ" dirty="0" smtClean="0"/>
              <a:t>propojení </a:t>
            </a:r>
            <a:r>
              <a:rPr lang="cs-CZ" b="1" dirty="0" smtClean="0"/>
              <a:t>empirického výzkumu</a:t>
            </a:r>
            <a:r>
              <a:rPr lang="cs-CZ" dirty="0" smtClean="0"/>
              <a:t> s </a:t>
            </a:r>
            <a:r>
              <a:rPr lang="cs-CZ" b="1" dirty="0" smtClean="0"/>
              <a:t>teorií</a:t>
            </a:r>
            <a:r>
              <a:rPr lang="cs-CZ" dirty="0" smtClean="0"/>
              <a:t> prostřednictvím </a:t>
            </a:r>
            <a:r>
              <a:rPr lang="cs-CZ" b="1" dirty="0" smtClean="0"/>
              <a:t>explikace zjištěných </a:t>
            </a:r>
            <a:r>
              <a:rPr lang="cs-CZ" b="1" dirty="0" smtClean="0"/>
              <a:t>faktů </a:t>
            </a:r>
            <a:r>
              <a:rPr lang="cs-CZ" dirty="0" smtClean="0"/>
              <a:t>(fyzikální, chemický, historický… fakt).   </a:t>
            </a:r>
            <a:endParaRPr lang="cs-CZ" dirty="0" smtClean="0"/>
          </a:p>
          <a:p>
            <a:pPr lvl="1"/>
            <a:r>
              <a:rPr lang="cs-CZ" dirty="0" smtClean="0"/>
              <a:t>Maximální nárok: </a:t>
            </a:r>
            <a:r>
              <a:rPr lang="cs-CZ" i="1" dirty="0" smtClean="0"/>
              <a:t>„Empirický </a:t>
            </a:r>
            <a:r>
              <a:rPr lang="cs-CZ" i="1" dirty="0"/>
              <a:t>vědecký systém musí dovolovat své vyvrácení zkušeností“</a:t>
            </a:r>
            <a:r>
              <a:rPr lang="cs-CZ" dirty="0"/>
              <a:t> </a:t>
            </a:r>
            <a:r>
              <a:rPr lang="cs-CZ" dirty="0" smtClean="0"/>
              <a:t>– princip falzifikace založený na deduktivní metodě spojené s empirickým ověřováním (Popper</a:t>
            </a:r>
            <a:r>
              <a:rPr lang="cs-CZ" dirty="0"/>
              <a:t>, 1997, s. 20</a:t>
            </a:r>
            <a:r>
              <a:rPr lang="cs-CZ" dirty="0" smtClean="0"/>
              <a:t>)</a:t>
            </a:r>
          </a:p>
          <a:p>
            <a:r>
              <a:rPr lang="cs-CZ" i="1" dirty="0"/>
              <a:t>Porozumění </a:t>
            </a:r>
            <a:r>
              <a:rPr lang="cs-CZ" i="1" dirty="0" smtClean="0"/>
              <a:t>charakteristické povaze </a:t>
            </a:r>
            <a:r>
              <a:rPr lang="cs-CZ" i="1" dirty="0"/>
              <a:t>faktů </a:t>
            </a:r>
            <a:r>
              <a:rPr lang="cs-CZ" dirty="0"/>
              <a:t>je </a:t>
            </a:r>
            <a:r>
              <a:rPr lang="cs-CZ" dirty="0" smtClean="0"/>
              <a:t>podmínkou </a:t>
            </a:r>
            <a:r>
              <a:rPr lang="cs-CZ" dirty="0"/>
              <a:t>pro </a:t>
            </a:r>
            <a:r>
              <a:rPr lang="cs-CZ" dirty="0" smtClean="0"/>
              <a:t>zvládnutí vztahu </a:t>
            </a:r>
            <a:r>
              <a:rPr lang="cs-CZ" dirty="0" smtClean="0"/>
              <a:t>mezi teorií a faktografií.</a:t>
            </a:r>
          </a:p>
          <a:p>
            <a:pPr lvl="1"/>
            <a:r>
              <a:rPr lang="cs-CZ" dirty="0" smtClean="0"/>
              <a:t>„Vědecké faktum a vědecká teorie nejsou navzájem … kategoricky oddělitelné: (Kuhn, 1997, s. 20).  </a:t>
            </a:r>
          </a:p>
          <a:p>
            <a:r>
              <a:rPr lang="cs-CZ" dirty="0" smtClean="0"/>
              <a:t>Oborové didaktiky jsou svou povahou sociohumanitní disciplíny i tehdy, pokud se vztahují k přírodovědným předmětům nebo k matematice. </a:t>
            </a:r>
          </a:p>
          <a:p>
            <a:r>
              <a:rPr lang="cs-CZ" dirty="0" smtClean="0"/>
              <a:t>V sociohumanitních vědách a speciálně v didaktice jsou fakty v principu nikoliv extensionální, ale intensionální povahy: jsou to „reprezentace reprezentací“ (Giddensova </a:t>
            </a:r>
            <a:r>
              <a:rPr lang="cs-CZ" i="1" dirty="0" smtClean="0"/>
              <a:t>dvojí hermeneutika</a:t>
            </a:r>
            <a:r>
              <a:rPr lang="cs-CZ" dirty="0" smtClean="0"/>
              <a:t>) – „rozum zkoumá /ne/rozumnost“. </a:t>
            </a:r>
          </a:p>
          <a:p>
            <a:pPr lvl="1"/>
            <a:r>
              <a:rPr lang="cs-CZ" sz="2800" dirty="0" smtClean="0"/>
              <a:t>„Intensionální“ fakt je založen na </a:t>
            </a:r>
            <a:r>
              <a:rPr lang="cs-CZ" sz="2800" b="1" dirty="0" smtClean="0"/>
              <a:t>studiu lidských praktik </a:t>
            </a:r>
            <a:r>
              <a:rPr lang="cs-CZ" sz="2800" dirty="0" smtClean="0"/>
              <a:t>→</a:t>
            </a:r>
            <a:r>
              <a:rPr lang="cs-CZ" sz="2800" b="1" dirty="0" smtClean="0"/>
              <a:t> objektivizace </a:t>
            </a:r>
            <a:r>
              <a:rPr lang="cs-CZ" sz="2800" b="1" dirty="0" smtClean="0"/>
              <a:t>reality </a:t>
            </a:r>
            <a:r>
              <a:rPr lang="cs-CZ" sz="2800" dirty="0" smtClean="0"/>
              <a:t>  </a:t>
            </a:r>
            <a:r>
              <a:rPr lang="cs-CZ" sz="2800" b="1" dirty="0" err="1" smtClean="0"/>
              <a:t>psycho-socio-kulturní</a:t>
            </a:r>
            <a:r>
              <a:rPr lang="cs-CZ" sz="2800" dirty="0" smtClean="0"/>
              <a:t>  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0020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1449</Words>
  <Application>Microsoft Office PowerPoint</Application>
  <PresentationFormat>Širokoúhlá obrazovka</PresentationFormat>
  <Paragraphs>243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Calibri Light</vt:lpstr>
      <vt:lpstr>Garamond</vt:lpstr>
      <vt:lpstr>Times New Roman</vt:lpstr>
      <vt:lpstr>Times New Roman</vt:lpstr>
      <vt:lpstr>Wingdings</vt:lpstr>
      <vt:lpstr>Motiv Office</vt:lpstr>
      <vt:lpstr>Zkoumání kvality výuky </vt:lpstr>
      <vt:lpstr>Rozvržení prezentace </vt:lpstr>
      <vt:lpstr>Od zanoření ve výuce k její reflexi </vt:lpstr>
      <vt:lpstr>Východisko: od gestaltu přes reflexi k teorii</vt:lpstr>
      <vt:lpstr>Objektivizace profesního soudu: problém zdůvodňování    interpretační rámec &amp; kulturní konstrukt  </vt:lpstr>
      <vt:lpstr>Kontexty pro zdůvodňování profesního soudu</vt:lpstr>
      <vt:lpstr> Vytváření kontextu pro zdůvodňování – od gestaltu ke kategorizaci a zpět  </vt:lpstr>
      <vt:lpstr>Výzkum staví na faktech a směřuje k teorii</vt:lpstr>
      <vt:lpstr>Výzkum: koncepční východisko </vt:lpstr>
      <vt:lpstr>Teoretizace „rozštěpu faktu“: dvojdimenzionální povaha oborově didaktického faktu </vt:lpstr>
      <vt:lpstr>Objektivizace v učitelství: problém „rozštěpu“ faktů </vt:lpstr>
      <vt:lpstr>Obsah jako fakt výuky Logická struktura oborově didaktického faktu </vt:lpstr>
      <vt:lpstr>Proslulá maturitní úloha 22: ilustrace dvojí dimenze oborově didaktického faktu</vt:lpstr>
      <vt:lpstr>Dva přístupy ke zkoumání a hodnocení výuky </vt:lpstr>
      <vt:lpstr>Předem a následně strukturovaná reflexe v soudech o kvalitě výuky  </vt:lpstr>
      <vt:lpstr>Reflexe předem strukturovaná (kriteriální záznam) </vt:lpstr>
      <vt:lpstr>Reflexe předem strukturovaná</vt:lpstr>
      <vt:lpstr>Reflexe následně strukturovaná (dokumentační záznam) </vt:lpstr>
      <vt:lpstr>Hloubková struktura výuky  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Zkoumání kvality výuky</dc:title>
  <dc:creator>Jan Slavík</dc:creator>
  <cp:lastModifiedBy>Jan Slavík</cp:lastModifiedBy>
  <cp:revision>45</cp:revision>
  <dcterms:created xsi:type="dcterms:W3CDTF">2017-08-21T08:10:43Z</dcterms:created>
  <dcterms:modified xsi:type="dcterms:W3CDTF">2017-08-22T09:59:32Z</dcterms:modified>
</cp:coreProperties>
</file>