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2" r:id="rId5"/>
    <p:sldMasterId id="2147483720" r:id="rId6"/>
  </p:sldMasterIdLst>
  <p:notesMasterIdLst>
    <p:notesMasterId r:id="rId32"/>
  </p:notesMasterIdLst>
  <p:sldIdLst>
    <p:sldId id="256" r:id="rId7"/>
    <p:sldId id="257" r:id="rId8"/>
    <p:sldId id="270" r:id="rId9"/>
    <p:sldId id="271" r:id="rId10"/>
    <p:sldId id="272" r:id="rId11"/>
    <p:sldId id="274" r:id="rId12"/>
    <p:sldId id="258" r:id="rId13"/>
    <p:sldId id="275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7" r:id="rId24"/>
    <p:sldId id="278" r:id="rId25"/>
    <p:sldId id="279" r:id="rId26"/>
    <p:sldId id="284" r:id="rId27"/>
    <p:sldId id="281" r:id="rId28"/>
    <p:sldId id="282" r:id="rId29"/>
    <p:sldId id="280" r:id="rId30"/>
    <p:sldId id="28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O:\a-private\phd-database\porovnani-4-5\vyzkum-45-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O:\a-private\phd-database\porovnani-4-5\vyzkum-45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/>
              <a:t>TASK 10 - teachers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FINALE!$B$187:$B$188</c:f>
              <c:strCache>
                <c:ptCount val="2"/>
                <c:pt idx="0">
                  <c:v>Yes, I‘m willing</c:v>
                </c:pt>
                <c:pt idx="1">
                  <c:v>No, I‘m not willing</c:v>
                </c:pt>
              </c:strCache>
            </c:strRef>
          </c:cat>
          <c:val>
            <c:numRef>
              <c:f>FINALE!$C$187:$C$188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92160"/>
        <c:axId val="39737984"/>
      </c:barChart>
      <c:catAx>
        <c:axId val="396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37984"/>
        <c:crosses val="autoZero"/>
        <c:auto val="1"/>
        <c:lblAlgn val="ctr"/>
        <c:lblOffset val="100"/>
        <c:noMultiLvlLbl val="0"/>
      </c:catAx>
      <c:valAx>
        <c:axId val="397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Numbers of respondents</a:t>
                </a:r>
                <a:endParaRPr lang="cs-CZ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69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1"/>
              <a:t>TASK 9 - teachers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997659667541557"/>
          <c:y val="2.4189632545931757E-2"/>
          <c:w val="0.83057895888013999"/>
          <c:h val="0.73834135316418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FINALE!$B$151:$B$152</c:f>
              <c:strCache>
                <c:ptCount val="2"/>
                <c:pt idx="0">
                  <c:v>Yes, I‘m willing</c:v>
                </c:pt>
                <c:pt idx="1">
                  <c:v>No, I‘m not willing</c:v>
                </c:pt>
              </c:strCache>
            </c:strRef>
          </c:cat>
          <c:val>
            <c:numRef>
              <c:f>FINALE!$C$151:$C$152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17920"/>
        <c:axId val="40020608"/>
      </c:barChart>
      <c:catAx>
        <c:axId val="400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20608"/>
        <c:crosses val="autoZero"/>
        <c:auto val="1"/>
        <c:lblAlgn val="ctr"/>
        <c:lblOffset val="100"/>
        <c:noMultiLvlLbl val="0"/>
      </c:catAx>
      <c:valAx>
        <c:axId val="400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Numbers of respondents</a:t>
                </a:r>
                <a:endParaRPr lang="cs-CZ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1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4737-AE47-4FBB-AA56-D49514EBBBC9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8B5B-7385-4809-BD6D-A3422CA337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8BE32-BD51-489D-AD9C-3E72F061B5E8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2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9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33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27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1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8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038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1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3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4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56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8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90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5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3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4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7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2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71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4394046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50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00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8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70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4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39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41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2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4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0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23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90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69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58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22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6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46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0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52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63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7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413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5"/>
            <a:ext cx="4595104" cy="365125"/>
          </a:xfrm>
        </p:spPr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2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12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72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0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4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89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00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3"/>
            <a:ext cx="3523769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3" y="2336873"/>
            <a:ext cx="3525044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70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4" y="2336876"/>
            <a:ext cx="3354245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3" y="3030011"/>
            <a:ext cx="3523766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44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74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05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6"/>
            <a:ext cx="4206252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5"/>
            <a:ext cx="284255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8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6"/>
            <a:ext cx="2907192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080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9"/>
            <a:ext cx="7210394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6"/>
            <a:ext cx="7210397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2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8"/>
            <a:ext cx="7210394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1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0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8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25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18"/>
            <a:ext cx="7210397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2"/>
            <a:ext cx="7210397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8"/>
            <a:ext cx="865613" cy="1090789"/>
          </a:xfrm>
        </p:spPr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36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2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07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03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52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8" y="5543430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4" y="609597"/>
            <a:ext cx="80535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90"/>
            <a:ext cx="2057400" cy="365125"/>
          </a:xfrm>
        </p:spPr>
        <p:txBody>
          <a:bodyPr/>
          <a:lstStyle/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91"/>
            <a:ext cx="4595104" cy="365125"/>
          </a:xfrm>
        </p:spPr>
        <p:txBody>
          <a:bodyPr/>
          <a:lstStyle/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6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01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0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7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6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8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9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8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29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1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871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75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1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45A5-A6F9-4192-A46C-C3CAF7DE08FD}" type="datetimeFigureOut">
              <a:rPr lang="cs-CZ" smtClean="0"/>
              <a:t>22.8.2017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1AFE-A3AD-4BA4-934D-01BD15E65F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88FC-99C9-4C06-8F44-442F7DC11B9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8F37-7151-4B8A-9A0B-74B84E47B9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5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22.8.2017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A5AD-5AEC-42D0-A3BE-F46B40576360}" type="slidenum">
              <a:rPr lang="cs-CZ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9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celysvet.cz/smajlici-ke-stazeni--emoce-pozdrav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D. Hrubý, J. Molnár, E. Fuchs</a:t>
            </a:r>
            <a:r>
              <a:rPr lang="cs-CZ" sz="3100" dirty="0" smtClean="0"/>
              <a:t>:</a:t>
            </a:r>
            <a:br>
              <a:rPr lang="cs-CZ" sz="3100" dirty="0" smtClean="0"/>
            </a:br>
            <a:r>
              <a:rPr lang="cs-CZ" sz="3100" dirty="0" smtClean="0"/>
              <a:t> </a:t>
            </a:r>
            <a:br>
              <a:rPr lang="cs-CZ" sz="3100" dirty="0" smtClean="0"/>
            </a:br>
            <a:r>
              <a:rPr lang="cs-CZ" b="1" i="1" dirty="0" smtClean="0"/>
              <a:t>Terminologie </a:t>
            </a:r>
            <a:r>
              <a:rPr lang="cs-CZ" b="1" i="1" dirty="0"/>
              <a:t>v matematice </a:t>
            </a:r>
            <a:r>
              <a:rPr lang="cs-CZ" i="1" dirty="0"/>
              <a:t/>
            </a:r>
            <a:br>
              <a:rPr lang="cs-CZ" i="1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264" y="4869160"/>
            <a:ext cx="7416824" cy="1368152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MATEMATIKA A FYZIKA VE ŠKOLE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dirty="0" smtClean="0"/>
              <a:t>Jevíčko, 23. – 25. srpna 2017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7"/>
            <a:ext cx="2401640" cy="160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Terminologická komise pro školskou matematiku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</a:t>
            </a:r>
            <a:r>
              <a:rPr lang="cs-CZ" sz="2400" dirty="0" smtClean="0"/>
              <a:t>e komisí JČMF od 28. května 2011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 současné době pracuje ve složení</a:t>
            </a:r>
          </a:p>
          <a:p>
            <a:pPr lvl="1"/>
            <a:r>
              <a:rPr lang="cs-CZ" sz="2400" dirty="0"/>
              <a:t>p</a:t>
            </a:r>
            <a:r>
              <a:rPr lang="cs-CZ" sz="2400" dirty="0" smtClean="0"/>
              <a:t>rof. RNDr</a:t>
            </a:r>
            <a:r>
              <a:rPr lang="cs-CZ" sz="2400" dirty="0"/>
              <a:t>.</a:t>
            </a:r>
            <a:r>
              <a:rPr lang="cs-CZ" sz="2400" dirty="0" smtClean="0"/>
              <a:t> Josef Molnár, CSc., UP Olomouc, předseda</a:t>
            </a:r>
          </a:p>
          <a:p>
            <a:pPr lvl="1"/>
            <a:r>
              <a:rPr lang="cs-CZ" sz="2400" dirty="0" smtClean="0"/>
              <a:t>prof. RNDr. Luboš Pick, </a:t>
            </a:r>
            <a:r>
              <a:rPr lang="cs-CZ" sz="2400" dirty="0" err="1" smtClean="0"/>
              <a:t>DSc</a:t>
            </a:r>
            <a:r>
              <a:rPr lang="cs-CZ" sz="2400" dirty="0" smtClean="0"/>
              <a:t>., UK Praha</a:t>
            </a:r>
          </a:p>
          <a:p>
            <a:pPr lvl="1"/>
            <a:r>
              <a:rPr lang="cs-CZ" sz="2400" dirty="0"/>
              <a:t>prof. RNDr. Aleš </a:t>
            </a:r>
            <a:r>
              <a:rPr lang="cs-CZ" sz="2400" dirty="0" err="1"/>
              <a:t>Pultr</a:t>
            </a:r>
            <a:r>
              <a:rPr lang="cs-CZ" sz="2400" dirty="0"/>
              <a:t>, DrSc., UK </a:t>
            </a:r>
            <a:r>
              <a:rPr lang="cs-CZ" sz="2400" dirty="0" smtClean="0"/>
              <a:t>Praha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oc. RNDr. Eduard Fuchs, CSc., MU Brno</a:t>
            </a:r>
          </a:p>
          <a:p>
            <a:pPr lvl="1"/>
            <a:r>
              <a:rPr lang="cs-CZ" sz="2400" dirty="0" smtClean="0"/>
              <a:t>RNDr. Eva </a:t>
            </a:r>
            <a:r>
              <a:rPr lang="cs-CZ" sz="2400" dirty="0" err="1" smtClean="0"/>
              <a:t>Zelendová</a:t>
            </a:r>
            <a:r>
              <a:rPr lang="cs-CZ" sz="2400" dirty="0" smtClean="0"/>
              <a:t>, Ph.D., NÚV Praha</a:t>
            </a:r>
          </a:p>
          <a:p>
            <a:pPr lvl="1"/>
            <a:r>
              <a:rPr lang="cs-CZ" sz="2400" dirty="0" smtClean="0"/>
              <a:t>RNDr. Dag Hrubý, UP Olomouc</a:t>
            </a:r>
          </a:p>
        </p:txBody>
      </p:sp>
    </p:spTree>
    <p:extLst>
      <p:ext uri="{BB962C8B-B14F-4D97-AF65-F5344CB8AC3E}">
        <p14:creationId xmlns:p14="http://schemas.microsoft.com/office/powerpoint/2010/main" val="270788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r>
              <a:rPr lang="cs-CZ" b="1" dirty="0"/>
              <a:t>Terminologie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nauka o termínech, tj. </a:t>
            </a:r>
            <a:r>
              <a:rPr lang="cs-CZ" dirty="0" smtClean="0"/>
              <a:t>o odborných </a:t>
            </a:r>
            <a:r>
              <a:rPr lang="cs-CZ" dirty="0"/>
              <a:t>názvech, a o způsobu jejich vytváření a sestavování do systémů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Termín</a:t>
            </a:r>
            <a:r>
              <a:rPr lang="cs-CZ" dirty="0" smtClean="0"/>
              <a:t> </a:t>
            </a:r>
            <a:r>
              <a:rPr lang="cs-CZ" dirty="0"/>
              <a:t>jazykový výraz (slovo nebo sousloví), který má v určitém oboru specifický, ostře vymezený význam, často odlišný od základního a obecného významu.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16016" y="1340768"/>
            <a:ext cx="410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„Opakování matka moudrosti, </a:t>
            </a:r>
            <a:endParaRPr lang="cs-CZ" sz="2400" i="1" dirty="0" smtClean="0"/>
          </a:p>
          <a:p>
            <a:r>
              <a:rPr lang="cs-CZ" sz="2400" i="1" dirty="0" smtClean="0"/>
              <a:t>skleróza </a:t>
            </a:r>
            <a:r>
              <a:rPr lang="cs-CZ" sz="2400" i="1" dirty="0"/>
              <a:t>matka turistiky.“</a:t>
            </a:r>
          </a:p>
        </p:txBody>
      </p:sp>
    </p:spTree>
    <p:extLst>
      <p:ext uri="{BB962C8B-B14F-4D97-AF65-F5344CB8AC3E}">
        <p14:creationId xmlns:p14="http://schemas.microsoft.com/office/powerpoint/2010/main" val="23024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Terminologie </a:t>
            </a:r>
            <a:r>
              <a:rPr lang="cs-CZ" sz="2200" dirty="0" smtClean="0"/>
              <a:t>neboli</a:t>
            </a:r>
            <a:r>
              <a:rPr lang="cs-CZ" dirty="0" smtClean="0"/>
              <a:t> odborné názvosloví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Odborné </a:t>
            </a:r>
            <a:r>
              <a:rPr lang="cs-CZ" dirty="0"/>
              <a:t>názvosloví </a:t>
            </a:r>
            <a:r>
              <a:rPr lang="cs-CZ" dirty="0" smtClean="0"/>
              <a:t>může </a:t>
            </a:r>
            <a:r>
              <a:rPr lang="cs-CZ" dirty="0"/>
              <a:t>být </a:t>
            </a:r>
            <a:r>
              <a:rPr lang="cs-CZ" dirty="0" smtClean="0"/>
              <a:t>děleno na: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oficiální </a:t>
            </a:r>
            <a:r>
              <a:rPr lang="cs-CZ" dirty="0"/>
              <a:t>(pokud možno zcela přesné) </a:t>
            </a:r>
          </a:p>
          <a:p>
            <a:r>
              <a:rPr lang="cs-CZ" dirty="0" smtClean="0"/>
              <a:t>vymezené </a:t>
            </a:r>
            <a:r>
              <a:rPr lang="cs-CZ" dirty="0"/>
              <a:t>právními normami (například právní názvosloví)</a:t>
            </a:r>
          </a:p>
          <a:p>
            <a:r>
              <a:rPr lang="cs-CZ" dirty="0" smtClean="0"/>
              <a:t>vymezené </a:t>
            </a:r>
            <a:r>
              <a:rPr lang="cs-CZ" dirty="0"/>
              <a:t>technickými normami (a jinými předpisy podobné normativní povahy)</a:t>
            </a:r>
          </a:p>
          <a:p>
            <a:r>
              <a:rPr lang="cs-CZ" dirty="0" smtClean="0"/>
              <a:t>dané </a:t>
            </a:r>
            <a:r>
              <a:rPr lang="cs-CZ" dirty="0"/>
              <a:t>zvykem, tradicí či ústním </a:t>
            </a:r>
            <a:r>
              <a:rPr lang="cs-CZ" dirty="0" smtClean="0"/>
              <a:t>podáním,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neoficiální</a:t>
            </a:r>
            <a:r>
              <a:rPr lang="cs-CZ" dirty="0"/>
              <a:t>, tedy většinou odborný slang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cs-CZ" dirty="0" smtClean="0"/>
              <a:t>Tvoření </a:t>
            </a:r>
            <a:r>
              <a:rPr lang="cs-CZ" dirty="0"/>
              <a:t>termínů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Dobře </a:t>
            </a:r>
            <a:r>
              <a:rPr lang="cs-CZ" dirty="0"/>
              <a:t>utvořený termín by měl co nejlépe splňovat následující požadavky:</a:t>
            </a:r>
          </a:p>
          <a:p>
            <a:r>
              <a:rPr lang="cs-CZ" dirty="0"/>
              <a:t>v daném oboru jednoznačný, bez polysémie a </a:t>
            </a:r>
            <a:r>
              <a:rPr lang="cs-CZ" dirty="0" smtClean="0"/>
              <a:t>homonymie, </a:t>
            </a:r>
          </a:p>
          <a:p>
            <a:r>
              <a:rPr lang="cs-CZ" dirty="0" smtClean="0"/>
              <a:t>neutrální</a:t>
            </a:r>
            <a:r>
              <a:rPr lang="cs-CZ" dirty="0"/>
              <a:t>, bez expresivních konotací,</a:t>
            </a:r>
          </a:p>
          <a:p>
            <a:r>
              <a:rPr lang="cs-CZ" dirty="0"/>
              <a:t>ustálený,</a:t>
            </a:r>
          </a:p>
          <a:p>
            <a:r>
              <a:rPr lang="cs-CZ" dirty="0"/>
              <a:t>popisný - pojmenovává přesně skutečnost,</a:t>
            </a:r>
          </a:p>
          <a:p>
            <a:r>
              <a:rPr lang="cs-CZ" dirty="0"/>
              <a:t>systematický - zapadá do systému,</a:t>
            </a:r>
          </a:p>
          <a:p>
            <a:r>
              <a:rPr lang="cs-CZ" dirty="0"/>
              <a:t>m</a:t>
            </a:r>
            <a:r>
              <a:rPr lang="cs-CZ" dirty="0" smtClean="0"/>
              <a:t>ezinárodní – pokud možno.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8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Sémiotika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nauka o znakových systémech.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Dělí se na:</a:t>
            </a:r>
            <a:endParaRPr lang="cs-CZ" dirty="0"/>
          </a:p>
          <a:p>
            <a:r>
              <a:rPr lang="cs-CZ" b="1" dirty="0" smtClean="0"/>
              <a:t>sémantiku</a:t>
            </a:r>
            <a:r>
              <a:rPr lang="cs-CZ" dirty="0"/>
              <a:t>, která se zabývá významem </a:t>
            </a:r>
            <a:r>
              <a:rPr lang="cs-CZ" dirty="0" smtClean="0"/>
              <a:t>znaků,</a:t>
            </a:r>
            <a:endParaRPr lang="cs-CZ" dirty="0"/>
          </a:p>
          <a:p>
            <a:r>
              <a:rPr lang="cs-CZ" b="1" dirty="0" smtClean="0"/>
              <a:t>syntax</a:t>
            </a:r>
            <a:r>
              <a:rPr lang="cs-CZ" dirty="0"/>
              <a:t>, jež zkoumá vzájemné vztahy mezi </a:t>
            </a:r>
            <a:r>
              <a:rPr lang="cs-CZ" dirty="0" smtClean="0"/>
              <a:t>znaky,</a:t>
            </a:r>
            <a:endParaRPr lang="cs-CZ" dirty="0"/>
          </a:p>
          <a:p>
            <a:r>
              <a:rPr lang="cs-CZ" b="1" dirty="0" smtClean="0"/>
              <a:t>pragmatiku</a:t>
            </a:r>
            <a:r>
              <a:rPr lang="cs-CZ" dirty="0"/>
              <a:t>, jejíž náplní je užívání </a:t>
            </a:r>
            <a:r>
              <a:rPr lang="cs-CZ" dirty="0" smtClean="0"/>
              <a:t>znaků.</a:t>
            </a:r>
          </a:p>
          <a:p>
            <a:endParaRPr lang="cs-CZ" dirty="0"/>
          </a:p>
          <a:p>
            <a:r>
              <a:rPr lang="cs-CZ" b="1" dirty="0"/>
              <a:t>Znak</a:t>
            </a:r>
            <a:r>
              <a:rPr lang="cs-CZ" dirty="0"/>
              <a:t> je </a:t>
            </a:r>
            <a:r>
              <a:rPr lang="cs-CZ" dirty="0" smtClean="0"/>
              <a:t>definován </a:t>
            </a:r>
            <a:r>
              <a:rPr lang="cs-CZ" dirty="0"/>
              <a:t>jako „něco, co něco jiného zastupuje.“ Znak </a:t>
            </a:r>
            <a:r>
              <a:rPr lang="cs-CZ" dirty="0" smtClean="0"/>
              <a:t>je reprezentantem dané věci.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90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Znaky lze podle intenzity vazby mezi znakem a </a:t>
            </a:r>
            <a:r>
              <a:rPr lang="cs-CZ" dirty="0" smtClean="0"/>
              <a:t>zastupovanou věcí rozdělit na:</a:t>
            </a:r>
          </a:p>
          <a:p>
            <a:endParaRPr lang="cs-CZ" dirty="0" smtClean="0"/>
          </a:p>
          <a:p>
            <a:r>
              <a:rPr lang="cs-CZ" b="1" dirty="0"/>
              <a:t>i</a:t>
            </a:r>
            <a:r>
              <a:rPr lang="cs-CZ" b="1" dirty="0" smtClean="0"/>
              <a:t>ndex,</a:t>
            </a:r>
            <a:r>
              <a:rPr lang="cs-CZ" dirty="0" smtClean="0"/>
              <a:t>  </a:t>
            </a:r>
            <a:r>
              <a:rPr lang="cs-CZ" dirty="0"/>
              <a:t>znak je součástí </a:t>
            </a:r>
            <a:r>
              <a:rPr lang="cs-CZ" dirty="0" smtClean="0"/>
              <a:t>označovaného, </a:t>
            </a:r>
          </a:p>
          <a:p>
            <a:r>
              <a:rPr lang="cs-CZ" b="1" dirty="0"/>
              <a:t>i</a:t>
            </a:r>
            <a:r>
              <a:rPr lang="cs-CZ" b="1" dirty="0" smtClean="0"/>
              <a:t>kon</a:t>
            </a:r>
            <a:r>
              <a:rPr lang="cs-CZ" dirty="0" smtClean="0"/>
              <a:t>, </a:t>
            </a:r>
            <a:r>
              <a:rPr lang="cs-CZ" dirty="0"/>
              <a:t>znak se označovanému podobá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obraz, piktogram</a:t>
            </a:r>
            <a:r>
              <a:rPr lang="cs-CZ" dirty="0" smtClean="0"/>
              <a:t>),</a:t>
            </a:r>
            <a:endParaRPr lang="cs-CZ" dirty="0"/>
          </a:p>
          <a:p>
            <a:r>
              <a:rPr lang="cs-CZ" b="1" dirty="0"/>
              <a:t>s</a:t>
            </a:r>
            <a:r>
              <a:rPr lang="cs-CZ" b="1" dirty="0" smtClean="0"/>
              <a:t>ymbol</a:t>
            </a:r>
            <a:r>
              <a:rPr lang="cs-CZ" dirty="0" smtClean="0"/>
              <a:t>, </a:t>
            </a:r>
            <a:r>
              <a:rPr lang="cs-CZ" dirty="0"/>
              <a:t>vztah znaku k označovanému je dán tradicí nebo </a:t>
            </a:r>
            <a:r>
              <a:rPr lang="cs-CZ" dirty="0" smtClean="0"/>
              <a:t>konvencí </a:t>
            </a:r>
            <a:r>
              <a:rPr lang="cs-CZ" dirty="0"/>
              <a:t>(dopravní značka, číslice, slovo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76" y="2614547"/>
            <a:ext cx="9509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4" y="3501008"/>
            <a:ext cx="1085916" cy="10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22" y="559186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26" y="559186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1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Matematická značka </a:t>
            </a:r>
            <a:r>
              <a:rPr lang="cs-CZ" dirty="0"/>
              <a:t>je libovolný znak, používaný v matematice. Může to být znaménko pro označení operace s množinami, jejich prvky, čísly či jinými objekty, znak pro množinu, prostor, proměnnou a mnoho dalších matematických objektů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Termín </a:t>
            </a:r>
            <a:r>
              <a:rPr lang="cs-CZ" dirty="0"/>
              <a:t>matematický </a:t>
            </a:r>
            <a:r>
              <a:rPr lang="cs-CZ" i="1" dirty="0"/>
              <a:t>symbol</a:t>
            </a:r>
            <a:r>
              <a:rPr lang="cs-CZ" dirty="0"/>
              <a:t> vznikl překladem z angličtiny a přestože je často používaný, dle jazykových doporučení ÚNMZ </a:t>
            </a:r>
            <a:r>
              <a:rPr lang="cs-CZ" dirty="0" smtClean="0"/>
              <a:t>(</a:t>
            </a:r>
            <a:r>
              <a:rPr lang="cs-CZ" dirty="0"/>
              <a:t>Úřad pro technickou normalizaci, metrologii a státní </a:t>
            </a:r>
            <a:r>
              <a:rPr lang="cs-CZ" dirty="0" smtClean="0"/>
              <a:t>zkušebnictví) a české technické normy ČSN ISO 80000-2 je </a:t>
            </a:r>
            <a:r>
              <a:rPr lang="cs-CZ" dirty="0"/>
              <a:t>správné označení </a:t>
            </a:r>
            <a:r>
              <a:rPr lang="cs-CZ" b="1" dirty="0"/>
              <a:t>matematická značka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7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Názvosloví se také během času přirozeně vyvíjí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•	společně se změnami v příslušném jazyce jako takovém, který je dán jeho přirozeným </a:t>
            </a:r>
            <a:r>
              <a:rPr lang="cs-CZ" dirty="0" smtClean="0"/>
              <a:t>vývojem,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	s rozvojem vědy a techniky a s ním spojeného lidského </a:t>
            </a:r>
            <a:r>
              <a:rPr lang="cs-CZ" dirty="0" smtClean="0"/>
              <a:t>poznání.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37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20680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Pokračování: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Na shledanou za chvíli</a:t>
            </a:r>
          </a:p>
        </p:txBody>
      </p:sp>
      <p:pic>
        <p:nvPicPr>
          <p:cNvPr id="16387" name="Picture 4" descr="Smajlíci ke stažení: Emoce: Pozdravy">
            <a:hlinkClick r:id="rId2" tooltip="Smajlíci ke stažení: Emoce: Pozdravy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10" y="5157192"/>
            <a:ext cx="1079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605352E-A558-4C0E-81FD-09AF8BEAF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8" y="1988840"/>
            <a:ext cx="1103980" cy="16439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9274"/>
            <a:ext cx="10906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4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836712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Matematický výraz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2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1600" dirty="0" smtClean="0">
              <a:latin typeface="Georgia" pitchFamily="18" charset="0"/>
            </a:endParaRPr>
          </a:p>
          <a:p>
            <a:pPr>
              <a:buNone/>
            </a:pPr>
            <a:endParaRPr lang="cs-CZ" sz="1600" dirty="0">
              <a:latin typeface="Georgia" pitchFamily="18" charset="0"/>
            </a:endParaRPr>
          </a:p>
          <a:p>
            <a:pPr>
              <a:buNone/>
            </a:pPr>
            <a:endParaRPr lang="cs-CZ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cs-CZ" sz="1600" dirty="0">
                <a:latin typeface="Georgia" pitchFamily="18" charset="0"/>
              </a:rPr>
              <a:t>				</a:t>
            </a:r>
            <a:endParaRPr lang="cs-CZ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0070C0"/>
                </a:solidFill>
                <a:latin typeface="Georgia" pitchFamily="18" charset="0"/>
              </a:rPr>
              <a:t>      Termy = Výrazy				Formule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cs-CZ" sz="1400" b="1" dirty="0" smtClean="0">
                <a:solidFill>
                  <a:srgbClr val="0070C0"/>
                </a:solidFill>
                <a:latin typeface="Georgia" pitchFamily="18" charset="0"/>
              </a:rPr>
              <a:t> (obsahují znak vztahu)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cs-CZ" sz="12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cs-CZ" sz="1200" b="1" dirty="0" smtClean="0">
                <a:solidFill>
                  <a:srgbClr val="0070C0"/>
                </a:solidFill>
                <a:latin typeface="Georgia" pitchFamily="18" charset="0"/>
              </a:rPr>
              <a:t>		</a:t>
            </a:r>
            <a:r>
              <a:rPr lang="cs-CZ" sz="1400" b="1" dirty="0" smtClean="0">
                <a:solidFill>
                  <a:srgbClr val="0070C0"/>
                </a:solidFill>
                <a:latin typeface="Georgia" pitchFamily="18" charset="0"/>
              </a:rPr>
              <a:t>             (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obsahují znak vztahu)</a:t>
            </a:r>
          </a:p>
          <a:p>
            <a:pPr>
              <a:buNone/>
            </a:pPr>
            <a:endParaRPr lang="cs-CZ" sz="12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cs-CZ" sz="12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cs-CZ" sz="1200" b="1" dirty="0">
                <a:solidFill>
                  <a:srgbClr val="0070C0"/>
                </a:solidFill>
                <a:latin typeface="Georgia" pitchFamily="18" charset="0"/>
              </a:rPr>
              <a:t>			</a:t>
            </a: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endParaRPr lang="cs-CZ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r>
              <a:rPr lang="cs-CZ" sz="1600" b="1" dirty="0" smtClean="0">
                <a:solidFill>
                  <a:srgbClr val="0070C0"/>
                </a:solidFill>
                <a:latin typeface="Georgia" pitchFamily="18" charset="0"/>
              </a:rPr>
              <a:t>bez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proměnných	s proměnnými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	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bez proměnných</a:t>
            </a:r>
            <a:r>
              <a:rPr lang="cs-CZ" sz="1400" dirty="0">
                <a:latin typeface="Georgia" pitchFamily="18" charset="0"/>
              </a:rPr>
              <a:t>		   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s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proměnnými</a:t>
            </a:r>
            <a:endParaRPr lang="en-US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endParaRPr lang="en-US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r>
              <a:rPr lang="en-US" sz="1600" b="1" dirty="0">
                <a:solidFill>
                  <a:srgbClr val="0070C0"/>
                </a:solidFill>
                <a:latin typeface="Georgia" pitchFamily="18" charset="0"/>
              </a:rPr>
              <a:t>												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výroky				         výrokové formy</a:t>
            </a: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			        		</a:t>
            </a:r>
            <a:r>
              <a:rPr lang="cs-C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endParaRPr lang="cs-CZ" sz="16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        rovnost		   nerovnost</a:t>
            </a:r>
            <a:r>
              <a:rPr lang="de-DE" sz="1600" b="1" dirty="0">
                <a:solidFill>
                  <a:srgbClr val="0070C0"/>
                </a:solidFill>
                <a:latin typeface="Georgia" pitchFamily="18" charset="0"/>
              </a:rPr>
              <a:t>	            rovnice                 nerovnice</a:t>
            </a: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1979712" y="3212976"/>
            <a:ext cx="93610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H="1">
            <a:off x="1259632" y="3212976"/>
            <a:ext cx="72008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516216" y="3212976"/>
            <a:ext cx="1008112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flipH="1">
            <a:off x="5220072" y="3212976"/>
            <a:ext cx="129614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827584" y="4077072"/>
          <a:ext cx="576064" cy="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77072"/>
                        <a:ext cx="576064" cy="31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2627785" y="4077072"/>
          <a:ext cx="720080" cy="31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5" y="4077072"/>
                        <a:ext cx="720080" cy="31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3995937" y="4077072"/>
          <a:ext cx="1872207" cy="3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1079280" imgH="177480" progId="Equation.DSMT4">
                  <p:embed/>
                </p:oleObj>
              </mc:Choice>
              <mc:Fallback>
                <p:oleObj name="Equation" r:id="rId7" imgW="1079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7" y="4077072"/>
                        <a:ext cx="1872207" cy="30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7092281" y="4077072"/>
          <a:ext cx="936104" cy="29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1" y="4077072"/>
                        <a:ext cx="936104" cy="297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43808" y="5301208"/>
          <a:ext cx="2547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1" imgW="1574640" imgH="228600" progId="Equation.DSMT4">
                  <p:embed/>
                </p:oleObj>
              </mc:Choice>
              <mc:Fallback>
                <p:oleObj name="Equation" r:id="rId11" imgW="1574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01208"/>
                        <a:ext cx="25479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čára 33"/>
          <p:cNvCxnSpPr/>
          <p:nvPr/>
        </p:nvCxnSpPr>
        <p:spPr>
          <a:xfrm flipH="1">
            <a:off x="1475656" y="4725144"/>
            <a:ext cx="3168352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H="1">
            <a:off x="4139952" y="4725144"/>
            <a:ext cx="504056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5652120" y="5301209"/>
          <a:ext cx="1008112" cy="32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301209"/>
                        <a:ext cx="1008112" cy="320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/>
        </p:nvGraphicFramePr>
        <p:xfrm>
          <a:off x="7452320" y="5301208"/>
          <a:ext cx="1008112" cy="3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5301208"/>
                        <a:ext cx="1008112" cy="3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Přímá spojovací čára 43"/>
          <p:cNvCxnSpPr/>
          <p:nvPr/>
        </p:nvCxnSpPr>
        <p:spPr>
          <a:xfrm flipH="1">
            <a:off x="6084168" y="4725144"/>
            <a:ext cx="1368152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452320" y="4725144"/>
            <a:ext cx="432048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11560" y="5229200"/>
          <a:ext cx="194421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29200"/>
                        <a:ext cx="194421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2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191777"/>
            <a:ext cx="8229600" cy="1143000"/>
          </a:xfrm>
        </p:spPr>
        <p:txBody>
          <a:bodyPr>
            <a:normAutofit/>
          </a:bodyPr>
          <a:lstStyle/>
          <a:p>
            <a:r>
              <a:rPr lang="cs-CZ" i="1" dirty="0" smtClean="0"/>
              <a:t>Motivace: nejednotnost norem</a:t>
            </a:r>
            <a:endParaRPr lang="cs-CZ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8" y="1415926"/>
            <a:ext cx="1848763" cy="7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309814"/>
            <a:ext cx="1944216" cy="9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1" y="3579862"/>
            <a:ext cx="1888910" cy="9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70988"/>
            <a:ext cx="1368152" cy="77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75" y="2337258"/>
            <a:ext cx="3239569" cy="80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27" y="3579862"/>
            <a:ext cx="3239569" cy="7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4777"/>
            <a:ext cx="2484115" cy="8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08" y="2328905"/>
            <a:ext cx="2463305" cy="9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06" y="3571204"/>
            <a:ext cx="2442707" cy="90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59" y="4869160"/>
            <a:ext cx="621048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24747" y="6381328"/>
            <a:ext cx="129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Jozef </a:t>
            </a:r>
            <a:r>
              <a:rPr lang="cs-CZ" dirty="0" err="1" smtClean="0"/>
              <a:t>Doboš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Např.:</a:t>
            </a:r>
          </a:p>
          <a:p>
            <a:r>
              <a:rPr lang="cs-CZ" dirty="0" smtClean="0"/>
              <a:t>Rovnici můžeme ve školské matematice definovat jako: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výrokovou formu </a:t>
            </a:r>
            <a:r>
              <a:rPr lang="cs-CZ" sz="2400" dirty="0" smtClean="0"/>
              <a:t>(hledáme obor pravdivosti)</a:t>
            </a:r>
          </a:p>
          <a:p>
            <a:pPr marL="0" indent="0">
              <a:buNone/>
            </a:pPr>
            <a:r>
              <a:rPr lang="cs-CZ" dirty="0" smtClean="0"/>
              <a:t>	- funkční pojetí </a:t>
            </a:r>
            <a:r>
              <a:rPr lang="cs-CZ" sz="2400" dirty="0" smtClean="0"/>
              <a:t>(f(x) = 0, hledáme nulová bod)</a:t>
            </a:r>
          </a:p>
          <a:p>
            <a:pPr marL="0" indent="0">
              <a:buNone/>
            </a:pPr>
            <a:r>
              <a:rPr lang="cs-CZ" sz="2400" dirty="0" smtClean="0"/>
              <a:t>	- </a:t>
            </a:r>
            <a:r>
              <a:rPr lang="cs-CZ" dirty="0" smtClean="0"/>
              <a:t>rovnost dvou výrazů </a:t>
            </a:r>
            <a:r>
              <a:rPr lang="cs-CZ" sz="2400" dirty="0" smtClean="0"/>
              <a:t>(p(x) = q(x), hledáme kořen)</a:t>
            </a:r>
            <a:r>
              <a:rPr lang="en-US" sz="2400" dirty="0" smtClean="0"/>
              <a:t>*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 smtClean="0"/>
              <a:t>*</a:t>
            </a:r>
            <a:r>
              <a:rPr lang="cs-CZ" sz="2000" i="1" dirty="0" smtClean="0"/>
              <a:t>Slovník školské matematiky, SPN, Praha 1981, str. 176-177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52104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 to  H.-J. </a:t>
            </a:r>
            <a:r>
              <a:rPr lang="cs-CZ" dirty="0" err="1" smtClean="0"/>
              <a:t>Bartsch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(Algebraickým) </a:t>
            </a:r>
            <a:r>
              <a:rPr lang="cs-CZ" b="1" dirty="0" smtClean="0"/>
              <a:t>termem neboli výrazem </a:t>
            </a:r>
            <a:r>
              <a:rPr lang="cs-CZ" dirty="0" smtClean="0"/>
              <a:t>nazýváme takové slovo vytvoře</a:t>
            </a:r>
            <a:r>
              <a:rPr lang="cs-CZ" dirty="0"/>
              <a:t>né z </a:t>
            </a:r>
            <a:r>
              <a:rPr lang="cs-CZ" dirty="0" smtClean="0"/>
              <a:t>čísel, číselných proměnných a matematických operačních znaků, které má nějaký smysl a které nabude určité hodnoty, jestliže za proměnné dosadíme libovolné …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/>
              <a:t>Predikátová formule </a:t>
            </a:r>
            <a:r>
              <a:rPr lang="cs-CZ" dirty="0"/>
              <a:t>T</a:t>
            </a:r>
            <a:r>
              <a:rPr lang="cs-CZ" baseline="-25000" dirty="0"/>
              <a:t>1</a:t>
            </a:r>
            <a:r>
              <a:rPr lang="cs-CZ" dirty="0"/>
              <a:t> = T</a:t>
            </a:r>
            <a:r>
              <a:rPr lang="cs-CZ" baseline="-25000" dirty="0"/>
              <a:t>2 </a:t>
            </a:r>
            <a:r>
              <a:rPr lang="cs-CZ" dirty="0"/>
              <a:t> , kde T</a:t>
            </a:r>
            <a:r>
              <a:rPr lang="cs-CZ" baseline="-25000" dirty="0"/>
              <a:t>1</a:t>
            </a:r>
            <a:r>
              <a:rPr lang="cs-CZ" dirty="0"/>
              <a:t>, T</a:t>
            </a:r>
            <a:r>
              <a:rPr lang="cs-CZ" baseline="-25000" dirty="0"/>
              <a:t>2 </a:t>
            </a:r>
            <a:r>
              <a:rPr lang="cs-CZ" dirty="0"/>
              <a:t> jsou termy, se nazývá </a:t>
            </a:r>
            <a:r>
              <a:rPr lang="cs-CZ" b="1" dirty="0"/>
              <a:t>rovnice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600" i="1" dirty="0" smtClean="0"/>
              <a:t>     </a:t>
            </a:r>
            <a:r>
              <a:rPr lang="cs-CZ" sz="2200" i="1" dirty="0" err="1" smtClean="0"/>
              <a:t>Bartsch</a:t>
            </a:r>
            <a:r>
              <a:rPr lang="cs-CZ" sz="2200" i="1" dirty="0"/>
              <a:t>, H.-J.: Matematické vzorce, SNTL, Praha 1983.</a:t>
            </a:r>
          </a:p>
          <a:p>
            <a:endParaRPr lang="cs-CZ" sz="2200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9665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bdélník 3"/>
          <p:cNvSpPr>
            <a:spLocks noGrp="1" noChangeArrowheads="1"/>
          </p:cNvSpPr>
          <p:nvPr>
            <p:ph idx="1"/>
          </p:nvPr>
        </p:nvSpPr>
        <p:spPr>
          <a:xfrm>
            <a:off x="8575324" y="2508657"/>
            <a:ext cx="421442" cy="64062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90C226"/>
              </a:buClr>
              <a:buNone/>
            </a:pPr>
            <a:endParaRPr lang="cs-CZ" b="1" dirty="0"/>
          </a:p>
          <a:p>
            <a:pPr marL="0" indent="0">
              <a:buClr>
                <a:srgbClr val="90C226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endParaRPr lang="cs-CZ" sz="1800" b="0" i="0" dirty="0">
              <a:solidFill>
                <a:schemeClr val="tx1">
                  <a:lumMod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926" y="658232"/>
            <a:ext cx="7614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Jste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ochotni přijmout označení </a:t>
            </a:r>
            <a:r>
              <a:rPr lang="cs-CZ" u="sng" dirty="0" err="1">
                <a:solidFill>
                  <a:prstClr val="white"/>
                </a:solidFill>
                <a:latin typeface="Calibri" panose="020F0502020204030204" pitchFamily="34" charset="0"/>
              </a:rPr>
              <a:t>tan</a:t>
            </a:r>
            <a:r>
              <a:rPr lang="cs-CZ" u="sng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pro funkci tangens, místo stávajícího označení </a:t>
            </a:r>
            <a:r>
              <a:rPr lang="cs-CZ" u="sng" dirty="0">
                <a:solidFill>
                  <a:prstClr val="white"/>
                </a:solidFill>
                <a:latin typeface="Calibri" panose="020F0502020204030204" pitchFamily="34" charset="0"/>
              </a:rPr>
              <a:t>tg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  <a:p>
            <a:endParaRPr lang="cs-CZ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5389" y="6433810"/>
            <a:ext cx="37401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 was answered by 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173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teachers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cs-CZ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356 </a:t>
            </a:r>
            <a:r>
              <a:rPr lang="en-GB" sz="11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endParaRPr lang="cs-CZ" sz="1100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394" y="6240651"/>
            <a:ext cx="3926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E7E6E6"/>
                </a:solidFill>
                <a:latin typeface="Calibri" panose="020F0502020204030204" pitchFamily="34" charset="0"/>
              </a:rPr>
              <a:t>This task has two different versions for students and  for teachers</a:t>
            </a:r>
            <a:endParaRPr lang="cs-CZ" sz="1100" dirty="0">
              <a:solidFill>
                <a:srgbClr val="E7E6E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40476"/>
              </p:ext>
            </p:extLst>
          </p:nvPr>
        </p:nvGraphicFramePr>
        <p:xfrm>
          <a:off x="245390" y="2873160"/>
          <a:ext cx="1295400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Yes, I’m 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71%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No, I’m not willing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29%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553897"/>
              </p:ext>
            </p:extLst>
          </p:nvPr>
        </p:nvGraphicFramePr>
        <p:xfrm>
          <a:off x="44557" y="3305014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bdélník 3"/>
          <p:cNvSpPr>
            <a:spLocks noGrp="1" noChangeArrowheads="1"/>
          </p:cNvSpPr>
          <p:nvPr>
            <p:ph idx="1"/>
          </p:nvPr>
        </p:nvSpPr>
        <p:spPr>
          <a:xfrm>
            <a:off x="8575324" y="2508657"/>
            <a:ext cx="421442" cy="64062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rgbClr val="90C226"/>
              </a:buClr>
              <a:buNone/>
            </a:pPr>
            <a:endParaRPr lang="cs-CZ" b="1" dirty="0"/>
          </a:p>
          <a:p>
            <a:pPr marL="0" indent="0">
              <a:buClr>
                <a:srgbClr val="90C226"/>
              </a:buClr>
              <a:buNone/>
            </a:pPr>
            <a:r>
              <a:rPr lang="cs-CZ" dirty="0"/>
              <a:t/>
            </a:r>
            <a:br>
              <a:rPr lang="cs-CZ" dirty="0"/>
            </a:br>
            <a:endParaRPr lang="cs-CZ" sz="1800" b="0" i="0" dirty="0">
              <a:solidFill>
                <a:schemeClr val="tx1">
                  <a:lumMod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1040" y="58139"/>
            <a:ext cx="7494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Questionnaire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</a:rPr>
              <a:t>Task</a:t>
            </a: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9</a:t>
            </a:r>
            <a:b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cs-CZ" dirty="0">
                <a:solidFill>
                  <a:srgbClr val="FFFF00"/>
                </a:solidFill>
                <a:latin typeface="Calibri" panose="020F0502020204030204" pitchFamily="34" charset="0"/>
              </a:rPr>
              <a:t>                </a:t>
            </a:r>
            <a:r>
              <a:rPr lang="cs-CZ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Jste </a:t>
            </a:r>
            <a:r>
              <a:rPr lang="cs-CZ" dirty="0">
                <a:solidFill>
                  <a:prstClr val="white"/>
                </a:solidFill>
                <a:latin typeface="Calibri" panose="020F0502020204030204" pitchFamily="34" charset="0"/>
              </a:rPr>
              <a:t>ochotni přijmout označení pro pravý úhel podle normy ISO</a:t>
            </a:r>
            <a:r>
              <a:rPr lang="cs-CZ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  <a:endParaRPr lang="cs-CZ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780928"/>
            <a:ext cx="3888433" cy="2952328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57438"/>
              </p:ext>
            </p:extLst>
          </p:nvPr>
        </p:nvGraphicFramePr>
        <p:xfrm>
          <a:off x="281494" y="3516106"/>
          <a:ext cx="1295400" cy="47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I‘m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32%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I‘m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68%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039078"/>
              </p:ext>
            </p:extLst>
          </p:nvPr>
        </p:nvGraphicFramePr>
        <p:xfrm>
          <a:off x="0" y="4139163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Potřebujeme smíšená čísla?</a:t>
            </a:r>
            <a:endParaRPr lang="cs-CZ" dirty="0"/>
          </a:p>
        </p:txBody>
      </p:sp>
      <p:pic>
        <p:nvPicPr>
          <p:cNvPr id="2050" name="Picture 2" descr="Jak převést zlomek ze základního tvaru na smíšené čí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1143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86007"/>
              </p:ext>
            </p:extLst>
          </p:nvPr>
        </p:nvGraphicFramePr>
        <p:xfrm>
          <a:off x="3053685" y="1988840"/>
          <a:ext cx="3036630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4" imgW="863225" imgH="393529" progId="Equation.DSMT4">
                  <p:embed/>
                </p:oleObj>
              </mc:Choice>
              <mc:Fallback>
                <p:oleObj r:id="rId4" imgW="86322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685" y="1988840"/>
                        <a:ext cx="3036630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8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Vám za pozornost.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153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Nejednotnost terminologie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Co je výška trojúhelníku? </a:t>
            </a: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40967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Nejednotnost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Co je výška trojúhelníku?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úsečka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reálné číslo </a:t>
            </a:r>
            <a:r>
              <a:rPr lang="cs-CZ" sz="2400" dirty="0" smtClean="0"/>
              <a:t>(délka úsečky, vzdálenost bodu od přímky)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přímka </a:t>
            </a:r>
            <a:r>
              <a:rPr lang="cs-CZ" sz="2400" dirty="0" smtClean="0"/>
              <a:t>(procházející vrcholem a kolmá na protější stranu)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7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Nejednotnost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Co je výška trojúhelníku?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úsečka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reálné číslo </a:t>
            </a:r>
            <a:r>
              <a:rPr lang="cs-CZ" sz="2400" dirty="0" smtClean="0"/>
              <a:t>(délka úsečky, vzdálenost bodu od protější strany)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přímka </a:t>
            </a:r>
            <a:r>
              <a:rPr lang="cs-CZ" sz="2400" dirty="0" smtClean="0"/>
              <a:t>(procházející vrcholem a kolmá na protější stranu)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Záměrná nejednotnost (obdobně např.  „osa elipsy“ aj.)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99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Nejednotnost zavedení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7400" dirty="0" smtClean="0"/>
              <a:t>Je rovnostranný trojúhelník speciálním případem rovnoramenného trojúhelníku?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12292" name="Obdélník 3"/>
          <p:cNvSpPr>
            <a:spLocks noChangeArrowheads="1"/>
          </p:cNvSpPr>
          <p:nvPr/>
        </p:nvSpPr>
        <p:spPr bwMode="auto">
          <a:xfrm>
            <a:off x="1547813" y="2705100"/>
            <a:ext cx="5976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000000"/>
                </a:solidFill>
              </a:rPr>
              <a:t>Nejednotnost symboliky</a:t>
            </a:r>
            <a:endParaRPr lang="cs-CZ" altLang="cs-CZ" sz="1800"/>
          </a:p>
        </p:txBody>
      </p:sp>
      <p:sp>
        <p:nvSpPr>
          <p:cNvPr id="9" name="TextovéPole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4140369"/>
            <a:ext cx="7416824" cy="584775"/>
          </a:xfrm>
          <a:prstGeom prst="rect">
            <a:avLst/>
          </a:prstGeom>
          <a:blipFill rotWithShape="1">
            <a:blip r:embed="rId2"/>
            <a:stretch>
              <a:fillRect t="-12500" b="-3437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noFill/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33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" y="3212976"/>
            <a:ext cx="8856984" cy="27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 rot="10800000" flipV="1">
            <a:off x="1915716" y="602128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err="1"/>
              <a:t>Č</a:t>
            </a:r>
            <a:r>
              <a:rPr lang="cs-CZ" i="1" dirty="0" err="1" smtClean="0"/>
              <a:t>ižmár</a:t>
            </a:r>
            <a:r>
              <a:rPr lang="cs-CZ" i="1" dirty="0" smtClean="0"/>
              <a:t>, </a:t>
            </a:r>
            <a:r>
              <a:rPr lang="cs-CZ" i="1" dirty="0"/>
              <a:t>J.: Vznik a </a:t>
            </a:r>
            <a:r>
              <a:rPr lang="cs-CZ" i="1" dirty="0" smtClean="0"/>
              <a:t>vývoj </a:t>
            </a:r>
            <a:r>
              <a:rPr lang="cs-CZ" i="1" dirty="0" err="1"/>
              <a:t>matematickej</a:t>
            </a:r>
            <a:r>
              <a:rPr lang="cs-CZ" i="1" dirty="0"/>
              <a:t> symboliky, 2000.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03747" y="797888"/>
            <a:ext cx="46805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Důvody unifikace terminologie</a:t>
            </a:r>
            <a:r>
              <a:rPr lang="cs-CZ" sz="2400" b="1" dirty="0" smtClean="0"/>
              <a:t>:</a:t>
            </a:r>
          </a:p>
          <a:p>
            <a:endParaRPr lang="cs-CZ" dirty="0"/>
          </a:p>
          <a:p>
            <a:r>
              <a:rPr lang="cs-CZ" sz="2400" dirty="0" smtClean="0"/>
              <a:t>- ulehčení </a:t>
            </a:r>
            <a:r>
              <a:rPr lang="cs-CZ" sz="2400" dirty="0"/>
              <a:t>komunikace</a:t>
            </a:r>
          </a:p>
          <a:p>
            <a:r>
              <a:rPr lang="cs-CZ" sz="2400" dirty="0" smtClean="0"/>
              <a:t>- efektivita </a:t>
            </a:r>
            <a:r>
              <a:rPr lang="cs-CZ" sz="2400" dirty="0"/>
              <a:t>komunikace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- rychlost </a:t>
            </a:r>
            <a:r>
              <a:rPr lang="cs-CZ" sz="2400" dirty="0"/>
              <a:t>komunikace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- úspora </a:t>
            </a:r>
            <a:r>
              <a:rPr lang="cs-CZ" sz="2400" dirty="0"/>
              <a:t>finančních nákladů</a:t>
            </a:r>
          </a:p>
        </p:txBody>
      </p:sp>
    </p:spTree>
    <p:extLst>
      <p:ext uri="{BB962C8B-B14F-4D97-AF65-F5344CB8AC3E}">
        <p14:creationId xmlns:p14="http://schemas.microsoft.com/office/powerpoint/2010/main" val="175461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567488" cy="870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2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Názvy a značky oslaví 30 let</a:t>
            </a:r>
          </a:p>
        </p:txBody>
      </p:sp>
      <p:pic>
        <p:nvPicPr>
          <p:cNvPr id="512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0" y="2519363"/>
            <a:ext cx="2748796" cy="4525963"/>
          </a:xfrm>
        </p:spPr>
      </p:pic>
      <p:sp>
        <p:nvSpPr>
          <p:cNvPr id="5124" name="Obdélník 4"/>
          <p:cNvSpPr>
            <a:spLocks noChangeArrowheads="1"/>
          </p:cNvSpPr>
          <p:nvPr/>
        </p:nvSpPr>
        <p:spPr bwMode="auto">
          <a:xfrm>
            <a:off x="684212" y="1412776"/>
            <a:ext cx="786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/>
              <a:t>Názvy a značky školské matematiky. </a:t>
            </a:r>
            <a:r>
              <a:rPr lang="cs-CZ" altLang="cs-CZ" sz="2400" dirty="0"/>
              <a:t>Praha, SPN, 1988, 136 str.</a:t>
            </a:r>
          </a:p>
        </p:txBody>
      </p:sp>
    </p:spTree>
    <p:extLst>
      <p:ext uri="{BB962C8B-B14F-4D97-AF65-F5344CB8AC3E}">
        <p14:creationId xmlns:p14="http://schemas.microsoft.com/office/powerpoint/2010/main" val="11489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1_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759</Words>
  <Application>Microsoft Office PowerPoint</Application>
  <PresentationFormat>Předvádění na obrazovce (4:3)</PresentationFormat>
  <Paragraphs>156</Paragraphs>
  <Slides>25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6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Motiv systému Office</vt:lpstr>
      <vt:lpstr>Motiv sady Office</vt:lpstr>
      <vt:lpstr>1_Motiv sady Office</vt:lpstr>
      <vt:lpstr>Berlín</vt:lpstr>
      <vt:lpstr>1_Berlín</vt:lpstr>
      <vt:lpstr>2_Motiv sady Office</vt:lpstr>
      <vt:lpstr>Equation</vt:lpstr>
      <vt:lpstr>Equation.DSMT4</vt:lpstr>
      <vt:lpstr>D. Hrubý, J. Molnár, E. Fuchs:   Terminologie v matematice   </vt:lpstr>
      <vt:lpstr>Motivace: nejednotnost norem</vt:lpstr>
      <vt:lpstr>Nejednotnost terminologie</vt:lpstr>
      <vt:lpstr>Nejednotnost terminologie</vt:lpstr>
      <vt:lpstr>Nejednotnost terminologie</vt:lpstr>
      <vt:lpstr>Nejednotnost zavedení pojmů</vt:lpstr>
      <vt:lpstr>Prezentace aplikace PowerPoint</vt:lpstr>
      <vt:lpstr>Prezentace aplikace PowerPoint</vt:lpstr>
      <vt:lpstr>Názvy a značky oslaví 30 let</vt:lpstr>
      <vt:lpstr>Terminologická komise pro školskou matematiku</vt:lpstr>
      <vt:lpstr>TERMINOLOGIE</vt:lpstr>
      <vt:lpstr>Terminologie neboli odborné názvosloví</vt:lpstr>
      <vt:lpstr>Tvoření termínů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Matematický výraz</vt:lpstr>
      <vt:lpstr>Proč?</vt:lpstr>
      <vt:lpstr>Co na to  H.-J. Bartsch?</vt:lpstr>
      <vt:lpstr>Prezentace aplikace PowerPoint</vt:lpstr>
      <vt:lpstr>Prezentace aplikace PowerPoint</vt:lpstr>
      <vt:lpstr>Potřebujeme smíšená čísla?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Prof. RNDr. Josef Molnár, CSc.</dc:creator>
  <cp:lastModifiedBy>Prof. RNDr. Josef Molnár, CSc.</cp:lastModifiedBy>
  <cp:revision>27</cp:revision>
  <dcterms:created xsi:type="dcterms:W3CDTF">2017-08-15T13:25:53Z</dcterms:created>
  <dcterms:modified xsi:type="dcterms:W3CDTF">2017-08-22T14:19:06Z</dcterms:modified>
</cp:coreProperties>
</file>