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5" r:id="rId3"/>
    <p:sldId id="292" r:id="rId4"/>
    <p:sldId id="293" r:id="rId5"/>
    <p:sldId id="294" r:id="rId6"/>
    <p:sldId id="291" r:id="rId7"/>
    <p:sldId id="295" r:id="rId8"/>
    <p:sldId id="257" r:id="rId9"/>
    <p:sldId id="259" r:id="rId10"/>
    <p:sldId id="260" r:id="rId11"/>
    <p:sldId id="261" r:id="rId12"/>
    <p:sldId id="262" r:id="rId13"/>
    <p:sldId id="296" r:id="rId14"/>
    <p:sldId id="282" r:id="rId15"/>
    <p:sldId id="279" r:id="rId16"/>
    <p:sldId id="267" r:id="rId17"/>
    <p:sldId id="280" r:id="rId18"/>
    <p:sldId id="281" r:id="rId19"/>
    <p:sldId id="278" r:id="rId20"/>
    <p:sldId id="277" r:id="rId21"/>
    <p:sldId id="265" r:id="rId22"/>
    <p:sldId id="266" r:id="rId23"/>
    <p:sldId id="274" r:id="rId24"/>
    <p:sldId id="297" r:id="rId25"/>
    <p:sldId id="263" r:id="rId26"/>
    <p:sldId id="264" r:id="rId27"/>
    <p:sldId id="269" r:id="rId28"/>
    <p:sldId id="270" r:id="rId29"/>
    <p:sldId id="258" r:id="rId30"/>
    <p:sldId id="268" r:id="rId31"/>
    <p:sldId id="271" r:id="rId32"/>
    <p:sldId id="276" r:id="rId33"/>
    <p:sldId id="284" r:id="rId34"/>
    <p:sldId id="285" r:id="rId35"/>
    <p:sldId id="283" r:id="rId36"/>
    <p:sldId id="286" r:id="rId37"/>
    <p:sldId id="272" r:id="rId38"/>
    <p:sldId id="287" r:id="rId39"/>
    <p:sldId id="288" r:id="rId40"/>
    <p:sldId id="289" r:id="rId41"/>
    <p:sldId id="290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53" d="100"/>
          <a:sy n="53" d="100"/>
        </p:scale>
        <p:origin x="16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F1266-3D81-4A29-8C83-FB39602E28DE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3071E-5E25-4B1A-99C0-3BE421E13E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43895D3-760D-4C77-9543-A09149D670CB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D6CE72-1BE0-4B29-8E66-82A284FB7453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52AAB2-E712-437A-9BBD-64BEEAA5E32A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4E96F1-6117-44D5-A2A2-54265DDA8876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481F6-6275-4F9A-8BEC-FEA40F97AC1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F865BF-30AB-4AA9-AA8E-0CCDB00EC6A2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F82693-D6D8-453B-B2AF-B2F46C71B45C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9F1E15-15F2-49D5-AF05-464A4995F68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9F36CC3-C3FE-47EB-A0C7-5B88F0E0C351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C98A84-2A60-465C-AC33-6553F866D75F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A15F6D0-69AC-4AB7-AC9E-FA67013B9FAB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9EA715-6B0D-4B75-871B-EA01B21CD69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6D2160-C95B-44D0-98FE-D4E4528A61FB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88FC-99C9-4C06-8F44-442F7DC11B9C}" type="datetimeFigureOut">
              <a:rPr lang="cs-CZ" smtClean="0"/>
              <a:pPr/>
              <a:t>11.8.2017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8F37-7151-4B8A-9A0B-74B84E47B9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hyperlink" Target="https://is.cuni.cz/webapps/id/150797938348347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google.cz/url?sa=i&amp;rct=j&amp;q=&amp;esrc=s&amp;source=images&amp;cd=&amp;cad=rja&amp;uact=8&amp;ved=0ahUKEwjK2OaH9tPRAhVGcBoKHfebDigQjRwIBw&amp;url=https://www.hrad.cz/cs/prazsky-hrad-pro-navstevniky/navstevnicke-objekty/katedrala-sv.-vita-10262&amp;psig=AFQjCNELjV17S2v79byUrGHm3prjF8RFRA&amp;ust=14851115963287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8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8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10" Type="http://schemas.openxmlformats.org/officeDocument/2006/relationships/image" Target="../media/image13.wmf"/><Relationship Id="rId4" Type="http://schemas.openxmlformats.org/officeDocument/2006/relationships/image" Target="../media/image14.gif"/><Relationship Id="rId9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Aktuální otázky terminologie </a:t>
            </a:r>
            <a:br>
              <a:rPr lang="cs-CZ" sz="32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ve školské matematice</a:t>
            </a:r>
            <a:br>
              <a:rPr lang="cs-CZ" sz="3200" b="1" dirty="0">
                <a:solidFill>
                  <a:srgbClr val="0070C0"/>
                </a:solidFill>
                <a:latin typeface="Georgia" pitchFamily="18" charset="0"/>
              </a:rPr>
            </a:br>
            <a:endParaRPr lang="cs-CZ" sz="18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83034" y="5193196"/>
            <a:ext cx="4650109" cy="1044116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RNDr. Dag Hrubý, M. M.</a:t>
            </a:r>
          </a:p>
          <a:p>
            <a:r>
              <a:rPr lang="cs-CZ" sz="12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edukátor transmisivní industriální školy </a:t>
            </a:r>
          </a:p>
          <a:p>
            <a:r>
              <a:rPr lang="cs-CZ" sz="12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řešitel grantu UMMPRTLPSZT</a:t>
            </a:r>
          </a:p>
          <a:p>
            <a:r>
              <a:rPr lang="en-US" sz="14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P</a:t>
            </a:r>
            <a:r>
              <a:rPr lang="cs-CZ" sz="14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řF UP Olomouc</a:t>
            </a:r>
          </a:p>
        </p:txBody>
      </p:sp>
      <p:pic>
        <p:nvPicPr>
          <p:cNvPr id="9" name="Obrázek 8" descr="upol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852" y="5157011"/>
            <a:ext cx="1171182" cy="120046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677834" y="2199445"/>
            <a:ext cx="6011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latin typeface="Georgia" pitchFamily="18" charset="0"/>
              </a:rPr>
              <a:t>Matematika a fyzika ve škole</a:t>
            </a:r>
          </a:p>
          <a:p>
            <a:pPr algn="ctr"/>
            <a:r>
              <a:rPr lang="cs-CZ" dirty="0">
                <a:latin typeface="Georgia" pitchFamily="18" charset="0"/>
              </a:rPr>
              <a:t>Gymnázium Jevíčko, 25. srpna 2017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C2331E-09A0-4B44-A5D1-B19F9FEE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1" y="3231871"/>
            <a:ext cx="1241851" cy="16430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05352E-A558-4C0E-81FD-09AF8BEAF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034" y="3261193"/>
            <a:ext cx="1103980" cy="16439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36D80FE-131D-4AF3-AB0D-0AEB6CDEC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66" y="3261193"/>
            <a:ext cx="1680758" cy="164397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E490086-A9D3-4DD0-8F4A-02AD09121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95" y="3307561"/>
            <a:ext cx="1087091" cy="163360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E0AEAD6-CC27-4800-AA3D-1DBE17661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76" y="3314301"/>
            <a:ext cx="1626867" cy="162686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98688BC-4364-4AF7-A58A-072E02D7DE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66" y="5132694"/>
            <a:ext cx="1368152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cs" sz="3200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Velká říjnová socialistická revoluce </a:t>
            </a:r>
            <a:r>
              <a:rPr lang="cs" sz="2400" b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1917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4" name="Shape 88" descr="vřsr 1.png"/>
          <p:cNvPicPr preferRelativeResize="0"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 r="10047" b="6559"/>
          <a:stretch/>
        </p:blipFill>
        <p:spPr>
          <a:xfrm>
            <a:off x="539552" y="1340768"/>
            <a:ext cx="2880320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92" descr="Mikuláš II 2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563888" y="1340768"/>
            <a:ext cx="2490684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1" descr="Mikuláš II 1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6372200" y="1340768"/>
            <a:ext cx="2176457" cy="357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0" descr="aurora 2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39552" y="2924944"/>
            <a:ext cx="280831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9" descr="vřsr 2.pn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>
            <a:off x="3563888" y="2996952"/>
            <a:ext cx="2532976" cy="18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467544" y="5085184"/>
            <a:ext cx="67409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Carská rodina Romanovců byla vyvražděna bolševiky v noci ze 16. na 17. 7. 1918.</a:t>
            </a:r>
          </a:p>
          <a:p>
            <a:endParaRPr lang="cs-CZ" sz="1400" dirty="0">
              <a:latin typeface="Georgia" pitchFamily="18" charset="0"/>
            </a:endParaRPr>
          </a:p>
          <a:p>
            <a:r>
              <a:rPr lang="cs-CZ" sz="1400" dirty="0">
                <a:latin typeface="Georgia" pitchFamily="18" charset="0"/>
              </a:rPr>
              <a:t>Josef Pekař: </a:t>
            </a:r>
            <a:r>
              <a:rPr lang="cs-CZ" sz="1400" i="1" dirty="0">
                <a:latin typeface="Georgia" pitchFamily="18" charset="0"/>
              </a:rPr>
              <a:t>Dějiny československé. Pro nejvyšší třídy škol středních</a:t>
            </a:r>
            <a:r>
              <a:rPr lang="cs-CZ" sz="1400" dirty="0">
                <a:latin typeface="Georgia" pitchFamily="18" charset="0"/>
              </a:rPr>
              <a:t>.  Praha, 1921.</a:t>
            </a:r>
          </a:p>
          <a:p>
            <a:r>
              <a:rPr lang="cs-CZ" sz="1200" dirty="0">
                <a:latin typeface="Georgia" pitchFamily="18" charset="0"/>
              </a:rPr>
              <a:t>Schváleno vynesením ministerstva školství a národní osvěty ze dne 2. srpna 1921, č. 68.887</a:t>
            </a:r>
          </a:p>
          <a:p>
            <a:r>
              <a:rPr lang="cs-CZ" sz="1400" dirty="0">
                <a:latin typeface="Georgia" pitchFamily="18" charset="0"/>
              </a:rPr>
              <a:t>Josef Pekař: </a:t>
            </a:r>
            <a:r>
              <a:rPr lang="cs-CZ" sz="1400" i="1" dirty="0">
                <a:latin typeface="Georgia" pitchFamily="18" charset="0"/>
              </a:rPr>
              <a:t>Dějiny československé.</a:t>
            </a:r>
            <a:r>
              <a:rPr lang="cs-CZ" sz="1400" dirty="0">
                <a:latin typeface="Georgia" pitchFamily="18" charset="0"/>
              </a:rPr>
              <a:t> Praha, Akropolis 1991.</a:t>
            </a:r>
          </a:p>
          <a:p>
            <a:r>
              <a:rPr lang="cs-CZ" sz="1200" dirty="0">
                <a:latin typeface="Georgia" pitchFamily="18" charset="0"/>
              </a:rPr>
              <a:t>Vydáno se souhlasem a doporučením MŠMT ČR. Zařazeno do seznamu učebnic.</a:t>
            </a:r>
          </a:p>
        </p:txBody>
      </p:sp>
      <p:pic>
        <p:nvPicPr>
          <p:cNvPr id="10" name="Obrázek 9" descr="Josef Pekař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5013176"/>
            <a:ext cx="996702" cy="1328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" sz="3600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Charta 77					   </a:t>
            </a:r>
            <a:r>
              <a:rPr lang="cs" sz="3600" b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1977</a:t>
            </a:r>
            <a:endParaRPr lang="cs-CZ" sz="3600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charta 77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4381500" cy="2828925"/>
          </a:xfrm>
          <a:prstGeom prst="rect">
            <a:avLst/>
          </a:prstGeom>
        </p:spPr>
      </p:pic>
      <p:pic>
        <p:nvPicPr>
          <p:cNvPr id="5" name="Obrázek 4" descr="antichart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456384" cy="232957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528" y="1340768"/>
            <a:ext cx="480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Prohlášení CHARTY 77 ze dne 1. 1. 1977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4088" y="4365104"/>
            <a:ext cx="2741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latin typeface="Georgia" pitchFamily="18" charset="0"/>
              </a:rPr>
              <a:t>Anticharta 28. 1. 1997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501317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Na sepsání úvodního prohlášení se podíleli Václav Havel, Ludvík Vaculík, Petr Uhl, Pavel Kohout, Jiří Němec, Jiří Hájek a Zdeněk Mlynář. Charta 77 vznikla na protest proti nedodržování základních lidských práv a svobod v totalitním Československu. Autoři úvodního prohlášení a lidé kolem nich utvořili neformální opoziční skupinu, která stála v čele protirežimního boje.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Zygmunt Bauman </a:t>
            </a:r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pl-PL" sz="1400" dirty="0">
                <a:latin typeface="Georgia" pitchFamily="18" charset="0"/>
              </a:rPr>
              <a:t>19. 11. 1925 Poznaň – 9. 1. </a:t>
            </a:r>
            <a:r>
              <a:rPr lang="pl-PL" sz="2400" b="1" dirty="0">
                <a:latin typeface="Georgia" pitchFamily="18" charset="0"/>
              </a:rPr>
              <a:t>2017</a:t>
            </a:r>
            <a:r>
              <a:rPr lang="pl-PL" sz="1400" b="1" dirty="0">
                <a:latin typeface="Georgia" pitchFamily="18" charset="0"/>
              </a:rPr>
              <a:t> </a:t>
            </a:r>
            <a:r>
              <a:rPr lang="pl-PL" sz="1400" dirty="0">
                <a:latin typeface="Georgia" pitchFamily="18" charset="0"/>
              </a:rPr>
              <a:t>Leeds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/>
          <a:lstStyle/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Zygmunt Bauman byl polsko-britský sociolog židovského původu, který žil od roku 1971 ve Velké Británii. Byl známý pro svou analýzu souvislostí mezi modernitou a holocaustem a úvahy o postmoderním konzumerismu. Jeden z nejvýznamnějších sociologů a filosofů dvacátého století.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Bauman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2571750" cy="1781175"/>
          </a:xfrm>
          <a:prstGeom prst="rect">
            <a:avLst/>
          </a:prstGeom>
        </p:spPr>
      </p:pic>
      <p:pic>
        <p:nvPicPr>
          <p:cNvPr id="5" name="Obrázek 4" descr="Bauman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204864"/>
            <a:ext cx="1457082" cy="1800200"/>
          </a:xfrm>
          <a:prstGeom prst="rect">
            <a:avLst/>
          </a:prstGeom>
        </p:spPr>
      </p:pic>
      <p:pic>
        <p:nvPicPr>
          <p:cNvPr id="6" name="Obrázek 5" descr="Bauman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1" y="2204864"/>
            <a:ext cx="2808313" cy="18967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414908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i="1" dirty="0">
                <a:latin typeface="Georgia" pitchFamily="18" charset="0"/>
              </a:rPr>
              <a:t>Konzumerismus </a:t>
            </a:r>
            <a:r>
              <a:rPr lang="cs-CZ" sz="1400" dirty="0">
                <a:latin typeface="Georgia" pitchFamily="18" charset="0"/>
              </a:rPr>
              <a:t>je tendence, chování nadměrně nakupovat a hromadit předměty a požitky za účelem zvyšování osobního štěstí.</a:t>
            </a:r>
          </a:p>
          <a:p>
            <a:endParaRPr lang="cs-CZ" sz="1400" dirty="0">
              <a:latin typeface="Georgia" pitchFamily="18" charset="0"/>
            </a:endParaRPr>
          </a:p>
          <a:p>
            <a:r>
              <a:rPr lang="cs-CZ" sz="1400" dirty="0">
                <a:latin typeface="Georgia" pitchFamily="18" charset="0"/>
              </a:rPr>
              <a:t>Soudobá euroatlantická společnost produkuje více, než spotřebuje. Řídí se etikou spotřeby, s níž ale lidstvo nemá zkušenost: jsi tím více člověkem, čím více spotřebuješ, nebo jinak – nejsi-li ve spotřebě </a:t>
            </a:r>
          </a:p>
          <a:p>
            <a:r>
              <a:rPr lang="cs-CZ" sz="1400" i="1" dirty="0">
                <a:latin typeface="Georgia" pitchFamily="18" charset="0"/>
              </a:rPr>
              <a:t>up to date, </a:t>
            </a:r>
            <a:r>
              <a:rPr lang="cs-CZ" sz="1400" dirty="0">
                <a:latin typeface="Georgia" pitchFamily="18" charset="0"/>
              </a:rPr>
              <a:t>jsi sociálně více či méně degradován. Toto trivium ale skrývá jeden předpoklad vysloveně pedagogicko-didaktický: spotřební společnost si totiž musí svého konformního příslušníka, tedy konzumenta</a:t>
            </a:r>
            <a:r>
              <a:rPr lang="cs-CZ" sz="1400" i="1" dirty="0">
                <a:latin typeface="Georgia" pitchFamily="18" charset="0"/>
              </a:rPr>
              <a:t>, </a:t>
            </a:r>
            <a:r>
              <a:rPr lang="cs-CZ" sz="1400" dirty="0">
                <a:latin typeface="Georgia" pitchFamily="18" charset="0"/>
              </a:rPr>
              <a:t>vytvořit, vychovat a přizpůsobit.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Teorie výchovy</a:t>
            </a:r>
            <a:br>
              <a:rPr lang="cs-CZ" sz="36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cs-CZ" sz="1200" dirty="0">
                <a:solidFill>
                  <a:srgbClr val="0070C0"/>
                </a:solidFill>
                <a:latin typeface="Georgia" pitchFamily="18" charset="0"/>
              </a:rPr>
              <a:t>Strouhal, M. (2013). </a:t>
            </a:r>
            <a:r>
              <a:rPr lang="cs-CZ" sz="1200" i="1" dirty="0">
                <a:solidFill>
                  <a:srgbClr val="0070C0"/>
                </a:solidFill>
                <a:latin typeface="Georgia" pitchFamily="18" charset="0"/>
              </a:rPr>
              <a:t>Teorie</a:t>
            </a:r>
            <a:r>
              <a:rPr lang="cs-CZ" sz="1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cs-CZ" sz="1200" i="1" dirty="0">
                <a:solidFill>
                  <a:srgbClr val="0070C0"/>
                </a:solidFill>
                <a:latin typeface="Georgia" pitchFamily="18" charset="0"/>
              </a:rPr>
              <a:t>výchovy</a:t>
            </a:r>
            <a:r>
              <a:rPr lang="cs-CZ" sz="1200" dirty="0">
                <a:solidFill>
                  <a:srgbClr val="0070C0"/>
                </a:solidFill>
                <a:latin typeface="Georgia" pitchFamily="18" charset="0"/>
              </a:rPr>
              <a:t>. Praha: GRADA.</a:t>
            </a:r>
            <a:endParaRPr lang="cs-CZ" sz="36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" name="Obrázek 2" descr="Teorie výchovy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1944216" cy="2807157"/>
          </a:xfrm>
          <a:prstGeom prst="rect">
            <a:avLst/>
          </a:prstGeom>
        </p:spPr>
      </p:pic>
      <p:pic>
        <p:nvPicPr>
          <p:cNvPr id="4" name="Obrázek 3" descr="Strouha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1428750" cy="1905000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427984" y="1484784"/>
            <a:ext cx="3888432" cy="64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53958" tIns="-71415" rIns="33327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Georgia" pitchFamily="18" charset="0"/>
                <a:cs typeface="Arial" pitchFamily="34" charset="0"/>
              </a:rPr>
              <a:t>  PhDr. Martin Strouhal, Ph.D</a:t>
            </a: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 </a:t>
            </a:r>
            <a:r>
              <a:rPr kumimoji="0" lang="cs-CZ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Katedra pedagogiky, FF UK</a:t>
            </a: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800" b="0" i="0" u="none" strike="noStrike" cap="none" normalizeH="0" baseline="0" dirty="0">
                <a:ln>
                  <a:noFill/>
                </a:ln>
                <a:solidFill>
                  <a:srgbClr val="6666FF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  </a:t>
            </a:r>
            <a:endParaRPr kumimoji="0" lang="cs-CZ" sz="900" b="0" i="0" u="none" strike="noStrike" cap="none" normalizeH="0" baseline="0" dirty="0">
              <a:ln>
                <a:noFill/>
              </a:ln>
              <a:solidFill>
                <a:srgbClr val="6666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427984" y="2132856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Pedagogický diskurs se v posledních desetiletích stal natolik komplikovaným a rozrůzněným, svým způsobem i podezíraným, že je poměrně obtížné  vybrat si dveře, jimiž do něho vstoupit.</a:t>
            </a:r>
          </a:p>
          <a:p>
            <a:r>
              <a:rPr lang="cs-CZ" sz="1400" dirty="0">
                <a:latin typeface="Georgia" pitchFamily="18" charset="0"/>
              </a:rPr>
              <a:t>Prohlubuje se ekonomizace školního prostoru,</a:t>
            </a:r>
          </a:p>
          <a:p>
            <a:r>
              <a:rPr lang="cs-CZ" sz="1400" dirty="0">
                <a:latin typeface="Georgia" pitchFamily="18" charset="0"/>
              </a:rPr>
              <a:t>takže se vzdělávání poměřuje </a:t>
            </a:r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efektivitou , </a:t>
            </a:r>
            <a:r>
              <a:rPr lang="cs-CZ" sz="1400" dirty="0">
                <a:latin typeface="Georgia" pitchFamily="18" charset="0"/>
              </a:rPr>
              <a:t>nikoli</a:t>
            </a:r>
          </a:p>
          <a:p>
            <a:r>
              <a:rPr lang="cs-CZ" sz="1400" dirty="0">
                <a:latin typeface="Georgia" pitchFamily="18" charset="0"/>
              </a:rPr>
              <a:t>kategoriemi relevantními vzdělání. 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27784" y="4509120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Niklas Luhmann</a:t>
            </a:r>
          </a:p>
          <a:p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1927 – 1998</a:t>
            </a:r>
          </a:p>
          <a:p>
            <a:r>
              <a:rPr lang="cs-CZ" sz="1600" dirty="0">
                <a:latin typeface="Georgia" pitchFamily="18" charset="0"/>
              </a:rPr>
              <a:t>Základní klíč vědy, který Niklas Luhmann charakterizoval</a:t>
            </a:r>
          </a:p>
          <a:p>
            <a:r>
              <a:rPr lang="cs-CZ" sz="1600" dirty="0">
                <a:latin typeface="Georgia" pitchFamily="18" charset="0"/>
              </a:rPr>
              <a:t>dichotomií pravdivé/nepravdivé, postupně zaniká a nahrazuje</a:t>
            </a:r>
          </a:p>
          <a:p>
            <a:r>
              <a:rPr lang="cs-CZ" sz="1600" dirty="0">
                <a:latin typeface="Georgia" pitchFamily="18" charset="0"/>
              </a:rPr>
              <a:t>se klíčem: platit/neplatit.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pravda/nepravda	          platit/neplatit </a:t>
            </a:r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	</a:t>
            </a:r>
          </a:p>
        </p:txBody>
      </p:sp>
      <p:pic>
        <p:nvPicPr>
          <p:cNvPr id="8" name="Obrázek 7" descr="Luhman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437112"/>
            <a:ext cx="1440160" cy="2125209"/>
          </a:xfrm>
          <a:prstGeom prst="rect">
            <a:avLst/>
          </a:prstGeom>
        </p:spPr>
      </p:pic>
      <p:cxnSp>
        <p:nvCxnSpPr>
          <p:cNvPr id="10" name="Přímá spojovací šipka 9"/>
          <p:cNvCxnSpPr/>
          <p:nvPr/>
        </p:nvCxnSpPr>
        <p:spPr>
          <a:xfrm>
            <a:off x="4932040" y="6237312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Margarita philosophica</a:t>
            </a:r>
          </a:p>
        </p:txBody>
      </p:sp>
      <p:pic>
        <p:nvPicPr>
          <p:cNvPr id="6" name="Zástupný symbol pro obsah 5" descr="margarita-philosophica-arithmetica-1508-47f387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93289" cy="4830517"/>
          </a:xfrm>
        </p:spPr>
      </p:pic>
      <p:sp>
        <p:nvSpPr>
          <p:cNvPr id="7" name="Obdélník 6"/>
          <p:cNvSpPr/>
          <p:nvPr/>
        </p:nvSpPr>
        <p:spPr>
          <a:xfrm>
            <a:off x="4427984" y="119675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200" b="1" i="1" dirty="0">
                <a:solidFill>
                  <a:srgbClr val="0070C0"/>
                </a:solidFill>
                <a:latin typeface="Georgia" pitchFamily="18" charset="0"/>
              </a:rPr>
              <a:t>Gregor Reisch</a:t>
            </a:r>
            <a:r>
              <a:rPr lang="de-DE" sz="32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endParaRPr lang="cs-CZ" sz="3200" b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(</a:t>
            </a:r>
            <a:r>
              <a:rPr lang="en-US" dirty="0">
                <a:solidFill>
                  <a:srgbClr val="0070C0"/>
                </a:solidFill>
                <a:latin typeface="Georgia" pitchFamily="18" charset="0"/>
              </a:rPr>
              <a:t>*a</a:t>
            </a:r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si </a:t>
            </a:r>
            <a:r>
              <a:rPr lang="de-DE" dirty="0">
                <a:solidFill>
                  <a:srgbClr val="0070C0"/>
                </a:solidFill>
                <a:latin typeface="Georgia" pitchFamily="18" charset="0"/>
              </a:rPr>
              <a:t>1470</a:t>
            </a:r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 - †</a:t>
            </a:r>
            <a:r>
              <a:rPr lang="de-DE" dirty="0">
                <a:solidFill>
                  <a:srgbClr val="0070C0"/>
                </a:solidFill>
                <a:latin typeface="Georgia" pitchFamily="18" charset="0"/>
              </a:rPr>
              <a:t>1525</a:t>
            </a:r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</p:txBody>
      </p:sp>
      <p:pic>
        <p:nvPicPr>
          <p:cNvPr id="8" name="Obrázek 7" descr="Margarit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2558802" cy="368337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44008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Freiburg 1503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Antologie matematických didaktických textů 1360-1860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dirty="0">
                <a:latin typeface="Georgia" pitchFamily="18" charset="0"/>
              </a:rPr>
              <a:t>RNDr. Jaroslav Šedivý, CSc. a kolektiv. Praha, SPN, 1987.</a:t>
            </a:r>
          </a:p>
          <a:p>
            <a:pPr>
              <a:buNone/>
            </a:pPr>
            <a:r>
              <a:rPr lang="cs-CZ" sz="1200" dirty="0">
                <a:latin typeface="Georgia" pitchFamily="18" charset="0"/>
              </a:rPr>
              <a:t>(skriptum MFF UK)</a:t>
            </a:r>
          </a:p>
          <a:p>
            <a:pPr>
              <a:buNone/>
            </a:pPr>
            <a:endParaRPr lang="cs-CZ" sz="1200" dirty="0">
              <a:latin typeface="Georgia" pitchFamily="18" charset="0"/>
            </a:endParaRPr>
          </a:p>
          <a:p>
            <a:pPr defTabSz="360000">
              <a:buNone/>
            </a:pPr>
            <a:r>
              <a:rPr lang="cs-CZ" sz="1400" dirty="0">
                <a:latin typeface="Georgia" pitchFamily="18" charset="0"/>
              </a:rPr>
              <a:t>Skriptum je rozděleno do čtyř kapitol:</a:t>
            </a:r>
          </a:p>
          <a:p>
            <a:pPr defTabSz="360000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Matematické učebnice napsané u nás před rokem 1620</a:t>
            </a:r>
          </a:p>
          <a:p>
            <a:pPr defTabSz="360000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Matematické texty vydané tiskem v letech 1620-1740</a:t>
            </a:r>
          </a:p>
          <a:p>
            <a:pPr defTabSz="360000">
              <a:buFont typeface="+mj-lt"/>
              <a:buAutoNum type="arabicPeriod"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Texty pro učitele matematiky vy dané v letech 1740-1810</a:t>
            </a:r>
          </a:p>
          <a:p>
            <a:pPr defTabSz="360000">
              <a:buFont typeface="+mj-lt"/>
              <a:buAutoNum type="arabicPeriod"/>
            </a:pPr>
            <a:r>
              <a:rPr lang="cs-CZ" sz="1400" b="1" u="sng" dirty="0">
                <a:solidFill>
                  <a:srgbClr val="0070C0"/>
                </a:solidFill>
                <a:latin typeface="Georgia" pitchFamily="18" charset="0"/>
              </a:rPr>
              <a:t>Texty rozvíjející českou matematickou terminologií</a:t>
            </a:r>
          </a:p>
          <a:p>
            <a:pPr>
              <a:buNone/>
            </a:pPr>
            <a:endParaRPr lang="cs-CZ" sz="1200" dirty="0">
              <a:latin typeface="Georgia" pitchFamily="18" charset="0"/>
            </a:endParaRPr>
          </a:p>
          <a:p>
            <a:pPr>
              <a:buNone/>
            </a:pPr>
            <a:r>
              <a:rPr lang="cs-CZ" sz="1600" u="sng" dirty="0">
                <a:latin typeface="Georgia" pitchFamily="18" charset="0"/>
              </a:rPr>
              <a:t>Rozvoj českého vyučování na středních a vysokých školách</a:t>
            </a:r>
          </a:p>
          <a:p>
            <a:pPr marL="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1764-80</a:t>
            </a:r>
            <a:r>
              <a:rPr lang="cs-CZ" sz="1600" dirty="0">
                <a:latin typeface="Georgia" pitchFamily="18" charset="0"/>
              </a:rPr>
              <a:t>	na pěti gymnáziích vyučován český jazyk	                                                            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1816</a:t>
            </a:r>
            <a:r>
              <a:rPr lang="cs-CZ" sz="1600" dirty="0">
                <a:latin typeface="Georgia" pitchFamily="18" charset="0"/>
              </a:rPr>
              <a:t>	možnost vyučovat nepovinnou češtinu </a:t>
            </a:r>
            <a:r>
              <a:rPr lang="cs-CZ" sz="1200" dirty="0">
                <a:latin typeface="Georgia" pitchFamily="18" charset="0"/>
              </a:rPr>
              <a:t>(iniciativa J. Jungmanna)                  (1934-1988)                                </a:t>
            </a:r>
            <a:r>
              <a:rPr lang="cs-CZ" sz="1200" b="1" dirty="0">
                <a:solidFill>
                  <a:srgbClr val="0070C0"/>
                </a:solidFill>
                <a:latin typeface="Georgia" pitchFamily="18" charset="0"/>
              </a:rPr>
              <a:t>1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848</a:t>
            </a:r>
            <a:r>
              <a:rPr lang="cs-CZ" sz="1600" dirty="0">
                <a:latin typeface="Georgia" pitchFamily="18" charset="0"/>
              </a:rPr>
              <a:t>	čeština povinný předmět na některých gymnáziích                                          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1849	</a:t>
            </a:r>
            <a:r>
              <a:rPr lang="cs-CZ" sz="1600" dirty="0">
                <a:latin typeface="Georgia" pitchFamily="18" charset="0"/>
              </a:rPr>
              <a:t>na gymnáziu v Hradci Králové česká výuka matematiky </a:t>
            </a:r>
            <a:r>
              <a:rPr lang="cs-CZ" sz="1200" dirty="0">
                <a:latin typeface="Georgia" pitchFamily="18" charset="0"/>
              </a:rPr>
              <a:t>(prof. Jandečka)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	    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1860	</a:t>
            </a:r>
            <a:r>
              <a:rPr lang="cs-CZ" sz="1600" dirty="0">
                <a:latin typeface="Georgia" pitchFamily="18" charset="0"/>
              </a:rPr>
              <a:t>české přednášky na pražské technice </a:t>
            </a:r>
            <a:r>
              <a:rPr lang="cs-CZ" sz="1200" dirty="0">
                <a:latin typeface="Georgia" pitchFamily="18" charset="0"/>
              </a:rPr>
              <a:t>(prof. Skuherský)		                               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1871</a:t>
            </a:r>
            <a:r>
              <a:rPr lang="cs-CZ" sz="1400" dirty="0">
                <a:latin typeface="Georgia" pitchFamily="18" charset="0"/>
              </a:rPr>
              <a:t>	české přednášky na pražské univerzitě </a:t>
            </a:r>
            <a:r>
              <a:rPr lang="cs-CZ" sz="1100" dirty="0">
                <a:latin typeface="Georgia" pitchFamily="18" charset="0"/>
              </a:rPr>
              <a:t>(prof. Studnička)	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Z doby před 14. stoletím se nezachovala žádná původní česká učebnice matematiky. Prameny se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zmiňují o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latinské škole při kostele sv. Víta</a:t>
            </a:r>
            <a:r>
              <a:rPr lang="cs-CZ" sz="1400" dirty="0">
                <a:latin typeface="Georgia" pitchFamily="18" charset="0"/>
              </a:rPr>
              <a:t>, která měla dobrou úroveň v přípravě na univerzitní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studium v zahraničí. Problémy s latinou, učitelé – cizinci nedovedli uvést české ekvivalenty latinských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termínů. Situace se změnila po založení Karlovy univerzity v roce 1348.</a:t>
            </a:r>
          </a:p>
          <a:p>
            <a:pPr marL="0">
              <a:buNone/>
            </a:pPr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Obrázek 3" descr="Jaroslav Šedivý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988840"/>
            <a:ext cx="1875284" cy="21052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  Bartoloměj z Chlumce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(asi 1320 – asi 1379)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>
                <a:latin typeface="Georgia" pitchFamily="18" charset="0"/>
              </a:rPr>
              <a:t>	Magister Bohemarius Bartholomeus de Solencia dictus Claretus</a:t>
            </a:r>
            <a:endParaRPr lang="cs-CZ" sz="1600" dirty="0">
              <a:latin typeface="Georgia" pitchFamily="18" charset="0"/>
            </a:endParaRPr>
          </a:p>
          <a:p>
            <a:pPr>
              <a:buNone/>
            </a:pPr>
            <a:r>
              <a:rPr lang="cs-CZ" sz="1600" dirty="0">
                <a:latin typeface="Georgia" pitchFamily="18" charset="0"/>
              </a:rPr>
              <a:t>	zvaný </a:t>
            </a:r>
            <a:r>
              <a:rPr lang="cs-CZ" sz="1600" b="1" dirty="0">
                <a:solidFill>
                  <a:srgbClr val="FF0000"/>
                </a:solidFill>
                <a:latin typeface="Georgia" pitchFamily="18" charset="0"/>
              </a:rPr>
              <a:t>Klaret </a:t>
            </a:r>
            <a:r>
              <a:rPr lang="cs-CZ" sz="1600" dirty="0">
                <a:latin typeface="Georgia" pitchFamily="18" charset="0"/>
              </a:rPr>
              <a:t>-  byl český lékař, lexikolog a lexikograf. Jako první se pokusil o vytvoření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české vědecké terminologie</a:t>
            </a:r>
            <a:r>
              <a:rPr lang="cs-CZ" sz="1600" dirty="0">
                <a:latin typeface="Georgia" pitchFamily="18" charset="0"/>
              </a:rPr>
              <a:t>. Kanovník u sv. Víta, později jako učitel pražského učení.	</a:t>
            </a:r>
          </a:p>
          <a:p>
            <a:pPr>
              <a:buNone/>
            </a:pPr>
            <a:r>
              <a:rPr lang="cs-CZ" sz="1800" dirty="0">
                <a:latin typeface="Georgia" pitchFamily="18" charset="0"/>
              </a:rPr>
              <a:t>	</a:t>
            </a:r>
            <a:r>
              <a:rPr lang="cs-CZ" sz="1600" b="1" dirty="0">
                <a:latin typeface="Georgia" pitchFamily="18" charset="0"/>
              </a:rPr>
              <a:t>Bohemář</a:t>
            </a:r>
            <a:r>
              <a:rPr lang="cs-CZ" sz="1600" dirty="0">
                <a:latin typeface="Georgia" pitchFamily="18" charset="0"/>
              </a:rPr>
              <a:t> (Bohemarius), </a:t>
            </a:r>
            <a:r>
              <a:rPr lang="cs-CZ" sz="1600" b="1" dirty="0">
                <a:latin typeface="Georgia" pitchFamily="18" charset="0"/>
              </a:rPr>
              <a:t>Glosář</a:t>
            </a:r>
            <a:r>
              <a:rPr lang="cs-CZ" sz="1600" dirty="0">
                <a:latin typeface="Georgia" pitchFamily="18" charset="0"/>
              </a:rPr>
              <a:t> (Glossarius)</a:t>
            </a:r>
          </a:p>
          <a:p>
            <a:pPr defTabSz="360000">
              <a:buNone/>
            </a:pPr>
            <a:r>
              <a:rPr lang="cs-CZ" sz="1800" dirty="0">
                <a:latin typeface="Georgia" pitchFamily="18" charset="0"/>
              </a:rPr>
              <a:t>	</a:t>
            </a:r>
            <a:r>
              <a:rPr lang="cs-CZ" sz="1800" b="1" dirty="0">
                <a:solidFill>
                  <a:srgbClr val="FF0000"/>
                </a:solidFill>
                <a:latin typeface="Georgia" pitchFamily="18" charset="0"/>
              </a:rPr>
              <a:t>	Vokábulář gramatický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</a:rPr>
              <a:t>(první polovina 60. let 14. století)</a:t>
            </a:r>
            <a:r>
              <a:rPr lang="cs-CZ" sz="1800" b="1" dirty="0">
                <a:solidFill>
                  <a:srgbClr val="FF0000"/>
                </a:solidFill>
                <a:latin typeface="Georgia" pitchFamily="18" charset="0"/>
              </a:rPr>
              <a:t> 								</a:t>
            </a:r>
            <a:r>
              <a:rPr lang="cs-CZ" sz="1800" dirty="0">
                <a:latin typeface="Georgia" pitchFamily="18" charset="0"/>
              </a:rPr>
              <a:t>překlad latinské terminologie různých vědních oborů</a:t>
            </a: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defTabSz="360000">
              <a:buNone/>
            </a:pPr>
            <a:endParaRPr lang="cs-CZ" sz="1800" dirty="0">
              <a:latin typeface="Georgia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3789040"/>
            <a:ext cx="29694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bod </a:t>
            </a:r>
            <a:r>
              <a:rPr lang="cs-CZ" dirty="0">
                <a:latin typeface="Georgia" pitchFamily="18" charset="0"/>
              </a:rPr>
              <a:t>			pych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úhel </a:t>
            </a:r>
            <a:r>
              <a:rPr lang="cs-CZ" dirty="0">
                <a:latin typeface="Georgia" pitchFamily="18" charset="0"/>
              </a:rPr>
              <a:t>			kútek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odčítání	</a:t>
            </a:r>
            <a:r>
              <a:rPr lang="cs-CZ" dirty="0">
                <a:latin typeface="Georgia" pitchFamily="18" charset="0"/>
              </a:rPr>
              <a:t> 	wgymanye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dělení</a:t>
            </a:r>
            <a:r>
              <a:rPr lang="cs-CZ" dirty="0">
                <a:latin typeface="Georgia" pitchFamily="18" charset="0"/>
              </a:rPr>
              <a:t>	 		dyelenye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číslice</a:t>
            </a:r>
            <a:r>
              <a:rPr lang="cs-CZ" dirty="0">
                <a:latin typeface="Georgia" pitchFamily="18" charset="0"/>
              </a:rPr>
              <a:t>	 		hubenka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aritmetika</a:t>
            </a:r>
            <a:r>
              <a:rPr lang="cs-CZ" dirty="0">
                <a:latin typeface="Georgia" pitchFamily="18" charset="0"/>
              </a:rPr>
              <a:t>		poczetmiera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geometrie 	</a:t>
            </a:r>
            <a:r>
              <a:rPr lang="cs-CZ" dirty="0">
                <a:latin typeface="Georgia" pitchFamily="18" charset="0"/>
              </a:rPr>
              <a:t>	mierozemna </a:t>
            </a:r>
          </a:p>
          <a:p>
            <a:pPr defTabSz="360000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jehlan </a:t>
            </a:r>
            <a:r>
              <a:rPr lang="cs-CZ" dirty="0">
                <a:latin typeface="Georgia" pitchFamily="18" charset="0"/>
              </a:rPr>
              <a:t>			rochowyet</a:t>
            </a:r>
          </a:p>
          <a:p>
            <a:endParaRPr lang="cs-CZ" dirty="0"/>
          </a:p>
        </p:txBody>
      </p:sp>
      <p:pic>
        <p:nvPicPr>
          <p:cNvPr id="17410" name="Picture 2" descr="Výsledek obrázku pro katedrála sv. ví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3717032"/>
            <a:ext cx="3816424" cy="2550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Jan z Březnice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b="1" dirty="0">
                <a:solidFill>
                  <a:srgbClr val="FF0000"/>
                </a:solidFill>
                <a:latin typeface="Georgia" pitchFamily="18" charset="0"/>
              </a:rPr>
              <a:t>Computus presbyterorum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</a:rPr>
              <a:t>(1395)</a:t>
            </a:r>
          </a:p>
          <a:p>
            <a:pPr>
              <a:buNone/>
            </a:pPr>
            <a:r>
              <a:rPr lang="cs-CZ" sz="1200" dirty="0">
                <a:latin typeface="Georgia" pitchFamily="18" charset="0"/>
              </a:rPr>
              <a:t>Tento spis bývá často v pramenech uváděn jako </a:t>
            </a:r>
            <a:r>
              <a:rPr lang="cs-CZ" sz="1200" b="1" i="1" dirty="0">
                <a:solidFill>
                  <a:srgbClr val="FF0000"/>
                </a:solidFill>
                <a:latin typeface="Georgia" pitchFamily="18" charset="0"/>
              </a:rPr>
              <a:t>Computus clericorum</a:t>
            </a:r>
            <a:r>
              <a:rPr lang="cs-CZ" sz="12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cs-CZ" sz="1200" dirty="0">
                <a:latin typeface="Georgia" pitchFamily="18" charset="0"/>
              </a:rPr>
              <a:t>od stejného autora s jiným rokem vzniku 1393.</a:t>
            </a:r>
            <a:endParaRPr lang="cs-CZ" sz="1200" dirty="0">
              <a:solidFill>
                <a:srgbClr val="FF0000"/>
              </a:solidFill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1600" b="1" dirty="0">
                <a:latin typeface="Georgia" pitchFamily="18" charset="0"/>
              </a:rPr>
              <a:t>Nejstarší matematický spis od českého autora</a:t>
            </a:r>
            <a:r>
              <a:rPr lang="cs-CZ" sz="1600" dirty="0">
                <a:latin typeface="Georgia" pitchFamily="18" charset="0"/>
              </a:rPr>
              <a:t>. Obsahuje cykly a epakty vypočtené na několik let a návod jak vypočítat tato čísla důležitá pro určení pohyblivých svátků. Tento spis kdysi býval součástí dietrichsteinské mikulovské knihovny, ale byl již ve 30. letech 20. století samotnými Dietrichsteiny prodán v aukci. Koupil jej tehdejší československý stát a dnes je tento rukopis uložen v Moravské zemské knihovně v Brně (digitalizovaný). Popsán postup při výpočtech, na které dny připadnou pohyblivé svátky. </a:t>
            </a:r>
          </a:p>
          <a:p>
            <a:pPr>
              <a:buNone/>
            </a:pPr>
            <a:endParaRPr lang="cs-CZ" sz="1600" dirty="0">
              <a:latin typeface="Georgia" pitchFamily="18" charset="0"/>
            </a:endParaRPr>
          </a:p>
        </p:txBody>
      </p:sp>
      <p:pic>
        <p:nvPicPr>
          <p:cNvPr id="4" name="Obrázek 3" descr="compotus-presbyterorum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01008"/>
            <a:ext cx="3010654" cy="2664296"/>
          </a:xfrm>
          <a:prstGeom prst="rect">
            <a:avLst/>
          </a:prstGeom>
        </p:spPr>
      </p:pic>
      <p:pic>
        <p:nvPicPr>
          <p:cNvPr id="7" name="Obrázek 6" descr="compotus-presbyterorum_s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01008"/>
            <a:ext cx="1332640" cy="262932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cs-CZ" sz="3600" b="1">
                <a:solidFill>
                  <a:srgbClr val="0070C0"/>
                </a:solidFill>
                <a:latin typeface="Georgia" pitchFamily="18" charset="0"/>
              </a:rPr>
              <a:t>Křišťan z Prachatic </a:t>
            </a:r>
            <a:r>
              <a:rPr lang="cs-CZ" sz="1600" b="1">
                <a:solidFill>
                  <a:srgbClr val="0070C0"/>
                </a:solidFill>
                <a:latin typeface="Georgia" pitchFamily="18" charset="0"/>
              </a:rPr>
              <a:t>(1360-1439)</a:t>
            </a:r>
            <a:endParaRPr lang="cs-CZ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Křišťan z Prachatic, latinsky </a:t>
            </a:r>
            <a:r>
              <a:rPr lang="cs-CZ" sz="1400" b="1" dirty="0">
                <a:latin typeface="Georgia" pitchFamily="18" charset="0"/>
              </a:rPr>
              <a:t>Cristannus de Prachaticz</a:t>
            </a:r>
            <a:r>
              <a:rPr lang="cs-CZ" sz="1400" dirty="0">
                <a:latin typeface="Georgia" pitchFamily="18" charset="0"/>
              </a:rPr>
              <a:t>, byl český astronom, matematik, lékař a teolog. Od roku 1386 studoval na Karlově univerzitě v Praze, kde v roce 1388 složil bakalářské zkoušky a v roce 1390 zkoušky mistrovské. </a:t>
            </a:r>
          </a:p>
          <a:p>
            <a:pPr marL="0">
              <a:buNone/>
            </a:pPr>
            <a:r>
              <a:rPr lang="cs-CZ" sz="2000" b="1" dirty="0">
                <a:solidFill>
                  <a:srgbClr val="FF0000"/>
                </a:solidFill>
                <a:latin typeface="Georgia" pitchFamily="18" charset="0"/>
              </a:rPr>
              <a:t>Algorismus prosaycus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(Algoritmus v próze)</a:t>
            </a:r>
          </a:p>
          <a:p>
            <a:pPr marL="0">
              <a:buNone/>
            </a:pPr>
            <a:r>
              <a:rPr lang="cs-CZ" sz="1400" b="1" dirty="0">
                <a:latin typeface="Georgia" pitchFamily="18" charset="0"/>
              </a:rPr>
              <a:t>Základy aritmetiky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V knize jsou vysvětleny, bez uvádění příkladů,</a:t>
            </a:r>
          </a:p>
          <a:p>
            <a:pPr marL="0">
              <a:buNone/>
            </a:pPr>
            <a:r>
              <a:rPr lang="cs-CZ" sz="1400" dirty="0">
                <a:latin typeface="Georgia" pitchFamily="18" charset="0"/>
              </a:rPr>
              <a:t>následující pojmy:</a:t>
            </a:r>
          </a:p>
          <a:p>
            <a:pPr marL="0">
              <a:buNone/>
            </a:pPr>
            <a:endParaRPr lang="cs-CZ" sz="1400" dirty="0">
              <a:latin typeface="Georgia" pitchFamily="18" charset="0"/>
            </a:endParaRPr>
          </a:p>
          <a:p>
            <a:pPr marL="0">
              <a:buNone/>
            </a:pP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Numeracio – Numerace						   Addicio – Sčítání						                   Subtraccio – Odčítání						 Mediacio – Půlení  						                    Duplacio – Zdvojování 					          Multiplicacio – Násobení 						    Divisio – Dělení 						                Progressio – Posloupnost 				                                       Extraccio radicum – Odmocňování 					              Minucie - Zlomky</a:t>
            </a:r>
          </a:p>
          <a:p>
            <a:pPr marL="0">
              <a:buNone/>
            </a:pPr>
            <a:endParaRPr lang="cs-CZ" sz="14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  <a:p>
            <a:pPr>
              <a:buNone/>
            </a:pPr>
            <a:endParaRPr lang="cs-CZ" sz="1400" u="sng" dirty="0">
              <a:latin typeface="Georgia" pitchFamily="18" charset="0"/>
            </a:endParaRPr>
          </a:p>
          <a:p>
            <a:pPr marL="0">
              <a:buNone/>
            </a:pPr>
            <a:endParaRPr lang="cs-CZ" dirty="0"/>
          </a:p>
        </p:txBody>
      </p:sp>
      <p:pic>
        <p:nvPicPr>
          <p:cNvPr id="10" name="Obrázek 9" descr="Křišťan-z-Pracha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988840"/>
            <a:ext cx="1800200" cy="2731606"/>
          </a:xfrm>
          <a:prstGeom prst="rect">
            <a:avLst/>
          </a:prstGeom>
        </p:spPr>
      </p:pic>
      <p:pic>
        <p:nvPicPr>
          <p:cNvPr id="11" name="Obrázek 10" descr="Křišťan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001" y="1988840"/>
            <a:ext cx="1710875" cy="2736304"/>
          </a:xfrm>
          <a:prstGeom prst="rect">
            <a:avLst/>
          </a:prstGeom>
        </p:spPr>
      </p:pic>
      <p:pic>
        <p:nvPicPr>
          <p:cNvPr id="12" name="Obrázek 11" descr="Křišťan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01008"/>
            <a:ext cx="1761728" cy="26337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4000" b="1" dirty="0">
                <a:solidFill>
                  <a:srgbClr val="0070C0"/>
                </a:solidFill>
                <a:latin typeface="Georgia" pitchFamily="18" charset="0"/>
              </a:rPr>
              <a:t>Ondřej Klatovský z Klatov </a:t>
            </a:r>
            <a:r>
              <a:rPr lang="cs-CZ" sz="2000" b="1" dirty="0">
                <a:solidFill>
                  <a:srgbClr val="0070C0"/>
                </a:solidFill>
                <a:latin typeface="Georgia" pitchFamily="18" charset="0"/>
              </a:rPr>
              <a:t>(asi 1504–1551) </a:t>
            </a:r>
            <a:br>
              <a:rPr lang="cs-CZ" b="1" dirty="0">
                <a:solidFill>
                  <a:srgbClr val="0070C0"/>
                </a:solidFill>
                <a:latin typeface="Georgia" pitchFamily="18" charset="0"/>
              </a:rPr>
            </a:br>
            <a:endParaRPr lang="cs-CZ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96544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cs-CZ" sz="1900" i="1" dirty="0">
                <a:latin typeface="Georgia" pitchFamily="18" charset="0"/>
              </a:rPr>
              <a:t>Nowé knijžky wo počtech na cyfry a na liny, při tom niekteré welmi užitečné regule a exempla mince rozličné, podle biehu kupeckého krátce a užitečnie sebrané skrze práce a náklad Wondřeje Klatovského.         </a:t>
            </a:r>
            <a:r>
              <a:rPr lang="cs-CZ" sz="1200" i="1" dirty="0">
                <a:latin typeface="Georgia" pitchFamily="18" charset="0"/>
              </a:rPr>
              <a:t>Norimberk, 1530 (2. vydání, Praha, 1557) </a:t>
            </a:r>
          </a:p>
          <a:p>
            <a:pPr defTabSz="360000">
              <a:buNone/>
            </a:pPr>
            <a:r>
              <a:rPr lang="cs-CZ" sz="1600" b="1" dirty="0">
                <a:latin typeface="Georgia" pitchFamily="18" charset="0"/>
              </a:rPr>
              <a:t>NEJSTARŠÍ ČESKÁ UČEBNICE</a:t>
            </a:r>
          </a:p>
          <a:p>
            <a:pPr marL="0"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traktát o počtu na cifry                              											</a:t>
            </a:r>
            <a:r>
              <a:rPr lang="cs-CZ" sz="1600" dirty="0">
                <a:solidFill>
                  <a:srgbClr val="0070C0"/>
                </a:solidFill>
                <a:latin typeface="Georgia" pitchFamily="18" charset="0"/>
              </a:rPr>
              <a:t>   </a:t>
            </a:r>
            <a:r>
              <a:rPr lang="cs-CZ" sz="1400" dirty="0">
                <a:latin typeface="Georgia" pitchFamily="18" charset="0"/>
              </a:rPr>
              <a:t>digitus – prst, additio – sumování, subtractio – odjímání</a:t>
            </a:r>
          </a:p>
          <a:p>
            <a:pPr defTabSz="360000">
              <a:buNone/>
            </a:pPr>
            <a:r>
              <a:rPr lang="cs-CZ" sz="1000" dirty="0">
                <a:latin typeface="Georgia" pitchFamily="18" charset="0"/>
              </a:rPr>
              <a:t>Poznámka: duplatio, mediatio – zdají se zbytečné a daremné zaneprázdnění</a:t>
            </a: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traktát o počtu na liny</a:t>
            </a: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traktát o obecním lámání počtu</a:t>
            </a:r>
          </a:p>
          <a:p>
            <a:pPr defTabSz="360000">
              <a:buNone/>
            </a:pPr>
            <a:r>
              <a:rPr lang="cs-CZ" sz="1400" dirty="0">
                <a:latin typeface="Georgia" pitchFamily="18" charset="0"/>
              </a:rPr>
              <a:t>lámání není nic jiného není, toliko díl celé věci</a:t>
            </a:r>
          </a:p>
          <a:p>
            <a:pPr defTabSz="360000">
              <a:buNone/>
            </a:pPr>
            <a:r>
              <a:rPr lang="cs-CZ" sz="1400" dirty="0">
                <a:latin typeface="Georgia" pitchFamily="18" charset="0"/>
              </a:rPr>
              <a:t>hořejší počet nad linií </a:t>
            </a:r>
            <a:r>
              <a:rPr lang="cs-CZ" sz="1400" b="1" dirty="0">
                <a:latin typeface="Georgia" pitchFamily="18" charset="0"/>
              </a:rPr>
              <a:t>čtedlník, </a:t>
            </a:r>
            <a:r>
              <a:rPr lang="cs-CZ" sz="1400" dirty="0">
                <a:latin typeface="Georgia" pitchFamily="18" charset="0"/>
              </a:rPr>
              <a:t>dolejší </a:t>
            </a:r>
            <a:r>
              <a:rPr lang="cs-CZ" sz="1400" b="1" dirty="0">
                <a:latin typeface="Georgia" pitchFamily="18" charset="0"/>
              </a:rPr>
              <a:t>jmenovatel</a:t>
            </a: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traktát o rozličném běhu kupeckém</a:t>
            </a: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  <a:p>
            <a:pPr defTabSz="360000">
              <a:buNone/>
            </a:pPr>
            <a:r>
              <a:rPr lang="cs-CZ" sz="1400" b="1" dirty="0">
                <a:latin typeface="Georgia" pitchFamily="18" charset="0"/>
              </a:rPr>
              <a:t>Ondřej Šimkovič								</a:t>
            </a:r>
          </a:p>
          <a:p>
            <a:pPr defTabSz="360000">
              <a:buNone/>
            </a:pPr>
            <a:r>
              <a:rPr lang="cs-CZ" sz="1400" b="1" dirty="0">
                <a:latin typeface="Georgia" pitchFamily="18" charset="0"/>
              </a:rPr>
              <a:t>Andreas </a:t>
            </a:r>
            <a:r>
              <a:rPr lang="cs-CZ" sz="1400" b="1" dirty="0" err="1">
                <a:latin typeface="Georgia" pitchFamily="18" charset="0"/>
              </a:rPr>
              <a:t>Glatoviensis</a:t>
            </a:r>
            <a:r>
              <a:rPr lang="cs-CZ" sz="1400" b="1" dirty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cs-CZ" sz="1400" dirty="0"/>
              <a:t> </a:t>
            </a:r>
          </a:p>
        </p:txBody>
      </p:sp>
      <p:pic>
        <p:nvPicPr>
          <p:cNvPr id="5" name="Obrázek 4" descr="Klatovs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2592288" cy="3670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563888" y="980728"/>
            <a:ext cx="2232248" cy="43418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5400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54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1. ÚT</a:t>
            </a:r>
          </a:p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54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2. ÚT</a:t>
            </a:r>
          </a:p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5400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3. ÚT</a:t>
            </a: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Program přednášky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Česky psané učebnice 1530-1615</a:t>
            </a:r>
            <a:endParaRPr lang="cs-CZ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Ondřej Klatovský: 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Nové knížky vo počtech na cifry a na liny přitom některé velmi užitečné regule a exempla mince rozličné podle běhu kupeckého krátce a užitečně sebraná.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sz="2500" dirty="0">
                <a:latin typeface="Georgia" pitchFamily="18" charset="0"/>
              </a:rPr>
              <a:t>Knihu vytiskl Friedrich Peypus v Norimberku roku 1530, má 108 stran. Znovu ji roku 1558 vytiskl Jan Kantor na Starém Městě v Praze. </a:t>
            </a:r>
            <a:endParaRPr lang="de-DE" sz="2500" dirty="0">
              <a:latin typeface="Georgia" pitchFamily="18" charset="0"/>
            </a:endParaRPr>
          </a:p>
          <a:p>
            <a:pPr>
              <a:buNone/>
            </a:pPr>
            <a:endParaRPr lang="cs-CZ" sz="2500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Beneš Optát a Petr Gzel: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 Isagogikon jenž jest první uvedení každému počínajícímu se učiti</a:t>
            </a:r>
            <a:r>
              <a:rPr lang="cs-CZ" dirty="0">
                <a:latin typeface="Georgia" pitchFamily="18" charset="0"/>
              </a:rPr>
              <a:t> </a:t>
            </a:r>
            <a:r>
              <a:rPr lang="cs-CZ" sz="2500" dirty="0">
                <a:latin typeface="Georgia" pitchFamily="18" charset="0"/>
              </a:rPr>
              <a:t>... V Náměšti na Moravě vydal roku 1535 Jan Pytlík z Dvořišť. Výtah z knihy obsahující jen aritmetiku vyšel roku 1548 v Prostějově u Jana G</a:t>
            </a:r>
            <a:r>
              <a:rPr lang="de-DE" sz="2500" dirty="0">
                <a:latin typeface="Georgia" pitchFamily="18" charset="0"/>
              </a:rPr>
              <a:t>ü</a:t>
            </a:r>
            <a:r>
              <a:rPr lang="cs-CZ" sz="2500" dirty="0">
                <a:latin typeface="Georgia" pitchFamily="18" charset="0"/>
              </a:rPr>
              <a:t>nthera pod názvem Knížky početní na rozličné koupě v nové vytištěné. </a:t>
            </a:r>
            <a:endParaRPr lang="de-DE" sz="2500" dirty="0">
              <a:latin typeface="Georgia" pitchFamily="18" charset="0"/>
            </a:endParaRPr>
          </a:p>
          <a:p>
            <a:pPr>
              <a:buNone/>
            </a:pPr>
            <a:endParaRPr lang="cs-CZ" sz="2500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Jiří Mikuláš Brněnský: 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Knížka v níž obsahují se začátkové umění aritmetického tj. počtův na cifry neb liny poznání pro pacholata a lidi kupecké sebraná</a:t>
            </a:r>
            <a:r>
              <a:rPr lang="cs-CZ" dirty="0">
                <a:latin typeface="Georgia" pitchFamily="18" charset="0"/>
              </a:rPr>
              <a:t>. </a:t>
            </a:r>
            <a:r>
              <a:rPr lang="cs-CZ" sz="2500" dirty="0">
                <a:latin typeface="Georgia" pitchFamily="18" charset="0"/>
              </a:rPr>
              <a:t>Knihu vydal roku 1567 Jan Had Kantor ve Starém Městě Pražském. </a:t>
            </a:r>
            <a:endParaRPr lang="de-DE" sz="2500" dirty="0">
              <a:latin typeface="Georgia" pitchFamily="18" charset="0"/>
            </a:endParaRPr>
          </a:p>
          <a:p>
            <a:pPr>
              <a:buNone/>
            </a:pPr>
            <a:endParaRPr lang="de-DE" sz="2500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Jiří Goerl: 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Aritmetika, tj. knížka početní neb umění počtův na linách a cifrách skrze exampla a mince rozličné, všem v handlech, v úřadech a v hospodářství se obírajícím velmi užitečná a prospěšná. </a:t>
            </a:r>
            <a:r>
              <a:rPr lang="cs-CZ" sz="2500" dirty="0">
                <a:latin typeface="Georgia" pitchFamily="18" charset="0"/>
              </a:rPr>
              <a:t>Vyšla v Praze roku 1577 u Jiřího Černého, znovu tamtéž roku 1597 a roku 1610 v Praze u Jonaty Bohutského. Goerl sám uvádí, že do češtiny sám přeložil svou německou početnici, kterou vydal roku 1567. V roce 1578 vydal Goerl z Goerlštejna i latinsky psanou Aritmetiku pro začátečníky (viz dále). </a:t>
            </a:r>
            <a:endParaRPr lang="de-DE" sz="2500" dirty="0">
              <a:latin typeface="Georgia" pitchFamily="18" charset="0"/>
            </a:endParaRPr>
          </a:p>
          <a:p>
            <a:pPr>
              <a:buNone/>
            </a:pPr>
            <a:endParaRPr lang="de-DE" sz="2500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Pavel Šram: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 Aritmetika, knížka počtův, přeložená do řeči moravské</a:t>
            </a:r>
            <a:r>
              <a:rPr lang="cs-CZ" sz="2500" dirty="0">
                <a:latin typeface="Georgia" pitchFamily="18" charset="0"/>
              </a:rPr>
              <a:t>. V Olomouci 1615. Německá předloha početnice se nezachovala nebo je nejasná (Viz Arithmetica. Svobodné slove umění.)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Historie české mat.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200" dirty="0">
                <a:latin typeface="Georgia" pitchFamily="18" charset="0"/>
              </a:rPr>
              <a:t>Batušek, J.: Z dějin české terminologie matematické. </a:t>
            </a:r>
            <a:r>
              <a:rPr lang="cs-CZ" sz="1200" b="1" i="1" dirty="0">
                <a:latin typeface="Georgia" pitchFamily="18" charset="0"/>
              </a:rPr>
              <a:t>Československý terminologický časopis</a:t>
            </a:r>
            <a:r>
              <a:rPr lang="cs-CZ" sz="1200" dirty="0">
                <a:latin typeface="Georgia" pitchFamily="18" charset="0"/>
              </a:rPr>
              <a:t>, 4, 1965, č. 3.</a:t>
            </a:r>
          </a:p>
          <a:p>
            <a:pPr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/>
              <a:t>			</a:t>
            </a:r>
            <a:r>
              <a:rPr lang="cs-CZ" sz="2400" b="1" dirty="0">
                <a:solidFill>
                  <a:srgbClr val="0070C0"/>
                </a:solidFill>
                <a:latin typeface="Georgia" pitchFamily="18" charset="0"/>
              </a:rPr>
              <a:t>Josef Vojtěch Sedláček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(1785 - 1836)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 byl český kněz premonstrátského řádu v klášteře Teplá, buditel 			a vlastenec, středoškolský profesor matematiky v Plzni, autor 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českých učebnic matematiky a fyziky.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Podal nejpropracovanější</a:t>
            </a:r>
          </a:p>
          <a:p>
            <a:pPr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			příspěvek k vytvoření české matematické terminologie</a:t>
            </a:r>
            <a:r>
              <a:rPr lang="cs-CZ" sz="1400" dirty="0">
                <a:latin typeface="Georgia" pitchFamily="18" charset="0"/>
              </a:rPr>
              <a:t>. Počešťuje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důsledně a rozhodně. Počíná si však většinou uvážlivě, opíraje se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;;;			o znamenitou znalost jak matematiky, tak českého jazyka.</a:t>
            </a: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  <a:p>
            <a:pPr marL="0">
              <a:buNone/>
            </a:pPr>
            <a:r>
              <a:rPr lang="cs-CZ" sz="1800" dirty="0">
                <a:latin typeface="Georgia" pitchFamily="18" charset="0"/>
              </a:rPr>
              <a:t>Wogtěch Sedláček, </a:t>
            </a:r>
            <a:r>
              <a:rPr lang="cs-CZ" sz="1800" dirty="0">
                <a:solidFill>
                  <a:srgbClr val="0070C0"/>
                </a:solidFill>
                <a:latin typeface="Georgia" pitchFamily="18" charset="0"/>
              </a:rPr>
              <a:t>Základowé měřictwj, čili Geometrye</a:t>
            </a:r>
            <a:r>
              <a:rPr lang="cs-CZ" sz="1800" dirty="0">
                <a:latin typeface="Georgia" pitchFamily="18" charset="0"/>
              </a:rPr>
              <a:t>. W Praze </a:t>
            </a:r>
            <a:r>
              <a:rPr lang="cs-CZ" sz="1800" b="1" dirty="0">
                <a:latin typeface="Georgia" pitchFamily="18" charset="0"/>
              </a:rPr>
              <a:t>1822</a:t>
            </a:r>
            <a:r>
              <a:rPr lang="cs-CZ" sz="1800" dirty="0">
                <a:latin typeface="Georgia" pitchFamily="18" charset="0"/>
              </a:rPr>
              <a:t>, 409 s. připojeno „</a:t>
            </a:r>
            <a:r>
              <a:rPr lang="cs-CZ" sz="1800" b="1" dirty="0">
                <a:latin typeface="Georgia" pitchFamily="18" charset="0"/>
              </a:rPr>
              <a:t>Wyswětlenj wýznamů matematyckých</a:t>
            </a:r>
            <a:r>
              <a:rPr lang="cs-CZ" sz="1800" dirty="0">
                <a:latin typeface="Georgia" pitchFamily="18" charset="0"/>
              </a:rPr>
              <a:t>, w této knize obsažených. Sebral a w pořádek sestawil K. J. Reil“, s. 410 – 418.</a:t>
            </a:r>
          </a:p>
          <a:p>
            <a:pPr marL="0">
              <a:buNone/>
            </a:pPr>
            <a:endParaRPr lang="cs-CZ" sz="1800" dirty="0">
              <a:latin typeface="Georgia" pitchFamily="18" charset="0"/>
            </a:endParaRPr>
          </a:p>
          <a:p>
            <a:pPr marL="0"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Stanislav Vydra		Josef Jungmann</a:t>
            </a:r>
          </a:p>
          <a:p>
            <a:pPr marL="0"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František Palacký		Německo-český slovník vědeckého názvosloví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1853</a:t>
            </a:r>
          </a:p>
          <a:p>
            <a:pPr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František Kukla (Franz Kukla)</a:t>
            </a:r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Obrázek 3" descr="225px-Josef_Vojtech_Sedlacek_1885_Vilim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1584176" cy="19573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Ukázky starší české mat. terminologie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000" b="1" dirty="0">
                <a:latin typeface="Georgia" pitchFamily="18" charset="0"/>
              </a:rPr>
              <a:t>Matematika						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Vydra:		matematika			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Palacký:	zvícnictví			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Sedláček:	</a:t>
            </a:r>
            <a:r>
              <a:rPr lang="cs-CZ" sz="1600" dirty="0">
                <a:latin typeface="Georgia" pitchFamily="18" charset="0"/>
              </a:rPr>
              <a:t>matematictví/veličinoznanství</a:t>
            </a:r>
            <a:r>
              <a:rPr lang="cs-CZ" sz="2000" dirty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Kukla:		</a:t>
            </a:r>
            <a:r>
              <a:rPr lang="cs-CZ" sz="1600" dirty="0">
                <a:latin typeface="Georgia" pitchFamily="18" charset="0"/>
              </a:rPr>
              <a:t>počtářství/umění počtářské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Jungmann:	veličinoznanství</a:t>
            </a:r>
          </a:p>
          <a:p>
            <a:pPr>
              <a:buNone/>
            </a:pPr>
            <a:r>
              <a:rPr lang="cs-CZ" sz="2000" dirty="0">
                <a:latin typeface="Georgia" pitchFamily="18" charset="0"/>
              </a:rPr>
              <a:t>Slovník 1853:	matematika</a:t>
            </a: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Václav Vydra           Josef Jungmann     František Palacký</a:t>
            </a:r>
          </a:p>
          <a:p>
            <a:pPr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   1741 – 1804                1773 – 1847	           1798 - 1876</a:t>
            </a: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  <a:p>
            <a:pPr>
              <a:buNone/>
            </a:pPr>
            <a:endParaRPr lang="cs-CZ" sz="2000" dirty="0">
              <a:latin typeface="Georgia" pitchFamily="18" charset="0"/>
            </a:endParaRPr>
          </a:p>
        </p:txBody>
      </p:sp>
      <p:pic>
        <p:nvPicPr>
          <p:cNvPr id="5" name="Obrázek 4" descr="Vy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77072"/>
            <a:ext cx="1076325" cy="1390650"/>
          </a:xfrm>
          <a:prstGeom prst="rect">
            <a:avLst/>
          </a:prstGeom>
        </p:spPr>
      </p:pic>
      <p:pic>
        <p:nvPicPr>
          <p:cNvPr id="6" name="Obrázek 5" descr="Palack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77072"/>
            <a:ext cx="1008112" cy="1393503"/>
          </a:xfrm>
          <a:prstGeom prst="rect">
            <a:avLst/>
          </a:prstGeom>
        </p:spPr>
      </p:pic>
      <p:pic>
        <p:nvPicPr>
          <p:cNvPr id="7" name="Obrázek 6" descr="Josef_Jungmann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77072"/>
            <a:ext cx="1080120" cy="1372952"/>
          </a:xfrm>
          <a:prstGeom prst="rect">
            <a:avLst/>
          </a:prstGeom>
        </p:spPr>
      </p:pic>
      <p:pic>
        <p:nvPicPr>
          <p:cNvPr id="8" name="Obrázek 7" descr="slovní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340768"/>
            <a:ext cx="331236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Československý terminologický časopis</a:t>
            </a:r>
          </a:p>
        </p:txBody>
      </p:sp>
      <p:pic>
        <p:nvPicPr>
          <p:cNvPr id="4" name="Zástupný symbol pro obsah 3" descr="terminologie 2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096344" cy="4224259"/>
          </a:xfrm>
        </p:spPr>
      </p:pic>
      <p:sp>
        <p:nvSpPr>
          <p:cNvPr id="5" name="TextovéPole 4"/>
          <p:cNvSpPr txBox="1"/>
          <p:nvPr/>
        </p:nvSpPr>
        <p:spPr>
          <a:xfrm>
            <a:off x="3995936" y="1628800"/>
            <a:ext cx="39116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itchFamily="18" charset="0"/>
              </a:rPr>
              <a:t>Časopis vycházel v letech 1962-1966.</a:t>
            </a:r>
          </a:p>
          <a:p>
            <a:r>
              <a:rPr lang="cs-CZ" dirty="0">
                <a:latin typeface="Georgia" pitchFamily="18" charset="0"/>
              </a:rPr>
              <a:t>Pokračovatelem je časopis</a:t>
            </a:r>
          </a:p>
          <a:p>
            <a:endParaRPr lang="cs-CZ" sz="1000" dirty="0">
              <a:latin typeface="Georgia" pitchFamily="18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Georgia" pitchFamily="18" charset="0"/>
              </a:rPr>
              <a:t>KULTÚRA  SLOVA</a:t>
            </a:r>
            <a:endParaRPr lang="cs-CZ" dirty="0">
              <a:latin typeface="Georgia" pitchFamily="18" charset="0"/>
            </a:endParaRPr>
          </a:p>
        </p:txBody>
      </p:sp>
      <p:pic>
        <p:nvPicPr>
          <p:cNvPr id="6" name="Obrázek 5" descr="kultúra slo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780928"/>
            <a:ext cx="2232248" cy="3250835"/>
          </a:xfrm>
          <a:prstGeom prst="rect">
            <a:avLst/>
          </a:prstGeom>
        </p:spPr>
      </p:pic>
      <p:pic>
        <p:nvPicPr>
          <p:cNvPr id="7" name="Obrázek 6" descr="Horecký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996952"/>
            <a:ext cx="1402080" cy="1816608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5805264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Georgia" pitchFamily="18" charset="0"/>
              </a:rPr>
              <a:t>prof. PhDr. Ján Horecký DrSc., Dr. h. c.</a:t>
            </a:r>
            <a:endParaRPr lang="cs-CZ" sz="1200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9" name="Obrázek 8" descr="Horák Gejza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780928"/>
            <a:ext cx="1719594" cy="216024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6300192" y="5085184"/>
            <a:ext cx="2109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b="1" dirty="0">
                <a:solidFill>
                  <a:srgbClr val="0070C0"/>
                </a:solidFill>
                <a:latin typeface="Georgia" pitchFamily="18" charset="0"/>
              </a:rPr>
              <a:t>PhDr. Gejza Horák, CSc.</a:t>
            </a:r>
            <a:endParaRPr lang="cs-CZ" sz="12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Jaroslav Batušek</a:t>
            </a:r>
          </a:p>
        </p:txBody>
      </p:sp>
      <p:pic>
        <p:nvPicPr>
          <p:cNvPr id="4" name="Zástupný symbol pro obsah 3" descr="Batušek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91789"/>
            <a:ext cx="3319323" cy="4817531"/>
          </a:xfrm>
        </p:spPr>
      </p:pic>
      <p:pic>
        <p:nvPicPr>
          <p:cNvPr id="5" name="Obrázek 4" descr="Batušek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38" y="1412776"/>
            <a:ext cx="338551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Problém tří jazyků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200" dirty="0">
                <a:latin typeface="Georgia" pitchFamily="18" charset="0"/>
              </a:rPr>
              <a:t>Griffiths, H. B.: </a:t>
            </a:r>
            <a:r>
              <a:rPr lang="cs-CZ" sz="1200" i="1" dirty="0">
                <a:latin typeface="Georgia" pitchFamily="18" charset="0"/>
              </a:rPr>
              <a:t>Proceedings of the Fourth International Congres on Mathematical Education. </a:t>
            </a:r>
            <a:r>
              <a:rPr lang="cs-CZ" sz="1200" dirty="0">
                <a:latin typeface="Georgia" pitchFamily="18" charset="0"/>
              </a:rPr>
              <a:t>Birkh</a:t>
            </a:r>
            <a:r>
              <a:rPr lang="de-DE" sz="1200" dirty="0">
                <a:latin typeface="Georgia" pitchFamily="18" charset="0"/>
              </a:rPr>
              <a:t>äuser Boston </a:t>
            </a:r>
            <a:r>
              <a:rPr lang="cs-CZ" sz="1200" dirty="0">
                <a:latin typeface="Georgia" pitchFamily="18" charset="0"/>
              </a:rPr>
              <a:t>1983.</a:t>
            </a:r>
          </a:p>
          <a:p>
            <a:pPr>
              <a:buNone/>
            </a:pPr>
            <a:r>
              <a:rPr lang="cs-CZ" sz="1000" dirty="0">
                <a:latin typeface="Georgia" pitchFamily="18" charset="0"/>
              </a:rPr>
              <a:t>(ICME IV - Mezinárodní kongres o vyučování matematice, Berkeley 1980)</a:t>
            </a:r>
          </a:p>
          <a:p>
            <a:pPr>
              <a:buNone/>
            </a:pPr>
            <a:r>
              <a:rPr lang="cs-CZ" sz="1200" dirty="0">
                <a:latin typeface="Georgia" pitchFamily="18" charset="0"/>
              </a:rPr>
              <a:t>Šedivý, J.: </a:t>
            </a:r>
            <a:r>
              <a:rPr lang="cs-CZ" sz="1200" i="1" dirty="0">
                <a:latin typeface="Georgia" pitchFamily="18" charset="0"/>
              </a:rPr>
              <a:t>Předpověď změn v osnovách matematiky během 80. let.</a:t>
            </a:r>
            <a:r>
              <a:rPr lang="cs-CZ" sz="1200" dirty="0">
                <a:latin typeface="Georgia" pitchFamily="18" charset="0"/>
              </a:rPr>
              <a:t> PMFA, 29 (1984), č. 4, s. 217-222.</a:t>
            </a:r>
          </a:p>
          <a:p>
            <a:pPr>
              <a:buNone/>
            </a:pPr>
            <a:r>
              <a:rPr lang="cs-CZ" sz="1200" dirty="0">
                <a:latin typeface="Georgia" pitchFamily="18" charset="0"/>
              </a:rPr>
              <a:t>Kuřina, F.: </a:t>
            </a:r>
            <a:r>
              <a:rPr lang="cs-CZ" sz="1200" i="1" dirty="0">
                <a:latin typeface="Georgia" pitchFamily="18" charset="0"/>
              </a:rPr>
              <a:t>O jazycích školské matematiky. </a:t>
            </a:r>
            <a:r>
              <a:rPr lang="cs-CZ" sz="1200" dirty="0">
                <a:latin typeface="Georgia" pitchFamily="18" charset="0"/>
              </a:rPr>
              <a:t>PMFA, 31 (1986), č.5, s. 277-281.</a:t>
            </a:r>
          </a:p>
          <a:p>
            <a:r>
              <a:rPr lang="cs-CZ" sz="2400" dirty="0">
                <a:solidFill>
                  <a:srgbClr val="FF0000"/>
                </a:solidFill>
                <a:latin typeface="Georgia" pitchFamily="18" charset="0"/>
              </a:rPr>
              <a:t>jazyk matematiky			</a:t>
            </a:r>
            <a:r>
              <a:rPr lang="cs-CZ" sz="2400" dirty="0">
                <a:solidFill>
                  <a:srgbClr val="0070C0"/>
                </a:solidFill>
                <a:latin typeface="Georgia" pitchFamily="18" charset="0"/>
              </a:rPr>
              <a:t>jazyk matematické obce</a:t>
            </a:r>
            <a:endParaRPr lang="cs-CZ" sz="2400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cs-CZ" sz="2400" dirty="0">
                <a:solidFill>
                  <a:srgbClr val="FF0000"/>
                </a:solidFill>
                <a:latin typeface="Georgia" pitchFamily="18" charset="0"/>
              </a:rPr>
              <a:t>hovorový jazyk			</a:t>
            </a:r>
            <a:r>
              <a:rPr lang="cs-CZ" sz="2400" dirty="0">
                <a:solidFill>
                  <a:srgbClr val="0070C0"/>
                </a:solidFill>
                <a:latin typeface="Georgia" pitchFamily="18" charset="0"/>
              </a:rPr>
              <a:t>jazyk laické obce</a:t>
            </a:r>
          </a:p>
          <a:p>
            <a:r>
              <a:rPr lang="cs-CZ" sz="2400" dirty="0">
                <a:solidFill>
                  <a:srgbClr val="FF0000"/>
                </a:solidFill>
                <a:latin typeface="Georgia" pitchFamily="18" charset="0"/>
              </a:rPr>
              <a:t>jazyk školské matematiky	</a:t>
            </a:r>
            <a:r>
              <a:rPr lang="cs-CZ" sz="2400" dirty="0">
                <a:solidFill>
                  <a:srgbClr val="0070C0"/>
                </a:solidFill>
                <a:latin typeface="Georgia" pitchFamily="18" charset="0"/>
              </a:rPr>
              <a:t>jazyk učitelů matematiky</a:t>
            </a:r>
          </a:p>
        </p:txBody>
      </p:sp>
      <p:pic>
        <p:nvPicPr>
          <p:cNvPr id="4" name="Obrázek 3" descr="František Kuřina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1152128" cy="14401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7544" y="5373216"/>
            <a:ext cx="2356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prof. RNDr. F. Kuřina, CSc.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63688" y="3861048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Prof. Kuřina používá pojem </a:t>
            </a:r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– jazyk učebnic matematiky</a:t>
            </a:r>
            <a:endParaRPr lang="cs-CZ" dirty="0">
              <a:latin typeface="Georgia" pitchFamily="18" charset="0"/>
            </a:endParaRPr>
          </a:p>
          <a:p>
            <a:r>
              <a:rPr lang="cs-CZ" sz="1400" b="1" dirty="0">
                <a:latin typeface="Georgia" pitchFamily="18" charset="0"/>
              </a:rPr>
              <a:t>Přesně formulovaná definice pojmu nemusí znamenat jednoznačně kladný didaktický přínos.</a:t>
            </a:r>
            <a:r>
              <a:rPr lang="cs-CZ" sz="1400" dirty="0">
                <a:latin typeface="Georgia" pitchFamily="18" charset="0"/>
              </a:rPr>
              <a:t> Definice každého pojmu by měla být náležitě připravena a měla by být výsledkem poznávacího procesu. Snaha po „čistotě“ jazyka školské matematiky silně přispěla ke komplikacím ve vyjadřování velikosti geometrických útvarů.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5733256"/>
            <a:ext cx="7071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>
                <a:latin typeface="Georgia" pitchFamily="18" charset="0"/>
              </a:rPr>
              <a:t>Bod, přímka, rovina, </a:t>
            </a:r>
            <a:r>
              <a:rPr lang="cs-CZ" sz="1600" b="1" i="1" dirty="0">
                <a:solidFill>
                  <a:srgbClr val="0070C0"/>
                </a:solidFill>
                <a:latin typeface="Georgia" pitchFamily="18" charset="0"/>
              </a:rPr>
              <a:t>polopřímka</a:t>
            </a:r>
            <a:r>
              <a:rPr lang="cs-CZ" sz="1600" i="1" dirty="0">
                <a:latin typeface="Georgia" pitchFamily="18" charset="0"/>
              </a:rPr>
              <a:t>, úsečka, velikost úsečky, desetinné číslo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Terminologie školského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100" dirty="0">
                <a:latin typeface="Georgia" pitchFamily="18" charset="0"/>
              </a:rPr>
              <a:t>Škramovská, S.: </a:t>
            </a:r>
            <a:r>
              <a:rPr lang="cs-CZ" sz="1100" i="1" dirty="0">
                <a:latin typeface="Georgia" pitchFamily="18" charset="0"/>
              </a:rPr>
              <a:t>K metodám výzkumu terminologické exaktnosti a obtížnosti školních učebnic. </a:t>
            </a:r>
            <a:r>
              <a:rPr lang="cs-CZ" sz="1100" dirty="0">
                <a:latin typeface="Georgia" pitchFamily="18" charset="0"/>
              </a:rPr>
              <a:t>Pedagogika, 37, 1987, č. 6, s. 671.</a:t>
            </a:r>
          </a:p>
          <a:p>
            <a:pPr>
              <a:buNone/>
            </a:pPr>
            <a:r>
              <a:rPr lang="cs-CZ" sz="2400" b="1" dirty="0">
                <a:solidFill>
                  <a:srgbClr val="FF0000"/>
                </a:solidFill>
                <a:latin typeface="Georgia" pitchFamily="18" charset="0"/>
              </a:rPr>
              <a:t>Jaká má být terminologie školského jazyka?</a:t>
            </a:r>
          </a:p>
          <a:p>
            <a:pPr>
              <a:buNone/>
            </a:pPr>
            <a:endParaRPr lang="cs-CZ" sz="24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-180000" defTabSz="180000"/>
            <a:r>
              <a:rPr lang="cs-CZ" sz="1400" dirty="0">
                <a:latin typeface="Georgia" pitchFamily="18" charset="0"/>
              </a:rPr>
              <a:t>Vědecká exaktnost terminologie je ve školské výuce pouze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prostředkem k hlubšímu výkladu a 	pochopení</a:t>
            </a:r>
            <a:r>
              <a:rPr lang="cs-CZ" sz="1400" dirty="0">
                <a:latin typeface="Georgia" pitchFamily="18" charset="0"/>
              </a:rPr>
              <a:t> vysvětlovaných jevů. Tím je také dána míra její vědecké exaktnosti,  jaká je účelná pro 	didaktický systém. Nepřiměřeně složitá terminologie je většinou samoúčelná a neefektivní, protože 	stěžuje pochopení výkladu.</a:t>
            </a:r>
          </a:p>
          <a:p>
            <a:pPr marL="0" indent="-180000" defTabSz="180000"/>
            <a:endParaRPr lang="cs-CZ" sz="1400" dirty="0">
              <a:latin typeface="Georgia" pitchFamily="18" charset="0"/>
            </a:endParaRPr>
          </a:p>
          <a:p>
            <a:pPr marL="0" indent="-180000" defTabSz="180000">
              <a:spcBef>
                <a:spcPts val="0"/>
              </a:spcBef>
            </a:pPr>
            <a:r>
              <a:rPr lang="cs-CZ" sz="1400" dirty="0">
                <a:latin typeface="Georgia" pitchFamily="18" charset="0"/>
              </a:rPr>
              <a:t>Didaktici matematiky se snaží o řešení problému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„tří jazyků ve vyučování matematice“ </a:t>
            </a:r>
            <a:r>
              <a:rPr lang="cs-CZ" sz="1400" dirty="0">
                <a:latin typeface="Georgia" pitchFamily="18" charset="0"/>
              </a:rPr>
              <a:t>, kde 	jazyk 	vědecké matematiky a hovorový jazyk se považují za „břehy řeky, zatímco jazyk učitele má 	plnit úlohu mostu mezi nimi“.</a:t>
            </a:r>
          </a:p>
          <a:p>
            <a:pPr marL="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/>
            <a:r>
              <a:rPr lang="cs-CZ" sz="1400" dirty="0">
                <a:latin typeface="Georgia" pitchFamily="18" charset="0"/>
              </a:rPr>
              <a:t>Specifickým rysem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terminologie školského jazyka </a:t>
            </a:r>
            <a:r>
              <a:rPr lang="cs-CZ" sz="1400" dirty="0">
                <a:latin typeface="Georgia" pitchFamily="18" charset="0"/>
              </a:rPr>
              <a:t>je to, že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přejímá</a:t>
            </a:r>
            <a:r>
              <a:rPr lang="cs-CZ" sz="1400" dirty="0">
                <a:latin typeface="Georgia" pitchFamily="18" charset="0"/>
              </a:rPr>
              <a:t> pro různé úrovně vzdělávacích 	obsahů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pouze</a:t>
            </a:r>
            <a:r>
              <a:rPr lang="cs-CZ" sz="1400" dirty="0">
                <a:latin typeface="Georgia" pitchFamily="18" charset="0"/>
              </a:rPr>
              <a:t> určitou větší či menší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část prvků vědecké terminologie</a:t>
            </a:r>
            <a:r>
              <a:rPr lang="cs-CZ" sz="1400" dirty="0">
                <a:latin typeface="Georgia" pitchFamily="18" charset="0"/>
              </a:rPr>
              <a:t>. </a:t>
            </a: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/>
            <a:r>
              <a:rPr lang="cs-CZ" sz="1400" dirty="0">
                <a:latin typeface="Georgia" pitchFamily="18" charset="0"/>
              </a:rPr>
              <a:t>Jazyk učitele obsahuje určité prvky vědecké terminologie , ale není s ní identický, stejně jako 	didaktický systém není a nemůže být identický se systémem vědeckého poznání.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Terminologie školského jazyka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-180000" defTabSz="180000">
              <a:buNone/>
            </a:pPr>
            <a:r>
              <a:rPr lang="cs-CZ" sz="1400" dirty="0">
                <a:latin typeface="Georgia" pitchFamily="18" charset="0"/>
              </a:rPr>
              <a:t>Míra účelné vědecké exaktnosti terminologie je zároveň mírou účelné terminologické obtížnosti učiva. Stanovení účelné míry vědecké exaktnosti terminologie je problém didaktický, protože jazyk učitele musí splňovat tyto podmínky:</a:t>
            </a:r>
          </a:p>
          <a:p>
            <a:pPr marL="0" indent="-180000" defTabSz="18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musí obsahovat terminologické prvky nutné k výkladu vědecké podstaty učiva</a:t>
            </a:r>
          </a:p>
          <a:p>
            <a:pPr marL="0" indent="-180000" defTabSz="18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terminologický aparát nesmí být obtížně zvládnutelný</a:t>
            </a:r>
          </a:p>
          <a:p>
            <a:pPr marL="0" indent="-180000" defTabSz="18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rozsah nově zaváděných termínů musí být přiměřený věkové kategorii žáků</a:t>
            </a:r>
            <a:endParaRPr lang="cs-CZ" sz="1400" b="1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solidFill>
                <a:srgbClr val="0070C0"/>
              </a:solidFill>
              <a:latin typeface="Georgia" pitchFamily="18" charset="0"/>
            </a:endParaRPr>
          </a:p>
          <a:p>
            <a:pPr marL="0" indent="0" defTabSz="180000">
              <a:buNone/>
            </a:pPr>
            <a:r>
              <a:rPr lang="cs-CZ" sz="1400" dirty="0">
                <a:latin typeface="Georgia" pitchFamily="18" charset="0"/>
              </a:rPr>
              <a:t>Problém má mnohem širší platnost - je důležitým aspektem jakékoli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transformace vědeckých poznatků do obsahu školního vzdělávání</a:t>
            </a:r>
            <a:r>
              <a:rPr lang="cs-CZ" sz="1400" dirty="0">
                <a:latin typeface="Georgia" pitchFamily="18" charset="0"/>
              </a:rPr>
              <a:t>, protože vhodný, resp. nevhodný terminologický aparát může výrazně ovlivnit úspěšnost a efektivnost transformace v pedagogické praxi.</a:t>
            </a:r>
          </a:p>
          <a:p>
            <a:pPr marL="0" indent="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0" defTabSz="180000">
              <a:buNone/>
            </a:pPr>
            <a:r>
              <a:rPr lang="cs-CZ" sz="1200" u="sng" dirty="0">
                <a:latin typeface="Georgia" pitchFamily="18" charset="0"/>
              </a:rPr>
              <a:t>Janík, T., Maňák, J., Knecht, P.: </a:t>
            </a:r>
            <a:r>
              <a:rPr lang="cs-CZ" sz="1200" i="1" u="sng" dirty="0">
                <a:latin typeface="Georgia" pitchFamily="18" charset="0"/>
              </a:rPr>
              <a:t>Cíle a obsahy školního vzdělávání a metodologie jejich utváření. </a:t>
            </a:r>
            <a:r>
              <a:rPr lang="cs-CZ" sz="1200" u="sng" dirty="0">
                <a:latin typeface="Georgia" pitchFamily="18" charset="0"/>
              </a:rPr>
              <a:t>Brno, Paido, 2009.</a:t>
            </a:r>
          </a:p>
          <a:p>
            <a:pPr marL="0" indent="0" defTabSz="180000">
              <a:buNone/>
            </a:pPr>
            <a:endParaRPr lang="cs-CZ" sz="1200" dirty="0">
              <a:latin typeface="Georgia" pitchFamily="18" charset="0"/>
            </a:endParaRPr>
          </a:p>
          <a:p>
            <a:pPr marL="0" indent="0" defTabSz="180000">
              <a:buNone/>
            </a:pPr>
            <a:r>
              <a:rPr lang="cs-CZ" sz="1200" dirty="0">
                <a:latin typeface="Georgia" pitchFamily="18" charset="0"/>
              </a:rPr>
              <a:t>Analýzy  zahraničních i domácích prací  k modelování kurikula ukázaly, že otázky vymezení cílů a obsahů vzdělávání jsou relevantní přinejmenším ve čtyřech rovinách:</a:t>
            </a:r>
          </a:p>
          <a:p>
            <a:pPr marL="0" indent="0" defTabSz="180000">
              <a:buNone/>
            </a:pPr>
            <a:r>
              <a:rPr lang="cs-CZ" sz="2000" dirty="0">
                <a:latin typeface="Georgia" pitchFamily="18" charset="0"/>
              </a:rPr>
              <a:t>Obor						Kurikulum							Výuka							Učící se jedinec</a:t>
            </a:r>
          </a:p>
          <a:p>
            <a:pPr marL="0" indent="0" defTabSz="180000">
              <a:buNone/>
            </a:pPr>
            <a:r>
              <a:rPr lang="cs-CZ" sz="1400" dirty="0">
                <a:latin typeface="Georgia" pitchFamily="18" charset="0"/>
              </a:rPr>
              <a:t>(oborové obsahy)		(kurikulární obsahy)					(výukové obsahy)			(znalosti a dispozice	žáka)</a:t>
            </a: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Transformace obsahu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147248" cy="4886003"/>
          </a:xfrm>
        </p:spPr>
        <p:txBody>
          <a:bodyPr>
            <a:normAutofit/>
          </a:bodyPr>
          <a:lstStyle/>
          <a:p>
            <a:pPr marL="0" indent="0" defTabSz="180000">
              <a:buNone/>
            </a:pPr>
            <a:r>
              <a:rPr lang="cs-CZ" sz="2000" dirty="0">
                <a:solidFill>
                  <a:srgbClr val="FF0000"/>
                </a:solidFill>
                <a:latin typeface="Georgia" pitchFamily="18" charset="0"/>
              </a:rPr>
              <a:t>Obor						Kurikulum							Výuka							Učící se jedinec</a:t>
            </a:r>
          </a:p>
          <a:p>
            <a:pPr marL="0" indent="0" defTabSz="180000">
              <a:buNone/>
            </a:pPr>
            <a:r>
              <a:rPr lang="cs-CZ" sz="1400" dirty="0">
                <a:latin typeface="Georgia" pitchFamily="18" charset="0"/>
              </a:rPr>
              <a:t>(oborové obsahy)		(kurikulární obsahy)					(výukové obsahy)			(znalosti a dispozice	žáka)</a:t>
            </a: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r>
              <a:rPr lang="cs-CZ" sz="1400" dirty="0">
                <a:latin typeface="Georgia" pitchFamily="18" charset="0"/>
              </a:rPr>
              <a:t>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</a:rPr>
              <a:t>Ontodidaktická 			Psychodidaktická		Kognitivní	</a:t>
            </a:r>
          </a:p>
          <a:p>
            <a:pPr marL="0" indent="-180000" defTabSz="180000">
              <a:buNone/>
            </a:pPr>
            <a:r>
              <a:rPr lang="cs-CZ" sz="1800" b="1" dirty="0">
                <a:solidFill>
                  <a:srgbClr val="0070C0"/>
                </a:solidFill>
                <a:latin typeface="Georgia" pitchFamily="18" charset="0"/>
              </a:rPr>
              <a:t>	transformace				   transformace				   transformace</a:t>
            </a:r>
          </a:p>
          <a:p>
            <a:pPr marL="0" indent="-180000" defTabSz="180000">
              <a:buNone/>
            </a:pPr>
            <a:r>
              <a:rPr lang="cs-CZ" sz="1800" b="1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</a:rPr>
              <a:t>Tvůrce kurikula					Učitel										Žák</a:t>
            </a:r>
          </a:p>
          <a:p>
            <a:pPr marL="0" indent="-180000" defTabSz="180000">
              <a:buNone/>
            </a:pPr>
            <a:r>
              <a:rPr lang="cs-CZ" sz="1400" dirty="0">
                <a:latin typeface="Georgia" pitchFamily="18" charset="0"/>
              </a:rPr>
              <a:t>     </a:t>
            </a:r>
            <a:r>
              <a:rPr lang="cs-CZ" sz="1600" b="1" dirty="0">
                <a:latin typeface="Georgia" pitchFamily="18" charset="0"/>
              </a:rPr>
              <a:t>Tvorba kurikula				Vyučování							Učení  </a:t>
            </a: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r>
              <a:rPr lang="cs-CZ" sz="1400" dirty="0">
                <a:latin typeface="Georgia" pitchFamily="18" charset="0"/>
              </a:rPr>
              <a:t>	Termín </a:t>
            </a:r>
            <a:r>
              <a:rPr lang="cs-CZ" sz="1400" b="1" dirty="0">
                <a:latin typeface="Georgia" pitchFamily="18" charset="0"/>
              </a:rPr>
              <a:t>transformace</a:t>
            </a:r>
            <a:r>
              <a:rPr lang="cs-CZ" sz="1400" dirty="0">
                <a:latin typeface="Georgia" pitchFamily="18" charset="0"/>
              </a:rPr>
              <a:t> vyjadřuje převod 																							obsahů z podoby v níž jsou pro žáky nedostupné, 																							do polohy, v níž si je žáci mohou osvojit.</a:t>
            </a:r>
          </a:p>
          <a:p>
            <a:pPr marL="0" indent="-180000" defTabSz="180000">
              <a:buNone/>
            </a:pPr>
            <a:endParaRPr lang="cs-CZ" sz="1400" dirty="0">
              <a:latin typeface="Georgia" pitchFamily="18" charset="0"/>
            </a:endParaRPr>
          </a:p>
          <a:p>
            <a:pPr marL="0" indent="-180000" defTabSz="180000">
              <a:buNone/>
            </a:pPr>
            <a:r>
              <a:rPr lang="cs-CZ" sz="1400" dirty="0">
                <a:latin typeface="Georgia" pitchFamily="18" charset="0"/>
              </a:rPr>
              <a:t> </a:t>
            </a:r>
          </a:p>
        </p:txBody>
      </p:sp>
      <p:sp>
        <p:nvSpPr>
          <p:cNvPr id="4" name="Zahnutá šipka nahoru 3"/>
          <p:cNvSpPr/>
          <p:nvPr/>
        </p:nvSpPr>
        <p:spPr>
          <a:xfrm>
            <a:off x="971600" y="2060848"/>
            <a:ext cx="172819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5" name="Zahnutá šipka nahoru 4"/>
          <p:cNvSpPr/>
          <p:nvPr/>
        </p:nvSpPr>
        <p:spPr>
          <a:xfrm>
            <a:off x="3203848" y="2060848"/>
            <a:ext cx="172819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Zahnutá šipka nahoru 5"/>
          <p:cNvSpPr/>
          <p:nvPr/>
        </p:nvSpPr>
        <p:spPr>
          <a:xfrm>
            <a:off x="5436096" y="2060848"/>
            <a:ext cx="172819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Obrázek 6" descr="Janík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861048"/>
            <a:ext cx="1526570" cy="2180814"/>
          </a:xfrm>
          <a:prstGeom prst="rect">
            <a:avLst/>
          </a:prstGeom>
        </p:spPr>
      </p:pic>
      <p:pic>
        <p:nvPicPr>
          <p:cNvPr id="8" name="Obrázek 7" descr="Janí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2564904"/>
            <a:ext cx="1052151" cy="1224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4725144"/>
            <a:ext cx="11118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Obrázek 9" descr="Knecht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725144"/>
            <a:ext cx="925388" cy="12992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Georgia" pitchFamily="18" charset="0"/>
              </a:rPr>
              <a:t>Názvy a značky školské matematiky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>
                <a:latin typeface="Georgia" pitchFamily="18" charset="0"/>
              </a:rPr>
              <a:t>JČMF </a:t>
            </a:r>
            <a:r>
              <a:rPr lang="cs-CZ" sz="2000" dirty="0">
                <a:latin typeface="Georgia" pitchFamily="18" charset="0"/>
              </a:rPr>
              <a:t>vydává tuto publikaci od roku 1939  </a:t>
            </a:r>
          </a:p>
          <a:p>
            <a:pPr marL="360000" indent="-360000"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1939 </a:t>
            </a:r>
            <a:r>
              <a:rPr lang="cs-CZ" sz="1400" dirty="0">
                <a:latin typeface="Georgia" pitchFamily="18" charset="0"/>
              </a:rPr>
              <a:t>JČSMF</a:t>
            </a:r>
          </a:p>
          <a:p>
            <a:pPr marL="360000" indent="-360000"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1946</a:t>
            </a:r>
            <a:r>
              <a:rPr lang="cs-CZ" sz="2000" dirty="0">
                <a:latin typeface="Georgia" pitchFamily="18" charset="0"/>
              </a:rPr>
              <a:t> </a:t>
            </a:r>
            <a:r>
              <a:rPr lang="cs-CZ" sz="1400" dirty="0">
                <a:latin typeface="Georgia" pitchFamily="18" charset="0"/>
              </a:rPr>
              <a:t>(označené jako první vydání)	JČSMF</a:t>
            </a:r>
          </a:p>
          <a:p>
            <a:pPr marL="360000" indent="-360000"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1959 </a:t>
            </a:r>
            <a:r>
              <a:rPr lang="cs-CZ" sz="1400" dirty="0">
                <a:latin typeface="Georgia" pitchFamily="18" charset="0"/>
              </a:rPr>
              <a:t>(zcela přepracované vydání) SPN</a:t>
            </a:r>
          </a:p>
          <a:p>
            <a:pPr marL="360000" indent="-360000"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1966 </a:t>
            </a:r>
            <a:r>
              <a:rPr lang="cs-CZ" sz="1400" dirty="0">
                <a:latin typeface="Georgia" pitchFamily="18" charset="0"/>
              </a:rPr>
              <a:t>(poněkud pozměněné třetí vydání) SPN</a:t>
            </a:r>
          </a:p>
          <a:p>
            <a:pPr marL="360000" indent="-360000"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1977 </a:t>
            </a:r>
            <a:r>
              <a:rPr lang="cs-CZ" sz="1400" dirty="0">
                <a:latin typeface="Georgia" pitchFamily="18" charset="0"/>
              </a:rPr>
              <a:t>(označené jako třetí přepracované vydání)	SPN</a:t>
            </a:r>
            <a:endParaRPr lang="cs-CZ" sz="2000" b="1" dirty="0">
              <a:latin typeface="Georgia" pitchFamily="18" charset="0"/>
            </a:endParaRPr>
          </a:p>
          <a:p>
            <a:pPr marL="360000" indent="-360000">
              <a:buFont typeface="+mj-lt"/>
              <a:buAutoNum type="arabicPeriod"/>
            </a:pPr>
            <a:r>
              <a:rPr lang="cs-CZ" sz="2000" dirty="0">
                <a:latin typeface="Georgia" pitchFamily="18" charset="0"/>
              </a:rPr>
              <a:t>vydání	</a:t>
            </a:r>
            <a:r>
              <a:rPr lang="cs-CZ" sz="2000" b="1" dirty="0">
                <a:latin typeface="Georgia" pitchFamily="18" charset="0"/>
              </a:rPr>
              <a:t>1988</a:t>
            </a:r>
            <a:r>
              <a:rPr lang="cs-CZ" sz="2000" dirty="0">
                <a:latin typeface="Georgia" pitchFamily="18" charset="0"/>
              </a:rPr>
              <a:t> </a:t>
            </a:r>
            <a:r>
              <a:rPr lang="cs-CZ" sz="1400" dirty="0">
                <a:latin typeface="Georgia" pitchFamily="18" charset="0"/>
              </a:rPr>
              <a:t>(první vydání) SPN</a:t>
            </a:r>
          </a:p>
          <a:p>
            <a:pPr marL="360000" indent="-360000">
              <a:buFont typeface="+mj-lt"/>
              <a:buAutoNum type="arabicPeriod"/>
            </a:pPr>
            <a:endParaRPr lang="cs-CZ" sz="1400" b="1" dirty="0">
              <a:latin typeface="Georgia" pitchFamily="18" charset="0"/>
            </a:endParaRP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Současná terminologická komise připravuje nové vydání (sedmé). 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Složení komise:</a:t>
            </a:r>
          </a:p>
          <a:p>
            <a:pPr marL="360000" indent="-360000">
              <a:buNone/>
            </a:pPr>
            <a:r>
              <a:rPr lang="cs-CZ" sz="1400" u="sng" dirty="0">
                <a:latin typeface="Georgia" pitchFamily="18" charset="0"/>
              </a:rPr>
              <a:t>Prof. RNDr. Josef Molnár, CSc.	UP Olomouc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Prof. RNDr. Luboš Pick, DSc.	UK Praha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Prof. RNDr. Aleš Pultr, DrSc.	UK Praha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Doc. RNDr. Eduard Fuchs, CSc.	MU Brno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RNDr. Eva Zelendová		NÚV Praha</a:t>
            </a:r>
          </a:p>
          <a:p>
            <a:pPr marL="360000" indent="-360000">
              <a:buNone/>
            </a:pPr>
            <a:r>
              <a:rPr lang="cs-CZ" sz="1400" dirty="0">
                <a:latin typeface="Georgia" pitchFamily="18" charset="0"/>
              </a:rPr>
              <a:t>RNDr. Dag Hrubý		UP Olomouc</a:t>
            </a:r>
            <a:endParaRPr lang="cs-CZ" sz="2000" dirty="0">
              <a:latin typeface="Georgia" pitchFamily="18" charset="0"/>
            </a:endParaRPr>
          </a:p>
        </p:txBody>
      </p:sp>
      <p:pic>
        <p:nvPicPr>
          <p:cNvPr id="4" name="Obrázek 3" descr="názvy a značky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772816"/>
            <a:ext cx="1473332" cy="2081374"/>
          </a:xfrm>
          <a:prstGeom prst="rect">
            <a:avLst/>
          </a:prstGeom>
        </p:spPr>
      </p:pic>
      <p:pic>
        <p:nvPicPr>
          <p:cNvPr id="5" name="Obrázek 4" descr="názvy a značky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365104"/>
            <a:ext cx="1515987" cy="16718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85800" y="332656"/>
            <a:ext cx="7772400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ABERO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27584" y="1484784"/>
            <a:ext cx="7632848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spcBef>
                <a:spcPts val="800"/>
              </a:spcBef>
              <a:buClr>
                <a:srgbClr val="89898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Pozdrav matematiků</a:t>
            </a:r>
          </a:p>
          <a:p>
            <a:pPr>
              <a:spcBef>
                <a:spcPts val="8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Sestrojte trojúhelník ABC, je-li dáno </a:t>
            </a:r>
            <a:r>
              <a:rPr lang="cs-CZ" sz="2800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(a, b, </a:t>
            </a:r>
            <a:r>
              <a:rPr lang="el-GR" sz="2800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ρ</a:t>
            </a:r>
            <a:r>
              <a:rPr lang="cs-CZ" sz="2800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).</a:t>
            </a:r>
            <a:r>
              <a:rPr lang="cs-CZ" sz="2800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‏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000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ρ</a:t>
            </a:r>
            <a:r>
              <a:rPr lang="cs-CZ" sz="2000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 -  </a:t>
            </a:r>
            <a:r>
              <a:rPr lang="cs-CZ" sz="2000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poloměr kružnice vepsané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(a, b, ρ) → (a, b, c)</a:t>
            </a:r>
            <a:br>
              <a:rPr lang="cs-CZ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cs-CZ" sz="24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c=c(a,b,ρ)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cs-CZ" sz="2800" i="1" dirty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</a:br>
            <a:endParaRPr lang="cs-CZ" sz="1400" i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i="1" dirty="0">
              <a:solidFill>
                <a:srgbClr val="0000FF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c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3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-(a+b)c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-[(a-b)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- 4ρ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]c+[(a-b)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 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+4ρ</a:t>
            </a:r>
            <a:r>
              <a:rPr lang="cs-CZ" sz="2400" i="1" baseline="300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cs-CZ" sz="2400" i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](a+b)=0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>
              <a:latin typeface="Georgia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600" dirty="0">
                <a:latin typeface="Georgia" pitchFamily="18" charset="0"/>
                <a:cs typeface="Times New Roman" pitchFamily="18" charset="0"/>
              </a:rPr>
              <a:t>Sestrojte trojúhelník, je-li dáno </a:t>
            </a:r>
            <a:r>
              <a:rPr lang="cs-CZ" sz="1600" i="1" dirty="0">
                <a:latin typeface="Georgia" pitchFamily="18" charset="0"/>
                <a:cs typeface="Times New Roman" pitchFamily="18" charset="0"/>
              </a:rPr>
              <a:t>(x, y, z),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Georgia" pitchFamily="18" charset="0"/>
                <a:cs typeface="Times New Roman" pitchFamily="18" charset="0"/>
              </a:rPr>
              <a:t>kde </a:t>
            </a:r>
            <a:r>
              <a:rPr lang="cs-CZ" sz="1600" i="1" dirty="0">
                <a:latin typeface="Georgia" pitchFamily="18" charset="0"/>
                <a:cs typeface="Times New Roman" pitchFamily="18" charset="0"/>
              </a:rPr>
              <a:t>x, y, z 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jsou prvky množiny</a:t>
            </a:r>
          </a:p>
          <a:p>
            <a:pPr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abe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3976804" cy="1944216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99591" y="5877273"/>
          <a:ext cx="5400601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7" name="Equation" r:id="rId5" imgW="2539800" imgH="228600" progId="Equation.DSMT4">
                  <p:embed/>
                </p:oleObj>
              </mc:Choice>
              <mc:Fallback>
                <p:oleObj name="Equation" r:id="rId5" imgW="25398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1" y="5877273"/>
                        <a:ext cx="5400601" cy="486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Slovník školské matematiky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400" dirty="0">
                <a:latin typeface="Georgia" pitchFamily="18" charset="0"/>
              </a:rPr>
              <a:t>Fiedler, M., Jelínek, M., Macháček, V., Sedláček, J.: </a:t>
            </a:r>
            <a:r>
              <a:rPr lang="cs-CZ" sz="1400" b="1" i="1" dirty="0">
                <a:latin typeface="Georgia" pitchFamily="18" charset="0"/>
              </a:rPr>
              <a:t>Slovník školské matematiky</a:t>
            </a:r>
            <a:r>
              <a:rPr lang="cs-CZ" sz="1400" dirty="0">
                <a:latin typeface="Georgia" pitchFamily="18" charset="0"/>
              </a:rPr>
              <a:t>. Praha, SPN, 1981.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Česká terminologická komise jednoty čs. Matematiků a fyziků a vědeckého kolegia matematiky ČSAV.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Komise začala pracovat v roce </a:t>
            </a:r>
            <a:r>
              <a:rPr lang="cs-CZ" sz="1400" b="1" dirty="0">
                <a:latin typeface="Georgia" pitchFamily="18" charset="0"/>
              </a:rPr>
              <a:t>1973 </a:t>
            </a:r>
            <a:r>
              <a:rPr lang="cs-CZ" sz="1400" dirty="0">
                <a:latin typeface="Georgia" pitchFamily="18" charset="0"/>
              </a:rPr>
              <a:t>ve složení:</a:t>
            </a:r>
          </a:p>
          <a:p>
            <a:pPr>
              <a:lnSpc>
                <a:spcPct val="110000"/>
              </a:lnSpc>
              <a:buNone/>
            </a:pPr>
            <a:r>
              <a:rPr lang="cs-CZ" sz="1400" u="sng" dirty="0">
                <a:latin typeface="Georgia" pitchFamily="18" charset="0"/>
              </a:rPr>
              <a:t>Jiří Sedláček (předseda)</a:t>
            </a:r>
          </a:p>
          <a:p>
            <a:pPr>
              <a:lnSpc>
                <a:spcPct val="110000"/>
              </a:lnSpc>
              <a:buNone/>
            </a:pPr>
            <a:r>
              <a:rPr lang="cs-CZ" sz="1200" dirty="0">
                <a:latin typeface="Georgia" pitchFamily="18" charset="0"/>
              </a:rPr>
              <a:t>Miroslav Fiedler, František Hradecký, Miloš Jelínek, Vladimír Kořínek, Josef Kubát, </a:t>
            </a:r>
          </a:p>
          <a:p>
            <a:pPr>
              <a:lnSpc>
                <a:spcPct val="110000"/>
              </a:lnSpc>
              <a:buNone/>
            </a:pPr>
            <a:r>
              <a:rPr lang="cs-CZ" sz="1200" dirty="0">
                <a:latin typeface="Georgia" pitchFamily="18" charset="0"/>
              </a:rPr>
              <a:t>Vlastimil Macháček, Jana M</a:t>
            </a:r>
            <a:r>
              <a:rPr lang="de-DE" sz="1200" dirty="0">
                <a:latin typeface="Georgia" pitchFamily="18" charset="0"/>
              </a:rPr>
              <a:t>üllerov</a:t>
            </a:r>
            <a:r>
              <a:rPr lang="cs-CZ" sz="1200" dirty="0">
                <a:latin typeface="Georgia" pitchFamily="18" charset="0"/>
              </a:rPr>
              <a:t>á, Josef Novák, Jaroslav Šedivý, Alois Urban, Jan Voříšek</a:t>
            </a:r>
          </a:p>
          <a:p>
            <a:pPr>
              <a:lnSpc>
                <a:spcPct val="110000"/>
              </a:lnSpc>
              <a:buNone/>
            </a:pPr>
            <a:endParaRPr lang="cs-CZ" sz="1400" dirty="0">
              <a:latin typeface="Georgia" pitchFamily="18" charset="0"/>
            </a:endParaRP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</a:t>
            </a:r>
            <a:r>
              <a:rPr lang="cs-CZ" sz="1400" u="sng" dirty="0">
                <a:latin typeface="Georgia" pitchFamily="18" charset="0"/>
              </a:rPr>
              <a:t>V předmluvě slovníku je následující úvaha o geometrii.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V geometrii vzniká určitá dvojkolejnost také proto, že se ve škole 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uplatňují dvě pojetí –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množinové a incidenční</a:t>
            </a:r>
            <a:r>
              <a:rPr lang="cs-CZ" sz="1400" dirty="0">
                <a:latin typeface="Georgia" pitchFamily="18" charset="0"/>
              </a:rPr>
              <a:t>.	V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pojetí množinovém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se křivky a plochy pokládají za množiny bodů, a tak je například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bod prvkem přímky, jednobodová množina je podmnožinou roviny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apod. </a:t>
            </a: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Pojetí incidenční </a:t>
            </a:r>
            <a:r>
              <a:rPr lang="cs-CZ" sz="1400" i="1" dirty="0">
                <a:latin typeface="Georgia" pitchFamily="18" charset="0"/>
              </a:rPr>
              <a:t>(David Hilbert)  </a:t>
            </a:r>
            <a:r>
              <a:rPr lang="cs-CZ" sz="1400" dirty="0">
                <a:latin typeface="Georgia" pitchFamily="18" charset="0"/>
              </a:rPr>
              <a:t>vychází ze tří množin, jež 			jsou navzájem disjunktní. Je to množina bodů, množina přímek a	  		množina rovin. Mezi libovolnými dvěma z těchto množin se definuje </a:t>
            </a:r>
            <a:r>
              <a:rPr lang="cs-CZ" sz="1400" dirty="0" err="1">
                <a:latin typeface="Georgia" pitchFamily="18" charset="0"/>
              </a:rPr>
              <a:t>binár</a:t>
            </a:r>
            <a:r>
              <a:rPr lang="cs-CZ" sz="1400" dirty="0">
                <a:latin typeface="Georgia" pitchFamily="18" charset="0"/>
              </a:rPr>
              <a:t>			binární relace incidence a pak má smysl říkat, že přímka leží v rovině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apod. I když se školská matematika staví na množinový základ, nelze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z ní zcela vymýtit toto incidenční geometrické vyjadřování. Oba</a:t>
            </a:r>
          </a:p>
          <a:p>
            <a:pPr>
              <a:buNone/>
            </a:pPr>
            <a:r>
              <a:rPr lang="cs-CZ" sz="1400" dirty="0">
                <a:latin typeface="Georgia" pitchFamily="18" charset="0"/>
              </a:rPr>
              <a:t>				způsoby – množinový i incidenční – jsou přípustné.</a:t>
            </a: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  <a:p>
            <a:pPr>
              <a:buNone/>
            </a:pPr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Obrázek 3" descr="slovník matematiky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2088232" cy="28863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Matematická terminológia</a:t>
            </a:r>
          </a:p>
        </p:txBody>
      </p:sp>
      <p:pic>
        <p:nvPicPr>
          <p:cNvPr id="4" name="Zástupný symbol pro obsah 3" descr="terminologi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296410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3995936" y="1628800"/>
            <a:ext cx="3871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itchFamily="18" charset="0"/>
              </a:rPr>
              <a:t>Medek, V. a kol.:  </a:t>
            </a:r>
          </a:p>
          <a:p>
            <a:r>
              <a:rPr lang="cs-CZ" i="1" dirty="0">
                <a:latin typeface="Georgia" pitchFamily="18" charset="0"/>
              </a:rPr>
              <a:t>Matematická terminológia</a:t>
            </a:r>
            <a:r>
              <a:rPr lang="cs-CZ" dirty="0">
                <a:latin typeface="Georgia" pitchFamily="18" charset="0"/>
              </a:rPr>
              <a:t>.</a:t>
            </a:r>
          </a:p>
          <a:p>
            <a:r>
              <a:rPr lang="cs-CZ" dirty="0">
                <a:latin typeface="Georgia" pitchFamily="18" charset="0"/>
              </a:rPr>
              <a:t>Vydavateľstvo SPN,Bratislava, 1975.</a:t>
            </a:r>
          </a:p>
          <a:p>
            <a:r>
              <a:rPr lang="cs-CZ" sz="1400" dirty="0">
                <a:latin typeface="Georgia" pitchFamily="18" charset="0"/>
              </a:rPr>
              <a:t>(1977, 1984)</a:t>
            </a:r>
            <a:r>
              <a:rPr lang="cs-CZ" dirty="0">
                <a:latin typeface="Georgia" pitchFamily="18" charset="0"/>
              </a:rPr>
              <a:t> </a:t>
            </a:r>
          </a:p>
        </p:txBody>
      </p:sp>
      <p:pic>
        <p:nvPicPr>
          <p:cNvPr id="6" name="Obrázek 5" descr="Václav medek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1512168" cy="194421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52120" y="2924944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prof. RNDr. Václav Medek</a:t>
            </a:r>
          </a:p>
          <a:p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(1923-1992)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Z práce ústřední terminologické komise matematické JČMF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defTabSz="360000">
              <a:buNone/>
            </a:pPr>
            <a:r>
              <a:rPr lang="cs-CZ" sz="1400" dirty="0">
                <a:latin typeface="Georgia" pitchFamily="18" charset="0"/>
              </a:rPr>
              <a:t>Kořínek, V. (1965). Z práce ústřední komise matematické JČMF. </a:t>
            </a:r>
            <a:r>
              <a:rPr lang="cs-CZ" sz="1400" i="1" dirty="0">
                <a:latin typeface="Georgia" pitchFamily="18" charset="0"/>
              </a:rPr>
              <a:t>Pokroky matematiky, fyziky a astronomie, </a:t>
            </a:r>
            <a:r>
              <a:rPr lang="cs-CZ" sz="1400" dirty="0">
                <a:latin typeface="Georgia" pitchFamily="18" charset="0"/>
              </a:rPr>
              <a:t>10 (2), 93-94.</a:t>
            </a:r>
          </a:p>
          <a:p>
            <a:pPr marL="0" defTabSz="360000">
              <a:buNone/>
            </a:pPr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Obrázek 3" descr="Koříne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1656184" cy="2217897"/>
          </a:xfrm>
          <a:prstGeom prst="rect">
            <a:avLst/>
          </a:prstGeom>
        </p:spPr>
      </p:pic>
      <p:pic>
        <p:nvPicPr>
          <p:cNvPr id="5" name="Obrázek 4" descr="Koříne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4509120"/>
            <a:ext cx="2304256" cy="17281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67744" y="2204864"/>
            <a:ext cx="6696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Článek upozorňuje na nesrovnalosti v případě názvů rovnoběžníků. Pro nové vydání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NZŠM</a:t>
            </a:r>
            <a:r>
              <a:rPr lang="cs-CZ" sz="1400" dirty="0">
                <a:latin typeface="Georgia" pitchFamily="18" charset="0"/>
              </a:rPr>
              <a:t> navrhuje zavedení dvou řad názvů při třídění rovnoběžníků:</a:t>
            </a:r>
          </a:p>
          <a:p>
            <a:r>
              <a:rPr lang="cs-CZ" sz="1400" dirty="0">
                <a:latin typeface="Georgia" pitchFamily="18" charset="0"/>
              </a:rPr>
              <a:t>Postupujeme-li od rovnoběžníků s větším počtem souměrností k rovnoběžníkům </a:t>
            </a:r>
          </a:p>
          <a:p>
            <a:r>
              <a:rPr lang="cs-CZ" sz="1400" dirty="0">
                <a:latin typeface="Georgia" pitchFamily="18" charset="0"/>
              </a:rPr>
              <a:t>s menším počtem souměrností, máme  tyto názvy:</a:t>
            </a:r>
          </a:p>
          <a:p>
            <a:pPr defTabSz="360000"/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Čtverec	</a:t>
            </a:r>
            <a:r>
              <a:rPr lang="cs-CZ" sz="1400" dirty="0">
                <a:latin typeface="Georgia" pitchFamily="18" charset="0"/>
              </a:rPr>
              <a:t>		</a:t>
            </a:r>
            <a:r>
              <a:rPr lang="cs-CZ" sz="1200" dirty="0">
                <a:latin typeface="Georgia" pitchFamily="18" charset="0"/>
              </a:rPr>
              <a:t>pro rovnostranný a pravoúhlý rovnoběžník</a:t>
            </a:r>
          </a:p>
          <a:p>
            <a:pPr defTabSz="360000"/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Kosočtverec	</a:t>
            </a:r>
            <a:r>
              <a:rPr lang="cs-CZ" sz="1200" dirty="0">
                <a:latin typeface="Georgia" pitchFamily="18" charset="0"/>
              </a:rPr>
              <a:t>pro rovnostranný a kosoúhlý rovnoběžník (nezahrnuje čtverec)</a:t>
            </a:r>
          </a:p>
          <a:p>
            <a:pPr defTabSz="360000"/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Obdélník		</a:t>
            </a:r>
            <a:r>
              <a:rPr lang="cs-CZ" sz="1200" dirty="0">
                <a:latin typeface="Georgia" pitchFamily="18" charset="0"/>
              </a:rPr>
              <a:t>nerovnostranný a pravoúhlý rovnoběžník </a:t>
            </a:r>
            <a:r>
              <a:rPr lang="cs-CZ" sz="1200" b="1" dirty="0">
                <a:latin typeface="Georgia" pitchFamily="18" charset="0"/>
              </a:rPr>
              <a:t>(nezahrnuje čtverec)</a:t>
            </a:r>
          </a:p>
          <a:p>
            <a:pPr defTabSz="360000"/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Kosodélník		</a:t>
            </a:r>
            <a:r>
              <a:rPr lang="cs-CZ" sz="1200" dirty="0">
                <a:latin typeface="Georgia" pitchFamily="18" charset="0"/>
              </a:rPr>
              <a:t>nerovnostranný a kosoúhlý rovnoběžník (nezahrnuje kosočtverec ani</a:t>
            </a:r>
          </a:p>
          <a:p>
            <a:pPr defTabSz="360000"/>
            <a:r>
              <a:rPr lang="cs-CZ" sz="1200" dirty="0">
                <a:latin typeface="Georgia" pitchFamily="18" charset="0"/>
              </a:rPr>
              <a:t>				obdélník)</a:t>
            </a:r>
          </a:p>
          <a:p>
            <a:r>
              <a:rPr lang="cs-CZ" sz="1400" dirty="0">
                <a:latin typeface="Georgia" pitchFamily="18" charset="0"/>
              </a:rPr>
              <a:t>Postupujeme-li od rovnoběžníků s menším počtem souměrností k rovnoběžníkům </a:t>
            </a:r>
          </a:p>
          <a:p>
            <a:r>
              <a:rPr lang="cs-CZ" sz="1400" dirty="0">
                <a:latin typeface="Georgia" pitchFamily="18" charset="0"/>
              </a:rPr>
              <a:t>s větším počtem souměrností, máme  tyto názvy:</a:t>
            </a:r>
          </a:p>
          <a:p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Rovnoběžník</a:t>
            </a:r>
          </a:p>
          <a:p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Rovnostranný rovnoběžník	</a:t>
            </a:r>
            <a:r>
              <a:rPr lang="cs-CZ" sz="1200" dirty="0">
                <a:latin typeface="Georgia" pitchFamily="18" charset="0"/>
              </a:rPr>
              <a:t>(zahrnuje kosočtverec i čtverec)</a:t>
            </a:r>
            <a:endParaRPr lang="cs-CZ" sz="1400" b="1" i="1" dirty="0">
              <a:solidFill>
                <a:srgbClr val="0070C0"/>
              </a:solidFill>
              <a:latin typeface="Georgia" pitchFamily="18" charset="0"/>
            </a:endParaRPr>
          </a:p>
          <a:p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Pravoúhelník		</a:t>
            </a:r>
            <a:r>
              <a:rPr lang="cs-CZ" sz="1200" dirty="0">
                <a:latin typeface="Georgia" pitchFamily="18" charset="0"/>
              </a:rPr>
              <a:t>(zahrnuje obdélník i čtverec)</a:t>
            </a:r>
          </a:p>
          <a:p>
            <a:pPr defTabSz="360000"/>
            <a:r>
              <a:rPr lang="cs-CZ" sz="1400" b="1" i="1" dirty="0">
                <a:solidFill>
                  <a:srgbClr val="0070C0"/>
                </a:solidFill>
                <a:latin typeface="Georgia" pitchFamily="18" charset="0"/>
              </a:rPr>
              <a:t>Čtverec</a:t>
            </a:r>
          </a:p>
          <a:p>
            <a:pPr defTabSz="360000"/>
            <a:r>
              <a:rPr lang="cs-CZ" sz="1200" dirty="0">
                <a:latin typeface="Georgia" pitchFamily="18" charset="0"/>
              </a:rPr>
              <a:t>Názvosloví první řady jsou doporučeny pro 1. stupeň základní školy, názvosloví druhé řady</a:t>
            </a:r>
          </a:p>
          <a:p>
            <a:pPr defTabSz="360000"/>
            <a:r>
              <a:rPr lang="cs-CZ" sz="1200" dirty="0">
                <a:latin typeface="Georgia" pitchFamily="18" charset="0"/>
              </a:rPr>
              <a:t>pro 2. stupeň základní školy a střední školy. Pro společný případ kosočtverce a čtverce v druhé</a:t>
            </a:r>
          </a:p>
          <a:p>
            <a:pPr defTabSz="360000"/>
            <a:r>
              <a:rPr lang="cs-CZ" sz="1200" dirty="0">
                <a:latin typeface="Georgia" pitchFamily="18" charset="0"/>
              </a:rPr>
              <a:t>Řadě navrhuje komise sousloví </a:t>
            </a:r>
            <a:r>
              <a:rPr lang="cs-CZ" sz="1200" u="sng" dirty="0">
                <a:latin typeface="Georgia" pitchFamily="18" charset="0"/>
              </a:rPr>
              <a:t>rovnostranný rovnoběžník</a:t>
            </a:r>
            <a:r>
              <a:rPr lang="cs-CZ" sz="1200" dirty="0">
                <a:latin typeface="Georgia" pitchFamily="18" charset="0"/>
              </a:rPr>
              <a:t>. Dále navrhuje obnovit název</a:t>
            </a:r>
          </a:p>
          <a:p>
            <a:pPr defTabSz="360000"/>
            <a:r>
              <a:rPr lang="cs-CZ" sz="1200" u="sng" dirty="0">
                <a:latin typeface="Georgia" pitchFamily="18" charset="0"/>
              </a:rPr>
              <a:t>pravoúhelník  </a:t>
            </a:r>
            <a:r>
              <a:rPr lang="cs-CZ" sz="1200" dirty="0">
                <a:latin typeface="Georgia" pitchFamily="18" charset="0"/>
              </a:rPr>
              <a:t>(the rectangle, das Rechteck, le rectangle). Přečíst text na s.94.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Z práce ústřední terminologické komise matematické JČMF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defTabSz="360000">
              <a:buNone/>
            </a:pPr>
            <a:r>
              <a:rPr lang="cs-CZ" sz="1400" dirty="0">
                <a:latin typeface="Georgia" pitchFamily="18" charset="0"/>
              </a:rPr>
              <a:t>Kořínek, V. (1965). Z práce ústřední komise matematické JČMF. </a:t>
            </a:r>
            <a:r>
              <a:rPr lang="cs-CZ" sz="1400" i="1" dirty="0">
                <a:latin typeface="Georgia" pitchFamily="18" charset="0"/>
              </a:rPr>
              <a:t>Pokroky matematiky, fyziky a astronomie, </a:t>
            </a:r>
            <a:r>
              <a:rPr lang="cs-CZ" sz="1400" dirty="0">
                <a:latin typeface="Georgia" pitchFamily="18" charset="0"/>
              </a:rPr>
              <a:t>10 (2), 93-94.</a:t>
            </a:r>
          </a:p>
          <a:p>
            <a:pPr marL="0" defTabSz="360000">
              <a:buNone/>
            </a:pPr>
            <a:endParaRPr lang="cs-CZ" sz="1400" dirty="0">
              <a:latin typeface="Georgia" pitchFamily="18" charset="0"/>
            </a:endParaRPr>
          </a:p>
        </p:txBody>
      </p:sp>
      <p:pic>
        <p:nvPicPr>
          <p:cNvPr id="4" name="Obrázek 3" descr="Koříne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32856"/>
            <a:ext cx="1656184" cy="221789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67744" y="220486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V názvosloví rovnoběžnostěnů se podobný problém nevyskytuje, neboť i v běžné</a:t>
            </a:r>
          </a:p>
          <a:p>
            <a:r>
              <a:rPr lang="cs-CZ" sz="1400" dirty="0">
                <a:latin typeface="Georgia" pitchFamily="18" charset="0"/>
              </a:rPr>
              <a:t>řeči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kvádr</a:t>
            </a:r>
            <a:r>
              <a:rPr lang="cs-CZ" sz="1400" dirty="0">
                <a:latin typeface="Georgia" pitchFamily="18" charset="0"/>
              </a:rPr>
              <a:t> zahrnuje v sobě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krychli. </a:t>
            </a:r>
            <a:r>
              <a:rPr lang="cs-CZ" sz="1400" dirty="0">
                <a:latin typeface="Georgia" pitchFamily="18" charset="0"/>
              </a:rPr>
              <a:t>Komise nepokládá za vhodné, aby byly</a:t>
            </a:r>
          </a:p>
          <a:p>
            <a:r>
              <a:rPr lang="cs-CZ" sz="1400" dirty="0">
                <a:latin typeface="Georgia" pitchFamily="18" charset="0"/>
              </a:rPr>
              <a:t>vytvářeny nové společné názvy pro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kružnic</a:t>
            </a:r>
            <a:r>
              <a:rPr lang="cs-CZ" sz="1400" dirty="0">
                <a:latin typeface="Georgia" pitchFamily="18" charset="0"/>
              </a:rPr>
              <a:t>i a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elipsu</a:t>
            </a:r>
            <a:r>
              <a:rPr lang="cs-CZ" sz="1400" dirty="0">
                <a:latin typeface="Georgia" pitchFamily="18" charset="0"/>
              </a:rPr>
              <a:t> a pro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kouli</a:t>
            </a:r>
            <a:r>
              <a:rPr lang="cs-CZ" sz="1400" dirty="0">
                <a:latin typeface="Georgia" pitchFamily="18" charset="0"/>
              </a:rPr>
              <a:t> a </a:t>
            </a:r>
            <a:r>
              <a:rPr lang="cs-CZ" sz="1400" b="1" dirty="0">
                <a:solidFill>
                  <a:srgbClr val="FF0000"/>
                </a:solidFill>
                <a:latin typeface="Georgia" pitchFamily="18" charset="0"/>
              </a:rPr>
              <a:t>elipsoid</a:t>
            </a:r>
            <a:r>
              <a:rPr lang="cs-CZ" sz="1400" dirty="0">
                <a:latin typeface="Georgia" pitchFamily="18" charset="0"/>
              </a:rPr>
              <a:t>.</a:t>
            </a:r>
          </a:p>
          <a:p>
            <a:r>
              <a:rPr lang="cs-CZ" sz="1400" dirty="0">
                <a:latin typeface="Georgia" pitchFamily="18" charset="0"/>
              </a:rPr>
              <a:t>Ponechává proto dosavadní stav: </a:t>
            </a:r>
            <a:r>
              <a:rPr lang="cs-CZ" sz="1400" u="sng" dirty="0">
                <a:latin typeface="Georgia" pitchFamily="18" charset="0"/>
              </a:rPr>
              <a:t>název elipsa zahrnuje v sobě i kružnici a elipsoid i kouli.</a:t>
            </a:r>
          </a:p>
          <a:p>
            <a:r>
              <a:rPr lang="cs-CZ" sz="1400" dirty="0">
                <a:latin typeface="Georgia" pitchFamily="18" charset="0"/>
              </a:rPr>
              <a:t>Naproti tomu se komise domnívá, že je třeba vytvořit nový souhrnný název pro</a:t>
            </a:r>
          </a:p>
          <a:p>
            <a:r>
              <a:rPr lang="cs-CZ" sz="1400" dirty="0">
                <a:latin typeface="Georgia" pitchFamily="18" charset="0"/>
              </a:rPr>
              <a:t>rovnoběžník a lichoběžník. Již z jazykových důvodů nelze pod název lichoběžník</a:t>
            </a:r>
          </a:p>
          <a:p>
            <a:r>
              <a:rPr lang="cs-CZ" sz="1400" dirty="0">
                <a:latin typeface="Georgia" pitchFamily="18" charset="0"/>
              </a:rPr>
              <a:t>zahrnovat i rovnoběžník.</a:t>
            </a:r>
          </a:p>
          <a:p>
            <a:endParaRPr lang="cs-CZ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Terminologie a frazeologie v matematice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 marL="0" defTabSz="360000">
              <a:buNone/>
            </a:pPr>
            <a:r>
              <a:rPr lang="cs-CZ" sz="1400" dirty="0">
                <a:latin typeface="Georgia" pitchFamily="18" charset="0"/>
              </a:rPr>
              <a:t>Mikulčák, J., Hradecký, F., Zedek, M., Malina, Š. (1968).</a:t>
            </a:r>
          </a:p>
          <a:p>
            <a:pPr marL="0" defTabSz="360000">
              <a:buNone/>
            </a:pPr>
            <a:r>
              <a:rPr lang="cs-CZ" sz="1400" b="1" i="1" dirty="0">
                <a:latin typeface="Georgia" pitchFamily="18" charset="0"/>
              </a:rPr>
              <a:t>Metodika vyučování matematice na školách II. cyklu</a:t>
            </a:r>
            <a:r>
              <a:rPr lang="cs-CZ" sz="1400" dirty="0">
                <a:latin typeface="Georgia" pitchFamily="18" charset="0"/>
              </a:rPr>
              <a:t>. Praha: SPN. </a:t>
            </a:r>
          </a:p>
          <a:p>
            <a:pPr marL="0" defTabSz="360000">
              <a:buNone/>
            </a:pPr>
            <a:r>
              <a:rPr lang="cs-CZ" sz="1200" dirty="0">
                <a:latin typeface="Georgia" pitchFamily="18" charset="0"/>
              </a:rPr>
              <a:t>(Učební texty vysokých škol, MFF UK,  část všeobecná, část speciální)</a:t>
            </a:r>
          </a:p>
          <a:p>
            <a:pPr marL="0" defTabSz="360000">
              <a:buNone/>
            </a:pPr>
            <a:endParaRPr lang="cs-CZ" sz="1200" dirty="0"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1200" dirty="0">
                <a:latin typeface="Georgia" pitchFamily="18" charset="0"/>
              </a:rPr>
              <a:t>								V části všeobecné je na straně 77 je následující klasifikace čtyřúhelníků:</a:t>
            </a:r>
          </a:p>
          <a:p>
            <a:pPr marL="0" defTabSz="360000">
              <a:buNone/>
            </a:pPr>
            <a:endParaRPr lang="cs-CZ" sz="1200" dirty="0"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2000" dirty="0">
                <a:latin typeface="Georgia" pitchFamily="18" charset="0"/>
              </a:rPr>
              <a:t>												</a:t>
            </a:r>
            <a:r>
              <a:rPr lang="cs-CZ" sz="2000" b="1" dirty="0">
                <a:latin typeface="Georgia" pitchFamily="18" charset="0"/>
              </a:rPr>
              <a:t>Čtyřúhelníky</a:t>
            </a:r>
          </a:p>
          <a:p>
            <a:pPr marL="0" defTabSz="360000">
              <a:buNone/>
            </a:pPr>
            <a:endParaRPr lang="cs-CZ" sz="2000" dirty="0"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2000" dirty="0">
                <a:latin typeface="Georgia" pitchFamily="18" charset="0"/>
              </a:rPr>
              <a:t>					</a:t>
            </a:r>
            <a:r>
              <a:rPr lang="cs-CZ" sz="1800" dirty="0">
                <a:latin typeface="Georgia" pitchFamily="18" charset="0"/>
              </a:rPr>
              <a:t>Různoběžníky			Čtyřúhelníky s rovnoběžnými hranami		     			   </a:t>
            </a:r>
            <a:r>
              <a:rPr lang="cs-CZ" sz="1400" dirty="0">
                <a:latin typeface="Georgia" pitchFamily="18" charset="0"/>
              </a:rPr>
              <a:t>(bez rovnoběžných hran)</a:t>
            </a:r>
          </a:p>
          <a:p>
            <a:pPr marL="0" defTabSz="360000">
              <a:buNone/>
            </a:pPr>
            <a:r>
              <a:rPr lang="cs-CZ" sz="1800" dirty="0">
                <a:latin typeface="Georgia" pitchFamily="18" charset="0"/>
              </a:rPr>
              <a:t>								Lichoběžníky					Rovnoběžníky</a:t>
            </a:r>
          </a:p>
          <a:p>
            <a:pPr marL="0"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1800" dirty="0">
                <a:latin typeface="Georgia" pitchFamily="18" charset="0"/>
              </a:rPr>
              <a:t>				Rovnoběžníky pravoúhlé					 Rovnoběžníky kosoúhlé</a:t>
            </a:r>
          </a:p>
          <a:p>
            <a:pPr marL="0"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marL="0" defTabSz="360000">
              <a:buNone/>
            </a:pPr>
            <a:r>
              <a:rPr lang="cs-CZ" sz="1800" dirty="0">
                <a:latin typeface="Georgia" pitchFamily="18" charset="0"/>
              </a:rPr>
              <a:t>			</a:t>
            </a:r>
            <a:r>
              <a:rPr lang="cs-CZ" sz="1800" b="1" dirty="0">
                <a:solidFill>
                  <a:srgbClr val="FF0000"/>
                </a:solidFill>
                <a:latin typeface="Georgia" pitchFamily="18" charset="0"/>
              </a:rPr>
              <a:t>Čtverec		Obdélník			Kosočtverec		Kosodélník</a:t>
            </a:r>
          </a:p>
          <a:p>
            <a:pPr marL="0"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marL="0" defTabSz="360000">
              <a:buNone/>
            </a:pPr>
            <a:endParaRPr lang="cs-CZ" sz="1800" dirty="0">
              <a:latin typeface="Georgia" pitchFamily="18" charset="0"/>
            </a:endParaRPr>
          </a:p>
          <a:p>
            <a:pPr marL="0" defTabSz="360000">
              <a:buNone/>
            </a:pPr>
            <a:endParaRPr lang="cs-CZ" sz="1400" dirty="0">
              <a:latin typeface="Georgia" pitchFamily="18" charset="0"/>
            </a:endParaRPr>
          </a:p>
        </p:txBody>
      </p:sp>
      <p:pic>
        <p:nvPicPr>
          <p:cNvPr id="7" name="Obrázek 6" descr="Mikulčák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1"/>
            <a:ext cx="1224136" cy="1525884"/>
          </a:xfrm>
          <a:prstGeom prst="rect">
            <a:avLst/>
          </a:prstGeom>
        </p:spPr>
      </p:pic>
      <p:pic>
        <p:nvPicPr>
          <p:cNvPr id="8" name="Obrázek 7" descr="Zede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933056"/>
            <a:ext cx="1296144" cy="1464018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 flipH="1">
            <a:off x="3491880" y="3212976"/>
            <a:ext cx="2088232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5580112" y="3212976"/>
            <a:ext cx="1224136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flipH="1">
            <a:off x="4211960" y="3861048"/>
            <a:ext cx="1872208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084168" y="3861048"/>
            <a:ext cx="86409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čára 26"/>
          <p:cNvCxnSpPr/>
          <p:nvPr/>
        </p:nvCxnSpPr>
        <p:spPr>
          <a:xfrm flipV="1">
            <a:off x="3707904" y="4509120"/>
            <a:ext cx="3024336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6732240" y="4509120"/>
            <a:ext cx="1008112" cy="36004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čára 31"/>
          <p:cNvCxnSpPr/>
          <p:nvPr/>
        </p:nvCxnSpPr>
        <p:spPr>
          <a:xfrm flipH="1">
            <a:off x="2339752" y="5229200"/>
            <a:ext cx="792088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3131840" y="5229200"/>
            <a:ext cx="720080" cy="216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 flipH="1">
            <a:off x="5724128" y="5157192"/>
            <a:ext cx="108012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6804248" y="5157192"/>
            <a:ext cx="792088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Matematický výraz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>
                <a:latin typeface="Georgia" pitchFamily="18" charset="0"/>
              </a:rPr>
              <a:t>Matematický výraz </a:t>
            </a:r>
            <a:r>
              <a:rPr lang="cs-CZ" sz="2000" dirty="0">
                <a:latin typeface="Georgia" pitchFamily="18" charset="0"/>
              </a:rPr>
              <a:t>je každá série znaků, která něco znamená</a:t>
            </a:r>
          </a:p>
          <a:p>
            <a:pPr>
              <a:buNone/>
            </a:pPr>
            <a:r>
              <a:rPr lang="cs-CZ" sz="1600" dirty="0">
                <a:latin typeface="Georgia" pitchFamily="18" charset="0"/>
              </a:rPr>
              <a:t>(něco označuje, vyjadřuje myšlenku, pojem)</a:t>
            </a:r>
          </a:p>
          <a:p>
            <a:pPr>
              <a:buNone/>
            </a:pPr>
            <a:r>
              <a:rPr lang="cs-CZ" sz="1600" dirty="0">
                <a:latin typeface="Georgia" pitchFamily="18" charset="0"/>
              </a:rPr>
              <a:t>				       </a:t>
            </a:r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Výrazy</a:t>
            </a:r>
          </a:p>
          <a:p>
            <a:pPr>
              <a:buNone/>
            </a:pPr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		</a:t>
            </a:r>
            <a:r>
              <a:rPr lang="cs-CZ" sz="2000" b="1" dirty="0">
                <a:solidFill>
                  <a:srgbClr val="0070C0"/>
                </a:solidFill>
                <a:latin typeface="Georgia" pitchFamily="18" charset="0"/>
              </a:rPr>
              <a:t>Termy					Formule</a:t>
            </a:r>
          </a:p>
          <a:p>
            <a:pPr>
              <a:buNone/>
            </a:pPr>
            <a:r>
              <a:rPr lang="cs-CZ" sz="1200" b="1" dirty="0">
                <a:solidFill>
                  <a:srgbClr val="0070C0"/>
                </a:solidFill>
                <a:latin typeface="Georgia" pitchFamily="18" charset="0"/>
              </a:rPr>
              <a:t>	    (neobsahují znak vztahu)			               (obsahují znak vztahu)</a:t>
            </a:r>
            <a:endParaRPr lang="cs-CZ" sz="28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bez proměnných	s proměnnými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	 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bez proměnných</a:t>
            </a:r>
            <a:r>
              <a:rPr lang="cs-CZ" sz="1400" dirty="0">
                <a:latin typeface="Georgia" pitchFamily="18" charset="0"/>
              </a:rPr>
              <a:t>		   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</a:rPr>
              <a:t>s 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proměnnými</a:t>
            </a:r>
            <a:endParaRPr lang="en-US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endParaRPr lang="en-US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360000">
              <a:buNone/>
            </a:pPr>
            <a:r>
              <a:rPr lang="en-US" sz="1600" b="1" dirty="0">
                <a:solidFill>
                  <a:srgbClr val="0070C0"/>
                </a:solidFill>
                <a:latin typeface="Georgia" pitchFamily="18" charset="0"/>
              </a:rPr>
              <a:t>												</a:t>
            </a: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výroky				         výrokové formy</a:t>
            </a:r>
          </a:p>
          <a:p>
            <a:pPr defTabSz="360000"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	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			        		</a:t>
            </a:r>
            <a:r>
              <a:rPr lang="cs-C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endParaRPr lang="cs-CZ" sz="16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cs-CZ" sz="1600" b="1" dirty="0">
                <a:solidFill>
                  <a:srgbClr val="0070C0"/>
                </a:solidFill>
                <a:latin typeface="Georgia" pitchFamily="18" charset="0"/>
              </a:rPr>
              <a:t>        rovnost		   nerovnost</a:t>
            </a:r>
            <a:r>
              <a:rPr lang="de-DE" sz="1600" b="1" dirty="0">
                <a:solidFill>
                  <a:srgbClr val="0070C0"/>
                </a:solidFill>
                <a:latin typeface="Georgia" pitchFamily="18" charset="0"/>
              </a:rPr>
              <a:t>	            rovnice                 nerovnice</a:t>
            </a:r>
            <a:endParaRPr lang="cs-CZ" sz="1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4067944" y="2492896"/>
            <a:ext cx="2448272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flipH="1">
            <a:off x="2051720" y="2492896"/>
            <a:ext cx="2016224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1979712" y="3212976"/>
            <a:ext cx="93610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flipH="1">
            <a:off x="1259632" y="3212976"/>
            <a:ext cx="720080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516216" y="3212976"/>
            <a:ext cx="1008112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čára 20"/>
          <p:cNvCxnSpPr/>
          <p:nvPr/>
        </p:nvCxnSpPr>
        <p:spPr>
          <a:xfrm flipH="1">
            <a:off x="5220072" y="3212976"/>
            <a:ext cx="129614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827584" y="4077072"/>
          <a:ext cx="576064" cy="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77072"/>
                        <a:ext cx="576064" cy="31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2627785" y="4077072"/>
          <a:ext cx="720080" cy="31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5" y="4077072"/>
                        <a:ext cx="720080" cy="314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3995937" y="4077072"/>
          <a:ext cx="1872207" cy="30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1079280" imgH="177480" progId="Equation.DSMT4">
                  <p:embed/>
                </p:oleObj>
              </mc:Choice>
              <mc:Fallback>
                <p:oleObj name="Equation" r:id="rId7" imgW="107928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7" y="4077072"/>
                        <a:ext cx="1872207" cy="30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7092281" y="4077072"/>
          <a:ext cx="936104" cy="29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9" imgW="558720" imgH="177480" progId="Equation.DSMT4">
                  <p:embed/>
                </p:oleObj>
              </mc:Choice>
              <mc:Fallback>
                <p:oleObj name="Equation" r:id="rId9" imgW="5587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1" y="4077072"/>
                        <a:ext cx="936104" cy="297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843808" y="5301208"/>
          <a:ext cx="2547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1" imgW="1574640" imgH="228600" progId="Equation.DSMT4">
                  <p:embed/>
                </p:oleObj>
              </mc:Choice>
              <mc:Fallback>
                <p:oleObj name="Equation" r:id="rId11" imgW="15746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301208"/>
                        <a:ext cx="2547937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čára 33"/>
          <p:cNvCxnSpPr/>
          <p:nvPr/>
        </p:nvCxnSpPr>
        <p:spPr>
          <a:xfrm flipH="1">
            <a:off x="1475656" y="4725144"/>
            <a:ext cx="3168352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 flipH="1">
            <a:off x="4139952" y="4725144"/>
            <a:ext cx="504056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5652120" y="5301209"/>
          <a:ext cx="1008112" cy="32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3" imgW="558720" imgH="177480" progId="Equation.DSMT4">
                  <p:embed/>
                </p:oleObj>
              </mc:Choice>
              <mc:Fallback>
                <p:oleObj name="Equation" r:id="rId13" imgW="5587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5301209"/>
                        <a:ext cx="1008112" cy="320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/>
        </p:nvGraphicFramePr>
        <p:xfrm>
          <a:off x="7452320" y="5301208"/>
          <a:ext cx="1008112" cy="3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5" imgW="558720" imgH="177480" progId="Equation.DSMT4">
                  <p:embed/>
                </p:oleObj>
              </mc:Choice>
              <mc:Fallback>
                <p:oleObj name="Equation" r:id="rId15" imgW="55872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5301208"/>
                        <a:ext cx="1008112" cy="3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Přímá spojovací čára 43"/>
          <p:cNvCxnSpPr/>
          <p:nvPr/>
        </p:nvCxnSpPr>
        <p:spPr>
          <a:xfrm flipH="1">
            <a:off x="6084168" y="4725144"/>
            <a:ext cx="1368152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ovací čára 46"/>
          <p:cNvCxnSpPr/>
          <p:nvPr/>
        </p:nvCxnSpPr>
        <p:spPr>
          <a:xfrm>
            <a:off x="7452320" y="4725144"/>
            <a:ext cx="432048" cy="5040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11560" y="5229200"/>
          <a:ext cx="194421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29200"/>
                        <a:ext cx="194421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ISO 80000-2:2009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400" dirty="0">
                <a:solidFill>
                  <a:srgbClr val="0070C0"/>
                </a:solidFill>
                <a:latin typeface="Georgia" pitchFamily="18" charset="0"/>
              </a:rPr>
              <a:t>Quantities and units</a:t>
            </a:r>
            <a:r>
              <a:rPr lang="en-US" sz="1400" dirty="0">
                <a:solidFill>
                  <a:srgbClr val="0070C0"/>
                </a:solidFill>
                <a:latin typeface="Georgia" pitchFamily="18" charset="0"/>
              </a:rPr>
              <a:t>-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latin typeface="Georgia" pitchFamily="18" charset="0"/>
              </a:rPr>
              <a:t>Part 2: Mathematical signs and symbols to be used in the natural sciences and technology</a:t>
            </a:r>
            <a:endParaRPr lang="cs-CZ" sz="1400" dirty="0">
              <a:solidFill>
                <a:srgbClr val="0070C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cs-CZ" sz="2800" b="1" dirty="0">
                <a:latin typeface="Georgia" pitchFamily="18" charset="0"/>
              </a:rPr>
              <a:t>MEZINÁRODNÍ NORMA</a:t>
            </a:r>
          </a:p>
          <a:p>
            <a:pPr marL="0" indent="0">
              <a:buNone/>
            </a:pPr>
            <a:r>
              <a:rPr lang="cs-CZ" sz="1900" dirty="0">
                <a:latin typeface="Georgia" pitchFamily="18" charset="0"/>
              </a:rPr>
              <a:t>Veličiny a jednotky-</a:t>
            </a:r>
          </a:p>
          <a:p>
            <a:pPr marL="0" indent="0">
              <a:buNone/>
            </a:pPr>
            <a:r>
              <a:rPr lang="cs-CZ" sz="1900" dirty="0">
                <a:latin typeface="Georgia" pitchFamily="18" charset="0"/>
              </a:rPr>
              <a:t>Část 2: Matematické znaky a značky užívané v přírodních vědách a technice</a:t>
            </a:r>
          </a:p>
          <a:p>
            <a:pPr marL="0" indent="0">
              <a:buNone/>
            </a:pPr>
            <a:r>
              <a:rPr lang="en-US" sz="1900" dirty="0">
                <a:latin typeface="Georgia" pitchFamily="18" charset="0"/>
              </a:rPr>
              <a:t>ISO </a:t>
            </a:r>
            <a:r>
              <a:rPr lang="cs-CZ" sz="1900" dirty="0">
                <a:latin typeface="Georgia" pitchFamily="18" charset="0"/>
              </a:rPr>
              <a:t>– mezinárodní organizace pro normalizaci</a:t>
            </a:r>
          </a:p>
          <a:p>
            <a:pPr marL="0" indent="0">
              <a:buNone/>
            </a:pPr>
            <a:endParaRPr lang="cs-CZ" sz="16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1400" dirty="0">
                <a:latin typeface="Georgia" pitchFamily="18" charset="0"/>
              </a:rPr>
              <a:t>ISO je světovou federací národních normalizačních organizací se sídlem v Ženevě.</a:t>
            </a:r>
          </a:p>
          <a:p>
            <a:pPr marL="0" indent="0">
              <a:buNone/>
            </a:pPr>
            <a:r>
              <a:rPr lang="cs-CZ" sz="1400" dirty="0">
                <a:latin typeface="Georgia" pitchFamily="18" charset="0"/>
              </a:rPr>
              <a:t>Byla založena  23. února 1947.</a:t>
            </a:r>
          </a:p>
        </p:txBody>
      </p:sp>
      <p:pic>
        <p:nvPicPr>
          <p:cNvPr id="4" name="Obrázek 3" descr="ISO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212976"/>
            <a:ext cx="5121040" cy="1872208"/>
          </a:xfrm>
          <a:prstGeom prst="rect">
            <a:avLst/>
          </a:prstGeom>
        </p:spPr>
      </p:pic>
      <p:pic>
        <p:nvPicPr>
          <p:cNvPr id="5" name="Obrázek 4" descr="Ženeva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40968"/>
            <a:ext cx="2647950" cy="1724025"/>
          </a:xfrm>
          <a:prstGeom prst="rect">
            <a:avLst/>
          </a:prstGeom>
        </p:spPr>
      </p:pic>
      <p:pic>
        <p:nvPicPr>
          <p:cNvPr id="6" name="Obrázek 5" descr="Ženeva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4941168"/>
            <a:ext cx="8572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5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ISO 80000-2:2009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Georgia" pitchFamily="18" charset="0"/>
              </a:rPr>
              <a:t>						     Mezinárodní norma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539750" y="1484313"/>
          <a:ext cx="7804150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3670200" imgH="2222280" progId="Equation.DSMT4">
                  <p:embed/>
                </p:oleObj>
              </mc:Choice>
              <mc:Fallback>
                <p:oleObj name="Equation" r:id="rId3" imgW="3670200" imgH="2222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84313"/>
                        <a:ext cx="7804150" cy="472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135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ISO 80000-2:2009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latin typeface="Georgia" pitchFamily="18" charset="0"/>
              </a:rPr>
              <a:t>						     Mezinárodní norma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68313" y="1700213"/>
          <a:ext cx="7775575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3517560" imgH="914400" progId="Equation.DSMT4">
                  <p:embed/>
                </p:oleObj>
              </mc:Choice>
              <mc:Fallback>
                <p:oleObj name="Equation" r:id="rId3" imgW="3517560" imgH="914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7775575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135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   RNDr. Jiří Rákosník, CSc.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200" dirty="0">
                <a:latin typeface="Georgia" pitchFamily="18" charset="0"/>
              </a:rPr>
              <a:t>	</a:t>
            </a:r>
            <a:r>
              <a:rPr lang="cs-CZ" sz="1800" dirty="0">
                <a:latin typeface="Georgia" pitchFamily="18" charset="0"/>
              </a:rPr>
              <a:t>Nemyslím si, že je dobré příliš bazírovat na terminologických detailech. Rozumím tomu, že by se žákům neměl dělat v hlavě  zmatek, ale v řeči není nikdy nic zcela jednoznačně definováno. Důležité je, aby ti, kdo spolu hovoří, chápali v daný  okamžik pod určitým slovem totéž. Toho se dosáhne jen tím, že se dotyční spolu na významu slov domluví. Zavést naprosto jednoznačnou terminologii se nemůže podařit a trvat na jediném možném výkladu může nadělat víc škody než užitku. Naopak, výchova k tomu, aby člověk nad významem slova stále přemýšlel a snažil se pochopit řečníka, může být velmi užitečná.</a:t>
            </a:r>
          </a:p>
          <a:p>
            <a:pPr>
              <a:buNone/>
            </a:pPr>
            <a:endParaRPr lang="cs-CZ" sz="1600" dirty="0"/>
          </a:p>
        </p:txBody>
      </p:sp>
      <p:pic>
        <p:nvPicPr>
          <p:cNvPr id="8" name="Obrázek 7" descr="Rákosník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501008"/>
            <a:ext cx="1643199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827585" y="914400"/>
            <a:ext cx="7488832" cy="56344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32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Kvadratura kruhu</a:t>
            </a: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70C0"/>
                </a:solidFill>
                <a:latin typeface="Georgia" pitchFamily="18" charset="0"/>
              </a:rPr>
              <a:t>(pro napínače provazů lehká úloha)</a:t>
            </a:r>
            <a:br>
              <a:rPr lang="cs-CZ" sz="3200" dirty="0">
                <a:solidFill>
                  <a:srgbClr val="0070C0"/>
                </a:solidFill>
                <a:latin typeface="Georgia" pitchFamily="18" charset="0"/>
              </a:rPr>
            </a:br>
            <a:endParaRPr lang="cs-CZ" sz="32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Trisekce úhlu</a:t>
            </a:r>
            <a:br>
              <a:rPr lang="cs-CZ" sz="3200" dirty="0">
                <a:solidFill>
                  <a:srgbClr val="0070C0"/>
                </a:solidFill>
                <a:latin typeface="Georgia" pitchFamily="18" charset="0"/>
              </a:rPr>
            </a:br>
            <a:endParaRPr lang="cs-CZ" sz="3200" dirty="0">
              <a:solidFill>
                <a:srgbClr val="0070C0"/>
              </a:solidFill>
              <a:latin typeface="Georgia" pitchFamily="18" charset="0"/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200" dirty="0">
                <a:solidFill>
                  <a:srgbClr val="FF0000"/>
                </a:solidFill>
                <a:latin typeface="Georgia" pitchFamily="18" charset="0"/>
              </a:rPr>
              <a:t>Reduplikace krychle</a:t>
            </a:r>
            <a:br>
              <a:rPr lang="cs-CZ" sz="32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cs-CZ" sz="2000" i="1" dirty="0">
                <a:solidFill>
                  <a:srgbClr val="0070C0"/>
                </a:solidFill>
                <a:latin typeface="Georgia" pitchFamily="18" charset="0"/>
              </a:rPr>
              <a:t>(Délský - Délfský problém)</a:t>
            </a:r>
            <a:r>
              <a:rPr lang="ar-SA" sz="2000" i="1" dirty="0">
                <a:solidFill>
                  <a:srgbClr val="0070C0"/>
                </a:solidFill>
              </a:rPr>
              <a:t>‏</a:t>
            </a: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i="1" dirty="0">
              <a:solidFill>
                <a:srgbClr val="0070C0"/>
              </a:solidFill>
            </a:endParaRP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dirty="0">
                <a:solidFill>
                  <a:srgbClr val="0070C0"/>
                </a:solidFill>
                <a:latin typeface="Georgia" pitchFamily="18" charset="0"/>
              </a:rPr>
              <a:t>Konstruovatelná úsečka</a:t>
            </a:r>
          </a:p>
          <a:p>
            <a:pPr>
              <a:buClr>
                <a:srgbClr val="0033CC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b="1" dirty="0">
                <a:latin typeface="Georgia" pitchFamily="18" charset="0"/>
                <a:cs typeface="Times New Roman" pitchFamily="18" charset="0"/>
              </a:rPr>
              <a:t>Eukleidovská konstrukce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 neboli </a:t>
            </a:r>
            <a:r>
              <a:rPr lang="cs-CZ" sz="1400" b="1" dirty="0">
                <a:latin typeface="Georgia" pitchFamily="18" charset="0"/>
                <a:cs typeface="Times New Roman" pitchFamily="18" charset="0"/>
              </a:rPr>
              <a:t>konstrukce pomocí kružítka a pravítka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 označuje konstrukci geometrických objektů pouze pomocí idealizovaného pravítka a kružítka. 	O pravítku se předpokládá, že má nekonečnou délku, jen jednu hranu a žádné značky pro měření, o kružítku se předpokládá, že může nakreslit jakkoli velikou kružnici.</a:t>
            </a:r>
            <a:endParaRPr lang="cs-CZ" sz="3200" i="1" dirty="0">
              <a:solidFill>
                <a:srgbClr val="0033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Tři klasické problémy antické matematiky</a:t>
            </a:r>
          </a:p>
        </p:txBody>
      </p:sp>
      <p:pic>
        <p:nvPicPr>
          <p:cNvPr id="5" name="Obrázek 4" descr="kvadr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340768"/>
            <a:ext cx="1512168" cy="1512168"/>
          </a:xfrm>
          <a:prstGeom prst="rect">
            <a:avLst/>
          </a:prstGeom>
        </p:spPr>
      </p:pic>
      <p:pic>
        <p:nvPicPr>
          <p:cNvPr id="6" name="Obrázek 5" descr="krychl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996952"/>
            <a:ext cx="1800200" cy="180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Albert</a:t>
            </a:r>
            <a:r>
              <a:rPr lang="de-DE" sz="3600" b="1" dirty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Ludwigs Universit</a:t>
            </a:r>
            <a:r>
              <a:rPr lang="de-DE" sz="3600" b="1" dirty="0">
                <a:solidFill>
                  <a:srgbClr val="0070C0"/>
                </a:solidFill>
                <a:latin typeface="Georgia" pitchFamily="18" charset="0"/>
              </a:rPr>
              <a:t>ät Freiburg</a:t>
            </a:r>
            <a:endParaRPr lang="cs-CZ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7" name="Zástupný symbol pro obsah 6" descr="terminologie 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5452564" cy="2520280"/>
          </a:xfrm>
        </p:spPr>
      </p:pic>
      <p:pic>
        <p:nvPicPr>
          <p:cNvPr id="8" name="Obrázek 7" descr="Freiburg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645024"/>
            <a:ext cx="3470939" cy="2610146"/>
          </a:xfrm>
          <a:prstGeom prst="rect">
            <a:avLst/>
          </a:prstGeom>
        </p:spPr>
      </p:pic>
      <p:pic>
        <p:nvPicPr>
          <p:cNvPr id="5" name="Obrázek 4" descr="uni AL Freiburg 2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2204864"/>
            <a:ext cx="1512168" cy="1760595"/>
          </a:xfrm>
          <a:prstGeom prst="rect">
            <a:avLst/>
          </a:prstGeom>
        </p:spPr>
      </p:pic>
      <p:pic>
        <p:nvPicPr>
          <p:cNvPr id="6" name="Obrázek 5" descr="uni AL Freiburg 4.p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437112"/>
            <a:ext cx="2628900" cy="1743075"/>
          </a:xfrm>
          <a:prstGeom prst="rect">
            <a:avLst/>
          </a:prstGeom>
        </p:spPr>
      </p:pic>
      <p:pic>
        <p:nvPicPr>
          <p:cNvPr id="9" name="Obrázek 8" descr="Junker Freiburg 1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2204864"/>
            <a:ext cx="1344168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Albert</a:t>
            </a:r>
            <a:r>
              <a:rPr lang="de-DE" sz="3200" b="1" dirty="0">
                <a:solidFill>
                  <a:srgbClr val="0070C0"/>
                </a:solidFill>
                <a:latin typeface="Georgia" pitchFamily="18" charset="0"/>
              </a:rPr>
              <a:t>-</a:t>
            </a:r>
            <a:r>
              <a:rPr lang="cs-CZ" sz="3200" b="1" dirty="0">
                <a:solidFill>
                  <a:srgbClr val="0070C0"/>
                </a:solidFill>
                <a:latin typeface="Georgia" pitchFamily="18" charset="0"/>
              </a:rPr>
              <a:t>Ludwigs Universit</a:t>
            </a:r>
            <a:r>
              <a:rPr lang="de-DE" sz="3200" b="1" dirty="0">
                <a:solidFill>
                  <a:srgbClr val="0070C0"/>
                </a:solidFill>
                <a:latin typeface="Georgia" pitchFamily="18" charset="0"/>
              </a:rPr>
              <a:t>ät Freiburg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000" b="1" dirty="0">
                <a:latin typeface="Georgia" pitchFamily="18" charset="0"/>
              </a:rPr>
              <a:t>	</a:t>
            </a:r>
            <a:r>
              <a:rPr lang="de-DE" sz="2000" b="1" dirty="0">
                <a:latin typeface="Georgia" pitchFamily="18" charset="0"/>
              </a:rPr>
              <a:t>Die natürlichen Zahlen und das Induktionsprinzip</a:t>
            </a:r>
          </a:p>
          <a:p>
            <a:pPr algn="just">
              <a:buNone/>
            </a:pPr>
            <a:r>
              <a:rPr lang="de-DE" sz="2000" dirty="0">
                <a:latin typeface="Georgia" pitchFamily="18" charset="0"/>
              </a:rPr>
              <a:t>	Die natürlichen Zahlen sind die Zahlen, mit denen man die Anzahl der Elemente endlicher Mengen beschreiben kann, also die Zahlen 0,1,2,3,...</a:t>
            </a:r>
            <a:r>
              <a:rPr lang="cs-CZ" sz="2000" dirty="0">
                <a:latin typeface="Georgia" pitchFamily="18" charset="0"/>
              </a:rPr>
              <a:t> </a:t>
            </a:r>
            <a:r>
              <a:rPr lang="de-DE" sz="2000" dirty="0">
                <a:latin typeface="Georgia" pitchFamily="18" charset="0"/>
              </a:rPr>
              <a:t>Meist wird die Menge der natürlichen Zahlen mit N bezeichnet. </a:t>
            </a:r>
          </a:p>
          <a:p>
            <a:pPr algn="just">
              <a:buNone/>
            </a:pPr>
            <a:r>
              <a:rPr lang="de-DE" sz="2000" dirty="0">
                <a:latin typeface="Georgia" pitchFamily="18" charset="0"/>
              </a:rPr>
              <a:t>	Historisch steht das Symbol N für die Menge der echt positiven Zahlen 1,2,3,... und dann N</a:t>
            </a:r>
            <a:r>
              <a:rPr lang="de-DE" sz="2000" baseline="-25000" dirty="0">
                <a:latin typeface="Georgia" pitchFamily="18" charset="0"/>
              </a:rPr>
              <a:t>0 </a:t>
            </a:r>
            <a:r>
              <a:rPr lang="de-DE" sz="2000" dirty="0">
                <a:latin typeface="Georgia" pitchFamily="18" charset="0"/>
              </a:rPr>
              <a:t>für die Menge der natürlichen Zahlen einschließlich 0. Auch im einigen Disziplinen wie z.B. den Teilen der Zahlentheorie, welche die natürlichen Zahlen untersuchen, wird die 0 gerne weggelassen, weil sie sich in mancher Hinsicht anders als die anderen natürlichen Zahlen verhält. </a:t>
            </a:r>
            <a:r>
              <a:rPr lang="de-DE" sz="2000" b="1" dirty="0">
                <a:solidFill>
                  <a:srgbClr val="0070C0"/>
                </a:solidFill>
                <a:latin typeface="Georgia" pitchFamily="18" charset="0"/>
              </a:rPr>
              <a:t>Ob N und der Begriﬀ ”natürliche Zahl“ also die 0 beinhaltet oder nicht, ist von Autor zu Autor verschieden.</a:t>
            </a:r>
            <a:r>
              <a:rPr lang="de-DE" sz="2000" dirty="0">
                <a:latin typeface="Georgia" pitchFamily="18" charset="0"/>
              </a:rPr>
              <a:t> </a:t>
            </a:r>
            <a:endParaRPr lang="cs-CZ" sz="2000" dirty="0">
              <a:latin typeface="Georgia" pitchFamily="18" charset="0"/>
            </a:endParaRPr>
          </a:p>
          <a:p>
            <a:endParaRPr lang="cs-CZ" sz="2000" dirty="0">
              <a:latin typeface="Georgia" pitchFamily="18" charset="0"/>
            </a:endParaRPr>
          </a:p>
          <a:p>
            <a:endParaRPr lang="cs-CZ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Co jsem našel v učebnicích pro žáky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6000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itchFamily="18" charset="0"/>
              </a:rPr>
              <a:t>Vydavatelství 2	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absolutní hodnota čísla udává vzdálenost obrazu tohoto čísla od nuly na číselné ose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rozhodněte, který z matematických zápisů je výraz …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povrch jehlanu vypočítáme jako součet povrchů jeho stěn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součet vnitřních úhlů v trojúhelníku je 180</a:t>
            </a:r>
            <a:r>
              <a:rPr lang="cs-CZ" sz="1400" baseline="30000" dirty="0">
                <a:latin typeface="Georgia" pitchFamily="18" charset="0"/>
              </a:rPr>
              <a:t>0</a:t>
            </a:r>
            <a:endParaRPr lang="cs-CZ" sz="1400" dirty="0">
              <a:latin typeface="Georgia" pitchFamily="18" charset="0"/>
            </a:endParaRPr>
          </a:p>
          <a:p>
            <a:pPr defTabSz="360000"/>
            <a:endParaRPr lang="cs-CZ" sz="1400" dirty="0">
              <a:latin typeface="Georgia" pitchFamily="18" charset="0"/>
            </a:endParaRPr>
          </a:p>
          <a:p>
            <a:pPr defTabSz="360000">
              <a:buNone/>
            </a:pPr>
            <a:endParaRPr lang="cs-CZ" sz="1400" dirty="0">
              <a:latin typeface="Georgia" pitchFamily="18" charset="0"/>
            </a:endParaRPr>
          </a:p>
          <a:p>
            <a:pPr defTabSz="360000">
              <a:buNone/>
            </a:pPr>
            <a:endParaRPr lang="cs-CZ" sz="1400" dirty="0">
              <a:latin typeface="Georgia" pitchFamily="18" charset="0"/>
            </a:endParaRPr>
          </a:p>
          <a:p>
            <a:pPr defTabSz="360000">
              <a:buNone/>
            </a:pPr>
            <a:endParaRPr lang="cs-CZ" sz="1400" dirty="0">
              <a:latin typeface="Georgia" pitchFamily="18" charset="0"/>
            </a:endParaRPr>
          </a:p>
          <a:p>
            <a:pPr defTabSz="360000">
              <a:buNone/>
            </a:pPr>
            <a:endParaRPr lang="cs-CZ" sz="1400" dirty="0">
              <a:latin typeface="Georgia" pitchFamily="18" charset="0"/>
            </a:endParaRPr>
          </a:p>
          <a:p>
            <a:pPr marL="324000" indent="-324000" defTabSz="360000"/>
            <a:endParaRPr lang="cs-CZ" sz="200" dirty="0">
              <a:latin typeface="Georgia" pitchFamily="18" charset="0"/>
            </a:endParaRPr>
          </a:p>
          <a:p>
            <a:pPr marL="324000" indent="-324000" defTabSz="360000"/>
            <a:endParaRPr lang="cs-CZ" sz="200" dirty="0">
              <a:latin typeface="Georgia" pitchFamily="18" charset="0"/>
            </a:endParaRPr>
          </a:p>
          <a:p>
            <a:pPr marL="324000" indent="-324000" defTabSz="36000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itchFamily="18" charset="0"/>
              </a:rPr>
              <a:t>Vydavatelství 3	</a:t>
            </a: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vypočítej tyto příklady</a:t>
            </a: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příklad 4:0 nelze vypočítat</a:t>
            </a:r>
          </a:p>
          <a:p>
            <a:pPr marL="324000" indent="-324000" defTabSz="360000"/>
            <a:endParaRPr lang="cs-CZ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>
                <a:solidFill>
                  <a:srgbClr val="0070C0"/>
                </a:solidFill>
                <a:latin typeface="Georgia" pitchFamily="18" charset="0"/>
              </a:rPr>
              <a:t>Co jsem našel v učebnicích pro žáky ZŠ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60000">
              <a:buNone/>
            </a:pPr>
            <a:r>
              <a:rPr lang="cs-CZ" sz="2000" b="1" dirty="0">
                <a:solidFill>
                  <a:srgbClr val="0070C0"/>
                </a:solidFill>
                <a:latin typeface="Georgia" pitchFamily="18" charset="0"/>
              </a:rPr>
              <a:t>Vydavatelství 1	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obor N je vzhledem k operaci sčítání uzavřený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číslo jedna je vzhledem	k operaci násobení neutrálním prvkem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nula určuje počet prvků (mohutnost) prázdné množiny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součet čísel se stejnými znaménky určíme tak, že sečteme jejich absolutní hodnoty a připojíme společné znaménko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obvod kružnice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Ludolfovo číslo vyjadřuje podíl obvodu </a:t>
            </a:r>
            <a:r>
              <a:rPr lang="cs-CZ" sz="1400" i="1" dirty="0">
                <a:latin typeface="Georgia" pitchFamily="18" charset="0"/>
              </a:rPr>
              <a:t>o</a:t>
            </a:r>
            <a:r>
              <a:rPr lang="cs-CZ" sz="1400" dirty="0">
                <a:latin typeface="Georgia" pitchFamily="18" charset="0"/>
              </a:rPr>
              <a:t> a průměru </a:t>
            </a:r>
            <a:r>
              <a:rPr lang="cs-CZ" sz="1400" i="1" dirty="0">
                <a:latin typeface="Georgia" pitchFamily="18" charset="0"/>
              </a:rPr>
              <a:t>d</a:t>
            </a:r>
            <a:r>
              <a:rPr lang="cs-CZ" sz="1400" dirty="0">
                <a:latin typeface="Georgia" pitchFamily="18" charset="0"/>
              </a:rPr>
              <a:t> libovolné kružnice. Obvykle číslo </a:t>
            </a:r>
            <a:r>
              <a:rPr lang="cs-CZ" sz="1400" i="1" dirty="0">
                <a:latin typeface="Georgia" pitchFamily="18" charset="0"/>
              </a:rPr>
              <a:t>e </a:t>
            </a:r>
            <a:r>
              <a:rPr lang="cs-CZ" sz="1400" dirty="0">
                <a:latin typeface="Georgia" pitchFamily="18" charset="0"/>
              </a:rPr>
              <a:t>aproximujeme číslem 2,71.</a:t>
            </a: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	povrch tělesa je tvořen všemi plochami, které dané těleso ohraničují</a:t>
            </a: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 rozložením povrchu  tělesa do roviny  získáme rovinný útvar, který nazýváme síť tělesa</a:t>
            </a: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povrch válce tvoří dvě kruhové podstavy a plášť</a:t>
            </a:r>
          </a:p>
          <a:p>
            <a:pPr marL="324000" indent="-324000" defTabSz="360000"/>
            <a:endParaRPr lang="cs-CZ" sz="1400" dirty="0">
              <a:latin typeface="Georgia" pitchFamily="18" charset="0"/>
            </a:endParaRPr>
          </a:p>
          <a:p>
            <a:pPr marL="324000" indent="-324000" defTabSz="360000"/>
            <a:endParaRPr lang="cs-CZ" sz="1400" dirty="0">
              <a:latin typeface="Georgia" pitchFamily="18" charset="0"/>
            </a:endParaRPr>
          </a:p>
          <a:p>
            <a:pPr marL="324000" indent="-324000" defTabSz="360000"/>
            <a:endParaRPr lang="cs-CZ" sz="1400" dirty="0">
              <a:latin typeface="Georgia" pitchFamily="18" charset="0"/>
            </a:endParaRPr>
          </a:p>
          <a:p>
            <a:pPr marL="324000" indent="-324000" defTabSz="360000"/>
            <a:r>
              <a:rPr lang="cs-CZ" sz="1400" dirty="0">
                <a:latin typeface="Georgia" pitchFamily="18" charset="0"/>
              </a:rPr>
              <a:t>následuje doplňující poznámka, že pojem procento dává smysl teprve tehdy, je-li řečeno …</a:t>
            </a:r>
          </a:p>
          <a:p>
            <a:pPr marL="1581300" lvl="3" indent="-324000" defTabSz="360000"/>
            <a:endParaRPr lang="cs-CZ" sz="200" dirty="0">
              <a:latin typeface="Georgia" pitchFamily="18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99592" y="4725144"/>
          <a:ext cx="10243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725144"/>
                        <a:ext cx="102437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980728"/>
            <a:ext cx="78488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eorgia" pitchFamily="18" charset="0"/>
              </a:rPr>
              <a:t>Kód projektu:		EduVibr - Tdi </a:t>
            </a:r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007 </a:t>
            </a:r>
            <a:r>
              <a:rPr lang="cs-CZ" dirty="0">
                <a:latin typeface="Georgia" pitchFamily="18" charset="0"/>
              </a:rPr>
              <a:t>- KOMAFRI</a:t>
            </a:r>
          </a:p>
          <a:p>
            <a:r>
              <a:rPr lang="cs-CZ" dirty="0">
                <a:latin typeface="Georgia" pitchFamily="18" charset="0"/>
              </a:rPr>
              <a:t>Motivace:		</a:t>
            </a:r>
            <a:r>
              <a:rPr lang="cs-CZ" sz="1200" dirty="0">
                <a:latin typeface="Georgia" pitchFamily="18" charset="0"/>
              </a:rPr>
              <a:t>pokles zájmu o učitelskou profesi, nedostatek učitelů (Fy), domácí 				vzdělávání, odškolnění společnosti (Illich, str. 15)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Finanční zajištění:	MŠMT:	     </a:t>
            </a:r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0 %</a:t>
            </a:r>
          </a:p>
          <a:p>
            <a:r>
              <a:rPr lang="cs-CZ" dirty="0">
                <a:latin typeface="Georgia" pitchFamily="18" charset="0"/>
              </a:rPr>
              <a:t>			Škola:	</a:t>
            </a:r>
            <a:r>
              <a:rPr lang="cs-CZ" dirty="0">
                <a:solidFill>
                  <a:srgbClr val="FF0000"/>
                </a:solidFill>
                <a:latin typeface="Georgia" pitchFamily="18" charset="0"/>
              </a:rPr>
              <a:t>100 %</a:t>
            </a:r>
          </a:p>
          <a:p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Doporučená strategie:	ASVNAKZC </a:t>
            </a:r>
            <a:r>
              <a:rPr lang="cs-CZ" sz="1200" dirty="0">
                <a:latin typeface="Georgia" pitchFamily="18" charset="0"/>
              </a:rPr>
              <a:t>(der Wolf und die Ziege)</a:t>
            </a:r>
          </a:p>
          <a:p>
            <a:r>
              <a:rPr lang="cs-CZ" sz="1200" dirty="0">
                <a:latin typeface="Georgia" pitchFamily="18" charset="0"/>
              </a:rPr>
              <a:t>			aby se vlk nažral a koza zůstala celá</a:t>
            </a:r>
            <a:endParaRPr lang="cs-CZ" dirty="0">
              <a:latin typeface="Georgia" pitchFamily="18" charset="0"/>
            </a:endParaRPr>
          </a:p>
          <a:p>
            <a:r>
              <a:rPr lang="cs-CZ" dirty="0">
                <a:latin typeface="Georgia" pitchFamily="18" charset="0"/>
              </a:rPr>
              <a:t>			</a:t>
            </a:r>
            <a:r>
              <a:rPr lang="cs-CZ" sz="1400" dirty="0">
                <a:latin typeface="Georgia" pitchFamily="18" charset="0"/>
              </a:rPr>
              <a:t>odchod učitelů do důchodu v 90 letech</a:t>
            </a:r>
          </a:p>
          <a:p>
            <a:r>
              <a:rPr lang="cs-CZ" sz="1400" dirty="0">
                <a:latin typeface="Georgia" pitchFamily="18" charset="0"/>
              </a:rPr>
              <a:t> </a:t>
            </a:r>
          </a:p>
          <a:p>
            <a:r>
              <a:rPr lang="cs-CZ" u="sng" dirty="0">
                <a:latin typeface="Georgia" pitchFamily="18" charset="0"/>
              </a:rPr>
              <a:t>Projednat:				Doporučené místo jednání:</a:t>
            </a:r>
          </a:p>
          <a:p>
            <a:r>
              <a:rPr lang="cs-CZ" sz="1200" dirty="0">
                <a:latin typeface="Georgia" pitchFamily="18" charset="0"/>
              </a:rPr>
              <a:t>Kulaté stoly s kvalifikovanými učiteli 			U Fleků </a:t>
            </a:r>
          </a:p>
          <a:p>
            <a:r>
              <a:rPr lang="cs-CZ" sz="1200" dirty="0">
                <a:latin typeface="Georgia" pitchFamily="18" charset="0"/>
              </a:rPr>
              <a:t>Hranaté stoly	 s nekvalifikovanými učiteli			U Kaštanu</a:t>
            </a:r>
          </a:p>
          <a:p>
            <a:r>
              <a:rPr lang="cs-CZ" sz="1200" dirty="0">
                <a:latin typeface="Georgia" pitchFamily="18" charset="0"/>
              </a:rPr>
              <a:t>Oválné stoly s akademickými pedagogickými údy 		Bufet Rektorátu UK, Celetná 20</a:t>
            </a:r>
          </a:p>
          <a:p>
            <a:r>
              <a:rPr lang="cs-CZ" sz="1200" dirty="0">
                <a:latin typeface="Georgia" pitchFamily="18" charset="0"/>
              </a:rPr>
              <a:t>Hospodářská komora				Obec spisovatelů, Železná 18	</a:t>
            </a:r>
          </a:p>
          <a:p>
            <a:r>
              <a:rPr lang="cs-CZ" sz="1200" dirty="0">
                <a:latin typeface="Georgia" pitchFamily="18" charset="0"/>
              </a:rPr>
              <a:t>Svaz průmyslu a dopravy				Svaz hudebníků ČR, Na Zátorách 8</a:t>
            </a:r>
          </a:p>
          <a:p>
            <a:r>
              <a:rPr lang="cs-CZ" sz="1200" dirty="0">
                <a:latin typeface="Georgia" pitchFamily="18" charset="0"/>
              </a:rPr>
              <a:t>Eduin					Hlavní kancelář společnosti Eduout	</a:t>
            </a:r>
          </a:p>
          <a:p>
            <a:r>
              <a:rPr lang="cs-CZ" sz="1200" dirty="0">
                <a:latin typeface="Georgia" pitchFamily="18" charset="0"/>
              </a:rPr>
              <a:t>Eduout					Hlavní kancelář společnosti Eduin</a:t>
            </a:r>
          </a:p>
          <a:p>
            <a:r>
              <a:rPr lang="cs-CZ" sz="1200" dirty="0">
                <a:latin typeface="Georgia" pitchFamily="18" charset="0"/>
              </a:rPr>
              <a:t>Školští experti ČSSD, ANO, KDU-ČSL, ODS, TOP 09, KSČM	Pedagogické muzeum, Valdštejnská 20</a:t>
            </a:r>
          </a:p>
          <a:p>
            <a:r>
              <a:rPr lang="cs-CZ" sz="1200" dirty="0">
                <a:latin typeface="Georgia" pitchFamily="18" charset="0"/>
              </a:rPr>
              <a:t>Ostatní školští experti působící v médiích		Pedagogická knihovna J. A. Komenského</a:t>
            </a:r>
          </a:p>
          <a:p>
            <a:r>
              <a:rPr lang="cs-CZ" sz="1200" dirty="0">
                <a:latin typeface="Georgia" pitchFamily="18" charset="0"/>
              </a:rPr>
              <a:t>Zálesák Tom					Sherwood</a:t>
            </a:r>
          </a:p>
          <a:p>
            <a:r>
              <a:rPr lang="cs-CZ" sz="1200" dirty="0">
                <a:latin typeface="Georgia" pitchFamily="18" charset="0"/>
              </a:rPr>
              <a:t>ČMOS PŠ					Fantova kavárna na hlavním nádraží</a:t>
            </a:r>
          </a:p>
          <a:p>
            <a:r>
              <a:rPr lang="cs-CZ" sz="1200" dirty="0">
                <a:latin typeface="Georgia" pitchFamily="18" charset="0"/>
              </a:rPr>
              <a:t>Svaz důchodců (učitelů) ČR			PSZN v Litomyšli </a:t>
            </a:r>
            <a:r>
              <a:rPr lang="cs-CZ" sz="1000" dirty="0">
                <a:latin typeface="Georgia" pitchFamily="18" charset="0"/>
              </a:rPr>
              <a:t>(v případě deště penzion Lilie)</a:t>
            </a:r>
            <a:endParaRPr lang="cs-CZ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8235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340768"/>
            <a:ext cx="764664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itchFamily="18" charset="0"/>
              </a:rPr>
              <a:t>Seznam použitých zkratek:</a:t>
            </a:r>
          </a:p>
          <a:p>
            <a:r>
              <a:rPr lang="cs-CZ" sz="1600" dirty="0">
                <a:latin typeface="Georgia" pitchFamily="18" charset="0"/>
              </a:rPr>
              <a:t>ES		edukace sólo, bez doprovodu</a:t>
            </a:r>
          </a:p>
          <a:p>
            <a:r>
              <a:rPr lang="cs-CZ" sz="1600" dirty="0">
                <a:latin typeface="Georgia" pitchFamily="18" charset="0"/>
              </a:rPr>
              <a:t>ED		edukace s doprovodem</a:t>
            </a:r>
          </a:p>
          <a:p>
            <a:r>
              <a:rPr lang="cs-CZ" sz="1600" dirty="0">
                <a:latin typeface="Georgia" pitchFamily="18" charset="0"/>
              </a:rPr>
              <a:t>AS		asistent edukátora seniora</a:t>
            </a:r>
          </a:p>
          <a:p>
            <a:r>
              <a:rPr lang="cs-CZ" sz="1600" dirty="0">
                <a:latin typeface="Georgia" pitchFamily="18" charset="0"/>
              </a:rPr>
              <a:t>ZDS		zdravotní dozor edukátora seniora</a:t>
            </a:r>
          </a:p>
          <a:p>
            <a:r>
              <a:rPr lang="cs-CZ" sz="1600" dirty="0">
                <a:latin typeface="Georgia" pitchFamily="18" charset="0"/>
              </a:rPr>
              <a:t>VP		výuka pouze v přízemí</a:t>
            </a:r>
          </a:p>
          <a:p>
            <a:r>
              <a:rPr lang="cs-CZ" sz="1600" dirty="0">
                <a:latin typeface="Georgia" pitchFamily="18" charset="0"/>
              </a:rPr>
              <a:t>UKM		známá diagnóza staršího edukátora</a:t>
            </a:r>
          </a:p>
          <a:p>
            <a:r>
              <a:rPr lang="cs-CZ" sz="1600" dirty="0">
                <a:latin typeface="Georgia" pitchFamily="18" charset="0"/>
              </a:rPr>
              <a:t>NKM		ještě známější diagnóza ještě staršího edukátora</a:t>
            </a:r>
          </a:p>
          <a:p>
            <a:r>
              <a:rPr lang="cs-CZ" sz="1600" dirty="0">
                <a:latin typeface="Georgia" pitchFamily="18" charset="0"/>
              </a:rPr>
              <a:t>BP		barevné pruhy na chodbě</a:t>
            </a:r>
          </a:p>
          <a:p>
            <a:r>
              <a:rPr lang="cs-CZ" sz="1600" dirty="0">
                <a:latin typeface="Georgia" pitchFamily="18" charset="0"/>
              </a:rPr>
              <a:t>BPKT		barevný pruh na trase kabinet – třída</a:t>
            </a:r>
          </a:p>
          <a:p>
            <a:r>
              <a:rPr lang="cs-CZ" sz="1600" dirty="0">
                <a:latin typeface="Georgia" pitchFamily="18" charset="0"/>
              </a:rPr>
              <a:t>BPKWC		barevný pruh na trase kabinet – záchod</a:t>
            </a:r>
          </a:p>
          <a:p>
            <a:r>
              <a:rPr lang="cs-CZ" sz="1600" dirty="0">
                <a:latin typeface="Georgia" pitchFamily="18" charset="0"/>
              </a:rPr>
              <a:t>BPTWC		barevný pruh na trase třída – záchod</a:t>
            </a:r>
          </a:p>
          <a:p>
            <a:r>
              <a:rPr lang="cs-CZ" sz="1600" dirty="0">
                <a:latin typeface="Georgia" pitchFamily="18" charset="0"/>
              </a:rPr>
              <a:t>ZKZZŽ		zákaz komunikace se zákonnými zástupci žáků</a:t>
            </a:r>
          </a:p>
          <a:p>
            <a:r>
              <a:rPr lang="cs-CZ" sz="1600" dirty="0">
                <a:latin typeface="Georgia" pitchFamily="18" charset="0"/>
              </a:rPr>
              <a:t>PORG		pedagogický orgasmus</a:t>
            </a:r>
          </a:p>
          <a:p>
            <a:r>
              <a:rPr lang="cs-CZ" sz="1600" dirty="0">
                <a:latin typeface="Georgia" pitchFamily="18" charset="0"/>
              </a:rPr>
              <a:t>T		Teachers -</a:t>
            </a:r>
            <a:r>
              <a:rPr lang="cs-CZ" sz="1600" dirty="0"/>
              <a:t> </a:t>
            </a:r>
            <a:r>
              <a:rPr lang="cs-CZ" sz="1600" dirty="0">
                <a:latin typeface="Georgia" pitchFamily="18" charset="0"/>
              </a:rPr>
              <a:t>blended whiskey </a:t>
            </a:r>
          </a:p>
          <a:p>
            <a:r>
              <a:rPr lang="cs-CZ" sz="1600" dirty="0">
                <a:latin typeface="Georgia" pitchFamily="18" charset="0"/>
              </a:rPr>
              <a:t>MD, MO		Magistr Dark, Magistr Orginal (Plzeň – Božkov) 	</a:t>
            </a:r>
          </a:p>
          <a:p>
            <a:r>
              <a:rPr lang="cs-CZ" sz="1600" dirty="0">
                <a:latin typeface="Georgia" pitchFamily="18" charset="0"/>
              </a:rPr>
              <a:t>R</a:t>
            </a:r>
            <a:r>
              <a:rPr lang="cs-CZ" sz="1600" i="1" dirty="0">
                <a:latin typeface="Georgia" pitchFamily="18" charset="0"/>
              </a:rPr>
              <a:t>, x</a:t>
            </a:r>
            <a:r>
              <a:rPr lang="cs-CZ" sz="1600" dirty="0">
                <a:latin typeface="Georgia" pitchFamily="18" charset="0"/>
              </a:rPr>
              <a:t>R		Rum, </a:t>
            </a:r>
            <a:r>
              <a:rPr lang="cs-CZ" sz="1600" i="1" dirty="0">
                <a:latin typeface="Georgia" pitchFamily="18" charset="0"/>
              </a:rPr>
              <a:t>x</a:t>
            </a:r>
            <a:r>
              <a:rPr lang="cs-CZ" sz="1600" dirty="0">
                <a:latin typeface="Georgia" pitchFamily="18" charset="0"/>
              </a:rPr>
              <a:t> –počet povolených panáků v průběhu edukační reality</a:t>
            </a:r>
          </a:p>
          <a:p>
            <a:r>
              <a:rPr lang="cs-CZ" sz="1600" dirty="0">
                <a:latin typeface="Georgia" pitchFamily="18" charset="0"/>
              </a:rPr>
              <a:t>NRNŠ		nima ruma nima šturma</a:t>
            </a:r>
          </a:p>
          <a:p>
            <a:r>
              <a:rPr lang="cs-CZ" sz="1600" dirty="0">
                <a:latin typeface="Georgia" pitchFamily="18" charset="0"/>
              </a:rPr>
              <a:t>NBI		nemocen během inspekce ve škole	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82352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1556792"/>
            <a:ext cx="82089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/>
            <a:r>
              <a:rPr lang="cs-CZ" sz="1400" dirty="0">
                <a:latin typeface="Georgia" pitchFamily="18" charset="0"/>
              </a:rPr>
              <a:t>Kariérní 		Délka	Odměna		  Označení		Poznámky</a:t>
            </a:r>
          </a:p>
          <a:p>
            <a:pPr defTabSz="360000"/>
            <a:r>
              <a:rPr lang="cs-CZ" sz="1400" dirty="0">
                <a:latin typeface="Georgia" pitchFamily="18" charset="0"/>
              </a:rPr>
              <a:t>stupeň		praxe	Poplatek		  edukátora</a:t>
            </a:r>
          </a:p>
          <a:p>
            <a:pPr defTabSz="360000"/>
            <a:r>
              <a:rPr lang="cs-CZ" sz="1400" u="sng" dirty="0">
                <a:latin typeface="Georgia" pitchFamily="18" charset="0"/>
              </a:rPr>
              <a:t>____________________________________________________________________</a:t>
            </a:r>
            <a:r>
              <a:rPr lang="cs-CZ" sz="1600" u="sng" dirty="0">
                <a:latin typeface="Georgia" pitchFamily="18" charset="0"/>
              </a:rPr>
              <a:t>    </a:t>
            </a:r>
          </a:p>
          <a:p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    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UUKOKŘ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   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1,00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	 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 	 5		radost z díla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Basic	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hledání, očekávání, šok z reality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   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0,80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		10		   3000,-Kč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 Lux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nalezení pevného bodu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3   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0,60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		15	 	   3010,-Kč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Jiskra	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ví o něm školník</a:t>
            </a:r>
            <a:endParaRPr lang="cs-CZ" sz="14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4    </a:t>
            </a:r>
            <a:r>
              <a:rPr lang="cs-CZ" sz="14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0,50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20	  	   4999,-Kč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Plamen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poučuje ředitele školy, vědí o něm na kraji  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5     	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25		   6666,-Kč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Inferno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ve škole dělá peklo, poučuje předsedu ŠR 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6	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30		 10000,-Kč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Canschulin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kandidát na školního inspektora, NLV</a:t>
            </a:r>
          </a:p>
          <a:p>
            <a:pPr marL="342900" indent="-342900" defTabSz="360000"/>
            <a:r>
              <a:rPr lang="cs-CZ" sz="14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7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 				35		 15000,-Kč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Holzam	</a:t>
            </a:r>
            <a:r>
              <a:rPr lang="cs-CZ" sz="1400" b="1" dirty="0"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dřevěný Amos (Č, M, S)</a:t>
            </a:r>
            <a:r>
              <a:rPr lang="cs-CZ" sz="1400" b="1" dirty="0">
                <a:latin typeface="Georgia" pitchFamily="18" charset="0"/>
                <a:cs typeface="Times New Roman" pitchFamily="18" charset="0"/>
              </a:rPr>
              <a:t>		</a:t>
            </a:r>
          </a:p>
          <a:p>
            <a:pPr marL="342900" indent="-342900"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8		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40	 	 20000,-Kč	 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Feram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železný Amos</a:t>
            </a:r>
          </a:p>
          <a:p>
            <a:pPr marL="342900" indent="-342900" defTabSz="360000"/>
            <a:endParaRPr lang="cs-CZ" sz="1400" dirty="0"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9     </a:t>
            </a:r>
            <a:r>
              <a:rPr lang="cs-CZ" sz="14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0,50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45		  -2000,-Kč	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Kleinzden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der kleine Zdeněk Nejedlý, </a:t>
            </a:r>
            <a:r>
              <a:rPr lang="cs-CZ" sz="1400" dirty="0">
                <a:latin typeface="Georgia" pitchFamily="18" charset="0"/>
              </a:rPr>
              <a:t>ZKZZŽ, 1R</a:t>
            </a:r>
            <a:endParaRPr lang="cs-CZ" sz="1400" dirty="0"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10   </a:t>
            </a:r>
            <a:r>
              <a:rPr lang="cs-CZ" sz="14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0,40	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50		  -3000,-Kč	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Groszden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der große Zdeněk Nejedlý, </a:t>
            </a:r>
            <a:r>
              <a:rPr lang="cs-CZ" sz="1400" dirty="0">
                <a:latin typeface="Georgia" pitchFamily="18" charset="0"/>
              </a:rPr>
              <a:t>ZKZZŽ, 2R</a:t>
            </a:r>
            <a:endParaRPr lang="cs-CZ" sz="14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11   </a:t>
            </a:r>
            <a:r>
              <a:rPr lang="cs-CZ" sz="14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0,30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55		  -3500,-Kč	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dementus, ED(AS), VP, </a:t>
            </a:r>
            <a:r>
              <a:rPr lang="cs-CZ" sz="1400" dirty="0">
                <a:latin typeface="Georgia" pitchFamily="18" charset="0"/>
              </a:rPr>
              <a:t>ZKZZŽ , 3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R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12  </a:t>
            </a:r>
            <a:r>
              <a:rPr lang="cs-CZ" sz="14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 0,20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60		  -4000,-Kč	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 s.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dementus superior, ED(AS), ZDS, VP</a:t>
            </a: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13   </a:t>
            </a:r>
            <a:r>
              <a:rPr lang="cs-CZ" sz="14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0,10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65		  -4500,-Kč 	  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 m.	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dementus maximus, ED(AS), ZDS, VP, UKM</a:t>
            </a:r>
          </a:p>
          <a:p>
            <a:pPr defTabSz="360000"/>
            <a:endParaRPr lang="cs-CZ" sz="14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14       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není nutná	radost z díla	</a:t>
            </a:r>
            <a:r>
              <a:rPr lang="cs-CZ" sz="14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Reformátor	</a:t>
            </a:r>
            <a:r>
              <a:rPr lang="cs-CZ" sz="1400" dirty="0">
                <a:latin typeface="Georgia" pitchFamily="18" charset="0"/>
                <a:cs typeface="Times New Roman" pitchFamily="18" charset="0"/>
              </a:rPr>
              <a:t>tvůrce kurikulárních reforem</a:t>
            </a:r>
            <a:endParaRPr lang="cs-CZ" sz="14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3EB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600" i="1" dirty="0">
                <a:solidFill>
                  <a:srgbClr val="003EBB"/>
                </a:solidFill>
                <a:latin typeface="Times New Roman" pitchFamily="18" charset="0"/>
                <a:cs typeface="Times New Roman" pitchFamily="18" charset="0"/>
              </a:rPr>
              <a:t>Ούδείς άγεωμέτρητος εισίτω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00188"/>
            <a:ext cx="8143875" cy="5089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 rtlCol="0">
            <a:no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Platonova tělesa</a:t>
            </a:r>
            <a:endParaRPr lang="cs-CZ" sz="3600" b="1" dirty="0"/>
          </a:p>
        </p:txBody>
      </p:sp>
      <p:pic>
        <p:nvPicPr>
          <p:cNvPr id="25603" name="Picture 3" descr="C:\Documents and Settings\Dag - Hrubý\Dokumenty\DAG\Prezentace\Platon\anim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:\Documents and Settings\Dag - Hrubý\Dokumenty\DAG\Prezentace\Platon\anim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861048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C:\Documents and Settings\Dag - Hrubý\Dokumenty\DAG\Prezentace\Platon\anim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861048"/>
            <a:ext cx="207168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C:\Documents and Settings\Dag - Hrubý\Dokumenty\DAG\Prezentace\Platon\anim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132856"/>
            <a:ext cx="1949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C:\Documents and Settings\Dag - Hrubý\Dokumenty\DAG\Prezentace\Platon\anim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98072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043608" y="270892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Tetraedr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Oheň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28184" y="2996952"/>
            <a:ext cx="115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Hexaedr </a:t>
            </a:r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Země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75856" y="4077072"/>
            <a:ext cx="176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Dodekaedr</a:t>
            </a:r>
            <a:endParaRPr lang="cs-CZ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58052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Georgia" pitchFamily="18" charset="0"/>
              </a:rPr>
              <a:t>O</a:t>
            </a:r>
            <a:r>
              <a:rPr lang="cs-C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ktaedr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Vzduch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156176" y="5877272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Ikosaedr</a:t>
            </a:r>
          </a:p>
          <a:p>
            <a:r>
              <a:rPr lang="cs-C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Voda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627784" y="4581128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Georgia" pitchFamily="18" charset="0"/>
              </a:rPr>
              <a:t>Eulerova věta</a:t>
            </a:r>
          </a:p>
          <a:p>
            <a:pPr algn="ctr"/>
            <a:r>
              <a:rPr lang="cs-CZ" b="1" i="1" dirty="0">
                <a:latin typeface="Times New Roman" pitchFamily="18" charset="0"/>
                <a:cs typeface="Times New Roman" pitchFamily="18" charset="0"/>
              </a:rPr>
              <a:t>S + V = H + 2</a:t>
            </a:r>
            <a:endParaRPr lang="cs-CZ" dirty="0"/>
          </a:p>
        </p:txBody>
      </p:sp>
      <p:graphicFrame>
        <p:nvGraphicFramePr>
          <p:cNvPr id="422913" name="Object 1"/>
          <p:cNvGraphicFramePr>
            <a:graphicFrameLocks noChangeAspect="1"/>
          </p:cNvGraphicFramePr>
          <p:nvPr/>
        </p:nvGraphicFramePr>
        <p:xfrm>
          <a:off x="2699792" y="5414402"/>
          <a:ext cx="2880320" cy="751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9" imgW="1511280" imgH="393480" progId="Equation.DSMT4">
                  <p:embed/>
                </p:oleObj>
              </mc:Choice>
              <mc:Fallback>
                <p:oleObj name="Equation" r:id="rId9" imgW="15112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414402"/>
                        <a:ext cx="2880320" cy="75144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Platonova tělesa</a:t>
            </a:r>
            <a:endParaRPr lang="cs-CZ" sz="1600" dirty="0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67544" y="980728"/>
          <a:ext cx="4559732" cy="117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3" imgW="1523880" imgH="393480" progId="Equation.DSMT4">
                  <p:embed/>
                </p:oleObj>
              </mc:Choice>
              <mc:Fallback>
                <p:oleObj name="Equation" r:id="rId3" imgW="152388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80728"/>
                        <a:ext cx="4559732" cy="1177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467544" y="2420888"/>
          <a:ext cx="487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Mnohostěn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Tetraedr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Hexaedr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Oktaedr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Dodekaedr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latin typeface="Times New Roman" pitchFamily="18" charset="0"/>
                          <a:cs typeface="Times New Roman" pitchFamily="18" charset="0"/>
                        </a:rPr>
                        <a:t>Ikosaedr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5940152" y="980728"/>
          <a:ext cx="2286366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Equation" r:id="rId5" imgW="888840" imgH="761760" progId="Equation.DSMT4">
                  <p:embed/>
                </p:oleObj>
              </mc:Choice>
              <mc:Fallback>
                <p:oleObj name="Equation" r:id="rId5" imgW="88884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980728"/>
                        <a:ext cx="2286366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1043608" y="5085184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/>
            <a:r>
              <a:rPr lang="cs-CZ" sz="1600" dirty="0">
                <a:latin typeface="Georgia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7544" y="4797152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0000"/>
            <a:r>
              <a:rPr lang="cs-C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cs-C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s</a:t>
            </a:r>
            <a:r>
              <a:rPr lang="en-US" sz="1600" dirty="0">
                <a:latin typeface="Georgia" pitchFamily="18" charset="0"/>
                <a:cs typeface="Times New Roman" pitchFamily="18" charset="0"/>
              </a:rPr>
              <a:t>t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ěnový úhel pravidelného mnohostěnu</a:t>
            </a:r>
          </a:p>
          <a:p>
            <a:pPr defTabSz="540000"/>
            <a:r>
              <a:rPr lang="cs-C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	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počet hran incidentních s daným vrcholem mnohostěnu</a:t>
            </a:r>
          </a:p>
          <a:p>
            <a:pPr defTabSz="540000"/>
            <a:r>
              <a:rPr lang="cs-CZ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	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počet hran incidentních s danou stěnou mnohostěnu</a:t>
            </a:r>
          </a:p>
          <a:p>
            <a:pPr defTabSz="540000"/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	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velikost hrany mnohostěnu</a:t>
            </a:r>
          </a:p>
          <a:p>
            <a:pPr defTabSz="540000"/>
            <a:r>
              <a:rPr lang="cs-CZ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	</a:t>
            </a:r>
            <a:r>
              <a:rPr lang="cs-CZ" sz="1600" dirty="0">
                <a:latin typeface="Georgia" pitchFamily="18" charset="0"/>
                <a:cs typeface="Times New Roman" pitchFamily="18" charset="0"/>
              </a:rPr>
              <a:t>počet stěn mnohostěnu</a:t>
            </a:r>
            <a:endParaRPr lang="cs-CZ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rázek 12" descr="krychle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80928"/>
            <a:ext cx="1097280" cy="109728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724128" y="4077072"/>
            <a:ext cx="2736304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v případě krychle je</a:t>
            </a:r>
          </a:p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ω = 45</a:t>
            </a:r>
            <a:r>
              <a:rPr lang="cs-CZ" sz="1400" i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, n  = 4, m = 3, p = 6</a:t>
            </a:r>
          </a:p>
          <a:p>
            <a:endParaRPr lang="cs-CZ" sz="1400" baseline="30000" dirty="0">
              <a:latin typeface="Georgia" pitchFamily="18" charset="0"/>
            </a:endParaRPr>
          </a:p>
          <a:p>
            <a:endParaRPr lang="cs-CZ" sz="1400" dirty="0">
              <a:latin typeface="Georgia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70C0"/>
                </a:solidFill>
                <a:latin typeface="Georgia" pitchFamily="18" charset="0"/>
              </a:rPr>
              <a:t>Marie Terezie			             </a:t>
            </a:r>
            <a:r>
              <a:rPr lang="cs-CZ" sz="3600" b="1" dirty="0">
                <a:solidFill>
                  <a:srgbClr val="FF0000"/>
                </a:solidFill>
                <a:latin typeface="Georgia" pitchFamily="18" charset="0"/>
              </a:rPr>
              <a:t>1717</a:t>
            </a:r>
          </a:p>
        </p:txBody>
      </p:sp>
      <p:pic>
        <p:nvPicPr>
          <p:cNvPr id="4" name="Shape 68" descr="Marie Teresie 1.jpg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467544" y="1484785"/>
            <a:ext cx="5040560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9" descr="350px-Pragmatica_Sanc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652120" y="1484784"/>
            <a:ext cx="302433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0" descr="Znak-Marie-Terezie-1765.pn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96136" y="3789040"/>
            <a:ext cx="1332349" cy="15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1" descr="marie terezie známka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164288" y="3717032"/>
            <a:ext cx="1544191" cy="17454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467544" y="5733256"/>
            <a:ext cx="781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latin typeface="Georgia" pitchFamily="18" charset="0"/>
              </a:rPr>
              <a:t>„Schulwesen ist und bleibt allzeit ein Politicum“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" sz="3600" b="1" dirty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Rukopis Královédvorský</a:t>
            </a:r>
            <a:r>
              <a:rPr lang="cs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cs" sz="3600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cs" sz="3600" b="1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1817</a:t>
            </a:r>
            <a:endParaRPr lang="cs-CZ" sz="3600" dirty="0"/>
          </a:p>
        </p:txBody>
      </p:sp>
      <p:pic>
        <p:nvPicPr>
          <p:cNvPr id="4" name="Shape 78" descr="Hanka 3.png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11560" y="1916832"/>
            <a:ext cx="1628775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9" descr="Hanka 5 rukopis 1.jp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483768" y="1988840"/>
            <a:ext cx="2448272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80" descr="Dvůr Králové 4.jp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076056" y="2060848"/>
            <a:ext cx="1843475" cy="26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81" descr="Dvůr Králové 5.jp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092280" y="2636912"/>
            <a:ext cx="1574500" cy="20993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539552" y="119675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" sz="360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Václav Hanka </a:t>
            </a:r>
            <a:r>
              <a:rPr lang="cs-CZ" dirty="0">
                <a:latin typeface="Georgia" pitchFamily="18" charset="0"/>
              </a:rPr>
              <a:t>1791 Hořiněves – 1861 Praha</a:t>
            </a:r>
            <a:endParaRPr lang="cs-CZ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5013176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Georgia" pitchFamily="18" charset="0"/>
              </a:rPr>
              <a:t>Rukopis královédvorský je, podle dnes převažujícího mínění odborníků, literární padělek. Skladby mají pocházet ze 13. století a 9.-10. století.</a:t>
            </a:r>
            <a:r>
              <a:rPr lang="cs-CZ" sz="1400" dirty="0"/>
              <a:t> </a:t>
            </a:r>
            <a:r>
              <a:rPr lang="cs-CZ" sz="1400" dirty="0">
                <a:latin typeface="Georgia" pitchFamily="18" charset="0"/>
              </a:rPr>
              <a:t>Dnes je Rukopis královédvorský uložen v oddělení rukopisů a vzácných tisků Knihovny Národního muzea v Praze.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2203</Words>
  <Application>Microsoft Office PowerPoint</Application>
  <PresentationFormat>Předvádění na obrazovce (4:3)</PresentationFormat>
  <Paragraphs>528</Paragraphs>
  <Slides>46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DejaVu Sans</vt:lpstr>
      <vt:lpstr>Georgia</vt:lpstr>
      <vt:lpstr>Times New Roman</vt:lpstr>
      <vt:lpstr>Motiv sady Office</vt:lpstr>
      <vt:lpstr>Equation</vt:lpstr>
      <vt:lpstr>Aktuální otázky terminologie  ve školské matematice </vt:lpstr>
      <vt:lpstr>Program přednášky</vt:lpstr>
      <vt:lpstr>Prezentace aplikace PowerPoint</vt:lpstr>
      <vt:lpstr>Tři klasické problémy antické matematiky</vt:lpstr>
      <vt:lpstr>Prezentace aplikace PowerPoint</vt:lpstr>
      <vt:lpstr>Platonova tělesa</vt:lpstr>
      <vt:lpstr>Platonova tělesa</vt:lpstr>
      <vt:lpstr>Marie Terezie                1717</vt:lpstr>
      <vt:lpstr>Rukopis Královédvorský     1817</vt:lpstr>
      <vt:lpstr>Velká říjnová socialistická revoluce 1917</vt:lpstr>
      <vt:lpstr>Charta 77        1977</vt:lpstr>
      <vt:lpstr>Zygmunt Bauman   19. 11. 1925 Poznaň – 9. 1. 2017 Leeds</vt:lpstr>
      <vt:lpstr>Teorie výchovy Strouhal, M. (2013). Teorie výchovy. Praha: GRADA.</vt:lpstr>
      <vt:lpstr>Margarita philosophica</vt:lpstr>
      <vt:lpstr>Antologie matematických didaktických textů 1360-1860</vt:lpstr>
      <vt:lpstr>  Bartoloměj z Chlumce  (asi 1320 – asi 1379)</vt:lpstr>
      <vt:lpstr>Jan z Březnice</vt:lpstr>
      <vt:lpstr>Křišťan z Prachatic (1360-1439)</vt:lpstr>
      <vt:lpstr> Ondřej Klatovský z Klatov (asi 1504–1551)  </vt:lpstr>
      <vt:lpstr>Česky psané učebnice 1530-1615</vt:lpstr>
      <vt:lpstr>Historie české mat. terminologie</vt:lpstr>
      <vt:lpstr>Ukázky starší české mat. terminologie</vt:lpstr>
      <vt:lpstr>Československý terminologický časopis</vt:lpstr>
      <vt:lpstr>Jaroslav Batušek</vt:lpstr>
      <vt:lpstr>Problém tří jazyků</vt:lpstr>
      <vt:lpstr>Terminologie školského jazyka</vt:lpstr>
      <vt:lpstr>Terminologie školského jazyka</vt:lpstr>
      <vt:lpstr>Transformace obsahu</vt:lpstr>
      <vt:lpstr>Názvy a značky školské matematiky</vt:lpstr>
      <vt:lpstr>Slovník školské matematiky</vt:lpstr>
      <vt:lpstr>Matematická terminológia</vt:lpstr>
      <vt:lpstr>Z práce ústřední terminologické komise matematické JČMF</vt:lpstr>
      <vt:lpstr>Z práce ústřední terminologické komise matematické JČMF</vt:lpstr>
      <vt:lpstr>Terminologie a frazeologie v matematice</vt:lpstr>
      <vt:lpstr>Matematický výraz</vt:lpstr>
      <vt:lpstr>ISO 80000-2:2009</vt:lpstr>
      <vt:lpstr>ISO 80000-2:2009</vt:lpstr>
      <vt:lpstr>ISO 80000-2:2009</vt:lpstr>
      <vt:lpstr>   RNDr. Jiří Rákosník, CSc.</vt:lpstr>
      <vt:lpstr>Albert-Ludwigs Universität Freiburg</vt:lpstr>
      <vt:lpstr>Albert-Ludwigs Universität Freiburg</vt:lpstr>
      <vt:lpstr>Co jsem našel v učebnicích pro žáky ZŠ</vt:lpstr>
      <vt:lpstr>Co jsem našel v učebnicích pro žáky ZŠ</vt:lpstr>
      <vt:lpstr>Kariérní vzestup a sestup učitele</vt:lpstr>
      <vt:lpstr>Kariérní vzestup a sestup učitele</vt:lpstr>
      <vt:lpstr>Kariérní vzestup a sestup učitele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Terminologické otázky matematiky</dc:title>
  <dc:creator>Dag</dc:creator>
  <cp:lastModifiedBy>Dag Hrubý</cp:lastModifiedBy>
  <cp:revision>84</cp:revision>
  <dcterms:created xsi:type="dcterms:W3CDTF">2017-01-12T11:32:46Z</dcterms:created>
  <dcterms:modified xsi:type="dcterms:W3CDTF">2017-08-11T18:25:09Z</dcterms:modified>
</cp:coreProperties>
</file>