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260" r:id="rId3"/>
    <p:sldId id="258" r:id="rId4"/>
    <p:sldId id="267" r:id="rId5"/>
    <p:sldId id="273" r:id="rId6"/>
    <p:sldId id="268" r:id="rId7"/>
    <p:sldId id="269" r:id="rId8"/>
    <p:sldId id="289" r:id="rId9"/>
    <p:sldId id="288" r:id="rId10"/>
    <p:sldId id="261" r:id="rId11"/>
    <p:sldId id="262" r:id="rId12"/>
    <p:sldId id="266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90" r:id="rId26"/>
    <p:sldId id="29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165" autoAdjust="0"/>
  </p:normalViewPr>
  <p:slideViewPr>
    <p:cSldViewPr snapToGrid="0" snapToObjects="1">
      <p:cViewPr varScale="1">
        <p:scale>
          <a:sx n="68" d="100"/>
          <a:sy n="68" d="100"/>
        </p:scale>
        <p:origin x="-21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1DAD6-7161-384E-88B4-5224C70EEF88}" type="datetimeFigureOut">
              <a:rPr lang="en-US" smtClean="0"/>
              <a:t>23.08.17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2999E-3F67-B445-9788-A88C4B11C6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1459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4C810-22AC-AE4C-ADEA-618BAFAB0AFE}" type="datetimeFigureOut">
              <a:rPr lang="en-US" smtClean="0"/>
              <a:t>23.08.17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26513-3249-3E4E-B5C1-694069A433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877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Má-li</a:t>
            </a:r>
            <a:r>
              <a:rPr lang="cs-CZ" baseline="0" dirty="0" smtClean="0"/>
              <a:t> možnost hovořit zde takto na úvod konference o budoucnosti, sluší se říci, co bylo na počátku.</a:t>
            </a:r>
          </a:p>
          <a:p>
            <a:r>
              <a:rPr lang="cs-CZ" sz="1200" dirty="0" smtClean="0"/>
              <a:t>Na počátku bylo Slovo, to Slovo bylo u Boha, to Slovo bylo Bůh.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Bůh povolal toho a toho k tomu a k tomu – slovo povolání (něm. </a:t>
            </a:r>
            <a:r>
              <a:rPr lang="cs-CZ" sz="1200" dirty="0" err="1" smtClean="0"/>
              <a:t>Beruf</a:t>
            </a:r>
            <a:r>
              <a:rPr lang="cs-CZ" sz="1200" dirty="0" smtClean="0"/>
              <a:t>,</a:t>
            </a:r>
            <a:r>
              <a:rPr lang="cs-CZ" sz="1200" baseline="0" dirty="0" smtClean="0"/>
              <a:t> angl. </a:t>
            </a:r>
            <a:r>
              <a:rPr lang="cs-CZ" sz="1200" baseline="0" dirty="0" err="1" smtClean="0"/>
              <a:t>Calling</a:t>
            </a:r>
            <a:r>
              <a:rPr lang="cs-CZ" sz="1200" baseline="0" dirty="0" smtClean="0"/>
              <a:t>) </a:t>
            </a:r>
            <a:r>
              <a:rPr lang="cs-CZ" sz="1200" dirty="0" smtClean="0"/>
              <a:t>v původním a přeneseném významu...</a:t>
            </a:r>
          </a:p>
          <a:p>
            <a:r>
              <a:rPr lang="cs-CZ" sz="1200" dirty="0" smtClean="0"/>
              <a:t>Povolání ke 3 základním oblastem péče – 3 základní oblasti vědění – 3 původní fakulty staroevropské univerzity – 3 povolání. </a:t>
            </a:r>
          </a:p>
          <a:p>
            <a:pPr marL="0" indent="0">
              <a:buFont typeface="Arial"/>
              <a:buNone/>
            </a:pPr>
            <a:r>
              <a:rPr lang="cs-CZ" sz="1200" dirty="0" smtClean="0"/>
              <a:t>Povolání/profese se během dějinného vývoje dále diferencovaly.</a:t>
            </a:r>
          </a:p>
          <a:p>
            <a:pPr marL="0" indent="0">
              <a:buFont typeface="Arial"/>
              <a:buNone/>
            </a:pPr>
            <a:r>
              <a:rPr lang="cs-CZ" sz="1200" dirty="0" smtClean="0"/>
              <a:t>Pro moderní společnost jsou charakteristické čtyři systémy: vedle náboženství, zdraví a práva se</a:t>
            </a:r>
            <a:r>
              <a:rPr lang="cs-CZ" sz="1200" dirty="0" smtClean="0">
                <a:solidFill>
                  <a:srgbClr val="800000"/>
                </a:solidFill>
              </a:rPr>
              <a:t> jakožto systém formuje</a:t>
            </a:r>
            <a:r>
              <a:rPr lang="cs-CZ" sz="1200" dirty="0" smtClean="0"/>
              <a:t> oblast </a:t>
            </a:r>
            <a:r>
              <a:rPr lang="cs-CZ" sz="1200" dirty="0" smtClean="0">
                <a:solidFill>
                  <a:srgbClr val="800000"/>
                </a:solidFill>
              </a:rPr>
              <a:t>výchovy a vzdělávání </a:t>
            </a:r>
            <a:r>
              <a:rPr lang="cs-CZ" sz="1200" dirty="0" smtClean="0">
                <a:solidFill>
                  <a:srgbClr val="000000"/>
                </a:solidFill>
              </a:rPr>
              <a:t>(vč.</a:t>
            </a:r>
            <a:r>
              <a:rPr lang="cs-CZ" sz="1200" dirty="0" smtClean="0">
                <a:solidFill>
                  <a:srgbClr val="800000"/>
                </a:solidFill>
              </a:rPr>
              <a:t> </a:t>
            </a:r>
            <a:r>
              <a:rPr lang="cs-CZ" sz="1200" dirty="0" smtClean="0"/>
              <a:t>budování školských systémů – učitelé). </a:t>
            </a:r>
            <a:endParaRPr lang="cs-CZ" sz="1200" dirty="0" smtClean="0">
              <a:solidFill>
                <a:srgbClr val="800000"/>
              </a:solidFill>
            </a:endParaRPr>
          </a:p>
          <a:p>
            <a:pPr marL="0" indent="0">
              <a:buFont typeface="Arial"/>
              <a:buNone/>
            </a:pPr>
            <a:r>
              <a:rPr lang="cs-CZ" sz="1200" dirty="0" smtClean="0"/>
              <a:t>Další vývoj vede k další diferenciaci a profesionalizaci, takže není divu, že už v polovině 20. stol. se hovoří o </a:t>
            </a:r>
            <a:r>
              <a:rPr lang="cs-CZ" sz="1200" dirty="0" smtClean="0">
                <a:solidFill>
                  <a:srgbClr val="800000"/>
                </a:solidFill>
              </a:rPr>
              <a:t>profesionalizaci všech.</a:t>
            </a:r>
            <a:endParaRPr lang="cs-CZ" sz="1200" dirty="0" smtClean="0"/>
          </a:p>
          <a:p>
            <a:pPr marL="0" indent="0">
              <a:buFont typeface="Arial"/>
              <a:buNone/>
            </a:pPr>
            <a:r>
              <a:rPr lang="cs-CZ" sz="1200" dirty="0" smtClean="0"/>
              <a:t>Současné proměny institucí (kostel je kostel, špitál je špitál, škola je škola, ale nic z toho už</a:t>
            </a:r>
            <a:r>
              <a:rPr lang="cs-CZ" sz="1200" baseline="0" dirty="0" smtClean="0"/>
              <a:t> není to, co to bývalo) a </a:t>
            </a:r>
            <a:r>
              <a:rPr lang="cs-CZ" sz="1200" dirty="0" smtClean="0"/>
              <a:t>změny na trhu práce a</a:t>
            </a:r>
            <a:r>
              <a:rPr lang="cs-CZ" sz="1200" baseline="0" dirty="0" smtClean="0"/>
              <a:t> </a:t>
            </a:r>
            <a:r>
              <a:rPr lang="cs-CZ" sz="1200" dirty="0" smtClean="0"/>
              <a:t>– tu a tam nastupující </a:t>
            </a:r>
            <a:r>
              <a:rPr lang="cs-CZ" sz="1200" dirty="0" err="1" smtClean="0"/>
              <a:t>deprofesionalizace</a:t>
            </a:r>
            <a:r>
              <a:rPr lang="cs-CZ" sz="1200" dirty="0" smtClean="0"/>
              <a:t>.</a:t>
            </a:r>
            <a:endParaRPr lang="cs-CZ" sz="1200" dirty="0" smtClean="0">
              <a:solidFill>
                <a:srgbClr val="00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 smtClean="0"/>
          </a:p>
          <a:p>
            <a:endParaRPr lang="cs-CZ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A314-E282-A142-AAC1-42BDA7BCB5A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9292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Má-li</a:t>
            </a:r>
            <a:r>
              <a:rPr lang="cs-CZ" baseline="0" dirty="0" smtClean="0"/>
              <a:t> možnost hovořit zde takto na úvod konference o budoucnosti, sluší se říci, co bylo na počátku.</a:t>
            </a:r>
          </a:p>
          <a:p>
            <a:r>
              <a:rPr lang="cs-CZ" sz="1200" dirty="0" smtClean="0"/>
              <a:t>Na počátku bylo Slovo, to Slovo bylo u Boha, to Slovo bylo Bůh.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Bůh povolal toho a toho k tomu a k tomu – slovo povolání (něm. </a:t>
            </a:r>
            <a:r>
              <a:rPr lang="cs-CZ" sz="1200" dirty="0" err="1" smtClean="0"/>
              <a:t>Beruf</a:t>
            </a:r>
            <a:r>
              <a:rPr lang="cs-CZ" sz="1200" dirty="0" smtClean="0"/>
              <a:t>,</a:t>
            </a:r>
            <a:r>
              <a:rPr lang="cs-CZ" sz="1200" baseline="0" dirty="0" smtClean="0"/>
              <a:t> angl. </a:t>
            </a:r>
            <a:r>
              <a:rPr lang="cs-CZ" sz="1200" baseline="0" dirty="0" err="1" smtClean="0"/>
              <a:t>Calling</a:t>
            </a:r>
            <a:r>
              <a:rPr lang="cs-CZ" sz="1200" baseline="0" dirty="0" smtClean="0"/>
              <a:t>) </a:t>
            </a:r>
            <a:r>
              <a:rPr lang="cs-CZ" sz="1200" dirty="0" smtClean="0"/>
              <a:t>v původním a přeneseném významu...</a:t>
            </a:r>
          </a:p>
          <a:p>
            <a:r>
              <a:rPr lang="cs-CZ" sz="1200" dirty="0" smtClean="0"/>
              <a:t>Povolání ke 3 základním oblastem péče – 3 základní oblasti vědění – 3 původní fakulty staroevropské univerzity – 3 povolání. </a:t>
            </a:r>
          </a:p>
          <a:p>
            <a:pPr marL="0" indent="0">
              <a:buFont typeface="Arial"/>
              <a:buNone/>
            </a:pPr>
            <a:r>
              <a:rPr lang="cs-CZ" sz="1200" dirty="0" smtClean="0"/>
              <a:t>Povolání/profese se během dějinného vývoje dále diferencovaly.</a:t>
            </a:r>
          </a:p>
          <a:p>
            <a:pPr marL="0" indent="0">
              <a:buFont typeface="Arial"/>
              <a:buNone/>
            </a:pPr>
            <a:r>
              <a:rPr lang="cs-CZ" sz="1200" dirty="0" smtClean="0"/>
              <a:t>Pro moderní společnost jsou charakteristické čtyři systémy: vedle náboženství, zdraví a práva se</a:t>
            </a:r>
            <a:r>
              <a:rPr lang="cs-CZ" sz="1200" dirty="0" smtClean="0">
                <a:solidFill>
                  <a:srgbClr val="800000"/>
                </a:solidFill>
              </a:rPr>
              <a:t> jakožto systém formuje</a:t>
            </a:r>
            <a:r>
              <a:rPr lang="cs-CZ" sz="1200" dirty="0" smtClean="0"/>
              <a:t> oblast </a:t>
            </a:r>
            <a:r>
              <a:rPr lang="cs-CZ" sz="1200" dirty="0" smtClean="0">
                <a:solidFill>
                  <a:srgbClr val="800000"/>
                </a:solidFill>
              </a:rPr>
              <a:t>výchovy a vzdělávání </a:t>
            </a:r>
            <a:r>
              <a:rPr lang="cs-CZ" sz="1200" dirty="0" smtClean="0">
                <a:solidFill>
                  <a:srgbClr val="000000"/>
                </a:solidFill>
              </a:rPr>
              <a:t>(vč.</a:t>
            </a:r>
            <a:r>
              <a:rPr lang="cs-CZ" sz="1200" dirty="0" smtClean="0">
                <a:solidFill>
                  <a:srgbClr val="800000"/>
                </a:solidFill>
              </a:rPr>
              <a:t> </a:t>
            </a:r>
            <a:r>
              <a:rPr lang="cs-CZ" sz="1200" dirty="0" smtClean="0"/>
              <a:t>budování školských systémů – učitelé). </a:t>
            </a:r>
            <a:endParaRPr lang="cs-CZ" sz="1200" dirty="0" smtClean="0">
              <a:solidFill>
                <a:srgbClr val="800000"/>
              </a:solidFill>
            </a:endParaRPr>
          </a:p>
          <a:p>
            <a:pPr marL="0" indent="0">
              <a:buFont typeface="Arial"/>
              <a:buNone/>
            </a:pPr>
            <a:r>
              <a:rPr lang="cs-CZ" sz="1200" dirty="0" smtClean="0"/>
              <a:t>Další vývoj vede k další diferenciaci a profesionalizaci, takže není divu, že už v polovině 20. stol. se hovoří o </a:t>
            </a:r>
            <a:r>
              <a:rPr lang="cs-CZ" sz="1200" dirty="0" smtClean="0">
                <a:solidFill>
                  <a:srgbClr val="800000"/>
                </a:solidFill>
              </a:rPr>
              <a:t>profesionalizaci všech.</a:t>
            </a:r>
            <a:endParaRPr lang="cs-CZ" sz="1200" dirty="0" smtClean="0"/>
          </a:p>
          <a:p>
            <a:pPr marL="0" indent="0">
              <a:buFont typeface="Arial"/>
              <a:buNone/>
            </a:pPr>
            <a:r>
              <a:rPr lang="cs-CZ" sz="1200" dirty="0" smtClean="0"/>
              <a:t>Současné proměny institucí (kostel je kostel, špitál je špitál, škola je škola, ale nic z toho už</a:t>
            </a:r>
            <a:r>
              <a:rPr lang="cs-CZ" sz="1200" baseline="0" dirty="0" smtClean="0"/>
              <a:t> není to, co to bývalo) a </a:t>
            </a:r>
            <a:r>
              <a:rPr lang="cs-CZ" sz="1200" dirty="0" smtClean="0"/>
              <a:t>změny na trhu práce a</a:t>
            </a:r>
            <a:r>
              <a:rPr lang="cs-CZ" sz="1200" baseline="0" dirty="0" smtClean="0"/>
              <a:t> </a:t>
            </a:r>
            <a:r>
              <a:rPr lang="cs-CZ" sz="1200" dirty="0" smtClean="0"/>
              <a:t>– tu a tam nastupující </a:t>
            </a:r>
            <a:r>
              <a:rPr lang="cs-CZ" sz="1200" dirty="0" err="1" smtClean="0"/>
              <a:t>deprofesionalizace</a:t>
            </a:r>
            <a:r>
              <a:rPr lang="cs-CZ" sz="1200" dirty="0" smtClean="0"/>
              <a:t>.</a:t>
            </a:r>
            <a:endParaRPr lang="cs-CZ" sz="1200" dirty="0" smtClean="0">
              <a:solidFill>
                <a:srgbClr val="00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 smtClean="0"/>
          </a:p>
          <a:p>
            <a:endParaRPr lang="cs-CZ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A314-E282-A142-AAC1-42BDA7BCB5A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9292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A314-E282-A142-AAC1-42BDA7BCB5A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9292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A314-E282-A142-AAC1-42BDA7BCB5A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9292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A314-E282-A142-AAC1-42BDA7BCB5A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9292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U nás se zatím výrazněji neprosazuje, neboť prvky </a:t>
            </a:r>
            <a:r>
              <a:rPr lang="cs-CZ" sz="1200" dirty="0" err="1" smtClean="0"/>
              <a:t>outcome-based</a:t>
            </a:r>
            <a:r>
              <a:rPr lang="cs-CZ" sz="1200" dirty="0" smtClean="0"/>
              <a:t> přístupu (např. plošné testování) nejsou součástí řízení školského systému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A314-E282-A142-AAC1-42BDA7BCB5A0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40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Tato část referátu je založena na výstřižkové metodě.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A314-E282-A142-AAC1-42BDA7BCB5A0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5540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Souběžné posilování a oslabování  </a:t>
            </a:r>
          </a:p>
          <a:p>
            <a:r>
              <a:rPr lang="cs-CZ" dirty="0" smtClean="0"/>
              <a:t>uvádění profese do patové situace</a:t>
            </a:r>
          </a:p>
          <a:p>
            <a:endParaRPr lang="cs-CZ" dirty="0" smtClean="0"/>
          </a:p>
          <a:p>
            <a:r>
              <a:rPr lang="cs-CZ" dirty="0" smtClean="0"/>
              <a:t>Re(de)profesionalizace (slovo, které jsem si netroufl zkraje své prezentace vyslovit...)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A314-E282-A142-AAC1-42BDA7BCB5A0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6180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9DE2-6F60-674E-8336-5A4E25B516BF}" type="datetimeFigureOut">
              <a:rPr lang="en-US" smtClean="0"/>
              <a:t>23.08.17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0DC9-F783-2D4F-B9C9-0863DC3223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4285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9DE2-6F60-674E-8336-5A4E25B516BF}" type="datetimeFigureOut">
              <a:rPr lang="en-US" smtClean="0"/>
              <a:t>23.08.17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0DC9-F783-2D4F-B9C9-0863DC3223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3104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9DE2-6F60-674E-8336-5A4E25B516BF}" type="datetimeFigureOut">
              <a:rPr lang="en-US" smtClean="0"/>
              <a:t>23.08.17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0DC9-F783-2D4F-B9C9-0863DC3223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9133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9DE2-6F60-674E-8336-5A4E25B516BF}" type="datetimeFigureOut">
              <a:rPr lang="en-US" smtClean="0"/>
              <a:t>23.08.17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0DC9-F783-2D4F-B9C9-0863DC3223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4635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9DE2-6F60-674E-8336-5A4E25B516BF}" type="datetimeFigureOut">
              <a:rPr lang="en-US" smtClean="0"/>
              <a:t>23.08.17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0DC9-F783-2D4F-B9C9-0863DC3223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3803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9DE2-6F60-674E-8336-5A4E25B516BF}" type="datetimeFigureOut">
              <a:rPr lang="en-US" smtClean="0"/>
              <a:t>23.08.17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0DC9-F783-2D4F-B9C9-0863DC3223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8262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9DE2-6F60-674E-8336-5A4E25B516BF}" type="datetimeFigureOut">
              <a:rPr lang="en-US" smtClean="0"/>
              <a:t>23.08.17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0DC9-F783-2D4F-B9C9-0863DC3223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1175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9DE2-6F60-674E-8336-5A4E25B516BF}" type="datetimeFigureOut">
              <a:rPr lang="en-US" smtClean="0"/>
              <a:t>23.08.17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0DC9-F783-2D4F-B9C9-0863DC3223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3860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9DE2-6F60-674E-8336-5A4E25B516BF}" type="datetimeFigureOut">
              <a:rPr lang="en-US" smtClean="0"/>
              <a:t>23.08.17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0DC9-F783-2D4F-B9C9-0863DC3223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00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9DE2-6F60-674E-8336-5A4E25B516BF}" type="datetimeFigureOut">
              <a:rPr lang="en-US" smtClean="0"/>
              <a:t>23.08.17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0DC9-F783-2D4F-B9C9-0863DC3223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3908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9DE2-6F60-674E-8336-5A4E25B516BF}" type="datetimeFigureOut">
              <a:rPr lang="en-US" smtClean="0"/>
              <a:t>23.08.17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0DC9-F783-2D4F-B9C9-0863DC3223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7928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99DE2-6F60-674E-8336-5A4E25B516BF}" type="datetimeFigureOut">
              <a:rPr lang="en-US" smtClean="0"/>
              <a:t>23.08.17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F0DC9-F783-2D4F-B9C9-0863DC3223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91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204592" y="302363"/>
            <a:ext cx="2683386" cy="6168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>
                <a:solidFill>
                  <a:srgbClr val="800000"/>
                </a:solidFill>
                <a:latin typeface="+mn-lt"/>
              </a:rPr>
              <a:t>P</a:t>
            </a:r>
            <a:r>
              <a:rPr lang="cs-CZ" sz="3200" b="1" dirty="0" smtClean="0">
                <a:solidFill>
                  <a:srgbClr val="000000"/>
                </a:solidFill>
                <a:latin typeface="+mn-lt"/>
              </a:rPr>
              <a:t>átrání </a:t>
            </a:r>
          </a:p>
          <a:p>
            <a:r>
              <a:rPr lang="cs-CZ" sz="3200" b="1" dirty="0" smtClean="0">
                <a:solidFill>
                  <a:srgbClr val="800000"/>
                </a:solidFill>
                <a:latin typeface="+mn-lt"/>
              </a:rPr>
              <a:t>p</a:t>
            </a:r>
            <a:r>
              <a:rPr lang="cs-CZ" sz="3200" b="1" dirty="0" smtClean="0">
                <a:solidFill>
                  <a:srgbClr val="000000"/>
                </a:solidFill>
                <a:latin typeface="+mn-lt"/>
              </a:rPr>
              <a:t>o </a:t>
            </a:r>
          </a:p>
          <a:p>
            <a:r>
              <a:rPr lang="cs-CZ" sz="3200" b="1" dirty="0" smtClean="0">
                <a:solidFill>
                  <a:srgbClr val="800000"/>
                </a:solidFill>
                <a:latin typeface="+mn-lt"/>
              </a:rPr>
              <a:t>p</a:t>
            </a:r>
            <a:r>
              <a:rPr lang="cs-CZ" sz="3200" b="1" dirty="0" smtClean="0">
                <a:solidFill>
                  <a:srgbClr val="000000"/>
                </a:solidFill>
                <a:latin typeface="+mn-lt"/>
              </a:rPr>
              <a:t>ůvodu </a:t>
            </a:r>
          </a:p>
          <a:p>
            <a:r>
              <a:rPr lang="cs-CZ" sz="3200" b="1" dirty="0" smtClean="0">
                <a:solidFill>
                  <a:srgbClr val="800000"/>
                </a:solidFill>
                <a:latin typeface="+mn-lt"/>
              </a:rPr>
              <a:t>p</a:t>
            </a:r>
            <a:r>
              <a:rPr lang="cs-CZ" sz="3200" b="1" dirty="0" smtClean="0">
                <a:solidFill>
                  <a:srgbClr val="000000"/>
                </a:solidFill>
                <a:latin typeface="+mn-lt"/>
              </a:rPr>
              <a:t>edagogických </a:t>
            </a:r>
          </a:p>
          <a:p>
            <a:r>
              <a:rPr lang="cs-CZ" sz="3200" b="1" dirty="0" smtClean="0">
                <a:solidFill>
                  <a:srgbClr val="800000"/>
                </a:solidFill>
                <a:latin typeface="+mn-lt"/>
              </a:rPr>
              <a:t>p</a:t>
            </a:r>
            <a:r>
              <a:rPr lang="cs-CZ" sz="3200" b="1" dirty="0" smtClean="0">
                <a:solidFill>
                  <a:srgbClr val="000000"/>
                </a:solidFill>
                <a:latin typeface="+mn-lt"/>
              </a:rPr>
              <a:t>rofesí</a:t>
            </a:r>
            <a:endParaRPr lang="cs-CZ" sz="3200" b="1" dirty="0">
              <a:solidFill>
                <a:srgbClr val="000000"/>
              </a:solidFill>
              <a:latin typeface="+mn-lt"/>
            </a:endParaRPr>
          </a:p>
          <a:p>
            <a:endParaRPr lang="cs-CZ" sz="1800" dirty="0" smtClean="0">
              <a:solidFill>
                <a:srgbClr val="000000"/>
              </a:solidFill>
            </a:endParaRPr>
          </a:p>
          <a:p>
            <a:endParaRPr lang="cs-CZ" sz="1800" dirty="0">
              <a:solidFill>
                <a:srgbClr val="000000"/>
              </a:solidFill>
            </a:endParaRPr>
          </a:p>
          <a:p>
            <a:endParaRPr lang="cs-CZ" sz="1800" dirty="0" smtClean="0">
              <a:solidFill>
                <a:srgbClr val="000000"/>
              </a:solidFill>
            </a:endParaRPr>
          </a:p>
          <a:p>
            <a:endParaRPr lang="cs-CZ" sz="1800" dirty="0" smtClean="0">
              <a:solidFill>
                <a:srgbClr val="000000"/>
              </a:solidFill>
            </a:endParaRPr>
          </a:p>
          <a:p>
            <a:endParaRPr lang="cs-CZ" sz="1800" dirty="0" smtClean="0">
              <a:solidFill>
                <a:srgbClr val="000000"/>
              </a:solidFill>
            </a:endParaRPr>
          </a:p>
          <a:p>
            <a:r>
              <a:rPr lang="cs-CZ" sz="1800" dirty="0" smtClean="0">
                <a:solidFill>
                  <a:srgbClr val="000000"/>
                </a:solidFill>
              </a:rPr>
              <a:t>Tomáš </a:t>
            </a:r>
            <a:r>
              <a:rPr lang="cs-CZ" sz="1800" dirty="0">
                <a:solidFill>
                  <a:srgbClr val="000000"/>
                </a:solidFill>
              </a:rPr>
              <a:t>Janík</a:t>
            </a:r>
          </a:p>
          <a:p>
            <a:pPr algn="r"/>
            <a:endParaRPr lang="cs-CZ" sz="1800" dirty="0" smtClean="0">
              <a:solidFill>
                <a:srgbClr val="0DB0AE"/>
              </a:solidFill>
              <a:latin typeface="+mn-lt"/>
            </a:endParaRPr>
          </a:p>
          <a:p>
            <a:pPr algn="r"/>
            <a:endParaRPr lang="cs-CZ" sz="1800" dirty="0" smtClean="0">
              <a:solidFill>
                <a:srgbClr val="0DB0AE"/>
              </a:solidFill>
              <a:latin typeface="+mn-lt"/>
            </a:endParaRPr>
          </a:p>
          <a:p>
            <a:pPr algn="r"/>
            <a:endParaRPr lang="cs-CZ" sz="1800" dirty="0" smtClean="0">
              <a:solidFill>
                <a:srgbClr val="0DB0AE"/>
              </a:solidFill>
              <a:latin typeface="+mn-lt"/>
            </a:endParaRPr>
          </a:p>
          <a:p>
            <a:pPr algn="r"/>
            <a:endParaRPr lang="cs-CZ" sz="1800" dirty="0">
              <a:solidFill>
                <a:srgbClr val="0DB0AE"/>
              </a:solidFill>
              <a:latin typeface="+mn-lt"/>
            </a:endParaRPr>
          </a:p>
          <a:p>
            <a:pPr algn="r"/>
            <a:endParaRPr lang="cs-CZ" sz="1800" dirty="0" smtClean="0">
              <a:solidFill>
                <a:srgbClr val="0DB0AE"/>
              </a:solidFill>
              <a:latin typeface="+mn-lt"/>
            </a:endParaRPr>
          </a:p>
          <a:p>
            <a:pPr algn="r"/>
            <a:r>
              <a:rPr lang="cs-CZ" sz="2400" b="1" dirty="0" smtClean="0">
                <a:solidFill>
                  <a:srgbClr val="800000"/>
                </a:solidFill>
                <a:latin typeface="+mn-lt"/>
              </a:rPr>
              <a:t>Matematika </a:t>
            </a:r>
          </a:p>
          <a:p>
            <a:pPr algn="r"/>
            <a:r>
              <a:rPr lang="cs-CZ" sz="2400" b="1" dirty="0" smtClean="0">
                <a:solidFill>
                  <a:srgbClr val="800000"/>
                </a:solidFill>
                <a:latin typeface="+mn-lt"/>
              </a:rPr>
              <a:t>a fyzika ve škole</a:t>
            </a:r>
            <a:endParaRPr lang="cs-CZ" sz="2400" b="1" dirty="0">
              <a:solidFill>
                <a:srgbClr val="800000"/>
              </a:solidFill>
              <a:latin typeface="+mn-lt"/>
            </a:endParaRPr>
          </a:p>
          <a:p>
            <a:pPr algn="r"/>
            <a:r>
              <a:rPr lang="cs-CZ" sz="2400" b="1" dirty="0" smtClean="0">
                <a:solidFill>
                  <a:srgbClr val="800000"/>
                </a:solidFill>
                <a:latin typeface="+mn-lt"/>
              </a:rPr>
              <a:t>23. </a:t>
            </a:r>
            <a:r>
              <a:rPr lang="cs-CZ" sz="2400" b="1" dirty="0">
                <a:solidFill>
                  <a:srgbClr val="800000"/>
                </a:solidFill>
                <a:latin typeface="+mn-lt"/>
              </a:rPr>
              <a:t>s</a:t>
            </a:r>
            <a:r>
              <a:rPr lang="cs-CZ" sz="2400" b="1" dirty="0" smtClean="0">
                <a:solidFill>
                  <a:srgbClr val="800000"/>
                </a:solidFill>
                <a:latin typeface="+mn-lt"/>
              </a:rPr>
              <a:t>rpna 2017 Gymnázium Jevíčko</a:t>
            </a:r>
            <a:endParaRPr lang="cs-CZ" sz="2400" b="1" dirty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5" name="Picture 4" descr="ComeniusOrbisPictusInvitati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8" t="34203" r="6299" b="10711"/>
          <a:stretch/>
        </p:blipFill>
        <p:spPr>
          <a:xfrm>
            <a:off x="3098159" y="302363"/>
            <a:ext cx="5754088" cy="6198468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713859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4411" y="698536"/>
            <a:ext cx="8871835" cy="60655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200" dirty="0" smtClean="0"/>
              <a:t>Jestliže se některá z uvedených </a:t>
            </a:r>
            <a:r>
              <a:rPr lang="cs-CZ" sz="2200" b="1" dirty="0" smtClean="0">
                <a:solidFill>
                  <a:srgbClr val="800000"/>
                </a:solidFill>
              </a:rPr>
              <a:t>charakteristik profesí zvýrazní</a:t>
            </a:r>
            <a:r>
              <a:rPr lang="cs-CZ" sz="2200" dirty="0"/>
              <a:t> </a:t>
            </a:r>
            <a:r>
              <a:rPr lang="cs-CZ" sz="2200" dirty="0" smtClean="0"/>
              <a:t>– získá na mimořádné důležitosti, může to vést k zastřešení celé skupiny profesí anebo napomoci vyformování „nové“ skupiny profesí.</a:t>
            </a:r>
          </a:p>
          <a:p>
            <a:r>
              <a:rPr lang="cs-CZ" sz="2200" dirty="0"/>
              <a:t>Profese zaměřené na </a:t>
            </a:r>
            <a:r>
              <a:rPr lang="cs-CZ" sz="2200" dirty="0" smtClean="0"/>
              <a:t>veřejné lidské blaho (</a:t>
            </a:r>
            <a:r>
              <a:rPr lang="cs-CZ" sz="2200" dirty="0" err="1" smtClean="0"/>
              <a:t>welfare</a:t>
            </a:r>
            <a:r>
              <a:rPr lang="cs-CZ" sz="2200" dirty="0" smtClean="0"/>
              <a:t> </a:t>
            </a:r>
            <a:r>
              <a:rPr lang="cs-CZ" sz="2200" dirty="0" err="1" smtClean="0"/>
              <a:t>professions</a:t>
            </a:r>
            <a:r>
              <a:rPr lang="cs-CZ" sz="2200" dirty="0" smtClean="0"/>
              <a:t>)</a:t>
            </a:r>
            <a:endParaRPr lang="cs-CZ" sz="2200" dirty="0"/>
          </a:p>
          <a:p>
            <a:r>
              <a:rPr lang="cs-CZ" sz="2200" dirty="0" smtClean="0"/>
              <a:t>Profese </a:t>
            </a:r>
            <a:r>
              <a:rPr lang="cs-CZ" sz="2200" dirty="0"/>
              <a:t>zaměřené na práci s lidmi </a:t>
            </a:r>
            <a:r>
              <a:rPr lang="cs-CZ" sz="2200" dirty="0" smtClean="0"/>
              <a:t>(</a:t>
            </a:r>
            <a:r>
              <a:rPr lang="cs-CZ" sz="2200" dirty="0" err="1" smtClean="0"/>
              <a:t>people</a:t>
            </a:r>
            <a:r>
              <a:rPr lang="cs-CZ" sz="2200" dirty="0" smtClean="0"/>
              <a:t> </a:t>
            </a:r>
            <a:r>
              <a:rPr lang="cs-CZ" sz="2200" dirty="0" err="1" smtClean="0"/>
              <a:t>processing</a:t>
            </a:r>
            <a:r>
              <a:rPr lang="cs-CZ" sz="2200" dirty="0" smtClean="0"/>
              <a:t> </a:t>
            </a:r>
            <a:r>
              <a:rPr lang="cs-CZ" sz="2200" dirty="0" err="1" smtClean="0"/>
              <a:t>professions</a:t>
            </a:r>
            <a:r>
              <a:rPr lang="cs-CZ" sz="2200" dirty="0" smtClean="0"/>
              <a:t>) – profese zaměřené na práci s věcmi</a:t>
            </a:r>
          </a:p>
          <a:p>
            <a:r>
              <a:rPr lang="cs-CZ" sz="2200" dirty="0" smtClean="0"/>
              <a:t>Volné/nevázané/svobodné profese (</a:t>
            </a:r>
            <a:r>
              <a:rPr lang="cs-CZ" sz="2200" dirty="0" err="1" smtClean="0"/>
              <a:t>liberal</a:t>
            </a:r>
            <a:r>
              <a:rPr lang="cs-CZ" sz="2200" dirty="0" smtClean="0"/>
              <a:t> free </a:t>
            </a:r>
            <a:r>
              <a:rPr lang="cs-CZ" sz="2200" dirty="0" err="1" smtClean="0"/>
              <a:t>profession</a:t>
            </a:r>
            <a:r>
              <a:rPr lang="cs-CZ" sz="2200" dirty="0" smtClean="0"/>
              <a:t>) – vázané (regulované) profese</a:t>
            </a:r>
          </a:p>
          <a:p>
            <a:r>
              <a:rPr lang="cs-CZ" sz="2200" dirty="0" smtClean="0"/>
              <a:t>Pomáhající profese, znalostní profese...</a:t>
            </a:r>
          </a:p>
          <a:p>
            <a:pPr marL="0" indent="0">
              <a:buNone/>
            </a:pPr>
            <a:r>
              <a:rPr lang="cs-CZ" sz="2200" dirty="0"/>
              <a:t>Jestliže profese </a:t>
            </a:r>
            <a:r>
              <a:rPr lang="cs-CZ" sz="2200" b="1" dirty="0">
                <a:solidFill>
                  <a:srgbClr val="800000"/>
                </a:solidFill>
              </a:rPr>
              <a:t>přiřadíme </a:t>
            </a:r>
            <a:r>
              <a:rPr lang="cs-CZ" sz="2200" b="1" dirty="0" smtClean="0">
                <a:solidFill>
                  <a:srgbClr val="800000"/>
                </a:solidFill>
              </a:rPr>
              <a:t>k </a:t>
            </a:r>
            <a:r>
              <a:rPr lang="cs-CZ" sz="2200" b="1" dirty="0">
                <a:solidFill>
                  <a:srgbClr val="800000"/>
                </a:solidFill>
              </a:rPr>
              <a:t>profesním </a:t>
            </a:r>
            <a:r>
              <a:rPr lang="cs-CZ" sz="2200" b="1" dirty="0" smtClean="0">
                <a:solidFill>
                  <a:srgbClr val="800000"/>
                </a:solidFill>
              </a:rPr>
              <a:t>polím</a:t>
            </a:r>
            <a:r>
              <a:rPr lang="cs-CZ" sz="2200" dirty="0" smtClean="0"/>
              <a:t>, </a:t>
            </a:r>
            <a:r>
              <a:rPr lang="cs-CZ" sz="2200" dirty="0"/>
              <a:t>získáme širší </a:t>
            </a:r>
            <a:r>
              <a:rPr lang="cs-CZ" sz="2200" dirty="0" smtClean="0"/>
              <a:t>skupiny – např</a:t>
            </a:r>
            <a:r>
              <a:rPr lang="cs-CZ" sz="2200" dirty="0"/>
              <a:t>.:</a:t>
            </a:r>
          </a:p>
          <a:p>
            <a:r>
              <a:rPr lang="cs-CZ" sz="2200" dirty="0"/>
              <a:t>Lékařské profese</a:t>
            </a:r>
          </a:p>
          <a:p>
            <a:pPr lvl="1"/>
            <a:r>
              <a:rPr lang="cs-CZ" sz="2200" dirty="0"/>
              <a:t>nelékařské profese</a:t>
            </a:r>
          </a:p>
          <a:p>
            <a:pPr lvl="1"/>
            <a:r>
              <a:rPr lang="cs-CZ" sz="2200" dirty="0"/>
              <a:t>zdravotnické profese</a:t>
            </a:r>
          </a:p>
          <a:p>
            <a:r>
              <a:rPr lang="cs-CZ" sz="2200" dirty="0"/>
              <a:t>Právnické </a:t>
            </a:r>
            <a:r>
              <a:rPr lang="cs-CZ" sz="2200" dirty="0" smtClean="0"/>
              <a:t>profese, pedagogické profese...</a:t>
            </a:r>
            <a:endParaRPr lang="cs-CZ" sz="2200" dirty="0"/>
          </a:p>
          <a:p>
            <a:endParaRPr lang="cs-CZ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35462"/>
            <a:ext cx="9144000" cy="469844"/>
          </a:xfrm>
          <a:prstGeom prst="rect">
            <a:avLst/>
          </a:prstGeom>
          <a:noFill/>
        </p:spPr>
        <p:txBody>
          <a:bodyPr wrap="square" lIns="130019" tIns="65010" rIns="130019" bIns="65010" rtlCol="0">
            <a:spAutoFit/>
          </a:bodyPr>
          <a:lstStyle/>
          <a:p>
            <a:pPr algn="ctr" defTabSz="650096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2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Arial Narrow"/>
              </a:rPr>
              <a:t>Kde se vzaly profese?   </a:t>
            </a:r>
            <a:r>
              <a:rPr lang="cs-CZ" sz="2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Arial Narrow"/>
              </a:rPr>
              <a:t>I   </a:t>
            </a:r>
            <a:r>
              <a:rPr lang="cs-CZ" sz="2200" b="1" dirty="0">
                <a:solidFill>
                  <a:srgbClr val="800000"/>
                </a:solidFill>
                <a:latin typeface="+mj-lt"/>
                <a:cs typeface="Arial Narrow"/>
              </a:rPr>
              <a:t>P</a:t>
            </a:r>
            <a:r>
              <a:rPr lang="cs-CZ" sz="2200" b="1" dirty="0" smtClean="0">
                <a:solidFill>
                  <a:srgbClr val="800000"/>
                </a:solidFill>
                <a:latin typeface="+mj-lt"/>
                <a:cs typeface="Arial Narrow"/>
              </a:rPr>
              <a:t>rofese?   </a:t>
            </a:r>
            <a:r>
              <a:rPr lang="cs-CZ" sz="2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Arial Narrow"/>
              </a:rPr>
              <a:t>I   </a:t>
            </a:r>
            <a:r>
              <a:rPr lang="cs-CZ" sz="22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Arial Narrow"/>
              </a:rPr>
              <a:t>P</a:t>
            </a:r>
            <a:r>
              <a:rPr lang="cs-CZ" sz="2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Arial Narrow"/>
              </a:rPr>
              <a:t>edagogické profese?   I   Učitelství?</a:t>
            </a:r>
            <a:endParaRPr lang="cs-CZ" sz="2200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20316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0329" y="751562"/>
            <a:ext cx="8734149" cy="56736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 smtClean="0"/>
              <a:t>Jsou</a:t>
            </a:r>
            <a:r>
              <a:rPr lang="cs-CZ" sz="2400" b="1" dirty="0" smtClean="0">
                <a:solidFill>
                  <a:srgbClr val="800000"/>
                </a:solidFill>
              </a:rPr>
              <a:t> pedagogické</a:t>
            </a:r>
            <a:r>
              <a:rPr lang="cs-CZ" sz="2400" dirty="0" smtClean="0">
                <a:solidFill>
                  <a:srgbClr val="000000"/>
                </a:solidFill>
              </a:rPr>
              <a:t> profese </a:t>
            </a:r>
            <a:r>
              <a:rPr lang="cs-CZ" sz="2400" b="1" dirty="0" smtClean="0">
                <a:solidFill>
                  <a:srgbClr val="800000"/>
                </a:solidFill>
              </a:rPr>
              <a:t>pomáhajícími </a:t>
            </a:r>
            <a:r>
              <a:rPr lang="cs-CZ" sz="2400" dirty="0" smtClean="0"/>
              <a:t>profesemi?</a:t>
            </a:r>
          </a:p>
          <a:p>
            <a:r>
              <a:rPr lang="cs-CZ" sz="2400" b="1" dirty="0">
                <a:solidFill>
                  <a:srgbClr val="800000"/>
                </a:solidFill>
              </a:rPr>
              <a:t>Pomáhající </a:t>
            </a:r>
            <a:r>
              <a:rPr lang="cs-CZ" sz="2400" dirty="0"/>
              <a:t>profese / profese pracující na existenciálních </a:t>
            </a:r>
            <a:r>
              <a:rPr lang="cs-CZ" sz="2400" dirty="0" smtClean="0"/>
              <a:t>problémech lidstva a lidí</a:t>
            </a:r>
          </a:p>
          <a:p>
            <a:r>
              <a:rPr lang="cs-CZ" sz="2400" dirty="0" smtClean="0"/>
              <a:t>Profese</a:t>
            </a:r>
            <a:r>
              <a:rPr lang="cs-CZ" sz="2400" dirty="0"/>
              <a:t>, v nichž je </a:t>
            </a:r>
            <a:r>
              <a:rPr lang="cs-CZ" sz="2400" b="1" dirty="0">
                <a:solidFill>
                  <a:srgbClr val="800000"/>
                </a:solidFill>
              </a:rPr>
              <a:t>zvýrazněn ideál služby</a:t>
            </a:r>
            <a:r>
              <a:rPr lang="cs-CZ" sz="2400" dirty="0"/>
              <a:t>.</a:t>
            </a:r>
          </a:p>
          <a:p>
            <a:r>
              <a:rPr lang="cs-CZ" sz="2400" dirty="0"/>
              <a:t>Pro tyto profese je</a:t>
            </a:r>
            <a:r>
              <a:rPr lang="cs-CZ" sz="2400" b="1" dirty="0">
                <a:solidFill>
                  <a:srgbClr val="800000"/>
                </a:solidFill>
              </a:rPr>
              <a:t> pomáhání </a:t>
            </a:r>
            <a:r>
              <a:rPr lang="cs-CZ" sz="2400" dirty="0"/>
              <a:t>utvářejícím (konstitutivním) prvkem a současně hlavním předmětem činnosti.</a:t>
            </a:r>
          </a:p>
          <a:p>
            <a:r>
              <a:rPr lang="cs-CZ" sz="2400" dirty="0" smtClean="0"/>
              <a:t>Profese</a:t>
            </a:r>
            <a:r>
              <a:rPr lang="cs-CZ" sz="2400" dirty="0"/>
              <a:t>, jež se prvořadě vymezují jako ty, které jsou zde proto, </a:t>
            </a:r>
            <a:r>
              <a:rPr lang="cs-CZ" sz="2400" b="1" dirty="0">
                <a:solidFill>
                  <a:srgbClr val="800000"/>
                </a:solidFill>
              </a:rPr>
              <a:t>aby řešily existenciální problémy </a:t>
            </a:r>
            <a:r>
              <a:rPr lang="cs-CZ" sz="2400" dirty="0"/>
              <a:t>lidstva a </a:t>
            </a:r>
            <a:r>
              <a:rPr lang="cs-CZ" sz="2400" dirty="0" smtClean="0"/>
              <a:t>lidí:</a:t>
            </a:r>
          </a:p>
          <a:p>
            <a:pPr lvl="1"/>
            <a:r>
              <a:rPr lang="cs-CZ" sz="2200" dirty="0" smtClean="0"/>
              <a:t>existenciální </a:t>
            </a:r>
            <a:r>
              <a:rPr lang="cs-CZ" sz="2200" dirty="0"/>
              <a:t>problém </a:t>
            </a:r>
            <a:r>
              <a:rPr lang="cs-CZ" sz="2200" dirty="0" smtClean="0"/>
              <a:t>ZATRACENÍ-SPASENÍ – profese duchovních</a:t>
            </a:r>
          </a:p>
          <a:p>
            <a:pPr lvl="1"/>
            <a:r>
              <a:rPr lang="cs-CZ" sz="2200" dirty="0"/>
              <a:t>e</a:t>
            </a:r>
            <a:r>
              <a:rPr lang="cs-CZ" sz="2200" dirty="0" smtClean="0"/>
              <a:t>xistenciální problém NEMOC-ZDRAVÍ – lékařské profese</a:t>
            </a:r>
          </a:p>
          <a:p>
            <a:pPr lvl="1"/>
            <a:r>
              <a:rPr lang="cs-CZ" sz="2200" dirty="0" smtClean="0"/>
              <a:t>existenciální </a:t>
            </a:r>
            <a:r>
              <a:rPr lang="cs-CZ" sz="2200" dirty="0"/>
              <a:t>problém </a:t>
            </a:r>
            <a:r>
              <a:rPr lang="cs-CZ" sz="2200" dirty="0" smtClean="0"/>
              <a:t>BEZPRÁVÍ-PRÁVO </a:t>
            </a:r>
            <a:r>
              <a:rPr lang="cs-CZ" sz="2200" dirty="0"/>
              <a:t>– </a:t>
            </a:r>
            <a:r>
              <a:rPr lang="cs-CZ" sz="2200" dirty="0" smtClean="0"/>
              <a:t>právnické profese</a:t>
            </a:r>
          </a:p>
          <a:p>
            <a:pPr lvl="1"/>
            <a:r>
              <a:rPr lang="cs-CZ" sz="2200" dirty="0"/>
              <a:t>e</a:t>
            </a:r>
            <a:r>
              <a:rPr lang="cs-CZ" sz="2200" dirty="0" smtClean="0"/>
              <a:t>xistenciální problém NEVYCHOVANOST-VYCHOVANOST – pedagogické profese</a:t>
            </a:r>
            <a:endParaRPr lang="cs-CZ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5462"/>
            <a:ext cx="9144000" cy="469844"/>
          </a:xfrm>
          <a:prstGeom prst="rect">
            <a:avLst/>
          </a:prstGeom>
          <a:noFill/>
        </p:spPr>
        <p:txBody>
          <a:bodyPr wrap="square" lIns="130019" tIns="65010" rIns="130019" bIns="65010" rtlCol="0">
            <a:spAutoFit/>
          </a:bodyPr>
          <a:lstStyle/>
          <a:p>
            <a:pPr algn="ctr" defTabSz="650096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2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Arial Narrow"/>
              </a:rPr>
              <a:t>Kde se vzaly profese?   I  </a:t>
            </a:r>
            <a:r>
              <a:rPr lang="cs-CZ" sz="2200" dirty="0" smtClean="0">
                <a:solidFill>
                  <a:srgbClr val="800000"/>
                </a:solidFill>
                <a:latin typeface="+mj-lt"/>
                <a:cs typeface="Arial Narrow"/>
              </a:rPr>
              <a:t> </a:t>
            </a:r>
            <a:r>
              <a:rPr lang="cs-CZ" sz="22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Arial Narrow"/>
              </a:rPr>
              <a:t>P</a:t>
            </a:r>
            <a:r>
              <a:rPr lang="cs-CZ" sz="2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Arial Narrow"/>
              </a:rPr>
              <a:t>rofese?   I   </a:t>
            </a:r>
            <a:r>
              <a:rPr lang="cs-CZ" sz="2200" b="1" dirty="0">
                <a:solidFill>
                  <a:srgbClr val="800000"/>
                </a:solidFill>
                <a:latin typeface="+mj-lt"/>
                <a:cs typeface="Arial Narrow"/>
              </a:rPr>
              <a:t>P</a:t>
            </a:r>
            <a:r>
              <a:rPr lang="cs-CZ" sz="2200" b="1" dirty="0" smtClean="0">
                <a:solidFill>
                  <a:srgbClr val="800000"/>
                </a:solidFill>
                <a:latin typeface="+mj-lt"/>
                <a:cs typeface="Arial Narrow"/>
              </a:rPr>
              <a:t>edagogické profese?   </a:t>
            </a:r>
            <a:r>
              <a:rPr lang="cs-CZ" sz="2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Arial Narrow"/>
              </a:rPr>
              <a:t>I   Učitelství?</a:t>
            </a:r>
            <a:endParaRPr lang="cs-CZ" sz="2200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803672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eniusOrbisPictusInvitati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8" t="34203" r="6299" b="10711"/>
          <a:stretch/>
        </p:blipFill>
        <p:spPr>
          <a:xfrm>
            <a:off x="7275900" y="3398652"/>
            <a:ext cx="1809605" cy="194935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1423" y="647898"/>
            <a:ext cx="8904082" cy="6138008"/>
          </a:xfrm>
        </p:spPr>
        <p:txBody>
          <a:bodyPr>
            <a:noAutofit/>
          </a:bodyPr>
          <a:lstStyle/>
          <a:p>
            <a:r>
              <a:rPr lang="cs-CZ" sz="2200" dirty="0" smtClean="0"/>
              <a:t>Věcně </a:t>
            </a:r>
            <a:r>
              <a:rPr lang="cs-CZ" sz="2200" dirty="0"/>
              <a:t>odkazují k </a:t>
            </a:r>
            <a:r>
              <a:rPr lang="cs-CZ" sz="2200" b="1" dirty="0" err="1">
                <a:solidFill>
                  <a:srgbClr val="800000"/>
                </a:solidFill>
              </a:rPr>
              <a:t>ped-agogia</a:t>
            </a:r>
            <a:r>
              <a:rPr lang="cs-CZ" sz="2200" b="1" dirty="0">
                <a:solidFill>
                  <a:srgbClr val="800000"/>
                </a:solidFill>
              </a:rPr>
              <a:t> </a:t>
            </a:r>
            <a:r>
              <a:rPr lang="cs-CZ" sz="2200" dirty="0"/>
              <a:t>(vedení dítěte) – ctí význam slova pedagog.</a:t>
            </a:r>
          </a:p>
          <a:p>
            <a:r>
              <a:rPr lang="cs-CZ" sz="2200" dirty="0" smtClean="0"/>
              <a:t>Někdy jsou pedagogické profese označovány jako </a:t>
            </a:r>
            <a:r>
              <a:rPr lang="cs-CZ" sz="2200" b="1" dirty="0" smtClean="0">
                <a:solidFill>
                  <a:srgbClr val="800000"/>
                </a:solidFill>
              </a:rPr>
              <a:t>nemožná povolání </a:t>
            </a:r>
            <a:r>
              <a:rPr lang="cs-CZ" sz="2200" dirty="0" smtClean="0"/>
              <a:t>(spolu s profesemi terapeutů a politiků), a to proto, „že si v nich můžeme být předem jisti, že úspěch bude nedostatečný“ (Freud, 1937, s. 94).</a:t>
            </a:r>
            <a:endParaRPr lang="cs-CZ" sz="2200" dirty="0"/>
          </a:p>
          <a:p>
            <a:r>
              <a:rPr lang="cs-CZ" sz="2200" b="1" dirty="0" smtClean="0">
                <a:solidFill>
                  <a:srgbClr val="800000"/>
                </a:solidFill>
              </a:rPr>
              <a:t>Vycházejí </a:t>
            </a:r>
            <a:r>
              <a:rPr lang="cs-CZ" sz="2200" b="1" dirty="0">
                <a:solidFill>
                  <a:srgbClr val="800000"/>
                </a:solidFill>
              </a:rPr>
              <a:t>jako </a:t>
            </a:r>
            <a:r>
              <a:rPr lang="cs-CZ" sz="2200" b="1" dirty="0" err="1">
                <a:solidFill>
                  <a:srgbClr val="800000"/>
                </a:solidFill>
              </a:rPr>
              <a:t>semiprofese</a:t>
            </a:r>
            <a:r>
              <a:rPr lang="cs-CZ" sz="2200" dirty="0"/>
              <a:t>, pokud je přiměříme k charakteristikám tzv. pravých profesí (viz výše)</a:t>
            </a:r>
            <a:r>
              <a:rPr lang="cs-CZ" sz="2200" dirty="0" smtClean="0"/>
              <a:t>.</a:t>
            </a:r>
          </a:p>
          <a:p>
            <a:r>
              <a:rPr lang="cs-CZ" sz="2200" dirty="0"/>
              <a:t>Další specifika se týkají </a:t>
            </a:r>
            <a:r>
              <a:rPr lang="cs-CZ" sz="2200" b="1" dirty="0">
                <a:solidFill>
                  <a:srgbClr val="800000"/>
                </a:solidFill>
              </a:rPr>
              <a:t>charakteru </a:t>
            </a:r>
            <a:r>
              <a:rPr lang="cs-CZ" sz="2200" b="1" dirty="0" smtClean="0">
                <a:solidFill>
                  <a:srgbClr val="800000"/>
                </a:solidFill>
              </a:rPr>
              <a:t>pedagogické profesionality</a:t>
            </a:r>
            <a:r>
              <a:rPr lang="cs-CZ" sz="2200" dirty="0"/>
              <a:t>, která spočívá v nezbytnosti zvládat řadu </a:t>
            </a:r>
            <a:r>
              <a:rPr lang="cs-CZ" sz="2200" b="1" dirty="0">
                <a:solidFill>
                  <a:srgbClr val="800000"/>
                </a:solidFill>
              </a:rPr>
              <a:t>rozporů</a:t>
            </a:r>
            <a:r>
              <a:rPr lang="cs-CZ" sz="2200" dirty="0"/>
              <a:t> (antinomií): </a:t>
            </a:r>
          </a:p>
          <a:p>
            <a:pPr lvl="1"/>
            <a:r>
              <a:rPr lang="cs-CZ" sz="1600" dirty="0"/>
              <a:t>pomoc vs. manipulace ze strany </a:t>
            </a:r>
            <a:r>
              <a:rPr lang="cs-CZ" sz="1600" dirty="0" smtClean="0"/>
              <a:t>vychovatele</a:t>
            </a:r>
            <a:endParaRPr lang="cs-CZ" sz="1600" dirty="0"/>
          </a:p>
          <a:p>
            <a:pPr lvl="1"/>
            <a:r>
              <a:rPr lang="cs-CZ" sz="1600" dirty="0" smtClean="0"/>
              <a:t>moc </a:t>
            </a:r>
            <a:r>
              <a:rPr lang="cs-CZ" sz="1600" dirty="0"/>
              <a:t>vs. bezmoc </a:t>
            </a:r>
            <a:r>
              <a:rPr lang="cs-CZ" sz="1600" dirty="0" smtClean="0"/>
              <a:t>vychovatele</a:t>
            </a:r>
            <a:endParaRPr lang="cs-CZ" sz="1600" dirty="0"/>
          </a:p>
          <a:p>
            <a:pPr lvl="1"/>
            <a:r>
              <a:rPr lang="cs-CZ" sz="1600" dirty="0"/>
              <a:t>hotovost vs. neukončenost </a:t>
            </a:r>
            <a:r>
              <a:rPr lang="cs-CZ" sz="1600" dirty="0" smtClean="0"/>
              <a:t>výchovy</a:t>
            </a:r>
            <a:endParaRPr lang="cs-CZ" sz="1600" dirty="0"/>
          </a:p>
          <a:p>
            <a:pPr lvl="1"/>
            <a:r>
              <a:rPr lang="cs-CZ" sz="1600" dirty="0" smtClean="0"/>
              <a:t>respektování </a:t>
            </a:r>
            <a:r>
              <a:rPr lang="cs-CZ" sz="1600" dirty="0"/>
              <a:t>individuality vs. respektování obecnějších </a:t>
            </a:r>
            <a:r>
              <a:rPr lang="cs-CZ" sz="1600" dirty="0" smtClean="0"/>
              <a:t>norem</a:t>
            </a:r>
            <a:endParaRPr lang="cs-CZ" sz="1600" dirty="0"/>
          </a:p>
          <a:p>
            <a:pPr lvl="1"/>
            <a:r>
              <a:rPr lang="cs-CZ" sz="1600" dirty="0"/>
              <a:t>výchova orientovaná k odbornosti/profesi vs. výchova k lidství</a:t>
            </a:r>
          </a:p>
          <a:p>
            <a:pPr lvl="1"/>
            <a:r>
              <a:rPr lang="cs-CZ" sz="1600" dirty="0"/>
              <a:t>možnosti vs. meze </a:t>
            </a:r>
            <a:r>
              <a:rPr lang="cs-CZ" sz="1600" dirty="0" smtClean="0"/>
              <a:t>výchovy </a:t>
            </a:r>
          </a:p>
          <a:p>
            <a:r>
              <a:rPr lang="cs-CZ" sz="2200" dirty="0" smtClean="0"/>
              <a:t>Z důvodu své silné vázanosti na hierarchický, byrokraticky regulovaný aparát státního školství </a:t>
            </a:r>
            <a:r>
              <a:rPr lang="cs-CZ" sz="2200" b="1" dirty="0" smtClean="0">
                <a:solidFill>
                  <a:srgbClr val="800000"/>
                </a:solidFill>
              </a:rPr>
              <a:t>dnes nejsou pedagogické profese volnými...</a:t>
            </a:r>
            <a:endParaRPr lang="cs-CZ" sz="2200" dirty="0" smtClean="0"/>
          </a:p>
          <a:p>
            <a:r>
              <a:rPr lang="cs-CZ" sz="2200" dirty="0" smtClean="0"/>
              <a:t>Pedagogové/učitelé oscilují mezi </a:t>
            </a:r>
            <a:r>
              <a:rPr lang="cs-CZ" sz="2200" b="1" dirty="0" smtClean="0">
                <a:solidFill>
                  <a:srgbClr val="800000"/>
                </a:solidFill>
              </a:rPr>
              <a:t>profesionalizací</a:t>
            </a:r>
            <a:r>
              <a:rPr lang="cs-CZ" sz="2200" dirty="0" smtClean="0">
                <a:solidFill>
                  <a:srgbClr val="800000"/>
                </a:solidFill>
              </a:rPr>
              <a:t> </a:t>
            </a:r>
            <a:r>
              <a:rPr lang="cs-CZ" sz="2200" dirty="0" smtClean="0"/>
              <a:t>a </a:t>
            </a:r>
            <a:r>
              <a:rPr lang="cs-CZ" sz="2200" b="1" dirty="0" err="1" smtClean="0">
                <a:solidFill>
                  <a:srgbClr val="800000"/>
                </a:solidFill>
              </a:rPr>
              <a:t>deprofesionalizací</a:t>
            </a:r>
            <a:r>
              <a:rPr lang="cs-CZ" sz="2200" dirty="0" smtClean="0"/>
              <a:t>.  </a:t>
            </a: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5462"/>
            <a:ext cx="9144000" cy="469844"/>
          </a:xfrm>
          <a:prstGeom prst="rect">
            <a:avLst/>
          </a:prstGeom>
          <a:noFill/>
        </p:spPr>
        <p:txBody>
          <a:bodyPr wrap="square" lIns="130019" tIns="65010" rIns="130019" bIns="65010" rtlCol="0">
            <a:spAutoFit/>
          </a:bodyPr>
          <a:lstStyle/>
          <a:p>
            <a:pPr algn="ctr" defTabSz="650096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2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Arial Narrow"/>
              </a:rPr>
              <a:t>Kde se vzaly profese?   I   </a:t>
            </a:r>
            <a:r>
              <a:rPr lang="cs-CZ" sz="22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Arial Narrow"/>
              </a:rPr>
              <a:t>P</a:t>
            </a:r>
            <a:r>
              <a:rPr lang="cs-CZ" sz="2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Arial Narrow"/>
              </a:rPr>
              <a:t>rofese?   I   </a:t>
            </a:r>
            <a:r>
              <a:rPr lang="cs-CZ" sz="2200" b="1" dirty="0">
                <a:solidFill>
                  <a:srgbClr val="800000"/>
                </a:solidFill>
                <a:latin typeface="+mj-lt"/>
                <a:cs typeface="Arial Narrow"/>
              </a:rPr>
              <a:t>P</a:t>
            </a:r>
            <a:r>
              <a:rPr lang="cs-CZ" sz="2200" b="1" dirty="0" smtClean="0">
                <a:solidFill>
                  <a:srgbClr val="800000"/>
                </a:solidFill>
                <a:latin typeface="+mj-lt"/>
                <a:cs typeface="Arial Narrow"/>
              </a:rPr>
              <a:t>edagogické profese?   I   Učitelství?</a:t>
            </a:r>
            <a:endParaRPr lang="cs-CZ" sz="2200" b="1" dirty="0">
              <a:solidFill>
                <a:srgbClr val="800000"/>
              </a:solidFill>
              <a:latin typeface="+mj-lt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61782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460" y="6209585"/>
            <a:ext cx="2974879" cy="541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profesionalizace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79503" y="150343"/>
            <a:ext cx="3006767" cy="594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cs-CZ" sz="2800" b="1" dirty="0" err="1" smtClean="0"/>
              <a:t>deprofesionalizace</a:t>
            </a:r>
            <a:endParaRPr lang="cs-CZ" sz="3600" b="1" dirty="0" smtClean="0"/>
          </a:p>
        </p:txBody>
      </p:sp>
      <p:grpSp>
        <p:nvGrpSpPr>
          <p:cNvPr id="29" name="Group 28"/>
          <p:cNvGrpSpPr/>
          <p:nvPr/>
        </p:nvGrpSpPr>
        <p:grpSpPr>
          <a:xfrm rot="16200000">
            <a:off x="-2250260" y="2755884"/>
            <a:ext cx="6430240" cy="1407364"/>
            <a:chOff x="464985" y="1681566"/>
            <a:chExt cx="6430240" cy="1407364"/>
          </a:xfrm>
        </p:grpSpPr>
        <p:sp>
          <p:nvSpPr>
            <p:cNvPr id="8" name="Isosceles Triangle 7"/>
            <p:cNvSpPr/>
            <p:nvPr/>
          </p:nvSpPr>
          <p:spPr>
            <a:xfrm rot="5400000">
              <a:off x="411368" y="1735184"/>
              <a:ext cx="590224" cy="482989"/>
            </a:xfrm>
            <a:prstGeom prst="triangle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Donut 8"/>
            <p:cNvSpPr/>
            <p:nvPr/>
          </p:nvSpPr>
          <p:spPr>
            <a:xfrm>
              <a:off x="1860100" y="1681566"/>
              <a:ext cx="590224" cy="590225"/>
            </a:xfrm>
            <a:prstGeom prst="donu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Connector 10"/>
            <p:cNvCxnSpPr>
              <a:stCxn id="8" idx="0"/>
            </p:cNvCxnSpPr>
            <p:nvPr/>
          </p:nvCxnSpPr>
          <p:spPr>
            <a:xfrm>
              <a:off x="947975" y="1976679"/>
              <a:ext cx="91212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9" idx="6"/>
            </p:cNvCxnSpPr>
            <p:nvPr/>
          </p:nvCxnSpPr>
          <p:spPr>
            <a:xfrm rot="5400000" flipV="1">
              <a:off x="2506760" y="1920244"/>
              <a:ext cx="817137" cy="93000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Donut 13"/>
            <p:cNvSpPr/>
            <p:nvPr/>
          </p:nvSpPr>
          <p:spPr>
            <a:xfrm>
              <a:off x="3380332" y="2498705"/>
              <a:ext cx="590224" cy="590225"/>
            </a:xfrm>
            <a:prstGeom prst="donu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9" name="Donut 18"/>
            <p:cNvSpPr/>
            <p:nvPr/>
          </p:nvSpPr>
          <p:spPr>
            <a:xfrm>
              <a:off x="4846952" y="1681566"/>
              <a:ext cx="590224" cy="590225"/>
            </a:xfrm>
            <a:prstGeom prst="donu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cxnSp>
          <p:nvCxnSpPr>
            <p:cNvPr id="26" name="Straight Connector 25"/>
            <p:cNvCxnSpPr>
              <a:stCxn id="14" idx="6"/>
            </p:cNvCxnSpPr>
            <p:nvPr/>
          </p:nvCxnSpPr>
          <p:spPr>
            <a:xfrm rot="5400000" flipH="1" flipV="1">
              <a:off x="4026992" y="1920243"/>
              <a:ext cx="817140" cy="930012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7" name="Donut 26"/>
            <p:cNvSpPr/>
            <p:nvPr/>
          </p:nvSpPr>
          <p:spPr>
            <a:xfrm>
              <a:off x="6305001" y="2203595"/>
              <a:ext cx="590224" cy="590225"/>
            </a:xfrm>
            <a:prstGeom prst="donu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/>
            <p:cNvCxnSpPr>
              <a:endCxn id="27" idx="2"/>
            </p:cNvCxnSpPr>
            <p:nvPr/>
          </p:nvCxnSpPr>
          <p:spPr>
            <a:xfrm rot="5400000" flipV="1">
              <a:off x="5610073" y="1803781"/>
              <a:ext cx="522029" cy="86782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0" name="Content Placeholder 2"/>
          <p:cNvSpPr txBox="1">
            <a:spLocks/>
          </p:cNvSpPr>
          <p:nvPr/>
        </p:nvSpPr>
        <p:spPr>
          <a:xfrm>
            <a:off x="1085144" y="4492579"/>
            <a:ext cx="3547217" cy="98130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cs-CZ" dirty="0"/>
              <a:t>b</a:t>
            </a:r>
            <a:r>
              <a:rPr lang="cs-CZ" dirty="0" smtClean="0"/>
              <a:t>udování školského systému</a:t>
            </a:r>
          </a:p>
          <a:p>
            <a:pPr marL="0" indent="0">
              <a:buFont typeface="Arial"/>
              <a:buNone/>
            </a:pPr>
            <a:r>
              <a:rPr lang="cs-CZ" dirty="0" smtClean="0"/>
              <a:t>povinná školní docházka</a:t>
            </a:r>
          </a:p>
          <a:p>
            <a:pPr marL="0" indent="0">
              <a:buFont typeface="Arial"/>
              <a:buNone/>
            </a:pPr>
            <a:r>
              <a:rPr lang="cs-CZ" dirty="0" smtClean="0"/>
              <a:t>budování systému a uč. přípravy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863538" y="2984200"/>
            <a:ext cx="2947681" cy="999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cs-CZ" sz="2000" dirty="0" smtClean="0"/>
              <a:t>rozvinutí </a:t>
            </a:r>
            <a:r>
              <a:rPr lang="cs-CZ" sz="2000" dirty="0"/>
              <a:t>učitelského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2000" dirty="0"/>
              <a:t>povolání do </a:t>
            </a:r>
            <a:r>
              <a:rPr lang="cs-CZ" sz="2000" dirty="0" smtClean="0"/>
              <a:t>profese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2000" dirty="0"/>
              <a:t>(</a:t>
            </a:r>
            <a:r>
              <a:rPr lang="cs-CZ" sz="2000" dirty="0" smtClean="0"/>
              <a:t>vzestup – prestiž) </a:t>
            </a:r>
            <a:endParaRPr lang="cs-CZ" sz="2000" dirty="0"/>
          </a:p>
          <a:p>
            <a:pPr marL="0" indent="0">
              <a:lnSpc>
                <a:spcPct val="80000"/>
              </a:lnSpc>
              <a:buFont typeface="Arial"/>
              <a:buNone/>
            </a:pPr>
            <a:endParaRPr lang="cs-CZ" sz="2000" dirty="0" smtClean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1570178" y="114975"/>
            <a:ext cx="2597161" cy="975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/>
              <a:buNone/>
            </a:pPr>
            <a:r>
              <a:rPr lang="cs-CZ" sz="2000" dirty="0"/>
              <a:t>r</a:t>
            </a:r>
            <a:r>
              <a:rPr lang="cs-CZ" sz="2000" dirty="0" smtClean="0"/>
              <a:t>ozvoj školy </a:t>
            </a:r>
          </a:p>
          <a:p>
            <a:pPr marL="0" indent="0">
              <a:lnSpc>
                <a:spcPct val="80000"/>
              </a:lnSpc>
              <a:buFont typeface="Arial"/>
              <a:buNone/>
            </a:pPr>
            <a:r>
              <a:rPr lang="cs-CZ" sz="2000" dirty="0"/>
              <a:t>j</a:t>
            </a:r>
            <a:r>
              <a:rPr lang="cs-CZ" sz="2000" dirty="0" smtClean="0"/>
              <a:t>ako silné instituce</a:t>
            </a:r>
          </a:p>
          <a:p>
            <a:pPr marL="0" indent="0">
              <a:lnSpc>
                <a:spcPct val="80000"/>
              </a:lnSpc>
              <a:buFont typeface="Arial"/>
              <a:buNone/>
            </a:pPr>
            <a:r>
              <a:rPr lang="cs-CZ" sz="2000" dirty="0" smtClean="0"/>
              <a:t>zvládající nové výzvy 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1066037" y="1543841"/>
            <a:ext cx="3619982" cy="990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cs-CZ" sz="2000" dirty="0"/>
              <a:t>humanizace školy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2000" dirty="0"/>
              <a:t>obrat k dítěti      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2000" dirty="0" err="1"/>
              <a:t>ped</a:t>
            </a:r>
            <a:r>
              <a:rPr lang="cs-CZ" sz="2000" dirty="0"/>
              <a:t>. </a:t>
            </a:r>
            <a:r>
              <a:rPr lang="cs-CZ" sz="2000" dirty="0" smtClean="0"/>
              <a:t>reformismus</a:t>
            </a:r>
            <a:endParaRPr lang="cs-CZ" sz="2000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4632361" y="114976"/>
            <a:ext cx="1" cy="656459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Content Placeholder 2"/>
          <p:cNvSpPr txBox="1">
            <a:spLocks/>
          </p:cNvSpPr>
          <p:nvPr/>
        </p:nvSpPr>
        <p:spPr>
          <a:xfrm>
            <a:off x="6170530" y="1049327"/>
            <a:ext cx="1885080" cy="713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Font typeface="Arial"/>
              <a:buNone/>
            </a:pPr>
            <a:r>
              <a:rPr lang="cs-CZ" sz="2000" dirty="0" smtClean="0"/>
              <a:t>znevažování školy a učitelů </a:t>
            </a: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4846992" y="2073454"/>
            <a:ext cx="2538277" cy="698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Font typeface="Arial"/>
              <a:buNone/>
            </a:pPr>
            <a:r>
              <a:rPr lang="cs-CZ" sz="2200" dirty="0" smtClean="0"/>
              <a:t>heroická očekávání vs. reálné možnosti školy</a:t>
            </a: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4936423" y="3008240"/>
            <a:ext cx="3089933" cy="62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Font typeface="Arial"/>
              <a:buNone/>
            </a:pPr>
            <a:r>
              <a:rPr lang="cs-CZ" sz="2000" dirty="0"/>
              <a:t>p</a:t>
            </a:r>
            <a:r>
              <a:rPr lang="cs-CZ" sz="2000" dirty="0" smtClean="0"/>
              <a:t>osilování pojetí učitele jako úředníka a technokrata 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7607328" y="261495"/>
            <a:ext cx="1281183" cy="6326027"/>
            <a:chOff x="7607328" y="261495"/>
            <a:chExt cx="1281183" cy="6326027"/>
          </a:xfrm>
        </p:grpSpPr>
        <p:sp>
          <p:nvSpPr>
            <p:cNvPr id="30" name="Donut 29"/>
            <p:cNvSpPr/>
            <p:nvPr/>
          </p:nvSpPr>
          <p:spPr>
            <a:xfrm rot="16200000">
              <a:off x="8296614" y="1102159"/>
              <a:ext cx="590222" cy="590225"/>
            </a:xfrm>
            <a:prstGeom prst="donu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31" name="Isosceles Triangle 30"/>
            <p:cNvSpPr/>
            <p:nvPr/>
          </p:nvSpPr>
          <p:spPr>
            <a:xfrm rot="10800000">
              <a:off x="8298286" y="261495"/>
              <a:ext cx="590224" cy="482989"/>
            </a:xfrm>
            <a:prstGeom prst="triangle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Donut 31"/>
            <p:cNvSpPr/>
            <p:nvPr/>
          </p:nvSpPr>
          <p:spPr>
            <a:xfrm rot="16200000">
              <a:off x="7607329" y="2087047"/>
              <a:ext cx="590224" cy="590225"/>
            </a:xfrm>
            <a:prstGeom prst="donu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Connector 17"/>
            <p:cNvCxnSpPr>
              <a:stCxn id="32" idx="5"/>
            </p:cNvCxnSpPr>
            <p:nvPr/>
          </p:nvCxnSpPr>
          <p:spPr>
            <a:xfrm flipV="1">
              <a:off x="8111118" y="1702498"/>
              <a:ext cx="414564" cy="47098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30" idx="6"/>
            </p:cNvCxnSpPr>
            <p:nvPr/>
          </p:nvCxnSpPr>
          <p:spPr>
            <a:xfrm flipH="1" flipV="1">
              <a:off x="8591725" y="744485"/>
              <a:ext cx="1" cy="35767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Donut 33"/>
            <p:cNvSpPr/>
            <p:nvPr/>
          </p:nvSpPr>
          <p:spPr>
            <a:xfrm rot="16200000">
              <a:off x="8285380" y="2966311"/>
              <a:ext cx="590224" cy="590225"/>
            </a:xfrm>
            <a:prstGeom prst="donu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35" name="Donut 34"/>
            <p:cNvSpPr/>
            <p:nvPr/>
          </p:nvSpPr>
          <p:spPr>
            <a:xfrm rot="16200000">
              <a:off x="7695155" y="4013226"/>
              <a:ext cx="590224" cy="590225"/>
            </a:xfrm>
            <a:prstGeom prst="donu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36" name="Donut 35"/>
            <p:cNvSpPr/>
            <p:nvPr/>
          </p:nvSpPr>
          <p:spPr>
            <a:xfrm rot="16200000">
              <a:off x="8298287" y="4984458"/>
              <a:ext cx="590224" cy="590225"/>
            </a:xfrm>
            <a:prstGeom prst="donu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37" name="Donut 36"/>
            <p:cNvSpPr/>
            <p:nvPr/>
          </p:nvSpPr>
          <p:spPr>
            <a:xfrm rot="16200000">
              <a:off x="7787321" y="5997297"/>
              <a:ext cx="590224" cy="590225"/>
            </a:xfrm>
            <a:prstGeom prst="donu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cxnSp>
          <p:nvCxnSpPr>
            <p:cNvPr id="43" name="Straight Connector 42"/>
            <p:cNvCxnSpPr>
              <a:stCxn id="35" idx="5"/>
              <a:endCxn id="34" idx="2"/>
            </p:cNvCxnSpPr>
            <p:nvPr/>
          </p:nvCxnSpPr>
          <p:spPr>
            <a:xfrm flipV="1">
              <a:off x="8198944" y="3556536"/>
              <a:ext cx="381549" cy="543127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8255570" y="5556795"/>
              <a:ext cx="213585" cy="52893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8059524" y="2659384"/>
              <a:ext cx="312292" cy="37547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 flipV="1">
              <a:off x="8163172" y="4517015"/>
              <a:ext cx="394456" cy="467444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5" name="Content Placeholder 2"/>
          <p:cNvSpPr txBox="1">
            <a:spLocks/>
          </p:cNvSpPr>
          <p:nvPr/>
        </p:nvSpPr>
        <p:spPr>
          <a:xfrm>
            <a:off x="4686019" y="4913466"/>
            <a:ext cx="3477153" cy="777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Font typeface="Arial"/>
              <a:buNone/>
            </a:pPr>
            <a:r>
              <a:rPr lang="cs-CZ" sz="2000" dirty="0"/>
              <a:t>d</a:t>
            </a:r>
            <a:r>
              <a:rPr lang="cs-CZ" sz="2000" dirty="0" smtClean="0"/>
              <a:t>e-kvalifikace</a:t>
            </a:r>
          </a:p>
          <a:p>
            <a:pPr marL="0" indent="0" algn="r">
              <a:lnSpc>
                <a:spcPct val="80000"/>
              </a:lnSpc>
              <a:buFont typeface="Arial"/>
              <a:buNone/>
            </a:pPr>
            <a:r>
              <a:rPr lang="cs-CZ" sz="2000" dirty="0" smtClean="0"/>
              <a:t>(snižování požadavků na vstup)</a:t>
            </a: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4939883" y="5939748"/>
            <a:ext cx="2728090" cy="717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Font typeface="Arial"/>
              <a:buNone/>
            </a:pPr>
            <a:r>
              <a:rPr lang="cs-CZ" sz="2000" dirty="0" smtClean="0"/>
              <a:t>deformace </a:t>
            </a:r>
          </a:p>
          <a:p>
            <a:pPr marL="0" indent="0" algn="r">
              <a:lnSpc>
                <a:spcPct val="80000"/>
              </a:lnSpc>
              <a:buFont typeface="Arial"/>
              <a:buNone/>
            </a:pPr>
            <a:r>
              <a:rPr lang="cs-CZ" sz="2000" dirty="0" smtClean="0"/>
              <a:t>učitelské přípravy </a:t>
            </a: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4632363" y="3991963"/>
            <a:ext cx="2957598" cy="715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None/>
            </a:pPr>
            <a:r>
              <a:rPr lang="cs-CZ" sz="2000" dirty="0" smtClean="0"/>
              <a:t>odliv z učitelské profese 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cs-CZ" sz="2000" dirty="0" smtClean="0"/>
              <a:t>a stárnutí uč. sborů 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26513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40" grpId="0"/>
      <p:bldP spid="23" grpId="0"/>
      <p:bldP spid="24" grpId="0"/>
      <p:bldP spid="25" grpId="0"/>
      <p:bldP spid="39" grpId="0"/>
      <p:bldP spid="41" grpId="0"/>
      <p:bldP spid="42" grpId="0"/>
      <p:bldP spid="45" grpId="0"/>
      <p:bldP spid="47" grpId="0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69618" y="1628877"/>
            <a:ext cx="69915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cs-CZ" sz="2600" dirty="0" smtClean="0"/>
              <a:t>Budování školských systémů a zavádění povinné školní docházky má zásadní přínos pro zvýšení gramotnosti obyvatelstva a pozdvižení jeho kulturní úrovně.</a:t>
            </a:r>
          </a:p>
          <a:p>
            <a:pPr marL="285750" indent="-285750">
              <a:buFont typeface="Arial"/>
              <a:buChar char="•"/>
            </a:pPr>
            <a:r>
              <a:rPr lang="cs-CZ" sz="2600" dirty="0" smtClean="0"/>
              <a:t>Pozdvižení učitelského vzdělávání z učitelských ústavů (sekundární či postsekundární vzdělávání) na fakulty univerzit (terciérní vzdělávání) je odpovědí na skutečnost, že učitelství musí být znalostně založenou profesí předpokládající náročnou přípravu. </a:t>
            </a:r>
          </a:p>
        </p:txBody>
      </p:sp>
      <p:grpSp>
        <p:nvGrpSpPr>
          <p:cNvPr id="5" name="Group 4"/>
          <p:cNvGrpSpPr/>
          <p:nvPr/>
        </p:nvGrpSpPr>
        <p:grpSpPr>
          <a:xfrm rot="16200000">
            <a:off x="-2125058" y="2755884"/>
            <a:ext cx="6430240" cy="1407364"/>
            <a:chOff x="464985" y="1681566"/>
            <a:chExt cx="6430240" cy="1407364"/>
          </a:xfrm>
        </p:grpSpPr>
        <p:sp>
          <p:nvSpPr>
            <p:cNvPr id="7" name="Isosceles Triangle 6"/>
            <p:cNvSpPr/>
            <p:nvPr/>
          </p:nvSpPr>
          <p:spPr>
            <a:xfrm rot="5400000">
              <a:off x="411368" y="1735184"/>
              <a:ext cx="590224" cy="482989"/>
            </a:xfrm>
            <a:prstGeom prst="triangle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Donut 7"/>
            <p:cNvSpPr/>
            <p:nvPr/>
          </p:nvSpPr>
          <p:spPr>
            <a:xfrm>
              <a:off x="1860100" y="1681566"/>
              <a:ext cx="590224" cy="590225"/>
            </a:xfrm>
            <a:prstGeom prst="donu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cxnSp>
          <p:nvCxnSpPr>
            <p:cNvPr id="9" name="Straight Connector 8"/>
            <p:cNvCxnSpPr>
              <a:stCxn id="7" idx="0"/>
            </p:cNvCxnSpPr>
            <p:nvPr/>
          </p:nvCxnSpPr>
          <p:spPr>
            <a:xfrm>
              <a:off x="947975" y="1976679"/>
              <a:ext cx="91212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8" idx="6"/>
            </p:cNvCxnSpPr>
            <p:nvPr/>
          </p:nvCxnSpPr>
          <p:spPr>
            <a:xfrm rot="5400000" flipV="1">
              <a:off x="2506760" y="1920244"/>
              <a:ext cx="817137" cy="93000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Donut 10"/>
            <p:cNvSpPr/>
            <p:nvPr/>
          </p:nvSpPr>
          <p:spPr>
            <a:xfrm>
              <a:off x="3380332" y="2498705"/>
              <a:ext cx="590224" cy="590225"/>
            </a:xfrm>
            <a:prstGeom prst="donu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2" name="Donut 11"/>
            <p:cNvSpPr/>
            <p:nvPr/>
          </p:nvSpPr>
          <p:spPr>
            <a:xfrm>
              <a:off x="4846952" y="1681566"/>
              <a:ext cx="590224" cy="590225"/>
            </a:xfrm>
            <a:prstGeom prst="donu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Connector 12"/>
            <p:cNvCxnSpPr>
              <a:stCxn id="11" idx="6"/>
            </p:cNvCxnSpPr>
            <p:nvPr/>
          </p:nvCxnSpPr>
          <p:spPr>
            <a:xfrm rot="5400000" flipH="1" flipV="1">
              <a:off x="4026992" y="1920243"/>
              <a:ext cx="817140" cy="930012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Donut 13"/>
            <p:cNvSpPr/>
            <p:nvPr/>
          </p:nvSpPr>
          <p:spPr>
            <a:xfrm>
              <a:off x="6305001" y="2203595"/>
              <a:ext cx="590224" cy="590225"/>
            </a:xfrm>
            <a:prstGeom prst="donu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Connector 14"/>
            <p:cNvCxnSpPr>
              <a:endCxn id="14" idx="2"/>
            </p:cNvCxnSpPr>
            <p:nvPr/>
          </p:nvCxnSpPr>
          <p:spPr>
            <a:xfrm rot="5400000" flipV="1">
              <a:off x="5610073" y="1803781"/>
              <a:ext cx="522029" cy="86782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811632" y="205037"/>
            <a:ext cx="7186374" cy="1190265"/>
          </a:xfrm>
        </p:spPr>
        <p:txBody>
          <a:bodyPr>
            <a:noAutofit/>
          </a:bodyPr>
          <a:lstStyle/>
          <a:p>
            <a:pPr algn="l"/>
            <a:r>
              <a:rPr lang="cs-CZ" sz="3600" dirty="0" smtClean="0"/>
              <a:t>Vlivy působící ve směru </a:t>
            </a:r>
            <a:r>
              <a:rPr lang="cs-CZ" sz="3600" dirty="0" smtClean="0">
                <a:solidFill>
                  <a:srgbClr val="800000"/>
                </a:solidFill>
              </a:rPr>
              <a:t>posilování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2600" b="1" dirty="0" smtClean="0"/>
              <a:t>budování školského systému a učitelské přípravy</a:t>
            </a:r>
            <a:endParaRPr lang="cs-CZ" sz="2600" b="1" dirty="0"/>
          </a:p>
        </p:txBody>
      </p:sp>
    </p:spTree>
    <p:extLst>
      <p:ext uri="{BB962C8B-B14F-4D97-AF65-F5344CB8AC3E}">
        <p14:creationId xmlns:p14="http://schemas.microsoft.com/office/powerpoint/2010/main" val="1874592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06440" y="1399006"/>
            <a:ext cx="708164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cs-CZ" sz="2600" dirty="0" smtClean="0"/>
              <a:t>Formování školských systémů je současně procesem vyhraňování pedagogických profesí – zejména profese učitelské.</a:t>
            </a:r>
          </a:p>
          <a:p>
            <a:pPr marL="285750" indent="-285750">
              <a:buFont typeface="Arial"/>
              <a:buChar char="•"/>
            </a:pPr>
            <a:r>
              <a:rPr lang="cs-CZ" sz="2600" dirty="0" smtClean="0"/>
              <a:t>Učitelské profesi je v systému svěřována speciální úloha (výchova a vzdělávání dětí), která je vnímána jako společensky i individuálně závažná – tudíž je vznášen požadavek na profesionalitu.</a:t>
            </a:r>
          </a:p>
          <a:p>
            <a:pPr marL="285750" indent="-285750">
              <a:buFont typeface="Arial"/>
              <a:buChar char="•"/>
            </a:pPr>
            <a:r>
              <a:rPr lang="cs-CZ" sz="2600" dirty="0" smtClean="0"/>
              <a:t>Učitelstvo „dělá kariéru“ – realizuje společenský vzestup </a:t>
            </a:r>
            <a:r>
              <a:rPr lang="cs-CZ" sz="2600" dirty="0"/>
              <a:t>(</a:t>
            </a:r>
            <a:r>
              <a:rPr lang="cs-CZ" sz="2600" dirty="0" smtClean="0"/>
              <a:t>zvláště dobře je to patrné u učitelů primárních škol) a těší se relativně vysoké prestiži (jakkoliv učiteli samými prestiž jejich stavu nemusí být vždy vnímána jako vysoká).</a:t>
            </a:r>
            <a:endParaRPr lang="cs-CZ" sz="2600" dirty="0"/>
          </a:p>
        </p:txBody>
      </p:sp>
      <p:grpSp>
        <p:nvGrpSpPr>
          <p:cNvPr id="5" name="Group 4"/>
          <p:cNvGrpSpPr/>
          <p:nvPr/>
        </p:nvGrpSpPr>
        <p:grpSpPr>
          <a:xfrm rot="16200000">
            <a:off x="-2125058" y="2755884"/>
            <a:ext cx="6430240" cy="1407364"/>
            <a:chOff x="464985" y="1681566"/>
            <a:chExt cx="6430240" cy="1407364"/>
          </a:xfrm>
        </p:grpSpPr>
        <p:sp>
          <p:nvSpPr>
            <p:cNvPr id="7" name="Isosceles Triangle 6"/>
            <p:cNvSpPr/>
            <p:nvPr/>
          </p:nvSpPr>
          <p:spPr>
            <a:xfrm rot="5400000">
              <a:off x="411368" y="1735184"/>
              <a:ext cx="590224" cy="482989"/>
            </a:xfrm>
            <a:prstGeom prst="triangle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Donut 7"/>
            <p:cNvSpPr/>
            <p:nvPr/>
          </p:nvSpPr>
          <p:spPr>
            <a:xfrm>
              <a:off x="1860100" y="1681566"/>
              <a:ext cx="590224" cy="590225"/>
            </a:xfrm>
            <a:prstGeom prst="donu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cxnSp>
          <p:nvCxnSpPr>
            <p:cNvPr id="9" name="Straight Connector 8"/>
            <p:cNvCxnSpPr>
              <a:stCxn id="7" idx="0"/>
            </p:cNvCxnSpPr>
            <p:nvPr/>
          </p:nvCxnSpPr>
          <p:spPr>
            <a:xfrm>
              <a:off x="947975" y="1976679"/>
              <a:ext cx="91212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8" idx="6"/>
            </p:cNvCxnSpPr>
            <p:nvPr/>
          </p:nvCxnSpPr>
          <p:spPr>
            <a:xfrm rot="5400000" flipV="1">
              <a:off x="2506760" y="1920244"/>
              <a:ext cx="817137" cy="93000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Donut 10"/>
            <p:cNvSpPr/>
            <p:nvPr/>
          </p:nvSpPr>
          <p:spPr>
            <a:xfrm>
              <a:off x="3380332" y="2498705"/>
              <a:ext cx="590224" cy="590225"/>
            </a:xfrm>
            <a:prstGeom prst="donu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2" name="Donut 11"/>
            <p:cNvSpPr/>
            <p:nvPr/>
          </p:nvSpPr>
          <p:spPr>
            <a:xfrm>
              <a:off x="4846952" y="1681566"/>
              <a:ext cx="590224" cy="590225"/>
            </a:xfrm>
            <a:prstGeom prst="donu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Connector 12"/>
            <p:cNvCxnSpPr>
              <a:stCxn id="11" idx="6"/>
            </p:cNvCxnSpPr>
            <p:nvPr/>
          </p:nvCxnSpPr>
          <p:spPr>
            <a:xfrm rot="5400000" flipH="1" flipV="1">
              <a:off x="4026992" y="1920243"/>
              <a:ext cx="817140" cy="930012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Donut 13"/>
            <p:cNvSpPr/>
            <p:nvPr/>
          </p:nvSpPr>
          <p:spPr>
            <a:xfrm>
              <a:off x="6305001" y="2203595"/>
              <a:ext cx="590224" cy="590225"/>
            </a:xfrm>
            <a:prstGeom prst="donu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Connector 14"/>
            <p:cNvCxnSpPr>
              <a:endCxn id="14" idx="2"/>
            </p:cNvCxnSpPr>
            <p:nvPr/>
          </p:nvCxnSpPr>
          <p:spPr>
            <a:xfrm rot="5400000" flipV="1">
              <a:off x="5610073" y="1803781"/>
              <a:ext cx="522029" cy="86782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793746" y="222925"/>
            <a:ext cx="7186374" cy="1190265"/>
          </a:xfrm>
        </p:spPr>
        <p:txBody>
          <a:bodyPr>
            <a:noAutofit/>
          </a:bodyPr>
          <a:lstStyle/>
          <a:p>
            <a:pPr algn="l"/>
            <a:r>
              <a:rPr lang="cs-CZ" sz="3600" dirty="0" smtClean="0"/>
              <a:t>Vlivy působící ve směru </a:t>
            </a:r>
            <a:r>
              <a:rPr lang="cs-CZ" sz="3600" dirty="0" smtClean="0">
                <a:solidFill>
                  <a:srgbClr val="800000"/>
                </a:solidFill>
              </a:rPr>
              <a:t>posilování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2600" b="1" dirty="0" smtClean="0"/>
              <a:t>rozvinutí učitelského povolání do profese</a:t>
            </a:r>
            <a:endParaRPr lang="cs-CZ" sz="2600" b="1" dirty="0"/>
          </a:p>
        </p:txBody>
      </p:sp>
    </p:spTree>
    <p:extLst>
      <p:ext uri="{BB962C8B-B14F-4D97-AF65-F5344CB8AC3E}">
        <p14:creationId xmlns:p14="http://schemas.microsoft.com/office/powerpoint/2010/main" val="3120646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95870" y="1359526"/>
            <a:ext cx="69161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cs-CZ" sz="2400" dirty="0" smtClean="0"/>
              <a:t>Pedagogické profese jsou aktérem pozitivních posunů v náhledu na člověka/dítě.</a:t>
            </a:r>
          </a:p>
          <a:p>
            <a:pPr marL="285750" indent="-285750">
              <a:buFont typeface="Arial"/>
              <a:buChar char="•"/>
            </a:pPr>
            <a:r>
              <a:rPr lang="cs-CZ" sz="2400" dirty="0"/>
              <a:t>P</a:t>
            </a:r>
            <a:r>
              <a:rPr lang="cs-CZ" sz="2400" dirty="0" smtClean="0"/>
              <a:t>řispívají k humanizaci školy a potažmo společnosti: s narůstající empatií a porozuměním se obracejí k dítěti a podávají mu pomocnou ruku.</a:t>
            </a:r>
          </a:p>
          <a:p>
            <a:pPr marL="285750" indent="-285750">
              <a:buFont typeface="Arial"/>
              <a:buChar char="•"/>
            </a:pPr>
            <a:r>
              <a:rPr lang="cs-CZ" sz="2400" dirty="0" smtClean="0"/>
              <a:t>Učitelstvo vynalézá pedagogiku a didaktiku, čímž napomáhá zefektivňovat vzdělávání, takže se daří relativně účinně poskytovat vzdělávání zvyšujícímu se počtu osob po delší dobu. </a:t>
            </a:r>
            <a:endParaRPr lang="cs-CZ" sz="2400" dirty="0"/>
          </a:p>
        </p:txBody>
      </p:sp>
      <p:grpSp>
        <p:nvGrpSpPr>
          <p:cNvPr id="5" name="Group 4"/>
          <p:cNvGrpSpPr/>
          <p:nvPr/>
        </p:nvGrpSpPr>
        <p:grpSpPr>
          <a:xfrm rot="16200000">
            <a:off x="-2125058" y="2755884"/>
            <a:ext cx="6430240" cy="1407364"/>
            <a:chOff x="464985" y="1681566"/>
            <a:chExt cx="6430240" cy="1407364"/>
          </a:xfrm>
        </p:grpSpPr>
        <p:sp>
          <p:nvSpPr>
            <p:cNvPr id="7" name="Isosceles Triangle 6"/>
            <p:cNvSpPr/>
            <p:nvPr/>
          </p:nvSpPr>
          <p:spPr>
            <a:xfrm rot="5400000">
              <a:off x="411368" y="1735184"/>
              <a:ext cx="590224" cy="482989"/>
            </a:xfrm>
            <a:prstGeom prst="triangle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Donut 7"/>
            <p:cNvSpPr/>
            <p:nvPr/>
          </p:nvSpPr>
          <p:spPr>
            <a:xfrm>
              <a:off x="1860100" y="1681566"/>
              <a:ext cx="590224" cy="590225"/>
            </a:xfrm>
            <a:prstGeom prst="donu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cxnSp>
          <p:nvCxnSpPr>
            <p:cNvPr id="9" name="Straight Connector 8"/>
            <p:cNvCxnSpPr>
              <a:stCxn id="7" idx="0"/>
            </p:cNvCxnSpPr>
            <p:nvPr/>
          </p:nvCxnSpPr>
          <p:spPr>
            <a:xfrm>
              <a:off x="947975" y="1976679"/>
              <a:ext cx="91212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8" idx="6"/>
            </p:cNvCxnSpPr>
            <p:nvPr/>
          </p:nvCxnSpPr>
          <p:spPr>
            <a:xfrm rot="5400000" flipV="1">
              <a:off x="2506760" y="1920244"/>
              <a:ext cx="817137" cy="93000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Donut 10"/>
            <p:cNvSpPr/>
            <p:nvPr/>
          </p:nvSpPr>
          <p:spPr>
            <a:xfrm>
              <a:off x="3380332" y="2498705"/>
              <a:ext cx="590224" cy="590225"/>
            </a:xfrm>
            <a:prstGeom prst="donu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2" name="Donut 11"/>
            <p:cNvSpPr/>
            <p:nvPr/>
          </p:nvSpPr>
          <p:spPr>
            <a:xfrm>
              <a:off x="4846952" y="1681566"/>
              <a:ext cx="590224" cy="590225"/>
            </a:xfrm>
            <a:prstGeom prst="donu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Connector 12"/>
            <p:cNvCxnSpPr>
              <a:stCxn id="11" idx="6"/>
            </p:cNvCxnSpPr>
            <p:nvPr/>
          </p:nvCxnSpPr>
          <p:spPr>
            <a:xfrm rot="5400000" flipH="1" flipV="1">
              <a:off x="4026992" y="1920243"/>
              <a:ext cx="817140" cy="930012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Donut 13"/>
            <p:cNvSpPr/>
            <p:nvPr/>
          </p:nvSpPr>
          <p:spPr>
            <a:xfrm>
              <a:off x="6305001" y="2203595"/>
              <a:ext cx="590224" cy="590225"/>
            </a:xfrm>
            <a:prstGeom prst="donu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Connector 14"/>
            <p:cNvCxnSpPr>
              <a:endCxn id="14" idx="2"/>
            </p:cNvCxnSpPr>
            <p:nvPr/>
          </p:nvCxnSpPr>
          <p:spPr>
            <a:xfrm rot="5400000" flipV="1">
              <a:off x="5610073" y="1803781"/>
              <a:ext cx="522029" cy="86782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793746" y="133485"/>
            <a:ext cx="7186374" cy="1190265"/>
          </a:xfrm>
        </p:spPr>
        <p:txBody>
          <a:bodyPr>
            <a:noAutofit/>
          </a:bodyPr>
          <a:lstStyle/>
          <a:p>
            <a:pPr algn="l"/>
            <a:r>
              <a:rPr lang="cs-CZ" sz="3600" dirty="0" smtClean="0"/>
              <a:t>Vlivy působící ve směru </a:t>
            </a:r>
            <a:r>
              <a:rPr lang="cs-CZ" sz="3600" dirty="0" smtClean="0">
                <a:solidFill>
                  <a:srgbClr val="800000"/>
                </a:solidFill>
              </a:rPr>
              <a:t>posilování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2600" b="1" dirty="0" smtClean="0"/>
              <a:t>humanizace školy, obrat k dítěti, </a:t>
            </a:r>
            <a:r>
              <a:rPr lang="cs-CZ" sz="2600" b="1" dirty="0" err="1" smtClean="0"/>
              <a:t>ped</a:t>
            </a:r>
            <a:r>
              <a:rPr lang="cs-CZ" sz="2600" b="1" dirty="0" smtClean="0"/>
              <a:t>. </a:t>
            </a:r>
            <a:r>
              <a:rPr lang="cs-CZ" sz="2600" b="1" dirty="0"/>
              <a:t>r</a:t>
            </a:r>
            <a:r>
              <a:rPr lang="cs-CZ" sz="2600" b="1" dirty="0" smtClean="0"/>
              <a:t>eformismus</a:t>
            </a:r>
            <a:endParaRPr lang="cs-CZ" sz="2600" b="1" dirty="0"/>
          </a:p>
        </p:txBody>
      </p:sp>
      <p:pic>
        <p:nvPicPr>
          <p:cNvPr id="16" name="Picture 15" descr="Skola_PredmoderniDoba_Franc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484" y="4847915"/>
            <a:ext cx="3252410" cy="202849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618" y="4841872"/>
            <a:ext cx="3080790" cy="2034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4954302" y="5386715"/>
            <a:ext cx="1019478" cy="80498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0136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40087" y="1486267"/>
            <a:ext cx="7202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cs-CZ" sz="2400" dirty="0" smtClean="0"/>
              <a:t>Škola je nakonec možná jednou z mála institucí, které dávají naději, že zvládneme i ty nejnáročnější výzvy jako jsou informační exploze, zvyšující se heterogenita žáků, migrace apod.</a:t>
            </a:r>
          </a:p>
          <a:p>
            <a:pPr marL="285750" indent="-285750">
              <a:buFont typeface="Arial"/>
              <a:buChar char="•"/>
            </a:pPr>
            <a:r>
              <a:rPr lang="cs-CZ" sz="2400" dirty="0" smtClean="0"/>
              <a:t>Společnost nedisponuje jiným srovnatelným systémem, který by se týkal všech (nejen dětí, ale i jejich rodin a širších komunit), v případě, že mají školy dostatek sil a </a:t>
            </a:r>
            <a:r>
              <a:rPr lang="cs-CZ" sz="2400" dirty="0" err="1" smtClean="0"/>
              <a:t>expertnosti</a:t>
            </a:r>
            <a:r>
              <a:rPr lang="cs-CZ" sz="2400" dirty="0" smtClean="0"/>
              <a:t>, může se s nimi v tomto ohledu počítat (naopak: necháme-li školy padnout na kolena, stanou se samy problémem nás všech).</a:t>
            </a:r>
          </a:p>
        </p:txBody>
      </p:sp>
      <p:grpSp>
        <p:nvGrpSpPr>
          <p:cNvPr id="5" name="Group 4"/>
          <p:cNvGrpSpPr/>
          <p:nvPr/>
        </p:nvGrpSpPr>
        <p:grpSpPr>
          <a:xfrm rot="16200000">
            <a:off x="-2125058" y="2755884"/>
            <a:ext cx="6430240" cy="1407364"/>
            <a:chOff x="464985" y="1681566"/>
            <a:chExt cx="6430240" cy="1407364"/>
          </a:xfrm>
        </p:grpSpPr>
        <p:sp>
          <p:nvSpPr>
            <p:cNvPr id="7" name="Isosceles Triangle 6"/>
            <p:cNvSpPr/>
            <p:nvPr/>
          </p:nvSpPr>
          <p:spPr>
            <a:xfrm rot="5400000">
              <a:off x="411368" y="1735184"/>
              <a:ext cx="590224" cy="482989"/>
            </a:xfrm>
            <a:prstGeom prst="triangle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Donut 7"/>
            <p:cNvSpPr/>
            <p:nvPr/>
          </p:nvSpPr>
          <p:spPr>
            <a:xfrm>
              <a:off x="1860100" y="1681566"/>
              <a:ext cx="590224" cy="590225"/>
            </a:xfrm>
            <a:prstGeom prst="donu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cxnSp>
          <p:nvCxnSpPr>
            <p:cNvPr id="9" name="Straight Connector 8"/>
            <p:cNvCxnSpPr>
              <a:stCxn id="7" idx="0"/>
            </p:cNvCxnSpPr>
            <p:nvPr/>
          </p:nvCxnSpPr>
          <p:spPr>
            <a:xfrm>
              <a:off x="947975" y="1976679"/>
              <a:ext cx="91212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8" idx="6"/>
            </p:cNvCxnSpPr>
            <p:nvPr/>
          </p:nvCxnSpPr>
          <p:spPr>
            <a:xfrm rot="5400000" flipV="1">
              <a:off x="2506760" y="1920244"/>
              <a:ext cx="817137" cy="93000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Donut 10"/>
            <p:cNvSpPr/>
            <p:nvPr/>
          </p:nvSpPr>
          <p:spPr>
            <a:xfrm>
              <a:off x="3380332" y="2498705"/>
              <a:ext cx="590224" cy="590225"/>
            </a:xfrm>
            <a:prstGeom prst="donu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2" name="Donut 11"/>
            <p:cNvSpPr/>
            <p:nvPr/>
          </p:nvSpPr>
          <p:spPr>
            <a:xfrm>
              <a:off x="4846952" y="1681566"/>
              <a:ext cx="590224" cy="590225"/>
            </a:xfrm>
            <a:prstGeom prst="donu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Connector 12"/>
            <p:cNvCxnSpPr>
              <a:stCxn id="11" idx="6"/>
            </p:cNvCxnSpPr>
            <p:nvPr/>
          </p:nvCxnSpPr>
          <p:spPr>
            <a:xfrm rot="5400000" flipH="1" flipV="1">
              <a:off x="4026992" y="1920243"/>
              <a:ext cx="817140" cy="930012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Donut 13"/>
            <p:cNvSpPr/>
            <p:nvPr/>
          </p:nvSpPr>
          <p:spPr>
            <a:xfrm>
              <a:off x="6305001" y="2203595"/>
              <a:ext cx="590224" cy="590225"/>
            </a:xfrm>
            <a:prstGeom prst="donu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Connector 14"/>
            <p:cNvCxnSpPr>
              <a:endCxn id="14" idx="2"/>
            </p:cNvCxnSpPr>
            <p:nvPr/>
          </p:nvCxnSpPr>
          <p:spPr>
            <a:xfrm rot="5400000" flipV="1">
              <a:off x="5610073" y="1803781"/>
              <a:ext cx="522029" cy="86782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658818" y="166903"/>
            <a:ext cx="7481486" cy="1190265"/>
          </a:xfrm>
        </p:spPr>
        <p:txBody>
          <a:bodyPr>
            <a:noAutofit/>
          </a:bodyPr>
          <a:lstStyle/>
          <a:p>
            <a:pPr algn="l"/>
            <a:r>
              <a:rPr lang="cs-CZ" sz="3600" dirty="0" smtClean="0"/>
              <a:t>Vlivy působící ve směru </a:t>
            </a:r>
            <a:r>
              <a:rPr lang="cs-CZ" sz="3600" dirty="0" smtClean="0">
                <a:solidFill>
                  <a:srgbClr val="800000"/>
                </a:solidFill>
              </a:rPr>
              <a:t>posilování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2600" b="1" dirty="0" smtClean="0"/>
              <a:t>rozvoj školy jako silné instituce zvládající nové výzvy</a:t>
            </a:r>
            <a:endParaRPr lang="cs-CZ" sz="2600" b="1" dirty="0"/>
          </a:p>
        </p:txBody>
      </p:sp>
      <p:pic>
        <p:nvPicPr>
          <p:cNvPr id="2" name="Picture 1" descr="ganztagsschule-niedersachsen-g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343" y="5279571"/>
            <a:ext cx="22225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18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20" y="222925"/>
            <a:ext cx="8686800" cy="1211159"/>
          </a:xfrm>
        </p:spPr>
        <p:txBody>
          <a:bodyPr>
            <a:noAutofit/>
          </a:bodyPr>
          <a:lstStyle/>
          <a:p>
            <a:pPr algn="l"/>
            <a:r>
              <a:rPr lang="cs-CZ" sz="3600" dirty="0" smtClean="0"/>
              <a:t>Vlivy působící ve směru </a:t>
            </a:r>
            <a:r>
              <a:rPr lang="cs-CZ" sz="3600" dirty="0" smtClean="0">
                <a:solidFill>
                  <a:srgbClr val="800000"/>
                </a:solidFill>
              </a:rPr>
              <a:t>oslabování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2800" b="1" dirty="0" smtClean="0"/>
              <a:t>znevažování školy a učitelské profese</a:t>
            </a:r>
            <a:endParaRPr lang="cs-CZ" sz="2800" b="1" dirty="0"/>
          </a:p>
        </p:txBody>
      </p:sp>
      <p:pic>
        <p:nvPicPr>
          <p:cNvPr id="3" name="Picture 2" descr="LiniUcite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6" y="5159794"/>
            <a:ext cx="8108310" cy="1259662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7607328" y="261495"/>
            <a:ext cx="1281183" cy="6326027"/>
            <a:chOff x="7607328" y="261495"/>
            <a:chExt cx="1281183" cy="6326027"/>
          </a:xfrm>
        </p:grpSpPr>
        <p:sp>
          <p:nvSpPr>
            <p:cNvPr id="25" name="Donut 24"/>
            <p:cNvSpPr/>
            <p:nvPr/>
          </p:nvSpPr>
          <p:spPr>
            <a:xfrm rot="16200000">
              <a:off x="8296614" y="1102159"/>
              <a:ext cx="590222" cy="590225"/>
            </a:xfrm>
            <a:prstGeom prst="donu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26" name="Isosceles Triangle 25"/>
            <p:cNvSpPr/>
            <p:nvPr/>
          </p:nvSpPr>
          <p:spPr>
            <a:xfrm rot="10800000">
              <a:off x="8298286" y="261495"/>
              <a:ext cx="590224" cy="482989"/>
            </a:xfrm>
            <a:prstGeom prst="triangle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Donut 26"/>
            <p:cNvSpPr/>
            <p:nvPr/>
          </p:nvSpPr>
          <p:spPr>
            <a:xfrm rot="16200000">
              <a:off x="7607329" y="2087047"/>
              <a:ext cx="590224" cy="590225"/>
            </a:xfrm>
            <a:prstGeom prst="donu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/>
            <p:cNvCxnSpPr>
              <a:stCxn id="27" idx="5"/>
            </p:cNvCxnSpPr>
            <p:nvPr/>
          </p:nvCxnSpPr>
          <p:spPr>
            <a:xfrm flipV="1">
              <a:off x="8111118" y="1702498"/>
              <a:ext cx="414564" cy="47098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5" idx="6"/>
            </p:cNvCxnSpPr>
            <p:nvPr/>
          </p:nvCxnSpPr>
          <p:spPr>
            <a:xfrm flipH="1" flipV="1">
              <a:off x="8591725" y="744485"/>
              <a:ext cx="1" cy="35767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0" name="Donut 29"/>
            <p:cNvSpPr/>
            <p:nvPr/>
          </p:nvSpPr>
          <p:spPr>
            <a:xfrm rot="16200000">
              <a:off x="8285380" y="2966311"/>
              <a:ext cx="590224" cy="590225"/>
            </a:xfrm>
            <a:prstGeom prst="donu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31" name="Donut 30"/>
            <p:cNvSpPr/>
            <p:nvPr/>
          </p:nvSpPr>
          <p:spPr>
            <a:xfrm rot="16200000">
              <a:off x="7695155" y="4013226"/>
              <a:ext cx="590224" cy="590225"/>
            </a:xfrm>
            <a:prstGeom prst="donu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32" name="Donut 31"/>
            <p:cNvSpPr/>
            <p:nvPr/>
          </p:nvSpPr>
          <p:spPr>
            <a:xfrm rot="16200000">
              <a:off x="8298287" y="4984458"/>
              <a:ext cx="590224" cy="590225"/>
            </a:xfrm>
            <a:prstGeom prst="donu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33" name="Donut 32"/>
            <p:cNvSpPr/>
            <p:nvPr/>
          </p:nvSpPr>
          <p:spPr>
            <a:xfrm rot="16200000">
              <a:off x="7787321" y="5997297"/>
              <a:ext cx="590224" cy="590225"/>
            </a:xfrm>
            <a:prstGeom prst="donu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cxnSp>
          <p:nvCxnSpPr>
            <p:cNvPr id="34" name="Straight Connector 33"/>
            <p:cNvCxnSpPr>
              <a:stCxn id="31" idx="5"/>
              <a:endCxn id="30" idx="2"/>
            </p:cNvCxnSpPr>
            <p:nvPr/>
          </p:nvCxnSpPr>
          <p:spPr>
            <a:xfrm flipV="1">
              <a:off x="8198944" y="3556536"/>
              <a:ext cx="381549" cy="543127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8255570" y="5556795"/>
              <a:ext cx="213585" cy="52893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8059524" y="2659384"/>
              <a:ext cx="312292" cy="37547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8163172" y="4517015"/>
              <a:ext cx="394456" cy="467444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257294" y="1483465"/>
            <a:ext cx="44676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cs-CZ" sz="2400" dirty="0" smtClean="0"/>
              <a:t>Je vykreslován obraz školy jako muzea starých pokladů, které nikdo nikdy nebude k ničemu potřebovat.</a:t>
            </a:r>
          </a:p>
          <a:p>
            <a:pPr marL="285750" indent="-285750">
              <a:buFont typeface="Arial"/>
              <a:buChar char="•"/>
            </a:pPr>
            <a:r>
              <a:rPr lang="cs-CZ" sz="2400" dirty="0" smtClean="0"/>
              <a:t>Učitel je prezentován jako profesionálně deformovaný (vztyčený ukazovák).</a:t>
            </a:r>
          </a:p>
          <a:p>
            <a:pPr marL="285750" indent="-285750">
              <a:buFont typeface="Arial"/>
              <a:buChar char="•"/>
            </a:pPr>
            <a:r>
              <a:rPr lang="cs-CZ" sz="2400" dirty="0"/>
              <a:t>J</a:t>
            </a:r>
            <a:r>
              <a:rPr lang="cs-CZ" sz="2400" dirty="0" smtClean="0"/>
              <a:t>akožto nectnost je učitelům předhazována lenost...</a:t>
            </a:r>
            <a:endParaRPr lang="cs-CZ" sz="2400" dirty="0"/>
          </a:p>
        </p:txBody>
      </p:sp>
      <p:pic>
        <p:nvPicPr>
          <p:cNvPr id="5" name="Picture 4" descr="LehrerLampel_S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015" y="1551481"/>
            <a:ext cx="3045313" cy="382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35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20" y="222925"/>
            <a:ext cx="7999972" cy="1211159"/>
          </a:xfrm>
        </p:spPr>
        <p:txBody>
          <a:bodyPr>
            <a:noAutofit/>
          </a:bodyPr>
          <a:lstStyle/>
          <a:p>
            <a:pPr algn="l"/>
            <a:r>
              <a:rPr lang="cs-CZ" sz="3600" dirty="0" smtClean="0"/>
              <a:t>Vlivy působící ve směru </a:t>
            </a:r>
            <a:r>
              <a:rPr lang="cs-CZ" sz="3600" dirty="0" smtClean="0">
                <a:solidFill>
                  <a:srgbClr val="800000"/>
                </a:solidFill>
              </a:rPr>
              <a:t>oslabování</a:t>
            </a:r>
            <a:br>
              <a:rPr lang="cs-CZ" sz="3600" dirty="0" smtClean="0">
                <a:solidFill>
                  <a:srgbClr val="800000"/>
                </a:solidFill>
              </a:rPr>
            </a:br>
            <a:r>
              <a:rPr lang="cs-CZ" sz="2400" b="1" dirty="0" smtClean="0"/>
              <a:t>heroický obraz vs. nízká subjektivně vnímaná zdatnost</a:t>
            </a:r>
            <a:endParaRPr lang="cs-CZ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5182" y="1557085"/>
            <a:ext cx="671491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cs-CZ" sz="2600" dirty="0" smtClean="0"/>
              <a:t>Heroický obraz </a:t>
            </a:r>
            <a:r>
              <a:rPr lang="cs-CZ" sz="2600" dirty="0"/>
              <a:t>učitele a školy, od nichž se očekává vyřešení všech možných problémů </a:t>
            </a:r>
            <a:r>
              <a:rPr lang="cs-CZ" sz="2600" dirty="0" smtClean="0"/>
              <a:t>světa, kontrastuje se slabším profesním sebevědomím učitelů (srov. výzkum TALIS).</a:t>
            </a:r>
          </a:p>
          <a:p>
            <a:pPr marL="285750" indent="-285750">
              <a:buFont typeface="Arial"/>
              <a:buChar char="•"/>
            </a:pPr>
            <a:r>
              <a:rPr lang="cs-CZ" sz="2600" dirty="0" smtClean="0"/>
              <a:t>Namísto funkčního rozlišení a zapojení širšího spektra pedagogických profesí se nezvladatelně rozšiřuje záběr učitelské profese.</a:t>
            </a:r>
            <a:endParaRPr lang="cs-CZ" sz="26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7607328" y="261495"/>
            <a:ext cx="1281183" cy="6326027"/>
            <a:chOff x="7607328" y="261495"/>
            <a:chExt cx="1281183" cy="6326027"/>
          </a:xfrm>
        </p:grpSpPr>
        <p:sp>
          <p:nvSpPr>
            <p:cNvPr id="25" name="Donut 24"/>
            <p:cNvSpPr/>
            <p:nvPr/>
          </p:nvSpPr>
          <p:spPr>
            <a:xfrm rot="16200000">
              <a:off x="8296614" y="1102159"/>
              <a:ext cx="590222" cy="590225"/>
            </a:xfrm>
            <a:prstGeom prst="donu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26" name="Isosceles Triangle 25"/>
            <p:cNvSpPr/>
            <p:nvPr/>
          </p:nvSpPr>
          <p:spPr>
            <a:xfrm rot="10800000">
              <a:off x="8298286" y="261495"/>
              <a:ext cx="590224" cy="482989"/>
            </a:xfrm>
            <a:prstGeom prst="triangle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Donut 26"/>
            <p:cNvSpPr/>
            <p:nvPr/>
          </p:nvSpPr>
          <p:spPr>
            <a:xfrm rot="16200000">
              <a:off x="7607329" y="2087047"/>
              <a:ext cx="590224" cy="590225"/>
            </a:xfrm>
            <a:prstGeom prst="donu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/>
            <p:cNvCxnSpPr>
              <a:stCxn id="27" idx="5"/>
            </p:cNvCxnSpPr>
            <p:nvPr/>
          </p:nvCxnSpPr>
          <p:spPr>
            <a:xfrm flipV="1">
              <a:off x="8111118" y="1702498"/>
              <a:ext cx="414564" cy="47098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5" idx="6"/>
            </p:cNvCxnSpPr>
            <p:nvPr/>
          </p:nvCxnSpPr>
          <p:spPr>
            <a:xfrm flipH="1" flipV="1">
              <a:off x="8591725" y="744485"/>
              <a:ext cx="1" cy="35767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0" name="Donut 29"/>
            <p:cNvSpPr/>
            <p:nvPr/>
          </p:nvSpPr>
          <p:spPr>
            <a:xfrm rot="16200000">
              <a:off x="8285380" y="2966311"/>
              <a:ext cx="590224" cy="590225"/>
            </a:xfrm>
            <a:prstGeom prst="donu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31" name="Donut 30"/>
            <p:cNvSpPr/>
            <p:nvPr/>
          </p:nvSpPr>
          <p:spPr>
            <a:xfrm rot="16200000">
              <a:off x="7695155" y="4013226"/>
              <a:ext cx="590224" cy="590225"/>
            </a:xfrm>
            <a:prstGeom prst="donu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32" name="Donut 31"/>
            <p:cNvSpPr/>
            <p:nvPr/>
          </p:nvSpPr>
          <p:spPr>
            <a:xfrm rot="16200000">
              <a:off x="8298287" y="4984458"/>
              <a:ext cx="590224" cy="590225"/>
            </a:xfrm>
            <a:prstGeom prst="donu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33" name="Donut 32"/>
            <p:cNvSpPr/>
            <p:nvPr/>
          </p:nvSpPr>
          <p:spPr>
            <a:xfrm rot="16200000">
              <a:off x="7787321" y="5997297"/>
              <a:ext cx="590224" cy="590225"/>
            </a:xfrm>
            <a:prstGeom prst="donu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cxnSp>
          <p:nvCxnSpPr>
            <p:cNvPr id="34" name="Straight Connector 33"/>
            <p:cNvCxnSpPr>
              <a:stCxn id="31" idx="5"/>
              <a:endCxn id="30" idx="2"/>
            </p:cNvCxnSpPr>
            <p:nvPr/>
          </p:nvCxnSpPr>
          <p:spPr>
            <a:xfrm flipV="1">
              <a:off x="8198944" y="3556536"/>
              <a:ext cx="381549" cy="543127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8255570" y="5556795"/>
              <a:ext cx="213585" cy="52893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8059524" y="2659384"/>
              <a:ext cx="312292" cy="37547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8163172" y="4517015"/>
              <a:ext cx="394456" cy="467444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3" name="Picture 2" descr="Talis_SubjVnimanaZdnatno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6" y="5178971"/>
            <a:ext cx="7707622" cy="165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27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518" y="1087617"/>
            <a:ext cx="8850881" cy="5317541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cs-CZ" sz="5500" dirty="0" smtClean="0"/>
              <a:t>Profese představují unikátní formu povolanosti k řešení společenských výzev. </a:t>
            </a:r>
          </a:p>
          <a:p>
            <a:pPr>
              <a:lnSpc>
                <a:spcPct val="120000"/>
              </a:lnSpc>
            </a:pPr>
            <a:r>
              <a:rPr lang="cs-CZ" sz="5500" dirty="0" smtClean="0"/>
              <a:t>Profese se konstituovaly díky tomu, že se ve společnosti zformovala agenda, které se ujaly a pod příslibem kompetentnosti jejího řešení ji začaly střežit jako svoji věc. </a:t>
            </a:r>
          </a:p>
          <a:p>
            <a:pPr>
              <a:lnSpc>
                <a:spcPct val="120000"/>
              </a:lnSpc>
            </a:pPr>
            <a:r>
              <a:rPr lang="cs-CZ" sz="5500" dirty="0" smtClean="0"/>
              <a:t>Důvěra veřejnosti, že profese konají ve svěřené věci kompetentně, je založena na předpokladu, že profese disponují unikátním typem vědění a expertízy, které nelze substituovat ani suplovat. </a:t>
            </a:r>
          </a:p>
          <a:p>
            <a:pPr>
              <a:lnSpc>
                <a:spcPct val="120000"/>
              </a:lnSpc>
            </a:pPr>
            <a:r>
              <a:rPr lang="cs-CZ" sz="5500" dirty="0" smtClean="0"/>
              <a:t>V </a:t>
            </a:r>
            <a:r>
              <a:rPr lang="cs-CZ" sz="5500" dirty="0"/>
              <a:t>č</a:t>
            </a:r>
            <a:r>
              <a:rPr lang="cs-CZ" sz="5500" dirty="0" smtClean="0"/>
              <a:t>em ona unikátní dispozice spočívá? </a:t>
            </a:r>
          </a:p>
          <a:p>
            <a:pPr lvl="1">
              <a:lnSpc>
                <a:spcPct val="120000"/>
              </a:lnSpc>
            </a:pPr>
            <a:r>
              <a:rPr lang="cs-CZ" sz="5100" dirty="0" smtClean="0"/>
              <a:t>Pátrání po původu, a tedy po unikátnosti dispozic k výkonu pedagogických profesí a konkrétně profese učitelské. </a:t>
            </a:r>
          </a:p>
          <a:p>
            <a:pPr>
              <a:lnSpc>
                <a:spcPct val="120000"/>
              </a:lnSpc>
            </a:pP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77999" y="161479"/>
            <a:ext cx="8040788" cy="814094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rgbClr val="800000"/>
                </a:solidFill>
                <a:latin typeface="+mn-lt"/>
              </a:rPr>
              <a:t>Východiska a zaměření referátu</a:t>
            </a:r>
            <a:endParaRPr lang="cs-CZ" sz="3600" b="1" dirty="0">
              <a:solidFill>
                <a:srgbClr val="8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7301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20" y="93014"/>
            <a:ext cx="8686800" cy="1211159"/>
          </a:xfrm>
        </p:spPr>
        <p:txBody>
          <a:bodyPr>
            <a:noAutofit/>
          </a:bodyPr>
          <a:lstStyle/>
          <a:p>
            <a:pPr algn="l"/>
            <a:r>
              <a:rPr lang="cs-CZ" sz="3600" dirty="0" smtClean="0"/>
              <a:t>Vlivy působící ve směru </a:t>
            </a:r>
            <a:r>
              <a:rPr lang="cs-CZ" sz="3600" dirty="0" smtClean="0">
                <a:solidFill>
                  <a:srgbClr val="800000"/>
                </a:solidFill>
              </a:rPr>
              <a:t>oslabování</a:t>
            </a:r>
            <a:br>
              <a:rPr lang="cs-CZ" sz="3600" dirty="0" smtClean="0">
                <a:solidFill>
                  <a:srgbClr val="800000"/>
                </a:solidFill>
              </a:rPr>
            </a:br>
            <a:r>
              <a:rPr lang="cs-CZ" sz="2800" b="1" dirty="0" smtClean="0"/>
              <a:t>pojímání učitele jako úředníka a technokrata</a:t>
            </a:r>
            <a:endParaRPr lang="cs-CZ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8868" y="1379932"/>
            <a:ext cx="7300052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cs-CZ" sz="2400" dirty="0" smtClean="0"/>
              <a:t>Pro středoevropské pojetí učitele jako vykonavatele státního zadání v byrokratizovaném školském systému </a:t>
            </a:r>
            <a:r>
              <a:rPr lang="cs-CZ" sz="2400" dirty="0"/>
              <a:t>je charakteristická tzv. </a:t>
            </a:r>
            <a:r>
              <a:rPr lang="cs-CZ" sz="2400" i="1" dirty="0"/>
              <a:t>úřednická </a:t>
            </a:r>
            <a:r>
              <a:rPr lang="cs-CZ" sz="2400" i="1" dirty="0" smtClean="0"/>
              <a:t>mentalita</a:t>
            </a:r>
            <a:r>
              <a:rPr lang="cs-CZ" sz="2400" dirty="0" smtClean="0"/>
              <a:t> (srov. něm. </a:t>
            </a:r>
            <a:r>
              <a:rPr lang="cs-CZ" sz="2400" i="1" dirty="0" err="1" smtClean="0"/>
              <a:t>Unterrichtsbeamte</a:t>
            </a:r>
            <a:r>
              <a:rPr lang="cs-CZ" sz="2400" i="1" dirty="0"/>
              <a:t> </a:t>
            </a:r>
            <a:r>
              <a:rPr lang="cs-CZ" sz="2400" i="1" dirty="0" smtClean="0"/>
              <a:t>– </a:t>
            </a:r>
            <a:r>
              <a:rPr lang="cs-CZ" sz="2400" i="1" dirty="0"/>
              <a:t>ú</a:t>
            </a:r>
            <a:r>
              <a:rPr lang="cs-CZ" sz="2400" i="1" dirty="0" smtClean="0"/>
              <a:t>ředník pro výuku</a:t>
            </a:r>
            <a:r>
              <a:rPr lang="cs-CZ" sz="2400" dirty="0" smtClean="0"/>
              <a:t>).</a:t>
            </a:r>
          </a:p>
          <a:p>
            <a:pPr marL="285750" indent="-285750">
              <a:buFont typeface="Arial"/>
              <a:buChar char="•"/>
            </a:pPr>
            <a:r>
              <a:rPr lang="cs-CZ" sz="2400" dirty="0" smtClean="0"/>
              <a:t>K posilování </a:t>
            </a:r>
            <a:r>
              <a:rPr lang="cs-CZ" sz="2400" i="1" dirty="0" smtClean="0"/>
              <a:t>úřednického charakteru učitelské profese </a:t>
            </a:r>
            <a:r>
              <a:rPr lang="cs-CZ" sz="2400" dirty="0" smtClean="0"/>
              <a:t>může docházet také vlivem nevhodně koncipovaných standardů a kariérních systémů či formalistního zavádění školských reforem.</a:t>
            </a:r>
          </a:p>
          <a:p>
            <a:pPr marL="285750" indent="-285750">
              <a:buFont typeface="Arial"/>
              <a:buChar char="•"/>
            </a:pPr>
            <a:r>
              <a:rPr lang="cs-CZ" sz="2400" dirty="0" smtClean="0"/>
              <a:t>V systémech, kde významnou roli hraje testování žáků, se učitelé stávají technokraty a vzdělávací proces se stává standardizovanou technologií.</a:t>
            </a:r>
            <a:endParaRPr lang="cs-CZ" sz="2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7607328" y="261495"/>
            <a:ext cx="1281183" cy="6326027"/>
            <a:chOff x="7607328" y="261495"/>
            <a:chExt cx="1281183" cy="6326027"/>
          </a:xfrm>
        </p:grpSpPr>
        <p:sp>
          <p:nvSpPr>
            <p:cNvPr id="24" name="Donut 23"/>
            <p:cNvSpPr/>
            <p:nvPr/>
          </p:nvSpPr>
          <p:spPr>
            <a:xfrm rot="16200000">
              <a:off x="8296614" y="1102159"/>
              <a:ext cx="590222" cy="590225"/>
            </a:xfrm>
            <a:prstGeom prst="donu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25" name="Isosceles Triangle 24"/>
            <p:cNvSpPr/>
            <p:nvPr/>
          </p:nvSpPr>
          <p:spPr>
            <a:xfrm rot="10800000">
              <a:off x="8298286" y="261495"/>
              <a:ext cx="590224" cy="482989"/>
            </a:xfrm>
            <a:prstGeom prst="triangle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Donut 25"/>
            <p:cNvSpPr/>
            <p:nvPr/>
          </p:nvSpPr>
          <p:spPr>
            <a:xfrm rot="16200000">
              <a:off x="7607329" y="2087047"/>
              <a:ext cx="590224" cy="590225"/>
            </a:xfrm>
            <a:prstGeom prst="donu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cxnSp>
          <p:nvCxnSpPr>
            <p:cNvPr id="27" name="Straight Connector 26"/>
            <p:cNvCxnSpPr>
              <a:stCxn id="26" idx="5"/>
            </p:cNvCxnSpPr>
            <p:nvPr/>
          </p:nvCxnSpPr>
          <p:spPr>
            <a:xfrm flipV="1">
              <a:off x="8111118" y="1702498"/>
              <a:ext cx="414564" cy="47098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4" idx="6"/>
            </p:cNvCxnSpPr>
            <p:nvPr/>
          </p:nvCxnSpPr>
          <p:spPr>
            <a:xfrm flipH="1" flipV="1">
              <a:off x="8591725" y="744485"/>
              <a:ext cx="1" cy="35767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Donut 28"/>
            <p:cNvSpPr/>
            <p:nvPr/>
          </p:nvSpPr>
          <p:spPr>
            <a:xfrm rot="16200000">
              <a:off x="8285380" y="2966311"/>
              <a:ext cx="590224" cy="590225"/>
            </a:xfrm>
            <a:prstGeom prst="donu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30" name="Donut 29"/>
            <p:cNvSpPr/>
            <p:nvPr/>
          </p:nvSpPr>
          <p:spPr>
            <a:xfrm rot="16200000">
              <a:off x="7695155" y="4013226"/>
              <a:ext cx="590224" cy="590225"/>
            </a:xfrm>
            <a:prstGeom prst="donu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31" name="Donut 30"/>
            <p:cNvSpPr/>
            <p:nvPr/>
          </p:nvSpPr>
          <p:spPr>
            <a:xfrm rot="16200000">
              <a:off x="8298287" y="4984458"/>
              <a:ext cx="590224" cy="590225"/>
            </a:xfrm>
            <a:prstGeom prst="donu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32" name="Donut 31"/>
            <p:cNvSpPr/>
            <p:nvPr/>
          </p:nvSpPr>
          <p:spPr>
            <a:xfrm rot="16200000">
              <a:off x="7787321" y="5997297"/>
              <a:ext cx="590224" cy="590225"/>
            </a:xfrm>
            <a:prstGeom prst="donu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cxnSp>
          <p:nvCxnSpPr>
            <p:cNvPr id="33" name="Straight Connector 32"/>
            <p:cNvCxnSpPr>
              <a:stCxn id="30" idx="5"/>
              <a:endCxn id="29" idx="2"/>
            </p:cNvCxnSpPr>
            <p:nvPr/>
          </p:nvCxnSpPr>
          <p:spPr>
            <a:xfrm flipV="1">
              <a:off x="8198944" y="3556536"/>
              <a:ext cx="381549" cy="543127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8255570" y="5556795"/>
              <a:ext cx="213585" cy="52893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059524" y="2659384"/>
              <a:ext cx="312292" cy="37547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 flipV="1">
              <a:off x="8163172" y="4517015"/>
              <a:ext cx="394456" cy="467444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37" name="Picture 36" descr="SkolstviVladnouTabulkar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34" y="5775791"/>
            <a:ext cx="7607328" cy="106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7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20" y="222925"/>
            <a:ext cx="8686800" cy="1211159"/>
          </a:xfrm>
        </p:spPr>
        <p:txBody>
          <a:bodyPr>
            <a:noAutofit/>
          </a:bodyPr>
          <a:lstStyle/>
          <a:p>
            <a:pPr algn="l"/>
            <a:r>
              <a:rPr lang="cs-CZ" sz="3600" dirty="0" smtClean="0"/>
              <a:t>Vlivy působící ve směru </a:t>
            </a:r>
            <a:r>
              <a:rPr lang="cs-CZ" sz="3600" dirty="0" smtClean="0">
                <a:solidFill>
                  <a:srgbClr val="800000"/>
                </a:solidFill>
              </a:rPr>
              <a:t>oslabování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2800" b="1" dirty="0" smtClean="0"/>
              <a:t>odliv z učitelské profese a stárnutí učitelských sborů</a:t>
            </a:r>
            <a:endParaRPr lang="cs-CZ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71052" y="1611258"/>
            <a:ext cx="72994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cs-CZ" sz="2400" dirty="0" smtClean="0"/>
              <a:t>Nedostatečné finanční ohodnocení, nízká atraktivita, nemožnost kariérního vzestupu v kombinaci se zvyšujícími se náročností učitelské práce vede k odlivu z profese a k problémům s rekrutováním mladých učitelů.</a:t>
            </a:r>
            <a:endParaRPr lang="cs-CZ" sz="2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7607328" y="261495"/>
            <a:ext cx="1281183" cy="6326027"/>
            <a:chOff x="7607328" y="261495"/>
            <a:chExt cx="1281183" cy="6326027"/>
          </a:xfrm>
        </p:grpSpPr>
        <p:sp>
          <p:nvSpPr>
            <p:cNvPr id="24" name="Donut 23"/>
            <p:cNvSpPr/>
            <p:nvPr/>
          </p:nvSpPr>
          <p:spPr>
            <a:xfrm rot="16200000">
              <a:off x="8296614" y="1102159"/>
              <a:ext cx="590222" cy="590225"/>
            </a:xfrm>
            <a:prstGeom prst="donu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25" name="Isosceles Triangle 24"/>
            <p:cNvSpPr/>
            <p:nvPr/>
          </p:nvSpPr>
          <p:spPr>
            <a:xfrm rot="10800000">
              <a:off x="8298286" y="261495"/>
              <a:ext cx="590224" cy="482989"/>
            </a:xfrm>
            <a:prstGeom prst="triangle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Donut 25"/>
            <p:cNvSpPr/>
            <p:nvPr/>
          </p:nvSpPr>
          <p:spPr>
            <a:xfrm rot="16200000">
              <a:off x="7607329" y="2087047"/>
              <a:ext cx="590224" cy="590225"/>
            </a:xfrm>
            <a:prstGeom prst="donu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cxnSp>
          <p:nvCxnSpPr>
            <p:cNvPr id="27" name="Straight Connector 26"/>
            <p:cNvCxnSpPr>
              <a:stCxn id="26" idx="5"/>
            </p:cNvCxnSpPr>
            <p:nvPr/>
          </p:nvCxnSpPr>
          <p:spPr>
            <a:xfrm flipV="1">
              <a:off x="8111118" y="1702498"/>
              <a:ext cx="414564" cy="47098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4" idx="6"/>
            </p:cNvCxnSpPr>
            <p:nvPr/>
          </p:nvCxnSpPr>
          <p:spPr>
            <a:xfrm flipH="1" flipV="1">
              <a:off x="8591725" y="744485"/>
              <a:ext cx="1" cy="35767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Donut 28"/>
            <p:cNvSpPr/>
            <p:nvPr/>
          </p:nvSpPr>
          <p:spPr>
            <a:xfrm rot="16200000">
              <a:off x="8285380" y="2966311"/>
              <a:ext cx="590224" cy="590225"/>
            </a:xfrm>
            <a:prstGeom prst="donu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30" name="Donut 29"/>
            <p:cNvSpPr/>
            <p:nvPr/>
          </p:nvSpPr>
          <p:spPr>
            <a:xfrm rot="16200000">
              <a:off x="7695155" y="4013226"/>
              <a:ext cx="590224" cy="590225"/>
            </a:xfrm>
            <a:prstGeom prst="donu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31" name="Donut 30"/>
            <p:cNvSpPr/>
            <p:nvPr/>
          </p:nvSpPr>
          <p:spPr>
            <a:xfrm rot="16200000">
              <a:off x="8298287" y="4984458"/>
              <a:ext cx="590224" cy="590225"/>
            </a:xfrm>
            <a:prstGeom prst="donu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32" name="Donut 31"/>
            <p:cNvSpPr/>
            <p:nvPr/>
          </p:nvSpPr>
          <p:spPr>
            <a:xfrm rot="16200000">
              <a:off x="7787321" y="5997297"/>
              <a:ext cx="590224" cy="590225"/>
            </a:xfrm>
            <a:prstGeom prst="donu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cxnSp>
          <p:nvCxnSpPr>
            <p:cNvPr id="33" name="Straight Connector 32"/>
            <p:cNvCxnSpPr>
              <a:stCxn id="30" idx="5"/>
              <a:endCxn id="29" idx="2"/>
            </p:cNvCxnSpPr>
            <p:nvPr/>
          </p:nvCxnSpPr>
          <p:spPr>
            <a:xfrm flipV="1">
              <a:off x="8198944" y="3556536"/>
              <a:ext cx="381549" cy="543127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8255570" y="5556795"/>
              <a:ext cx="213585" cy="52893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059524" y="2659384"/>
              <a:ext cx="312292" cy="37547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 flipV="1">
              <a:off x="8163172" y="4517015"/>
              <a:ext cx="394456" cy="467444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6" name="Picture 5" descr="OdlivZeSkolstv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6" y="3752269"/>
            <a:ext cx="7570512" cy="1733638"/>
          </a:xfrm>
          <a:prstGeom prst="rect">
            <a:avLst/>
          </a:prstGeom>
        </p:spPr>
      </p:pic>
      <p:pic>
        <p:nvPicPr>
          <p:cNvPr id="4" name="Picture 3" descr="UciteleOdchazejiNedostanouHypotek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8" y="5893356"/>
            <a:ext cx="7750504" cy="79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333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269" y="304873"/>
            <a:ext cx="8306531" cy="1211159"/>
          </a:xfrm>
        </p:spPr>
        <p:txBody>
          <a:bodyPr>
            <a:noAutofit/>
          </a:bodyPr>
          <a:lstStyle/>
          <a:p>
            <a:pPr algn="l"/>
            <a:r>
              <a:rPr lang="cs-CZ" sz="3600" dirty="0" smtClean="0"/>
              <a:t>Vlivy působící ve směru </a:t>
            </a:r>
            <a:r>
              <a:rPr lang="cs-CZ" sz="3600" dirty="0" smtClean="0">
                <a:solidFill>
                  <a:srgbClr val="800000"/>
                </a:solidFill>
              </a:rPr>
              <a:t>oslabování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2800" b="1" dirty="0" smtClean="0"/>
              <a:t>de-kvalifikace: snižování kvalifikačních požadavků</a:t>
            </a:r>
            <a:endParaRPr lang="cs-CZ" sz="2800" b="1" dirty="0"/>
          </a:p>
        </p:txBody>
      </p:sp>
      <p:pic>
        <p:nvPicPr>
          <p:cNvPr id="3" name="Picture 2" descr="NERV_ZpravaKDeKvalifikac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9" y="4475988"/>
            <a:ext cx="3982663" cy="15313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1860" y="1672862"/>
            <a:ext cx="72270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cs-CZ" sz="2400" dirty="0" smtClean="0"/>
              <a:t>Jednou v souvislosti s finanční krizí, jindy v souvislosti se vzdělávací expanzí se objevují články sugerující nezbytnost de-kvalifikace.</a:t>
            </a:r>
          </a:p>
          <a:p>
            <a:pPr marL="285750" indent="-285750">
              <a:buFont typeface="Arial"/>
              <a:buChar char="•"/>
            </a:pPr>
            <a:r>
              <a:rPr lang="cs-CZ" sz="2400" dirty="0" smtClean="0"/>
              <a:t>Na místech učitelů se tu a tam objevují lidé (místy bez příslušné kvalifikace) označovaní jako koučové či poradci – posouvá se chápání učitelské role.</a:t>
            </a:r>
            <a:endParaRPr lang="cs-CZ" sz="2400" dirty="0"/>
          </a:p>
        </p:txBody>
      </p:sp>
      <p:pic>
        <p:nvPicPr>
          <p:cNvPr id="8" name="Picture 7" descr="SugesceNekvalifikovanosti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65" b="76507"/>
          <a:stretch/>
        </p:blipFill>
        <p:spPr>
          <a:xfrm>
            <a:off x="18143" y="6120963"/>
            <a:ext cx="7762691" cy="623251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7607328" y="261495"/>
            <a:ext cx="1281183" cy="6326027"/>
            <a:chOff x="7607328" y="261495"/>
            <a:chExt cx="1281183" cy="6326027"/>
          </a:xfrm>
        </p:grpSpPr>
        <p:sp>
          <p:nvSpPr>
            <p:cNvPr id="42" name="Donut 41"/>
            <p:cNvSpPr/>
            <p:nvPr/>
          </p:nvSpPr>
          <p:spPr>
            <a:xfrm rot="16200000">
              <a:off x="8296614" y="1102159"/>
              <a:ext cx="590222" cy="590225"/>
            </a:xfrm>
            <a:prstGeom prst="donu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43" name="Isosceles Triangle 42"/>
            <p:cNvSpPr/>
            <p:nvPr/>
          </p:nvSpPr>
          <p:spPr>
            <a:xfrm rot="10800000">
              <a:off x="8298286" y="261495"/>
              <a:ext cx="590224" cy="482989"/>
            </a:xfrm>
            <a:prstGeom prst="triangle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4" name="Donut 43"/>
            <p:cNvSpPr/>
            <p:nvPr/>
          </p:nvSpPr>
          <p:spPr>
            <a:xfrm rot="16200000">
              <a:off x="7607329" y="2087047"/>
              <a:ext cx="590224" cy="590225"/>
            </a:xfrm>
            <a:prstGeom prst="donu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cxnSp>
          <p:nvCxnSpPr>
            <p:cNvPr id="45" name="Straight Connector 44"/>
            <p:cNvCxnSpPr>
              <a:stCxn id="44" idx="5"/>
            </p:cNvCxnSpPr>
            <p:nvPr/>
          </p:nvCxnSpPr>
          <p:spPr>
            <a:xfrm flipV="1">
              <a:off x="8111118" y="1702498"/>
              <a:ext cx="414564" cy="47098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42" idx="6"/>
            </p:cNvCxnSpPr>
            <p:nvPr/>
          </p:nvCxnSpPr>
          <p:spPr>
            <a:xfrm flipH="1" flipV="1">
              <a:off x="8591725" y="744485"/>
              <a:ext cx="1" cy="35767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7" name="Donut 46"/>
            <p:cNvSpPr/>
            <p:nvPr/>
          </p:nvSpPr>
          <p:spPr>
            <a:xfrm rot="16200000">
              <a:off x="8285380" y="2966311"/>
              <a:ext cx="590224" cy="590225"/>
            </a:xfrm>
            <a:prstGeom prst="donu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48" name="Donut 47"/>
            <p:cNvSpPr/>
            <p:nvPr/>
          </p:nvSpPr>
          <p:spPr>
            <a:xfrm rot="16200000">
              <a:off x="7695155" y="4013226"/>
              <a:ext cx="590224" cy="590225"/>
            </a:xfrm>
            <a:prstGeom prst="donu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49" name="Donut 48"/>
            <p:cNvSpPr/>
            <p:nvPr/>
          </p:nvSpPr>
          <p:spPr>
            <a:xfrm rot="16200000">
              <a:off x="8298287" y="4984458"/>
              <a:ext cx="590224" cy="590225"/>
            </a:xfrm>
            <a:prstGeom prst="donu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50" name="Donut 49"/>
            <p:cNvSpPr/>
            <p:nvPr/>
          </p:nvSpPr>
          <p:spPr>
            <a:xfrm rot="16200000">
              <a:off x="7787321" y="5997297"/>
              <a:ext cx="590224" cy="590225"/>
            </a:xfrm>
            <a:prstGeom prst="donu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cxnSp>
          <p:nvCxnSpPr>
            <p:cNvPr id="51" name="Straight Connector 50"/>
            <p:cNvCxnSpPr>
              <a:stCxn id="48" idx="5"/>
              <a:endCxn id="47" idx="2"/>
            </p:cNvCxnSpPr>
            <p:nvPr/>
          </p:nvCxnSpPr>
          <p:spPr>
            <a:xfrm flipV="1">
              <a:off x="8198944" y="3556536"/>
              <a:ext cx="381549" cy="543127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8255570" y="5556795"/>
              <a:ext cx="213585" cy="52893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059524" y="2659384"/>
              <a:ext cx="312292" cy="37547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8163172" y="4517015"/>
              <a:ext cx="394456" cy="467444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Rounded Rectangle 3"/>
          <p:cNvSpPr/>
          <p:nvPr/>
        </p:nvSpPr>
        <p:spPr>
          <a:xfrm>
            <a:off x="18143" y="4370561"/>
            <a:ext cx="7677011" cy="1677568"/>
          </a:xfrm>
          <a:prstGeom prst="round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Box 4"/>
          <p:cNvSpPr txBox="1"/>
          <p:nvPr/>
        </p:nvSpPr>
        <p:spPr>
          <a:xfrm>
            <a:off x="4299857" y="4587522"/>
            <a:ext cx="31205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smtClean="0"/>
              <a:t>Návrh na snížení kvalifikačních požadavků </a:t>
            </a:r>
          </a:p>
          <a:p>
            <a:r>
              <a:rPr lang="cs-CZ" sz="2200" dirty="0" smtClean="0"/>
              <a:t>na bakalářskou úroveň...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624106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rukturovaneStudiumUcitelstv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30" y="5719048"/>
            <a:ext cx="5903887" cy="1144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633"/>
            <a:ext cx="8229600" cy="1211159"/>
          </a:xfrm>
        </p:spPr>
        <p:txBody>
          <a:bodyPr>
            <a:noAutofit/>
          </a:bodyPr>
          <a:lstStyle/>
          <a:p>
            <a:pPr algn="l"/>
            <a:r>
              <a:rPr lang="cs-CZ" sz="3600" dirty="0" smtClean="0"/>
              <a:t>Vlivy působící ve směru </a:t>
            </a:r>
            <a:r>
              <a:rPr lang="cs-CZ" sz="3600" dirty="0" smtClean="0">
                <a:solidFill>
                  <a:srgbClr val="800000"/>
                </a:solidFill>
              </a:rPr>
              <a:t>oslabování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2800" b="1" dirty="0" smtClean="0"/>
              <a:t>deformace učitelské přípravy </a:t>
            </a:r>
            <a:endParaRPr lang="cs-CZ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1" y="1352802"/>
            <a:ext cx="699789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cs-CZ" sz="2300" dirty="0" smtClean="0"/>
              <a:t>Strukturování učitelského studia na Bc. a </a:t>
            </a:r>
            <a:r>
              <a:rPr lang="cs-CZ" sz="2300" dirty="0" err="1" smtClean="0"/>
              <a:t>NMgr</a:t>
            </a:r>
            <a:r>
              <a:rPr lang="cs-CZ" sz="2300" dirty="0" smtClean="0"/>
              <a:t>. a dominance návazného na úkor souběžného modelu odklání studium od praxe a zapříčiňuje jeho omezenou účinnost.</a:t>
            </a:r>
          </a:p>
          <a:p>
            <a:pPr marL="285750" indent="-285750">
              <a:buFont typeface="Arial"/>
              <a:buChar char="•"/>
            </a:pPr>
            <a:r>
              <a:rPr lang="cs-CZ" sz="2300" dirty="0"/>
              <a:t>N</a:t>
            </a:r>
            <a:r>
              <a:rPr lang="cs-CZ" sz="2300" dirty="0" smtClean="0"/>
              <a:t>ová </a:t>
            </a:r>
            <a:r>
              <a:rPr lang="cs-CZ" sz="2300" dirty="0"/>
              <a:t>vlna „experimentování“ s učitelským studiem </a:t>
            </a:r>
            <a:r>
              <a:rPr lang="cs-CZ" sz="2300" dirty="0" smtClean="0"/>
              <a:t>(2016+) v </a:t>
            </a:r>
            <a:r>
              <a:rPr lang="cs-CZ" sz="2300" dirty="0"/>
              <a:t>rámci </a:t>
            </a:r>
            <a:r>
              <a:rPr lang="cs-CZ" sz="2300" dirty="0" smtClean="0"/>
              <a:t>vnitřních </a:t>
            </a:r>
            <a:r>
              <a:rPr lang="cs-CZ" sz="2300" dirty="0"/>
              <a:t>akreditací na </a:t>
            </a:r>
            <a:r>
              <a:rPr lang="cs-CZ" sz="2300" dirty="0" smtClean="0"/>
              <a:t>univerzitách patrně </a:t>
            </a:r>
            <a:r>
              <a:rPr lang="cs-CZ" sz="2300" dirty="0"/>
              <a:t>vyústí v rozrůzněnost, nepřehlednost a nekompatibilitu učitelského studia napříč </a:t>
            </a:r>
            <a:r>
              <a:rPr lang="cs-CZ" sz="2300" dirty="0" smtClean="0"/>
              <a:t>fakultami.</a:t>
            </a:r>
            <a:endParaRPr lang="cs-CZ" sz="2300" dirty="0"/>
          </a:p>
          <a:p>
            <a:pPr marL="285750" indent="-285750">
              <a:buFont typeface="Arial"/>
              <a:buChar char="•"/>
            </a:pPr>
            <a:r>
              <a:rPr lang="cs-CZ" sz="2300" dirty="0" smtClean="0"/>
              <a:t>Znejasnění, co (všechno) je a bude studiem učitelství, povede k rozostření obrazu učitelské profese ve společnosti</a:t>
            </a:r>
            <a:r>
              <a:rPr lang="cs-CZ" sz="2300" dirty="0"/>
              <a:t> </a:t>
            </a:r>
            <a:r>
              <a:rPr lang="cs-CZ" sz="2300" dirty="0" smtClean="0"/>
              <a:t>a zproblematizuje utváření identity učitelské profese na její cestě do neznáma...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607328" y="261495"/>
            <a:ext cx="1281183" cy="6326027"/>
            <a:chOff x="7607328" y="261495"/>
            <a:chExt cx="1281183" cy="6326027"/>
          </a:xfrm>
        </p:grpSpPr>
        <p:sp>
          <p:nvSpPr>
            <p:cNvPr id="22" name="Donut 21"/>
            <p:cNvSpPr/>
            <p:nvPr/>
          </p:nvSpPr>
          <p:spPr>
            <a:xfrm rot="16200000">
              <a:off x="8296614" y="1102159"/>
              <a:ext cx="590222" cy="590225"/>
            </a:xfrm>
            <a:prstGeom prst="donu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23" name="Isosceles Triangle 22"/>
            <p:cNvSpPr/>
            <p:nvPr/>
          </p:nvSpPr>
          <p:spPr>
            <a:xfrm rot="10800000">
              <a:off x="8298286" y="261495"/>
              <a:ext cx="590224" cy="482989"/>
            </a:xfrm>
            <a:prstGeom prst="triangle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Donut 23"/>
            <p:cNvSpPr/>
            <p:nvPr/>
          </p:nvSpPr>
          <p:spPr>
            <a:xfrm rot="16200000">
              <a:off x="7607329" y="2087047"/>
              <a:ext cx="590224" cy="590225"/>
            </a:xfrm>
            <a:prstGeom prst="donu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cxnSp>
          <p:nvCxnSpPr>
            <p:cNvPr id="25" name="Straight Connector 24"/>
            <p:cNvCxnSpPr>
              <a:stCxn id="24" idx="5"/>
            </p:cNvCxnSpPr>
            <p:nvPr/>
          </p:nvCxnSpPr>
          <p:spPr>
            <a:xfrm flipV="1">
              <a:off x="8111118" y="1702498"/>
              <a:ext cx="414564" cy="47098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2" idx="6"/>
            </p:cNvCxnSpPr>
            <p:nvPr/>
          </p:nvCxnSpPr>
          <p:spPr>
            <a:xfrm flipH="1" flipV="1">
              <a:off x="8591725" y="744485"/>
              <a:ext cx="1" cy="35767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7" name="Donut 26"/>
            <p:cNvSpPr/>
            <p:nvPr/>
          </p:nvSpPr>
          <p:spPr>
            <a:xfrm rot="16200000">
              <a:off x="8285380" y="2966311"/>
              <a:ext cx="590224" cy="590225"/>
            </a:xfrm>
            <a:prstGeom prst="donu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28" name="Donut 27"/>
            <p:cNvSpPr/>
            <p:nvPr/>
          </p:nvSpPr>
          <p:spPr>
            <a:xfrm rot="16200000">
              <a:off x="7695155" y="4013226"/>
              <a:ext cx="590224" cy="590225"/>
            </a:xfrm>
            <a:prstGeom prst="donu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29" name="Donut 28"/>
            <p:cNvSpPr/>
            <p:nvPr/>
          </p:nvSpPr>
          <p:spPr>
            <a:xfrm rot="16200000">
              <a:off x="8298287" y="4984458"/>
              <a:ext cx="590224" cy="590225"/>
            </a:xfrm>
            <a:prstGeom prst="donu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30" name="Donut 29"/>
            <p:cNvSpPr/>
            <p:nvPr/>
          </p:nvSpPr>
          <p:spPr>
            <a:xfrm rot="16200000">
              <a:off x="7787321" y="5997297"/>
              <a:ext cx="590224" cy="590225"/>
            </a:xfrm>
            <a:prstGeom prst="donu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cxnSp>
          <p:nvCxnSpPr>
            <p:cNvPr id="31" name="Straight Connector 30"/>
            <p:cNvCxnSpPr>
              <a:stCxn id="28" idx="5"/>
              <a:endCxn id="27" idx="2"/>
            </p:cNvCxnSpPr>
            <p:nvPr/>
          </p:nvCxnSpPr>
          <p:spPr>
            <a:xfrm flipV="1">
              <a:off x="8198944" y="3556536"/>
              <a:ext cx="381549" cy="543127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8255570" y="5556795"/>
              <a:ext cx="213585" cy="52893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059524" y="2659384"/>
              <a:ext cx="312292" cy="37547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 flipV="1">
              <a:off x="8163172" y="4517015"/>
              <a:ext cx="394456" cy="467444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6067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460" y="6209585"/>
            <a:ext cx="2974879" cy="541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Scénář: posilování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06881" y="150343"/>
            <a:ext cx="3079390" cy="594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cs-CZ" sz="2800" b="1" dirty="0" smtClean="0"/>
              <a:t>Scénář: oslabování</a:t>
            </a:r>
            <a:endParaRPr lang="cs-CZ" sz="3600" b="1" dirty="0" smtClean="0"/>
          </a:p>
        </p:txBody>
      </p:sp>
      <p:sp>
        <p:nvSpPr>
          <p:cNvPr id="8" name="Isosceles Triangle 7"/>
          <p:cNvSpPr/>
          <p:nvPr/>
        </p:nvSpPr>
        <p:spPr>
          <a:xfrm>
            <a:off x="261179" y="6191697"/>
            <a:ext cx="590224" cy="482989"/>
          </a:xfrm>
          <a:prstGeom prst="triangl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Donut 8"/>
          <p:cNvSpPr/>
          <p:nvPr/>
        </p:nvSpPr>
        <p:spPr>
          <a:xfrm rot="16200000">
            <a:off x="261179" y="4689347"/>
            <a:ext cx="590224" cy="590225"/>
          </a:xfrm>
          <a:prstGeom prst="donu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>
            <a:stCxn id="8" idx="0"/>
          </p:cNvCxnSpPr>
          <p:nvPr/>
        </p:nvCxnSpPr>
        <p:spPr>
          <a:xfrm rot="16200000">
            <a:off x="100229" y="5735634"/>
            <a:ext cx="91212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6"/>
          </p:cNvCxnSpPr>
          <p:nvPr/>
        </p:nvCxnSpPr>
        <p:spPr>
          <a:xfrm flipV="1">
            <a:off x="556292" y="3759338"/>
            <a:ext cx="817137" cy="93000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Donut 13"/>
          <p:cNvSpPr/>
          <p:nvPr/>
        </p:nvSpPr>
        <p:spPr>
          <a:xfrm rot="16200000">
            <a:off x="1078318" y="3169114"/>
            <a:ext cx="590224" cy="590225"/>
          </a:xfrm>
          <a:prstGeom prst="donu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9" name="Donut 18"/>
          <p:cNvSpPr/>
          <p:nvPr/>
        </p:nvSpPr>
        <p:spPr>
          <a:xfrm rot="16200000">
            <a:off x="261178" y="1702495"/>
            <a:ext cx="590224" cy="590225"/>
          </a:xfrm>
          <a:prstGeom prst="donu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>
            <a:stCxn id="14" idx="6"/>
          </p:cNvCxnSpPr>
          <p:nvPr/>
        </p:nvCxnSpPr>
        <p:spPr>
          <a:xfrm flipH="1" flipV="1">
            <a:off x="556291" y="2239103"/>
            <a:ext cx="817140" cy="93001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Donut 26"/>
          <p:cNvSpPr/>
          <p:nvPr/>
        </p:nvSpPr>
        <p:spPr>
          <a:xfrm rot="16200000">
            <a:off x="783207" y="244446"/>
            <a:ext cx="590224" cy="590225"/>
          </a:xfrm>
          <a:prstGeom prst="donu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cxnSp>
        <p:nvCxnSpPr>
          <p:cNvPr id="28" name="Straight Connector 27"/>
          <p:cNvCxnSpPr>
            <a:endCxn id="27" idx="2"/>
          </p:cNvCxnSpPr>
          <p:nvPr/>
        </p:nvCxnSpPr>
        <p:spPr>
          <a:xfrm flipV="1">
            <a:off x="556291" y="834671"/>
            <a:ext cx="522029" cy="86782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7607328" y="261495"/>
            <a:ext cx="1281183" cy="6326027"/>
            <a:chOff x="7607328" y="261495"/>
            <a:chExt cx="1281183" cy="6326027"/>
          </a:xfrm>
        </p:grpSpPr>
        <p:sp>
          <p:nvSpPr>
            <p:cNvPr id="30" name="Donut 29"/>
            <p:cNvSpPr/>
            <p:nvPr/>
          </p:nvSpPr>
          <p:spPr>
            <a:xfrm rot="16200000">
              <a:off x="8296614" y="1102159"/>
              <a:ext cx="590222" cy="590225"/>
            </a:xfrm>
            <a:prstGeom prst="donu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31" name="Isosceles Triangle 30"/>
            <p:cNvSpPr/>
            <p:nvPr/>
          </p:nvSpPr>
          <p:spPr>
            <a:xfrm rot="10800000">
              <a:off x="8298286" y="261495"/>
              <a:ext cx="590224" cy="482989"/>
            </a:xfrm>
            <a:prstGeom prst="triangle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Donut 31"/>
            <p:cNvSpPr/>
            <p:nvPr/>
          </p:nvSpPr>
          <p:spPr>
            <a:xfrm rot="16200000">
              <a:off x="7607329" y="2087047"/>
              <a:ext cx="590224" cy="590225"/>
            </a:xfrm>
            <a:prstGeom prst="donu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Connector 17"/>
            <p:cNvCxnSpPr>
              <a:stCxn id="32" idx="5"/>
            </p:cNvCxnSpPr>
            <p:nvPr/>
          </p:nvCxnSpPr>
          <p:spPr>
            <a:xfrm flipV="1">
              <a:off x="8111118" y="1702498"/>
              <a:ext cx="414564" cy="47098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30" idx="6"/>
            </p:cNvCxnSpPr>
            <p:nvPr/>
          </p:nvCxnSpPr>
          <p:spPr>
            <a:xfrm flipH="1" flipV="1">
              <a:off x="8591725" y="744485"/>
              <a:ext cx="1" cy="35767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Donut 33"/>
            <p:cNvSpPr/>
            <p:nvPr/>
          </p:nvSpPr>
          <p:spPr>
            <a:xfrm rot="16200000">
              <a:off x="8285380" y="2966311"/>
              <a:ext cx="590224" cy="590225"/>
            </a:xfrm>
            <a:prstGeom prst="donu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35" name="Donut 34"/>
            <p:cNvSpPr/>
            <p:nvPr/>
          </p:nvSpPr>
          <p:spPr>
            <a:xfrm rot="16200000">
              <a:off x="7695155" y="4013226"/>
              <a:ext cx="590224" cy="590225"/>
            </a:xfrm>
            <a:prstGeom prst="donu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36" name="Donut 35"/>
            <p:cNvSpPr/>
            <p:nvPr/>
          </p:nvSpPr>
          <p:spPr>
            <a:xfrm rot="16200000">
              <a:off x="8298287" y="4984458"/>
              <a:ext cx="590224" cy="590225"/>
            </a:xfrm>
            <a:prstGeom prst="donu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37" name="Donut 36"/>
            <p:cNvSpPr/>
            <p:nvPr/>
          </p:nvSpPr>
          <p:spPr>
            <a:xfrm rot="16200000">
              <a:off x="7787321" y="5997297"/>
              <a:ext cx="590224" cy="590225"/>
            </a:xfrm>
            <a:prstGeom prst="donu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cxnSp>
          <p:nvCxnSpPr>
            <p:cNvPr id="43" name="Straight Connector 42"/>
            <p:cNvCxnSpPr>
              <a:stCxn id="35" idx="5"/>
              <a:endCxn id="34" idx="2"/>
            </p:cNvCxnSpPr>
            <p:nvPr/>
          </p:nvCxnSpPr>
          <p:spPr>
            <a:xfrm flipV="1">
              <a:off x="8198944" y="3556536"/>
              <a:ext cx="381549" cy="543127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8255570" y="5556795"/>
              <a:ext cx="213585" cy="52893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8059524" y="2659384"/>
              <a:ext cx="312292" cy="37547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 flipV="1">
              <a:off x="8163172" y="4517015"/>
              <a:ext cx="394456" cy="467444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1895988" y="744484"/>
            <a:ext cx="5891332" cy="5252813"/>
            <a:chOff x="1895988" y="744484"/>
            <a:chExt cx="5891332" cy="5252813"/>
          </a:xfrm>
        </p:grpSpPr>
        <p:sp>
          <p:nvSpPr>
            <p:cNvPr id="4" name="Left-Right Arrow 3"/>
            <p:cNvSpPr/>
            <p:nvPr/>
          </p:nvSpPr>
          <p:spPr>
            <a:xfrm>
              <a:off x="1895988" y="744484"/>
              <a:ext cx="5891332" cy="5252813"/>
            </a:xfrm>
            <a:prstGeom prst="leftRightArrow">
              <a:avLst>
                <a:gd name="adj1" fmla="val 50000"/>
                <a:gd name="adj2" fmla="val 23367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03440" y="2145480"/>
              <a:ext cx="463872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200" b="1" dirty="0"/>
                <a:t>n</a:t>
              </a:r>
              <a:r>
                <a:rPr lang="cs-CZ" sz="3200" b="1" dirty="0" smtClean="0"/>
                <a:t>aplňují se oba scénáře</a:t>
              </a:r>
              <a:endParaRPr lang="cs-CZ" sz="3200" b="1" dirty="0"/>
            </a:p>
            <a:p>
              <a:pPr algn="ctr"/>
              <a:endParaRPr lang="cs-CZ" sz="1200" b="1" dirty="0" smtClean="0"/>
            </a:p>
            <a:p>
              <a:pPr algn="ctr"/>
              <a:r>
                <a:rPr lang="cs-CZ" sz="3200" b="1" dirty="0"/>
                <a:t>s</a:t>
              </a:r>
              <a:r>
                <a:rPr lang="cs-CZ" sz="3200" b="1" dirty="0" smtClean="0"/>
                <a:t>ouběžně dochází </a:t>
              </a:r>
            </a:p>
            <a:p>
              <a:pPr algn="ctr"/>
              <a:r>
                <a:rPr lang="cs-CZ" sz="3200" b="1" dirty="0" smtClean="0">
                  <a:solidFill>
                    <a:srgbClr val="FFFFFF"/>
                  </a:solidFill>
                </a:rPr>
                <a:t>k re(de)</a:t>
              </a:r>
              <a:r>
                <a:rPr lang="cs-CZ" sz="3200" b="1" dirty="0" smtClean="0">
                  <a:solidFill>
                    <a:schemeClr val="bg1"/>
                  </a:solidFill>
                </a:rPr>
                <a:t>profesionalizaci</a:t>
              </a:r>
            </a:p>
            <a:p>
              <a:pPr algn="ctr"/>
              <a:r>
                <a:rPr lang="cs-CZ" sz="3200" b="1" dirty="0"/>
                <a:t>u</a:t>
              </a:r>
              <a:r>
                <a:rPr lang="cs-CZ" sz="3200" b="1" dirty="0" smtClean="0"/>
                <a:t>čitelství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6681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739" y="617351"/>
            <a:ext cx="8886293" cy="617996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V průběhu dějinného vývoje se </a:t>
            </a:r>
            <a:r>
              <a:rPr lang="cs-CZ" sz="2400" b="1" dirty="0" smtClean="0">
                <a:solidFill>
                  <a:srgbClr val="800000"/>
                </a:solidFill>
              </a:rPr>
              <a:t>učitelství profesionalizovalo </a:t>
            </a:r>
            <a:r>
              <a:rPr lang="cs-CZ" sz="2400" dirty="0" smtClean="0"/>
              <a:t>– nabylo řady charakteristik profesí a vyformovalo své profesní pole.</a:t>
            </a:r>
          </a:p>
          <a:p>
            <a:r>
              <a:rPr lang="cs-CZ" sz="2400" dirty="0" smtClean="0"/>
              <a:t>Odehrálo se to tak, že učitelství se v širším rámci pedagogiky a pedagogických profesí </a:t>
            </a:r>
            <a:r>
              <a:rPr lang="cs-CZ" sz="2400" b="1" dirty="0" smtClean="0">
                <a:solidFill>
                  <a:srgbClr val="800000"/>
                </a:solidFill>
              </a:rPr>
              <a:t>utvářelo</a:t>
            </a:r>
            <a:r>
              <a:rPr lang="cs-CZ" sz="2400" dirty="0" smtClean="0"/>
              <a:t> </a:t>
            </a:r>
            <a:r>
              <a:rPr lang="cs-CZ" sz="2400" b="1" dirty="0" smtClean="0">
                <a:solidFill>
                  <a:srgbClr val="800000"/>
                </a:solidFill>
              </a:rPr>
              <a:t>zaměřením pozornosti a specializací na institucionalizované (typicky školní) vzdělávání</a:t>
            </a:r>
            <a:r>
              <a:rPr lang="cs-CZ" sz="2400" dirty="0" smtClean="0"/>
              <a:t>, jehož dominantní formou je výuka.</a:t>
            </a:r>
          </a:p>
          <a:p>
            <a:r>
              <a:rPr lang="cs-CZ" sz="2400" dirty="0"/>
              <a:t>V</a:t>
            </a:r>
            <a:r>
              <a:rPr lang="cs-CZ" sz="2400" dirty="0" smtClean="0"/>
              <a:t>yformováním učitelské profese se dalo </a:t>
            </a:r>
            <a:r>
              <a:rPr lang="cs-CZ" sz="2400" b="1" dirty="0" smtClean="0">
                <a:solidFill>
                  <a:srgbClr val="800000"/>
                </a:solidFill>
              </a:rPr>
              <a:t>vzniknout didaktice </a:t>
            </a:r>
            <a:r>
              <a:rPr lang="cs-CZ" sz="2400" dirty="0" smtClean="0"/>
              <a:t>jako profesní disciplíně s akademickým ukotvením (zejména díky vysokoškolskému vzdělávání učitelů).</a:t>
            </a:r>
          </a:p>
          <a:p>
            <a:r>
              <a:rPr lang="cs-CZ" sz="2400" dirty="0" smtClean="0"/>
              <a:t>Současně došlo k </a:t>
            </a:r>
            <a:r>
              <a:rPr lang="cs-CZ" sz="2400" b="1" dirty="0" smtClean="0">
                <a:solidFill>
                  <a:srgbClr val="800000"/>
                </a:solidFill>
              </a:rPr>
              <a:t>zakotvení učitelství do oborů </a:t>
            </a:r>
            <a:r>
              <a:rPr lang="cs-CZ" sz="2400" dirty="0"/>
              <a:t>(</a:t>
            </a:r>
            <a:r>
              <a:rPr lang="cs-CZ" sz="2400" dirty="0" smtClean="0"/>
              <a:t>učitel </a:t>
            </a:r>
            <a:r>
              <a:rPr lang="cs-CZ" sz="2400" dirty="0"/>
              <a:t>j</a:t>
            </a:r>
            <a:r>
              <a:rPr lang="cs-CZ" sz="2400" dirty="0" smtClean="0"/>
              <a:t>e učitelem něčeho, a nikoliv ničeho či čehokoliv), což umožnilo </a:t>
            </a:r>
            <a:r>
              <a:rPr lang="cs-CZ" sz="2400" b="1" dirty="0" smtClean="0">
                <a:solidFill>
                  <a:srgbClr val="800000"/>
                </a:solidFill>
              </a:rPr>
              <a:t>rozvinout oborové didaktiky </a:t>
            </a:r>
            <a:r>
              <a:rPr lang="cs-CZ" sz="2400" dirty="0" smtClean="0"/>
              <a:t>jako profesní disciplíny oborových učitelů.</a:t>
            </a:r>
          </a:p>
          <a:p>
            <a:r>
              <a:rPr lang="cs-CZ" sz="2400" dirty="0" smtClean="0"/>
              <a:t>Podstata učitelské profesionality je</a:t>
            </a:r>
            <a:r>
              <a:rPr lang="cs-CZ" sz="2400" b="1" dirty="0" smtClean="0">
                <a:solidFill>
                  <a:srgbClr val="800000"/>
                </a:solidFill>
              </a:rPr>
              <a:t> dvojrozměrná</a:t>
            </a:r>
            <a:r>
              <a:rPr lang="cs-CZ" sz="2400" dirty="0" smtClean="0"/>
              <a:t>: vedle didaktického rozměru zahrnuje rozměr oborový.</a:t>
            </a:r>
          </a:p>
          <a:p>
            <a:r>
              <a:rPr lang="cs-CZ" sz="2400" b="1" dirty="0" smtClean="0">
                <a:solidFill>
                  <a:srgbClr val="800000"/>
                </a:solidFill>
              </a:rPr>
              <a:t>Uvést</a:t>
            </a:r>
            <a:r>
              <a:rPr lang="cs-CZ" sz="2400" dirty="0" smtClean="0"/>
              <a:t> oborové a didaktické do dokonalé </a:t>
            </a:r>
            <a:r>
              <a:rPr lang="cs-CZ" sz="2400" b="1" dirty="0" smtClean="0">
                <a:solidFill>
                  <a:srgbClr val="800000"/>
                </a:solidFill>
              </a:rPr>
              <a:t>souhry</a:t>
            </a:r>
            <a:r>
              <a:rPr lang="cs-CZ" sz="2400" dirty="0" smtClean="0">
                <a:solidFill>
                  <a:srgbClr val="800000"/>
                </a:solidFill>
              </a:rPr>
              <a:t> </a:t>
            </a:r>
            <a:r>
              <a:rPr lang="cs-CZ" sz="2400" dirty="0" smtClean="0"/>
              <a:t>je tím, o co tu jde.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5462"/>
            <a:ext cx="9144000" cy="469844"/>
          </a:xfrm>
          <a:prstGeom prst="rect">
            <a:avLst/>
          </a:prstGeom>
          <a:noFill/>
        </p:spPr>
        <p:txBody>
          <a:bodyPr wrap="square" lIns="130019" tIns="65010" rIns="130019" bIns="65010" rtlCol="0">
            <a:spAutoFit/>
          </a:bodyPr>
          <a:lstStyle/>
          <a:p>
            <a:pPr algn="ctr" defTabSz="650096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2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Arial Narrow"/>
              </a:rPr>
              <a:t>Kde se vzaly profese?   I   </a:t>
            </a:r>
            <a:r>
              <a:rPr lang="cs-CZ" sz="22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Arial Narrow"/>
              </a:rPr>
              <a:t>P</a:t>
            </a:r>
            <a:r>
              <a:rPr lang="cs-CZ" sz="2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Arial Narrow"/>
              </a:rPr>
              <a:t>rofese?   I   </a:t>
            </a:r>
            <a:r>
              <a:rPr lang="cs-CZ" sz="22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Arial Narrow"/>
              </a:rPr>
              <a:t>P</a:t>
            </a:r>
            <a:r>
              <a:rPr lang="cs-CZ" sz="2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Arial Narrow"/>
              </a:rPr>
              <a:t>edagogické profese?   I   </a:t>
            </a:r>
            <a:r>
              <a:rPr lang="cs-CZ" sz="2200" b="1" dirty="0" smtClean="0">
                <a:solidFill>
                  <a:srgbClr val="800000"/>
                </a:solidFill>
                <a:latin typeface="+mj-lt"/>
                <a:cs typeface="Arial Narrow"/>
              </a:rPr>
              <a:t>Učitelství?</a:t>
            </a:r>
            <a:endParaRPr lang="cs-CZ" sz="2200" b="1" dirty="0">
              <a:solidFill>
                <a:srgbClr val="800000"/>
              </a:solidFill>
              <a:latin typeface="+mj-lt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378207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11846"/>
          </a:xfrm>
        </p:spPr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7268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4562" y="365127"/>
            <a:ext cx="8040788" cy="1158874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rgbClr val="800000"/>
                </a:solidFill>
                <a:latin typeface="+mn-lt"/>
              </a:rPr>
              <a:t>Obsah referátu</a:t>
            </a:r>
            <a:endParaRPr lang="cs-CZ" sz="36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4562" y="1481667"/>
            <a:ext cx="8229600" cy="459651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dirty="0" smtClean="0"/>
              <a:t>Kde se vzaly profese?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dirty="0" smtClean="0"/>
              <a:t>Co jsou profese?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dirty="0" smtClean="0"/>
              <a:t>Co jsou </a:t>
            </a:r>
            <a:r>
              <a:rPr lang="cs-CZ" dirty="0"/>
              <a:t>p</a:t>
            </a:r>
            <a:r>
              <a:rPr lang="cs-CZ" dirty="0" smtClean="0"/>
              <a:t>edagogické profese?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dirty="0" smtClean="0"/>
              <a:t>Jaká je učitelská profese?</a:t>
            </a:r>
          </a:p>
        </p:txBody>
      </p:sp>
    </p:spTree>
    <p:extLst>
      <p:ext uri="{BB962C8B-B14F-4D97-AF65-F5344CB8AC3E}">
        <p14:creationId xmlns:p14="http://schemas.microsoft.com/office/powerpoint/2010/main" val="3737564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70822135925_IMG_438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" t="4020" r="1282" b="4559"/>
          <a:stretch/>
        </p:blipFill>
        <p:spPr>
          <a:xfrm>
            <a:off x="0" y="15118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78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144" y="672262"/>
            <a:ext cx="8886955" cy="1680653"/>
          </a:xfrm>
        </p:spPr>
        <p:txBody>
          <a:bodyPr>
            <a:noAutofit/>
          </a:bodyPr>
          <a:lstStyle/>
          <a:p>
            <a:r>
              <a:rPr lang="cs-CZ" sz="2400" dirty="0"/>
              <a:t>Na počátku bylo </a:t>
            </a:r>
            <a:r>
              <a:rPr lang="cs-CZ" sz="2400" dirty="0" smtClean="0"/>
              <a:t>Slovo</a:t>
            </a:r>
            <a:r>
              <a:rPr lang="cs-CZ" sz="2400" dirty="0" smtClean="0"/>
              <a:t>: </a:t>
            </a:r>
            <a:r>
              <a:rPr lang="cs-CZ" sz="2400" b="1" dirty="0" smtClean="0">
                <a:solidFill>
                  <a:srgbClr val="800000"/>
                </a:solidFill>
              </a:rPr>
              <a:t>povolání</a:t>
            </a:r>
            <a:r>
              <a:rPr lang="cs-CZ" sz="2400" dirty="0" smtClean="0">
                <a:solidFill>
                  <a:srgbClr val="800000"/>
                </a:solidFill>
              </a:rPr>
              <a:t> </a:t>
            </a:r>
            <a:r>
              <a:rPr lang="cs-CZ" sz="2400" dirty="0" smtClean="0"/>
              <a:t>(</a:t>
            </a:r>
            <a:r>
              <a:rPr lang="cs-CZ" sz="2400" dirty="0" err="1" smtClean="0"/>
              <a:t>vocatio</a:t>
            </a:r>
            <a:r>
              <a:rPr lang="cs-CZ" sz="2400" dirty="0" smtClean="0"/>
              <a:t> / </a:t>
            </a:r>
            <a:r>
              <a:rPr lang="cs-CZ" sz="2400" dirty="0" err="1" smtClean="0"/>
              <a:t>Beruf</a:t>
            </a:r>
            <a:r>
              <a:rPr lang="cs-CZ" sz="2400" dirty="0"/>
              <a:t> </a:t>
            </a:r>
            <a:r>
              <a:rPr lang="cs-CZ" sz="2400" dirty="0" smtClean="0"/>
              <a:t>/ </a:t>
            </a:r>
            <a:r>
              <a:rPr lang="cs-CZ" sz="2400" dirty="0" err="1"/>
              <a:t>Calling</a:t>
            </a:r>
            <a:r>
              <a:rPr lang="cs-CZ" sz="2400" dirty="0" smtClean="0"/>
              <a:t>).</a:t>
            </a:r>
          </a:p>
          <a:p>
            <a:r>
              <a:rPr lang="cs-CZ" sz="2400" dirty="0" smtClean="0"/>
              <a:t>Rozlišuje se </a:t>
            </a:r>
            <a:r>
              <a:rPr lang="cs-CZ" sz="2400" b="1" dirty="0" err="1" smtClean="0">
                <a:solidFill>
                  <a:srgbClr val="800000"/>
                </a:solidFill>
              </a:rPr>
              <a:t>vocatio</a:t>
            </a:r>
            <a:r>
              <a:rPr lang="cs-CZ" sz="2400" b="1" dirty="0" smtClean="0">
                <a:solidFill>
                  <a:srgbClr val="800000"/>
                </a:solidFill>
              </a:rPr>
              <a:t> interna </a:t>
            </a:r>
            <a:r>
              <a:rPr lang="cs-CZ" sz="2400" dirty="0" smtClean="0"/>
              <a:t>a </a:t>
            </a:r>
            <a:r>
              <a:rPr lang="cs-CZ" sz="2400" b="1" dirty="0" err="1" smtClean="0">
                <a:solidFill>
                  <a:srgbClr val="800000"/>
                </a:solidFill>
              </a:rPr>
              <a:t>vocatio</a:t>
            </a:r>
            <a:r>
              <a:rPr lang="cs-CZ" sz="2400" b="1" dirty="0" smtClean="0">
                <a:solidFill>
                  <a:srgbClr val="800000"/>
                </a:solidFill>
              </a:rPr>
              <a:t> </a:t>
            </a:r>
            <a:r>
              <a:rPr lang="cs-CZ" sz="2400" b="1" dirty="0" err="1" smtClean="0">
                <a:solidFill>
                  <a:srgbClr val="800000"/>
                </a:solidFill>
              </a:rPr>
              <a:t>externa</a:t>
            </a:r>
            <a:r>
              <a:rPr lang="cs-CZ" sz="2400" dirty="0" smtClean="0"/>
              <a:t>: ten, kdo cítí vnitřní povolání (</a:t>
            </a:r>
            <a:r>
              <a:rPr lang="cs-CZ" sz="2400" dirty="0" err="1" smtClean="0"/>
              <a:t>vocatio</a:t>
            </a:r>
            <a:r>
              <a:rPr lang="cs-CZ" sz="2400" dirty="0" smtClean="0"/>
              <a:t> interna), jej následuje a koná (</a:t>
            </a:r>
            <a:r>
              <a:rPr lang="cs-CZ" sz="2400" dirty="0" err="1" smtClean="0"/>
              <a:t>vocatio</a:t>
            </a:r>
            <a:r>
              <a:rPr lang="cs-CZ" sz="2400" dirty="0" smtClean="0"/>
              <a:t> </a:t>
            </a:r>
            <a:r>
              <a:rPr lang="cs-CZ" sz="2400" dirty="0" err="1" smtClean="0"/>
              <a:t>externa</a:t>
            </a:r>
            <a:r>
              <a:rPr lang="cs-CZ" sz="2400" dirty="0" smtClean="0"/>
              <a:t>).</a:t>
            </a:r>
            <a:endParaRPr lang="cs-CZ" sz="2400" b="1" dirty="0" smtClean="0">
              <a:solidFill>
                <a:srgbClr val="8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5462"/>
            <a:ext cx="9144000" cy="469844"/>
          </a:xfrm>
          <a:prstGeom prst="rect">
            <a:avLst/>
          </a:prstGeom>
          <a:noFill/>
        </p:spPr>
        <p:txBody>
          <a:bodyPr wrap="square" lIns="130019" tIns="65010" rIns="130019" bIns="65010" rtlCol="0">
            <a:spAutoFit/>
          </a:bodyPr>
          <a:lstStyle/>
          <a:p>
            <a:pPr algn="ctr" defTabSz="650096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2200" b="1" dirty="0" smtClean="0">
                <a:solidFill>
                  <a:srgbClr val="800000"/>
                </a:solidFill>
                <a:latin typeface="+mj-lt"/>
                <a:cs typeface="Arial Narrow"/>
              </a:rPr>
              <a:t>Kde se vzaly profese?   </a:t>
            </a:r>
            <a:r>
              <a:rPr lang="cs-CZ" sz="2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Arial Narrow"/>
              </a:rPr>
              <a:t>I   </a:t>
            </a:r>
            <a:r>
              <a:rPr lang="cs-CZ" sz="22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Arial Narrow"/>
              </a:rPr>
              <a:t>P</a:t>
            </a:r>
            <a:r>
              <a:rPr lang="cs-CZ" sz="2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Arial Narrow"/>
              </a:rPr>
              <a:t>rofese?   I   </a:t>
            </a:r>
            <a:r>
              <a:rPr lang="cs-CZ" sz="22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Arial Narrow"/>
              </a:rPr>
              <a:t>P</a:t>
            </a:r>
            <a:r>
              <a:rPr lang="cs-CZ" sz="2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Arial Narrow"/>
              </a:rPr>
              <a:t>edagogické profese?   I   Učitelství?</a:t>
            </a:r>
            <a:endParaRPr lang="cs-CZ" sz="2200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  <a:cs typeface="Arial Narrow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1819" y="4686330"/>
            <a:ext cx="8868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cs-CZ" sz="2400" dirty="0">
                <a:solidFill>
                  <a:srgbClr val="000000"/>
                </a:solidFill>
              </a:rPr>
              <a:t>Později: </a:t>
            </a:r>
            <a:r>
              <a:rPr lang="cs-CZ" sz="2400" b="1" dirty="0" err="1">
                <a:solidFill>
                  <a:srgbClr val="800000"/>
                </a:solidFill>
              </a:rPr>
              <a:t>vocatio</a:t>
            </a:r>
            <a:r>
              <a:rPr lang="cs-CZ" sz="2400" b="1" dirty="0">
                <a:solidFill>
                  <a:srgbClr val="800000"/>
                </a:solidFill>
              </a:rPr>
              <a:t> interna </a:t>
            </a:r>
            <a:r>
              <a:rPr lang="cs-CZ" sz="2400" dirty="0">
                <a:solidFill>
                  <a:srgbClr val="000000"/>
                </a:solidFill>
              </a:rPr>
              <a:t>– od Boha vycházející vnitřní povolání ke svatému úřadu (kněží), </a:t>
            </a:r>
            <a:r>
              <a:rPr lang="cs-CZ" sz="2400" b="1" dirty="0" err="1">
                <a:solidFill>
                  <a:srgbClr val="800000"/>
                </a:solidFill>
              </a:rPr>
              <a:t>vocatio</a:t>
            </a:r>
            <a:r>
              <a:rPr lang="cs-CZ" sz="2400" b="1" dirty="0">
                <a:solidFill>
                  <a:srgbClr val="800000"/>
                </a:solidFill>
              </a:rPr>
              <a:t> </a:t>
            </a:r>
            <a:r>
              <a:rPr lang="cs-CZ" sz="2400" b="1" dirty="0" err="1">
                <a:solidFill>
                  <a:srgbClr val="800000"/>
                </a:solidFill>
              </a:rPr>
              <a:t>externa</a:t>
            </a:r>
            <a:r>
              <a:rPr lang="cs-CZ" sz="2400" b="1" dirty="0">
                <a:solidFill>
                  <a:srgbClr val="800000"/>
                </a:solidFill>
              </a:rPr>
              <a:t> </a:t>
            </a:r>
            <a:r>
              <a:rPr lang="cs-CZ" sz="2400" dirty="0"/>
              <a:t>– světská </a:t>
            </a:r>
            <a:r>
              <a:rPr lang="cs-CZ" sz="2400" dirty="0" smtClean="0"/>
              <a:t>povolání.</a:t>
            </a:r>
          </a:p>
          <a:p>
            <a:pPr marL="342900" indent="-342900">
              <a:buFont typeface="Arial"/>
              <a:buChar char="•"/>
            </a:pPr>
            <a:r>
              <a:rPr lang="cs-CZ" sz="2400" dirty="0" smtClean="0"/>
              <a:t>Luther</a:t>
            </a:r>
            <a:r>
              <a:rPr lang="cs-CZ" sz="2400" dirty="0"/>
              <a:t>: </a:t>
            </a:r>
            <a:r>
              <a:rPr lang="cs-CZ" sz="2400" b="1" dirty="0">
                <a:solidFill>
                  <a:srgbClr val="800000"/>
                </a:solidFill>
              </a:rPr>
              <a:t>propojuje vnitřní a vnější </a:t>
            </a:r>
            <a:r>
              <a:rPr lang="cs-CZ" sz="2400" dirty="0"/>
              <a:t>a označuje jimi: stav, úřad, </a:t>
            </a:r>
            <a:r>
              <a:rPr lang="cs-CZ" sz="2400" dirty="0" smtClean="0"/>
              <a:t>práci.</a:t>
            </a:r>
          </a:p>
          <a:p>
            <a:pPr marL="342900" indent="-342900">
              <a:buFont typeface="Arial"/>
              <a:buChar char="•"/>
            </a:pPr>
            <a:r>
              <a:rPr lang="cs-CZ" sz="2400" dirty="0" smtClean="0"/>
              <a:t>Povolání v </a:t>
            </a:r>
            <a:r>
              <a:rPr lang="cs-CZ" sz="2400" dirty="0"/>
              <a:t>původním (sakrálním) a přeneseném (světském) významu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pic>
        <p:nvPicPr>
          <p:cNvPr id="5" name="Picture 4" descr="PovolaniSlovoZBibl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48"/>
          <a:stretch/>
        </p:blipFill>
        <p:spPr>
          <a:xfrm>
            <a:off x="0" y="2353083"/>
            <a:ext cx="9144000" cy="210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04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691" y="576294"/>
            <a:ext cx="8444896" cy="6070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 smtClean="0"/>
              <a:t>Povolání – profese (učené) a příprava na ně na univerzitách</a:t>
            </a:r>
            <a:endParaRPr lang="cs-CZ" sz="2400" b="1" dirty="0" smtClean="0">
              <a:solidFill>
                <a:srgbClr val="8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2818" y="3649603"/>
            <a:ext cx="86816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cs-CZ" sz="2400" dirty="0" smtClean="0"/>
              <a:t>Povolání </a:t>
            </a:r>
            <a:r>
              <a:rPr lang="cs-CZ" sz="2400" dirty="0"/>
              <a:t>se během dějinného vývoje dále </a:t>
            </a:r>
            <a:r>
              <a:rPr lang="cs-CZ" sz="2400" dirty="0" smtClean="0"/>
              <a:t>diferencovala.</a:t>
            </a:r>
            <a:endParaRPr lang="cs-CZ" sz="2400" dirty="0"/>
          </a:p>
          <a:p>
            <a:pPr marL="342900" indent="-342900">
              <a:buFont typeface="Arial"/>
              <a:buChar char="•"/>
            </a:pPr>
            <a:r>
              <a:rPr lang="cs-CZ" sz="2400" dirty="0"/>
              <a:t>Pro moderní společnost jsou charakteristické čtyři systémy: vedle náboženství, zdraví a práva se</a:t>
            </a:r>
            <a:r>
              <a:rPr lang="cs-CZ" sz="2400" dirty="0">
                <a:solidFill>
                  <a:srgbClr val="800000"/>
                </a:solidFill>
              </a:rPr>
              <a:t> </a:t>
            </a:r>
            <a:r>
              <a:rPr lang="cs-CZ" sz="2400" b="1" dirty="0">
                <a:solidFill>
                  <a:srgbClr val="800000"/>
                </a:solidFill>
              </a:rPr>
              <a:t>jakožto systém formuje</a:t>
            </a:r>
            <a:r>
              <a:rPr lang="cs-CZ" sz="2400" b="1" dirty="0"/>
              <a:t> </a:t>
            </a:r>
            <a:r>
              <a:rPr lang="cs-CZ" sz="2400" dirty="0"/>
              <a:t>oblast </a:t>
            </a:r>
            <a:r>
              <a:rPr lang="cs-CZ" sz="2400" b="1" dirty="0">
                <a:solidFill>
                  <a:srgbClr val="800000"/>
                </a:solidFill>
              </a:rPr>
              <a:t>výchovy a vzdělávání </a:t>
            </a:r>
            <a:r>
              <a:rPr lang="cs-CZ" sz="2400" dirty="0">
                <a:solidFill>
                  <a:srgbClr val="000000"/>
                </a:solidFill>
              </a:rPr>
              <a:t>(vč.</a:t>
            </a:r>
            <a:r>
              <a:rPr lang="cs-CZ" sz="2400" dirty="0">
                <a:solidFill>
                  <a:srgbClr val="800000"/>
                </a:solidFill>
              </a:rPr>
              <a:t> </a:t>
            </a:r>
            <a:r>
              <a:rPr lang="cs-CZ" sz="2400" dirty="0"/>
              <a:t>budování školských systémů – učitelé)</a:t>
            </a:r>
            <a:r>
              <a:rPr lang="cs-CZ" sz="2400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cs-CZ" sz="2400" dirty="0" smtClean="0"/>
              <a:t>Vedle profesí zaměřených na práci s lidmi se formují </a:t>
            </a:r>
            <a:r>
              <a:rPr lang="cs-CZ" sz="2400" b="1" dirty="0" smtClean="0">
                <a:solidFill>
                  <a:srgbClr val="800000"/>
                </a:solidFill>
              </a:rPr>
              <a:t>profese zaměřené na práci s věcmi</a:t>
            </a:r>
            <a:r>
              <a:rPr lang="cs-CZ" sz="2400" dirty="0" smtClean="0"/>
              <a:t> – řemesla (cechy), nárůst odbornosti a specializace – </a:t>
            </a:r>
            <a:r>
              <a:rPr lang="cs-CZ" sz="2400" b="1" dirty="0" smtClean="0">
                <a:solidFill>
                  <a:srgbClr val="800000"/>
                </a:solidFill>
              </a:rPr>
              <a:t>technické obory a inženýrské profese</a:t>
            </a:r>
            <a:r>
              <a:rPr lang="cs-CZ" sz="2400" dirty="0" smtClean="0"/>
              <a:t>.</a:t>
            </a:r>
            <a:endParaRPr lang="cs-CZ" sz="2400" dirty="0">
              <a:solidFill>
                <a:srgbClr val="8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758961"/>
              </p:ext>
            </p:extLst>
          </p:nvPr>
        </p:nvGraphicFramePr>
        <p:xfrm>
          <a:off x="643879" y="1172634"/>
          <a:ext cx="8048510" cy="16082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6078"/>
                <a:gridCol w="1802446"/>
                <a:gridCol w="2512962"/>
                <a:gridCol w="1687024"/>
              </a:tblGrid>
              <a:tr h="536088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péče o duši </a:t>
                      </a:r>
                      <a:endParaRPr lang="cs-CZ" sz="24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náboženství</a:t>
                      </a:r>
                      <a:endParaRPr lang="cs-CZ" sz="24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teologická fakulta</a:t>
                      </a:r>
                      <a:endParaRPr lang="cs-CZ" sz="24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kněží</a:t>
                      </a:r>
                      <a:endParaRPr lang="cs-CZ" sz="24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6088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péče o zdraví</a:t>
                      </a:r>
                      <a:endParaRPr lang="cs-CZ" sz="24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medicína</a:t>
                      </a:r>
                      <a:endParaRPr lang="cs-CZ" sz="24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lékařská fakulta</a:t>
                      </a:r>
                      <a:endParaRPr lang="cs-CZ" sz="24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lékaři</a:t>
                      </a:r>
                      <a:endParaRPr lang="cs-CZ" sz="24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6088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péče o vztahy 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právo</a:t>
                      </a:r>
                      <a:endParaRPr lang="cs-CZ" sz="24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právnická</a:t>
                      </a:r>
                      <a:r>
                        <a:rPr lang="cs-CZ" sz="2400" baseline="0" dirty="0" smtClean="0"/>
                        <a:t> fakulta</a:t>
                      </a:r>
                      <a:endParaRPr lang="cs-CZ" sz="24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právníci</a:t>
                      </a:r>
                      <a:endParaRPr lang="cs-CZ" sz="24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683937"/>
              </p:ext>
            </p:extLst>
          </p:nvPr>
        </p:nvGraphicFramePr>
        <p:xfrm>
          <a:off x="643879" y="2957323"/>
          <a:ext cx="8048510" cy="536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6078"/>
                <a:gridCol w="1802446"/>
                <a:gridCol w="2512962"/>
                <a:gridCol w="1687024"/>
              </a:tblGrid>
              <a:tr h="536088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vzdělávání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pedagogika</a:t>
                      </a:r>
                      <a:endParaRPr lang="cs-CZ" sz="24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aseline="0" dirty="0" smtClean="0"/>
                        <a:t>artistická fakulta</a:t>
                      </a:r>
                      <a:endParaRPr lang="cs-CZ" sz="24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učitelé</a:t>
                      </a:r>
                      <a:endParaRPr lang="cs-CZ" sz="24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35462"/>
            <a:ext cx="9144000" cy="469844"/>
          </a:xfrm>
          <a:prstGeom prst="rect">
            <a:avLst/>
          </a:prstGeom>
          <a:noFill/>
        </p:spPr>
        <p:txBody>
          <a:bodyPr wrap="square" lIns="130019" tIns="65010" rIns="130019" bIns="65010" rtlCol="0">
            <a:spAutoFit/>
          </a:bodyPr>
          <a:lstStyle/>
          <a:p>
            <a:pPr algn="ctr" defTabSz="650096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2200" b="1" dirty="0" smtClean="0">
                <a:solidFill>
                  <a:srgbClr val="800000"/>
                </a:solidFill>
                <a:latin typeface="+mj-lt"/>
                <a:cs typeface="Arial Narrow"/>
              </a:rPr>
              <a:t>Kde se vzaly profese?   </a:t>
            </a:r>
            <a:r>
              <a:rPr lang="cs-CZ" sz="2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Arial Narrow"/>
              </a:rPr>
              <a:t>I   </a:t>
            </a:r>
            <a:r>
              <a:rPr lang="cs-CZ" sz="22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Arial Narrow"/>
              </a:rPr>
              <a:t>P</a:t>
            </a:r>
            <a:r>
              <a:rPr lang="cs-CZ" sz="2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Arial Narrow"/>
              </a:rPr>
              <a:t>rofese?   I   </a:t>
            </a:r>
            <a:r>
              <a:rPr lang="cs-CZ" sz="22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Arial Narrow"/>
              </a:rPr>
              <a:t>P</a:t>
            </a:r>
            <a:r>
              <a:rPr lang="cs-CZ" sz="2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Arial Narrow"/>
              </a:rPr>
              <a:t>edagogické profese?   I   Učitelství?</a:t>
            </a:r>
            <a:endParaRPr lang="cs-CZ" sz="2200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085001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274" y="690545"/>
            <a:ext cx="8681619" cy="5509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cs-CZ" sz="2200" b="1" dirty="0" smtClean="0">
                <a:solidFill>
                  <a:srgbClr val="800000"/>
                </a:solidFill>
              </a:rPr>
              <a:t>Povolání</a:t>
            </a:r>
            <a:r>
              <a:rPr lang="cs-CZ" sz="2200" dirty="0" smtClean="0"/>
              <a:t> </a:t>
            </a:r>
            <a:r>
              <a:rPr lang="cs-CZ" sz="2200" dirty="0"/>
              <a:t>se </a:t>
            </a:r>
            <a:r>
              <a:rPr lang="cs-CZ" sz="2200" dirty="0" smtClean="0"/>
              <a:t>rozvinula </a:t>
            </a:r>
            <a:r>
              <a:rPr lang="cs-CZ" sz="2200" dirty="0"/>
              <a:t>do</a:t>
            </a:r>
            <a:r>
              <a:rPr lang="cs-CZ" sz="2200" b="1" dirty="0"/>
              <a:t> </a:t>
            </a:r>
            <a:r>
              <a:rPr lang="cs-CZ" sz="2200" b="1" dirty="0">
                <a:solidFill>
                  <a:srgbClr val="800000"/>
                </a:solidFill>
              </a:rPr>
              <a:t>profesí </a:t>
            </a:r>
            <a:r>
              <a:rPr lang="cs-CZ" sz="2200" dirty="0"/>
              <a:t>– </a:t>
            </a:r>
            <a:r>
              <a:rPr lang="cs-CZ" sz="2200" dirty="0" smtClean="0"/>
              <a:t>došlo k </a:t>
            </a:r>
            <a:r>
              <a:rPr lang="cs-CZ" sz="2200" b="1" dirty="0" smtClean="0">
                <a:solidFill>
                  <a:srgbClr val="800000"/>
                </a:solidFill>
              </a:rPr>
              <a:t>profesionalizaci</a:t>
            </a:r>
            <a:r>
              <a:rPr lang="cs-CZ" sz="2200" dirty="0" smtClean="0"/>
              <a:t> = k sociálnímu/emancipačnímu zdvihu </a:t>
            </a:r>
            <a:r>
              <a:rPr lang="cs-CZ" sz="2200" dirty="0"/>
              <a:t>povolání do statusu </a:t>
            </a:r>
            <a:r>
              <a:rPr lang="cs-CZ" sz="2200" dirty="0" smtClean="0"/>
              <a:t>profese. </a:t>
            </a:r>
          </a:p>
          <a:p>
            <a:pPr marL="285750" indent="-285750">
              <a:buFont typeface="Arial"/>
              <a:buChar char="•"/>
            </a:pPr>
            <a:r>
              <a:rPr lang="cs-CZ" sz="2200" b="1" dirty="0" smtClean="0">
                <a:solidFill>
                  <a:srgbClr val="800000"/>
                </a:solidFill>
              </a:rPr>
              <a:t>Profesionalizace</a:t>
            </a:r>
            <a:r>
              <a:rPr lang="cs-CZ" sz="2200" dirty="0" smtClean="0"/>
              <a:t> byla výrazem vnímání odpovědnosti za svěřenou oblast „péče“ i za kvalitu jejího výkonu (profesionalita). </a:t>
            </a:r>
          </a:p>
          <a:p>
            <a:pPr marL="285750" indent="-285750">
              <a:buFont typeface="Arial"/>
              <a:buChar char="•"/>
            </a:pPr>
            <a:r>
              <a:rPr lang="cs-CZ" sz="2200" dirty="0" smtClean="0">
                <a:solidFill>
                  <a:srgbClr val="000000"/>
                </a:solidFill>
              </a:rPr>
              <a:t>Profesionalita byla vyžadována, neboť profesionálové </a:t>
            </a:r>
            <a:r>
              <a:rPr lang="cs-CZ" sz="2200" b="1" dirty="0" smtClean="0">
                <a:solidFill>
                  <a:srgbClr val="800000"/>
                </a:solidFill>
              </a:rPr>
              <a:t>zacházeli </a:t>
            </a:r>
            <a:r>
              <a:rPr lang="cs-CZ" sz="2200" b="1" dirty="0">
                <a:solidFill>
                  <a:srgbClr val="800000"/>
                </a:solidFill>
              </a:rPr>
              <a:t>s rizikovými </a:t>
            </a:r>
            <a:r>
              <a:rPr lang="cs-CZ" sz="2200" b="1" dirty="0" smtClean="0">
                <a:solidFill>
                  <a:srgbClr val="800000"/>
                </a:solidFill>
              </a:rPr>
              <a:t>stavy</a:t>
            </a:r>
            <a:r>
              <a:rPr lang="cs-CZ" sz="2200" dirty="0" smtClean="0">
                <a:solidFill>
                  <a:srgbClr val="000000"/>
                </a:solidFill>
              </a:rPr>
              <a:t>, a to, že se jejich řešení ujímá profesionál, nás má uvést do klidu, že věc je v dobrých rukou... </a:t>
            </a:r>
          </a:p>
          <a:p>
            <a:pPr marL="285750" indent="-285750">
              <a:buFont typeface="Arial"/>
              <a:buChar char="•"/>
            </a:pPr>
            <a:r>
              <a:rPr lang="cs-CZ" sz="2200" dirty="0" smtClean="0">
                <a:solidFill>
                  <a:srgbClr val="000000"/>
                </a:solidFill>
              </a:rPr>
              <a:t>Pokud jde o profese zaměřené na práci s lidmi, šlo o práci na rizikových stavech, v nichž se jejich svěřenci vynacházeli, a </a:t>
            </a:r>
            <a:r>
              <a:rPr lang="cs-CZ" sz="2200" b="1" dirty="0" smtClean="0">
                <a:solidFill>
                  <a:srgbClr val="800000"/>
                </a:solidFill>
              </a:rPr>
              <a:t>profesionálové se je pokoušeli uschopňovat k jejich zvládání.</a:t>
            </a:r>
          </a:p>
          <a:p>
            <a:pPr marL="285750" indent="-285750">
              <a:buFont typeface="Arial"/>
              <a:buChar char="•"/>
            </a:pPr>
            <a:r>
              <a:rPr lang="cs-CZ" sz="2200" b="1" dirty="0" smtClean="0">
                <a:solidFill>
                  <a:srgbClr val="800000"/>
                </a:solidFill>
              </a:rPr>
              <a:t>Ideál služby </a:t>
            </a:r>
            <a:r>
              <a:rPr lang="cs-CZ" sz="2200" dirty="0" smtClean="0">
                <a:solidFill>
                  <a:srgbClr val="000000"/>
                </a:solidFill>
              </a:rPr>
              <a:t>se stává utvářejícím momentem – týká se zejména o profesí pomáhajících – někdy ústí v tzv. </a:t>
            </a:r>
            <a:r>
              <a:rPr lang="cs-CZ" sz="2200" b="1" dirty="0" smtClean="0">
                <a:solidFill>
                  <a:srgbClr val="800000"/>
                </a:solidFill>
              </a:rPr>
              <a:t>altruistický</a:t>
            </a:r>
            <a:r>
              <a:rPr lang="cs-CZ" sz="2200" dirty="0" smtClean="0">
                <a:solidFill>
                  <a:srgbClr val="000000"/>
                </a:solidFill>
              </a:rPr>
              <a:t> (v jiné souvislosti někdy označovaný jako naivní) </a:t>
            </a:r>
            <a:r>
              <a:rPr lang="cs-CZ" sz="2200" b="1" dirty="0" smtClean="0">
                <a:solidFill>
                  <a:srgbClr val="800000"/>
                </a:solidFill>
              </a:rPr>
              <a:t>profesionalismus</a:t>
            </a:r>
            <a:r>
              <a:rPr lang="cs-CZ" sz="2200" dirty="0" smtClean="0">
                <a:solidFill>
                  <a:srgbClr val="000000"/>
                </a:solidFill>
              </a:rPr>
              <a:t>.</a:t>
            </a:r>
            <a:endParaRPr lang="cs-CZ" sz="2200" b="1" dirty="0" smtClean="0">
              <a:solidFill>
                <a:srgbClr val="8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cs-CZ" sz="2200" dirty="0" smtClean="0"/>
              <a:t>V protikladu vůči altruistickému pojímání profesí se prosazuje </a:t>
            </a:r>
            <a:r>
              <a:rPr lang="cs-CZ" sz="2200" b="1" dirty="0" smtClean="0">
                <a:solidFill>
                  <a:srgbClr val="800000"/>
                </a:solidFill>
              </a:rPr>
              <a:t>profesní lobbing</a:t>
            </a:r>
            <a:r>
              <a:rPr lang="cs-CZ" sz="2200" dirty="0" smtClean="0"/>
              <a:t> usilující o vyformování, uzavření a monopolizace profesního pole (s následným fungování pod vládou tzv. vůdčí profese).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5462"/>
            <a:ext cx="9144000" cy="469844"/>
          </a:xfrm>
          <a:prstGeom prst="rect">
            <a:avLst/>
          </a:prstGeom>
          <a:noFill/>
        </p:spPr>
        <p:txBody>
          <a:bodyPr wrap="square" lIns="130019" tIns="65010" rIns="130019" bIns="65010" rtlCol="0">
            <a:spAutoFit/>
          </a:bodyPr>
          <a:lstStyle/>
          <a:p>
            <a:pPr algn="ctr" defTabSz="650096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2200" b="1" dirty="0" smtClean="0">
                <a:solidFill>
                  <a:srgbClr val="800000"/>
                </a:solidFill>
                <a:latin typeface="+mj-lt"/>
                <a:cs typeface="Arial Narrow"/>
              </a:rPr>
              <a:t>Kde se vzaly profese?   </a:t>
            </a:r>
            <a:r>
              <a:rPr lang="cs-CZ" sz="2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Arial Narrow"/>
              </a:rPr>
              <a:t>I   </a:t>
            </a:r>
            <a:r>
              <a:rPr lang="cs-CZ" sz="22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Arial Narrow"/>
              </a:rPr>
              <a:t>P</a:t>
            </a:r>
            <a:r>
              <a:rPr lang="cs-CZ" sz="2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Arial Narrow"/>
              </a:rPr>
              <a:t>rofese?   I   </a:t>
            </a:r>
            <a:r>
              <a:rPr lang="cs-CZ" sz="22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Arial Narrow"/>
              </a:rPr>
              <a:t>P</a:t>
            </a:r>
            <a:r>
              <a:rPr lang="cs-CZ" sz="2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Arial Narrow"/>
              </a:rPr>
              <a:t>edagogické profese?   I   Učitelství?</a:t>
            </a:r>
            <a:endParaRPr lang="cs-CZ" sz="2200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963674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274" y="690545"/>
            <a:ext cx="8681619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400" dirty="0"/>
          </a:p>
          <a:p>
            <a:pPr marL="342900" indent="-342900">
              <a:buFont typeface="Arial"/>
              <a:buChar char="•"/>
            </a:pPr>
            <a:r>
              <a:rPr lang="cs-CZ" sz="2800" dirty="0" smtClean="0"/>
              <a:t>Další </a:t>
            </a:r>
            <a:r>
              <a:rPr lang="cs-CZ" sz="2800" dirty="0"/>
              <a:t>vývoj vede k další diferenciaci a profesionalizaci, takže není divu, že už </a:t>
            </a:r>
            <a:r>
              <a:rPr lang="cs-CZ" sz="2800" dirty="0" smtClean="0"/>
              <a:t>v </a:t>
            </a:r>
            <a:r>
              <a:rPr lang="cs-CZ" sz="2800" dirty="0"/>
              <a:t>polovině 20. stol. se hovoří o </a:t>
            </a:r>
            <a:r>
              <a:rPr lang="cs-CZ" sz="2800" b="1" dirty="0">
                <a:solidFill>
                  <a:srgbClr val="800000"/>
                </a:solidFill>
              </a:rPr>
              <a:t>profesionalizaci </a:t>
            </a:r>
            <a:r>
              <a:rPr lang="cs-CZ" sz="2800" b="1" dirty="0" smtClean="0">
                <a:solidFill>
                  <a:srgbClr val="800000"/>
                </a:solidFill>
              </a:rPr>
              <a:t>všech </a:t>
            </a:r>
            <a:r>
              <a:rPr lang="cs-CZ" sz="2800" dirty="0" smtClean="0">
                <a:solidFill>
                  <a:srgbClr val="000000"/>
                </a:solidFill>
              </a:rPr>
              <a:t>– období </a:t>
            </a:r>
            <a:r>
              <a:rPr lang="cs-CZ" sz="2800" b="1" dirty="0" smtClean="0">
                <a:solidFill>
                  <a:srgbClr val="800000"/>
                </a:solidFill>
              </a:rPr>
              <a:t>fascinace profesemi.</a:t>
            </a:r>
            <a:endParaRPr lang="cs-CZ" sz="2800" b="1" dirty="0">
              <a:solidFill>
                <a:srgbClr val="8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cs-CZ" sz="2800" dirty="0" smtClean="0"/>
              <a:t>Pokračující </a:t>
            </a:r>
            <a:r>
              <a:rPr lang="cs-CZ" sz="2800" dirty="0"/>
              <a:t>proměny institucí a změny na trhu práce – tu a tam nastupující </a:t>
            </a:r>
            <a:r>
              <a:rPr lang="cs-CZ" sz="2800" b="1" dirty="0" err="1" smtClean="0">
                <a:solidFill>
                  <a:srgbClr val="800000"/>
                </a:solidFill>
              </a:rPr>
              <a:t>deprofesionalizace</a:t>
            </a:r>
            <a:r>
              <a:rPr lang="cs-CZ" sz="2800" b="1" dirty="0" smtClean="0">
                <a:solidFill>
                  <a:srgbClr val="800000"/>
                </a:solidFill>
              </a:rPr>
              <a:t>.</a:t>
            </a:r>
          </a:p>
          <a:p>
            <a:pPr marL="342900" indent="-342900">
              <a:buFont typeface="Arial"/>
              <a:buChar char="•"/>
            </a:pPr>
            <a:r>
              <a:rPr lang="cs-CZ" sz="2800" b="1" dirty="0" smtClean="0">
                <a:solidFill>
                  <a:srgbClr val="800000"/>
                </a:solidFill>
              </a:rPr>
              <a:t>Zranitelnost profesí </a:t>
            </a:r>
            <a:r>
              <a:rPr lang="cs-CZ" sz="2800" dirty="0" smtClean="0">
                <a:solidFill>
                  <a:srgbClr val="000000"/>
                </a:solidFill>
              </a:rPr>
              <a:t>a jejich proměny – oslabování některých, nahrazování apod.</a:t>
            </a:r>
          </a:p>
          <a:p>
            <a:pPr marL="342900" indent="-342900">
              <a:buFont typeface="Arial"/>
              <a:buChar char="•"/>
            </a:pPr>
            <a:r>
              <a:rPr lang="cs-CZ" sz="2800" b="1" dirty="0" smtClean="0">
                <a:solidFill>
                  <a:srgbClr val="800000"/>
                </a:solidFill>
              </a:rPr>
              <a:t>Posilující ekonomizace </a:t>
            </a:r>
            <a:r>
              <a:rPr lang="cs-CZ" sz="2800" dirty="0" smtClean="0">
                <a:solidFill>
                  <a:srgbClr val="000000"/>
                </a:solidFill>
              </a:rPr>
              <a:t>(</a:t>
            </a:r>
            <a:r>
              <a:rPr lang="cs-CZ" sz="2800" dirty="0" smtClean="0">
                <a:solidFill>
                  <a:srgbClr val="000000"/>
                </a:solidFill>
              </a:rPr>
              <a:t>peníze) </a:t>
            </a:r>
            <a:r>
              <a:rPr lang="cs-CZ" sz="2800" dirty="0" smtClean="0">
                <a:solidFill>
                  <a:srgbClr val="000000"/>
                </a:solidFill>
              </a:rPr>
              <a:t>a </a:t>
            </a:r>
            <a:r>
              <a:rPr lang="cs-CZ" sz="2800" b="1" dirty="0" smtClean="0">
                <a:solidFill>
                  <a:srgbClr val="800000"/>
                </a:solidFill>
              </a:rPr>
              <a:t>vytrácení pocitu „povolanosti“.</a:t>
            </a:r>
          </a:p>
          <a:p>
            <a:pPr marL="342900" indent="-342900">
              <a:buFont typeface="Arial"/>
              <a:buChar char="•"/>
            </a:pPr>
            <a:r>
              <a:rPr lang="cs-CZ" sz="2800" b="1" dirty="0" err="1" smtClean="0">
                <a:solidFill>
                  <a:srgbClr val="800000"/>
                </a:solidFill>
              </a:rPr>
              <a:t>Přenastavování</a:t>
            </a:r>
            <a:r>
              <a:rPr lang="cs-CZ" sz="2800" b="1" dirty="0" smtClean="0">
                <a:solidFill>
                  <a:srgbClr val="800000"/>
                </a:solidFill>
              </a:rPr>
              <a:t> </a:t>
            </a:r>
            <a:r>
              <a:rPr lang="cs-CZ" sz="2800" dirty="0" smtClean="0">
                <a:solidFill>
                  <a:srgbClr val="000000"/>
                </a:solidFill>
              </a:rPr>
              <a:t>(rekonfigurace) profesí v podmínkách organizace a posilování </a:t>
            </a:r>
            <a:r>
              <a:rPr lang="cs-CZ" sz="2800" b="1" dirty="0" err="1" smtClean="0">
                <a:solidFill>
                  <a:srgbClr val="800000"/>
                </a:solidFill>
              </a:rPr>
              <a:t>interprofesionality</a:t>
            </a:r>
            <a:r>
              <a:rPr lang="cs-CZ" sz="2800" b="1" dirty="0" smtClean="0">
                <a:solidFill>
                  <a:srgbClr val="800000"/>
                </a:solidFill>
              </a:rPr>
              <a:t>.</a:t>
            </a:r>
            <a:endParaRPr lang="cs-CZ" sz="2800" b="1" dirty="0">
              <a:solidFill>
                <a:srgbClr val="8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5462"/>
            <a:ext cx="9144000" cy="469844"/>
          </a:xfrm>
          <a:prstGeom prst="rect">
            <a:avLst/>
          </a:prstGeom>
          <a:noFill/>
        </p:spPr>
        <p:txBody>
          <a:bodyPr wrap="square" lIns="130019" tIns="65010" rIns="130019" bIns="65010" rtlCol="0">
            <a:spAutoFit/>
          </a:bodyPr>
          <a:lstStyle/>
          <a:p>
            <a:pPr algn="ctr" defTabSz="650096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2200" b="1" dirty="0" smtClean="0">
                <a:solidFill>
                  <a:srgbClr val="800000"/>
                </a:solidFill>
                <a:latin typeface="+mj-lt"/>
                <a:cs typeface="Arial Narrow"/>
              </a:rPr>
              <a:t>Kde se vzaly profese?   </a:t>
            </a:r>
            <a:r>
              <a:rPr lang="cs-CZ" sz="2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Arial Narrow"/>
              </a:rPr>
              <a:t>I   </a:t>
            </a:r>
            <a:r>
              <a:rPr lang="cs-CZ" sz="22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Arial Narrow"/>
              </a:rPr>
              <a:t>P</a:t>
            </a:r>
            <a:r>
              <a:rPr lang="cs-CZ" sz="2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Arial Narrow"/>
              </a:rPr>
              <a:t>rofese?   I   </a:t>
            </a:r>
            <a:r>
              <a:rPr lang="cs-CZ" sz="22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Arial Narrow"/>
              </a:rPr>
              <a:t>P</a:t>
            </a:r>
            <a:r>
              <a:rPr lang="cs-CZ" sz="2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Arial Narrow"/>
              </a:rPr>
              <a:t>edagogické profese?   I   Učitelství?</a:t>
            </a:r>
            <a:endParaRPr lang="cs-CZ" sz="2200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795307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274" y="535617"/>
            <a:ext cx="8681619" cy="6247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cs-CZ" sz="2400" dirty="0"/>
              <a:t>Vykonávat </a:t>
            </a:r>
            <a:r>
              <a:rPr lang="cs-CZ" sz="2400" dirty="0" smtClean="0"/>
              <a:t>(dnes) profesi </a:t>
            </a:r>
            <a:r>
              <a:rPr lang="cs-CZ" sz="2400" dirty="0"/>
              <a:t>„profesionálně“ znamená mít ji jako </a:t>
            </a:r>
            <a:r>
              <a:rPr lang="cs-CZ" sz="2400" b="1" dirty="0">
                <a:solidFill>
                  <a:srgbClr val="800000"/>
                </a:solidFill>
              </a:rPr>
              <a:t>způsob obživy </a:t>
            </a:r>
            <a:r>
              <a:rPr lang="cs-CZ" sz="2400" dirty="0"/>
              <a:t>(něm. </a:t>
            </a:r>
            <a:r>
              <a:rPr lang="cs-CZ" sz="2400" dirty="0" err="1"/>
              <a:t>Lebensgrundlage</a:t>
            </a:r>
            <a:r>
              <a:rPr lang="cs-CZ" sz="2400" dirty="0"/>
              <a:t>).</a:t>
            </a:r>
          </a:p>
          <a:p>
            <a:pPr marL="285750" indent="-285750">
              <a:buFont typeface="Arial"/>
              <a:buChar char="•"/>
            </a:pPr>
            <a:r>
              <a:rPr lang="cs-CZ" sz="2400" dirty="0" smtClean="0"/>
              <a:t>Profese </a:t>
            </a:r>
            <a:r>
              <a:rPr lang="cs-CZ" sz="2400" dirty="0" smtClean="0"/>
              <a:t>jsou </a:t>
            </a:r>
            <a:r>
              <a:rPr lang="cs-CZ" sz="2400" b="1" dirty="0" smtClean="0">
                <a:solidFill>
                  <a:srgbClr val="800000"/>
                </a:solidFill>
              </a:rPr>
              <a:t>znalostně založená </a:t>
            </a:r>
            <a:r>
              <a:rPr lang="cs-CZ" sz="2400" dirty="0" smtClean="0"/>
              <a:t>povolání – předpokládají příslušné </a:t>
            </a:r>
            <a:r>
              <a:rPr lang="cs-CZ" sz="2400" b="1" dirty="0" smtClean="0">
                <a:solidFill>
                  <a:srgbClr val="800000"/>
                </a:solidFill>
              </a:rPr>
              <a:t>vzdělání, k němuž vede vzdělávání, </a:t>
            </a:r>
            <a:r>
              <a:rPr lang="cs-CZ" sz="2400" dirty="0" smtClean="0"/>
              <a:t>a to </a:t>
            </a:r>
            <a:r>
              <a:rPr lang="cs-CZ" sz="2400" dirty="0"/>
              <a:t>přípravné (iniciace) </a:t>
            </a:r>
            <a:r>
              <a:rPr lang="cs-CZ" sz="2400" dirty="0" smtClean="0"/>
              <a:t>i </a:t>
            </a:r>
            <a:r>
              <a:rPr lang="cs-CZ" sz="2400" dirty="0"/>
              <a:t>další (udržení, aktualizace, prohloubení)</a:t>
            </a:r>
            <a:r>
              <a:rPr lang="cs-CZ" sz="2400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cs-CZ" sz="2400" dirty="0" smtClean="0"/>
              <a:t>Výkon profese předpokládá </a:t>
            </a:r>
            <a:r>
              <a:rPr lang="cs-CZ" sz="2400" b="1" dirty="0" smtClean="0">
                <a:solidFill>
                  <a:srgbClr val="800000"/>
                </a:solidFill>
              </a:rPr>
              <a:t>zvládání náročnějších postupů </a:t>
            </a:r>
            <a:r>
              <a:rPr lang="cs-CZ" sz="2400" dirty="0" smtClean="0"/>
              <a:t>a operací – vysoká kvalifikovanost – tím se liší od méně náročných činností předpokládající nízkou kvalifikovanost. </a:t>
            </a:r>
            <a:endParaRPr lang="cs-CZ" sz="2400" dirty="0" smtClean="0"/>
          </a:p>
          <a:p>
            <a:pPr marL="285750" indent="-285750">
              <a:buFont typeface="Arial"/>
              <a:buChar char="•"/>
            </a:pPr>
            <a:r>
              <a:rPr lang="cs-CZ" sz="2400" dirty="0" smtClean="0"/>
              <a:t>Profese </a:t>
            </a:r>
            <a:r>
              <a:rPr lang="cs-CZ" sz="2400" dirty="0" smtClean="0"/>
              <a:t>jsou </a:t>
            </a:r>
            <a:r>
              <a:rPr lang="cs-CZ" sz="2400" b="1" dirty="0" smtClean="0">
                <a:solidFill>
                  <a:srgbClr val="800000"/>
                </a:solidFill>
              </a:rPr>
              <a:t>společenství</a:t>
            </a:r>
            <a:r>
              <a:rPr lang="cs-CZ" sz="2400" dirty="0" smtClean="0"/>
              <a:t> </a:t>
            </a:r>
            <a:endParaRPr lang="cs-CZ" sz="2400" dirty="0"/>
          </a:p>
          <a:p>
            <a:pPr marL="742950" lvl="1" indent="-285750">
              <a:buFont typeface="Arial"/>
              <a:buChar char="•"/>
            </a:pPr>
            <a:r>
              <a:rPr lang="cs-CZ" sz="2200" dirty="0" smtClean="0"/>
              <a:t>vstup do nich předpokládá „licenci“ (diplom osvědčující vzdělání) </a:t>
            </a:r>
          </a:p>
          <a:p>
            <a:pPr marL="742950" lvl="1" indent="-285750">
              <a:buFont typeface="Arial"/>
              <a:buChar char="•"/>
            </a:pPr>
            <a:r>
              <a:rPr lang="cs-CZ" sz="2200" dirty="0" smtClean="0"/>
              <a:t>jejich výkon podléhá supervizi/kontrole</a:t>
            </a:r>
          </a:p>
          <a:p>
            <a:pPr marL="742950" lvl="1" indent="-285750">
              <a:buFont typeface="Arial"/>
              <a:buChar char="•"/>
            </a:pPr>
            <a:r>
              <a:rPr lang="cs-CZ" sz="2200" dirty="0" smtClean="0"/>
              <a:t>jeho kvalita se rozvíjí na základě sdílení profesních znalostí a postupů a kolegiální podpory.</a:t>
            </a:r>
            <a:endParaRPr lang="cs-CZ" sz="2200" dirty="0"/>
          </a:p>
          <a:p>
            <a:pPr marL="285750" indent="-285750">
              <a:buFont typeface="Arial"/>
              <a:buChar char="•"/>
            </a:pPr>
            <a:r>
              <a:rPr lang="cs-CZ" sz="2400" dirty="0" smtClean="0"/>
              <a:t>Profese požívají určité míry </a:t>
            </a:r>
            <a:r>
              <a:rPr lang="cs-CZ" sz="2400" b="1" dirty="0" smtClean="0">
                <a:solidFill>
                  <a:srgbClr val="800000"/>
                </a:solidFill>
              </a:rPr>
              <a:t>autonomie</a:t>
            </a:r>
            <a:r>
              <a:rPr lang="cs-CZ" sz="2400" dirty="0" smtClean="0"/>
              <a:t> – rozhodují si o svých záležitostech do značné míry samy.</a:t>
            </a:r>
          </a:p>
          <a:p>
            <a:pPr marL="285750" indent="-285750">
              <a:buFont typeface="Arial"/>
              <a:buChar char="•"/>
            </a:pPr>
            <a:r>
              <a:rPr lang="cs-CZ" sz="2400" dirty="0" smtClean="0"/>
              <a:t>Oblasti </a:t>
            </a:r>
            <a:r>
              <a:rPr lang="cs-CZ" sz="2400" dirty="0" smtClean="0"/>
              <a:t>lidských činností, které uvedených charakteristik nedosahují jsou označovány jako</a:t>
            </a:r>
            <a:r>
              <a:rPr lang="cs-CZ" sz="2400" b="1" dirty="0" smtClean="0">
                <a:solidFill>
                  <a:srgbClr val="800000"/>
                </a:solidFill>
              </a:rPr>
              <a:t> </a:t>
            </a:r>
            <a:r>
              <a:rPr lang="cs-CZ" sz="2400" b="1" dirty="0" err="1" smtClean="0">
                <a:solidFill>
                  <a:srgbClr val="800000"/>
                </a:solidFill>
              </a:rPr>
              <a:t>semi</a:t>
            </a:r>
            <a:r>
              <a:rPr lang="cs-CZ" sz="2400" b="1" dirty="0" smtClean="0">
                <a:solidFill>
                  <a:srgbClr val="800000"/>
                </a:solidFill>
              </a:rPr>
              <a:t>-profese</a:t>
            </a:r>
            <a:r>
              <a:rPr lang="cs-CZ" sz="2400" dirty="0" smtClean="0"/>
              <a:t>.</a:t>
            </a:r>
            <a:endParaRPr lang="cs-CZ" sz="2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35462"/>
            <a:ext cx="9144000" cy="469844"/>
          </a:xfrm>
          <a:prstGeom prst="rect">
            <a:avLst/>
          </a:prstGeom>
          <a:noFill/>
        </p:spPr>
        <p:txBody>
          <a:bodyPr wrap="square" lIns="130019" tIns="65010" rIns="130019" bIns="65010" rtlCol="0">
            <a:spAutoFit/>
          </a:bodyPr>
          <a:lstStyle/>
          <a:p>
            <a:pPr algn="ctr" defTabSz="650096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2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Arial Narrow"/>
              </a:rPr>
              <a:t>Kde se vzaly profese?   </a:t>
            </a:r>
            <a:r>
              <a:rPr lang="cs-CZ" sz="2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Arial Narrow"/>
              </a:rPr>
              <a:t>I   </a:t>
            </a:r>
            <a:r>
              <a:rPr lang="cs-CZ" sz="2200" b="1" dirty="0">
                <a:solidFill>
                  <a:srgbClr val="800000"/>
                </a:solidFill>
                <a:latin typeface="+mj-lt"/>
                <a:cs typeface="Arial Narrow"/>
              </a:rPr>
              <a:t>P</a:t>
            </a:r>
            <a:r>
              <a:rPr lang="cs-CZ" sz="2200" b="1" dirty="0" smtClean="0">
                <a:solidFill>
                  <a:srgbClr val="800000"/>
                </a:solidFill>
                <a:latin typeface="+mj-lt"/>
                <a:cs typeface="Arial Narrow"/>
              </a:rPr>
              <a:t>rofese?   </a:t>
            </a:r>
            <a:r>
              <a:rPr lang="cs-CZ" sz="2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Arial Narrow"/>
              </a:rPr>
              <a:t>I   </a:t>
            </a:r>
            <a:r>
              <a:rPr lang="cs-CZ" sz="22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Arial Narrow"/>
              </a:rPr>
              <a:t>P</a:t>
            </a:r>
            <a:r>
              <a:rPr lang="cs-CZ" sz="2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Arial Narrow"/>
              </a:rPr>
              <a:t>edagogické profese?   I   Učitelství?</a:t>
            </a:r>
            <a:endParaRPr lang="cs-CZ" sz="2200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526324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7735</TotalTime>
  <Words>2636</Words>
  <Application>Microsoft Macintosh PowerPoint</Application>
  <PresentationFormat>On-screen Show (4:3)</PresentationFormat>
  <Paragraphs>219</Paragraphs>
  <Slides>26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Východiska a zaměření referátu</vt:lpstr>
      <vt:lpstr>Obsah referátu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Vlivy působící ve směru posilování budování školského systému a učitelské přípravy</vt:lpstr>
      <vt:lpstr>Vlivy působící ve směru posilování rozvinutí učitelského povolání do profese</vt:lpstr>
      <vt:lpstr>Vlivy působící ve směru posilování humanizace školy, obrat k dítěti, ped. reformismus</vt:lpstr>
      <vt:lpstr>Vlivy působící ve směru posilování rozvoj školy jako silné instituce zvládající nové výzvy</vt:lpstr>
      <vt:lpstr>Vlivy působící ve směru oslabování znevažování školy a učitelské profese</vt:lpstr>
      <vt:lpstr>Vlivy působící ve směru oslabování heroický obraz vs. nízká subjektivně vnímaná zdatnost</vt:lpstr>
      <vt:lpstr>Vlivy působící ve směru oslabování pojímání učitele jako úředníka a technokrata</vt:lpstr>
      <vt:lpstr>Vlivy působící ve směru oslabování odliv z učitelské profese a stárnutí učitelských sborů</vt:lpstr>
      <vt:lpstr>Vlivy působící ve směru oslabování de-kvalifikace: snižování kvalifikačních požadavků</vt:lpstr>
      <vt:lpstr>Vlivy působící ve směru oslabování deformace učitelské přípravy </vt:lpstr>
      <vt:lpstr>PowerPoint Presentation</vt:lpstr>
      <vt:lpstr>PowerPoint Presentation</vt:lpstr>
      <vt:lpstr>Děkuji za pozornost</vt:lpstr>
    </vt:vector>
  </TitlesOfParts>
  <Company>PdF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Tomáš Janík</dc:creator>
  <cp:lastModifiedBy>Tomáš Janík</cp:lastModifiedBy>
  <cp:revision>37</cp:revision>
  <cp:lastPrinted>2017-08-23T06:28:32Z</cp:lastPrinted>
  <dcterms:created xsi:type="dcterms:W3CDTF">2017-08-04T17:33:07Z</dcterms:created>
  <dcterms:modified xsi:type="dcterms:W3CDTF">2017-08-23T06:49:27Z</dcterms:modified>
</cp:coreProperties>
</file>