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5"/>
  </p:notesMasterIdLst>
  <p:handoutMasterIdLst>
    <p:handoutMasterId r:id="rId26"/>
  </p:handoutMasterIdLst>
  <p:sldIdLst>
    <p:sldId id="256" r:id="rId2"/>
    <p:sldId id="343" r:id="rId3"/>
    <p:sldId id="344" r:id="rId4"/>
    <p:sldId id="357" r:id="rId5"/>
    <p:sldId id="358" r:id="rId6"/>
    <p:sldId id="359" r:id="rId7"/>
    <p:sldId id="360" r:id="rId8"/>
    <p:sldId id="361" r:id="rId9"/>
    <p:sldId id="362" r:id="rId10"/>
    <p:sldId id="363" r:id="rId11"/>
    <p:sldId id="364" r:id="rId12"/>
    <p:sldId id="366" r:id="rId13"/>
    <p:sldId id="354" r:id="rId14"/>
    <p:sldId id="367" r:id="rId15"/>
    <p:sldId id="368" r:id="rId16"/>
    <p:sldId id="352" r:id="rId17"/>
    <p:sldId id="353" r:id="rId18"/>
    <p:sldId id="369" r:id="rId19"/>
    <p:sldId id="345" r:id="rId20"/>
    <p:sldId id="350" r:id="rId21"/>
    <p:sldId id="355" r:id="rId22"/>
    <p:sldId id="356" r:id="rId23"/>
    <p:sldId id="351" r:id="rId24"/>
  </p:sldIdLst>
  <p:sldSz cx="9144000" cy="6858000" type="screen4x3"/>
  <p:notesSz cx="6662738" cy="9906000"/>
  <p:defaultTextStyle>
    <a:defPPr>
      <a:defRPr lang="en-US"/>
    </a:defPPr>
    <a:lvl1pPr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1pPr>
    <a:lvl2pPr marL="466481"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2pPr>
    <a:lvl3pPr marL="932962"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3pPr>
    <a:lvl4pPr marL="1399443"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4pPr>
    <a:lvl5pPr marL="1865925"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5pPr>
    <a:lvl6pPr marL="2332406" algn="l" defTabSz="932962" rtl="0" eaLnBrk="1" latinLnBrk="0" hangingPunct="1">
      <a:defRPr sz="1428" i="1" kern="1200">
        <a:solidFill>
          <a:schemeClr val="tx1"/>
        </a:solidFill>
        <a:latin typeface="Arial" pitchFamily="34" charset="0"/>
        <a:ea typeface="+mn-ea"/>
        <a:cs typeface="+mn-cs"/>
      </a:defRPr>
    </a:lvl6pPr>
    <a:lvl7pPr marL="2798887" algn="l" defTabSz="932962" rtl="0" eaLnBrk="1" latinLnBrk="0" hangingPunct="1">
      <a:defRPr sz="1428" i="1" kern="1200">
        <a:solidFill>
          <a:schemeClr val="tx1"/>
        </a:solidFill>
        <a:latin typeface="Arial" pitchFamily="34" charset="0"/>
        <a:ea typeface="+mn-ea"/>
        <a:cs typeface="+mn-cs"/>
      </a:defRPr>
    </a:lvl7pPr>
    <a:lvl8pPr marL="3265368" algn="l" defTabSz="932962" rtl="0" eaLnBrk="1" latinLnBrk="0" hangingPunct="1">
      <a:defRPr sz="1428" i="1" kern="1200">
        <a:solidFill>
          <a:schemeClr val="tx1"/>
        </a:solidFill>
        <a:latin typeface="Arial" pitchFamily="34" charset="0"/>
        <a:ea typeface="+mn-ea"/>
        <a:cs typeface="+mn-cs"/>
      </a:defRPr>
    </a:lvl8pPr>
    <a:lvl9pPr marL="3731849" algn="l" defTabSz="932962" rtl="0" eaLnBrk="1" latinLnBrk="0" hangingPunct="1">
      <a:defRPr sz="1428" i="1"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3952" userDrawn="1">
          <p15:clr>
            <a:srgbClr val="A4A3A4"/>
          </p15:clr>
        </p15:guide>
        <p15:guide id="2" pos="5443" userDrawn="1">
          <p15:clr>
            <a:srgbClr val="A4A3A4"/>
          </p15:clr>
        </p15:guide>
      </p15:sldGuideLst>
    </p:ext>
    <p:ext uri="{2D200454-40CA-4A62-9FC3-DE9A4176ACB9}">
      <p15:notesGuideLst xmlns="" xmlns:p15="http://schemas.microsoft.com/office/powerpoint/2012/main">
        <p15:guide id="1" orient="horz" pos="3120">
          <p15:clr>
            <a:srgbClr val="A4A3A4"/>
          </p15:clr>
        </p15:guide>
        <p15:guide id="2" pos="20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B4E7FE"/>
    <a:srgbClr val="C27AEA"/>
    <a:srgbClr val="FF66FF"/>
    <a:srgbClr val="24B9FC"/>
    <a:srgbClr val="075BE3"/>
    <a:srgbClr val="9966FF"/>
    <a:srgbClr val="D24E74"/>
    <a:srgbClr val="0099FF"/>
    <a:srgbClr val="E96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1402" autoAdjust="0"/>
  </p:normalViewPr>
  <p:slideViewPr>
    <p:cSldViewPr snapToGrid="0">
      <p:cViewPr varScale="1">
        <p:scale>
          <a:sx n="107" d="100"/>
          <a:sy n="107" d="100"/>
        </p:scale>
        <p:origin x="-1740" y="-84"/>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p:scale>
          <a:sx n="75" d="100"/>
          <a:sy n="75" d="100"/>
        </p:scale>
        <p:origin x="2478" y="144"/>
      </p:cViewPr>
      <p:guideLst>
        <p:guide orient="horz" pos="3120"/>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l" defTabSz="911225" eaLnBrk="1" hangingPunct="1">
              <a:spcBef>
                <a:spcPct val="0"/>
              </a:spcBef>
              <a:buClrTx/>
              <a:buFontTx/>
              <a:buNone/>
              <a:defRPr sz="1200" i="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r" defTabSz="911225" eaLnBrk="1" hangingPunct="1">
              <a:spcBef>
                <a:spcPct val="0"/>
              </a:spcBef>
              <a:buClrTx/>
              <a:buFontTx/>
              <a:buNone/>
              <a:defRPr sz="1200" i="0">
                <a:latin typeface="Times New Roman" pitchFamily="18" charset="0"/>
              </a:defRPr>
            </a:lvl1pPr>
          </a:lstStyle>
          <a:p>
            <a:fld id="{457EA0C0-5B0D-4D8E-8448-29C33B29C874}" type="datetime1">
              <a:rPr lang="en-US"/>
              <a:pPr/>
              <a:t>8/24/2017</a:t>
            </a:fld>
            <a:endParaRPr lang="en-US"/>
          </a:p>
        </p:txBody>
      </p:sp>
      <p:sp>
        <p:nvSpPr>
          <p:cNvPr id="7172" name="Rectangle 4"/>
          <p:cNvSpPr>
            <a:spLocks noGrp="1" noChangeArrowheads="1"/>
          </p:cNvSpPr>
          <p:nvPr>
            <p:ph type="ftr" sz="quarter" idx="2"/>
          </p:nvPr>
        </p:nvSpPr>
        <p:spPr bwMode="auto">
          <a:xfrm>
            <a:off x="0"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l" defTabSz="911225" eaLnBrk="1" hangingPunct="1">
              <a:spcBef>
                <a:spcPct val="0"/>
              </a:spcBef>
              <a:buClrTx/>
              <a:buFontTx/>
              <a:buNone/>
              <a:defRPr sz="1200" i="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775075"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r" defTabSz="911225" eaLnBrk="1" hangingPunct="1">
              <a:spcBef>
                <a:spcPct val="0"/>
              </a:spcBef>
              <a:buClrTx/>
              <a:buFontTx/>
              <a:buNone/>
              <a:defRPr sz="1200" i="0">
                <a:latin typeface="Times New Roman" pitchFamily="18" charset="0"/>
              </a:defRPr>
            </a:lvl1pPr>
          </a:lstStyle>
          <a:p>
            <a:fld id="{93680765-A157-41AD-8F94-E152B15695BF}" type="slidenum">
              <a:rPr lang="en-US"/>
              <a:pPr/>
              <a:t>‹#›</a:t>
            </a:fld>
            <a:endParaRPr lang="en-US"/>
          </a:p>
        </p:txBody>
      </p:sp>
    </p:spTree>
    <p:extLst>
      <p:ext uri="{BB962C8B-B14F-4D97-AF65-F5344CB8AC3E}">
        <p14:creationId xmlns:p14="http://schemas.microsoft.com/office/powerpoint/2010/main" val="404716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554038" y="485775"/>
            <a:ext cx="5616575" cy="4211638"/>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554400" y="5580000"/>
            <a:ext cx="5616000" cy="34200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dirty="0" smtClean="0"/>
              <a:t>Click to edit Master text styles</a:t>
            </a:r>
          </a:p>
        </p:txBody>
      </p:sp>
      <p:sp>
        <p:nvSpPr>
          <p:cNvPr id="5127" name="pg num"/>
          <p:cNvSpPr>
            <a:spLocks noGrp="1" noChangeArrowheads="1"/>
          </p:cNvSpPr>
          <p:nvPr>
            <p:ph type="sldNum" sz="quarter" idx="5"/>
          </p:nvPr>
        </p:nvSpPr>
        <p:spPr bwMode="auto">
          <a:xfrm>
            <a:off x="5913438" y="9528175"/>
            <a:ext cx="5318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1225" eaLnBrk="1" hangingPunct="1">
              <a:spcBef>
                <a:spcPct val="0"/>
              </a:spcBef>
              <a:buClrTx/>
              <a:buFontTx/>
              <a:buNone/>
              <a:defRPr sz="1200" i="0"/>
            </a:lvl1pPr>
          </a:lstStyle>
          <a:p>
            <a:fld id="{42689D1E-D6FA-469F-A168-9573E3DAE983}" type="slidenum">
              <a:rPr lang="cs-CZ"/>
              <a:pPr/>
              <a:t>‹#›</a:t>
            </a:fld>
            <a:endParaRPr lang="cs-CZ"/>
          </a:p>
        </p:txBody>
      </p:sp>
      <p:sp>
        <p:nvSpPr>
          <p:cNvPr id="5137" name="McK Separator" hidden="1"/>
          <p:cNvSpPr>
            <a:spLocks noChangeShapeType="1"/>
          </p:cNvSpPr>
          <p:nvPr/>
        </p:nvSpPr>
        <p:spPr bwMode="auto">
          <a:xfrm>
            <a:off x="798513" y="1506538"/>
            <a:ext cx="5095875" cy="0"/>
          </a:xfrm>
          <a:prstGeom prst="line">
            <a:avLst/>
          </a:prstGeom>
          <a:noFill/>
          <a:ln w="9525">
            <a:solidFill>
              <a:schemeClr val="tx1"/>
            </a:solidFill>
            <a:round/>
            <a:headEnd/>
            <a:tailEnd/>
          </a:ln>
          <a:effectLst/>
        </p:spPr>
        <p:txBody>
          <a:bodyPr/>
          <a:lstStyle/>
          <a:p>
            <a:endParaRPr lang="cs-CZ"/>
          </a:p>
        </p:txBody>
      </p:sp>
    </p:spTree>
    <p:extLst>
      <p:ext uri="{BB962C8B-B14F-4D97-AF65-F5344CB8AC3E}">
        <p14:creationId xmlns:p14="http://schemas.microsoft.com/office/powerpoint/2010/main" val="2929927327"/>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632" b="1" kern="1200">
        <a:solidFill>
          <a:schemeClr val="tx1"/>
        </a:solidFill>
        <a:latin typeface="Arial" pitchFamily="34" charset="0"/>
        <a:ea typeface="+mn-ea"/>
        <a:cs typeface="+mn-cs"/>
      </a:defRPr>
    </a:lvl1pPr>
    <a:lvl2pPr marL="194367" algn="l" rtl="0" fontAlgn="base">
      <a:spcBef>
        <a:spcPct val="30000"/>
      </a:spcBef>
      <a:spcAft>
        <a:spcPct val="0"/>
      </a:spcAft>
      <a:defRPr sz="1224" kern="1200">
        <a:solidFill>
          <a:schemeClr val="tx1"/>
        </a:solidFill>
        <a:latin typeface="Times New Roman" pitchFamily="18" charset="0"/>
        <a:ea typeface="+mn-ea"/>
        <a:cs typeface="+mn-cs"/>
      </a:defRPr>
    </a:lvl2pPr>
    <a:lvl3pPr marL="388734" algn="l" rtl="0" fontAlgn="base">
      <a:spcBef>
        <a:spcPct val="30000"/>
      </a:spcBef>
      <a:spcAft>
        <a:spcPct val="0"/>
      </a:spcAft>
      <a:defRPr sz="1224" kern="1200">
        <a:solidFill>
          <a:schemeClr val="tx1"/>
        </a:solidFill>
        <a:latin typeface="Times New Roman" pitchFamily="18" charset="0"/>
        <a:ea typeface="+mn-ea"/>
        <a:cs typeface="+mn-cs"/>
      </a:defRPr>
    </a:lvl3pPr>
    <a:lvl4pPr marL="583101" algn="l" rtl="0" fontAlgn="base">
      <a:spcBef>
        <a:spcPct val="30000"/>
      </a:spcBef>
      <a:spcAft>
        <a:spcPct val="0"/>
      </a:spcAft>
      <a:defRPr sz="1224" kern="1200">
        <a:solidFill>
          <a:schemeClr val="tx1"/>
        </a:solidFill>
        <a:latin typeface="Times New Roman" pitchFamily="18" charset="0"/>
        <a:ea typeface="+mn-ea"/>
        <a:cs typeface="+mn-cs"/>
      </a:defRPr>
    </a:lvl4pPr>
    <a:lvl5pPr marL="777469" algn="l" rtl="0" fontAlgn="base">
      <a:spcBef>
        <a:spcPct val="30000"/>
      </a:spcBef>
      <a:spcAft>
        <a:spcPct val="0"/>
      </a:spcAft>
      <a:defRPr sz="1224"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79" y="2183416"/>
            <a:ext cx="5130035" cy="4601696"/>
            <a:chOff x="1768" y="1348"/>
            <a:chExt cx="3167" cy="2841"/>
          </a:xfrm>
        </p:grpSpPr>
        <p:sp>
          <p:nvSpPr>
            <p:cNvPr id="13331"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DŮVĚRNÉ</a:t>
              </a:r>
            </a:p>
          </p:txBody>
        </p:sp>
        <p:sp>
          <p:nvSpPr>
            <p:cNvPr id="13332" name="McK Document" hidden="1"/>
            <p:cNvSpPr txBox="1">
              <a:spLocks noChangeArrowheads="1"/>
            </p:cNvSpPr>
            <p:nvPr/>
          </p:nvSpPr>
          <p:spPr bwMode="auto">
            <a:xfrm>
              <a:off x="1768" y="3045"/>
              <a:ext cx="3167" cy="138"/>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sz="1428" i="0"/>
                <a:t>Dokument</a:t>
              </a:r>
            </a:p>
          </p:txBody>
        </p:sp>
        <p:sp>
          <p:nvSpPr>
            <p:cNvPr id="13333"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Datum</a:t>
              </a:r>
            </a:p>
          </p:txBody>
        </p:sp>
        <p:sp>
          <p:nvSpPr>
            <p:cNvPr id="13334" name="McK Disclaimer" hidden="1"/>
            <p:cNvSpPr>
              <a:spLocks noChangeArrowheads="1"/>
            </p:cNvSpPr>
            <p:nvPr>
              <p:custDataLst>
                <p:tags r:id="rId1"/>
              </p:custDataLst>
            </p:nvPr>
          </p:nvSpPr>
          <p:spPr bwMode="auto">
            <a:xfrm>
              <a:off x="1768" y="3753"/>
              <a:ext cx="2303" cy="436"/>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5"/>
            <a:ext cx="3110094" cy="310888"/>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a:solidFill>
                  <a:schemeClr val="bg1"/>
                </a:solidFill>
              </a:rPr>
              <a:t>Working Draft    </a:t>
            </a:r>
          </a:p>
        </p:txBody>
      </p:sp>
      <p:sp>
        <p:nvSpPr>
          <p:cNvPr id="13344" name="Working Draft" hidden="1"/>
          <p:cNvSpPr txBox="1">
            <a:spLocks noChangeArrowheads="1"/>
          </p:cNvSpPr>
          <p:nvPr/>
        </p:nvSpPr>
        <p:spPr bwMode="auto">
          <a:xfrm>
            <a:off x="427638" y="594447"/>
            <a:ext cx="4674257" cy="188417"/>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a:t>Last Modified 10/4/2004 4:39:06 PM Central Europe Standard Time</a:t>
            </a:r>
            <a:endParaRPr lang="cs-CZ" sz="1200" i="0"/>
          </a:p>
        </p:txBody>
      </p:sp>
      <p:sp>
        <p:nvSpPr>
          <p:cNvPr id="13345" name="Printed" hidden="1"/>
          <p:cNvSpPr txBox="1">
            <a:spLocks noChangeArrowheads="1"/>
          </p:cNvSpPr>
          <p:nvPr/>
        </p:nvSpPr>
        <p:spPr bwMode="auto">
          <a:xfrm>
            <a:off x="427638" y="816351"/>
            <a:ext cx="4305579" cy="188417"/>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a:t>Printed 10/4/2004 11:36:40 AM Central Europe Standard Time</a:t>
            </a:r>
          </a:p>
        </p:txBody>
      </p:sp>
      <p:sp>
        <p:nvSpPr>
          <p:cNvPr id="19" name="Rectangle 92"/>
          <p:cNvSpPr>
            <a:spLocks noGrp="1" noChangeArrowheads="1"/>
          </p:cNvSpPr>
          <p:nvPr>
            <p:ph type="title" hasCustomPrompt="1"/>
          </p:nvPr>
        </p:nvSpPr>
        <p:spPr bwMode="auto">
          <a:xfrm>
            <a:off x="504000" y="1052730"/>
            <a:ext cx="6876000" cy="192360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cap="all" baseline="0">
                <a:solidFill>
                  <a:srgbClr val="F24F00"/>
                </a:solidFill>
                <a:latin typeface="+mj-lt"/>
                <a:cs typeface="Arial CE" panose="020B0604020202020204" pitchFamily="34" charset="0"/>
              </a:defRPr>
            </a:lvl1pPr>
          </a:lstStyle>
          <a:p>
            <a:pPr lvl="0"/>
            <a:r>
              <a:rPr lang="cs-CZ" dirty="0" smtClean="0"/>
              <a:t>KLIKNUTÍM </a:t>
            </a:r>
            <a:r>
              <a:rPr lang="cs-CZ" smtClean="0"/>
              <a:t>VLOŽÍTE </a:t>
            </a:r>
            <a:br>
              <a:rPr lang="cs-CZ" smtClean="0"/>
            </a:br>
            <a:r>
              <a:rPr lang="cs-CZ" smtClean="0"/>
              <a:t>NADPIS </a:t>
            </a:r>
            <a:r>
              <a:rPr lang="cs-CZ" dirty="0" smtClean="0"/>
              <a:t>PREZENTACE</a:t>
            </a:r>
            <a:br>
              <a:rPr lang="cs-CZ" dirty="0" smtClean="0"/>
            </a:br>
            <a:endParaRPr lang="cs-CZ" dirty="0" smtClean="0"/>
          </a:p>
        </p:txBody>
      </p:sp>
      <p:sp>
        <p:nvSpPr>
          <p:cNvPr id="7" name="Text Placeholder 6"/>
          <p:cNvSpPr>
            <a:spLocks noGrp="1"/>
          </p:cNvSpPr>
          <p:nvPr>
            <p:ph type="body" sz="quarter" idx="10" hasCustomPrompt="1"/>
          </p:nvPr>
        </p:nvSpPr>
        <p:spPr>
          <a:xfrm>
            <a:off x="503238" y="4675937"/>
            <a:ext cx="1846262" cy="241300"/>
          </a:xfrm>
        </p:spPr>
        <p:txBody>
          <a:bodyPr/>
          <a:lstStyle>
            <a:lvl1pPr>
              <a:defRPr sz="1800" b="1" baseline="0">
                <a:solidFill>
                  <a:srgbClr val="F24F00"/>
                </a:solidFill>
              </a:defRPr>
            </a:lvl1pPr>
          </a:lstStyle>
          <a:p>
            <a:pPr lvl="0"/>
            <a:r>
              <a:rPr lang="cs-CZ" dirty="0" smtClean="0"/>
              <a:t>měsíc rok</a:t>
            </a:r>
            <a:endParaRPr lang="cs-CZ" dirty="0"/>
          </a:p>
        </p:txBody>
      </p:sp>
      <p:sp>
        <p:nvSpPr>
          <p:cNvPr id="9" name="Text Placeholder 8"/>
          <p:cNvSpPr>
            <a:spLocks noGrp="1"/>
          </p:cNvSpPr>
          <p:nvPr>
            <p:ph type="body" sz="quarter" idx="11" hasCustomPrompt="1"/>
          </p:nvPr>
        </p:nvSpPr>
        <p:spPr>
          <a:xfrm>
            <a:off x="503238" y="5760000"/>
            <a:ext cx="2532062" cy="653500"/>
          </a:xfrm>
        </p:spPr>
        <p:txBody>
          <a:bodyPr/>
          <a:lstStyle>
            <a:lvl1pPr>
              <a:lnSpc>
                <a:spcPts val="1900"/>
              </a:lnSpc>
              <a:defRPr sz="1600" b="1">
                <a:solidFill>
                  <a:srgbClr val="F24F00"/>
                </a:solidFill>
              </a:defRPr>
            </a:lvl1pPr>
          </a:lstStyle>
          <a:p>
            <a:pPr lvl="0"/>
            <a:r>
              <a:rPr lang="cs-CZ" dirty="0" smtClean="0"/>
              <a:t>Jméno Příjmení</a:t>
            </a:r>
          </a:p>
          <a:p>
            <a:pPr lvl="0"/>
            <a:r>
              <a:rPr lang="cs-CZ" dirty="0" smtClean="0"/>
              <a:t>funkce</a:t>
            </a:r>
            <a:endParaRPr lang="cs-CZ"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cSld>
  <p:clrMapOvr>
    <a:masterClrMapping/>
  </p:clrMapOvr>
  <p:extLst mod="1">
    <p:ext uri="{DCECCB84-F9BA-43D5-87BE-67443E8EF086}">
      <p15:sldGuideLst xmlns="" xmlns:p15="http://schemas.microsoft.com/office/powerpoint/2012/main">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900351200"/>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24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219176661"/>
      </p:ext>
    </p:extLst>
  </p:cSld>
  <p:clrMapOvr>
    <a:masterClrMapping/>
  </p:clrMapOvr>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418414679"/>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153753695"/>
      </p:ext>
    </p:extLst>
  </p:cSld>
  <p:clrMapOvr>
    <a:masterClrMapping/>
  </p:clrMapOvr>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3"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226133"/>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0"/>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521675402"/>
      </p:ext>
    </p:extLst>
  </p:cSld>
  <p:clrMapOvr>
    <a:masterClrMapping/>
  </p:clrMapOvr>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hasCustomPrompt="1"/>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20" name="Picture Placeholder 3"/>
          <p:cNvSpPr>
            <a:spLocks noGrp="1"/>
          </p:cNvSpPr>
          <p:nvPr>
            <p:ph type="pic" sz="quarter" idx="14" hasCustomPrompt="1"/>
          </p:nvPr>
        </p:nvSpPr>
        <p:spPr>
          <a:xfrm>
            <a:off x="504000" y="2527200"/>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Tree>
    <p:extLst>
      <p:ext uri="{BB962C8B-B14F-4D97-AF65-F5344CB8AC3E}">
        <p14:creationId xmlns:p14="http://schemas.microsoft.com/office/powerpoint/2010/main" val="1955501143"/>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4" name="Picture Placeholder 3"/>
          <p:cNvSpPr>
            <a:spLocks noGrp="1"/>
          </p:cNvSpPr>
          <p:nvPr>
            <p:ph type="pic" sz="quarter" idx="13" hasCustomPrompt="1"/>
          </p:nvPr>
        </p:nvSpPr>
        <p:spPr>
          <a:xfrm>
            <a:off x="2597150" y="0"/>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2824067990"/>
      </p:ext>
    </p:extLst>
  </p:cSld>
  <p:clrMapOvr>
    <a:masterClrMapping/>
  </p:clrMapOvr>
  <p:extLst mod="1">
    <p:ext uri="{DCECCB84-F9BA-43D5-87BE-67443E8EF086}">
      <p15:sldGuideLst xmlns="" xmlns:p15="http://schemas.microsoft.com/office/powerpoint/2012/main">
        <p15:guide id="1" pos="5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6"/>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4181568060"/>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ln/>
        </p:spPr>
        <p:txBody>
          <a:bodyPr/>
          <a:lstStyle>
            <a:lvl1pPr>
              <a:defRPr/>
            </a:lvl1pPr>
          </a:lstStyle>
          <a:p>
            <a:pPr>
              <a:defRPr/>
            </a:pPr>
            <a:fld id="{40D4845C-F149-4F47-BEB2-A45E1AC75BAB}" type="slidenum">
              <a:rPr lang="cs-CZ"/>
              <a:pPr>
                <a:defRPr/>
              </a:pPr>
              <a:t>‹#›</a:t>
            </a:fld>
            <a:endParaRPr lang="cs-CZ"/>
          </a:p>
        </p:txBody>
      </p:sp>
    </p:spTree>
    <p:extLst>
      <p:ext uri="{BB962C8B-B14F-4D97-AF65-F5344CB8AC3E}">
        <p14:creationId xmlns:p14="http://schemas.microsoft.com/office/powerpoint/2010/main" val="13265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NADPIS </a:t>
            </a:r>
            <a:r>
              <a:rPr lang="cs-CZ" smtClean="0"/>
              <a:t>SNÍMKU </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4680000"/>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extLst mod="1">
    <p:ext uri="{DCECCB84-F9BA-43D5-87BE-67443E8EF086}">
      <p15:sldGuideLst xmlns=""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sah (třířádkový titul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2116183"/>
            <a:ext cx="8136000" cy="4173017"/>
          </a:xfrm>
        </p:spPr>
        <p:txBody>
          <a:bodyPr/>
          <a:lstStyle>
            <a:lvl1pPr>
              <a:defRPr/>
            </a:lvl1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6" name="Straight Connector 5"/>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7"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–tříŘádkový nadpis)</a:t>
            </a:r>
            <a:endParaRPr lang="cs-CZ" dirty="0"/>
          </a:p>
        </p:txBody>
      </p:sp>
    </p:spTree>
    <p:extLst>
      <p:ext uri="{BB962C8B-B14F-4D97-AF65-F5344CB8AC3E}">
        <p14:creationId xmlns:p14="http://schemas.microsoft.com/office/powerpoint/2010/main" val="395835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lvl1pPr>
              <a:defRPr>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0" name="Straight Connector 9"/>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8" name="Straight Connector 7"/>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–tříŘádkový nadpis)</a:t>
            </a:r>
            <a:endParaRPr lang="cs-CZ" dirty="0"/>
          </a:p>
        </p:txBody>
      </p:sp>
    </p:spTree>
    <p:extLst>
      <p:ext uri="{BB962C8B-B14F-4D97-AF65-F5344CB8AC3E}">
        <p14:creationId xmlns:p14="http://schemas.microsoft.com/office/powerpoint/2010/main" val="20856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2000" b="1"/>
            </a:lvl1pPr>
          </a:lstStyle>
          <a:p>
            <a:pPr lvl="0"/>
            <a:r>
              <a:rPr lang="cs-CZ" dirty="0" smtClean="0"/>
              <a:t>Podtitulek</a:t>
            </a:r>
            <a:endParaRPr lang="cs-CZ" dirty="0"/>
          </a:p>
        </p:txBody>
      </p:sp>
    </p:spTree>
    <p:extLst>
      <p:ext uri="{BB962C8B-B14F-4D97-AF65-F5344CB8AC3E}">
        <p14:creationId xmlns:p14="http://schemas.microsoft.com/office/powerpoint/2010/main" val="183492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2000" b="1"/>
            </a:lvl1pPr>
          </a:lstStyle>
          <a:p>
            <a:pPr lvl="0"/>
            <a:r>
              <a:rPr lang="cs-CZ" dirty="0" smtClean="0"/>
              <a:t>Podtitulek</a:t>
            </a:r>
            <a:endParaRPr lang="cs-CZ" dirty="0"/>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985574579"/>
      </p:ext>
    </p:extLst>
  </p:cSld>
  <p:clrMapOvr>
    <a:masterClrMapping/>
  </p:clrMapOvr>
  <p:extLst mod="1">
    <p:ext uri="{DCECCB84-F9BA-43D5-87BE-67443E8EF086}">
      <p15:sldGuideLst xmlns=""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hasCustomPrompt="1"/>
          </p:nvPr>
        </p:nvSpPr>
        <p:spPr>
          <a:xfrm>
            <a:off x="504000" y="423021"/>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cxnSp>
        <p:nvCxnSpPr>
          <p:cNvPr id="11" name="Straight Connector 10"/>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1862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3910443341"/>
      </p:ext>
    </p:extLst>
  </p:cSld>
  <p:clrMapOvr>
    <a:masterClrMapping/>
  </p:clrMapOvr>
  <p:extLst mod="1">
    <p:ext uri="{DCECCB84-F9BA-43D5-87BE-67443E8EF086}">
      <p15:sldGuideLst xmlns="" xmlns:p15="http://schemas.microsoft.com/office/powerpoint/2012/main">
        <p15:guide id="1" pos="317" userDrawn="1">
          <p15:clr>
            <a:srgbClr val="FBAE40"/>
          </p15:clr>
        </p15:guide>
        <p15:guide id="2" pos="5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grpSp>
        <p:nvGrpSpPr>
          <p:cNvPr id="1111" name="McK Slide Elements"/>
          <p:cNvGrpSpPr>
            <a:grpSpLocks/>
          </p:cNvGrpSpPr>
          <p:nvPr/>
        </p:nvGrpSpPr>
        <p:grpSpPr bwMode="auto">
          <a:xfrm>
            <a:off x="1436800" y="941072"/>
            <a:ext cx="7584093" cy="5889393"/>
            <a:chOff x="887" y="581"/>
            <a:chExt cx="4682" cy="3636"/>
          </a:xfrm>
        </p:grpSpPr>
        <p:sp>
          <p:nvSpPr>
            <p:cNvPr id="1032" name="McK Measure" hidden="1"/>
            <p:cNvSpPr txBox="1">
              <a:spLocks noChangeArrowheads="1"/>
            </p:cNvSpPr>
            <p:nvPr userDrawn="1"/>
          </p:nvSpPr>
          <p:spPr bwMode="auto">
            <a:xfrm>
              <a:off x="887" y="581"/>
              <a:ext cx="4682" cy="154"/>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a:solidFill>
                    <a:schemeClr val="bg1"/>
                  </a:solidFill>
                </a:rPr>
                <a:t>Měrná jednotka</a:t>
              </a:r>
            </a:p>
          </p:txBody>
        </p:sp>
        <p:sp>
          <p:nvSpPr>
            <p:cNvPr id="1033" name="McK Footnote" hidden="1"/>
            <p:cNvSpPr txBox="1">
              <a:spLocks noChangeArrowheads="1"/>
            </p:cNvSpPr>
            <p:nvPr userDrawn="1"/>
          </p:nvSpPr>
          <p:spPr bwMode="auto">
            <a:xfrm>
              <a:off x="889" y="3961"/>
              <a:ext cx="4437" cy="256"/>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a:solidFill>
                    <a:srgbClr val="000000"/>
                  </a:solidFill>
                </a:rPr>
                <a:t>	</a:t>
              </a:r>
              <a:r>
                <a:rPr lang="cs-CZ" sz="1200" i="0">
                  <a:solidFill>
                    <a:schemeClr val="bg1"/>
                  </a:solidFill>
                </a:rPr>
                <a:t>*	Poznámka</a:t>
              </a:r>
            </a:p>
            <a:p>
              <a:pPr marL="450850" indent="-450850" algn="l" defTabSz="895350" eaLnBrk="1" hangingPunct="1">
                <a:spcBef>
                  <a:spcPct val="20000"/>
                </a:spcBef>
                <a:buClrTx/>
                <a:buFontTx/>
                <a:buNone/>
                <a:tabLst>
                  <a:tab pos="404813" algn="r"/>
                </a:tabLst>
              </a:pPr>
              <a:r>
                <a:rPr lang="cs-CZ" sz="1200" i="0">
                  <a:solidFill>
                    <a:schemeClr val="bg1"/>
                  </a:solidFill>
                </a:rPr>
                <a:t>	Zdroj:	Zdroj</a:t>
              </a:r>
            </a:p>
          </p:txBody>
        </p:sp>
      </p:grpSp>
      <p:sp>
        <p:nvSpPr>
          <p:cNvPr id="1052" name="Working Draft" hidden="1"/>
          <p:cNvSpPr txBox="1">
            <a:spLocks noChangeArrowheads="1"/>
          </p:cNvSpPr>
          <p:nvPr/>
        </p:nvSpPr>
        <p:spPr bwMode="auto">
          <a:xfrm rot="5400000">
            <a:off x="8151903" y="2809445"/>
            <a:ext cx="1841649" cy="93951"/>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a:t>Working Draft - Last Modified 10/4/2004 4:39:06 PM</a:t>
            </a:r>
            <a:endParaRPr lang="cs-CZ" sz="600" i="0"/>
          </a:p>
        </p:txBody>
      </p:sp>
      <p:sp>
        <p:nvSpPr>
          <p:cNvPr id="1053" name="Printed" hidden="1"/>
          <p:cNvSpPr txBox="1">
            <a:spLocks noChangeArrowheads="1"/>
          </p:cNvSpPr>
          <p:nvPr/>
        </p:nvSpPr>
        <p:spPr bwMode="auto">
          <a:xfrm rot="5400000">
            <a:off x="8527267" y="3930177"/>
            <a:ext cx="1090920" cy="94214"/>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a:t>Printed 10/4/2004 11:36:40 AM</a:t>
            </a:r>
          </a:p>
        </p:txBody>
      </p:sp>
      <p:sp>
        <p:nvSpPr>
          <p:cNvPr id="1116" name="Rectangle 92"/>
          <p:cNvSpPr>
            <a:spLocks noGrp="1" noChangeArrowheads="1"/>
          </p:cNvSpPr>
          <p:nvPr>
            <p:ph type="title"/>
          </p:nvPr>
        </p:nvSpPr>
        <p:spPr bwMode="auto">
          <a:xfrm>
            <a:off x="503999" y="438134"/>
            <a:ext cx="6876000"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smtClean="0"/>
              <a:t>KLEPNUTÍM LZE UPRAVIT STYL 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1030" name="pg num"/>
          <p:cNvSpPr>
            <a:spLocks noGrp="1" noChangeArrowheads="1"/>
          </p:cNvSpPr>
          <p:nvPr>
            <p:ph type="sldNum" sz="quarter" idx="4"/>
          </p:nvPr>
        </p:nvSpPr>
        <p:spPr bwMode="auto">
          <a:xfrm>
            <a:off x="504000" y="6651374"/>
            <a:ext cx="311009" cy="1554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fld id="{3161D317-6A0A-4553-A7BC-2945DED7A6A1}" type="slidenum">
              <a:rPr lang="cs-CZ" smtClean="0"/>
              <a:pPr/>
              <a:t>‹#›</a:t>
            </a:fld>
            <a:endParaRPr lang="cs-CZ" dirty="0"/>
          </a:p>
        </p:txBody>
      </p:sp>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ez.cz/" TargetMode="External"/><Relationship Id="rId2" Type="http://schemas.openxmlformats.org/officeDocument/2006/relationships/hyperlink" Target="http://www.kdejinde.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1052730"/>
            <a:ext cx="6876000" cy="1923604"/>
          </a:xfrm>
        </p:spPr>
        <p:txBody>
          <a:bodyPr/>
          <a:lstStyle/>
          <a:p>
            <a:r>
              <a:rPr lang="cs-CZ" dirty="0" smtClean="0"/>
              <a:t>Skupina ČEZ </a:t>
            </a:r>
            <a:r>
              <a:rPr lang="cs-CZ" dirty="0" smtClean="0"/>
              <a:t/>
            </a:r>
            <a:br>
              <a:rPr lang="cs-CZ" dirty="0" smtClean="0"/>
            </a:br>
            <a:r>
              <a:rPr lang="cs-CZ" dirty="0" smtClean="0"/>
              <a:t>PEDAGOGŮM</a:t>
            </a:r>
            <a:r>
              <a:rPr lang="cs-CZ" dirty="0"/>
              <a:t> </a:t>
            </a:r>
            <a:r>
              <a:rPr lang="cs-CZ" dirty="0" smtClean="0"/>
              <a:t>A STUDENTŮM</a:t>
            </a:r>
            <a:r>
              <a:rPr lang="cs-CZ" dirty="0" smtClean="0"/>
              <a:t/>
            </a:r>
            <a:br>
              <a:rPr lang="cs-CZ" dirty="0" smtClean="0"/>
            </a:br>
            <a:endParaRPr lang="cs-CZ" dirty="0"/>
          </a:p>
        </p:txBody>
      </p:sp>
      <p:sp>
        <p:nvSpPr>
          <p:cNvPr id="3" name="Zástupný symbol pro text 2"/>
          <p:cNvSpPr>
            <a:spLocks noGrp="1"/>
          </p:cNvSpPr>
          <p:nvPr>
            <p:ph type="body" sz="quarter" idx="10"/>
          </p:nvPr>
        </p:nvSpPr>
        <p:spPr/>
        <p:txBody>
          <a:bodyPr/>
          <a:lstStyle/>
          <a:p>
            <a:r>
              <a:rPr lang="cs-CZ" dirty="0" smtClean="0"/>
              <a:t>25.8.2017</a:t>
            </a:r>
            <a:endParaRPr lang="cs-CZ" dirty="0"/>
          </a:p>
        </p:txBody>
      </p:sp>
      <p:sp>
        <p:nvSpPr>
          <p:cNvPr id="4" name="Zástupný symbol pro text 3"/>
          <p:cNvSpPr>
            <a:spLocks noGrp="1"/>
          </p:cNvSpPr>
          <p:nvPr>
            <p:ph type="body" sz="quarter" idx="11"/>
          </p:nvPr>
        </p:nvSpPr>
        <p:spPr>
          <a:xfrm>
            <a:off x="494360" y="5822144"/>
            <a:ext cx="3207628" cy="653500"/>
          </a:xfrm>
        </p:spPr>
        <p:txBody>
          <a:bodyPr/>
          <a:lstStyle/>
          <a:p>
            <a:r>
              <a:rPr lang="cs-CZ" dirty="0" smtClean="0"/>
              <a:t>Linda Navrátilová</a:t>
            </a:r>
          </a:p>
          <a:p>
            <a:r>
              <a:rPr lang="cs-CZ" dirty="0" smtClean="0"/>
              <a:t>Strategický nábor Skupiny ČEZ</a:t>
            </a:r>
            <a:endParaRPr lang="cs-CZ" dirty="0"/>
          </a:p>
        </p:txBody>
      </p:sp>
    </p:spTree>
    <p:extLst>
      <p:ext uri="{BB962C8B-B14F-4D97-AF65-F5344CB8AC3E}">
        <p14:creationId xmlns:p14="http://schemas.microsoft.com/office/powerpoint/2010/main" val="266241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Jaderná </a:t>
            </a:r>
            <a:r>
              <a:rPr lang="cs-CZ" dirty="0" smtClean="0"/>
              <a:t>maturita</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9</a:t>
            </a:fld>
            <a:endParaRPr lang="cs-CZ"/>
          </a:p>
        </p:txBody>
      </p:sp>
      <p:pic>
        <p:nvPicPr>
          <p:cNvPr id="10242" name="Picture 2" descr="C:\Users\laznickopet\Desktop\2016\P1130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03" y="1078945"/>
            <a:ext cx="6792976" cy="509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96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Jaderná </a:t>
            </a:r>
            <a:r>
              <a:rPr lang="cs-CZ" dirty="0" smtClean="0"/>
              <a:t>maturita</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10</a:t>
            </a:fld>
            <a:endParaRPr lang="cs-CZ"/>
          </a:p>
        </p:txBody>
      </p:sp>
      <p:pic>
        <p:nvPicPr>
          <p:cNvPr id="12290" name="Picture 2" descr="C:\Users\laznickopet\Desktop\2016\P1130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67" y="1079452"/>
            <a:ext cx="6611152" cy="495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73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JADERNÁ MATURITA</a:t>
            </a:r>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11</a:t>
            </a:fld>
            <a:endParaRPr lang="cs-CZ"/>
          </a:p>
        </p:txBody>
      </p:sp>
      <p:pic>
        <p:nvPicPr>
          <p:cNvPr id="1026" name="Picture 2" descr="C:\Users\navratillin\Documents\Fotky\JM_květen_17\3_den\17S_31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2672" y="1257338"/>
            <a:ext cx="5699464" cy="511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08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76672"/>
            <a:ext cx="6494256" cy="846386"/>
          </a:xfrm>
        </p:spPr>
        <p:txBody>
          <a:bodyPr/>
          <a:lstStyle/>
          <a:p>
            <a:r>
              <a:rPr lang="cs-CZ" dirty="0" smtClean="0"/>
              <a:t>Co nabízíme?</a:t>
            </a:r>
            <a:br>
              <a:rPr lang="cs-CZ" dirty="0" smtClean="0"/>
            </a:br>
            <a:r>
              <a:rPr lang="cs-CZ" b="1" dirty="0" smtClean="0"/>
              <a:t>LETNÍ </a:t>
            </a:r>
            <a:r>
              <a:rPr lang="cs-CZ" b="1" dirty="0"/>
              <a:t>UNIVERZITY PRO VYSOKOŠKOLÁKY</a:t>
            </a:r>
            <a:endParaRPr lang="cs-CZ" b="1" dirty="0"/>
          </a:p>
        </p:txBody>
      </p:sp>
      <p:pic>
        <p:nvPicPr>
          <p:cNvPr id="4" name="Picture 2" descr="C:\Users\navratillin\Documents\VŠE PŘED MATEŘSKOU\LETNÍ UNIVERZITA\LU 2012\Fotky\KP_11_9_JAS\S12_65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495" y="1700808"/>
            <a:ext cx="406036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navratillin\Documents\VŠE PŘED MATEŘSKOU\LETNÍ UNIVERZITA\LU 2012\Fotky\KP_11_9_JAS\S12_657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085249"/>
            <a:ext cx="3765665"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39552" y="5085184"/>
            <a:ext cx="3528392" cy="707886"/>
          </a:xfrm>
          <a:prstGeom prst="rect">
            <a:avLst/>
          </a:prstGeom>
          <a:noFill/>
        </p:spPr>
        <p:txBody>
          <a:bodyPr wrap="square" rtlCol="0">
            <a:spAutoFit/>
          </a:bodyPr>
          <a:lstStyle/>
          <a:p>
            <a:r>
              <a:rPr lang="cs-CZ" sz="1600" i="0" dirty="0" smtClean="0"/>
              <a:t>PRO VYBRANÉ ÚČASTNÍKY</a:t>
            </a:r>
          </a:p>
          <a:p>
            <a:r>
              <a:rPr lang="cs-CZ" sz="1600" b="1" i="0" dirty="0" smtClean="0"/>
              <a:t>STIPENDIUM!</a:t>
            </a:r>
            <a:endParaRPr lang="cs-CZ" sz="1600" b="1" i="0" dirty="0"/>
          </a:p>
        </p:txBody>
      </p:sp>
      <p:sp>
        <p:nvSpPr>
          <p:cNvPr id="6" name="TextovéPole 5"/>
          <p:cNvSpPr txBox="1"/>
          <p:nvPr/>
        </p:nvSpPr>
        <p:spPr>
          <a:xfrm>
            <a:off x="4882718" y="1700808"/>
            <a:ext cx="3497802" cy="707886"/>
          </a:xfrm>
          <a:prstGeom prst="rect">
            <a:avLst/>
          </a:prstGeom>
          <a:noFill/>
        </p:spPr>
        <p:txBody>
          <a:bodyPr wrap="square" rtlCol="0">
            <a:spAutoFit/>
          </a:bodyPr>
          <a:lstStyle/>
          <a:p>
            <a:r>
              <a:rPr lang="cs-CZ" sz="1600" i="0" dirty="0" smtClean="0"/>
              <a:t>2 týdenní stáž v JE Dukovany</a:t>
            </a:r>
          </a:p>
          <a:p>
            <a:r>
              <a:rPr lang="cs-CZ" sz="1600" i="0" dirty="0" smtClean="0"/>
              <a:t> a JE Temelín</a:t>
            </a:r>
            <a:endParaRPr lang="cs-CZ" sz="1600" i="0" dirty="0"/>
          </a:p>
        </p:txBody>
      </p:sp>
    </p:spTree>
    <p:extLst>
      <p:ext uri="{BB962C8B-B14F-4D97-AF65-F5344CB8AC3E}">
        <p14:creationId xmlns:p14="http://schemas.microsoft.com/office/powerpoint/2010/main" val="632862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1269578"/>
          </a:xfrm>
        </p:spPr>
        <p:txBody>
          <a:bodyPr/>
          <a:lstStyle/>
          <a:p>
            <a:r>
              <a:rPr lang="cs-CZ" dirty="0"/>
              <a:t>CO </a:t>
            </a:r>
            <a:r>
              <a:rPr lang="cs-CZ" dirty="0" smtClean="0"/>
              <a:t>NABÍZÍME?</a:t>
            </a:r>
            <a:r>
              <a:rPr lang="cs-CZ" dirty="0" smtClean="0"/>
              <a:t/>
            </a:r>
            <a:br>
              <a:rPr lang="cs-CZ" dirty="0" smtClean="0"/>
            </a:br>
            <a:r>
              <a:rPr lang="cs-CZ" b="1" dirty="0" smtClean="0"/>
              <a:t>Exkurze do provozů skupiny ČEZ</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endParaRPr lang="cs-CZ"/>
          </a:p>
        </p:txBody>
      </p:sp>
      <p:pic>
        <p:nvPicPr>
          <p:cNvPr id="2050" name="Picture 2" descr="C:\Users\navratillin\Documents\Fotky\JM_květen_17\1_den\výběr\JM_1den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585" y="1785398"/>
            <a:ext cx="6302206" cy="420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1269578"/>
          </a:xfrm>
        </p:spPr>
        <p:txBody>
          <a:bodyPr/>
          <a:lstStyle/>
          <a:p>
            <a:r>
              <a:rPr lang="cs-CZ" dirty="0"/>
              <a:t>CO </a:t>
            </a:r>
            <a:r>
              <a:rPr lang="cs-CZ" dirty="0" smtClean="0"/>
              <a:t>NABÍZÍME?</a:t>
            </a:r>
            <a:r>
              <a:rPr lang="cs-CZ" dirty="0" smtClean="0"/>
              <a:t/>
            </a:r>
            <a:br>
              <a:rPr lang="cs-CZ" dirty="0" smtClean="0"/>
            </a:br>
            <a:r>
              <a:rPr lang="cs-CZ" b="1" dirty="0" smtClean="0"/>
              <a:t>Přednášky našich odborníků ve školách</a:t>
            </a:r>
            <a:r>
              <a:rPr lang="cs-CZ" dirty="0" smtClean="0"/>
              <a:t/>
            </a:r>
            <a:br>
              <a:rPr lang="cs-CZ" dirty="0" smtClean="0"/>
            </a:br>
            <a:endParaRPr lang="cs-CZ" dirty="0"/>
          </a:p>
        </p:txBody>
      </p:sp>
      <p:pic>
        <p:nvPicPr>
          <p:cNvPr id="3074" name="Picture 2" descr="C:\Users\navratillin\Documents\Fotky\Slabák na Gym MK\Slabák na gym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585" y="1576865"/>
            <a:ext cx="7016416"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85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6876000" cy="846386"/>
          </a:xfrm>
        </p:spPr>
        <p:txBody>
          <a:bodyPr/>
          <a:lstStyle/>
          <a:p>
            <a:r>
              <a:rPr lang="cs-CZ" dirty="0"/>
              <a:t>CO </a:t>
            </a:r>
            <a:r>
              <a:rPr lang="cs-CZ" dirty="0" smtClean="0"/>
              <a:t>NABÍZÍME?</a:t>
            </a:r>
            <a:r>
              <a:rPr lang="cs-CZ" dirty="0" smtClean="0"/>
              <a:t/>
            </a:r>
            <a:br>
              <a:rPr lang="cs-CZ" dirty="0" smtClean="0"/>
            </a:br>
            <a:r>
              <a:rPr lang="cs-CZ" b="1" dirty="0" smtClean="0"/>
              <a:t>WWW.VIMPROC.CZ</a:t>
            </a:r>
            <a:endParaRPr lang="cs-CZ" b="1" dirty="0"/>
          </a:p>
        </p:txBody>
      </p:sp>
      <p:pic>
        <p:nvPicPr>
          <p:cNvPr id="4100" name="Picture 4" descr="C:\Users\navratillin\Documents\VIM PRO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739" y="1479211"/>
            <a:ext cx="7039001"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7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1269578"/>
          </a:xfrm>
        </p:spPr>
        <p:txBody>
          <a:bodyPr/>
          <a:lstStyle/>
          <a:p>
            <a:r>
              <a:rPr lang="cs-CZ" dirty="0"/>
              <a:t>CO </a:t>
            </a:r>
            <a:r>
              <a:rPr lang="cs-CZ" dirty="0" smtClean="0"/>
              <a:t>NABÍZÍME?</a:t>
            </a:r>
            <a:r>
              <a:rPr lang="cs-CZ" dirty="0" smtClean="0"/>
              <a:t/>
            </a:r>
            <a:br>
              <a:rPr lang="cs-CZ" dirty="0" smtClean="0"/>
            </a:br>
            <a:r>
              <a:rPr lang="cs-CZ" b="1" dirty="0" smtClean="0"/>
              <a:t>WWW.SVETENERGIE.CZ</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endParaRPr lang="cs-CZ"/>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16" y="1766656"/>
            <a:ext cx="7527912" cy="387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7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1269578"/>
          </a:xfrm>
        </p:spPr>
        <p:txBody>
          <a:bodyPr/>
          <a:lstStyle/>
          <a:p>
            <a:r>
              <a:rPr lang="cs-CZ" dirty="0"/>
              <a:t>CO </a:t>
            </a:r>
            <a:r>
              <a:rPr lang="cs-CZ" dirty="0" smtClean="0"/>
              <a:t>NABÍZÍME?</a:t>
            </a:r>
            <a:r>
              <a:rPr lang="cs-CZ" dirty="0" smtClean="0"/>
              <a:t/>
            </a:r>
            <a:br>
              <a:rPr lang="cs-CZ" dirty="0" smtClean="0"/>
            </a:br>
            <a:r>
              <a:rPr lang="cs-CZ" b="1" dirty="0" smtClean="0"/>
              <a:t>WWW.SVETENERGIE.CZ</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endParaRPr lang="cs-CZ"/>
          </a:p>
        </p:txBody>
      </p:sp>
      <p:pic>
        <p:nvPicPr>
          <p:cNvPr id="5122" name="Picture 2" descr="C:\Users\navratillin\Documents\BESED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68" y="1375408"/>
            <a:ext cx="7068521" cy="488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88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1269578"/>
          </a:xfrm>
        </p:spPr>
        <p:txBody>
          <a:bodyPr/>
          <a:lstStyle/>
          <a:p>
            <a:r>
              <a:rPr lang="cs-CZ" dirty="0" smtClean="0"/>
              <a:t>CO NABÍZÍME?</a:t>
            </a:r>
            <a:r>
              <a:rPr lang="cs-CZ" b="1" dirty="0" smtClean="0"/>
              <a:t/>
            </a:r>
            <a:br>
              <a:rPr lang="cs-CZ" b="1" dirty="0" smtClean="0"/>
            </a:br>
            <a:r>
              <a:rPr lang="cs-CZ" b="1" dirty="0" smtClean="0"/>
              <a:t>Obor </a:t>
            </a:r>
            <a:r>
              <a:rPr lang="cs-CZ" b="1" dirty="0" err="1" smtClean="0"/>
              <a:t>ENERGETika</a:t>
            </a:r>
            <a:r>
              <a:rPr lang="cs-CZ" b="1" dirty="0" smtClean="0"/>
              <a:t> </a:t>
            </a:r>
            <a:r>
              <a:rPr lang="cs-CZ" b="1" dirty="0" smtClean="0"/>
              <a:t>NA </a:t>
            </a:r>
            <a:r>
              <a:rPr lang="cs-CZ" b="1" dirty="0" smtClean="0"/>
              <a:t>SPŠ Třebíč </a:t>
            </a:r>
            <a:r>
              <a:rPr lang="cs-CZ" dirty="0" smtClean="0"/>
              <a:t/>
            </a:r>
            <a:br>
              <a:rPr lang="cs-CZ" dirty="0" smtClean="0"/>
            </a:br>
            <a:endParaRPr lang="cs-CZ" dirty="0"/>
          </a:p>
        </p:txBody>
      </p:sp>
      <p:sp>
        <p:nvSpPr>
          <p:cNvPr id="3" name="Zástupný symbol pro obsah 2"/>
          <p:cNvSpPr>
            <a:spLocks noGrp="1"/>
          </p:cNvSpPr>
          <p:nvPr>
            <p:ph idx="1"/>
          </p:nvPr>
        </p:nvSpPr>
        <p:spPr>
          <a:xfrm>
            <a:off x="504000" y="1589103"/>
            <a:ext cx="8136000" cy="4782897"/>
          </a:xfrm>
        </p:spPr>
        <p:txBody>
          <a:bodyPr/>
          <a:lstStyle/>
          <a:p>
            <a:pPr marL="285750" indent="-285750">
              <a:buClr>
                <a:schemeClr val="accent6"/>
              </a:buClr>
              <a:buFont typeface="Wingdings" panose="05000000000000000000" pitchFamily="2" charset="2"/>
              <a:buChar char="§"/>
            </a:pPr>
            <a:r>
              <a:rPr lang="cs-CZ" dirty="0" smtClean="0"/>
              <a:t>jediný SŠ obor v ČR vzdělávající odborníky pro energetiku</a:t>
            </a:r>
          </a:p>
          <a:p>
            <a:pPr marL="285750" indent="-285750">
              <a:buClr>
                <a:schemeClr val="accent6"/>
              </a:buClr>
              <a:buFont typeface="Wingdings" panose="05000000000000000000" pitchFamily="2" charset="2"/>
              <a:buChar char="§"/>
            </a:pPr>
            <a:r>
              <a:rPr lang="cs-CZ" dirty="0" smtClean="0"/>
              <a:t>partneři: SPŠ Třebíč, Kraj Vysočina, Skupina ČEZ</a:t>
            </a:r>
          </a:p>
          <a:p>
            <a:pPr marL="285750" indent="-285750">
              <a:buClr>
                <a:schemeClr val="accent6"/>
              </a:buClr>
              <a:buFont typeface="Wingdings" panose="05000000000000000000" pitchFamily="2" charset="2"/>
              <a:buChar char="§"/>
            </a:pPr>
            <a:r>
              <a:rPr lang="cs-CZ" dirty="0"/>
              <a:t>otevřen v roce </a:t>
            </a:r>
            <a:r>
              <a:rPr lang="cs-CZ" dirty="0" smtClean="0"/>
              <a:t>2009</a:t>
            </a:r>
            <a:endParaRPr lang="cs-CZ" dirty="0" smtClean="0"/>
          </a:p>
          <a:p>
            <a:pPr marL="285750" indent="-285750">
              <a:buClr>
                <a:schemeClr val="accent6"/>
              </a:buClr>
              <a:buFont typeface="Wingdings" panose="05000000000000000000" pitchFamily="2" charset="2"/>
              <a:buChar char="§"/>
            </a:pPr>
            <a:r>
              <a:rPr lang="cs-CZ" dirty="0" smtClean="0"/>
              <a:t>v</a:t>
            </a:r>
            <a:r>
              <a:rPr lang="cs-CZ" dirty="0" smtClean="0"/>
              <a:t> </a:t>
            </a:r>
            <a:r>
              <a:rPr lang="cs-CZ" dirty="0" smtClean="0"/>
              <a:t>současné době zaměstnáno v JE Dukovany </a:t>
            </a:r>
            <a:r>
              <a:rPr lang="cs-CZ" dirty="0" smtClean="0"/>
              <a:t>téměř 30 </a:t>
            </a:r>
            <a:r>
              <a:rPr lang="cs-CZ" dirty="0" smtClean="0"/>
              <a:t>absolventů </a:t>
            </a:r>
            <a:endParaRPr lang="cs-CZ" dirty="0" smtClean="0"/>
          </a:p>
          <a:p>
            <a:pPr>
              <a:buClr>
                <a:schemeClr val="accent6"/>
              </a:buClr>
            </a:pPr>
            <a:r>
              <a:rPr lang="cs-CZ" dirty="0"/>
              <a:t> </a:t>
            </a:r>
            <a:endParaRPr lang="cs-CZ" dirty="0" smtClean="0"/>
          </a:p>
          <a:p>
            <a:pPr>
              <a:buClr>
                <a:schemeClr val="accent6"/>
              </a:buClr>
              <a:buFont typeface="Wingdings" panose="05000000000000000000" pitchFamily="2" charset="2"/>
              <a:buChar char="§"/>
            </a:pPr>
            <a:endParaRPr lang="cs-CZ" dirty="0"/>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154" y="3463708"/>
            <a:ext cx="3240360" cy="250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796" y="3463708"/>
            <a:ext cx="3207222" cy="250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1975702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STRATEGICKÝ NÁBOR SKUPINY ČEZ</a:t>
            </a:r>
            <a:endParaRPr lang="cs-CZ" dirty="0"/>
          </a:p>
        </p:txBody>
      </p:sp>
      <p:sp>
        <p:nvSpPr>
          <p:cNvPr id="3" name="Zástupný symbol pro obsah 2"/>
          <p:cNvSpPr>
            <a:spLocks noGrp="1"/>
          </p:cNvSpPr>
          <p:nvPr>
            <p:ph idx="1"/>
          </p:nvPr>
        </p:nvSpPr>
        <p:spPr/>
        <p:txBody>
          <a:bodyPr/>
          <a:lstStyle/>
          <a:p>
            <a:pPr marL="285750" indent="-285750">
              <a:buClr>
                <a:schemeClr val="accent2"/>
              </a:buClr>
              <a:buFont typeface="Wingdings" panose="05000000000000000000" pitchFamily="2" charset="2"/>
              <a:buChar char="§"/>
            </a:pPr>
            <a:r>
              <a:rPr lang="cs-CZ" dirty="0" smtClean="0"/>
              <a:t>Podpořit </a:t>
            </a:r>
            <a:r>
              <a:rPr lang="cs-CZ" dirty="0" smtClean="0"/>
              <a:t>nábor nových zaměstnanců v rámci Skupiny ČEZ </a:t>
            </a:r>
          </a:p>
          <a:p>
            <a:pPr marL="285750" indent="-285750">
              <a:buClr>
                <a:schemeClr val="accent2"/>
              </a:buClr>
              <a:buFont typeface="Wingdings" panose="05000000000000000000" pitchFamily="2" charset="2"/>
              <a:buChar char="§"/>
            </a:pPr>
            <a:r>
              <a:rPr lang="cs-CZ" dirty="0" smtClean="0"/>
              <a:t>Nalézt vhodné kandidáty na „těžko </a:t>
            </a:r>
            <a:r>
              <a:rPr lang="cs-CZ" dirty="0" err="1" smtClean="0"/>
              <a:t>obsaditelné</a:t>
            </a:r>
            <a:r>
              <a:rPr lang="cs-CZ" dirty="0" smtClean="0"/>
              <a:t> pozice“</a:t>
            </a:r>
          </a:p>
          <a:p>
            <a:pPr marL="285750" indent="-285750">
              <a:buClr>
                <a:schemeClr val="accent2"/>
              </a:buClr>
              <a:buFont typeface="Wingdings" panose="05000000000000000000" pitchFamily="2" charset="2"/>
              <a:buChar char="§"/>
            </a:pPr>
            <a:r>
              <a:rPr lang="cs-CZ" dirty="0" smtClean="0"/>
              <a:t>Motivovat mladé lidí ke studiu technických škol a zájmu o energetiku</a:t>
            </a:r>
          </a:p>
          <a:p>
            <a:endParaRPr lang="cs-CZ" dirty="0"/>
          </a:p>
          <a:p>
            <a:r>
              <a:rPr lang="cs-CZ" b="1" dirty="0" smtClean="0"/>
              <a:t>Každoročně se Skupina ČEZ umístí mezi TOP zaměstnavateli ČR!</a:t>
            </a:r>
          </a:p>
          <a:p>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808548"/>
            <a:ext cx="5410770" cy="252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106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dirty="0" smtClean="0"/>
              <a:t>VELETRHY </a:t>
            </a:r>
            <a:r>
              <a:rPr lang="cs-CZ" dirty="0" smtClean="0"/>
              <a:t>středních škol</a:t>
            </a:r>
            <a:r>
              <a:rPr lang="cs-CZ" dirty="0" smtClean="0"/>
              <a:t/>
            </a:r>
            <a:br>
              <a:rPr lang="cs-CZ" dirty="0" smtClean="0"/>
            </a:br>
            <a:r>
              <a:rPr lang="cs-CZ" dirty="0" smtClean="0"/>
              <a:t>DNY OTEVŘENÝCH DVEŘÍ</a:t>
            </a:r>
            <a:endParaRPr lang="cs-CZ" dirty="0"/>
          </a:p>
        </p:txBody>
      </p:sp>
      <p:sp>
        <p:nvSpPr>
          <p:cNvPr id="3" name="Zástupný symbol pro obsah 2"/>
          <p:cNvSpPr>
            <a:spLocks noGrp="1"/>
          </p:cNvSpPr>
          <p:nvPr>
            <p:ph idx="1"/>
          </p:nvPr>
        </p:nvSpPr>
        <p:spPr/>
        <p:txBody>
          <a:bodyPr/>
          <a:lstStyle/>
          <a:p>
            <a:pPr marL="0" indent="0"/>
            <a:r>
              <a:rPr lang="cs-CZ" dirty="0" smtClean="0"/>
              <a:t>Jako stabilní firma zaměstnávající </a:t>
            </a:r>
            <a:r>
              <a:rPr lang="cs-CZ" dirty="0" smtClean="0"/>
              <a:t>25 000 zaměstnanců </a:t>
            </a:r>
            <a:r>
              <a:rPr lang="cs-CZ" dirty="0" smtClean="0"/>
              <a:t>podporujeme naše partnerské školy na veletrzích a při dnech </a:t>
            </a:r>
            <a:r>
              <a:rPr lang="cs-CZ" dirty="0" smtClean="0"/>
              <a:t>otevřených dveří.</a:t>
            </a:r>
            <a:endParaRPr lang="cs-CZ" dirty="0"/>
          </a:p>
        </p:txBody>
      </p:sp>
      <p:pic>
        <p:nvPicPr>
          <p:cNvPr id="2050" name="Picture 2" descr="C:\Users\navratillin\Documents\Fotky\VUT iKariéra 2017\Veletrh iKariéra VUT Brn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521" y="2976239"/>
            <a:ext cx="4288904" cy="241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18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3"/>
          <p:cNvSpPr txBox="1">
            <a:spLocks noGrp="1"/>
          </p:cNvSpPr>
          <p:nvPr/>
        </p:nvSpPr>
        <p:spPr bwMode="auto">
          <a:xfrm>
            <a:off x="8604593" y="6644193"/>
            <a:ext cx="311009" cy="155496"/>
          </a:xfrm>
          <a:prstGeom prst="rect">
            <a:avLst/>
          </a:prstGeom>
          <a:noFill/>
          <a:ln w="9525">
            <a:noFill/>
            <a:miter lim="800000"/>
            <a:headEnd/>
            <a:tailEnd/>
          </a:ln>
        </p:spPr>
        <p:txBody>
          <a:bodyPr lIns="0" tIns="0" rIns="0" bIns="0">
            <a:spAutoFit/>
          </a:bodyPr>
          <a:lstStyle/>
          <a:p>
            <a:pPr algn="r" defTabSz="913526"/>
            <a:fld id="{C69D745F-8BD0-4BE4-9C20-63BB5A661117}" type="slidenum">
              <a:rPr lang="cs-CZ" sz="1000">
                <a:solidFill>
                  <a:schemeClr val="bg1"/>
                </a:solidFill>
                <a:latin typeface="Futura CEZ OT Demi" pitchFamily="50" charset="0"/>
              </a:rPr>
              <a:pPr algn="r" defTabSz="913526"/>
              <a:t>20</a:t>
            </a:fld>
            <a:endParaRPr lang="cs-CZ" sz="1000">
              <a:solidFill>
                <a:schemeClr val="bg1"/>
              </a:solidFill>
              <a:latin typeface="Futura CEZ OT Demi" pitchFamily="50" charset="0"/>
            </a:endParaRPr>
          </a:p>
        </p:txBody>
      </p:sp>
      <p:sp>
        <p:nvSpPr>
          <p:cNvPr id="74755" name="Rectangle 2"/>
          <p:cNvSpPr>
            <a:spLocks noGrp="1" noChangeArrowheads="1"/>
          </p:cNvSpPr>
          <p:nvPr>
            <p:ph type="body" idx="4294967295"/>
          </p:nvPr>
        </p:nvSpPr>
        <p:spPr>
          <a:xfrm>
            <a:off x="842317" y="1702353"/>
            <a:ext cx="7379993" cy="4525567"/>
          </a:xfrm>
          <a:noFill/>
        </p:spPr>
        <p:txBody>
          <a:bodyPr lIns="93286" tIns="46643" rIns="93286" bIns="46643"/>
          <a:lstStyle/>
          <a:p>
            <a:pPr lvl="1" eaLnBrk="1" hangingPunct="1">
              <a:buFont typeface="Wingdings" pitchFamily="2" charset="2"/>
              <a:buNone/>
            </a:pPr>
            <a:endParaRPr lang="cs-CZ" sz="2000" b="1"/>
          </a:p>
          <a:p>
            <a:pPr lvl="1" eaLnBrk="1" hangingPunct="1">
              <a:buFont typeface="Wingdings" pitchFamily="2" charset="2"/>
              <a:buNone/>
            </a:pPr>
            <a:endParaRPr lang="cs-CZ" sz="2000" b="1"/>
          </a:p>
          <a:p>
            <a:pPr lvl="1" eaLnBrk="1" hangingPunct="1">
              <a:buFont typeface="Wingdings" pitchFamily="2" charset="2"/>
              <a:buNone/>
            </a:pPr>
            <a:endParaRPr lang="cs-CZ" sz="2000" b="1"/>
          </a:p>
          <a:p>
            <a:pPr lvl="1" eaLnBrk="1" hangingPunct="1">
              <a:buFont typeface="Wingdings" pitchFamily="2" charset="2"/>
              <a:buNone/>
            </a:pPr>
            <a:r>
              <a:rPr lang="cs-CZ" sz="2000" b="1"/>
              <a:t>                      </a:t>
            </a:r>
            <a:endParaRPr lang="cs-CZ" sz="2000"/>
          </a:p>
        </p:txBody>
      </p:sp>
      <p:sp>
        <p:nvSpPr>
          <p:cNvPr id="74756" name="Rectangle 3"/>
          <p:cNvSpPr>
            <a:spLocks noGrp="1" noChangeArrowheads="1"/>
          </p:cNvSpPr>
          <p:nvPr>
            <p:ph type="title" idx="4294967295"/>
          </p:nvPr>
        </p:nvSpPr>
        <p:spPr>
          <a:xfrm>
            <a:off x="683569" y="462094"/>
            <a:ext cx="7807636" cy="846386"/>
          </a:xfrm>
        </p:spPr>
        <p:txBody>
          <a:bodyPr/>
          <a:lstStyle/>
          <a:p>
            <a:r>
              <a:rPr lang="cs-CZ" dirty="0"/>
              <a:t>CO </a:t>
            </a:r>
            <a:r>
              <a:rPr lang="cs-CZ" dirty="0" smtClean="0"/>
              <a:t>NABÍZÍME?</a:t>
            </a:r>
            <a:r>
              <a:rPr lang="cs-CZ" dirty="0" smtClean="0"/>
              <a:t/>
            </a:r>
            <a:br>
              <a:rPr lang="cs-CZ" dirty="0" smtClean="0"/>
            </a:br>
            <a:r>
              <a:rPr lang="cs-CZ" b="1" dirty="0" smtClean="0"/>
              <a:t>WWW.KDEJINDE.CZ</a:t>
            </a:r>
            <a:endParaRPr lang="cs-CZ" sz="29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54759"/>
            <a:ext cx="7632993" cy="356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8638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a:t>
            </a:r>
            <a:r>
              <a:rPr lang="cs-CZ" dirty="0" smtClean="0"/>
              <a:t>NABÍZÍME?</a:t>
            </a:r>
            <a:r>
              <a:rPr lang="cs-CZ" dirty="0"/>
              <a:t/>
            </a:r>
            <a:br>
              <a:rPr lang="cs-CZ" dirty="0"/>
            </a:br>
            <a:r>
              <a:rPr lang="cs-CZ" b="1" dirty="0"/>
              <a:t>WWW.KDEJINDE.CZ</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988840"/>
            <a:ext cx="7129413" cy="359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869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algn="ctr"/>
            <a:r>
              <a:rPr lang="cs-CZ" sz="4800" dirty="0" smtClean="0">
                <a:hlinkClick r:id="rId2"/>
              </a:rPr>
              <a:t>WWW.KDEJINDE.CZ</a:t>
            </a:r>
            <a:endParaRPr lang="cs-CZ" sz="4800" dirty="0" smtClean="0"/>
          </a:p>
          <a:p>
            <a:pPr algn="ctr"/>
            <a:endParaRPr lang="cs-CZ" sz="4800" dirty="0"/>
          </a:p>
          <a:p>
            <a:pPr algn="ctr"/>
            <a:endParaRPr lang="cs-CZ" sz="4800" dirty="0" smtClean="0"/>
          </a:p>
          <a:p>
            <a:pPr algn="ctr"/>
            <a:endParaRPr lang="cs-CZ" sz="4800" dirty="0"/>
          </a:p>
          <a:p>
            <a:pPr algn="ctr"/>
            <a:r>
              <a:rPr lang="cs-CZ" sz="4800" dirty="0" smtClean="0">
                <a:hlinkClick r:id="rId3"/>
              </a:rPr>
              <a:t>WWW.CEZ.CZ</a:t>
            </a:r>
            <a:endParaRPr lang="cs-CZ" sz="4800" dirty="0" smtClean="0"/>
          </a:p>
          <a:p>
            <a:pPr algn="ctr"/>
            <a:endParaRPr lang="cs-CZ" sz="3200" dirty="0" smtClean="0"/>
          </a:p>
          <a:p>
            <a:pPr algn="ctr"/>
            <a:endParaRPr lang="cs-CZ" sz="3200" dirty="0"/>
          </a:p>
          <a:p>
            <a:pPr algn="ctr"/>
            <a:endParaRPr lang="cs-CZ" sz="3200" dirty="0"/>
          </a:p>
          <a:p>
            <a:pPr algn="ctr"/>
            <a:r>
              <a:rPr lang="cs-CZ" sz="3200" dirty="0"/>
              <a:t>l</a:t>
            </a:r>
            <a:r>
              <a:rPr lang="cs-CZ" sz="3200" dirty="0" smtClean="0"/>
              <a:t>inda.navratilova@cez.cz</a:t>
            </a:r>
            <a:endParaRPr lang="cs-CZ" sz="3200" dirty="0"/>
          </a:p>
        </p:txBody>
      </p:sp>
    </p:spTree>
    <p:extLst>
      <p:ext uri="{BB962C8B-B14F-4D97-AF65-F5344CB8AC3E}">
        <p14:creationId xmlns:p14="http://schemas.microsoft.com/office/powerpoint/2010/main" val="410131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PARTNERSKÉ ŠKOLY SKUPINY ČEZ</a:t>
            </a:r>
            <a:endParaRPr lang="cs-CZ" dirty="0"/>
          </a:p>
        </p:txBody>
      </p:sp>
      <p:sp>
        <p:nvSpPr>
          <p:cNvPr id="3" name="Zástupný symbol pro obsah 2"/>
          <p:cNvSpPr>
            <a:spLocks noGrp="1"/>
          </p:cNvSpPr>
          <p:nvPr>
            <p:ph idx="1"/>
          </p:nvPr>
        </p:nvSpPr>
        <p:spPr>
          <a:xfrm>
            <a:off x="504000" y="1580225"/>
            <a:ext cx="8136000" cy="4791775"/>
          </a:xfrm>
        </p:spPr>
        <p:txBody>
          <a:bodyPr/>
          <a:lstStyle/>
          <a:p>
            <a:r>
              <a:rPr lang="cs-CZ" b="1" dirty="0" smtClean="0"/>
              <a:t>54 SŠ – SPŠ a gymnázia</a:t>
            </a:r>
          </a:p>
          <a:p>
            <a:r>
              <a:rPr lang="cs-CZ" b="1" dirty="0" smtClean="0"/>
              <a:t>13 fakult technických VŠ </a:t>
            </a:r>
            <a:r>
              <a:rPr lang="cs-CZ" b="1" dirty="0" smtClean="0"/>
              <a:t>		</a:t>
            </a:r>
            <a:endParaRPr lang="cs-CZ" dirty="0"/>
          </a:p>
          <a:p>
            <a:endParaRPr lang="cs-CZ" dirty="0" smtClean="0"/>
          </a:p>
          <a:p>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986" y="2216702"/>
            <a:ext cx="6886127" cy="373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28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1269578"/>
          </a:xfrm>
        </p:spPr>
        <p:txBody>
          <a:bodyPr/>
          <a:lstStyle/>
          <a:p>
            <a:r>
              <a:rPr lang="cs-CZ" dirty="0" smtClean="0"/>
              <a:t>CO NABÍZÍME?</a:t>
            </a:r>
            <a:br>
              <a:rPr lang="cs-CZ" dirty="0" smtClean="0"/>
            </a:br>
            <a:r>
              <a:rPr lang="cs-CZ" b="1" dirty="0" smtClean="0"/>
              <a:t>„</a:t>
            </a:r>
            <a:r>
              <a:rPr lang="cs-CZ" b="1" dirty="0" smtClean="0"/>
              <a:t>MATURITY“ PRO STŘEDOŠKOLÁKY</a:t>
            </a:r>
            <a:r>
              <a:rPr lang="cs-CZ" dirty="0" smtClean="0"/>
              <a:t/>
            </a:r>
            <a:br>
              <a:rPr lang="cs-CZ" dirty="0" smtClean="0"/>
            </a:br>
            <a:endParaRPr lang="cs-CZ" dirty="0"/>
          </a:p>
        </p:txBody>
      </p:sp>
      <p:sp>
        <p:nvSpPr>
          <p:cNvPr id="3" name="Zástupný symbol pro obsah 2"/>
          <p:cNvSpPr>
            <a:spLocks noGrp="1"/>
          </p:cNvSpPr>
          <p:nvPr>
            <p:ph idx="1"/>
          </p:nvPr>
        </p:nvSpPr>
        <p:spPr>
          <a:xfrm>
            <a:off x="504000" y="1651247"/>
            <a:ext cx="8136000" cy="4720753"/>
          </a:xfrm>
        </p:spPr>
        <p:txBody>
          <a:bodyPr/>
          <a:lstStyle/>
          <a:p>
            <a:r>
              <a:rPr lang="cs-CZ" b="1" dirty="0" smtClean="0"/>
              <a:t>Vybraní studenti se zájmem o techniku, fyziku a přírodní vědy</a:t>
            </a:r>
          </a:p>
          <a:p>
            <a:r>
              <a:rPr lang="cs-CZ" b="1" dirty="0" smtClean="0"/>
              <a:t>3 denní odborná stáž v provozech Skupiny ČEZ</a:t>
            </a:r>
          </a:p>
          <a:p>
            <a:endParaRPr lang="cs-CZ" b="1" dirty="0" smtClean="0"/>
          </a:p>
          <a:p>
            <a:pPr marL="285750" indent="-285750">
              <a:buClr>
                <a:schemeClr val="accent6"/>
              </a:buClr>
              <a:buFont typeface="Wingdings" panose="05000000000000000000" pitchFamily="2" charset="2"/>
              <a:buChar char="§"/>
            </a:pPr>
            <a:r>
              <a:rPr lang="cs-CZ" b="1" dirty="0" smtClean="0"/>
              <a:t>Jaderná </a:t>
            </a:r>
            <a:r>
              <a:rPr lang="cs-CZ" b="1" dirty="0" smtClean="0"/>
              <a:t>maturita </a:t>
            </a:r>
            <a:r>
              <a:rPr lang="cs-CZ" dirty="0" smtClean="0"/>
              <a:t>– JE Temelín, JE Dukovany</a:t>
            </a:r>
          </a:p>
          <a:p>
            <a:pPr>
              <a:buClr>
                <a:schemeClr val="accent6"/>
              </a:buClr>
            </a:pPr>
            <a:r>
              <a:rPr lang="cs-CZ" dirty="0" smtClean="0"/>
              <a:t>Duben - červen</a:t>
            </a:r>
            <a:endParaRPr lang="cs-CZ" dirty="0" smtClean="0"/>
          </a:p>
          <a:p>
            <a:pPr marL="285750" indent="-285750">
              <a:buClr>
                <a:schemeClr val="accent6"/>
              </a:buClr>
              <a:buFont typeface="Wingdings" panose="05000000000000000000" pitchFamily="2" charset="2"/>
              <a:buChar char="§"/>
            </a:pPr>
            <a:endParaRPr lang="cs-CZ" dirty="0" smtClean="0"/>
          </a:p>
          <a:p>
            <a:pPr marL="285750" indent="-285750">
              <a:buClr>
                <a:schemeClr val="accent6"/>
              </a:buClr>
              <a:buFont typeface="Wingdings" panose="05000000000000000000" pitchFamily="2" charset="2"/>
              <a:buChar char="§"/>
            </a:pPr>
            <a:r>
              <a:rPr lang="cs-CZ" b="1" dirty="0" smtClean="0"/>
              <a:t>Energetická </a:t>
            </a:r>
            <a:r>
              <a:rPr lang="cs-CZ" b="1" dirty="0" smtClean="0"/>
              <a:t>maturita </a:t>
            </a:r>
            <a:r>
              <a:rPr lang="cs-CZ" dirty="0" smtClean="0"/>
              <a:t>– </a:t>
            </a:r>
            <a:r>
              <a:rPr lang="cs-CZ" dirty="0" err="1" smtClean="0"/>
              <a:t>Sev.Čechy</a:t>
            </a:r>
            <a:endParaRPr lang="cs-CZ" dirty="0" smtClean="0"/>
          </a:p>
          <a:p>
            <a:pPr>
              <a:buClr>
                <a:schemeClr val="accent6"/>
              </a:buClr>
            </a:pPr>
            <a:r>
              <a:rPr lang="cs-CZ" dirty="0" smtClean="0"/>
              <a:t>Jaro</a:t>
            </a:r>
          </a:p>
          <a:p>
            <a:pPr marL="285750" indent="-285750">
              <a:buClr>
                <a:schemeClr val="accent6"/>
              </a:buClr>
              <a:buFont typeface="Wingdings" panose="05000000000000000000" pitchFamily="2" charset="2"/>
              <a:buChar char="§"/>
            </a:pPr>
            <a:endParaRPr lang="cs-CZ" dirty="0" smtClean="0"/>
          </a:p>
          <a:p>
            <a:pPr marL="285750" indent="-285750">
              <a:buClr>
                <a:schemeClr val="accent6"/>
              </a:buClr>
              <a:buFont typeface="Wingdings" panose="05000000000000000000" pitchFamily="2" charset="2"/>
              <a:buChar char="§"/>
            </a:pPr>
            <a:r>
              <a:rPr lang="cs-CZ" b="1" dirty="0" smtClean="0"/>
              <a:t>Distribuční maturita </a:t>
            </a:r>
            <a:r>
              <a:rPr lang="cs-CZ" dirty="0" smtClean="0"/>
              <a:t>– Hradec Králové, Kladno</a:t>
            </a:r>
          </a:p>
          <a:p>
            <a:pPr>
              <a:buClr>
                <a:schemeClr val="accent6"/>
              </a:buClr>
            </a:pPr>
            <a:r>
              <a:rPr lang="cs-CZ" dirty="0" smtClean="0"/>
              <a:t>Jaro, podzim</a:t>
            </a:r>
          </a:p>
          <a:p>
            <a:pPr>
              <a:buClr>
                <a:schemeClr val="accent6"/>
              </a:buClr>
            </a:pPr>
            <a:endParaRPr lang="cs-CZ" dirty="0" smtClean="0"/>
          </a:p>
          <a:p>
            <a:pPr>
              <a:buClr>
                <a:schemeClr val="accent6"/>
              </a:buClr>
            </a:pPr>
            <a:endParaRPr lang="cs-CZ" dirty="0" smtClean="0"/>
          </a:p>
          <a:p>
            <a:pPr marL="0" indent="0">
              <a:buClr>
                <a:schemeClr val="accent6"/>
              </a:buClr>
            </a:pPr>
            <a:endParaRPr lang="cs-CZ" dirty="0"/>
          </a:p>
        </p:txBody>
      </p:sp>
    </p:spTree>
    <p:extLst>
      <p:ext uri="{BB962C8B-B14F-4D97-AF65-F5344CB8AC3E}">
        <p14:creationId xmlns:p14="http://schemas.microsoft.com/office/powerpoint/2010/main" val="2512877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Jaderná </a:t>
            </a:r>
            <a:r>
              <a:rPr lang="cs-CZ" dirty="0" smtClean="0"/>
              <a:t>maturita</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4</a:t>
            </a:fld>
            <a:endParaRPr lang="cs-CZ"/>
          </a:p>
        </p:txBody>
      </p:sp>
      <p:pic>
        <p:nvPicPr>
          <p:cNvPr id="3074" name="Picture 2" descr="C:\Users\laznickopet\Desktop\2016\strojovna_3bl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384" y="1425963"/>
            <a:ext cx="6350594" cy="476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7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Jaderná </a:t>
            </a:r>
            <a:r>
              <a:rPr lang="cs-CZ" dirty="0" smtClean="0"/>
              <a:t>maturita</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5</a:t>
            </a:fld>
            <a:endParaRPr lang="cs-CZ"/>
          </a:p>
        </p:txBody>
      </p:sp>
      <p:pic>
        <p:nvPicPr>
          <p:cNvPr id="4098" name="Picture 2" descr="C:\Users\laznickopet\Desktop\2016\strojovna_výklad-Knápe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316" y="1340529"/>
            <a:ext cx="6451390" cy="483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1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Jaderná </a:t>
            </a:r>
            <a:r>
              <a:rPr lang="cs-CZ" dirty="0" smtClean="0"/>
              <a:t>maturita</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6</a:t>
            </a:fld>
            <a:endParaRPr lang="cs-CZ"/>
          </a:p>
        </p:txBody>
      </p:sp>
      <p:pic>
        <p:nvPicPr>
          <p:cNvPr id="6146" name="Picture 2" descr="C:\Users\laznickopet\Desktop\2016\P1140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50" y="1207362"/>
            <a:ext cx="6703561" cy="502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36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423193"/>
          </a:xfrm>
        </p:spPr>
        <p:txBody>
          <a:bodyPr/>
          <a:lstStyle/>
          <a:p>
            <a:r>
              <a:rPr lang="cs-CZ" dirty="0" smtClean="0"/>
              <a:t>Jaderná maturita 2015</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7</a:t>
            </a:fld>
            <a:endParaRPr lang="cs-CZ"/>
          </a:p>
        </p:txBody>
      </p:sp>
      <p:pic>
        <p:nvPicPr>
          <p:cNvPr id="8194" name="Picture 2" descr="C:\Users\laznickopet\Desktop\2016\P11309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54" y="1130654"/>
            <a:ext cx="6731224" cy="504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50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Jaderná </a:t>
            </a:r>
            <a:r>
              <a:rPr lang="cs-CZ" dirty="0" smtClean="0"/>
              <a:t>maturita</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8</a:t>
            </a:fld>
            <a:endParaRPr lang="cs-CZ"/>
          </a:p>
        </p:txBody>
      </p:sp>
      <p:pic>
        <p:nvPicPr>
          <p:cNvPr id="9218" name="Picture 2" descr="C:\Users\laznickopet\Desktop\2016\P1130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62" y="1189608"/>
            <a:ext cx="6569760" cy="492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979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cez-sablona_newcz">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cez-sablona_newcz</Template>
  <TotalTime>769</TotalTime>
  <Words>241</Words>
  <Application>Microsoft Office PowerPoint</Application>
  <PresentationFormat>Předvádění na obrazovce (4:3)</PresentationFormat>
  <Paragraphs>76</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cez-sablona_newcz</vt:lpstr>
      <vt:lpstr>Skupina ČEZ  PEDAGOGŮM A STUDENTŮM </vt:lpstr>
      <vt:lpstr>STRATEGICKÝ NÁBOR SKUPINY ČEZ</vt:lpstr>
      <vt:lpstr>PARTNERSKÉ ŠKOLY SKUPINY ČEZ</vt:lpstr>
      <vt:lpstr>CO NABÍZÍME? „MATURITY“ PRO STŘEDOŠKOLÁKY </vt:lpstr>
      <vt:lpstr>Jaderná maturita</vt:lpstr>
      <vt:lpstr>Jaderná maturita</vt:lpstr>
      <vt:lpstr>Jaderná maturita</vt:lpstr>
      <vt:lpstr>Jaderná maturita 2015</vt:lpstr>
      <vt:lpstr>Jaderná maturita</vt:lpstr>
      <vt:lpstr>Jaderná maturita</vt:lpstr>
      <vt:lpstr>Jaderná maturita</vt:lpstr>
      <vt:lpstr>JADERNÁ MATURITA</vt:lpstr>
      <vt:lpstr>Co nabízíme? LETNÍ UNIVERZITY PRO VYSOKOŠKOLÁKY</vt:lpstr>
      <vt:lpstr>CO NABÍZÍME? Exkurze do provozů skupiny ČEZ </vt:lpstr>
      <vt:lpstr>CO NABÍZÍME? Přednášky našich odborníků ve školách </vt:lpstr>
      <vt:lpstr>CO NABÍZÍME? WWW.VIMPROC.CZ</vt:lpstr>
      <vt:lpstr>CO NABÍZÍME? WWW.SVETENERGIE.CZ </vt:lpstr>
      <vt:lpstr>CO NABÍZÍME? WWW.SVETENERGIE.CZ </vt:lpstr>
      <vt:lpstr>CO NABÍZÍME? Obor ENERGETika NA SPŠ Třebíč  </vt:lpstr>
      <vt:lpstr>VELETRHY středních škol DNY OTEVŘENÝCH DVEŘÍ</vt:lpstr>
      <vt:lpstr>CO NABÍZÍME? WWW.KDEJINDE.CZ</vt:lpstr>
      <vt:lpstr>CO NABÍZÍME? WWW.KDEJINDE.CZ</vt:lpstr>
      <vt:lpstr>Prezentace aplikace PowerPoint</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Návrhy stipendií 2013 ETE</dc:title>
  <dc:creator>Lázničková Petra</dc:creator>
  <cp:keywords>ČEZ</cp:keywords>
  <cp:lastModifiedBy>Navrátilová Linda</cp:lastModifiedBy>
  <cp:revision>79</cp:revision>
  <dcterms:created xsi:type="dcterms:W3CDTF">2013-10-02T04:56:35Z</dcterms:created>
  <dcterms:modified xsi:type="dcterms:W3CDTF">2017-08-24T20:53:14Z</dcterms:modified>
  <cp:category>Veřejná informace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DocumentTagging.ClassificationMark.P00">
    <vt:lpwstr>&lt;ClassificationMark xmlns:xsi="http://www.w3.org/2001/XMLSchema-instance" xmlns:xsd="http://www.w3.org/2001/XMLSchema" margin="NaN" class="C0" owner="Lázničková Petra" position="BottomMiddle" marginX="0" marginY="0" classifiedOn="2016-03-29T07:23:47.</vt:lpwstr>
  </property>
  <property fmtid="{D5CDD505-2E9C-101B-9397-08002B2CF9AE}" pid="12" name="DocumentTagging.ClassificationMark.P01">
    <vt:lpwstr>7882654+02:00" showPrintedBy="false" showPrintDate="false" language="cs" ApplicationVersion="Microsoft PowerPoint, 14.0" addinVersion="5.6.3.0" template="CEZ" kdi="Null KDI"&gt;&lt;history bulk="false" class="Důvěrnost D" code="C0" user="Štrausová Petra" d</vt:lpwstr>
  </property>
  <property fmtid="{D5CDD505-2E9C-101B-9397-08002B2CF9AE}" pid="13" name="DocumentTagging.ClassificationMark.P02">
    <vt:lpwstr>ate="2016-03-29T07:23:47.9130526+02:00" kdi="Null KDI" /&gt;&lt;recipients /&gt;&lt;documentOwners /&gt;&lt;/ClassificationMark&gt;</vt:lpwstr>
  </property>
  <property fmtid="{D5CDD505-2E9C-101B-9397-08002B2CF9AE}" pid="14" name="DocumentTagging.ClassificationMark">
    <vt:lpwstr>￼PARTS:3</vt:lpwstr>
  </property>
  <property fmtid="{D5CDD505-2E9C-101B-9397-08002B2CF9AE}" pid="15" name="DocumentClasification">
    <vt:lpwstr>Veřejná informace</vt:lpwstr>
  </property>
  <property fmtid="{D5CDD505-2E9C-101B-9397-08002B2CF9AE}" pid="16" name="CEZ_DLP">
    <vt:lpwstr>CEZ_DLP:Null KDI:D</vt:lpwstr>
  </property>
</Properties>
</file>