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9" r:id="rId2"/>
    <p:sldId id="257" r:id="rId3"/>
    <p:sldId id="283" r:id="rId4"/>
    <p:sldId id="284" r:id="rId5"/>
    <p:sldId id="267" r:id="rId6"/>
    <p:sldId id="265" r:id="rId7"/>
    <p:sldId id="268" r:id="rId8"/>
    <p:sldId id="272" r:id="rId9"/>
    <p:sldId id="273" r:id="rId10"/>
    <p:sldId id="274" r:id="rId11"/>
    <p:sldId id="285" r:id="rId12"/>
    <p:sldId id="286" r:id="rId13"/>
    <p:sldId id="258" r:id="rId14"/>
    <p:sldId id="290" r:id="rId15"/>
    <p:sldId id="260" r:id="rId16"/>
    <p:sldId id="287" r:id="rId17"/>
    <p:sldId id="288" r:id="rId18"/>
    <p:sldId id="292" r:id="rId19"/>
    <p:sldId id="289" r:id="rId20"/>
    <p:sldId id="262" r:id="rId21"/>
    <p:sldId id="271" r:id="rId22"/>
    <p:sldId id="263" r:id="rId23"/>
    <p:sldId id="278" r:id="rId24"/>
    <p:sldId id="281" r:id="rId25"/>
    <p:sldId id="279" r:id="rId26"/>
    <p:sldId id="280" r:id="rId27"/>
    <p:sldId id="277" r:id="rId28"/>
    <p:sldId id="264" r:id="rId29"/>
    <p:sldId id="282" r:id="rId30"/>
    <p:sldId id="261" r:id="rId31"/>
  </p:sldIdLst>
  <p:sldSz cx="9144000" cy="6858000" type="screen4x3"/>
  <p:notesSz cx="9979025" cy="68341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9" autoAdjust="0"/>
    <p:restoredTop sz="97758" autoAdjust="0"/>
  </p:normalViewPr>
  <p:slideViewPr>
    <p:cSldViewPr>
      <p:cViewPr>
        <p:scale>
          <a:sx n="61" d="100"/>
          <a:sy n="61" d="100"/>
        </p:scale>
        <p:origin x="-138" y="282"/>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notesViewPr>
    <p:cSldViewPr>
      <p:cViewPr varScale="1">
        <p:scale>
          <a:sx n="54" d="100"/>
          <a:sy n="54" d="100"/>
        </p:scale>
        <p:origin x="-834" y="-84"/>
      </p:cViewPr>
      <p:guideLst>
        <p:guide orient="horz" pos="2152"/>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25403" cy="34138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53623" y="0"/>
            <a:ext cx="4323084" cy="341383"/>
          </a:xfrm>
          <a:prstGeom prst="rect">
            <a:avLst/>
          </a:prstGeom>
        </p:spPr>
        <p:txBody>
          <a:bodyPr vert="horz" lIns="91440" tIns="45720" rIns="91440" bIns="45720" rtlCol="0"/>
          <a:lstStyle>
            <a:lvl1pPr algn="r">
              <a:defRPr sz="1200"/>
            </a:lvl1pPr>
          </a:lstStyle>
          <a:p>
            <a:fld id="{6729E18D-731D-4EF5-B69D-BA3C05A6743D}" type="datetimeFigureOut">
              <a:rPr lang="cs-CZ" smtClean="0"/>
              <a:t>15.8.2017</a:t>
            </a:fld>
            <a:endParaRPr lang="cs-CZ"/>
          </a:p>
        </p:txBody>
      </p:sp>
      <p:sp>
        <p:nvSpPr>
          <p:cNvPr id="4" name="Zástupný symbol pro zápatí 3"/>
          <p:cNvSpPr>
            <a:spLocks noGrp="1"/>
          </p:cNvSpPr>
          <p:nvPr>
            <p:ph type="ftr" sz="quarter" idx="2"/>
          </p:nvPr>
        </p:nvSpPr>
        <p:spPr>
          <a:xfrm>
            <a:off x="1" y="6491718"/>
            <a:ext cx="4325403" cy="34138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53623" y="6491718"/>
            <a:ext cx="4323084" cy="341383"/>
          </a:xfrm>
          <a:prstGeom prst="rect">
            <a:avLst/>
          </a:prstGeom>
        </p:spPr>
        <p:txBody>
          <a:bodyPr vert="horz" lIns="91440" tIns="45720" rIns="91440" bIns="45720" rtlCol="0" anchor="b"/>
          <a:lstStyle>
            <a:lvl1pPr algn="r">
              <a:defRPr sz="1200"/>
            </a:lvl1pPr>
          </a:lstStyle>
          <a:p>
            <a:fld id="{DC982893-CFF0-47A1-AEA4-5E8E4EDE6180}" type="slidenum">
              <a:rPr lang="cs-CZ" smtClean="0"/>
              <a:t>‹#›</a:t>
            </a:fld>
            <a:endParaRPr lang="cs-CZ"/>
          </a:p>
        </p:txBody>
      </p:sp>
    </p:spTree>
    <p:extLst>
      <p:ext uri="{BB962C8B-B14F-4D97-AF65-F5344CB8AC3E}">
        <p14:creationId xmlns:p14="http://schemas.microsoft.com/office/powerpoint/2010/main" val="2762742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24350" cy="3413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53088" y="0"/>
            <a:ext cx="4324350" cy="341313"/>
          </a:xfrm>
          <a:prstGeom prst="rect">
            <a:avLst/>
          </a:prstGeom>
        </p:spPr>
        <p:txBody>
          <a:bodyPr vert="horz" lIns="91440" tIns="45720" rIns="91440" bIns="45720" rtlCol="0"/>
          <a:lstStyle>
            <a:lvl1pPr algn="r">
              <a:defRPr sz="1200"/>
            </a:lvl1pPr>
          </a:lstStyle>
          <a:p>
            <a:fld id="{BD00D756-878E-4916-A7A5-9422AFB7EB0C}" type="datetimeFigureOut">
              <a:rPr lang="cs-CZ" smtClean="0"/>
              <a:t>15.8.2017</a:t>
            </a:fld>
            <a:endParaRPr lang="cs-CZ"/>
          </a:p>
        </p:txBody>
      </p:sp>
      <p:sp>
        <p:nvSpPr>
          <p:cNvPr id="4" name="Zástupný symbol pro obrázek snímku 3"/>
          <p:cNvSpPr>
            <a:spLocks noGrp="1" noRot="1" noChangeAspect="1"/>
          </p:cNvSpPr>
          <p:nvPr>
            <p:ph type="sldImg" idx="2"/>
          </p:nvPr>
        </p:nvSpPr>
        <p:spPr>
          <a:xfrm>
            <a:off x="3281363" y="512763"/>
            <a:ext cx="3416300" cy="25622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8538" y="3246438"/>
            <a:ext cx="7981950" cy="3074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6491288"/>
            <a:ext cx="4324350" cy="34131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53088" y="6491288"/>
            <a:ext cx="4324350" cy="341312"/>
          </a:xfrm>
          <a:prstGeom prst="rect">
            <a:avLst/>
          </a:prstGeom>
        </p:spPr>
        <p:txBody>
          <a:bodyPr vert="horz" lIns="91440" tIns="45720" rIns="91440" bIns="45720" rtlCol="0" anchor="b"/>
          <a:lstStyle>
            <a:lvl1pPr algn="r">
              <a:defRPr sz="1200"/>
            </a:lvl1pPr>
          </a:lstStyle>
          <a:p>
            <a:fld id="{1D250D1D-DFFB-4D31-A33E-D581DF081D8B}" type="slidenum">
              <a:rPr lang="cs-CZ" smtClean="0"/>
              <a:t>‹#›</a:t>
            </a:fld>
            <a:endParaRPr lang="cs-CZ"/>
          </a:p>
        </p:txBody>
      </p:sp>
    </p:spTree>
    <p:extLst>
      <p:ext uri="{BB962C8B-B14F-4D97-AF65-F5344CB8AC3E}">
        <p14:creationId xmlns:p14="http://schemas.microsoft.com/office/powerpoint/2010/main" val="69330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D250D1D-DFFB-4D31-A33E-D581DF081D8B}" type="slidenum">
              <a:rPr lang="cs-CZ" smtClean="0"/>
              <a:t>1</a:t>
            </a:fld>
            <a:endParaRPr lang="cs-CZ"/>
          </a:p>
        </p:txBody>
      </p:sp>
    </p:spTree>
    <p:extLst>
      <p:ext uri="{BB962C8B-B14F-4D97-AF65-F5344CB8AC3E}">
        <p14:creationId xmlns:p14="http://schemas.microsoft.com/office/powerpoint/2010/main" val="32486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D250D1D-DFFB-4D31-A33E-D581DF081D8B}" type="slidenum">
              <a:rPr lang="cs-CZ" smtClean="0"/>
              <a:t>5</a:t>
            </a:fld>
            <a:endParaRPr lang="cs-CZ"/>
          </a:p>
        </p:txBody>
      </p:sp>
    </p:spTree>
    <p:extLst>
      <p:ext uri="{BB962C8B-B14F-4D97-AF65-F5344CB8AC3E}">
        <p14:creationId xmlns:p14="http://schemas.microsoft.com/office/powerpoint/2010/main" val="428447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F03D6CE-0CDC-4C81-9009-3289320F6152}" type="datetime1">
              <a:rPr lang="cs-CZ" smtClean="0"/>
              <a:t>15.8.2017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322949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58F2AAD-18EE-450F-AD97-DDC340C3E340}" type="datetime1">
              <a:rPr lang="cs-CZ" smtClean="0"/>
              <a:t>15.8.2017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297712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15E161-4210-4AA7-B916-93D291005FE3}" type="datetime1">
              <a:rPr lang="cs-CZ" smtClean="0"/>
              <a:t>15.8.2017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240376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53D71B1-A5D1-47D2-9EF7-203C302DC56C}" type="datetime1">
              <a:rPr lang="cs-CZ" smtClean="0"/>
              <a:t>15.8.2017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345271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EF3F82F-D2C2-4A60-A4DA-FAD070705B0E}" type="datetime1">
              <a:rPr lang="cs-CZ" smtClean="0"/>
              <a:t>15.8.2017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27611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0DE647F-FD98-464C-BEC0-9EEC90C56D00}" type="datetime1">
              <a:rPr lang="cs-CZ" smtClean="0"/>
              <a:t>15.8.2017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211039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6D04925-297F-4650-9F80-827721FE69F4}" type="datetime1">
              <a:rPr lang="cs-CZ" smtClean="0"/>
              <a:t>15.8.2017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112943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914743D-3B5E-421B-A6BF-AE199B5FE35C}" type="datetime1">
              <a:rPr lang="cs-CZ" smtClean="0"/>
              <a:t>15.8.2017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400810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4F5AE93-BA2C-49A3-B6E1-14FC725C98ED}" type="datetime1">
              <a:rPr lang="cs-CZ" smtClean="0"/>
              <a:t>15.8.2017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261052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44F6226-9DE3-487B-A33B-985F95E6AE64}" type="datetime1">
              <a:rPr lang="cs-CZ" smtClean="0"/>
              <a:t>15.8.2017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144630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9A41810-169C-4739-B214-7AF4D10E127D}" type="datetime1">
              <a:rPr lang="cs-CZ" smtClean="0"/>
              <a:t>15.8.2017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E041E3-2858-4F56-B4AB-9BFC7D1CA59F}" type="slidenum">
              <a:rPr lang="cs-CZ" smtClean="0"/>
              <a:t>‹#›</a:t>
            </a:fld>
            <a:endParaRPr lang="cs-CZ"/>
          </a:p>
        </p:txBody>
      </p:sp>
    </p:spTree>
    <p:extLst>
      <p:ext uri="{BB962C8B-B14F-4D97-AF65-F5344CB8AC3E}">
        <p14:creationId xmlns:p14="http://schemas.microsoft.com/office/powerpoint/2010/main" val="349880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713A9-61DA-432B-AC98-45F7E21DBA9A}" type="datetime1">
              <a:rPr lang="cs-CZ" smtClean="0"/>
              <a:t>15.8.2017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041E3-2858-4F56-B4AB-9BFC7D1CA59F}" type="slidenum">
              <a:rPr lang="cs-CZ" smtClean="0"/>
              <a:t>‹#›</a:t>
            </a:fld>
            <a:endParaRPr lang="cs-CZ"/>
          </a:p>
        </p:txBody>
      </p:sp>
    </p:spTree>
    <p:extLst>
      <p:ext uri="{BB962C8B-B14F-4D97-AF65-F5344CB8AC3E}">
        <p14:creationId xmlns:p14="http://schemas.microsoft.com/office/powerpoint/2010/main" val="46325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1052736"/>
            <a:ext cx="7704856" cy="4708981"/>
          </a:xfrm>
          <a:prstGeom prst="rect">
            <a:avLst/>
          </a:prstGeom>
        </p:spPr>
        <p:txBody>
          <a:bodyPr wrap="square">
            <a:spAutoFit/>
          </a:bodyPr>
          <a:lstStyle/>
          <a:p>
            <a:r>
              <a:rPr lang="cs-CZ" sz="3200" b="1" u="sng" dirty="0" smtClean="0"/>
              <a:t>Seminář JČMF Matematika a fyzika ve škole </a:t>
            </a:r>
          </a:p>
          <a:p>
            <a:pPr algn="ctr"/>
            <a:r>
              <a:rPr lang="cs-CZ" sz="3200" b="1" u="sng" dirty="0" smtClean="0"/>
              <a:t>  Jevíčko,   23.-25. srpna 2017</a:t>
            </a:r>
            <a:br>
              <a:rPr lang="cs-CZ" sz="3200" b="1" u="sng" dirty="0" smtClean="0"/>
            </a:br>
            <a:r>
              <a:rPr lang="cs-CZ" sz="3200" dirty="0" smtClean="0"/>
              <a:t/>
            </a:r>
            <a:br>
              <a:rPr lang="cs-CZ" sz="3200" dirty="0" smtClean="0"/>
            </a:br>
            <a:r>
              <a:rPr lang="cs-CZ" sz="4000" b="1" u="sng" dirty="0" smtClean="0"/>
              <a:t>Diskutabilní</a:t>
            </a:r>
            <a:r>
              <a:rPr lang="cs-CZ" sz="4000" b="1" dirty="0" smtClean="0"/>
              <a:t> odpovědi na otázky uplatnitelné ve školské fyzice</a:t>
            </a:r>
            <a:r>
              <a:rPr lang="cs-CZ" sz="4000" dirty="0" smtClean="0"/>
              <a:t/>
            </a:r>
            <a:br>
              <a:rPr lang="cs-CZ" sz="4000" dirty="0" smtClean="0"/>
            </a:br>
            <a:endParaRPr lang="cs-CZ" sz="4000" dirty="0" smtClean="0"/>
          </a:p>
          <a:p>
            <a:pPr algn="ctr"/>
            <a:r>
              <a:rPr lang="cs-CZ" sz="2800" b="1" i="1" dirty="0" smtClean="0"/>
              <a:t>Martin Černohorský</a:t>
            </a:r>
            <a:br>
              <a:rPr lang="cs-CZ" sz="2800" b="1" i="1" dirty="0" smtClean="0"/>
            </a:br>
            <a:r>
              <a:rPr lang="cs-CZ" sz="2800" b="1" i="1" dirty="0" smtClean="0"/>
              <a:t>Ústav teoretické fyziky a astrofyziky </a:t>
            </a:r>
            <a:br>
              <a:rPr lang="cs-CZ" sz="2800" b="1" i="1" dirty="0" smtClean="0"/>
            </a:br>
            <a:r>
              <a:rPr lang="cs-CZ" sz="2800" b="1" i="1" dirty="0" smtClean="0"/>
              <a:t>Přírodovědecké fakulty Masarykovy univerzity</a:t>
            </a:r>
            <a:endParaRPr lang="cs-CZ" sz="2800"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a:t>
            </a:fld>
            <a:endParaRPr lang="cs-CZ"/>
          </a:p>
        </p:txBody>
      </p:sp>
    </p:spTree>
    <p:extLst>
      <p:ext uri="{BB962C8B-B14F-4D97-AF65-F5344CB8AC3E}">
        <p14:creationId xmlns:p14="http://schemas.microsoft.com/office/powerpoint/2010/main" val="227819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106690"/>
          </a:xfrm>
        </p:spPr>
        <p:txBody>
          <a:bodyPr>
            <a:normAutofit/>
          </a:bodyPr>
          <a:lstStyle/>
          <a:p>
            <a:pPr algn="l"/>
            <a:r>
              <a:rPr lang="cs-CZ" sz="3200" b="1" dirty="0" smtClean="0"/>
              <a:t>(s. 114): „Všechny elementární </a:t>
            </a:r>
            <a:r>
              <a:rPr lang="cs-CZ" sz="3200" b="1" u="sng" dirty="0" smtClean="0"/>
              <a:t>částice</a:t>
            </a:r>
            <a:r>
              <a:rPr lang="cs-CZ" sz="3200" b="1" dirty="0" smtClean="0"/>
              <a:t> se </a:t>
            </a:r>
            <a:r>
              <a:rPr lang="cs-CZ" sz="3200" b="1" u="sng" dirty="0" smtClean="0"/>
              <a:t>mohou</a:t>
            </a:r>
            <a:r>
              <a:rPr lang="cs-CZ" sz="3200" b="1" dirty="0" smtClean="0"/>
              <a:t> přeměňovat při srážkách </a:t>
            </a:r>
            <a:br>
              <a:rPr lang="cs-CZ" sz="3200" b="1" dirty="0" smtClean="0"/>
            </a:br>
            <a:r>
              <a:rPr lang="cs-CZ" sz="3200" b="1" dirty="0" smtClean="0"/>
              <a:t> s dostatečně velkou energií v jiné částice nebo prostě </a:t>
            </a:r>
            <a:r>
              <a:rPr lang="cs-CZ" sz="3200" b="1" u="sng" dirty="0" smtClean="0"/>
              <a:t>vznikat z kinetické energie a mohou se přeměňovat v energii, například v záření</a:t>
            </a:r>
            <a:r>
              <a:rPr lang="cs-CZ" sz="3200" b="1" dirty="0" smtClean="0"/>
              <a:t>. Máme </a:t>
            </a:r>
            <a:r>
              <a:rPr lang="cs-CZ" sz="3200" b="1" dirty="0" smtClean="0"/>
              <a:t>zde </a:t>
            </a:r>
            <a:r>
              <a:rPr lang="cs-CZ" sz="3200" b="1" dirty="0" smtClean="0"/>
              <a:t>tedy definitivní důkaz jednoty matérie. Všechny elementární </a:t>
            </a:r>
            <a:r>
              <a:rPr lang="cs-CZ" sz="3200" b="1" u="sng" dirty="0" smtClean="0"/>
              <a:t>částice jsou vytvořeny z téže substance, z téže látky, kterou můžeme nazývat energií nebo univerzální matéri</a:t>
            </a:r>
            <a:r>
              <a:rPr lang="cs-CZ" sz="3200" b="1" dirty="0" smtClean="0"/>
              <a:t>í; jsou jen různými formami, v nichž se může matérie objevovat.“</a:t>
            </a:r>
            <a:br>
              <a:rPr lang="cs-CZ" sz="3200" b="1" dirty="0" smtClean="0"/>
            </a:br>
            <a:endParaRPr lang="cs-CZ" sz="3200"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10</a:t>
            </a:fld>
            <a:endParaRPr lang="cs-CZ"/>
          </a:p>
        </p:txBody>
      </p:sp>
    </p:spTree>
    <p:extLst>
      <p:ext uri="{BB962C8B-B14F-4D97-AF65-F5344CB8AC3E}">
        <p14:creationId xmlns:p14="http://schemas.microsoft.com/office/powerpoint/2010/main" val="141494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74642"/>
          </a:xfrm>
        </p:spPr>
        <p:txBody>
          <a:bodyPr/>
          <a:lstStyle/>
          <a:p>
            <a:pPr algn="l"/>
            <a:r>
              <a:rPr lang="cs-CZ" b="1" dirty="0" smtClean="0"/>
              <a:t>(S. 151): „… </a:t>
            </a:r>
            <a:r>
              <a:rPr lang="cs-CZ" b="1" dirty="0" err="1" smtClean="0"/>
              <a:t>Alle</a:t>
            </a:r>
            <a:r>
              <a:rPr lang="cs-CZ" b="1" dirty="0" smtClean="0"/>
              <a:t> </a:t>
            </a:r>
            <a:r>
              <a:rPr lang="cs-CZ" b="1" u="sng" dirty="0" err="1" smtClean="0"/>
              <a:t>Elementarteilchen</a:t>
            </a:r>
            <a:r>
              <a:rPr lang="cs-CZ" b="1" u="sng" dirty="0" smtClean="0"/>
              <a:t> </a:t>
            </a:r>
            <a:r>
              <a:rPr lang="cs-CZ" b="1" u="sng" dirty="0" err="1" smtClean="0"/>
              <a:t>sind</a:t>
            </a:r>
            <a:r>
              <a:rPr lang="cs-CZ" b="1" u="sng" dirty="0" smtClean="0"/>
              <a:t> </a:t>
            </a:r>
            <a:r>
              <a:rPr lang="cs-CZ" b="1" u="sng" dirty="0" err="1" smtClean="0"/>
              <a:t>aus</a:t>
            </a:r>
            <a:r>
              <a:rPr lang="cs-CZ" b="1" u="sng" dirty="0" smtClean="0"/>
              <a:t> </a:t>
            </a:r>
            <a:r>
              <a:rPr lang="cs-CZ" b="1" u="sng" dirty="0" err="1" smtClean="0"/>
              <a:t>derselben</a:t>
            </a:r>
            <a:r>
              <a:rPr lang="cs-CZ" b="1" u="sng" dirty="0" smtClean="0"/>
              <a:t> </a:t>
            </a:r>
            <a:r>
              <a:rPr lang="cs-CZ" b="1" u="sng" dirty="0" err="1" smtClean="0"/>
              <a:t>Substanz</a:t>
            </a:r>
            <a:r>
              <a:rPr lang="cs-CZ" b="1" u="sng" dirty="0" smtClean="0"/>
              <a:t>, </a:t>
            </a:r>
            <a:r>
              <a:rPr lang="cs-CZ" b="1" u="sng" dirty="0" err="1" smtClean="0"/>
              <a:t>aus</a:t>
            </a:r>
            <a:r>
              <a:rPr lang="cs-CZ" b="1" u="sng" dirty="0" smtClean="0"/>
              <a:t> </a:t>
            </a:r>
            <a:r>
              <a:rPr lang="cs-CZ" b="1" u="sng" dirty="0" err="1" smtClean="0"/>
              <a:t>demselben</a:t>
            </a:r>
            <a:r>
              <a:rPr lang="cs-CZ" b="1" u="sng" dirty="0" smtClean="0"/>
              <a:t> </a:t>
            </a:r>
            <a:r>
              <a:rPr lang="cs-CZ" b="1" u="sng" dirty="0" err="1" smtClean="0"/>
              <a:t>Stoff</a:t>
            </a:r>
            <a:r>
              <a:rPr lang="cs-CZ" b="1" u="sng" dirty="0" smtClean="0"/>
              <a:t> </a:t>
            </a:r>
            <a:r>
              <a:rPr lang="cs-CZ" b="1" u="sng" dirty="0" err="1" smtClean="0"/>
              <a:t>gemacht</a:t>
            </a:r>
            <a:r>
              <a:rPr lang="cs-CZ" b="1" u="sng" dirty="0" smtClean="0"/>
              <a:t>, den </a:t>
            </a:r>
            <a:r>
              <a:rPr lang="cs-CZ" b="1" u="sng" dirty="0" err="1" smtClean="0"/>
              <a:t>wir</a:t>
            </a:r>
            <a:r>
              <a:rPr lang="cs-CZ" b="1" u="sng" dirty="0" smtClean="0"/>
              <a:t> </a:t>
            </a:r>
            <a:r>
              <a:rPr lang="cs-CZ" b="1" u="sng" dirty="0" err="1" smtClean="0"/>
              <a:t>nun</a:t>
            </a:r>
            <a:r>
              <a:rPr lang="cs-CZ" b="1" u="sng" dirty="0" smtClean="0"/>
              <a:t> Energie oder </a:t>
            </a:r>
            <a:r>
              <a:rPr lang="cs-CZ" b="1" u="sng" dirty="0" err="1" smtClean="0"/>
              <a:t>universelle</a:t>
            </a:r>
            <a:r>
              <a:rPr lang="cs-CZ" b="1" u="sng" dirty="0" smtClean="0"/>
              <a:t> Materie </a:t>
            </a:r>
            <a:r>
              <a:rPr lang="cs-CZ" b="1" u="sng" dirty="0" err="1" smtClean="0"/>
              <a:t>nennen</a:t>
            </a:r>
            <a:r>
              <a:rPr lang="cs-CZ" b="1" u="sng" dirty="0" smtClean="0"/>
              <a:t> </a:t>
            </a:r>
            <a:r>
              <a:rPr lang="cs-CZ" b="1" u="sng" dirty="0" err="1" smtClean="0"/>
              <a:t>können</a:t>
            </a:r>
            <a:r>
              <a:rPr lang="cs-CZ" b="1" dirty="0" smtClean="0"/>
              <a:t>: </a:t>
            </a:r>
            <a:r>
              <a:rPr lang="cs-CZ" b="1" dirty="0" err="1" smtClean="0"/>
              <a:t>sie</a:t>
            </a:r>
            <a:r>
              <a:rPr lang="cs-CZ" b="1" dirty="0" smtClean="0"/>
              <a:t> </a:t>
            </a:r>
            <a:r>
              <a:rPr lang="cs-CZ" b="1" dirty="0" err="1" smtClean="0"/>
              <a:t>sind</a:t>
            </a:r>
            <a:r>
              <a:rPr lang="cs-CZ" b="1" dirty="0" smtClean="0"/>
              <a:t> </a:t>
            </a:r>
            <a:r>
              <a:rPr lang="cs-CZ" b="1" dirty="0" err="1" smtClean="0"/>
              <a:t>nur</a:t>
            </a:r>
            <a:r>
              <a:rPr lang="cs-CZ" b="1" dirty="0" smtClean="0"/>
              <a:t> </a:t>
            </a:r>
            <a:r>
              <a:rPr lang="cs-CZ" b="1" dirty="0" err="1" smtClean="0"/>
              <a:t>verschiedene</a:t>
            </a:r>
            <a:r>
              <a:rPr lang="cs-CZ" b="1" dirty="0" smtClean="0"/>
              <a:t> </a:t>
            </a:r>
            <a:r>
              <a:rPr lang="cs-CZ" b="1" dirty="0" err="1" smtClean="0"/>
              <a:t>Formen</a:t>
            </a:r>
            <a:r>
              <a:rPr lang="cs-CZ" b="1" dirty="0" smtClean="0"/>
              <a:t>, in </a:t>
            </a:r>
            <a:r>
              <a:rPr lang="cs-CZ" b="1" dirty="0" err="1" smtClean="0"/>
              <a:t>denen</a:t>
            </a:r>
            <a:r>
              <a:rPr lang="cs-CZ" b="1" dirty="0" smtClean="0"/>
              <a:t> Materie </a:t>
            </a:r>
            <a:r>
              <a:rPr lang="cs-CZ" b="1" dirty="0" err="1" smtClean="0"/>
              <a:t>erscheinen</a:t>
            </a:r>
            <a:r>
              <a:rPr lang="cs-CZ" b="1" dirty="0" smtClean="0"/>
              <a:t> kann.“</a:t>
            </a:r>
            <a:endParaRPr lang="cs-CZ"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11</a:t>
            </a:fld>
            <a:endParaRPr lang="cs-CZ"/>
          </a:p>
        </p:txBody>
      </p:sp>
    </p:spTree>
    <p:extLst>
      <p:ext uri="{BB962C8B-B14F-4D97-AF65-F5344CB8AC3E}">
        <p14:creationId xmlns:p14="http://schemas.microsoft.com/office/powerpoint/2010/main" val="1200916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6034682"/>
          </a:xfrm>
        </p:spPr>
        <p:txBody>
          <a:bodyPr/>
          <a:lstStyle/>
          <a:p>
            <a:pPr algn="l"/>
            <a:r>
              <a:rPr lang="cs-CZ" b="1" dirty="0" smtClean="0"/>
              <a:t>Heisenberg:</a:t>
            </a:r>
            <a:br>
              <a:rPr lang="cs-CZ" b="1" dirty="0" smtClean="0"/>
            </a:br>
            <a:r>
              <a:rPr lang="cs-CZ" b="1" dirty="0" smtClean="0"/>
              <a:t>Vznik částice z kinetické energie</a:t>
            </a:r>
            <a:r>
              <a:rPr lang="cs-CZ" b="1" dirty="0" smtClean="0"/>
              <a:t>. </a:t>
            </a:r>
            <a:r>
              <a:rPr lang="cs-CZ" sz="6600" b="1" dirty="0" smtClean="0"/>
              <a:t>?</a:t>
            </a:r>
            <a:r>
              <a:rPr lang="cs-CZ" b="1" dirty="0" smtClean="0"/>
              <a:t/>
            </a:r>
            <a:br>
              <a:rPr lang="cs-CZ" b="1" dirty="0" smtClean="0"/>
            </a:br>
            <a:r>
              <a:rPr lang="cs-CZ" b="1" dirty="0" smtClean="0"/>
              <a:t>Přeměna  energie v hmotnost</a:t>
            </a:r>
            <a:r>
              <a:rPr lang="cs-CZ" b="1" dirty="0"/>
              <a:t>. </a:t>
            </a:r>
            <a:r>
              <a:rPr lang="cs-CZ" sz="7200" b="1" dirty="0"/>
              <a:t>?</a:t>
            </a:r>
            <a:r>
              <a:rPr lang="cs-CZ" b="1" dirty="0" smtClean="0"/>
              <a:t/>
            </a:r>
            <a:br>
              <a:rPr lang="cs-CZ" b="1" dirty="0" smtClean="0"/>
            </a:br>
            <a:r>
              <a:rPr lang="cs-CZ" b="1" dirty="0"/>
              <a:t> </a:t>
            </a:r>
            <a:r>
              <a:rPr lang="cs-CZ" b="1" dirty="0" smtClean="0"/>
              <a:t>                            </a:t>
            </a:r>
            <a:endParaRPr lang="cs-CZ"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12</a:t>
            </a:fld>
            <a:endParaRPr lang="cs-CZ"/>
          </a:p>
        </p:txBody>
      </p:sp>
    </p:spTree>
    <p:extLst>
      <p:ext uri="{BB962C8B-B14F-4D97-AF65-F5344CB8AC3E}">
        <p14:creationId xmlns:p14="http://schemas.microsoft.com/office/powerpoint/2010/main" val="7153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Obdélník 1"/>
              <p:cNvSpPr/>
              <p:nvPr/>
            </p:nvSpPr>
            <p:spPr>
              <a:xfrm>
                <a:off x="395536" y="692696"/>
                <a:ext cx="8352928" cy="5030673"/>
              </a:xfrm>
              <a:prstGeom prst="rect">
                <a:avLst/>
              </a:prstGeom>
            </p:spPr>
            <p:txBody>
              <a:bodyPr wrap="square">
                <a:spAutoFit/>
              </a:bodyPr>
              <a:lstStyle/>
              <a:p>
                <a:r>
                  <a:rPr lang="cs-CZ" sz="4000" b="1" dirty="0" smtClean="0"/>
                  <a:t>2.</a:t>
                </a:r>
              </a:p>
              <a:p>
                <a:r>
                  <a:rPr lang="cs-CZ" sz="4000" b="1" dirty="0" smtClean="0"/>
                  <a:t>Kdy, resp. čím může být případ volně padajícího kamene pojednaný běžně užívaným způsobem ½m</a:t>
                </a:r>
                <a14:m>
                  <m:oMath xmlns:m="http://schemas.openxmlformats.org/officeDocument/2006/math">
                    <m:sSup>
                      <m:sSupPr>
                        <m:ctrlPr>
                          <a:rPr lang="cs-CZ" sz="4000" b="1" i="1" smtClean="0">
                            <a:latin typeface="Cambria Math"/>
                          </a:rPr>
                        </m:ctrlPr>
                      </m:sSupPr>
                      <m:e>
                        <m:r>
                          <m:rPr>
                            <m:nor/>
                          </m:rPr>
                          <a:rPr lang="cs-CZ" sz="4000" b="1" dirty="0" smtClean="0"/>
                          <m:t>𝑣</m:t>
                        </m:r>
                      </m:e>
                      <m:sup>
                        <m:r>
                          <a:rPr lang="cs-CZ" sz="4000" b="1" i="1" smtClean="0">
                            <a:latin typeface="Cambria Math"/>
                          </a:rPr>
                          <m:t>𝟐</m:t>
                        </m:r>
                      </m:sup>
                    </m:sSup>
                    <m:r>
                      <a:rPr lang="cs-CZ" sz="4000" b="1" i="1" smtClean="0">
                        <a:latin typeface="Cambria Math"/>
                      </a:rPr>
                      <m:t>=</m:t>
                    </m:r>
                  </m:oMath>
                </a14:m>
                <a:r>
                  <a:rPr lang="cs-CZ" sz="4000" b="1" dirty="0" smtClean="0"/>
                  <a:t> 𝑚𝑔ℎ jako příklad zachování energie škodlivý?</a:t>
                </a:r>
              </a:p>
              <a:p>
                <a:endParaRPr lang="cs-CZ" sz="4000" b="1" dirty="0"/>
              </a:p>
              <a:p>
                <a:r>
                  <a:rPr lang="cs-CZ" sz="4000" b="1" dirty="0" smtClean="0">
                    <a:solidFill>
                      <a:srgbClr val="FF0000"/>
                    </a:solidFill>
                  </a:rPr>
                  <a:t>Učebnice?</a:t>
                </a:r>
              </a:p>
            </p:txBody>
          </p:sp>
        </mc:Choice>
        <mc:Fallback xmlns="">
          <p:sp>
            <p:nvSpPr>
              <p:cNvPr id="2" name="Obdélník 1"/>
              <p:cNvSpPr>
                <a:spLocks noRot="1" noChangeAspect="1" noMove="1" noResize="1" noEditPoints="1" noAdjustHandles="1" noChangeArrowheads="1" noChangeShapeType="1" noTextEdit="1"/>
              </p:cNvSpPr>
              <p:nvPr/>
            </p:nvSpPr>
            <p:spPr>
              <a:xfrm>
                <a:off x="395536" y="692696"/>
                <a:ext cx="8352928" cy="5030673"/>
              </a:xfrm>
              <a:prstGeom prst="rect">
                <a:avLst/>
              </a:prstGeom>
              <a:blipFill rotWithShape="1">
                <a:blip r:embed="rId2"/>
                <a:stretch>
                  <a:fillRect l="-2628" t="-2182" b="-4242"/>
                </a:stretch>
              </a:blipFill>
            </p:spPr>
            <p:txBody>
              <a:bodyPr/>
              <a:lstStyle/>
              <a:p>
                <a:r>
                  <a:rPr lang="cs-CZ">
                    <a:noFill/>
                  </a:rPr>
                  <a:t> </a:t>
                </a:r>
              </a:p>
            </p:txBody>
          </p:sp>
        </mc:Fallback>
      </mc:AlternateContent>
      <p:sp>
        <p:nvSpPr>
          <p:cNvPr id="3" name="Nadpis 2"/>
          <p:cNvSpPr>
            <a:spLocks noGrp="1"/>
          </p:cNvSpPr>
          <p:nvPr>
            <p:ph type="title"/>
          </p:nvPr>
        </p:nvSpPr>
        <p:spPr>
          <a:xfrm>
            <a:off x="611560" y="-675456"/>
            <a:ext cx="8075240" cy="432048"/>
          </a:xfrm>
        </p:spPr>
        <p:txBody>
          <a:bodyPr>
            <a:normAutofit fontScale="90000"/>
          </a:bodyPr>
          <a:lstStyle/>
          <a:p>
            <a:endParaRPr lang="cs-CZ" dirty="0"/>
          </a:p>
        </p:txBody>
      </p:sp>
      <p:sp>
        <p:nvSpPr>
          <p:cNvPr id="4" name="Zástupný symbol pro číslo snímku 3"/>
          <p:cNvSpPr>
            <a:spLocks noGrp="1"/>
          </p:cNvSpPr>
          <p:nvPr>
            <p:ph type="sldNum" sz="quarter" idx="12"/>
          </p:nvPr>
        </p:nvSpPr>
        <p:spPr/>
        <p:txBody>
          <a:bodyPr/>
          <a:lstStyle/>
          <a:p>
            <a:fld id="{BFE041E3-2858-4F56-B4AB-9BFC7D1CA59F}" type="slidenum">
              <a:rPr lang="cs-CZ" smtClean="0"/>
              <a:t>13</a:t>
            </a:fld>
            <a:endParaRPr lang="cs-CZ"/>
          </a:p>
        </p:txBody>
      </p:sp>
    </p:spTree>
    <p:extLst>
      <p:ext uri="{BB962C8B-B14F-4D97-AF65-F5344CB8AC3E}">
        <p14:creationId xmlns:p14="http://schemas.microsoft.com/office/powerpoint/2010/main" val="3844266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034682"/>
          </a:xfrm>
        </p:spPr>
        <p:txBody>
          <a:bodyPr>
            <a:normAutofit fontScale="90000"/>
          </a:bodyPr>
          <a:lstStyle/>
          <a:p>
            <a:pPr algn="l"/>
            <a:r>
              <a:rPr lang="cs-CZ" b="1" dirty="0" smtClean="0"/>
              <a:t>Zákony zachování energie jsou vázány na systémy interagujících objektů, nikoli na jejich jednotlivé prvky.</a:t>
            </a:r>
            <a:br>
              <a:rPr lang="cs-CZ" b="1" dirty="0" smtClean="0"/>
            </a:br>
            <a:r>
              <a:rPr lang="cs-CZ" b="1" dirty="0" smtClean="0"/>
              <a:t/>
            </a:r>
            <a:br>
              <a:rPr lang="cs-CZ" b="1" dirty="0" smtClean="0"/>
            </a:br>
            <a:r>
              <a:rPr lang="cs-CZ" b="1" dirty="0" err="1" smtClean="0"/>
              <a:t>Ivedený</a:t>
            </a:r>
            <a:r>
              <a:rPr lang="cs-CZ" b="1" dirty="0" smtClean="0"/>
              <a:t> vztah je zjednodušením, které vede k chybné představě </a:t>
            </a:r>
            <a:br>
              <a:rPr lang="cs-CZ" b="1" dirty="0" smtClean="0"/>
            </a:br>
            <a:r>
              <a:rPr lang="cs-CZ" b="1" dirty="0" smtClean="0"/>
              <a:t>o pojmu potenciální energie.</a:t>
            </a:r>
            <a:br>
              <a:rPr lang="cs-CZ" b="1" dirty="0" smtClean="0"/>
            </a:br>
            <a:endParaRPr lang="cs-CZ"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14</a:t>
            </a:fld>
            <a:endParaRPr lang="cs-CZ"/>
          </a:p>
        </p:txBody>
      </p:sp>
    </p:spTree>
    <p:extLst>
      <p:ext uri="{BB962C8B-B14F-4D97-AF65-F5344CB8AC3E}">
        <p14:creationId xmlns:p14="http://schemas.microsoft.com/office/powerpoint/2010/main" val="177612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76672"/>
            <a:ext cx="8424936" cy="5632311"/>
          </a:xfrm>
          <a:prstGeom prst="rect">
            <a:avLst/>
          </a:prstGeom>
        </p:spPr>
        <p:txBody>
          <a:bodyPr wrap="square">
            <a:spAutoFit/>
          </a:bodyPr>
          <a:lstStyle/>
          <a:p>
            <a:r>
              <a:rPr lang="cs-CZ" sz="4000" b="1" dirty="0" smtClean="0"/>
              <a:t>3. </a:t>
            </a:r>
          </a:p>
          <a:p>
            <a:r>
              <a:rPr lang="cs-CZ" sz="4000" b="1" dirty="0" smtClean="0"/>
              <a:t>Co je důkazem, že Newton vyjadřuje svým prvním zákonem pohybu </a:t>
            </a:r>
          </a:p>
          <a:p>
            <a:r>
              <a:rPr lang="cs-CZ" sz="4000" b="1" dirty="0" smtClean="0"/>
              <a:t>i princip setrvačnosti rotačního pohybu?</a:t>
            </a:r>
          </a:p>
          <a:p>
            <a:r>
              <a:rPr lang="cs-CZ" sz="4000" b="1" dirty="0" smtClean="0">
                <a:solidFill>
                  <a:srgbClr val="FF0000"/>
                </a:solidFill>
              </a:rPr>
              <a:t>John </a:t>
            </a:r>
            <a:r>
              <a:rPr lang="cs-CZ" sz="4000" b="1" dirty="0" err="1" smtClean="0">
                <a:solidFill>
                  <a:srgbClr val="FF0000"/>
                </a:solidFill>
              </a:rPr>
              <a:t>Herivel</a:t>
            </a:r>
            <a:r>
              <a:rPr lang="cs-CZ" sz="4000" b="1" dirty="0" smtClean="0">
                <a:solidFill>
                  <a:srgbClr val="FF0000"/>
                </a:solidFill>
              </a:rPr>
              <a:t/>
            </a:r>
            <a:br>
              <a:rPr lang="cs-CZ" sz="4000" b="1" dirty="0" smtClean="0">
                <a:solidFill>
                  <a:srgbClr val="FF0000"/>
                </a:solidFill>
              </a:rPr>
            </a:br>
            <a:r>
              <a:rPr lang="cs-CZ" sz="4000" b="1" dirty="0" smtClean="0">
                <a:solidFill>
                  <a:srgbClr val="FF0000"/>
                </a:solidFill>
              </a:rPr>
              <a:t>Ernst Mach</a:t>
            </a:r>
            <a:br>
              <a:rPr lang="cs-CZ" sz="4000" b="1" dirty="0" smtClean="0">
                <a:solidFill>
                  <a:srgbClr val="FF0000"/>
                </a:solidFill>
              </a:rPr>
            </a:br>
            <a:r>
              <a:rPr lang="cs-CZ" sz="4000" b="1" dirty="0" smtClean="0">
                <a:solidFill>
                  <a:srgbClr val="FF0000"/>
                </a:solidFill>
              </a:rPr>
              <a:t>I. Bernard </a:t>
            </a:r>
            <a:r>
              <a:rPr lang="cs-CZ" sz="4000" b="1" dirty="0" err="1" smtClean="0">
                <a:solidFill>
                  <a:srgbClr val="FF0000"/>
                </a:solidFill>
              </a:rPr>
              <a:t>Cohen</a:t>
            </a:r>
            <a:endParaRPr lang="cs-CZ" sz="4000" b="1" dirty="0">
              <a:solidFill>
                <a:srgbClr val="FF0000"/>
              </a:solidFill>
            </a:endParaRPr>
          </a:p>
          <a:p>
            <a:endParaRPr lang="cs-CZ" sz="4000"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15</a:t>
            </a:fld>
            <a:endParaRPr lang="cs-CZ"/>
          </a:p>
        </p:txBody>
      </p:sp>
    </p:spTree>
    <p:extLst>
      <p:ext uri="{BB962C8B-B14F-4D97-AF65-F5344CB8AC3E}">
        <p14:creationId xmlns:p14="http://schemas.microsoft.com/office/powerpoint/2010/main" val="2404710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04664"/>
            <a:ext cx="8604448" cy="6034682"/>
          </a:xfrm>
        </p:spPr>
        <p:txBody>
          <a:bodyPr>
            <a:normAutofit fontScale="90000"/>
          </a:bodyPr>
          <a:lstStyle/>
          <a:p>
            <a:pPr algn="l"/>
            <a:r>
              <a:rPr lang="cs-CZ" dirty="0"/>
              <a:t/>
            </a:r>
            <a:br>
              <a:rPr lang="cs-CZ" dirty="0"/>
            </a:br>
            <a:r>
              <a:rPr lang="cs-CZ" sz="3600" b="1" i="1" dirty="0" smtClean="0"/>
              <a:t>PRINCIPIA</a:t>
            </a:r>
            <a:r>
              <a:rPr lang="cs-CZ" sz="3600" dirty="0" smtClean="0"/>
              <a:t>, </a:t>
            </a:r>
            <a:r>
              <a:rPr lang="cs-CZ" sz="3600" dirty="0"/>
              <a:t>Liber </a:t>
            </a:r>
            <a:r>
              <a:rPr lang="cs-CZ" sz="3600" dirty="0" err="1" smtClean="0"/>
              <a:t>Tertius</a:t>
            </a:r>
            <a:r>
              <a:rPr lang="cs-CZ" sz="3600" dirty="0"/>
              <a:t>. </a:t>
            </a:r>
            <a:r>
              <a:rPr lang="cs-CZ" sz="3600" dirty="0" err="1"/>
              <a:t>Propositio</a:t>
            </a:r>
            <a:r>
              <a:rPr lang="cs-CZ" sz="3600" dirty="0"/>
              <a:t> XVII. </a:t>
            </a:r>
            <a:r>
              <a:rPr lang="cs-CZ" sz="3600" dirty="0" err="1"/>
              <a:t>Theorema</a:t>
            </a:r>
            <a:r>
              <a:rPr lang="cs-CZ" sz="3600" dirty="0"/>
              <a:t> XV.</a:t>
            </a:r>
            <a:br>
              <a:rPr lang="cs-CZ" sz="3600" dirty="0"/>
            </a:br>
            <a:r>
              <a:rPr lang="cs-CZ" sz="3600" b="1" i="1" dirty="0" err="1"/>
              <a:t>Planetarum</a:t>
            </a:r>
            <a:r>
              <a:rPr lang="cs-CZ" sz="3600" b="1" i="1" dirty="0"/>
              <a:t> </a:t>
            </a:r>
            <a:r>
              <a:rPr lang="cs-CZ" sz="3600" b="1" i="1" dirty="0" err="1"/>
              <a:t>motus</a:t>
            </a:r>
            <a:r>
              <a:rPr lang="cs-CZ" sz="3600" b="1" i="1" dirty="0"/>
              <a:t> </a:t>
            </a:r>
            <a:r>
              <a:rPr lang="cs-CZ" sz="3600" b="1" i="1" dirty="0" err="1"/>
              <a:t>diurnos</a:t>
            </a:r>
            <a:r>
              <a:rPr lang="cs-CZ" sz="3600" b="1" i="1" dirty="0"/>
              <a:t> </a:t>
            </a:r>
            <a:r>
              <a:rPr lang="cs-CZ" sz="3600" b="1" i="1" dirty="0" err="1"/>
              <a:t>uniformes</a:t>
            </a:r>
            <a:r>
              <a:rPr lang="cs-CZ" sz="3600" b="1" i="1" dirty="0"/>
              <a:t> </a:t>
            </a:r>
            <a:r>
              <a:rPr lang="cs-CZ" sz="3600" b="1" i="1" dirty="0" err="1"/>
              <a:t>esse</a:t>
            </a:r>
            <a:r>
              <a:rPr lang="cs-CZ" sz="3600" b="1" i="1" dirty="0"/>
              <a:t>, et </a:t>
            </a:r>
            <a:r>
              <a:rPr lang="cs-CZ" sz="3600" b="1" i="1" dirty="0" err="1"/>
              <a:t>librationem</a:t>
            </a:r>
            <a:r>
              <a:rPr lang="cs-CZ" sz="3600" b="1" i="1" dirty="0"/>
              <a:t> </a:t>
            </a:r>
            <a:r>
              <a:rPr lang="cs-CZ" sz="3600" b="1" i="1" dirty="0" err="1"/>
              <a:t>Lunae</a:t>
            </a:r>
            <a:r>
              <a:rPr lang="cs-CZ" sz="3600" b="1" i="1" dirty="0"/>
              <a:t> ex </a:t>
            </a:r>
            <a:r>
              <a:rPr lang="cs-CZ" sz="3600" b="1" i="1" dirty="0" err="1"/>
              <a:t>ipsius</a:t>
            </a:r>
            <a:r>
              <a:rPr lang="cs-CZ" sz="3600" b="1" i="1" dirty="0"/>
              <a:t> motu </a:t>
            </a:r>
            <a:r>
              <a:rPr lang="cs-CZ" sz="3600" b="1" i="1" dirty="0" err="1"/>
              <a:t>diurno</a:t>
            </a:r>
            <a:r>
              <a:rPr lang="cs-CZ" sz="3600" b="1" i="1" dirty="0"/>
              <a:t> </a:t>
            </a:r>
            <a:r>
              <a:rPr lang="cs-CZ" sz="3600" b="1" i="1" dirty="0" err="1"/>
              <a:t>oriri</a:t>
            </a:r>
            <a:r>
              <a:rPr lang="cs-CZ" sz="3600" b="1" i="1" dirty="0"/>
              <a:t>.</a:t>
            </a:r>
            <a:br>
              <a:rPr lang="cs-CZ" sz="3600" b="1" i="1" dirty="0"/>
            </a:br>
            <a:r>
              <a:rPr lang="cs-CZ" sz="3600" b="1" dirty="0" err="1"/>
              <a:t>Patet</a:t>
            </a:r>
            <a:r>
              <a:rPr lang="cs-CZ" sz="3600" b="1" dirty="0"/>
              <a:t> per </a:t>
            </a:r>
            <a:r>
              <a:rPr lang="cs-CZ" sz="3600" b="1" dirty="0" err="1"/>
              <a:t>motus</a:t>
            </a:r>
            <a:r>
              <a:rPr lang="cs-CZ" sz="3600" b="1" dirty="0"/>
              <a:t> Legem I.</a:t>
            </a:r>
            <a:r>
              <a:rPr lang="cs-CZ" sz="3600" dirty="0"/>
              <a:t> et </a:t>
            </a:r>
            <a:r>
              <a:rPr lang="cs-CZ" sz="3600" dirty="0" err="1"/>
              <a:t>Corol</a:t>
            </a:r>
            <a:r>
              <a:rPr lang="cs-CZ" sz="3600" dirty="0"/>
              <a:t>. 22. </a:t>
            </a:r>
            <a:r>
              <a:rPr lang="cs-CZ" sz="3600" dirty="0" err="1"/>
              <a:t>Prop</a:t>
            </a:r>
            <a:r>
              <a:rPr lang="cs-CZ" sz="3600" dirty="0"/>
              <a:t>. LXVI. </a:t>
            </a:r>
            <a:r>
              <a:rPr lang="cs-CZ" sz="3600" dirty="0" err="1"/>
              <a:t>Lib.I</a:t>
            </a:r>
            <a:r>
              <a:rPr lang="cs-CZ" sz="3600" dirty="0"/>
              <a:t>.</a:t>
            </a:r>
            <a:br>
              <a:rPr lang="cs-CZ" sz="3600" dirty="0"/>
            </a:br>
            <a:r>
              <a:rPr lang="cs-CZ" sz="3600" b="1" i="1" dirty="0"/>
              <a:t>Denní pohyby planet jsou rovnoměrné</a:t>
            </a:r>
            <a:br>
              <a:rPr lang="cs-CZ" sz="3600" b="1" i="1" dirty="0"/>
            </a:br>
            <a:r>
              <a:rPr lang="cs-CZ" sz="3600" b="1" i="1" dirty="0"/>
              <a:t>a librace Měsíce vznikají z jeho </a:t>
            </a:r>
            <a:r>
              <a:rPr lang="cs-CZ" sz="3600" b="1" i="1" dirty="0" smtClean="0"/>
              <a:t>denního pohybu</a:t>
            </a:r>
            <a:r>
              <a:rPr lang="cs-CZ" sz="3600" b="1" i="1" dirty="0"/>
              <a:t>.</a:t>
            </a:r>
            <a:r>
              <a:rPr lang="cs-CZ" sz="3600" dirty="0"/>
              <a:t/>
            </a:r>
            <a:br>
              <a:rPr lang="cs-CZ" sz="3600" dirty="0"/>
            </a:br>
            <a:r>
              <a:rPr lang="cs-CZ" sz="3600" b="1" dirty="0"/>
              <a:t>Plyne z 1. </a:t>
            </a:r>
            <a:r>
              <a:rPr lang="cs-CZ" sz="3600" b="1" dirty="0" smtClean="0"/>
              <a:t>zákona pohybu</a:t>
            </a:r>
            <a:r>
              <a:rPr lang="cs-CZ" sz="3600" dirty="0"/>
              <a:t/>
            </a:r>
            <a:br>
              <a:rPr lang="cs-CZ" sz="3600" dirty="0"/>
            </a:br>
            <a:r>
              <a:rPr lang="cs-CZ" sz="3600" dirty="0"/>
              <a:t>a z koroláru 22 propozice LXVI knihy I.</a:t>
            </a:r>
            <a:endParaRPr lang="cs-CZ"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16</a:t>
            </a:fld>
            <a:endParaRPr lang="cs-CZ"/>
          </a:p>
        </p:txBody>
      </p:sp>
    </p:spTree>
    <p:extLst>
      <p:ext uri="{BB962C8B-B14F-4D97-AF65-F5344CB8AC3E}">
        <p14:creationId xmlns:p14="http://schemas.microsoft.com/office/powerpoint/2010/main" val="261011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052736"/>
            <a:ext cx="8424936" cy="5328592"/>
          </a:xfrm>
        </p:spPr>
        <p:txBody>
          <a:bodyPr/>
          <a:lstStyle/>
          <a:p>
            <a:pPr algn="l"/>
            <a:r>
              <a:rPr lang="cs-CZ" b="1" i="1" dirty="0" smtClean="0"/>
              <a:t>PRINCIPIA</a:t>
            </a:r>
            <a:r>
              <a:rPr lang="cs-CZ" b="1" dirty="0" smtClean="0"/>
              <a:t/>
            </a:r>
            <a:br>
              <a:rPr lang="cs-CZ" b="1" dirty="0" smtClean="0"/>
            </a:br>
            <a:r>
              <a:rPr lang="cs-CZ" b="1" dirty="0" smtClean="0"/>
              <a:t>Newtonův komentář k LEX I:</a:t>
            </a:r>
            <a:br>
              <a:rPr lang="cs-CZ" b="1" dirty="0" smtClean="0"/>
            </a:br>
            <a:r>
              <a:rPr lang="cs-CZ" b="1" dirty="0" smtClean="0"/>
              <a:t>translace, rotace, superpozice.</a:t>
            </a:r>
            <a:r>
              <a:rPr lang="cs-CZ" b="1" dirty="0" smtClean="0"/>
              <a:t/>
            </a:r>
            <a:br>
              <a:rPr lang="cs-CZ" b="1" dirty="0" smtClean="0"/>
            </a:br>
            <a:endParaRPr lang="cs-CZ"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17</a:t>
            </a:fld>
            <a:endParaRPr lang="cs-CZ"/>
          </a:p>
        </p:txBody>
      </p:sp>
    </p:spTree>
    <p:extLst>
      <p:ext uri="{BB962C8B-B14F-4D97-AF65-F5344CB8AC3E}">
        <p14:creationId xmlns:p14="http://schemas.microsoft.com/office/powerpoint/2010/main" val="81002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5400600"/>
          </a:xfrm>
        </p:spPr>
        <p:txBody>
          <a:bodyPr>
            <a:noAutofit/>
          </a:bodyPr>
          <a:lstStyle/>
          <a:p>
            <a:pPr algn="l"/>
            <a:r>
              <a:rPr lang="cs-CZ" sz="3200" b="1" dirty="0"/>
              <a:t>Newtonova explicitní dvouvětá formulace </a:t>
            </a:r>
            <a:r>
              <a:rPr lang="cs-CZ" sz="3200" b="1" dirty="0" smtClean="0"/>
              <a:t>Lex I </a:t>
            </a:r>
            <a:r>
              <a:rPr lang="cs-CZ" sz="1800" b="1" dirty="0"/>
              <a:t>I:</a:t>
            </a:r>
            <a:br>
              <a:rPr lang="cs-CZ" sz="1800" b="1" dirty="0"/>
            </a:br>
            <a:r>
              <a:rPr lang="en-GB" sz="2400" b="1" dirty="0"/>
              <a:t>MS. </a:t>
            </a:r>
            <a:r>
              <a:rPr lang="en-GB" sz="2400" b="1" dirty="0" err="1"/>
              <a:t>Xa</a:t>
            </a:r>
            <a:r>
              <a:rPr lang="en-GB" sz="2400" b="1" dirty="0"/>
              <a:t>.  The wording of the manuscript  MS. </a:t>
            </a:r>
            <a:r>
              <a:rPr lang="en-GB" sz="2400" b="1" dirty="0" err="1"/>
              <a:t>Xa</a:t>
            </a:r>
            <a:r>
              <a:rPr lang="en-GB" sz="2400" b="1" dirty="0"/>
              <a:t> deserves special attention.  It is namely only the first sentence of Newton´s two-sentence enunciation of Lex I. The second sentence reads [H], p. 307: </a:t>
            </a:r>
            <a:r>
              <a:rPr lang="cs-CZ" sz="2400" b="1" dirty="0" smtClean="0"/>
              <a:t/>
            </a:r>
            <a:br>
              <a:rPr lang="cs-CZ" sz="2400" b="1" dirty="0" smtClean="0"/>
            </a:br>
            <a:r>
              <a:rPr lang="en-GB" sz="3200" b="1" i="1" dirty="0" err="1" smtClean="0"/>
              <a:t>Motus</a:t>
            </a:r>
            <a:r>
              <a:rPr lang="en-GB" sz="3200" b="1" i="1" dirty="0" smtClean="0"/>
              <a:t> </a:t>
            </a:r>
            <a:r>
              <a:rPr lang="en-GB" sz="3200" b="1" i="1" dirty="0" err="1"/>
              <a:t>autem</a:t>
            </a:r>
            <a:r>
              <a:rPr lang="en-GB" sz="3200" b="1" i="1" dirty="0"/>
              <a:t> </a:t>
            </a:r>
            <a:r>
              <a:rPr lang="en-GB" sz="3200" b="1" i="1" dirty="0" err="1"/>
              <a:t>uniformis</a:t>
            </a:r>
            <a:r>
              <a:rPr lang="en-GB" sz="3200" b="1" i="1" dirty="0"/>
              <a:t> hic </a:t>
            </a:r>
            <a:r>
              <a:rPr lang="en-GB" sz="3200" b="1" i="1" dirty="0" err="1"/>
              <a:t>est</a:t>
            </a:r>
            <a:r>
              <a:rPr lang="en-GB" sz="3200" b="1" i="1" dirty="0"/>
              <a:t> duplex, </a:t>
            </a:r>
            <a:r>
              <a:rPr lang="en-GB" sz="3200" b="1" i="1" dirty="0" err="1"/>
              <a:t>progressivus</a:t>
            </a:r>
            <a:r>
              <a:rPr lang="en-GB" sz="3200" b="1" i="1" dirty="0"/>
              <a:t> </a:t>
            </a:r>
            <a:r>
              <a:rPr lang="en-GB" sz="3200" b="1" i="1" dirty="0" err="1"/>
              <a:t>secundum</a:t>
            </a:r>
            <a:r>
              <a:rPr lang="en-GB" sz="3200" b="1" i="1" dirty="0"/>
              <a:t> </a:t>
            </a:r>
            <a:r>
              <a:rPr lang="en-GB" sz="3200" b="1" i="1" dirty="0" err="1"/>
              <a:t>lineam</a:t>
            </a:r>
            <a:r>
              <a:rPr lang="en-GB" sz="3200" b="1" i="1" dirty="0"/>
              <a:t> </a:t>
            </a:r>
            <a:r>
              <a:rPr lang="en-GB" sz="3200" b="1" i="1" dirty="0" err="1"/>
              <a:t>rectam</a:t>
            </a:r>
            <a:r>
              <a:rPr lang="en-GB" sz="3200" b="1" i="1" dirty="0"/>
              <a:t> quam corpus </a:t>
            </a:r>
            <a:r>
              <a:rPr lang="en-GB" sz="3200" b="1" i="1" dirty="0" err="1"/>
              <a:t>centro</a:t>
            </a:r>
            <a:r>
              <a:rPr lang="en-GB" sz="3200" b="1" i="1" dirty="0"/>
              <a:t> </a:t>
            </a:r>
            <a:r>
              <a:rPr lang="en-GB" sz="3200" b="1" i="1" dirty="0" err="1"/>
              <a:t>suo</a:t>
            </a:r>
            <a:r>
              <a:rPr lang="en-GB" sz="3200" b="1" i="1" dirty="0"/>
              <a:t> </a:t>
            </a:r>
            <a:r>
              <a:rPr lang="en-GB" sz="3200" b="1" i="1" dirty="0" err="1"/>
              <a:t>aequabiliter</a:t>
            </a:r>
            <a:r>
              <a:rPr lang="en-GB" sz="3200" b="1" i="1" dirty="0"/>
              <a:t> </a:t>
            </a:r>
            <a:r>
              <a:rPr lang="en-GB" sz="3200" b="1" i="1" dirty="0" err="1"/>
              <a:t>lato</a:t>
            </a:r>
            <a:r>
              <a:rPr lang="en-GB" sz="3200" b="1" i="1" dirty="0"/>
              <a:t> </a:t>
            </a:r>
            <a:r>
              <a:rPr lang="en-GB" sz="3200" b="1" i="1" dirty="0" err="1"/>
              <a:t>describet</a:t>
            </a:r>
            <a:r>
              <a:rPr lang="en-GB" sz="3200" b="1" i="1" dirty="0"/>
              <a:t> et </a:t>
            </a:r>
            <a:r>
              <a:rPr lang="en-GB" sz="3200" b="1" i="1" dirty="0" err="1"/>
              <a:t>circularis</a:t>
            </a:r>
            <a:r>
              <a:rPr lang="en-GB" sz="3200" b="1" i="1" dirty="0"/>
              <a:t> circa </a:t>
            </a:r>
            <a:r>
              <a:rPr lang="en-GB" sz="3200" b="1" i="1" dirty="0" err="1"/>
              <a:t>axem</a:t>
            </a:r>
            <a:r>
              <a:rPr lang="en-GB" sz="3200" b="1" i="1" dirty="0"/>
              <a:t> </a:t>
            </a:r>
            <a:r>
              <a:rPr lang="en-GB" sz="3200" b="1" i="1" dirty="0" err="1"/>
              <a:t>suum</a:t>
            </a:r>
            <a:r>
              <a:rPr lang="en-GB" sz="3200" b="1" i="1" dirty="0"/>
              <a:t> </a:t>
            </a:r>
            <a:r>
              <a:rPr lang="en-GB" sz="3200" b="1" i="1" dirty="0" err="1"/>
              <a:t>quemvis</a:t>
            </a:r>
            <a:r>
              <a:rPr lang="en-GB" sz="3200" b="1" i="1" dirty="0"/>
              <a:t> qui </a:t>
            </a:r>
            <a:r>
              <a:rPr lang="en-GB" sz="3200" b="1" i="1" dirty="0" err="1"/>
              <a:t>vel</a:t>
            </a:r>
            <a:r>
              <a:rPr lang="en-GB" sz="3200" b="1" i="1" dirty="0"/>
              <a:t> </a:t>
            </a:r>
            <a:r>
              <a:rPr lang="en-GB" sz="3200" b="1" i="1" dirty="0" err="1"/>
              <a:t>quiescit</a:t>
            </a:r>
            <a:r>
              <a:rPr lang="en-GB" sz="3200" b="1" i="1" dirty="0"/>
              <a:t> </a:t>
            </a:r>
            <a:r>
              <a:rPr lang="en-GB" sz="3200" b="1" i="1" dirty="0" err="1"/>
              <a:t>vel</a:t>
            </a:r>
            <a:r>
              <a:rPr lang="en-GB" sz="3200" b="1" i="1" dirty="0"/>
              <a:t> </a:t>
            </a:r>
            <a:r>
              <a:rPr lang="en-GB" sz="3200" b="1" i="1" dirty="0" err="1"/>
              <a:t>motu</a:t>
            </a:r>
            <a:r>
              <a:rPr lang="en-GB" sz="3200" b="1" i="1" dirty="0"/>
              <a:t> </a:t>
            </a:r>
            <a:r>
              <a:rPr lang="en-GB" sz="3200" b="1" i="1" dirty="0" err="1"/>
              <a:t>uniformis</a:t>
            </a:r>
            <a:r>
              <a:rPr lang="en-GB" sz="3200" b="1" i="1" dirty="0"/>
              <a:t> latus semper </a:t>
            </a:r>
            <a:r>
              <a:rPr lang="en-GB" sz="3200" b="1" i="1" dirty="0" err="1"/>
              <a:t>manet</a:t>
            </a:r>
            <a:r>
              <a:rPr lang="en-GB" sz="3200" b="1" i="1" dirty="0"/>
              <a:t> </a:t>
            </a:r>
            <a:r>
              <a:rPr lang="en-GB" sz="3200" b="1" i="1" dirty="0" err="1"/>
              <a:t>positionibus</a:t>
            </a:r>
            <a:r>
              <a:rPr lang="en-GB" sz="3200" b="1" i="1" dirty="0"/>
              <a:t> </a:t>
            </a:r>
            <a:r>
              <a:rPr lang="en-GB" sz="3200" b="1" i="1" dirty="0" err="1"/>
              <a:t>suis</a:t>
            </a:r>
            <a:r>
              <a:rPr lang="en-GB" sz="3200" b="1" i="1" dirty="0"/>
              <a:t> </a:t>
            </a:r>
            <a:r>
              <a:rPr lang="en-GB" sz="3200" b="1" i="1" dirty="0" err="1"/>
              <a:t>prioribus</a:t>
            </a:r>
            <a:r>
              <a:rPr lang="en-GB" sz="3200" b="1" i="1" dirty="0"/>
              <a:t> </a:t>
            </a:r>
            <a:r>
              <a:rPr lang="en-GB" sz="3200" b="1" i="1" dirty="0" err="1"/>
              <a:t>parallelus</a:t>
            </a:r>
            <a:r>
              <a:rPr lang="en-GB" sz="3200" b="1" i="1" dirty="0"/>
              <a:t>.</a:t>
            </a:r>
            <a:endParaRPr lang="cs-CZ" sz="2000"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18</a:t>
            </a:fld>
            <a:endParaRPr lang="cs-CZ"/>
          </a:p>
        </p:txBody>
      </p:sp>
    </p:spTree>
    <p:extLst>
      <p:ext uri="{BB962C8B-B14F-4D97-AF65-F5344CB8AC3E}">
        <p14:creationId xmlns:p14="http://schemas.microsoft.com/office/powerpoint/2010/main" val="428888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6075363"/>
            <a:ext cx="12934950" cy="1905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fld id="{BFE041E3-2858-4F56-B4AB-9BFC7D1CA59F}" type="slidenum">
              <a:rPr lang="cs-CZ" smtClean="0"/>
              <a:t>19</a:t>
            </a:fld>
            <a:endParaRPr lang="cs-CZ"/>
          </a:p>
        </p:txBody>
      </p:sp>
    </p:spTree>
    <p:extLst>
      <p:ext uri="{BB962C8B-B14F-4D97-AF65-F5344CB8AC3E}">
        <p14:creationId xmlns:p14="http://schemas.microsoft.com/office/powerpoint/2010/main" val="1865752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Obdélník 1"/>
              <p:cNvSpPr/>
              <p:nvPr/>
            </p:nvSpPr>
            <p:spPr>
              <a:xfrm>
                <a:off x="467544" y="332656"/>
                <a:ext cx="8352928" cy="13925415"/>
              </a:xfrm>
              <a:prstGeom prst="rect">
                <a:avLst/>
              </a:prstGeom>
            </p:spPr>
            <p:txBody>
              <a:bodyPr wrap="square">
                <a:spAutoFit/>
              </a:bodyPr>
              <a:lstStyle/>
              <a:p>
                <a:endParaRPr lang="cs-CZ" dirty="0"/>
              </a:p>
              <a:p>
                <a:r>
                  <a:rPr lang="cs-CZ" sz="4000" b="1" dirty="0" smtClean="0"/>
                  <a:t>1. </a:t>
                </a:r>
              </a:p>
              <a:p>
                <a:r>
                  <a:rPr lang="cs-CZ" sz="4000" b="1" dirty="0" smtClean="0"/>
                  <a:t>Jak </a:t>
                </a:r>
                <a:r>
                  <a:rPr lang="cs-CZ" sz="4000" b="1" dirty="0"/>
                  <a:t>lze použít vztah hmotnost–objem 𝑚=𝜌𝑉 při objasňování Einsteinova vztahu energie–hmotnost </a:t>
                </a:r>
                <a:r>
                  <a:rPr lang="cs-CZ" sz="4000" b="1" dirty="0" smtClean="0"/>
                  <a:t> 𝐸</a:t>
                </a:r>
                <a:r>
                  <a:rPr lang="cs-CZ" sz="4000" b="1" dirty="0"/>
                  <a:t>=</a:t>
                </a:r>
                <a:r>
                  <a:rPr lang="cs-CZ" sz="4000" b="1" dirty="0" smtClean="0"/>
                  <a:t>𝑚</a:t>
                </a:r>
                <a14:m>
                  <m:oMath xmlns:m="http://schemas.openxmlformats.org/officeDocument/2006/math">
                    <m:sSup>
                      <m:sSupPr>
                        <m:ctrlPr>
                          <a:rPr lang="cs-CZ" sz="4000" b="1" i="1" smtClean="0">
                            <a:latin typeface="Cambria Math"/>
                          </a:rPr>
                        </m:ctrlPr>
                      </m:sSupPr>
                      <m:e>
                        <m:r>
                          <a:rPr lang="cs-CZ" sz="4000" b="1" i="1" smtClean="0">
                            <a:latin typeface="Cambria Math"/>
                          </a:rPr>
                          <m:t>𝒄</m:t>
                        </m:r>
                      </m:e>
                      <m:sup>
                        <m:r>
                          <a:rPr lang="cs-CZ" sz="4000" b="1" i="1" smtClean="0">
                            <a:latin typeface="Cambria Math"/>
                          </a:rPr>
                          <m:t>𝟐</m:t>
                        </m:r>
                      </m:sup>
                    </m:sSup>
                  </m:oMath>
                </a14:m>
                <a:r>
                  <a:rPr lang="cs-CZ" sz="4000" b="1" dirty="0" smtClean="0"/>
                  <a:t> ?</a:t>
                </a:r>
              </a:p>
              <a:p>
                <a:endParaRPr lang="cs-CZ" sz="4000" b="1" dirty="0"/>
              </a:p>
              <a:p>
                <a:r>
                  <a:rPr lang="cs-CZ" sz="4000" b="1" dirty="0" smtClean="0">
                    <a:solidFill>
                      <a:srgbClr val="FF0000"/>
                    </a:solidFill>
                  </a:rPr>
                  <a:t>Albert Einstein</a:t>
                </a:r>
              </a:p>
              <a:p>
                <a:r>
                  <a:rPr lang="cs-CZ" sz="4000" b="1" dirty="0" smtClean="0">
                    <a:solidFill>
                      <a:srgbClr val="FF0000"/>
                    </a:solidFill>
                  </a:rPr>
                  <a:t>Max von </a:t>
                </a:r>
                <a:r>
                  <a:rPr lang="cs-CZ" sz="4000" b="1" dirty="0" err="1" smtClean="0">
                    <a:solidFill>
                      <a:srgbClr val="FF0000"/>
                    </a:solidFill>
                  </a:rPr>
                  <a:t>Laue</a:t>
                </a:r>
                <a:endParaRPr lang="cs-CZ" sz="4000" b="1" dirty="0" smtClean="0">
                  <a:solidFill>
                    <a:srgbClr val="FF0000"/>
                  </a:solidFill>
                </a:endParaRPr>
              </a:p>
              <a:p>
                <a:r>
                  <a:rPr lang="cs-CZ" sz="4000" b="1" dirty="0" smtClean="0">
                    <a:solidFill>
                      <a:srgbClr val="FF0000"/>
                    </a:solidFill>
                  </a:rPr>
                  <a:t>Werner Heisenberg</a:t>
                </a:r>
              </a:p>
              <a:p>
                <a:endParaRPr lang="cs-CZ" sz="4000" b="1" dirty="0"/>
              </a:p>
              <a:p>
                <a:endParaRPr lang="cs-CZ" sz="4000" b="1" dirty="0" smtClean="0"/>
              </a:p>
              <a:p>
                <a:endParaRPr lang="cs-CZ" sz="4000" b="1" dirty="0"/>
              </a:p>
              <a:p>
                <a:endParaRPr lang="cs-CZ" sz="4000" b="1" dirty="0" smtClean="0"/>
              </a:p>
              <a:p>
                <a:endParaRPr lang="cs-CZ" sz="4000" b="1" dirty="0"/>
              </a:p>
              <a:p>
                <a:endParaRPr lang="cs-CZ" sz="4000" b="1" dirty="0" smtClean="0"/>
              </a:p>
              <a:p>
                <a:endParaRPr lang="cs-CZ" sz="4000" b="1" dirty="0"/>
              </a:p>
              <a:p>
                <a:endParaRPr lang="cs-CZ" sz="4000" b="1" dirty="0" smtClean="0"/>
              </a:p>
              <a:p>
                <a:r>
                  <a:rPr lang="cs-CZ" sz="4000" b="1" dirty="0" smtClean="0"/>
                  <a:t> </a:t>
                </a:r>
              </a:p>
              <a:p>
                <a:endParaRPr lang="cs-CZ" sz="4000" b="1" dirty="0"/>
              </a:p>
              <a:p>
                <a:endParaRPr lang="cs-CZ" sz="4000" b="1" dirty="0" smtClean="0"/>
              </a:p>
              <a:p>
                <a:endParaRPr lang="cs-CZ" sz="4000" b="1" dirty="0"/>
              </a:p>
              <a:p>
                <a:endParaRPr lang="cs-CZ" sz="4000" b="1" dirty="0" smtClean="0"/>
              </a:p>
              <a:p>
                <a:endParaRPr lang="cs-CZ" sz="4000" b="1" dirty="0"/>
              </a:p>
            </p:txBody>
          </p:sp>
        </mc:Choice>
        <mc:Fallback xmlns="">
          <p:sp>
            <p:nvSpPr>
              <p:cNvPr id="2" name="Obdélník 1"/>
              <p:cNvSpPr>
                <a:spLocks noRot="1" noChangeAspect="1" noMove="1" noResize="1" noEditPoints="1" noAdjustHandles="1" noChangeArrowheads="1" noChangeShapeType="1" noTextEdit="1"/>
              </p:cNvSpPr>
              <p:nvPr/>
            </p:nvSpPr>
            <p:spPr>
              <a:xfrm>
                <a:off x="467544" y="332656"/>
                <a:ext cx="8352928" cy="13925415"/>
              </a:xfrm>
              <a:prstGeom prst="rect">
                <a:avLst/>
              </a:prstGeom>
              <a:blipFill rotWithShape="1">
                <a:blip r:embed="rId2"/>
                <a:stretch>
                  <a:fillRect l="-2628"/>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BFE041E3-2858-4F56-B4AB-9BFC7D1CA59F}" type="slidenum">
              <a:rPr lang="cs-CZ" smtClean="0"/>
              <a:t>2</a:t>
            </a:fld>
            <a:endParaRPr lang="cs-CZ"/>
          </a:p>
        </p:txBody>
      </p:sp>
    </p:spTree>
    <p:extLst>
      <p:ext uri="{BB962C8B-B14F-4D97-AF65-F5344CB8AC3E}">
        <p14:creationId xmlns:p14="http://schemas.microsoft.com/office/powerpoint/2010/main" val="4162829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476673"/>
            <a:ext cx="8064896" cy="3785652"/>
          </a:xfrm>
          <a:prstGeom prst="rect">
            <a:avLst/>
          </a:prstGeom>
        </p:spPr>
        <p:txBody>
          <a:bodyPr wrap="square">
            <a:spAutoFit/>
          </a:bodyPr>
          <a:lstStyle/>
          <a:p>
            <a:r>
              <a:rPr lang="cs-CZ" sz="4000" b="1" dirty="0" smtClean="0"/>
              <a:t>4.</a:t>
            </a:r>
          </a:p>
          <a:p>
            <a:r>
              <a:rPr lang="cs-CZ" sz="4000" b="1" dirty="0" smtClean="0"/>
              <a:t>Jak definoval Ernst Mach sílu a proč   je tato definice problematická, resp.        nesprávná?</a:t>
            </a:r>
          </a:p>
          <a:p>
            <a:endParaRPr lang="cs-CZ" sz="4000" b="1" dirty="0"/>
          </a:p>
          <a:p>
            <a:r>
              <a:rPr lang="cs-CZ" sz="4000" b="1" dirty="0" smtClean="0">
                <a:solidFill>
                  <a:srgbClr val="FF0000"/>
                </a:solidFill>
              </a:rPr>
              <a:t>Ernst Mach?</a:t>
            </a:r>
            <a:endParaRPr lang="cs-CZ" sz="4000" b="1" dirty="0">
              <a:solidFill>
                <a:srgbClr val="FF0000"/>
              </a:solidFill>
            </a:endParaRPr>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20</a:t>
            </a:fld>
            <a:endParaRPr lang="cs-CZ"/>
          </a:p>
        </p:txBody>
      </p:sp>
    </p:spTree>
    <p:extLst>
      <p:ext uri="{BB962C8B-B14F-4D97-AF65-F5344CB8AC3E}">
        <p14:creationId xmlns:p14="http://schemas.microsoft.com/office/powerpoint/2010/main" val="2228461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0F7693-1527-4BAC-BA19-BA93C3456E1B}" type="slidenum">
              <a:rPr lang="cs-CZ" altLang="cs-CZ"/>
              <a:pPr eaLnBrk="1" hangingPunct="1"/>
              <a:t>21</a:t>
            </a:fld>
            <a:endParaRPr lang="cs-CZ" altLang="cs-CZ"/>
          </a:p>
        </p:txBody>
      </p:sp>
      <p:sp>
        <p:nvSpPr>
          <p:cNvPr id="9219"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425BE24-8E0B-4970-BF06-31A15957009F}" type="slidenum">
              <a:rPr lang="cs-CZ" altLang="cs-CZ" sz="1400">
                <a:cs typeface="Arial" charset="0"/>
              </a:rPr>
              <a:pPr algn="r" eaLnBrk="1" hangingPunct="1">
                <a:spcBef>
                  <a:spcPct val="0"/>
                </a:spcBef>
                <a:buFontTx/>
                <a:buNone/>
              </a:pPr>
              <a:t>21</a:t>
            </a:fld>
            <a:endParaRPr lang="cs-CZ" altLang="cs-CZ" sz="1400">
              <a:cs typeface="Arial" charset="0"/>
            </a:endParaRPr>
          </a:p>
        </p:txBody>
      </p:sp>
      <p:sp>
        <p:nvSpPr>
          <p:cNvPr id="9220" name="Rectangle 2"/>
          <p:cNvSpPr>
            <a:spLocks noGrp="1" noChangeArrowheads="1"/>
          </p:cNvSpPr>
          <p:nvPr>
            <p:ph type="title" idx="4294967295"/>
          </p:nvPr>
        </p:nvSpPr>
        <p:spPr>
          <a:xfrm>
            <a:off x="188458" y="180045"/>
            <a:ext cx="8229600" cy="1143000"/>
          </a:xfrm>
        </p:spPr>
        <p:txBody>
          <a:bodyPr>
            <a:normAutofit fontScale="90000"/>
          </a:bodyPr>
          <a:lstStyle/>
          <a:p>
            <a:pPr eaLnBrk="1" hangingPunct="1"/>
            <a:r>
              <a:rPr lang="cs-CZ" altLang="cs-CZ" sz="4000" b="1" dirty="0" smtClean="0"/>
              <a:t>Mach     </a:t>
            </a:r>
            <a:r>
              <a:rPr lang="cs-CZ" altLang="cs-CZ" sz="3200" b="1" dirty="0" smtClean="0"/>
              <a:t>Die Mechanik in </a:t>
            </a:r>
            <a:r>
              <a:rPr lang="cs-CZ" altLang="cs-CZ" sz="3200" b="1" dirty="0" err="1" smtClean="0"/>
              <a:t>ihrer</a:t>
            </a:r>
            <a:r>
              <a:rPr lang="cs-CZ" altLang="cs-CZ" sz="3200" b="1" dirty="0" smtClean="0"/>
              <a:t> </a:t>
            </a:r>
            <a:r>
              <a:rPr lang="cs-CZ" altLang="cs-CZ" sz="3200" b="1" dirty="0" err="1" smtClean="0"/>
              <a:t>Entwicklung</a:t>
            </a:r>
            <a:r>
              <a:rPr lang="cs-CZ" altLang="cs-CZ" sz="3200" b="1" dirty="0" smtClean="0"/>
              <a:t/>
            </a:r>
            <a:br>
              <a:rPr lang="cs-CZ" altLang="cs-CZ" sz="3200" b="1" dirty="0" smtClean="0"/>
            </a:br>
            <a:r>
              <a:rPr lang="cs-CZ" altLang="cs-CZ" sz="4000" b="1" dirty="0" smtClean="0"/>
              <a:t>1883                              </a:t>
            </a:r>
            <a:r>
              <a:rPr lang="cs-CZ" altLang="cs-CZ" sz="3200" b="1" dirty="0" smtClean="0"/>
              <a:t>1988    S. 271</a:t>
            </a:r>
          </a:p>
        </p:txBody>
      </p:sp>
      <p:sp>
        <p:nvSpPr>
          <p:cNvPr id="9221" name="Rectangle 3"/>
          <p:cNvSpPr>
            <a:spLocks noGrp="1" noChangeArrowheads="1"/>
          </p:cNvSpPr>
          <p:nvPr>
            <p:ph type="body" sz="half" idx="4294967295"/>
          </p:nvPr>
        </p:nvSpPr>
        <p:spPr>
          <a:xfrm>
            <a:off x="251520" y="1412776"/>
            <a:ext cx="4038600" cy="4525963"/>
          </a:xfrm>
        </p:spPr>
        <p:txBody>
          <a:bodyPr/>
          <a:lstStyle/>
          <a:p>
            <a:pPr marL="0" indent="0" eaLnBrk="1" hangingPunct="1">
              <a:buFontTx/>
              <a:buNone/>
            </a:pPr>
            <a:r>
              <a:rPr lang="cs-CZ" altLang="cs-CZ" sz="2800" b="1" dirty="0" smtClean="0"/>
              <a:t>e) </a:t>
            </a:r>
            <a:r>
              <a:rPr lang="cs-CZ" altLang="cs-CZ" sz="2800" b="1" dirty="0" err="1" smtClean="0"/>
              <a:t>Definition</a:t>
            </a:r>
            <a:r>
              <a:rPr lang="cs-CZ" altLang="cs-CZ" sz="2800" b="1" dirty="0" smtClean="0"/>
              <a:t>.</a:t>
            </a:r>
          </a:p>
          <a:p>
            <a:pPr marL="0" indent="0" eaLnBrk="1" hangingPunct="1">
              <a:buFontTx/>
              <a:buNone/>
            </a:pPr>
            <a:r>
              <a:rPr lang="cs-CZ" altLang="cs-CZ" sz="2800" b="1" dirty="0" err="1" smtClean="0"/>
              <a:t>Bewegende</a:t>
            </a:r>
            <a:r>
              <a:rPr lang="cs-CZ" altLang="cs-CZ" sz="2800" b="1" dirty="0" smtClean="0"/>
              <a:t> Kraft </a:t>
            </a:r>
            <a:r>
              <a:rPr lang="cs-CZ" altLang="cs-CZ" sz="2800" b="1" dirty="0" err="1" smtClean="0"/>
              <a:t>ist</a:t>
            </a:r>
            <a:r>
              <a:rPr lang="cs-CZ" altLang="cs-CZ" sz="2800" b="1" dirty="0" smtClean="0"/>
              <a:t> </a:t>
            </a:r>
            <a:r>
              <a:rPr lang="cs-CZ" altLang="cs-CZ" sz="2800" b="1" dirty="0" err="1" smtClean="0"/>
              <a:t>das</a:t>
            </a:r>
            <a:r>
              <a:rPr lang="cs-CZ" altLang="cs-CZ" sz="2800" b="1" dirty="0" smtClean="0"/>
              <a:t> Produkt </a:t>
            </a:r>
            <a:r>
              <a:rPr lang="cs-CZ" altLang="cs-CZ" sz="2800" b="1" dirty="0" err="1" smtClean="0"/>
              <a:t>aus</a:t>
            </a:r>
            <a:r>
              <a:rPr lang="cs-CZ" altLang="cs-CZ" sz="2800" b="1" dirty="0" smtClean="0"/>
              <a:t> dem </a:t>
            </a:r>
            <a:r>
              <a:rPr lang="cs-CZ" altLang="cs-CZ" sz="2800" b="1" dirty="0" err="1" smtClean="0"/>
              <a:t>Massenwert</a:t>
            </a:r>
            <a:r>
              <a:rPr lang="cs-CZ" altLang="cs-CZ" sz="2800" b="1" dirty="0" smtClean="0"/>
              <a:t> </a:t>
            </a:r>
            <a:r>
              <a:rPr lang="cs-CZ" altLang="cs-CZ" sz="2800" b="1" dirty="0" err="1" smtClean="0"/>
              <a:t>eines</a:t>
            </a:r>
            <a:r>
              <a:rPr lang="cs-CZ" altLang="cs-CZ" sz="2800" b="1" dirty="0" smtClean="0"/>
              <a:t> </a:t>
            </a:r>
            <a:r>
              <a:rPr lang="cs-CZ" altLang="cs-CZ" sz="2800" b="1" dirty="0" err="1" smtClean="0"/>
              <a:t>Körpers</a:t>
            </a:r>
            <a:r>
              <a:rPr lang="cs-CZ" altLang="cs-CZ" sz="2800" b="1" dirty="0" smtClean="0"/>
              <a:t> in </a:t>
            </a:r>
            <a:r>
              <a:rPr lang="cs-CZ" altLang="cs-CZ" sz="2800" b="1" dirty="0" err="1" smtClean="0"/>
              <a:t>die</a:t>
            </a:r>
            <a:r>
              <a:rPr lang="cs-CZ" altLang="cs-CZ" sz="2800" b="1" dirty="0" smtClean="0"/>
              <a:t> </a:t>
            </a:r>
            <a:r>
              <a:rPr lang="cs-CZ" altLang="cs-CZ" sz="2800" b="1" dirty="0" err="1" smtClean="0"/>
              <a:t>an</a:t>
            </a:r>
            <a:r>
              <a:rPr lang="cs-CZ" altLang="cs-CZ" sz="2800" b="1" dirty="0" smtClean="0"/>
              <a:t> </a:t>
            </a:r>
            <a:r>
              <a:rPr lang="cs-CZ" altLang="cs-CZ" sz="2800" b="1" dirty="0" err="1" smtClean="0"/>
              <a:t>demselben</a:t>
            </a:r>
            <a:r>
              <a:rPr lang="cs-CZ" altLang="cs-CZ" sz="2800" b="1" dirty="0" smtClean="0"/>
              <a:t> </a:t>
            </a:r>
            <a:r>
              <a:rPr lang="cs-CZ" altLang="cs-CZ" sz="2800" b="1" dirty="0" err="1" smtClean="0"/>
              <a:t>bestimmte</a:t>
            </a:r>
            <a:r>
              <a:rPr lang="cs-CZ" altLang="cs-CZ" sz="2800" b="1" dirty="0" smtClean="0"/>
              <a:t> </a:t>
            </a:r>
            <a:r>
              <a:rPr lang="cs-CZ" altLang="cs-CZ" sz="2800" b="1" dirty="0" err="1" smtClean="0"/>
              <a:t>Beschleunigung</a:t>
            </a:r>
            <a:r>
              <a:rPr lang="cs-CZ" altLang="cs-CZ" sz="2800" b="1" dirty="0" smtClean="0"/>
              <a:t>.</a:t>
            </a:r>
          </a:p>
        </p:txBody>
      </p:sp>
      <p:sp>
        <p:nvSpPr>
          <p:cNvPr id="9222" name="Rectangle 4"/>
          <p:cNvSpPr>
            <a:spLocks noGrp="1" noChangeArrowheads="1"/>
          </p:cNvSpPr>
          <p:nvPr>
            <p:ph type="body" sz="half" idx="4294967295"/>
          </p:nvPr>
        </p:nvSpPr>
        <p:spPr>
          <a:xfrm>
            <a:off x="4533900" y="1715996"/>
            <a:ext cx="4038600" cy="4525963"/>
          </a:xfrm>
        </p:spPr>
        <p:txBody>
          <a:bodyPr/>
          <a:lstStyle/>
          <a:p>
            <a:pPr marL="0" indent="0" eaLnBrk="1" hangingPunct="1">
              <a:buFontTx/>
              <a:buNone/>
            </a:pPr>
            <a:r>
              <a:rPr lang="cs-CZ" altLang="cs-CZ" sz="2800" b="1" dirty="0" smtClean="0"/>
              <a:t>e) Definice.</a:t>
            </a:r>
          </a:p>
          <a:p>
            <a:pPr marL="0" indent="0" eaLnBrk="1" hangingPunct="1">
              <a:buFontTx/>
              <a:buNone/>
            </a:pPr>
            <a:r>
              <a:rPr lang="cs-CZ" altLang="cs-CZ" sz="2800" b="1" dirty="0" smtClean="0"/>
              <a:t>Hybná síla je součin hmotnosti tělesa se zrychlením u něho zjištěným</a:t>
            </a:r>
            <a:r>
              <a:rPr lang="cs-CZ" altLang="cs-CZ" sz="2800" dirty="0" smtClean="0"/>
              <a:t>.</a:t>
            </a:r>
          </a:p>
          <a:p>
            <a:pPr marL="0" indent="0" eaLnBrk="1" hangingPunct="1">
              <a:buFontTx/>
              <a:buNone/>
            </a:pPr>
            <a:endParaRPr lang="cs-CZ" altLang="cs-CZ" sz="2800" b="1" dirty="0" smtClean="0">
              <a:solidFill>
                <a:srgbClr val="FF0000"/>
              </a:solidFill>
            </a:endParaRPr>
          </a:p>
          <a:p>
            <a:pPr marL="0" indent="0" eaLnBrk="1" hangingPunct="1">
              <a:buFontTx/>
              <a:buNone/>
            </a:pPr>
            <a:r>
              <a:rPr lang="cs-CZ" altLang="cs-CZ" sz="2800" b="1" dirty="0" smtClean="0">
                <a:solidFill>
                  <a:srgbClr val="FF0000"/>
                </a:solidFill>
              </a:rPr>
              <a:t>Hybná síla je součin hmotnosti tělesa a jeho zrychlení. (???)</a:t>
            </a:r>
          </a:p>
        </p:txBody>
      </p:sp>
    </p:spTree>
    <p:extLst>
      <p:ext uri="{BB962C8B-B14F-4D97-AF65-F5344CB8AC3E}">
        <p14:creationId xmlns:p14="http://schemas.microsoft.com/office/powerpoint/2010/main" val="9467576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548681"/>
            <a:ext cx="7848872" cy="3170099"/>
          </a:xfrm>
          <a:prstGeom prst="rect">
            <a:avLst/>
          </a:prstGeom>
        </p:spPr>
        <p:txBody>
          <a:bodyPr wrap="square">
            <a:spAutoFit/>
          </a:bodyPr>
          <a:lstStyle/>
          <a:p>
            <a:r>
              <a:rPr lang="cs-CZ" sz="4000" b="1" dirty="0" smtClean="0"/>
              <a:t>5.</a:t>
            </a:r>
          </a:p>
          <a:p>
            <a:r>
              <a:rPr lang="cs-CZ" sz="4000" b="1" dirty="0" smtClean="0"/>
              <a:t>Jak se může uplatnit trojí funkce rovnítka při budování pojmu síla?</a:t>
            </a:r>
          </a:p>
          <a:p>
            <a:endParaRPr lang="cs-CZ" sz="4000" b="1" dirty="0"/>
          </a:p>
          <a:p>
            <a:r>
              <a:rPr lang="cs-CZ" sz="4000" b="1" dirty="0" smtClean="0">
                <a:solidFill>
                  <a:srgbClr val="FF0000"/>
                </a:solidFill>
              </a:rPr>
              <a:t> =     3x ?</a:t>
            </a:r>
            <a:endParaRPr lang="cs-CZ" sz="4000" b="1" dirty="0">
              <a:solidFill>
                <a:srgbClr val="FF0000"/>
              </a:solidFill>
            </a:endParaRPr>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22</a:t>
            </a:fld>
            <a:endParaRPr lang="cs-CZ"/>
          </a:p>
        </p:txBody>
      </p:sp>
    </p:spTree>
    <p:extLst>
      <p:ext uri="{BB962C8B-B14F-4D97-AF65-F5344CB8AC3E}">
        <p14:creationId xmlns:p14="http://schemas.microsoft.com/office/powerpoint/2010/main" val="76751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219256" cy="6480720"/>
          </a:xfrm>
        </p:spPr>
        <p:txBody>
          <a:bodyPr>
            <a:noAutofit/>
          </a:bodyPr>
          <a:lstStyle/>
          <a:p>
            <a:pPr algn="l"/>
            <a:r>
              <a:rPr lang="cs-CZ" sz="3600" b="1" cap="small" dirty="0"/>
              <a:t>Vybudování obecného pojmu síla</a:t>
            </a:r>
            <a:br>
              <a:rPr lang="cs-CZ" sz="3600" b="1" cap="small" dirty="0"/>
            </a:br>
            <a:r>
              <a:rPr lang="cs-CZ" sz="3200" dirty="0"/>
              <a:t>1.   Pojmy.</a:t>
            </a:r>
            <a:br>
              <a:rPr lang="cs-CZ" sz="3200" dirty="0"/>
            </a:br>
            <a:r>
              <a:rPr lang="cs-CZ" sz="3200" dirty="0" smtClean="0"/>
              <a:t>2. Interakce</a:t>
            </a:r>
            <a:r>
              <a:rPr lang="cs-CZ" sz="3200" dirty="0"/>
              <a:t>.</a:t>
            </a:r>
            <a:br>
              <a:rPr lang="cs-CZ" sz="3200" dirty="0"/>
            </a:br>
            <a:r>
              <a:rPr lang="cs-CZ" sz="3200" dirty="0" smtClean="0"/>
              <a:t>3. Zrychlení </a:t>
            </a:r>
            <a:r>
              <a:rPr lang="cs-CZ" sz="3200" dirty="0"/>
              <a:t>objektů při různých </a:t>
            </a:r>
            <a:r>
              <a:rPr lang="cs-CZ" sz="3200" dirty="0" smtClean="0"/>
              <a:t> interakcích</a:t>
            </a:r>
            <a:r>
              <a:rPr lang="cs-CZ" sz="3200" dirty="0"/>
              <a:t>.</a:t>
            </a:r>
            <a:br>
              <a:rPr lang="cs-CZ" sz="3200" dirty="0"/>
            </a:br>
            <a:r>
              <a:rPr lang="cs-CZ" sz="3200" dirty="0" smtClean="0"/>
              <a:t>4. </a:t>
            </a:r>
            <a:r>
              <a:rPr lang="cs-CZ" sz="3200" b="1" dirty="0" smtClean="0"/>
              <a:t>Zhybnění </a:t>
            </a:r>
            <a:r>
              <a:rPr lang="cs-CZ" sz="3200" dirty="0" smtClean="0"/>
              <a:t>  </a:t>
            </a:r>
            <a:r>
              <a:rPr lang="cs-CZ" sz="3200" b="1" i="1" dirty="0"/>
              <a:t>z = </a:t>
            </a:r>
            <a:r>
              <a:rPr lang="cs-CZ" sz="3200" i="1" dirty="0"/>
              <a:t>m </a:t>
            </a:r>
            <a:r>
              <a:rPr lang="cs-CZ" sz="3200" b="1" i="1" dirty="0"/>
              <a:t>a  </a:t>
            </a:r>
            <a:r>
              <a:rPr lang="cs-CZ" sz="3200" dirty="0"/>
              <a:t>objektů při různých </a:t>
            </a:r>
            <a:r>
              <a:rPr lang="cs-CZ" sz="3200" dirty="0" smtClean="0"/>
              <a:t/>
            </a:r>
            <a:br>
              <a:rPr lang="cs-CZ" sz="3200" dirty="0" smtClean="0"/>
            </a:br>
            <a:r>
              <a:rPr lang="cs-CZ" sz="3200" dirty="0" smtClean="0"/>
              <a:t>     interakcích</a:t>
            </a:r>
            <a:r>
              <a:rPr lang="cs-CZ" sz="3200" b="1" i="1" dirty="0"/>
              <a:t>.</a:t>
            </a:r>
            <a:r>
              <a:rPr lang="cs-CZ" sz="3200" dirty="0"/>
              <a:t/>
            </a:r>
            <a:br>
              <a:rPr lang="cs-CZ" sz="3200" dirty="0"/>
            </a:br>
            <a:r>
              <a:rPr lang="cs-CZ" sz="3200" dirty="0" smtClean="0"/>
              <a:t>5. Síly </a:t>
            </a:r>
            <a:r>
              <a:rPr lang="cs-CZ" sz="3200" dirty="0"/>
              <a:t>působící na objekt při různých interakcích.</a:t>
            </a:r>
            <a:br>
              <a:rPr lang="cs-CZ" sz="3200" dirty="0"/>
            </a:br>
            <a:r>
              <a:rPr lang="cs-CZ" sz="3200" dirty="0" smtClean="0"/>
              <a:t>6. Obecný </a:t>
            </a:r>
            <a:r>
              <a:rPr lang="cs-CZ" sz="3200" dirty="0"/>
              <a:t>pojem síla.</a:t>
            </a:r>
            <a:br>
              <a:rPr lang="cs-CZ" sz="3200" dirty="0"/>
            </a:br>
            <a:r>
              <a:rPr lang="cs-CZ" sz="3200" dirty="0" smtClean="0"/>
              <a:t>7. Druhý </a:t>
            </a:r>
            <a:r>
              <a:rPr lang="cs-CZ" sz="3200" dirty="0"/>
              <a:t>Newtonův axiom: Definice? Přírodní </a:t>
            </a:r>
            <a:r>
              <a:rPr lang="cs-CZ" sz="3200" dirty="0" smtClean="0"/>
              <a:t/>
            </a:r>
            <a:br>
              <a:rPr lang="cs-CZ" sz="3200" dirty="0" smtClean="0"/>
            </a:br>
            <a:r>
              <a:rPr lang="cs-CZ" sz="3200" dirty="0" smtClean="0"/>
              <a:t>     zákon</a:t>
            </a:r>
            <a:r>
              <a:rPr lang="cs-CZ" sz="3200" dirty="0"/>
              <a:t>?</a:t>
            </a:r>
            <a:endParaRPr lang="cs-CZ" sz="3600"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23</a:t>
            </a:fld>
            <a:endParaRPr lang="cs-CZ"/>
          </a:p>
        </p:txBody>
      </p:sp>
    </p:spTree>
    <p:extLst>
      <p:ext uri="{BB962C8B-B14F-4D97-AF65-F5344CB8AC3E}">
        <p14:creationId xmlns:p14="http://schemas.microsoft.com/office/powerpoint/2010/main" val="1365299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90666"/>
          </a:xfrm>
        </p:spPr>
        <p:txBody>
          <a:bodyPr>
            <a:normAutofit fontScale="90000"/>
          </a:bodyPr>
          <a:lstStyle/>
          <a:p>
            <a:pPr algn="l"/>
            <a:r>
              <a:rPr lang="cs-CZ" b="1" dirty="0"/>
              <a:t/>
            </a:r>
            <a:br>
              <a:rPr lang="cs-CZ" b="1" dirty="0"/>
            </a:br>
            <a:r>
              <a:rPr lang="cs-CZ" b="1" dirty="0" smtClean="0"/>
              <a:t/>
            </a:r>
            <a:br>
              <a:rPr lang="cs-CZ" b="1" dirty="0" smtClean="0"/>
            </a:br>
            <a:r>
              <a:rPr lang="cs-CZ" sz="4000" b="1" dirty="0" smtClean="0"/>
              <a:t>1</a:t>
            </a:r>
            <a:r>
              <a:rPr lang="cs-CZ" sz="4000" b="1" dirty="0"/>
              <a:t>.   Pojmy</a:t>
            </a:r>
            <a:r>
              <a:rPr lang="cs-CZ" sz="4000" dirty="0"/>
              <a:t>   A, </a:t>
            </a:r>
            <a:r>
              <a:rPr lang="cs-CZ" sz="4000" b="1" dirty="0" err="1"/>
              <a:t>r</a:t>
            </a:r>
            <a:r>
              <a:rPr lang="cs-CZ" sz="4000" baseline="-25000" dirty="0" err="1"/>
              <a:t>A</a:t>
            </a:r>
            <a:r>
              <a:rPr lang="cs-CZ" sz="4000" dirty="0"/>
              <a:t>, </a:t>
            </a:r>
            <a:r>
              <a:rPr lang="cs-CZ" sz="4000" b="1" dirty="0" err="1"/>
              <a:t>v</a:t>
            </a:r>
            <a:r>
              <a:rPr lang="cs-CZ" sz="4000" baseline="-25000" dirty="0" err="1"/>
              <a:t>A</a:t>
            </a:r>
            <a:r>
              <a:rPr lang="cs-CZ" sz="4000" dirty="0"/>
              <a:t>, </a:t>
            </a:r>
            <a:r>
              <a:rPr lang="cs-CZ" sz="4000" b="1" dirty="0" err="1"/>
              <a:t>a</a:t>
            </a:r>
            <a:r>
              <a:rPr lang="cs-CZ" sz="4000" baseline="-25000" dirty="0" err="1"/>
              <a:t>A</a:t>
            </a:r>
            <a:r>
              <a:rPr lang="cs-CZ" sz="4000" dirty="0"/>
              <a:t>; m</a:t>
            </a:r>
            <a:r>
              <a:rPr lang="cs-CZ" sz="4000" baseline="-25000" dirty="0"/>
              <a:t>A</a:t>
            </a:r>
            <a:r>
              <a:rPr lang="cs-CZ" sz="4000" dirty="0"/>
              <a:t>, </a:t>
            </a:r>
            <a:r>
              <a:rPr lang="cs-CZ" sz="4000" b="1" dirty="0" err="1"/>
              <a:t>p</a:t>
            </a:r>
            <a:r>
              <a:rPr lang="cs-CZ" sz="4000" baseline="-25000" dirty="0" err="1"/>
              <a:t>A</a:t>
            </a:r>
            <a:r>
              <a:rPr lang="cs-CZ" sz="4000" dirty="0"/>
              <a:t>, </a:t>
            </a:r>
            <a:r>
              <a:rPr lang="cs-CZ" sz="4000" b="1" dirty="0" err="1"/>
              <a:t>z</a:t>
            </a:r>
            <a:r>
              <a:rPr lang="cs-CZ" sz="4000" baseline="-25000" dirty="0" err="1"/>
              <a:t>A</a:t>
            </a:r>
            <a:r>
              <a:rPr lang="cs-CZ" sz="4000" dirty="0"/>
              <a:t>; </a:t>
            </a:r>
            <a:r>
              <a:rPr lang="cs-CZ" sz="4000" dirty="0" smtClean="0"/>
              <a:t/>
            </a:r>
            <a:br>
              <a:rPr lang="cs-CZ" sz="4000" dirty="0" smtClean="0"/>
            </a:br>
            <a:r>
              <a:rPr lang="cs-CZ" sz="4000" dirty="0"/>
              <a:t> </a:t>
            </a:r>
            <a:r>
              <a:rPr lang="cs-CZ" sz="4000" dirty="0" smtClean="0"/>
              <a:t>                     A</a:t>
            </a:r>
            <a:r>
              <a:rPr lang="cs-CZ" sz="4000" baseline="-25000" dirty="0" smtClean="0"/>
              <a:t>1</a:t>
            </a:r>
            <a:r>
              <a:rPr lang="cs-CZ" sz="4000" dirty="0"/>
              <a:t>, … </a:t>
            </a:r>
            <a:r>
              <a:rPr lang="cs-CZ" sz="4000" dirty="0" err="1"/>
              <a:t>A</a:t>
            </a:r>
            <a:r>
              <a:rPr lang="cs-CZ" sz="4000" baseline="-25000" dirty="0" err="1"/>
              <a:t>n</a:t>
            </a:r>
            <a:r>
              <a:rPr lang="cs-CZ" sz="4000" dirty="0"/>
              <a:t>, T; </a:t>
            </a:r>
            <a:r>
              <a:rPr lang="cs-CZ" sz="4000" b="1" dirty="0" err="1"/>
              <a:t>r</a:t>
            </a:r>
            <a:r>
              <a:rPr lang="cs-CZ" sz="4000" baseline="-25000" dirty="0" err="1"/>
              <a:t>C</a:t>
            </a:r>
            <a:r>
              <a:rPr lang="cs-CZ" sz="4000" baseline="-25000" dirty="0"/>
              <a:t>*</a:t>
            </a:r>
            <a:r>
              <a:rPr lang="cs-CZ" sz="4000" dirty="0"/>
              <a:t>, </a:t>
            </a:r>
            <a:r>
              <a:rPr lang="cs-CZ" sz="4000" b="1" dirty="0" err="1"/>
              <a:t>v</a:t>
            </a:r>
            <a:r>
              <a:rPr lang="cs-CZ" sz="4000" baseline="-25000" dirty="0" err="1"/>
              <a:t>C</a:t>
            </a:r>
            <a:r>
              <a:rPr lang="cs-CZ" sz="4000" baseline="-25000" dirty="0"/>
              <a:t>*</a:t>
            </a:r>
            <a:r>
              <a:rPr lang="cs-CZ" sz="4000" dirty="0"/>
              <a:t>, </a:t>
            </a:r>
            <a:r>
              <a:rPr lang="cs-CZ" sz="4000" b="1" dirty="0" err="1"/>
              <a:t>a</a:t>
            </a:r>
            <a:r>
              <a:rPr lang="cs-CZ" sz="4000" baseline="-25000" dirty="0" err="1"/>
              <a:t>C</a:t>
            </a:r>
            <a:r>
              <a:rPr lang="cs-CZ" sz="4000" baseline="-25000" dirty="0"/>
              <a:t>*</a:t>
            </a:r>
            <a:r>
              <a:rPr lang="cs-CZ" sz="4000" dirty="0"/>
              <a:t> .</a:t>
            </a:r>
            <a:br>
              <a:rPr lang="cs-CZ" sz="4000" dirty="0"/>
            </a:br>
            <a:r>
              <a:rPr lang="cs-CZ" sz="3600" dirty="0" smtClean="0"/>
              <a:t>1.1. Hmotný </a:t>
            </a:r>
            <a:r>
              <a:rPr lang="cs-CZ" sz="3600" dirty="0"/>
              <a:t>bod (částice), </a:t>
            </a:r>
            <a:r>
              <a:rPr lang="cs-CZ" sz="3600" dirty="0" smtClean="0"/>
              <a:t>polohový vektor  </a:t>
            </a:r>
            <a:br>
              <a:rPr lang="cs-CZ" sz="3600" dirty="0" smtClean="0"/>
            </a:br>
            <a:r>
              <a:rPr lang="cs-CZ" sz="3600" dirty="0" smtClean="0"/>
              <a:t>        částice</a:t>
            </a:r>
            <a:r>
              <a:rPr lang="cs-CZ" sz="3600" dirty="0"/>
              <a:t>, rychlost částice, zrychlení částice.</a:t>
            </a:r>
            <a:br>
              <a:rPr lang="cs-CZ" sz="3600" dirty="0"/>
            </a:br>
            <a:r>
              <a:rPr lang="cs-CZ" sz="3600" dirty="0" smtClean="0"/>
              <a:t>1.2. Hmotnost </a:t>
            </a:r>
            <a:r>
              <a:rPr lang="cs-CZ" sz="3600" dirty="0"/>
              <a:t>částice, hybnost částice, zhybnění </a:t>
            </a:r>
            <a:r>
              <a:rPr lang="cs-CZ" sz="3600" dirty="0" smtClean="0"/>
              <a:t/>
            </a:r>
            <a:br>
              <a:rPr lang="cs-CZ" sz="3600" dirty="0" smtClean="0"/>
            </a:br>
            <a:r>
              <a:rPr lang="cs-CZ" sz="3600" dirty="0" smtClean="0"/>
              <a:t>        částice.</a:t>
            </a:r>
            <a:br>
              <a:rPr lang="cs-CZ" sz="3600" dirty="0" smtClean="0"/>
            </a:br>
            <a:r>
              <a:rPr lang="cs-CZ" sz="3600" dirty="0" smtClean="0"/>
              <a:t>1.3. Soustava </a:t>
            </a:r>
            <a:r>
              <a:rPr lang="cs-CZ" sz="3600" dirty="0"/>
              <a:t>částic, tuhé těleso (těleso</a:t>
            </a:r>
            <a:r>
              <a:rPr lang="cs-CZ" sz="3600" dirty="0" smtClean="0"/>
              <a:t>).</a:t>
            </a:r>
            <a:br>
              <a:rPr lang="cs-CZ" sz="3600" dirty="0" smtClean="0"/>
            </a:br>
            <a:r>
              <a:rPr lang="cs-CZ" sz="3600" dirty="0" smtClean="0"/>
              <a:t>        </a:t>
            </a:r>
            <a:r>
              <a:rPr lang="cs-CZ" sz="3600" dirty="0"/>
              <a:t>Střed hmotnosti soustavy částic (tělesa), </a:t>
            </a:r>
            <a:r>
              <a:rPr lang="cs-CZ" sz="3600" dirty="0" smtClean="0"/>
              <a:t/>
            </a:r>
            <a:br>
              <a:rPr lang="cs-CZ" sz="3600" dirty="0" smtClean="0"/>
            </a:br>
            <a:r>
              <a:rPr lang="cs-CZ" sz="3600" dirty="0" smtClean="0"/>
              <a:t>        hmotný </a:t>
            </a:r>
            <a:r>
              <a:rPr lang="cs-CZ" sz="3600" dirty="0"/>
              <a:t>střed soustavy částic (tělesa</a:t>
            </a:r>
            <a:r>
              <a:rPr lang="cs-CZ" sz="3600" dirty="0" smtClean="0"/>
              <a:t>).</a:t>
            </a:r>
            <a:br>
              <a:rPr lang="cs-CZ" sz="3600" dirty="0" smtClean="0"/>
            </a:br>
            <a:r>
              <a:rPr lang="cs-CZ" sz="3600" dirty="0" smtClean="0"/>
              <a:t>1.4. </a:t>
            </a:r>
            <a:r>
              <a:rPr lang="cs-CZ" sz="3600" dirty="0"/>
              <a:t>Polohový vektor, rychlost, zrychlení, </a:t>
            </a:r>
            <a:r>
              <a:rPr lang="cs-CZ" sz="3600" dirty="0" smtClean="0"/>
              <a:t/>
            </a:r>
            <a:br>
              <a:rPr lang="cs-CZ" sz="3600" dirty="0" smtClean="0"/>
            </a:br>
            <a:r>
              <a:rPr lang="cs-CZ" sz="3600" dirty="0" smtClean="0"/>
              <a:t>        zhybnění </a:t>
            </a:r>
            <a:r>
              <a:rPr lang="cs-CZ" sz="3600" dirty="0"/>
              <a:t>hmotného středu soustavy částic  </a:t>
            </a:r>
            <a:r>
              <a:rPr lang="cs-CZ" sz="3600" dirty="0" smtClean="0"/>
              <a:t/>
            </a:r>
            <a:br>
              <a:rPr lang="cs-CZ" sz="3600" dirty="0" smtClean="0"/>
            </a:br>
            <a:r>
              <a:rPr lang="cs-CZ" sz="3600" dirty="0" smtClean="0"/>
              <a:t>        (</a:t>
            </a:r>
            <a:r>
              <a:rPr lang="cs-CZ" sz="3600" dirty="0"/>
              <a:t>tělesa).</a:t>
            </a:r>
            <a:r>
              <a:rPr lang="cs-CZ" dirty="0"/>
              <a:t/>
            </a:r>
            <a:br>
              <a:rPr lang="cs-CZ" dirty="0"/>
            </a:br>
            <a:r>
              <a:rPr lang="cs-CZ" dirty="0"/>
              <a:t> </a:t>
            </a:r>
            <a:br>
              <a:rPr lang="cs-CZ" dirty="0"/>
            </a:br>
            <a:endParaRPr lang="cs-CZ"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24</a:t>
            </a:fld>
            <a:endParaRPr lang="cs-CZ"/>
          </a:p>
        </p:txBody>
      </p:sp>
    </p:spTree>
    <p:extLst>
      <p:ext uri="{BB962C8B-B14F-4D97-AF65-F5344CB8AC3E}">
        <p14:creationId xmlns:p14="http://schemas.microsoft.com/office/powerpoint/2010/main" val="56542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106690"/>
          </a:xfrm>
        </p:spPr>
        <p:txBody>
          <a:bodyPr>
            <a:noAutofit/>
          </a:bodyPr>
          <a:lstStyle/>
          <a:p>
            <a:pPr algn="l"/>
            <a:r>
              <a:rPr lang="cs-CZ" sz="2800" b="1" dirty="0" smtClean="0"/>
              <a:t/>
            </a:r>
            <a:br>
              <a:rPr lang="cs-CZ" sz="2800" b="1" dirty="0" smtClean="0"/>
            </a:br>
            <a:r>
              <a:rPr lang="cs-CZ" sz="2800" b="1" dirty="0"/>
              <a:t/>
            </a:r>
            <a:br>
              <a:rPr lang="cs-CZ" sz="2800" b="1" dirty="0"/>
            </a:br>
            <a:r>
              <a:rPr lang="cs-CZ" sz="2800" b="1" dirty="0" smtClean="0"/>
              <a:t/>
            </a:r>
            <a:br>
              <a:rPr lang="cs-CZ" sz="2800" b="1" dirty="0" smtClean="0"/>
            </a:br>
            <a:r>
              <a:rPr lang="cs-CZ" sz="2800" b="1" dirty="0" smtClean="0"/>
              <a:t>2</a:t>
            </a:r>
            <a:r>
              <a:rPr lang="cs-CZ" sz="2800" b="1" dirty="0"/>
              <a:t>.   Interakce.</a:t>
            </a:r>
            <a:r>
              <a:rPr lang="cs-CZ" sz="2800" dirty="0"/>
              <a:t/>
            </a:r>
            <a:br>
              <a:rPr lang="cs-CZ" sz="2800" dirty="0"/>
            </a:br>
            <a:r>
              <a:rPr lang="cs-CZ" sz="2400" dirty="0" smtClean="0"/>
              <a:t>2.1</a:t>
            </a:r>
            <a:r>
              <a:rPr lang="cs-CZ" sz="2400" dirty="0"/>
              <a:t>. </a:t>
            </a:r>
            <a:r>
              <a:rPr lang="cs-CZ" sz="2400" dirty="0" smtClean="0"/>
              <a:t>Pružná </a:t>
            </a:r>
            <a:r>
              <a:rPr lang="cs-CZ" sz="2400" dirty="0"/>
              <a:t>interakce v </a:t>
            </a:r>
            <a:r>
              <a:rPr lang="cs-CZ" sz="2400" dirty="0" err="1"/>
              <a:t>dvoučásticové</a:t>
            </a:r>
            <a:r>
              <a:rPr lang="cs-CZ" sz="2400" dirty="0"/>
              <a:t> </a:t>
            </a:r>
            <a:r>
              <a:rPr lang="cs-CZ" sz="2400" dirty="0" smtClean="0"/>
              <a:t>soustavě.</a:t>
            </a:r>
            <a:br>
              <a:rPr lang="cs-CZ" sz="2400" dirty="0" smtClean="0"/>
            </a:br>
            <a:r>
              <a:rPr lang="cs-CZ" sz="2400" dirty="0" smtClean="0"/>
              <a:t>2.2</a:t>
            </a:r>
            <a:r>
              <a:rPr lang="cs-CZ" sz="2400" dirty="0"/>
              <a:t>. </a:t>
            </a:r>
            <a:r>
              <a:rPr lang="cs-CZ" sz="2400" dirty="0" smtClean="0"/>
              <a:t>Gravitační </a:t>
            </a:r>
            <a:r>
              <a:rPr lang="cs-CZ" sz="2400" dirty="0"/>
              <a:t>interakce v </a:t>
            </a:r>
            <a:r>
              <a:rPr lang="cs-CZ" sz="2400" dirty="0" err="1"/>
              <a:t>dvoučásticové</a:t>
            </a:r>
            <a:r>
              <a:rPr lang="cs-CZ" sz="2400" dirty="0"/>
              <a:t> soustavě.</a:t>
            </a:r>
            <a:br>
              <a:rPr lang="cs-CZ" sz="2400" dirty="0"/>
            </a:br>
            <a:r>
              <a:rPr lang="cs-CZ" sz="2400" dirty="0" smtClean="0"/>
              <a:t>2.3. Interakce </a:t>
            </a:r>
            <a:r>
              <a:rPr lang="cs-CZ" sz="2400" dirty="0"/>
              <a:t>částice s gravitačním polem.</a:t>
            </a:r>
            <a:br>
              <a:rPr lang="cs-CZ" sz="2400" dirty="0"/>
            </a:br>
            <a:r>
              <a:rPr lang="cs-CZ" sz="2400" dirty="0" smtClean="0"/>
              <a:t>2.4. Interakce </a:t>
            </a:r>
            <a:r>
              <a:rPr lang="cs-CZ" sz="2400" dirty="0"/>
              <a:t>koule s tekutým okolím; stejné objemové </a:t>
            </a:r>
            <a:r>
              <a:rPr lang="cs-CZ" sz="2400" dirty="0" smtClean="0"/>
              <a:t/>
            </a:r>
            <a:br>
              <a:rPr lang="cs-CZ" sz="2400" dirty="0" smtClean="0"/>
            </a:br>
            <a:r>
              <a:rPr lang="cs-CZ" sz="2400" dirty="0" smtClean="0"/>
              <a:t>        hustoty </a:t>
            </a:r>
            <a:r>
              <a:rPr lang="cs-CZ" sz="2400" dirty="0"/>
              <a:t>hmotnosti.</a:t>
            </a:r>
            <a:br>
              <a:rPr lang="cs-CZ" sz="2400" dirty="0"/>
            </a:br>
            <a:r>
              <a:rPr lang="cs-CZ" sz="2400" dirty="0" smtClean="0"/>
              <a:t>2.5. Interakce </a:t>
            </a:r>
            <a:r>
              <a:rPr lang="cs-CZ" sz="2400" dirty="0"/>
              <a:t>koule s tekutým okolím; různé objemové </a:t>
            </a:r>
            <a:r>
              <a:rPr lang="cs-CZ" sz="2400" dirty="0" smtClean="0"/>
              <a:t/>
            </a:r>
            <a:br>
              <a:rPr lang="cs-CZ" sz="2400" dirty="0" smtClean="0"/>
            </a:br>
            <a:r>
              <a:rPr lang="cs-CZ" sz="2400" dirty="0" smtClean="0"/>
              <a:t>        hustoty </a:t>
            </a:r>
            <a:r>
              <a:rPr lang="cs-CZ" sz="2400" dirty="0"/>
              <a:t>hmotnosti.</a:t>
            </a:r>
            <a:br>
              <a:rPr lang="cs-CZ" sz="2400" dirty="0"/>
            </a:br>
            <a:r>
              <a:rPr lang="cs-CZ" sz="2400" dirty="0" smtClean="0"/>
              <a:t>2.6. Interakce </a:t>
            </a:r>
            <a:r>
              <a:rPr lang="cs-CZ" sz="2400" dirty="0"/>
              <a:t>elektricky nabité částice s </a:t>
            </a:r>
            <a:r>
              <a:rPr lang="cs-CZ" sz="2400" dirty="0" err="1" smtClean="0"/>
              <a:t>lektrostatickým</a:t>
            </a:r>
            <a:r>
              <a:rPr lang="cs-CZ" sz="2400" dirty="0" smtClean="0"/>
              <a:t> </a:t>
            </a:r>
            <a:br>
              <a:rPr lang="cs-CZ" sz="2400" dirty="0" smtClean="0"/>
            </a:br>
            <a:r>
              <a:rPr lang="cs-CZ" sz="2400" dirty="0" smtClean="0"/>
              <a:t>        polem</a:t>
            </a:r>
            <a:r>
              <a:rPr lang="cs-CZ" sz="2400" dirty="0"/>
              <a:t>.</a:t>
            </a:r>
            <a:br>
              <a:rPr lang="cs-CZ" sz="2400" dirty="0"/>
            </a:br>
            <a:r>
              <a:rPr lang="cs-CZ" sz="2400" dirty="0" smtClean="0"/>
              <a:t>2.7. Interakce </a:t>
            </a:r>
            <a:r>
              <a:rPr lang="cs-CZ" sz="2400" dirty="0"/>
              <a:t>dvou elektricky nabitých částic.</a:t>
            </a:r>
            <a:br>
              <a:rPr lang="cs-CZ" sz="2400" dirty="0"/>
            </a:br>
            <a:r>
              <a:rPr lang="cs-CZ" sz="2400" dirty="0" smtClean="0"/>
              <a:t>2.8. 5 Interakce </a:t>
            </a:r>
            <a:r>
              <a:rPr lang="cs-CZ" sz="2400" dirty="0"/>
              <a:t>elektricky nabité částice s magnetickým </a:t>
            </a:r>
            <a:r>
              <a:rPr lang="cs-CZ" sz="2400" dirty="0" smtClean="0"/>
              <a:t/>
            </a:r>
            <a:br>
              <a:rPr lang="cs-CZ" sz="2400" dirty="0" smtClean="0"/>
            </a:br>
            <a:r>
              <a:rPr lang="cs-CZ" sz="2400" dirty="0" smtClean="0"/>
              <a:t>        polem</a:t>
            </a:r>
            <a:r>
              <a:rPr lang="cs-CZ" sz="2400" dirty="0"/>
              <a:t>.</a:t>
            </a:r>
            <a:br>
              <a:rPr lang="cs-CZ" sz="2400" dirty="0"/>
            </a:br>
            <a:r>
              <a:rPr lang="cs-CZ" sz="2400" dirty="0" smtClean="0"/>
              <a:t>2.9. Interakce </a:t>
            </a:r>
            <a:r>
              <a:rPr lang="cs-CZ" sz="2400" dirty="0"/>
              <a:t>elektricky nabité částice s </a:t>
            </a:r>
            <a:r>
              <a:rPr lang="cs-CZ" sz="2400" dirty="0" smtClean="0"/>
              <a:t>elektromagnetickým </a:t>
            </a:r>
            <a:br>
              <a:rPr lang="cs-CZ" sz="2400" dirty="0" smtClean="0"/>
            </a:br>
            <a:r>
              <a:rPr lang="cs-CZ" sz="2400" dirty="0" smtClean="0"/>
              <a:t>        polem</a:t>
            </a:r>
            <a:r>
              <a:rPr lang="cs-CZ" sz="2400" dirty="0"/>
              <a:t>.</a:t>
            </a:r>
            <a:br>
              <a:rPr lang="cs-CZ" sz="2400" dirty="0"/>
            </a:br>
            <a:r>
              <a:rPr lang="cs-CZ" sz="2800" dirty="0"/>
              <a:t> </a:t>
            </a:r>
            <a:br>
              <a:rPr lang="cs-CZ" sz="2800" dirty="0"/>
            </a:br>
            <a:endParaRPr lang="cs-CZ" sz="2800"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25</a:t>
            </a:fld>
            <a:endParaRPr lang="cs-CZ"/>
          </a:p>
        </p:txBody>
      </p:sp>
    </p:spTree>
    <p:extLst>
      <p:ext uri="{BB962C8B-B14F-4D97-AF65-F5344CB8AC3E}">
        <p14:creationId xmlns:p14="http://schemas.microsoft.com/office/powerpoint/2010/main" val="425357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5904656"/>
          </a:xfrm>
        </p:spPr>
        <p:txBody>
          <a:bodyPr>
            <a:noAutofit/>
          </a:bodyPr>
          <a:lstStyle/>
          <a:p>
            <a:pPr algn="l"/>
            <a:r>
              <a:rPr lang="cs-CZ" sz="3200" dirty="0"/>
              <a:t>	   .</a:t>
            </a:r>
            <a:br>
              <a:rPr lang="cs-CZ" sz="3200" dirty="0"/>
            </a:br>
            <a:r>
              <a:rPr lang="cs-CZ" sz="3200" b="1" dirty="0" smtClean="0"/>
              <a:t>3</a:t>
            </a:r>
            <a:r>
              <a:rPr lang="cs-CZ" sz="3200" b="1" dirty="0"/>
              <a:t>.   Zrychlení objektů při různých interakcích.</a:t>
            </a:r>
            <a:br>
              <a:rPr lang="cs-CZ" sz="3200" b="1" dirty="0"/>
            </a:br>
            <a:r>
              <a:rPr lang="cs-CZ" sz="3200" b="1" dirty="0"/>
              <a:t> </a:t>
            </a:r>
            <a:r>
              <a:rPr lang="cs-CZ" sz="3200" dirty="0"/>
              <a:t/>
            </a:r>
            <a:br>
              <a:rPr lang="cs-CZ" sz="3200" dirty="0"/>
            </a:br>
            <a:r>
              <a:rPr lang="cs-CZ" sz="3200" dirty="0" smtClean="0"/>
              <a:t>3.1. </a:t>
            </a:r>
            <a:r>
              <a:rPr lang="cs-CZ" sz="3200" dirty="0"/>
              <a:t>Galileo Galilei (1564–1642)</a:t>
            </a:r>
            <a:br>
              <a:rPr lang="cs-CZ" sz="3200" dirty="0"/>
            </a:br>
            <a:r>
              <a:rPr lang="cs-CZ" sz="3200" dirty="0" smtClean="0"/>
              <a:t>3.2. Robert </a:t>
            </a:r>
            <a:r>
              <a:rPr lang="cs-CZ" sz="3200" dirty="0" err="1"/>
              <a:t>Hooke</a:t>
            </a:r>
            <a:r>
              <a:rPr lang="cs-CZ" sz="3200" dirty="0"/>
              <a:t> (1635–1703</a:t>
            </a:r>
            <a:r>
              <a:rPr lang="cs-CZ" sz="3200" dirty="0" smtClean="0"/>
              <a:t>)</a:t>
            </a:r>
            <a:br>
              <a:rPr lang="cs-CZ" sz="3200" dirty="0" smtClean="0"/>
            </a:br>
            <a:r>
              <a:rPr lang="cs-CZ" sz="3200" dirty="0" smtClean="0"/>
              <a:t>       </a:t>
            </a:r>
            <a:r>
              <a:rPr lang="cs-CZ" sz="3200" dirty="0"/>
              <a:t>1678:  Ut </a:t>
            </a:r>
            <a:r>
              <a:rPr lang="cs-CZ" sz="3200" dirty="0" err="1"/>
              <a:t>tensio</a:t>
            </a:r>
            <a:r>
              <a:rPr lang="cs-CZ" sz="3200" dirty="0"/>
              <a:t>, sic vis</a:t>
            </a:r>
            <a:r>
              <a:rPr lang="cs-CZ" sz="3200" dirty="0" smtClean="0"/>
              <a:t>.</a:t>
            </a:r>
            <a:br>
              <a:rPr lang="cs-CZ" sz="3200" dirty="0" smtClean="0"/>
            </a:br>
            <a:r>
              <a:rPr lang="cs-CZ" sz="3200" dirty="0" smtClean="0"/>
              <a:t>3.3. Isaac </a:t>
            </a:r>
            <a:r>
              <a:rPr lang="cs-CZ" sz="3200" dirty="0"/>
              <a:t>Newton (1643–1727)      </a:t>
            </a:r>
            <a:r>
              <a:rPr lang="cs-CZ" sz="3200" dirty="0" smtClean="0"/>
              <a:t/>
            </a:r>
            <a:br>
              <a:rPr lang="cs-CZ" sz="3200" dirty="0" smtClean="0"/>
            </a:br>
            <a:r>
              <a:rPr lang="cs-CZ" sz="3200" dirty="0"/>
              <a:t> </a:t>
            </a:r>
            <a:r>
              <a:rPr lang="cs-CZ" sz="3200" dirty="0" smtClean="0"/>
              <a:t>      1687</a:t>
            </a:r>
            <a:r>
              <a:rPr lang="cs-CZ" sz="3200" dirty="0"/>
              <a:t>:  </a:t>
            </a:r>
            <a:r>
              <a:rPr lang="cs-CZ" sz="3200" i="1" dirty="0" err="1" smtClean="0"/>
              <a:t>Philosophiae</a:t>
            </a:r>
            <a:r>
              <a:rPr lang="cs-CZ" sz="3200" i="1" dirty="0" smtClean="0"/>
              <a:t> </a:t>
            </a:r>
            <a:r>
              <a:rPr lang="cs-CZ" sz="3200" i="1" dirty="0" err="1"/>
              <a:t>naturalis</a:t>
            </a:r>
            <a:r>
              <a:rPr lang="cs-CZ" sz="3200" i="1" dirty="0"/>
              <a:t> </a:t>
            </a:r>
            <a:r>
              <a:rPr lang="cs-CZ" sz="3200" i="1" dirty="0" err="1"/>
              <a:t>principia</a:t>
            </a:r>
            <a:r>
              <a:rPr lang="cs-CZ" sz="3200" i="1" dirty="0"/>
              <a:t> </a:t>
            </a:r>
            <a:r>
              <a:rPr lang="cs-CZ" sz="3200" i="1" dirty="0" smtClean="0"/>
              <a:t/>
            </a:r>
            <a:br>
              <a:rPr lang="cs-CZ" sz="3200" i="1" dirty="0" smtClean="0"/>
            </a:br>
            <a:r>
              <a:rPr lang="cs-CZ" sz="3200" i="1" dirty="0" smtClean="0"/>
              <a:t>                   </a:t>
            </a:r>
            <a:r>
              <a:rPr lang="cs-CZ" sz="3200" i="1" dirty="0" err="1" smtClean="0"/>
              <a:t>mathematica</a:t>
            </a:r>
            <a:r>
              <a:rPr lang="cs-CZ" sz="3200" dirty="0" smtClean="0"/>
              <a:t>.</a:t>
            </a:r>
            <a:br>
              <a:rPr lang="cs-CZ" sz="3200" dirty="0" smtClean="0"/>
            </a:br>
            <a:r>
              <a:rPr lang="cs-CZ" sz="3200" dirty="0" smtClean="0"/>
              <a:t>.</a:t>
            </a:r>
            <a:r>
              <a:rPr lang="cs-CZ" sz="3200" dirty="0"/>
              <a:t/>
            </a:r>
            <a:br>
              <a:rPr lang="cs-CZ" sz="3200" dirty="0"/>
            </a:br>
            <a:r>
              <a:rPr lang="cs-CZ" sz="3200" dirty="0"/>
              <a:t> </a:t>
            </a:r>
            <a:br>
              <a:rPr lang="cs-CZ" sz="3200" dirty="0"/>
            </a:br>
            <a:r>
              <a:rPr lang="cs-CZ" sz="3200" dirty="0"/>
              <a:t>        </a:t>
            </a:r>
            <a:br>
              <a:rPr lang="cs-CZ" sz="3200" dirty="0"/>
            </a:br>
            <a:r>
              <a:rPr lang="cs-CZ" sz="3200" dirty="0"/>
              <a:t>        </a:t>
            </a:r>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26</a:t>
            </a:fld>
            <a:endParaRPr lang="cs-CZ"/>
          </a:p>
        </p:txBody>
      </p:sp>
    </p:spTree>
    <p:extLst>
      <p:ext uri="{BB962C8B-B14F-4D97-AF65-F5344CB8AC3E}">
        <p14:creationId xmlns:p14="http://schemas.microsoft.com/office/powerpoint/2010/main" val="391039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7016" y="260648"/>
            <a:ext cx="8856984" cy="6178698"/>
          </a:xfrm>
        </p:spPr>
        <p:txBody>
          <a:bodyPr>
            <a:normAutofit/>
          </a:bodyPr>
          <a:lstStyle/>
          <a:p>
            <a:pPr algn="l"/>
            <a:r>
              <a:rPr lang="cs-CZ" sz="4000" b="1" dirty="0" smtClean="0"/>
              <a:t>4.   Zhybnění   </a:t>
            </a:r>
            <a:r>
              <a:rPr lang="cs-CZ" sz="4000" b="1" i="1" dirty="0" smtClean="0"/>
              <a:t>z  =  m a  </a:t>
            </a:r>
            <a:r>
              <a:rPr lang="cs-CZ" sz="4000" b="1" dirty="0" smtClean="0"/>
              <a:t>objektů  při různých interakcích. </a:t>
            </a:r>
            <a:br>
              <a:rPr lang="cs-CZ" sz="4000" b="1" dirty="0" smtClean="0"/>
            </a:br>
            <a:r>
              <a:rPr lang="cs-CZ" sz="4000" b="1" dirty="0" smtClean="0"/>
              <a:t/>
            </a:r>
            <a:br>
              <a:rPr lang="cs-CZ" sz="4000" b="1" dirty="0" smtClean="0"/>
            </a:br>
            <a:r>
              <a:rPr lang="cs-CZ" sz="4000" b="1" dirty="0" smtClean="0"/>
              <a:t> </a:t>
            </a:r>
            <a:br>
              <a:rPr lang="cs-CZ" sz="4000" b="1" dirty="0" smtClean="0"/>
            </a:br>
            <a:r>
              <a:rPr lang="cs-CZ" sz="4000" b="1" dirty="0" smtClean="0"/>
              <a:t>  </a:t>
            </a:r>
            <a:r>
              <a:rPr lang="cs-CZ" sz="4000" b="1" dirty="0"/>
              <a:t>přírodní zákon</a:t>
            </a:r>
            <a:r>
              <a:rPr lang="cs-CZ" sz="4000" b="1" dirty="0" smtClean="0"/>
              <a:t/>
            </a:r>
            <a:br>
              <a:rPr lang="cs-CZ" sz="4000" b="1" dirty="0" smtClean="0"/>
            </a:br>
            <a:r>
              <a:rPr lang="cs-CZ" sz="3600" dirty="0" smtClean="0"/>
              <a:t> </a:t>
            </a:r>
            <a:br>
              <a:rPr lang="cs-CZ" sz="3600" dirty="0" smtClean="0"/>
            </a:br>
            <a:r>
              <a:rPr lang="cs-CZ" sz="4800" b="1" dirty="0"/>
              <a:t>...  =  </a:t>
            </a:r>
            <a:r>
              <a:rPr lang="cs-CZ" sz="4800" b="1" i="1" dirty="0" err="1"/>
              <a:t>F</a:t>
            </a:r>
            <a:r>
              <a:rPr lang="cs-CZ" sz="4800" b="1" i="1" baseline="-25000" dirty="0" err="1"/>
              <a:t>elast</a:t>
            </a:r>
            <a:r>
              <a:rPr lang="cs-CZ" sz="4800" b="1" i="1" baseline="-25000" dirty="0"/>
              <a:t> </a:t>
            </a:r>
            <a:r>
              <a:rPr lang="cs-CZ" sz="4800" b="1" i="1" baseline="-25000" dirty="0" smtClean="0"/>
              <a:t>                         </a:t>
            </a:r>
            <a:r>
              <a:rPr lang="cs-CZ" sz="4800" b="1" i="1" dirty="0" err="1" smtClean="0"/>
              <a:t>F</a:t>
            </a:r>
            <a:r>
              <a:rPr lang="cs-CZ" sz="4800" b="1" i="1" baseline="-25000" dirty="0" err="1" smtClean="0"/>
              <a:t>elast</a:t>
            </a:r>
            <a:r>
              <a:rPr lang="cs-CZ" sz="4800" b="1" i="1" baseline="-25000" dirty="0" smtClean="0"/>
              <a:t>    </a:t>
            </a:r>
            <a:r>
              <a:rPr lang="cs-CZ" sz="4800" b="1" i="1" dirty="0"/>
              <a:t>=  …</a:t>
            </a:r>
            <a:r>
              <a:rPr lang="cs-CZ" sz="4800" b="1" i="1" baseline="-25000" dirty="0"/>
              <a:t> </a:t>
            </a:r>
            <a:r>
              <a:rPr lang="cs-CZ" sz="3600" dirty="0" smtClean="0"/>
              <a:t/>
            </a:r>
            <a:br>
              <a:rPr lang="cs-CZ" sz="3600" dirty="0" smtClean="0"/>
            </a:br>
            <a:r>
              <a:rPr lang="cs-CZ" sz="3600" b="1" dirty="0" smtClean="0"/>
              <a:t>označení                               definice</a:t>
            </a:r>
            <a:br>
              <a:rPr lang="cs-CZ" sz="3600" b="1" dirty="0" smtClean="0"/>
            </a:br>
            <a:r>
              <a:rPr lang="cs-CZ" sz="3600" dirty="0" smtClean="0"/>
              <a:t>                                                                         </a:t>
            </a:r>
            <a:br>
              <a:rPr lang="cs-CZ" sz="3600" dirty="0" smtClean="0"/>
            </a:br>
            <a:r>
              <a:rPr lang="cs-CZ" sz="3600" dirty="0" smtClean="0"/>
              <a:t>                                                                                                                                                                                                                                                                                                                                                     </a:t>
            </a:r>
            <a:endParaRPr lang="cs-CZ" sz="3600" b="1" dirty="0"/>
          </a:p>
        </p:txBody>
      </p:sp>
      <p:sp>
        <p:nvSpPr>
          <p:cNvPr id="3" name="Zástupný symbol pro číslo snímku 2"/>
          <p:cNvSpPr>
            <a:spLocks noGrp="1"/>
          </p:cNvSpPr>
          <p:nvPr>
            <p:ph type="sldNum" sz="quarter" idx="12"/>
          </p:nvPr>
        </p:nvSpPr>
        <p:spPr>
          <a:xfrm>
            <a:off x="6384999" y="6189662"/>
            <a:ext cx="2133600" cy="365125"/>
          </a:xfrm>
        </p:spPr>
        <p:txBody>
          <a:bodyPr/>
          <a:lstStyle/>
          <a:p>
            <a:fld id="{BFE041E3-2858-4F56-B4AB-9BFC7D1CA59F}" type="slidenum">
              <a:rPr lang="cs-CZ" sz="1600" smtClean="0"/>
              <a:t>27</a:t>
            </a:fld>
            <a:endParaRPr lang="cs-CZ" sz="16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42" y="1916833"/>
            <a:ext cx="4920183" cy="7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049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476673"/>
            <a:ext cx="8136904" cy="3170099"/>
          </a:xfrm>
          <a:prstGeom prst="rect">
            <a:avLst/>
          </a:prstGeom>
        </p:spPr>
        <p:txBody>
          <a:bodyPr wrap="square">
            <a:spAutoFit/>
          </a:bodyPr>
          <a:lstStyle/>
          <a:p>
            <a:r>
              <a:rPr lang="cs-CZ" sz="4000" b="1" dirty="0" smtClean="0"/>
              <a:t>6.</a:t>
            </a:r>
          </a:p>
          <a:p>
            <a:r>
              <a:rPr lang="cs-CZ" sz="4000" b="1" dirty="0" smtClean="0"/>
              <a:t>Proč není třetí Newtonův zákon pohybu zákonem akce a reakce?</a:t>
            </a:r>
          </a:p>
          <a:p>
            <a:endParaRPr lang="cs-CZ" sz="4000" b="1" dirty="0"/>
          </a:p>
          <a:p>
            <a:r>
              <a:rPr lang="cs-CZ" sz="4000" b="1" dirty="0" smtClean="0">
                <a:solidFill>
                  <a:srgbClr val="FF0000"/>
                </a:solidFill>
              </a:rPr>
              <a:t>Axiomata</a:t>
            </a:r>
            <a:endParaRPr lang="cs-CZ" sz="4000" b="1" dirty="0">
              <a:solidFill>
                <a:srgbClr val="FF0000"/>
              </a:solidFill>
            </a:endParaRPr>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28</a:t>
            </a:fld>
            <a:endParaRPr lang="cs-CZ"/>
          </a:p>
        </p:txBody>
      </p:sp>
    </p:spTree>
    <p:extLst>
      <p:ext uri="{BB962C8B-B14F-4D97-AF65-F5344CB8AC3E}">
        <p14:creationId xmlns:p14="http://schemas.microsoft.com/office/powerpoint/2010/main" val="1659182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034682"/>
          </a:xfrm>
        </p:spPr>
        <p:txBody>
          <a:bodyPr>
            <a:noAutofit/>
          </a:bodyPr>
          <a:lstStyle/>
          <a:p>
            <a:pPr algn="l"/>
            <a:r>
              <a:rPr lang="cs-CZ" sz="2800" b="1" dirty="0" smtClean="0"/>
              <a:t>Třetí zákon informuje o stavu  interakce, nikoli o jejím vzniku. Nejde tedy ani o kauzalitu, ani o časovou souslednost akce–reakce.</a:t>
            </a:r>
            <a:br>
              <a:rPr lang="cs-CZ" sz="2800" b="1" dirty="0" smtClean="0"/>
            </a:br>
            <a:r>
              <a:rPr lang="cs-CZ" sz="2800" b="1" dirty="0"/>
              <a:t/>
            </a:r>
            <a:br>
              <a:rPr lang="cs-CZ" sz="2800" b="1" dirty="0"/>
            </a:br>
            <a:r>
              <a:rPr lang="cs-CZ" sz="2800" b="1" dirty="0" smtClean="0"/>
              <a:t>Newtonovy zákony:</a:t>
            </a:r>
            <a:br>
              <a:rPr lang="cs-CZ" sz="2800" b="1" dirty="0" smtClean="0"/>
            </a:br>
            <a:r>
              <a:rPr lang="cs-CZ" sz="2800" b="1" dirty="0" smtClean="0"/>
              <a:t>1. Zákon setrvačnosti translačního a rotačního pohybu.</a:t>
            </a:r>
            <a:br>
              <a:rPr lang="cs-CZ" sz="2800" b="1" dirty="0" smtClean="0"/>
            </a:br>
            <a:r>
              <a:rPr lang="cs-CZ" sz="2800" b="1" dirty="0"/>
              <a:t>2</a:t>
            </a:r>
            <a:r>
              <a:rPr lang="cs-CZ" sz="2800" b="1" dirty="0" smtClean="0"/>
              <a:t>. </a:t>
            </a:r>
            <a:r>
              <a:rPr lang="cs-CZ" sz="2800" b="1" dirty="0" smtClean="0"/>
              <a:t>„Zákon síly.“  </a:t>
            </a:r>
            <a:r>
              <a:rPr lang="cs-CZ" sz="2800" b="1" dirty="0" err="1" smtClean="0"/>
              <a:t>Uobecnění</a:t>
            </a:r>
            <a:r>
              <a:rPr lang="cs-CZ" sz="2800" b="1" dirty="0" smtClean="0"/>
              <a:t> přírodních zákonů pro zhybnění. Zhybnění </a:t>
            </a:r>
            <a:r>
              <a:rPr lang="cs-CZ" sz="2800" b="1" dirty="0" smtClean="0"/>
              <a:t>je dáno silou. </a:t>
            </a:r>
            <a:r>
              <a:rPr lang="cs-CZ" sz="2800" b="1" dirty="0" err="1" smtClean="0"/>
              <a:t>Sla</a:t>
            </a:r>
            <a:r>
              <a:rPr lang="cs-CZ" sz="2800" b="1" dirty="0" smtClean="0"/>
              <a:t> je kvantitativní charakteristika </a:t>
            </a:r>
            <a:r>
              <a:rPr lang="cs-CZ" sz="2800" b="1" dirty="0" smtClean="0"/>
              <a:t>interakce. </a:t>
            </a:r>
            <a:r>
              <a:rPr lang="cs-CZ" sz="2800" b="1" dirty="0" smtClean="0"/>
              <a:t>Určují ji parametry předmětného objektu, parametry okolí, s nímž  objekt interaguje a konfigurační parametry systému.</a:t>
            </a:r>
            <a:br>
              <a:rPr lang="cs-CZ" sz="2800" b="1" dirty="0" smtClean="0"/>
            </a:br>
            <a:r>
              <a:rPr lang="cs-CZ" sz="2800" b="1" dirty="0" smtClean="0"/>
              <a:t>3. Třetí </a:t>
            </a:r>
            <a:r>
              <a:rPr lang="cs-CZ" sz="2800" b="1" dirty="0" smtClean="0"/>
              <a:t>zákon: </a:t>
            </a:r>
            <a:r>
              <a:rPr lang="cs-CZ" sz="2800" b="1" dirty="0" smtClean="0"/>
              <a:t>zákon interakce.</a:t>
            </a:r>
            <a:endParaRPr lang="cs-CZ" sz="2800"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29</a:t>
            </a:fld>
            <a:endParaRPr lang="cs-CZ"/>
          </a:p>
        </p:txBody>
      </p:sp>
    </p:spTree>
    <p:extLst>
      <p:ext uri="{BB962C8B-B14F-4D97-AF65-F5344CB8AC3E}">
        <p14:creationId xmlns:p14="http://schemas.microsoft.com/office/powerpoint/2010/main" val="311553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Nadpis 1"/>
              <p:cNvSpPr>
                <a:spLocks noGrp="1"/>
              </p:cNvSpPr>
              <p:nvPr>
                <p:ph type="title"/>
              </p:nvPr>
            </p:nvSpPr>
            <p:spPr>
              <a:xfrm>
                <a:off x="457200" y="274638"/>
                <a:ext cx="8229600" cy="6034682"/>
              </a:xfrm>
            </p:spPr>
            <p:txBody>
              <a:bodyPr/>
              <a:lstStyle/>
              <a:p>
                <a:pPr algn="l">
                  <a:tabLst>
                    <a:tab pos="2959100" algn="l"/>
                  </a:tabLst>
                </a:pPr>
                <a:r>
                  <a:rPr lang="cs-CZ" b="1" dirty="0" smtClean="0"/>
                  <a:t>hmotnost  –  míra množství </a:t>
                </a:r>
                <a:r>
                  <a:rPr lang="cs-CZ" b="1" dirty="0" err="1" smtClean="0"/>
                  <a:t>átky</a:t>
                </a:r>
                <a:r>
                  <a:rPr lang="cs-CZ" b="1" dirty="0" smtClean="0"/>
                  <a:t/>
                </a:r>
                <a:br>
                  <a:rPr lang="cs-CZ" b="1" dirty="0" smtClean="0"/>
                </a:br>
                <a:r>
                  <a:rPr lang="cs-CZ" b="1" dirty="0" smtClean="0"/>
                  <a:t>      objem  –  míra množství látky</a:t>
                </a:r>
                <a:br>
                  <a:rPr lang="cs-CZ" b="1" dirty="0" smtClean="0"/>
                </a:br>
                <a:r>
                  <a:rPr lang="cs-CZ" b="1" dirty="0" smtClean="0"/>
                  <a:t>             𝑚   =  𝜌 𝑉</a:t>
                </a:r>
                <a:r>
                  <a:rPr lang="cs-CZ" b="1" dirty="0"/>
                  <a:t/>
                </a:r>
                <a:br>
                  <a:rPr lang="cs-CZ" b="1" dirty="0"/>
                </a:br>
                <a:r>
                  <a:rPr lang="cs-CZ" b="1" dirty="0" smtClean="0"/>
                  <a:t/>
                </a:r>
                <a:br>
                  <a:rPr lang="cs-CZ" b="1" dirty="0" smtClean="0"/>
                </a:br>
                <a:r>
                  <a:rPr lang="cs-CZ" b="1" dirty="0" smtClean="0"/>
                  <a:t>hmotnost  –  míra množství hmoty</a:t>
                </a:r>
                <a:br>
                  <a:rPr lang="cs-CZ" b="1" dirty="0" smtClean="0"/>
                </a:br>
                <a:r>
                  <a:rPr lang="cs-CZ" b="1" dirty="0" smtClean="0"/>
                  <a:t>    energie  –  míra množství hmoty</a:t>
                </a:r>
                <a:r>
                  <a:rPr lang="cs-CZ" b="1" dirty="0"/>
                  <a:t/>
                </a:r>
                <a:br>
                  <a:rPr lang="cs-CZ" b="1" dirty="0"/>
                </a:br>
                <a:r>
                  <a:rPr lang="cs-CZ" b="1" dirty="0" smtClean="0"/>
                  <a:t>              𝐸   =  𝑚 </a:t>
                </a:r>
                <a14:m>
                  <m:oMath xmlns:m="http://schemas.openxmlformats.org/officeDocument/2006/math">
                    <m:sSup>
                      <m:sSupPr>
                        <m:ctrlPr>
                          <a:rPr lang="cs-CZ" b="1" i="1">
                            <a:latin typeface="Cambria Math"/>
                          </a:rPr>
                        </m:ctrlPr>
                      </m:sSupPr>
                      <m:e>
                        <m:r>
                          <a:rPr lang="cs-CZ" b="1" i="1">
                            <a:latin typeface="Cambria Math"/>
                          </a:rPr>
                          <m:t>𝒄</m:t>
                        </m:r>
                      </m:e>
                      <m:sup>
                        <m:r>
                          <a:rPr lang="cs-CZ" b="1" i="1">
                            <a:latin typeface="Cambria Math"/>
                          </a:rPr>
                          <m:t>𝟐</m:t>
                        </m:r>
                      </m:sup>
                    </m:sSup>
                  </m:oMath>
                </a14:m>
                <a:r>
                  <a:rPr lang="cs-CZ" b="1" dirty="0" smtClean="0"/>
                  <a:t>   </a:t>
                </a:r>
                <a:endParaRPr lang="cs-CZ" b="1" dirty="0"/>
              </a:p>
            </p:txBody>
          </p:sp>
        </mc:Choice>
        <mc:Fallback xmlns="">
          <p:sp>
            <p:nvSpPr>
              <p:cNvPr id="2" name="Nadpis 1"/>
              <p:cNvSpPr>
                <a:spLocks noGrp="1" noRot="1" noChangeAspect="1" noMove="1" noResize="1" noEditPoints="1" noAdjustHandles="1" noChangeArrowheads="1" noChangeShapeType="1" noTextEdit="1"/>
              </p:cNvSpPr>
              <p:nvPr>
                <p:ph type="title"/>
              </p:nvPr>
            </p:nvSpPr>
            <p:spPr>
              <a:xfrm>
                <a:off x="457200" y="274638"/>
                <a:ext cx="8229600" cy="6034682"/>
              </a:xfrm>
              <a:blipFill rotWithShape="1">
                <a:blip r:embed="rId2"/>
                <a:stretch>
                  <a:fillRect l="-2963" r="-1704"/>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FDE94BDB-EE25-4CE5-8C00-7ED3CFC7F8DB}" type="slidenum">
              <a:rPr lang="cs-CZ" sz="3600" smtClean="0"/>
              <a:t>3</a:t>
            </a:fld>
            <a:endParaRPr lang="cs-CZ" sz="3600" dirty="0"/>
          </a:p>
        </p:txBody>
      </p:sp>
    </p:spTree>
    <p:extLst>
      <p:ext uri="{BB962C8B-B14F-4D97-AF65-F5344CB8AC3E}">
        <p14:creationId xmlns:p14="http://schemas.microsoft.com/office/powerpoint/2010/main" val="3466743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552" y="764704"/>
            <a:ext cx="7200800" cy="5632311"/>
          </a:xfrm>
          <a:prstGeom prst="rect">
            <a:avLst/>
          </a:prstGeom>
        </p:spPr>
        <p:txBody>
          <a:bodyPr wrap="square">
            <a:spAutoFit/>
          </a:bodyPr>
          <a:lstStyle/>
          <a:p>
            <a:r>
              <a:rPr lang="cs-CZ" sz="4000" b="1" dirty="0" smtClean="0"/>
              <a:t>7.</a:t>
            </a:r>
          </a:p>
          <a:p>
            <a:r>
              <a:rPr lang="cs-CZ" sz="4000" b="1" dirty="0" smtClean="0"/>
              <a:t>Čím se brněnský rodák Georg </a:t>
            </a:r>
            <a:r>
              <a:rPr lang="cs-CZ" sz="4000" b="1" dirty="0" err="1" smtClean="0"/>
              <a:t>Placzek</a:t>
            </a:r>
            <a:r>
              <a:rPr lang="cs-CZ" sz="4000" b="1" dirty="0" smtClean="0"/>
              <a:t> velmi podstatně zasloužil v roce 1938 o připravenost na projekt atomové bomby? (Informace pro zájmový kroužek fyziky.)</a:t>
            </a:r>
          </a:p>
          <a:p>
            <a:r>
              <a:rPr lang="cs-CZ" sz="4000" b="1" dirty="0" smtClean="0">
                <a:solidFill>
                  <a:srgbClr val="FF0000"/>
                </a:solidFill>
              </a:rPr>
              <a:t>Otto </a:t>
            </a:r>
            <a:r>
              <a:rPr lang="cs-CZ" sz="4000" b="1" dirty="0" err="1" smtClean="0">
                <a:solidFill>
                  <a:srgbClr val="FF0000"/>
                </a:solidFill>
              </a:rPr>
              <a:t>Frisch</a:t>
            </a:r>
            <a:endParaRPr lang="cs-CZ" sz="4000" b="1" dirty="0" smtClean="0">
              <a:solidFill>
                <a:srgbClr val="FF0000"/>
              </a:solidFill>
            </a:endParaRPr>
          </a:p>
          <a:p>
            <a:r>
              <a:rPr lang="cs-CZ" sz="4000" b="1" dirty="0" smtClean="0">
                <a:solidFill>
                  <a:srgbClr val="FF0000"/>
                </a:solidFill>
              </a:rPr>
              <a:t> </a:t>
            </a:r>
            <a:r>
              <a:rPr lang="cs-CZ" sz="4000" b="1" dirty="0" smtClean="0">
                <a:solidFill>
                  <a:srgbClr val="FF0000"/>
                </a:solidFill>
              </a:rPr>
              <a:t>Lise </a:t>
            </a:r>
            <a:r>
              <a:rPr lang="cs-CZ" sz="4000" b="1" dirty="0" err="1" smtClean="0">
                <a:solidFill>
                  <a:srgbClr val="FF0000"/>
                </a:solidFill>
              </a:rPr>
              <a:t>Meitner</a:t>
            </a:r>
            <a:endParaRPr lang="cs-CZ" sz="4000" b="1" dirty="0">
              <a:solidFill>
                <a:srgbClr val="FF0000"/>
              </a:solidFill>
            </a:endParaRPr>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30</a:t>
            </a:fld>
            <a:endParaRPr lang="cs-CZ"/>
          </a:p>
        </p:txBody>
      </p:sp>
    </p:spTree>
    <p:extLst>
      <p:ext uri="{BB962C8B-B14F-4D97-AF65-F5344CB8AC3E}">
        <p14:creationId xmlns:p14="http://schemas.microsoft.com/office/powerpoint/2010/main" val="1402195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02634"/>
          </a:xfrm>
        </p:spPr>
        <p:txBody>
          <a:bodyPr/>
          <a:lstStyle/>
          <a:p>
            <a:pPr algn="l"/>
            <a:r>
              <a:rPr lang="cs-CZ" b="1" dirty="0" smtClean="0"/>
              <a:t>Princip ekvivalence</a:t>
            </a:r>
            <a:br>
              <a:rPr lang="cs-CZ" b="1" dirty="0" smtClean="0"/>
            </a:br>
            <a:r>
              <a:rPr lang="cs-CZ" b="1" dirty="0" smtClean="0"/>
              <a:t/>
            </a:r>
            <a:br>
              <a:rPr lang="cs-CZ" b="1" dirty="0" smtClean="0"/>
            </a:br>
            <a:r>
              <a:rPr lang="cs-CZ" b="1" dirty="0" smtClean="0"/>
              <a:t>Co znamená </a:t>
            </a:r>
            <a:br>
              <a:rPr lang="cs-CZ" b="1" dirty="0" smtClean="0"/>
            </a:br>
            <a:r>
              <a:rPr lang="cs-CZ" b="1" dirty="0" smtClean="0"/>
              <a:t>„ekvivalence hmoty a energie“?</a:t>
            </a:r>
            <a:br>
              <a:rPr lang="cs-CZ" b="1" dirty="0" smtClean="0"/>
            </a:br>
            <a:r>
              <a:rPr lang="cs-CZ" b="1" dirty="0" smtClean="0"/>
              <a:t/>
            </a:r>
            <a:br>
              <a:rPr lang="cs-CZ" b="1" dirty="0" smtClean="0"/>
            </a:br>
            <a:r>
              <a:rPr lang="cs-CZ" b="1" dirty="0" smtClean="0"/>
              <a:t>Co znamená </a:t>
            </a:r>
            <a:br>
              <a:rPr lang="cs-CZ" b="1" dirty="0" smtClean="0"/>
            </a:br>
            <a:r>
              <a:rPr lang="cs-CZ" b="1" dirty="0" smtClean="0"/>
              <a:t>„ekvivalence hmoty a objemu“?</a:t>
            </a:r>
            <a:endParaRPr lang="cs-CZ" b="1" dirty="0"/>
          </a:p>
        </p:txBody>
      </p:sp>
      <p:sp>
        <p:nvSpPr>
          <p:cNvPr id="3" name="Zástupný symbol pro číslo snímku 2"/>
          <p:cNvSpPr>
            <a:spLocks noGrp="1"/>
          </p:cNvSpPr>
          <p:nvPr>
            <p:ph type="sldNum" sz="quarter" idx="12"/>
          </p:nvPr>
        </p:nvSpPr>
        <p:spPr>
          <a:xfrm>
            <a:off x="6804248" y="6165305"/>
            <a:ext cx="2088232" cy="698748"/>
          </a:xfrm>
        </p:spPr>
        <p:txBody>
          <a:bodyPr/>
          <a:lstStyle/>
          <a:p>
            <a:fld id="{BFE041E3-2858-4F56-B4AB-9BFC7D1CA59F}" type="slidenum">
              <a:rPr lang="cs-CZ" smtClean="0"/>
              <a:t>4</a:t>
            </a:fld>
            <a:endParaRPr lang="cs-CZ" dirty="0"/>
          </a:p>
        </p:txBody>
      </p:sp>
    </p:spTree>
    <p:extLst>
      <p:ext uri="{BB962C8B-B14F-4D97-AF65-F5344CB8AC3E}">
        <p14:creationId xmlns:p14="http://schemas.microsoft.com/office/powerpoint/2010/main" val="77145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76672"/>
            <a:ext cx="8219256" cy="5962674"/>
          </a:xfrm>
        </p:spPr>
        <p:txBody>
          <a:bodyPr>
            <a:normAutofit fontScale="90000"/>
          </a:bodyPr>
          <a:lstStyle/>
          <a:p>
            <a:pPr algn="l"/>
            <a:r>
              <a:rPr lang="cs-CZ" b="1" dirty="0" smtClean="0"/>
              <a:t> </a:t>
            </a:r>
            <a:r>
              <a:rPr lang="cs-CZ" b="1" dirty="0" smtClean="0"/>
              <a:t>ekvivalentnost</a:t>
            </a:r>
            <a:r>
              <a:rPr lang="cs-CZ" b="1" dirty="0" smtClean="0"/>
              <a:t/>
            </a:r>
            <a:br>
              <a:rPr lang="cs-CZ" b="1" dirty="0" smtClean="0"/>
            </a:br>
            <a:r>
              <a:rPr lang="cs-CZ" b="1" dirty="0" smtClean="0"/>
              <a:t>zákony </a:t>
            </a:r>
            <a:r>
              <a:rPr lang="cs-CZ" b="1" dirty="0" smtClean="0"/>
              <a:t>zachování</a:t>
            </a:r>
            <a:r>
              <a:rPr lang="cs-CZ" b="1" dirty="0" smtClean="0"/>
              <a:t/>
            </a:r>
            <a:br>
              <a:rPr lang="cs-CZ" b="1" dirty="0" smtClean="0"/>
            </a:br>
            <a:r>
              <a:rPr lang="cs-CZ" b="1" dirty="0" smtClean="0"/>
              <a:t>formy látky, formy hmoty</a:t>
            </a:r>
            <a:br>
              <a:rPr lang="cs-CZ" b="1" dirty="0" smtClean="0"/>
            </a:br>
            <a:r>
              <a:rPr lang="cs-CZ" b="1" dirty="0" smtClean="0"/>
              <a:t>setrvačná hmotnost záření</a:t>
            </a:r>
            <a:br>
              <a:rPr lang="cs-CZ" b="1" dirty="0" smtClean="0"/>
            </a:br>
            <a:r>
              <a:rPr lang="cs-CZ" b="1" dirty="0" smtClean="0"/>
              <a:t>anihilace elektron-pozitron</a:t>
            </a:r>
            <a:br>
              <a:rPr lang="cs-CZ" b="1" dirty="0" smtClean="0"/>
            </a:br>
            <a:r>
              <a:rPr lang="cs-CZ" b="1" dirty="0" smtClean="0"/>
              <a:t>hmotnost  –  míra množství hmoty energie  –  míra množství hmoty</a:t>
            </a:r>
            <a:br>
              <a:rPr lang="cs-CZ" b="1" dirty="0" smtClean="0"/>
            </a:br>
            <a:r>
              <a:rPr lang="cs-CZ" b="1" i="1" dirty="0" smtClean="0"/>
              <a:t>V,  m   </a:t>
            </a:r>
            <a:r>
              <a:rPr lang="cs-CZ" b="1" dirty="0" smtClean="0"/>
              <a:t>–   míry množství látky</a:t>
            </a:r>
            <a:br>
              <a:rPr lang="cs-CZ" b="1" dirty="0" smtClean="0"/>
            </a:br>
            <a:r>
              <a:rPr lang="cs-CZ" b="1" i="1" dirty="0" smtClean="0"/>
              <a:t>E, m  </a:t>
            </a:r>
            <a:r>
              <a:rPr lang="cs-CZ" b="1" dirty="0" smtClean="0"/>
              <a:t>–   míry množství hmoty</a:t>
            </a:r>
            <a:endParaRPr lang="cs-CZ"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z="2800" smtClean="0"/>
              <a:t>5</a:t>
            </a:fld>
            <a:endParaRPr lang="cs-CZ" dirty="0"/>
          </a:p>
        </p:txBody>
      </p:sp>
    </p:spTree>
    <p:extLst>
      <p:ext uri="{BB962C8B-B14F-4D97-AF65-F5344CB8AC3E}">
        <p14:creationId xmlns:p14="http://schemas.microsoft.com/office/powerpoint/2010/main" val="2377971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116632"/>
            <a:ext cx="8301608" cy="6120680"/>
          </a:xfrm>
        </p:spPr>
        <p:txBody>
          <a:bodyPr>
            <a:normAutofit fontScale="90000"/>
          </a:bodyPr>
          <a:lstStyle/>
          <a:p>
            <a:pPr algn="l"/>
            <a:r>
              <a:rPr lang="cs-CZ" b="1" dirty="0" smtClean="0"/>
              <a:t> </a:t>
            </a:r>
            <a:br>
              <a:rPr lang="cs-CZ" b="1" dirty="0" smtClean="0"/>
            </a:br>
            <a:r>
              <a:rPr lang="cs-CZ" b="1" dirty="0"/>
              <a:t/>
            </a:r>
            <a:br>
              <a:rPr lang="cs-CZ" b="1" dirty="0"/>
            </a:br>
            <a:r>
              <a:rPr lang="cs-CZ" b="1" dirty="0" smtClean="0"/>
              <a:t/>
            </a:r>
            <a:br>
              <a:rPr lang="cs-CZ" b="1" dirty="0" smtClean="0"/>
            </a:br>
            <a:r>
              <a:rPr lang="cs-CZ" b="1" dirty="0"/>
              <a:t/>
            </a:r>
            <a:br>
              <a:rPr lang="cs-CZ" b="1" dirty="0"/>
            </a:br>
            <a:r>
              <a:rPr lang="cs-CZ" b="1" dirty="0" smtClean="0"/>
              <a:t/>
            </a:r>
            <a:br>
              <a:rPr lang="cs-CZ" b="1" dirty="0" smtClean="0"/>
            </a:br>
            <a:r>
              <a:rPr lang="cs-CZ" b="1" dirty="0"/>
              <a:t/>
            </a:r>
            <a:br>
              <a:rPr lang="cs-CZ" b="1" dirty="0"/>
            </a:br>
            <a:r>
              <a:rPr lang="cs-CZ" b="1" dirty="0" smtClean="0"/>
              <a:t/>
            </a:r>
            <a:br>
              <a:rPr lang="cs-CZ" b="1" dirty="0" smtClean="0"/>
            </a:br>
            <a:r>
              <a:rPr lang="cs-CZ" b="1" dirty="0"/>
              <a:t/>
            </a:r>
            <a:br>
              <a:rPr lang="cs-CZ" b="1" dirty="0"/>
            </a:br>
            <a:r>
              <a:rPr lang="cs-CZ" b="1" dirty="0" smtClean="0"/>
              <a:t/>
            </a:r>
            <a:br>
              <a:rPr lang="cs-CZ" b="1" dirty="0" smtClean="0"/>
            </a:br>
            <a:r>
              <a:rPr lang="cs-CZ" b="1" dirty="0" smtClean="0"/>
              <a:t/>
            </a:r>
            <a:br>
              <a:rPr lang="cs-CZ" b="1" dirty="0" smtClean="0"/>
            </a:br>
            <a:r>
              <a:rPr lang="cs-CZ" b="1" dirty="0"/>
              <a:t/>
            </a:r>
            <a:br>
              <a:rPr lang="cs-CZ" b="1" dirty="0"/>
            </a:br>
            <a:r>
              <a:rPr lang="cs-CZ" b="1" dirty="0" smtClean="0"/>
              <a:t/>
            </a:r>
            <a:br>
              <a:rPr lang="cs-CZ" b="1" dirty="0" smtClean="0"/>
            </a:br>
            <a:r>
              <a:rPr lang="cs-CZ" b="1" dirty="0"/>
              <a:t/>
            </a:r>
            <a:br>
              <a:rPr lang="cs-CZ" b="1" dirty="0"/>
            </a:br>
            <a:r>
              <a:rPr lang="cs-CZ" b="1" dirty="0" smtClean="0"/>
              <a:t> A</a:t>
            </a:r>
            <a:r>
              <a:rPr lang="cs-CZ" b="1" dirty="0"/>
              <a:t>. Einstein: </a:t>
            </a:r>
            <a:r>
              <a:rPr lang="cs-CZ" b="1" dirty="0" smtClean="0"/>
              <a:t> Aproximativnost?</a:t>
            </a:r>
            <a:br>
              <a:rPr lang="cs-CZ" b="1" dirty="0" smtClean="0"/>
            </a:br>
            <a:r>
              <a:rPr lang="cs-CZ" b="1" dirty="0" smtClean="0"/>
              <a:t/>
            </a:r>
            <a:br>
              <a:rPr lang="cs-CZ" b="1" dirty="0" smtClean="0"/>
            </a:br>
            <a:r>
              <a:rPr lang="cs-CZ" b="1" dirty="0" err="1" smtClean="0"/>
              <a:t>M.v.Laue</a:t>
            </a:r>
            <a:r>
              <a:rPr lang="cs-CZ" b="1" dirty="0" smtClean="0"/>
              <a:t> (Dějiny fyziky, s.106): „… setkají-li se elektrony s pozitrony, mohou se při vytvoření dvou kvant  paprsků gama  navzájem anihilovat. </a:t>
            </a:r>
            <a:r>
              <a:rPr lang="cs-CZ" b="1" u="sng" dirty="0" smtClean="0"/>
              <a:t>Přitom se promění </a:t>
            </a:r>
            <a:r>
              <a:rPr lang="cs-CZ" b="1" dirty="0" smtClean="0"/>
              <a:t>celá jejich </a:t>
            </a:r>
            <a:r>
              <a:rPr lang="cs-CZ" b="1" u="sng" dirty="0" smtClean="0"/>
              <a:t>hmota</a:t>
            </a:r>
            <a:r>
              <a:rPr lang="cs-CZ" b="1" dirty="0" smtClean="0"/>
              <a:t>, nejen klidová, </a:t>
            </a:r>
            <a:r>
              <a:rPr lang="cs-CZ" b="1" dirty="0" err="1" smtClean="0"/>
              <a:t>mýbrž</a:t>
            </a:r>
            <a:r>
              <a:rPr lang="cs-CZ" b="1" dirty="0" smtClean="0"/>
              <a:t> i hmota zvětšená  pohybem, </a:t>
            </a:r>
            <a:r>
              <a:rPr lang="cs-CZ" b="1" u="sng" dirty="0" smtClean="0"/>
              <a:t>v zářivou energii  </a:t>
            </a:r>
            <a:r>
              <a:rPr lang="cs-CZ" b="1" dirty="0" smtClean="0"/>
              <a:t>podle Einsteinovy věty o setrvačnosti.“ </a:t>
            </a:r>
            <a:br>
              <a:rPr lang="cs-CZ" b="1" dirty="0" smtClean="0"/>
            </a:br>
            <a:r>
              <a:rPr lang="cs-CZ" b="1" dirty="0"/>
              <a:t/>
            </a:r>
            <a:br>
              <a:rPr lang="cs-CZ" b="1" dirty="0"/>
            </a:br>
            <a:r>
              <a:rPr lang="cs-CZ" b="1" dirty="0" smtClean="0"/>
              <a:t/>
            </a:r>
            <a:br>
              <a:rPr lang="cs-CZ" b="1" dirty="0" smtClean="0"/>
            </a:br>
            <a:r>
              <a:rPr lang="cs-CZ" b="1" dirty="0"/>
              <a:t/>
            </a:r>
            <a:br>
              <a:rPr lang="cs-CZ" b="1" dirty="0"/>
            </a:br>
            <a:r>
              <a:rPr lang="cs-CZ" b="1" dirty="0" smtClean="0"/>
              <a:t>energie; … Tento výsledek nové fyziky patří n </a:t>
            </a:r>
            <a:r>
              <a:rPr lang="cs-CZ" b="1" dirty="0" err="1" smtClean="0"/>
              <a:t>kejúžasnějším</a:t>
            </a:r>
            <a:r>
              <a:rPr lang="cs-CZ" b="1" dirty="0" smtClean="0"/>
              <a:t> úspěchům </a:t>
            </a:r>
            <a:r>
              <a:rPr lang="cs-CZ" b="1" dirty="0" err="1" smtClean="0"/>
              <a:t>příroních</a:t>
            </a:r>
            <a:r>
              <a:rPr lang="cs-CZ" b="1" dirty="0" smtClean="0"/>
              <a:t> věd.“</a:t>
            </a:r>
            <a:br>
              <a:rPr lang="cs-CZ" b="1" dirty="0" smtClean="0"/>
            </a:br>
            <a:r>
              <a:rPr lang="cs-CZ" b="1" dirty="0" smtClean="0"/>
              <a:t>W. Heisenberg (s. 35): „… všechny různé elementární částice mohou být</a:t>
            </a:r>
            <a:br>
              <a:rPr lang="cs-CZ" b="1" dirty="0" smtClean="0"/>
            </a:br>
            <a:r>
              <a:rPr lang="cs-CZ" b="1" dirty="0"/>
              <a:t/>
            </a:r>
            <a:br>
              <a:rPr lang="cs-CZ" b="1" dirty="0"/>
            </a:br>
            <a:r>
              <a:rPr lang="cs-CZ" b="1" dirty="0" smtClean="0"/>
              <a:t/>
            </a:r>
            <a:br>
              <a:rPr lang="cs-CZ" b="1" dirty="0" smtClean="0"/>
            </a:br>
            <a:r>
              <a:rPr lang="cs-CZ" b="1" dirty="0"/>
              <a:t/>
            </a:r>
            <a:br>
              <a:rPr lang="cs-CZ" b="1" dirty="0"/>
            </a:br>
            <a:r>
              <a:rPr lang="cs-CZ" dirty="0" smtClean="0"/>
              <a:t/>
            </a:r>
            <a:br>
              <a:rPr lang="cs-CZ" dirty="0" smtClean="0"/>
            </a:br>
            <a:endParaRPr lang="cs-CZ" dirty="0"/>
          </a:p>
        </p:txBody>
      </p:sp>
      <p:sp>
        <p:nvSpPr>
          <p:cNvPr id="2" name="Zástupný symbol pro číslo snímku 1"/>
          <p:cNvSpPr>
            <a:spLocks noGrp="1"/>
          </p:cNvSpPr>
          <p:nvPr>
            <p:ph type="sldNum" sz="quarter" idx="12"/>
          </p:nvPr>
        </p:nvSpPr>
        <p:spPr/>
        <p:txBody>
          <a:bodyPr/>
          <a:lstStyle/>
          <a:p>
            <a:fld id="{BFE041E3-2858-4F56-B4AB-9BFC7D1CA59F}" type="slidenum">
              <a:rPr lang="cs-CZ" smtClean="0"/>
              <a:t>6</a:t>
            </a:fld>
            <a:endParaRPr lang="cs-CZ"/>
          </a:p>
        </p:txBody>
      </p:sp>
    </p:spTree>
    <p:extLst>
      <p:ext uri="{BB962C8B-B14F-4D97-AF65-F5344CB8AC3E}">
        <p14:creationId xmlns:p14="http://schemas.microsoft.com/office/powerpoint/2010/main" val="4071276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332656"/>
            <a:ext cx="8496944" cy="6120680"/>
          </a:xfrm>
        </p:spPr>
        <p:txBody>
          <a:bodyPr>
            <a:normAutofit fontScale="90000"/>
          </a:bodyPr>
          <a:lstStyle/>
          <a:p>
            <a:pPr algn="l"/>
            <a:r>
              <a:rPr lang="cs-CZ" b="1" dirty="0" smtClean="0"/>
              <a:t/>
            </a:r>
            <a:br>
              <a:rPr lang="cs-CZ" b="1" dirty="0" smtClean="0"/>
            </a:br>
            <a:r>
              <a:rPr lang="cs-CZ" b="1" dirty="0"/>
              <a:t>energie; … Tento výsledek nové fyziky patří n </a:t>
            </a:r>
            <a:r>
              <a:rPr lang="cs-CZ" b="1" dirty="0" err="1"/>
              <a:t>kejúžasnějším</a:t>
            </a:r>
            <a:r>
              <a:rPr lang="cs-CZ" b="1" dirty="0"/>
              <a:t> úspěchům </a:t>
            </a:r>
            <a:r>
              <a:rPr lang="cs-CZ" b="1" dirty="0" err="1"/>
              <a:t>příroních</a:t>
            </a:r>
            <a:r>
              <a:rPr lang="cs-CZ" b="1" dirty="0"/>
              <a:t> věd.“</a:t>
            </a:r>
            <a:br>
              <a:rPr lang="cs-CZ" b="1" dirty="0"/>
            </a:br>
            <a:r>
              <a:rPr lang="cs-CZ" b="1" dirty="0" smtClean="0"/>
              <a:t/>
            </a:r>
            <a:br>
              <a:rPr lang="cs-CZ" b="1" dirty="0" smtClean="0"/>
            </a:br>
            <a:r>
              <a:rPr lang="cs-CZ" b="1" dirty="0" smtClean="0"/>
              <a:t>W</a:t>
            </a:r>
            <a:r>
              <a:rPr lang="cs-CZ" b="1" dirty="0"/>
              <a:t>. Heisenberg </a:t>
            </a:r>
            <a:r>
              <a:rPr lang="cs-CZ" b="1" dirty="0" smtClean="0"/>
              <a:t>(Fyzika a filosofie, s</a:t>
            </a:r>
            <a:r>
              <a:rPr lang="cs-CZ" b="1" dirty="0"/>
              <a:t>. 35): „… všechny různé elementární částice mohou </a:t>
            </a:r>
            <a:r>
              <a:rPr lang="cs-CZ" b="1" dirty="0" smtClean="0"/>
              <a:t>být redukovány na </a:t>
            </a:r>
            <a:r>
              <a:rPr lang="cs-CZ" b="1" u="sng" dirty="0" smtClean="0"/>
              <a:t>universální základní látku</a:t>
            </a:r>
            <a:r>
              <a:rPr lang="cs-CZ" b="1" dirty="0" smtClean="0"/>
              <a:t>,  kterou </a:t>
            </a:r>
            <a:r>
              <a:rPr lang="cs-CZ" b="1" u="sng" dirty="0" smtClean="0"/>
              <a:t>můžeme nazývat energií nebo mater</a:t>
            </a:r>
            <a:r>
              <a:rPr lang="cs-CZ" b="1" dirty="0" smtClean="0"/>
              <a:t>ií; …“</a:t>
            </a:r>
            <a:br>
              <a:rPr lang="cs-CZ" b="1" dirty="0" smtClean="0"/>
            </a:br>
            <a:r>
              <a:rPr lang="cs-CZ" b="1" dirty="0" smtClean="0"/>
              <a:t>(S. 45): „… </a:t>
            </a:r>
            <a:r>
              <a:rPr lang="cs-CZ" b="1" dirty="0" err="1" smtClean="0"/>
              <a:t>alle</a:t>
            </a:r>
            <a:r>
              <a:rPr lang="cs-CZ" b="1" dirty="0" smtClean="0"/>
              <a:t> </a:t>
            </a:r>
            <a:r>
              <a:rPr lang="cs-CZ" b="1" dirty="0" err="1" smtClean="0"/>
              <a:t>verschiedene</a:t>
            </a:r>
            <a:r>
              <a:rPr lang="cs-CZ" b="1" dirty="0" smtClean="0"/>
              <a:t> </a:t>
            </a:r>
            <a:r>
              <a:rPr lang="cs-CZ" b="1" dirty="0" err="1" smtClean="0"/>
              <a:t>Elementarteilchen</a:t>
            </a:r>
            <a:r>
              <a:rPr lang="cs-CZ" b="1" dirty="0" smtClean="0"/>
              <a:t> </a:t>
            </a:r>
            <a:r>
              <a:rPr lang="cs-CZ" b="1" dirty="0" err="1" smtClean="0"/>
              <a:t>können</a:t>
            </a:r>
            <a:r>
              <a:rPr lang="cs-CZ" b="1" dirty="0" smtClean="0"/>
              <a:t> </a:t>
            </a:r>
            <a:r>
              <a:rPr lang="cs-CZ" b="1" dirty="0" err="1" smtClean="0"/>
              <a:t>zurückgeführt</a:t>
            </a:r>
            <a:r>
              <a:rPr lang="cs-CZ" b="1" dirty="0" smtClean="0"/>
              <a:t> </a:t>
            </a:r>
            <a:r>
              <a:rPr lang="cs-CZ" b="1" dirty="0" err="1" smtClean="0"/>
              <a:t>werden</a:t>
            </a:r>
            <a:r>
              <a:rPr lang="cs-CZ" b="1" dirty="0" smtClean="0"/>
              <a:t> </a:t>
            </a:r>
            <a:r>
              <a:rPr lang="cs-CZ" b="1" dirty="0" err="1" smtClean="0"/>
              <a:t>auf</a:t>
            </a:r>
            <a:r>
              <a:rPr lang="cs-CZ" b="1" dirty="0" smtClean="0"/>
              <a:t> </a:t>
            </a:r>
            <a:r>
              <a:rPr lang="cs-CZ" b="1" u="sng" dirty="0" err="1" smtClean="0"/>
              <a:t>einen</a:t>
            </a:r>
            <a:r>
              <a:rPr lang="cs-CZ" b="1" u="sng" dirty="0" smtClean="0"/>
              <a:t> </a:t>
            </a:r>
            <a:r>
              <a:rPr lang="cs-CZ" b="1" u="sng" dirty="0" err="1" smtClean="0"/>
              <a:t>universellen</a:t>
            </a:r>
            <a:r>
              <a:rPr lang="cs-CZ" b="1" u="sng" dirty="0" smtClean="0"/>
              <a:t> </a:t>
            </a:r>
            <a:r>
              <a:rPr lang="cs-CZ" b="1" u="sng" dirty="0" err="1" smtClean="0"/>
              <a:t>Grundstoff</a:t>
            </a:r>
            <a:r>
              <a:rPr lang="cs-CZ" b="1" u="sng" dirty="0" smtClean="0"/>
              <a:t>, den man Energie oder Materie </a:t>
            </a:r>
            <a:r>
              <a:rPr lang="cs-CZ" b="1" u="sng" dirty="0" err="1" smtClean="0"/>
              <a:t>nennen</a:t>
            </a:r>
            <a:r>
              <a:rPr lang="cs-CZ" b="1" u="sng" dirty="0" smtClean="0"/>
              <a:t> </a:t>
            </a:r>
            <a:r>
              <a:rPr lang="cs-CZ" b="1" u="sng" dirty="0" err="1" smtClean="0"/>
              <a:t>mag</a:t>
            </a:r>
            <a:r>
              <a:rPr lang="cs-CZ" b="1" dirty="0" smtClean="0"/>
              <a:t>; …“ </a:t>
            </a:r>
            <a:r>
              <a:rPr lang="cs-CZ" b="1" dirty="0"/>
              <a:t/>
            </a:r>
            <a:br>
              <a:rPr lang="cs-CZ" b="1" dirty="0"/>
            </a:br>
            <a:r>
              <a:rPr lang="cs-CZ" b="1" dirty="0"/>
              <a:t/>
            </a:r>
            <a:br>
              <a:rPr lang="cs-CZ" b="1" dirty="0"/>
            </a:br>
            <a:r>
              <a:rPr lang="cs-CZ" b="1" dirty="0" smtClean="0"/>
              <a:t/>
            </a:r>
            <a:br>
              <a:rPr lang="cs-CZ" b="1" dirty="0" smtClean="0"/>
            </a:br>
            <a:r>
              <a:rPr lang="cs-CZ" b="1" dirty="0"/>
              <a:t/>
            </a:r>
            <a:br>
              <a:rPr lang="cs-CZ" b="1" dirty="0"/>
            </a:br>
            <a:r>
              <a:rPr lang="cs-CZ" dirty="0" smtClean="0"/>
              <a:t/>
            </a:r>
            <a:br>
              <a:rPr lang="cs-CZ" dirty="0" smtClean="0"/>
            </a:br>
            <a:endParaRPr lang="cs-CZ" dirty="0"/>
          </a:p>
        </p:txBody>
      </p:sp>
      <p:sp>
        <p:nvSpPr>
          <p:cNvPr id="2" name="Zástupný symbol pro číslo snímku 1"/>
          <p:cNvSpPr>
            <a:spLocks noGrp="1"/>
          </p:cNvSpPr>
          <p:nvPr>
            <p:ph type="sldNum" sz="quarter" idx="12"/>
          </p:nvPr>
        </p:nvSpPr>
        <p:spPr/>
        <p:txBody>
          <a:bodyPr/>
          <a:lstStyle/>
          <a:p>
            <a:fld id="{BFE041E3-2858-4F56-B4AB-9BFC7D1CA59F}" type="slidenum">
              <a:rPr lang="cs-CZ" smtClean="0"/>
              <a:t>7</a:t>
            </a:fld>
            <a:endParaRPr lang="cs-CZ"/>
          </a:p>
        </p:txBody>
      </p:sp>
    </p:spTree>
    <p:extLst>
      <p:ext uri="{BB962C8B-B14F-4D97-AF65-F5344CB8AC3E}">
        <p14:creationId xmlns:p14="http://schemas.microsoft.com/office/powerpoint/2010/main" val="334523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18658"/>
          </a:xfrm>
        </p:spPr>
        <p:txBody>
          <a:bodyPr>
            <a:normAutofit fontScale="90000"/>
          </a:bodyPr>
          <a:lstStyle/>
          <a:p>
            <a:pPr algn="l"/>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smtClean="0"/>
              <a:t>W. Heisenberg (s. 81): „V dnešní době můžeme v mnoha experimentech bezprostředně vidět, jak </a:t>
            </a:r>
            <a:r>
              <a:rPr lang="cs-CZ" b="1" u="sng" dirty="0" smtClean="0"/>
              <a:t>vznikají elementární částice z kinetické energie </a:t>
            </a:r>
            <a:r>
              <a:rPr lang="cs-CZ" b="1" dirty="0" smtClean="0"/>
              <a:t>a jak takové  částice mohou  opět mizet, když se přemění v záření. </a:t>
            </a:r>
            <a:br>
              <a:rPr lang="cs-CZ" b="1" dirty="0" smtClean="0"/>
            </a:br>
            <a:r>
              <a:rPr lang="cs-CZ" b="1" dirty="0" smtClean="0"/>
              <a:t>Proto  dnes není přeměna energie </a:t>
            </a:r>
            <a:br>
              <a:rPr lang="cs-CZ" b="1" dirty="0" smtClean="0"/>
            </a:br>
            <a:r>
              <a:rPr lang="cs-CZ" b="1" dirty="0" smtClean="0"/>
              <a:t>v hmotnost a naopak  ničím neobvyklým.“</a:t>
            </a: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endParaRPr lang="cs-CZ"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8</a:t>
            </a:fld>
            <a:endParaRPr lang="cs-CZ"/>
          </a:p>
        </p:txBody>
      </p:sp>
    </p:spTree>
    <p:extLst>
      <p:ext uri="{BB962C8B-B14F-4D97-AF65-F5344CB8AC3E}">
        <p14:creationId xmlns:p14="http://schemas.microsoft.com/office/powerpoint/2010/main" val="247030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106690"/>
          </a:xfrm>
        </p:spPr>
        <p:txBody>
          <a:bodyPr>
            <a:normAutofit/>
          </a:bodyPr>
          <a:lstStyle/>
          <a:p>
            <a:pPr algn="l"/>
            <a:r>
              <a:rPr lang="cs-CZ" sz="3600" b="1" dirty="0" smtClean="0"/>
              <a:t>(S. 108): „</a:t>
            </a:r>
            <a:r>
              <a:rPr lang="cs-CZ" sz="3600" b="1" dirty="0" err="1" smtClean="0"/>
              <a:t>Heutzutage</a:t>
            </a:r>
            <a:r>
              <a:rPr lang="cs-CZ" sz="3600" b="1" dirty="0" smtClean="0"/>
              <a:t> kann man in </a:t>
            </a:r>
            <a:r>
              <a:rPr lang="cs-CZ" sz="3600" b="1" dirty="0" err="1" smtClean="0"/>
              <a:t>vielen</a:t>
            </a:r>
            <a:r>
              <a:rPr lang="cs-CZ" sz="3600" b="1" dirty="0" smtClean="0"/>
              <a:t> </a:t>
            </a:r>
            <a:r>
              <a:rPr lang="cs-CZ" sz="3600" b="1" dirty="0" err="1" smtClean="0"/>
              <a:t>Experimenten</a:t>
            </a:r>
            <a:r>
              <a:rPr lang="cs-CZ" sz="3600" b="1" dirty="0" smtClean="0"/>
              <a:t> </a:t>
            </a:r>
            <a:r>
              <a:rPr lang="cs-CZ" sz="3600" b="1" dirty="0" err="1" smtClean="0"/>
              <a:t>unmittelbar</a:t>
            </a:r>
            <a:r>
              <a:rPr lang="cs-CZ" sz="3600" b="1" dirty="0" smtClean="0"/>
              <a:t> </a:t>
            </a:r>
            <a:r>
              <a:rPr lang="cs-CZ" sz="3600" b="1" dirty="0" err="1" smtClean="0"/>
              <a:t>sehen</a:t>
            </a:r>
            <a:r>
              <a:rPr lang="cs-CZ" sz="3600" b="1" dirty="0" smtClean="0"/>
              <a:t>, </a:t>
            </a:r>
            <a:r>
              <a:rPr lang="cs-CZ" sz="3600" b="1" dirty="0" err="1" smtClean="0"/>
              <a:t>wie</a:t>
            </a:r>
            <a:r>
              <a:rPr lang="cs-CZ" sz="3600" b="1" dirty="0" smtClean="0"/>
              <a:t> </a:t>
            </a:r>
            <a:r>
              <a:rPr lang="cs-CZ" sz="3600" b="1" u="sng" dirty="0" err="1" smtClean="0"/>
              <a:t>Elementarteilchen</a:t>
            </a:r>
            <a:r>
              <a:rPr lang="cs-CZ" sz="3600" b="1" u="sng" dirty="0" smtClean="0"/>
              <a:t> </a:t>
            </a:r>
            <a:r>
              <a:rPr lang="cs-CZ" sz="3600" b="1" u="sng" dirty="0" err="1" smtClean="0"/>
              <a:t>aus</a:t>
            </a:r>
            <a:r>
              <a:rPr lang="cs-CZ" sz="3600" b="1" u="sng" dirty="0" smtClean="0"/>
              <a:t> </a:t>
            </a:r>
            <a:r>
              <a:rPr lang="cs-CZ" sz="3600" b="1" u="sng" dirty="0" err="1" smtClean="0"/>
              <a:t>kinetischér</a:t>
            </a:r>
            <a:r>
              <a:rPr lang="cs-CZ" sz="3600" b="1" u="sng" dirty="0" smtClean="0"/>
              <a:t> Energie </a:t>
            </a:r>
            <a:r>
              <a:rPr lang="cs-CZ" sz="3600" b="1" u="sng" dirty="0" err="1" smtClean="0"/>
              <a:t>erzeugt</a:t>
            </a:r>
            <a:r>
              <a:rPr lang="cs-CZ" sz="3600" b="1" u="sng" dirty="0" smtClean="0"/>
              <a:t> </a:t>
            </a:r>
            <a:r>
              <a:rPr lang="cs-CZ" sz="3600" b="1" u="sng" dirty="0" err="1" smtClean="0"/>
              <a:t>werden</a:t>
            </a:r>
            <a:r>
              <a:rPr lang="cs-CZ" sz="3600" b="1" dirty="0" smtClean="0"/>
              <a:t>, </a:t>
            </a:r>
            <a:r>
              <a:rPr lang="cs-CZ" sz="3600" b="1" dirty="0" err="1" smtClean="0"/>
              <a:t>und</a:t>
            </a:r>
            <a:r>
              <a:rPr lang="cs-CZ" sz="3600" b="1" dirty="0" smtClean="0"/>
              <a:t> </a:t>
            </a:r>
            <a:r>
              <a:rPr lang="cs-CZ" sz="3600" b="1" dirty="0" err="1" smtClean="0"/>
              <a:t>wie</a:t>
            </a:r>
            <a:r>
              <a:rPr lang="cs-CZ" sz="3600" b="1" dirty="0" smtClean="0"/>
              <a:t> </a:t>
            </a:r>
            <a:r>
              <a:rPr lang="cs-CZ" sz="3600" b="1" dirty="0" err="1" smtClean="0"/>
              <a:t>solche</a:t>
            </a:r>
            <a:r>
              <a:rPr lang="cs-CZ" sz="3600" b="1" dirty="0" smtClean="0"/>
              <a:t> </a:t>
            </a:r>
            <a:r>
              <a:rPr lang="cs-CZ" sz="3600" b="1" dirty="0" err="1" smtClean="0"/>
              <a:t>Teilchen</a:t>
            </a:r>
            <a:r>
              <a:rPr lang="cs-CZ" sz="3600" b="1" dirty="0" smtClean="0"/>
              <a:t> </a:t>
            </a:r>
            <a:r>
              <a:rPr lang="cs-CZ" sz="3600" b="1" dirty="0" err="1" smtClean="0"/>
              <a:t>wieder</a:t>
            </a:r>
            <a:r>
              <a:rPr lang="cs-CZ" sz="3600" b="1" dirty="0" smtClean="0"/>
              <a:t> </a:t>
            </a:r>
            <a:r>
              <a:rPr lang="cs-CZ" sz="3600" b="1" dirty="0" err="1" smtClean="0"/>
              <a:t>verschwinden</a:t>
            </a:r>
            <a:r>
              <a:rPr lang="cs-CZ" sz="3600" b="1" dirty="0" smtClean="0"/>
              <a:t> </a:t>
            </a:r>
            <a:r>
              <a:rPr lang="cs-CZ" sz="3600" b="1" dirty="0" err="1" smtClean="0"/>
              <a:t>können</a:t>
            </a:r>
            <a:r>
              <a:rPr lang="cs-CZ" sz="3600" b="1" dirty="0" smtClean="0"/>
              <a:t>, </a:t>
            </a:r>
            <a:r>
              <a:rPr lang="cs-CZ" sz="3600" b="1" dirty="0" err="1" smtClean="0"/>
              <a:t>indem</a:t>
            </a:r>
            <a:r>
              <a:rPr lang="cs-CZ" sz="3600" b="1" dirty="0" smtClean="0"/>
              <a:t> </a:t>
            </a:r>
            <a:r>
              <a:rPr lang="cs-CZ" sz="3600" b="1" dirty="0" err="1" smtClean="0"/>
              <a:t>sie</a:t>
            </a:r>
            <a:r>
              <a:rPr lang="cs-CZ" sz="3600" b="1" dirty="0" smtClean="0"/>
              <a:t> </a:t>
            </a:r>
            <a:r>
              <a:rPr lang="cs-CZ" sz="3600" b="1" dirty="0" err="1" smtClean="0"/>
              <a:t>sich</a:t>
            </a:r>
            <a:r>
              <a:rPr lang="cs-CZ" sz="3600" b="1" dirty="0" smtClean="0"/>
              <a:t> in </a:t>
            </a:r>
            <a:r>
              <a:rPr lang="cs-CZ" sz="3600" b="1" dirty="0" err="1" smtClean="0"/>
              <a:t>Strahlung</a:t>
            </a:r>
            <a:r>
              <a:rPr lang="cs-CZ" sz="3600" b="1" dirty="0" smtClean="0"/>
              <a:t> </a:t>
            </a:r>
            <a:r>
              <a:rPr lang="cs-CZ" sz="3600" b="1" dirty="0" err="1" smtClean="0"/>
              <a:t>verwandeln</a:t>
            </a:r>
            <a:r>
              <a:rPr lang="cs-CZ" sz="3600" b="1" dirty="0" smtClean="0"/>
              <a:t>. </a:t>
            </a:r>
            <a:r>
              <a:rPr lang="cs-CZ" sz="3600" b="1" dirty="0" err="1" smtClean="0"/>
              <a:t>Deshalb</a:t>
            </a:r>
            <a:r>
              <a:rPr lang="cs-CZ" sz="3600" b="1" dirty="0" smtClean="0"/>
              <a:t> </a:t>
            </a:r>
            <a:r>
              <a:rPr lang="cs-CZ" sz="3600" b="1" dirty="0" err="1" smtClean="0"/>
              <a:t>ist</a:t>
            </a:r>
            <a:r>
              <a:rPr lang="cs-CZ" sz="3600" b="1" dirty="0" smtClean="0"/>
              <a:t> </a:t>
            </a:r>
            <a:r>
              <a:rPr lang="cs-CZ" sz="3600" b="1" dirty="0" err="1" smtClean="0"/>
              <a:t>heute</a:t>
            </a:r>
            <a:r>
              <a:rPr lang="cs-CZ" sz="3600" b="1" dirty="0" smtClean="0"/>
              <a:t> </a:t>
            </a:r>
            <a:r>
              <a:rPr lang="cs-CZ" sz="3600" b="1" dirty="0" err="1" smtClean="0"/>
              <a:t>die</a:t>
            </a:r>
            <a:r>
              <a:rPr lang="cs-CZ" sz="3600" b="1" dirty="0" smtClean="0"/>
              <a:t> </a:t>
            </a:r>
            <a:r>
              <a:rPr lang="cs-CZ" sz="3600" b="1" dirty="0" err="1" smtClean="0"/>
              <a:t>Verwandlung</a:t>
            </a:r>
            <a:r>
              <a:rPr lang="cs-CZ" sz="3600" b="1" dirty="0" smtClean="0"/>
              <a:t> von Energie in  Masse </a:t>
            </a:r>
            <a:r>
              <a:rPr lang="cs-CZ" sz="3600" b="1" dirty="0" err="1" smtClean="0"/>
              <a:t>und</a:t>
            </a:r>
            <a:r>
              <a:rPr lang="cs-CZ" sz="3600" b="1" dirty="0" smtClean="0"/>
              <a:t> </a:t>
            </a:r>
            <a:r>
              <a:rPr lang="cs-CZ" sz="3600" b="1" dirty="0" err="1" smtClean="0"/>
              <a:t>umgekehrt</a:t>
            </a:r>
            <a:r>
              <a:rPr lang="cs-CZ" sz="3600" b="1" dirty="0" smtClean="0"/>
              <a:t> </a:t>
            </a:r>
            <a:r>
              <a:rPr lang="cs-CZ" sz="3600" b="1" dirty="0" err="1" smtClean="0"/>
              <a:t>nichts</a:t>
            </a:r>
            <a:r>
              <a:rPr lang="cs-CZ" sz="3600" b="1" dirty="0" smtClean="0"/>
              <a:t> </a:t>
            </a:r>
            <a:r>
              <a:rPr lang="cs-CZ" sz="3600" b="1" dirty="0" err="1" smtClean="0"/>
              <a:t>Ungewöhnliches</a:t>
            </a:r>
            <a:r>
              <a:rPr lang="cs-CZ" sz="3600" b="1" dirty="0" smtClean="0"/>
              <a:t>.“</a:t>
            </a:r>
            <a:endParaRPr lang="cs-CZ" sz="3600" b="1" dirty="0"/>
          </a:p>
        </p:txBody>
      </p:sp>
      <p:sp>
        <p:nvSpPr>
          <p:cNvPr id="3" name="Zástupný symbol pro číslo snímku 2"/>
          <p:cNvSpPr>
            <a:spLocks noGrp="1"/>
          </p:cNvSpPr>
          <p:nvPr>
            <p:ph type="sldNum" sz="quarter" idx="12"/>
          </p:nvPr>
        </p:nvSpPr>
        <p:spPr/>
        <p:txBody>
          <a:bodyPr/>
          <a:lstStyle/>
          <a:p>
            <a:fld id="{BFE041E3-2858-4F56-B4AB-9BFC7D1CA59F}" type="slidenum">
              <a:rPr lang="cs-CZ" smtClean="0"/>
              <a:t>9</a:t>
            </a:fld>
            <a:endParaRPr lang="cs-CZ"/>
          </a:p>
        </p:txBody>
      </p:sp>
    </p:spTree>
    <p:extLst>
      <p:ext uri="{BB962C8B-B14F-4D97-AF65-F5344CB8AC3E}">
        <p14:creationId xmlns:p14="http://schemas.microsoft.com/office/powerpoint/2010/main" val="53640338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459</Words>
  <Application>Microsoft Office PowerPoint</Application>
  <PresentationFormat>Předvádění na obrazovce (4:3)</PresentationFormat>
  <Paragraphs>106</Paragraphs>
  <Slides>30</Slides>
  <Notes>2</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systému Office</vt:lpstr>
      <vt:lpstr>Prezentace aplikace PowerPoint</vt:lpstr>
      <vt:lpstr>Prezentace aplikace PowerPoint</vt:lpstr>
      <vt:lpstr>hmotnost  –  míra množství átky       objem  –  míra množství látky              𝑚   =  𝜌 𝑉  hmotnost  –  míra množství hmoty     energie  –  míra množství hmoty               𝐸   =  𝑚 c^2   </vt:lpstr>
      <vt:lpstr>Princip ekvivalence  Co znamená  „ekvivalence hmoty a energie“?  Co znamená  „ekvivalence hmoty a objemu“?</vt:lpstr>
      <vt:lpstr> ekvivalentnost zákony zachování formy látky, formy hmoty setrvačná hmotnost záření anihilace elektron-pozitron hmotnost  –  míra množství hmoty energie  –  míra množství hmoty V,  m   –   míry množství látky E, m  –   míry množství hmoty</vt:lpstr>
      <vt:lpstr>               A. Einstein:  Aproximativnost?  M.v.Laue (Dějiny fyziky, s.106): „… setkají-li se elektrony s pozitrony, mohou se při vytvoření dvou kvant  paprsků gama  navzájem anihilovat. Přitom se promění celá jejich hmota, nejen klidová, mýbrž i hmota zvětšená  pohybem, v zářivou energii  podle Einsteinovy věty o setrvačnosti.“     energie; … Tento výsledek nové fyziky patří n kejúžasnějším úspěchům příroních věd.“ W. Heisenberg (s. 35): „… všechny různé elementární částice mohou být     </vt:lpstr>
      <vt:lpstr> energie; … Tento výsledek nové fyziky patří n kejúžasnějším úspěchům příroních věd.“  W. Heisenberg (Fyzika a filosofie, s. 35): „… všechny různé elementární částice mohou být redukovány na universální základní látku,  kterou můžeme nazývat energií nebo materií; …“ (S. 45): „… alle verschiedene Elementarteilchen können zurückgeführt werden auf einen universellen Grundstoff, den man Energie oder Materie nennen mag; …“      </vt:lpstr>
      <vt:lpstr>          W. Heisenberg (s. 81): „V dnešní době můžeme v mnoha experimentech bezprostředně vidět, jak vznikají elementární částice z kinetické energie a jak takové  částice mohou  opět mizet, když se přemění v záření.  Proto  dnes není přeměna energie  v hmotnost a naopak  ničím neobvyklým.“          </vt:lpstr>
      <vt:lpstr>(S. 108): „Heutzutage kann man in vielen Experimenten unmittelbar sehen, wie Elementarteilchen aus kinetischér Energie erzeugt werden, und wie solche Teilchen wieder verschwinden können, indem sie sich in Strahlung verwandeln. Deshalb ist heute die Verwandlung von Energie in  Masse und umgekehrt nichts Ungewöhnliches.“</vt:lpstr>
      <vt:lpstr>(s. 114): „Všechny elementární částice se mohou přeměňovat při srážkách   s dostatečně velkou energií v jiné částice nebo prostě vznikat z kinetické energie a mohou se přeměňovat v energii, například v záření. Máme zde tedy definitivní důkaz jednoty matérie. Všechny elementární částice jsou vytvořeny z téže substance, z téže látky, kterou můžeme nazývat energií nebo univerzální matérií; jsou jen různými formami, v nichž se může matérie objevovat.“ </vt:lpstr>
      <vt:lpstr>(S. 151): „… Alle Elementarteilchen sind aus derselben Substanz, aus demselben Stoff gemacht, den wir nun Energie oder universelle Materie nennen können: sie sind nur verschiedene Formen, in denen Materie erscheinen kann.“</vt:lpstr>
      <vt:lpstr>Heisenberg: Vznik částice z kinetické energie. ? Přeměna  energie v hmotnost. ?                              </vt:lpstr>
      <vt:lpstr>Prezentace aplikace PowerPoint</vt:lpstr>
      <vt:lpstr>Zákony zachování energie jsou vázány na systémy interagujících objektů, nikoli na jejich jednotlivé prvky.  Ivedený vztah je zjednodušením, které vede k chybné představě  o pojmu potenciální energie. </vt:lpstr>
      <vt:lpstr>Prezentace aplikace PowerPoint</vt:lpstr>
      <vt:lpstr> PRINCIPIA, Liber Tertius. Propositio XVII. Theorema XV. Planetarum motus diurnos uniformes esse, et librationem Lunae ex ipsius motu diurno oriri. Patet per motus Legem I. et Corol. 22. Prop. LXVI. Lib.I. Denní pohyby planet jsou rovnoměrné a librace Měsíce vznikají z jeho denního pohybu. Plyne z 1. zákona pohybu a z koroláru 22 propozice LXVI knihy I.</vt:lpstr>
      <vt:lpstr>PRINCIPIA Newtonův komentář k LEX I: translace, rotace, superpozice. </vt:lpstr>
      <vt:lpstr>Newtonova explicitní dvouvětá formulace Lex I I: MS. Xa.  The wording of the manuscript  MS. Xa deserves special attention.  It is namely only the first sentence of Newton´s two-sentence enunciation of Lex I. The second sentence reads [H], p. 307:  Motus autem uniformis hic est duplex, progressivus secundum lineam rectam quam corpus centro suo aequabiliter lato describet et circularis circa axem suum quemvis qui vel quiescit vel motu uniformis latus semper manet positionibus suis prioribus parallelus.</vt:lpstr>
      <vt:lpstr>Prezentace aplikace PowerPoint</vt:lpstr>
      <vt:lpstr>Prezentace aplikace PowerPoint</vt:lpstr>
      <vt:lpstr>Mach     Die Mechanik in ihrer Entwicklung 1883                              1988    S. 271</vt:lpstr>
      <vt:lpstr>Prezentace aplikace PowerPoint</vt:lpstr>
      <vt:lpstr>Vybudování obecného pojmu síla 1.   Pojmy. 2. Interakce. 3. Zrychlení objektů při různých  interakcích. 4. Zhybnění   z = m a  objektů při různých       interakcích. 5. Síly působící na objekt při různých interakcích. 6. Obecný pojem síla. 7. Druhý Newtonův axiom: Definice? Přírodní       zákon?</vt:lpstr>
      <vt:lpstr>  1.   Pojmy   A, rA, vA, aA; mA, pA, zA;                        A1, … An, T; rC*, vC*, aC* . 1.1. Hmotný bod (částice), polohový vektor           částice, rychlost částice, zrychlení částice. 1.2. Hmotnost částice, hybnost částice, zhybnění          částice. 1.3. Soustava částic, tuhé těleso (těleso).         Střed hmotnosti soustavy částic (tělesa),          hmotný střed soustavy částic (tělesa). 1.4. Polohový vektor, rychlost, zrychlení,          zhybnění hmotného středu soustavy částic           (tělesa).   </vt:lpstr>
      <vt:lpstr>   2.   Interakce. 2.1. Pružná interakce v dvoučásticové soustavě. 2.2. Gravitační interakce v dvoučásticové soustavě. 2.3. Interakce částice s gravitačním polem. 2.4. Interakce koule s tekutým okolím; stejné objemové          hustoty hmotnosti. 2.5. Interakce koule s tekutým okolím; různé objemové          hustoty hmotnosti. 2.6. Interakce elektricky nabité částice s lektrostatickým          polem. 2.7. Interakce dvou elektricky nabitých částic. 2.8. 5 Interakce elektricky nabité částice s magnetickým          polem. 2.9. Interakce elektricky nabité částice s elektromagnetickým          polem.   </vt:lpstr>
      <vt:lpstr>    . 3.   Zrychlení objektů při různých interakcích.   3.1. Galileo Galilei (1564–1642) 3.2. Robert Hooke (1635–1703)        1678:  Ut tensio, sic vis. 3.3. Isaac Newton (1643–1727)              1687:  Philosophiae naturalis principia                     mathematica. .                    </vt:lpstr>
      <vt:lpstr>4.   Zhybnění   z  =  m a  objektů  při různých interakcích.       přírodní zákon   ...  =  Felast                          Felast    =  …  označení                               definice                                                                                                                                                                                                                                                                                                                                                                                                                                </vt:lpstr>
      <vt:lpstr>Prezentace aplikace PowerPoint</vt:lpstr>
      <vt:lpstr>Třetí zákon informuje o stavu  interakce, nikoli o jejím vzniku. Nejde tedy ani o kauzalitu, ani o časovou souslednost akce–reakce.  Newtonovy zákony: 1. Zákon setrvačnosti translačního a rotačního pohybu. 2. „Zákon síly.“  Uobecnění přírodních zákonů pro zhybnění. Zhybnění je dáno silou. Sla je kvantitativní charakteristika interakce. Určují ji parametry předmětného objektu, parametry okolí, s nímž  objekt interaguje a konfigurační parametry systému. 3. Třetí zákon: zákon interakce.</vt:lpstr>
      <vt:lpstr>Prezentace aplikace PowerPoint</vt:lpstr>
    </vt:vector>
  </TitlesOfParts>
  <Company>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Cernohorsky</dc:creator>
  <cp:lastModifiedBy>Cernohorsky</cp:lastModifiedBy>
  <cp:revision>93</cp:revision>
  <cp:lastPrinted>2017-08-15T08:43:05Z</cp:lastPrinted>
  <dcterms:created xsi:type="dcterms:W3CDTF">2017-08-08T01:17:21Z</dcterms:created>
  <dcterms:modified xsi:type="dcterms:W3CDTF">2017-08-15T08:56:55Z</dcterms:modified>
</cp:coreProperties>
</file>