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1" r:id="rId5"/>
    <p:sldId id="262" r:id="rId6"/>
    <p:sldId id="263" r:id="rId7"/>
    <p:sldId id="272" r:id="rId8"/>
    <p:sldId id="267" r:id="rId9"/>
    <p:sldId id="279" r:id="rId10"/>
    <p:sldId id="281" r:id="rId11"/>
    <p:sldId id="283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4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B0210-7B51-585A-048A-642BA2087E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2573272-5161-5E9D-41DB-DEEE47637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047131-896B-F235-5A16-B72BA519B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F3D263-79BB-1911-AFA1-3EF61487F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D1957E-EA0F-30CC-D9EA-DA98C9BBE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4552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FA9BE-8206-9A07-8661-C12BDAD83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B66289-56E1-A3BC-0B49-0BA3A6C2A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F26AD8-F368-D97C-36FE-C2ECEA7F4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23E750-FA23-B4DF-94A6-7C82B86E4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5327A9-CF9E-51F7-16C4-660B4CA4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351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FA0EBA7-6204-05AE-C401-899C3075D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0E721DD-8C3D-C3D6-1FF2-6F12F0E16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66A6FB-650E-D90B-579D-879684F3C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637545-AB43-4197-A812-380788DC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6D7AAD-5142-62B2-75B5-7505FE09D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841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3DA9FB-B94F-A4C1-24DD-C5059C89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4AD2E0-2F30-BC0D-A2F3-CEFF5112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C9A683-7252-1A1E-6550-DFEBBFFE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1A0FB-8229-7C53-5474-561E93F09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61745C-4679-104A-ECA6-B6A558D2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01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2D2AB0-DAA6-BE63-60E8-2C23AD0E8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92ECF8-5F63-106F-322E-4FE1D02C1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D14597-FC86-F487-ABD4-63E2068B2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D92E2D-B891-0F5C-D48D-125774ED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2A08C2-1653-D3B2-0DEE-F8CFBFBF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3005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EE99BA-DD3C-74F7-6D19-1C12262A5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A04504-FDB8-94CC-D8D0-EE4ECEE88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A6874A5-80C0-09AE-619A-609669E0A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3366B9C-5600-333D-CDDA-555B87B9F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2DBB33-60E1-C2DD-846A-AAB26C3FC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9CBA156-7605-2E87-5FB8-A5C8A4F52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16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B691D3-4C4B-6CBD-72F0-A9087751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8992FCC-10C1-9751-8070-72B7DAB05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E8DA046-F29E-6CD2-67BD-C46C7E835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73B55B4-9A2C-8468-E91F-9C33C96BF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3CF91C4-F980-B988-D885-966A076B08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3335449-3DB4-3D71-10EA-122A8D53D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9267A5F-003D-795E-94C2-B5A8B185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135A713-35B2-BF1C-5C2C-B17B51FB4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777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DD264D-3039-CE94-7D6A-74C3BC579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2DFB884-1BD3-8925-9160-CB25D3CFB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782E5C-3FDA-16B4-280B-E69884E10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A62A957-4E78-FB9E-0860-1BCBB6CFB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08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C23355C-E752-BAD7-85A1-FD456C737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C8C9E08-48F1-E509-0C1A-6B83E32F7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8EA688-0294-3BB7-AE52-79C0CE13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307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460F68-1EE8-1422-CFFB-B4BE1FE70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BE40B2-BB15-E76D-F2E1-729111073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CE4CB6F-7805-E59B-73FC-C332EB395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71468F-9801-2B4B-7B36-072197019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7D6ECE-F12A-A167-9FC8-792D016A4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296738-80A1-FA10-D667-9CDAA373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57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28796-4397-1C0E-D343-EA570AD09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98FADBA-3F32-AA0C-54B8-E97E2F88E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A980646-E0F6-E36B-7D18-C2F806449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BD5F7AD-DAA2-E62C-4FC7-5980D3BDD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0F9E44-8CC0-79F6-7F14-AB60FE7A7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E76D58-0BC9-DF9E-89C2-8DD52C31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93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EFCA1B8-3DAD-0835-C309-DA9C0ECE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38A1EE3-52CE-31A1-8048-64AE78B9B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693A10-EB8E-0DC9-7893-634128061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1A2276-A3F4-4204-B463-67AAB8F4B3CB}" type="datetimeFigureOut">
              <a:rPr lang="cs-CZ" smtClean="0"/>
              <a:t>13.8.2026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0ABED3-7058-20CB-DF35-8B1579D96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8A08D6-04C8-B16A-1E48-F3258BFD9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98E2BD-A705-4633-9AB0-887938BB50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36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B37769-C064-2854-093C-CB371F7A3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7903" y="123470"/>
            <a:ext cx="10833315" cy="2557221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E94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Komise pro vzdělávání učitelů matematiky a fyziky JČMF, pobočný spolek JČMF Olomouc</a:t>
            </a:r>
            <a:br>
              <a:rPr lang="cs-CZ" sz="3200" b="1" dirty="0">
                <a:solidFill>
                  <a:srgbClr val="E94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solidFill>
                  <a:srgbClr val="E94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br>
              <a:rPr lang="cs-CZ" sz="3200" b="1" dirty="0">
                <a:solidFill>
                  <a:srgbClr val="E94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solidFill>
                  <a:srgbClr val="E94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Gymnázium Velké Meziříčí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054EF9-BDEC-963F-857B-1A1901280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2413" y="5098943"/>
            <a:ext cx="9087173" cy="1374196"/>
          </a:xfrm>
        </p:spPr>
        <p:txBody>
          <a:bodyPr>
            <a:normAutofit fontScale="400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sz="7600" b="1" dirty="0">
                <a:solidFill>
                  <a:srgbClr val="E94E00"/>
                </a:solidFill>
              </a:rPr>
              <a:t>17. až. 20. srpna 2026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C6B1C2-B9B8-514D-EAD5-F98BFBDAF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200"/>
                    </a14:imgEffect>
                  </a14:imgLayer>
                </a14:imgProps>
              </a:ext>
            </a:extLst>
          </a:blip>
          <a:srcRect l="60572" t="31131" r="6339" b="44706"/>
          <a:stretch>
            <a:fillRect/>
          </a:stretch>
        </p:blipFill>
        <p:spPr>
          <a:xfrm>
            <a:off x="2835982" y="2773310"/>
            <a:ext cx="6897155" cy="2808000"/>
          </a:xfrm>
          <a:prstGeom prst="rect">
            <a:avLst/>
          </a:prstGeom>
          <a:ln w="101600">
            <a:noFill/>
          </a:ln>
        </p:spPr>
      </p:pic>
    </p:spTree>
    <p:extLst>
      <p:ext uri="{BB962C8B-B14F-4D97-AF65-F5344CB8AC3E}">
        <p14:creationId xmlns:p14="http://schemas.microsoft.com/office/powerpoint/2010/main" val="2048130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5BD77-8370-BEF4-0542-86BDB5CD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DF2D09-0BBA-CAC5-62FE-5FA4AB1B9F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053" t="13127" r="7872" b="7564"/>
          <a:stretch>
            <a:fillRect/>
          </a:stretch>
        </p:blipFill>
        <p:spPr>
          <a:xfrm>
            <a:off x="7716268" y="715145"/>
            <a:ext cx="3471258" cy="4680000"/>
          </a:xfrm>
          <a:prstGeom prst="rect">
            <a:avLst/>
          </a:prstGeom>
        </p:spPr>
      </p:pic>
      <p:pic>
        <p:nvPicPr>
          <p:cNvPr id="5" name="Obrázek 4" descr="Albert Einstein: Teorie relativity">
            <a:extLst>
              <a:ext uri="{FF2B5EF4-FFF2-40B4-BE49-F238E27FC236}">
                <a16:creationId xmlns:a16="http://schemas.microsoft.com/office/drawing/2014/main" id="{A788E534-2C66-8A4A-BD7C-93BE9F6D06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43" t="2632" r="-570"/>
          <a:stretch>
            <a:fillRect/>
          </a:stretch>
        </p:blipFill>
        <p:spPr>
          <a:xfrm>
            <a:off x="3949811" y="715145"/>
            <a:ext cx="3441400" cy="4716000"/>
          </a:xfrm>
          <a:prstGeom prst="rect">
            <a:avLst/>
          </a:prstGeom>
        </p:spPr>
      </p:pic>
      <p:sp>
        <p:nvSpPr>
          <p:cNvPr id="6" name="Podnadpis 2">
            <a:extLst>
              <a:ext uri="{FF2B5EF4-FFF2-40B4-BE49-F238E27FC236}">
                <a16:creationId xmlns:a16="http://schemas.microsoft.com/office/drawing/2014/main" id="{1F7364CE-02CD-5610-0DF5-21D4A89DD4BC}"/>
              </a:ext>
            </a:extLst>
          </p:cNvPr>
          <p:cNvSpPr txBox="1">
            <a:spLocks/>
          </p:cNvSpPr>
          <p:nvPr/>
        </p:nvSpPr>
        <p:spPr>
          <a:xfrm>
            <a:off x="1162373" y="5548393"/>
            <a:ext cx="10172055" cy="18791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/>
              <a:t>1923                                       </a:t>
            </a:r>
            <a:r>
              <a:rPr lang="cs-CZ" dirty="0"/>
              <a:t>2005                                               2022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18EDA4F-D33B-EAF9-866B-EF4794E2CF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042" t="19427" r="27949" b="5468"/>
          <a:stretch>
            <a:fillRect/>
          </a:stretch>
        </p:blipFill>
        <p:spPr>
          <a:xfrm>
            <a:off x="316359" y="820572"/>
            <a:ext cx="3308395" cy="450514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73772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17607-C436-444E-2E32-1054C8840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Vlastivědná a genealogická společnost zavzpomíná na profesora Závišku">
            <a:extLst>
              <a:ext uri="{FF2B5EF4-FFF2-40B4-BE49-F238E27FC236}">
                <a16:creationId xmlns:a16="http://schemas.microsoft.com/office/drawing/2014/main" id="{85BE199A-8466-741E-0D95-11BA5AB7D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837" y="1303472"/>
            <a:ext cx="2739347" cy="3816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FE88341-D4DD-8BBA-5BBD-EAC33711A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758" y="1271372"/>
            <a:ext cx="2381250" cy="3848100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40F775F4-8EA1-0124-4B74-EEA3F6CAB291}"/>
              </a:ext>
            </a:extLst>
          </p:cNvPr>
          <p:cNvSpPr txBox="1">
            <a:spLocks/>
          </p:cNvSpPr>
          <p:nvPr/>
        </p:nvSpPr>
        <p:spPr>
          <a:xfrm>
            <a:off x="557939" y="5554528"/>
            <a:ext cx="11096786" cy="10032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   </a:t>
            </a:r>
            <a:r>
              <a:rPr lang="cs-CZ" sz="2800" dirty="0" err="1"/>
              <a:t>Záviška</a:t>
            </a:r>
            <a:r>
              <a:rPr lang="cs-CZ" sz="2800" dirty="0"/>
              <a:t> v Praze (kromě let 1906-1907), Einstein v Praze v letech 1911-1912</a:t>
            </a:r>
          </a:p>
        </p:txBody>
      </p:sp>
      <p:sp>
        <p:nvSpPr>
          <p:cNvPr id="6" name="Zástupný text 3">
            <a:extLst>
              <a:ext uri="{FF2B5EF4-FFF2-40B4-BE49-F238E27FC236}">
                <a16:creationId xmlns:a16="http://schemas.microsoft.com/office/drawing/2014/main" id="{C5229907-78F5-4D4A-4F80-6294D5735E47}"/>
              </a:ext>
            </a:extLst>
          </p:cNvPr>
          <p:cNvSpPr txBox="1">
            <a:spLocks/>
          </p:cNvSpPr>
          <p:nvPr/>
        </p:nvSpPr>
        <p:spPr>
          <a:xfrm>
            <a:off x="4850673" y="1659314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Mohli se potkat?</a:t>
            </a:r>
          </a:p>
          <a:p>
            <a:r>
              <a:rPr lang="cs-CZ" sz="3200" dirty="0">
                <a:solidFill>
                  <a:srgbClr val="E94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Ano.</a:t>
            </a:r>
          </a:p>
          <a:p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Potkali se?</a:t>
            </a:r>
          </a:p>
          <a:p>
            <a:r>
              <a:rPr lang="cs-CZ" sz="3200" dirty="0">
                <a:solidFill>
                  <a:srgbClr val="E94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Nevíme.</a:t>
            </a:r>
          </a:p>
        </p:txBody>
      </p:sp>
    </p:spTree>
    <p:extLst>
      <p:ext uri="{BB962C8B-B14F-4D97-AF65-F5344CB8AC3E}">
        <p14:creationId xmlns:p14="http://schemas.microsoft.com/office/powerpoint/2010/main" val="221441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EC34A-545E-3FB7-0E4E-B8A30EA3D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7356" y="754363"/>
            <a:ext cx="9350644" cy="892417"/>
          </a:xfrm>
        </p:spPr>
        <p:txBody>
          <a:bodyPr>
            <a:normAutofit/>
          </a:bodyPr>
          <a:lstStyle/>
          <a:p>
            <a:r>
              <a:rPr lang="cs-CZ" sz="4400" b="1" dirty="0">
                <a:solidFill>
                  <a:srgbClr val="E94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 programu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D977FB-CEDE-BFE5-5A98-5C69419AC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81726"/>
            <a:ext cx="9144000" cy="1655762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3600" dirty="0"/>
              <a:t>Omluva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3600" dirty="0"/>
              <a:t>Společenský večer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3600" dirty="0"/>
              <a:t>Exkurze na zámek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C73C71F-11B4-AC4A-79CC-31D23F51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200"/>
                    </a14:imgEffect>
                  </a14:imgLayer>
                </a14:imgProps>
              </a:ext>
            </a:extLst>
          </a:blip>
          <a:srcRect l="60572" t="31131" r="6339" b="44706"/>
          <a:stretch>
            <a:fillRect/>
          </a:stretch>
        </p:blipFill>
        <p:spPr>
          <a:xfrm>
            <a:off x="1987487" y="4023726"/>
            <a:ext cx="5747630" cy="2340000"/>
          </a:xfrm>
          <a:prstGeom prst="rect">
            <a:avLst/>
          </a:prstGeom>
          <a:ln w="101600"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985E710-397D-F2FA-6289-13F03BDB5D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888" t="62503" r="46959" b="10714"/>
          <a:stretch>
            <a:fillRect/>
          </a:stretch>
        </p:blipFill>
        <p:spPr>
          <a:xfrm>
            <a:off x="7330699" y="1773000"/>
            <a:ext cx="4212000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22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8374735-AF82-4F12-7C27-99BF6429F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</a:extLst>
          </a:blip>
          <a:srcRect l="20431" t="21375" r="21689" b="29778"/>
          <a:stretch>
            <a:fillRect/>
          </a:stretch>
        </p:blipFill>
        <p:spPr>
          <a:xfrm>
            <a:off x="925161" y="931515"/>
            <a:ext cx="9939098" cy="4716000"/>
          </a:xfrm>
          <a:prstGeom prst="rect">
            <a:avLst/>
          </a:prstGeom>
          <a:ln w="476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03682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C50E2945-C107-4C42-A658-FCC1E91284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4745" y="608857"/>
            <a:ext cx="9595705" cy="5924905"/>
          </a:xfrm>
        </p:spPr>
        <p:txBody>
          <a:bodyPr>
            <a:normAutofit fontScale="40000" lnSpcReduction="20000"/>
          </a:bodyPr>
          <a:lstStyle/>
          <a:p>
            <a:pPr algn="just">
              <a:spcAft>
                <a:spcPts val="1800"/>
              </a:spcAft>
            </a:pPr>
            <a:r>
              <a:rPr lang="cs-CZ" sz="9000" dirty="0">
                <a:solidFill>
                  <a:srgbClr val="E94E00"/>
                </a:solidFill>
              </a:rPr>
              <a:t>Běh života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1879 rok narození ve Velkém Meziříčí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1898 maturita po studiích na gymnáziu v Třebíči (Jakub Deml)                a v Brně,  začátek studia M a F na filosofické fakultě UK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1900 asistent prof. Koláčka na technice v Brně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1908 ustanoven asistentem u prof. Koláčka na UK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1906/1907 pobyt v </a:t>
            </a:r>
            <a:r>
              <a:rPr lang="cs-CZ" sz="5900" dirty="0" err="1"/>
              <a:t>Cavendishově</a:t>
            </a:r>
            <a:r>
              <a:rPr lang="cs-CZ" sz="5900" dirty="0"/>
              <a:t> laboratoři v Cambridge u J. J. Thomsona a C. T. R. Wilsona (byla to však až druhá volba, 1906                                     L. </a:t>
            </a:r>
            <a:r>
              <a:rPr lang="cs-CZ" sz="5900" dirty="0" err="1"/>
              <a:t>Boltzmann</a:t>
            </a:r>
            <a:r>
              <a:rPr lang="cs-CZ" sz="5900" dirty="0"/>
              <a:t>))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1914 mimořádným profesorem, od roku 1919 řádným profesorem   teoretické fyziky UK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1927/1928 děkanem již přírodovědecké fakulty UK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1941/1942 se měl stát rektorek UK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900" dirty="0"/>
              <a:t>1944 zatčen, věznění v Mauthausenu a pak v </a:t>
            </a:r>
            <a:r>
              <a:rPr lang="cs-CZ" sz="5900" dirty="0" err="1"/>
              <a:t>Osterode</a:t>
            </a:r>
            <a:r>
              <a:rPr lang="cs-CZ" sz="5900" dirty="0"/>
              <a:t>, 1945 přežil pochod smrti a umírá vysílením v lazaretu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cs-CZ" sz="60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cs-CZ" sz="6000" dirty="0"/>
          </a:p>
          <a:p>
            <a:pPr algn="just"/>
            <a:endParaRPr lang="cs-CZ" sz="4000" dirty="0"/>
          </a:p>
        </p:txBody>
      </p:sp>
      <p:pic>
        <p:nvPicPr>
          <p:cNvPr id="5" name="Obrázek 4" descr="František Záviška 1879–1945 | Matematicko-fyzikální fakulta Univerzity Karlovy">
            <a:extLst>
              <a:ext uri="{FF2B5EF4-FFF2-40B4-BE49-F238E27FC236}">
                <a16:creationId xmlns:a16="http://schemas.microsoft.com/office/drawing/2014/main" id="{CE03101F-C2C6-DFFD-FBB0-AF6CDF8CC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60" y="575649"/>
            <a:ext cx="1476000" cy="218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08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066B0A-8538-14BC-17BE-AEACCB249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2304" y="565266"/>
            <a:ext cx="7853006" cy="1034934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dirty="0">
                <a:solidFill>
                  <a:srgbClr val="E94E00"/>
                </a:solidFill>
              </a:rPr>
              <a:t>Z osobního života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A31A826-BADF-A00B-0A50-156F3429A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6080" y="1600200"/>
            <a:ext cx="9526386" cy="434896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1912 sňatek s Milkou Škodovou z VM, spřízněn s Janem Kašparem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 err="1"/>
              <a:t>Záviškovi</a:t>
            </a:r>
            <a:r>
              <a:rPr lang="cs-CZ" dirty="0"/>
              <a:t>  vedli bohatý kulturní a společenský život v Praze i ve Velkém Meziříčí, kde trávili často prázdniny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 err="1"/>
              <a:t>Záviška</a:t>
            </a:r>
            <a:r>
              <a:rPr lang="cs-CZ" dirty="0"/>
              <a:t> byl mnohostranným sportovcem, podnikal pěší </a:t>
            </a:r>
            <a:r>
              <a:rPr lang="cs-CZ" dirty="0" err="1"/>
              <a:t>tůry</a:t>
            </a:r>
            <a:r>
              <a:rPr lang="cs-CZ" dirty="0"/>
              <a:t>, byl zaníceným botanikem, hrál tenis, lyžoval, rád fotografoval, 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 err="1"/>
              <a:t>Záviškovi</a:t>
            </a:r>
            <a:r>
              <a:rPr lang="cs-CZ" dirty="0"/>
              <a:t> podporovali velkomeziříčské studenty při pobytu v Praze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Osobní tragédie: zemřeli oba synové (po narození a ve věku 4 let na obrnu), pod vlivem těchto událostí přestali </a:t>
            </a:r>
            <a:r>
              <a:rPr lang="cs-CZ" dirty="0" err="1"/>
              <a:t>Záviškovi</a:t>
            </a:r>
            <a:r>
              <a:rPr lang="cs-CZ" dirty="0"/>
              <a:t> do VM  na čas jezdit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dirty="0"/>
              <a:t>Poklidný život akademického pracovníka přerušila až okupace, 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F85E39-9E67-DBA0-F167-52CAAE5CBD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854" t="28361" r="24803" b="5464"/>
          <a:stretch>
            <a:fillRect/>
          </a:stretch>
        </p:blipFill>
        <p:spPr>
          <a:xfrm>
            <a:off x="516798" y="420160"/>
            <a:ext cx="2736000" cy="45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18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7B921E-755C-AE6A-D83E-4159C298F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1857" y="565265"/>
            <a:ext cx="9133385" cy="73659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E94E00"/>
                </a:solidFill>
              </a:rPr>
              <a:t>Odborná činnost a angažovanost v Jednotě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E5B40C1-DB74-E4A6-4F47-30C6990D5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761" y="1600200"/>
            <a:ext cx="11320477" cy="4138863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600" dirty="0"/>
              <a:t>Prof. </a:t>
            </a:r>
            <a:r>
              <a:rPr lang="cs-CZ" sz="2600" dirty="0" err="1"/>
              <a:t>Brdička</a:t>
            </a:r>
            <a:r>
              <a:rPr lang="cs-CZ" sz="2600" dirty="0"/>
              <a:t>: „</a:t>
            </a:r>
            <a:r>
              <a:rPr lang="cs-CZ" sz="2600" dirty="0" err="1"/>
              <a:t>Záviška</a:t>
            </a:r>
            <a:r>
              <a:rPr lang="cs-CZ" sz="2600" dirty="0"/>
              <a:t> byl naším vynikajícím teoretickým fyzikem                       s rozsáhlým přehledem po celé fyzice i jejích aplikacích, jehož teoretické práce především v teorii vlnovodů předběhly dobu. Byl vynikajícím univerzitním učitelem a nezapomenutelným přednášejícím s kulturou ducha i přednesu.“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600" dirty="0"/>
              <a:t>Vědecké práce: v oblasti optiky, šíření elektromagnetických vln v prostoru,    v němž jsou vodivé nebo nevodivé válce, nebo trubice.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600" dirty="0"/>
              <a:t>Mnoho </a:t>
            </a:r>
            <a:r>
              <a:rPr lang="cs-CZ" sz="2600" dirty="0" err="1"/>
              <a:t>referativních</a:t>
            </a:r>
            <a:r>
              <a:rPr lang="cs-CZ" sz="2600" dirty="0"/>
              <a:t> článků o pokrocích ve fyzice, recenzní a redakční činnost, péče o knihovnu Jednoty a její předseda na období 1942-1945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600" dirty="0"/>
              <a:t>Publikace: Mechanika (1933), </a:t>
            </a:r>
            <a:r>
              <a:rPr lang="cs-CZ" sz="2600" dirty="0" err="1"/>
              <a:t>Thermodynamika</a:t>
            </a:r>
            <a:r>
              <a:rPr lang="cs-CZ" sz="2600" dirty="0"/>
              <a:t> (1943), Kinetická </a:t>
            </a:r>
            <a:r>
              <a:rPr lang="cs-CZ" sz="2600" dirty="0" err="1"/>
              <a:t>theorie</a:t>
            </a:r>
            <a:r>
              <a:rPr lang="cs-CZ" sz="2600" dirty="0"/>
              <a:t> plynů (1951,  M. </a:t>
            </a:r>
            <a:r>
              <a:rPr lang="cs-CZ" sz="2600" dirty="0" err="1"/>
              <a:t>Brdička</a:t>
            </a:r>
            <a:r>
              <a:rPr lang="cs-CZ" sz="2600" dirty="0"/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600" b="1" dirty="0">
                <a:solidFill>
                  <a:srgbClr val="E94E00"/>
                </a:solidFill>
              </a:rPr>
              <a:t>Populárně-vědecká knížka…</a:t>
            </a:r>
          </a:p>
        </p:txBody>
      </p:sp>
    </p:spTree>
    <p:extLst>
      <p:ext uri="{BB962C8B-B14F-4D97-AF65-F5344CB8AC3E}">
        <p14:creationId xmlns:p14="http://schemas.microsoft.com/office/powerpoint/2010/main" val="776192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DE182-F3DE-61D1-B06D-3960DF73A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4923529-A0C3-6582-A717-6CD4BC9A15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59" t="19592" r="53958" b="22745"/>
          <a:stretch>
            <a:fillRect/>
          </a:stretch>
        </p:blipFill>
        <p:spPr>
          <a:xfrm>
            <a:off x="666426" y="234000"/>
            <a:ext cx="4102291" cy="6624000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3B06151-F24B-1E2A-6D17-8B571D0F5F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527" t="53657" r="53923" b="12924"/>
          <a:stretch>
            <a:fillRect/>
          </a:stretch>
        </p:blipFill>
        <p:spPr>
          <a:xfrm>
            <a:off x="5270704" y="1733919"/>
            <a:ext cx="5985000" cy="5472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BFAFDE7-F334-E926-4AAD-3B9D1E03AF74}"/>
              </a:ext>
            </a:extLst>
          </p:cNvPr>
          <p:cNvSpPr txBox="1">
            <a:spLocks/>
          </p:cNvSpPr>
          <p:nvPr/>
        </p:nvSpPr>
        <p:spPr>
          <a:xfrm>
            <a:off x="4887538" y="650928"/>
            <a:ext cx="7304462" cy="8409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rgbClr val="E94E00"/>
                </a:solidFill>
              </a:rPr>
              <a:t>Odhalení pamětní desky v roce 1964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700999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46BD048-F682-4EFE-7DE6-180FC0F2F3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176" t="40441" r="35035" b="5464"/>
          <a:stretch>
            <a:fillRect/>
          </a:stretch>
        </p:blipFill>
        <p:spPr>
          <a:xfrm>
            <a:off x="1286334" y="765488"/>
            <a:ext cx="3606267" cy="5544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08BF64-8A5A-9CFB-7AC9-7BFE3D73B3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527" t="41594" r="35425" b="27946"/>
          <a:stretch>
            <a:fillRect/>
          </a:stretch>
        </p:blipFill>
        <p:spPr>
          <a:xfrm>
            <a:off x="5760162" y="1742095"/>
            <a:ext cx="4687440" cy="424800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CD50AFD7-3AED-189D-6AE7-9B0FB4577EFB}"/>
              </a:ext>
            </a:extLst>
          </p:cNvPr>
          <p:cNvSpPr txBox="1">
            <a:spLocks/>
          </p:cNvSpPr>
          <p:nvPr/>
        </p:nvSpPr>
        <p:spPr>
          <a:xfrm>
            <a:off x="5935579" y="765488"/>
            <a:ext cx="7709377" cy="82268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rgbClr val="E94E00"/>
                </a:solidFill>
              </a:rPr>
              <a:t>Pamětní deska a hrob</a:t>
            </a:r>
          </a:p>
        </p:txBody>
      </p:sp>
    </p:spTree>
    <p:extLst>
      <p:ext uri="{BB962C8B-B14F-4D97-AF65-F5344CB8AC3E}">
        <p14:creationId xmlns:p14="http://schemas.microsoft.com/office/powerpoint/2010/main" val="736239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7A313-94E6-F0EF-211F-FCB78B369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0B67638-91CE-237B-AF2E-1A6882E96B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032" t="23296" r="25892" b="23688"/>
          <a:stretch>
            <a:fillRect/>
          </a:stretch>
        </p:blipFill>
        <p:spPr>
          <a:xfrm>
            <a:off x="1534332" y="861468"/>
            <a:ext cx="3686650" cy="5472000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17912AEF-738A-2FDB-1DFC-5DF123CD8375}"/>
              </a:ext>
            </a:extLst>
          </p:cNvPr>
          <p:cNvSpPr txBox="1">
            <a:spLocks/>
          </p:cNvSpPr>
          <p:nvPr/>
        </p:nvSpPr>
        <p:spPr>
          <a:xfrm>
            <a:off x="6400800" y="1456841"/>
            <a:ext cx="4664990" cy="51545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Jednota, 1925</a:t>
            </a:r>
          </a:p>
          <a:p>
            <a:r>
              <a:rPr lang="cs-CZ" dirty="0"/>
              <a:t>Velice ceněná publikace</a:t>
            </a:r>
          </a:p>
          <a:p>
            <a:r>
              <a:rPr lang="cs-CZ" dirty="0"/>
              <a:t>Přednášková činnost</a:t>
            </a:r>
          </a:p>
          <a:p>
            <a:r>
              <a:rPr lang="cs-CZ" dirty="0"/>
              <a:t>Diskuse s prof. </a:t>
            </a:r>
            <a:r>
              <a:rPr lang="cs-CZ" dirty="0" err="1"/>
              <a:t>Posejpalem</a:t>
            </a:r>
            <a:r>
              <a:rPr lang="cs-CZ" dirty="0"/>
              <a:t> a  s prof. Hostinským</a:t>
            </a:r>
          </a:p>
          <a:p>
            <a:r>
              <a:rPr lang="cs-CZ" dirty="0"/>
              <a:t>Úvod k chystané monografii s Václavem Hlavatým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74326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7110</TotalTime>
  <Words>450</Words>
  <Application>Microsoft Office PowerPoint</Application>
  <PresentationFormat>Širokoúhlá obrazovka</PresentationFormat>
  <Paragraphs>47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Motiv Office</vt:lpstr>
      <vt:lpstr>Komise pro vzdělávání učitelů matematiky a fyziky JČMF, pobočný spolek JČMF Olomouc a Gymnázium Velké Meziříčí</vt:lpstr>
      <vt:lpstr>K programu</vt:lpstr>
      <vt:lpstr>Prezentace aplikace PowerPoint</vt:lpstr>
      <vt:lpstr>Prezentace aplikace PowerPoint</vt:lpstr>
      <vt:lpstr>Z osobního života </vt:lpstr>
      <vt:lpstr>Odborná činnost a angažovanost v Jednotě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Aleš Trojánek</dc:creator>
  <cp:lastModifiedBy>Aleš Trojánek</cp:lastModifiedBy>
  <cp:revision>9</cp:revision>
  <dcterms:created xsi:type="dcterms:W3CDTF">2026-07-22T16:52:24Z</dcterms:created>
  <dcterms:modified xsi:type="dcterms:W3CDTF">2026-08-16T13:43:43Z</dcterms:modified>
</cp:coreProperties>
</file>