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80" r:id="rId6"/>
    <p:sldId id="259" r:id="rId7"/>
    <p:sldId id="261" r:id="rId8"/>
    <p:sldId id="268" r:id="rId9"/>
    <p:sldId id="272" r:id="rId10"/>
    <p:sldId id="274" r:id="rId11"/>
    <p:sldId id="275" r:id="rId12"/>
    <p:sldId id="262" r:id="rId13"/>
    <p:sldId id="277" r:id="rId14"/>
    <p:sldId id="278" r:id="rId15"/>
    <p:sldId id="276" r:id="rId16"/>
    <p:sldId id="265" r:id="rId17"/>
    <p:sldId id="279" r:id="rId18"/>
    <p:sldId id="28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3CB7B7-72A0-497C-8F3B-29AF02F1DC05}" v="12" dt="2026-08-16T09:05:16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641" y="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003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95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296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7042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1539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517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4570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9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7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871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429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3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852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37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98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06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D1E9A-0DF8-4DC0-8178-0A8DFA7E5583}" type="datetimeFigureOut">
              <a:rPr lang="cs-CZ" smtClean="0"/>
              <a:t>17.8.2026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CF647E-B7FC-40A0-84E7-EBF6B331FF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52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phil.muni.cz/studia-paedagogica/issue/view/2825" TargetMode="External"/><Relationship Id="rId2" Type="http://schemas.openxmlformats.org/officeDocument/2006/relationships/hyperlink" Target="https://doi.org/10.1177/2053951722113755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8DC7B08-A58D-0C61-1FFF-B9B72E3E93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Stinné stránky na důkazech založeného pedagogického výzkumu a praxe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1DDCA309-971C-C3A3-66D4-99224549B6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Stanislav Štech</a:t>
            </a:r>
          </a:p>
          <a:p>
            <a:r>
              <a:rPr lang="cs-CZ" dirty="0"/>
              <a:t>UK-</a:t>
            </a:r>
            <a:r>
              <a:rPr lang="cs-CZ" dirty="0" err="1"/>
              <a:t>PedF</a:t>
            </a:r>
            <a:endParaRPr lang="cs-CZ" dirty="0"/>
          </a:p>
          <a:p>
            <a:r>
              <a:rPr lang="cs-CZ" dirty="0"/>
              <a:t>Katedra psychologie</a:t>
            </a:r>
          </a:p>
        </p:txBody>
      </p:sp>
    </p:spTree>
    <p:extLst>
      <p:ext uri="{BB962C8B-B14F-4D97-AF65-F5344CB8AC3E}">
        <p14:creationId xmlns:p14="http://schemas.microsoft.com/office/powerpoint/2010/main" val="304469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FCCB339-8708-8766-1E4E-BF43A0D15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Stejná data – různé důkazy 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34283C2-0BAF-D714-BF23-CEB1E30A6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Školská politika a někteří experti (např. </a:t>
            </a:r>
            <a:r>
              <a:rPr lang="cs-CZ" dirty="0" err="1"/>
              <a:t>Münich</a:t>
            </a:r>
            <a:r>
              <a:rPr lang="cs-CZ" dirty="0"/>
              <a:t> &amp; </a:t>
            </a:r>
            <a:r>
              <a:rPr lang="cs-CZ" dirty="0" err="1"/>
              <a:t>Federičová</a:t>
            </a:r>
            <a:r>
              <a:rPr lang="cs-CZ" dirty="0"/>
              <a:t>, 2015): </a:t>
            </a:r>
          </a:p>
          <a:p>
            <a:pPr marL="0" indent="0">
              <a:buNone/>
            </a:pPr>
            <a:r>
              <a:rPr lang="cs-CZ" dirty="0"/>
              <a:t>	1) za zhoršením výsledků žáků stojí jejich nízká motivace </a:t>
            </a:r>
          </a:p>
          <a:p>
            <a:pPr marL="0" indent="0">
              <a:buNone/>
            </a:pPr>
            <a:r>
              <a:rPr lang="cs-CZ" dirty="0"/>
              <a:t>       2) naznačena byla i daty nedoložená souvislost s tradiční transmisivní výukou</a:t>
            </a:r>
          </a:p>
          <a:p>
            <a:pPr marL="0" indent="0">
              <a:buNone/>
            </a:pPr>
            <a:r>
              <a:rPr lang="cs-CZ" dirty="0"/>
              <a:t>       3) v souladu s „duchem doby“ se tato data stala důkazem potvrzujícím reformní 	kroky školské politiky v těchto letech (kompetenční obrat, propagace 	konstruktivistické až </a:t>
            </a:r>
            <a:r>
              <a:rPr lang="cs-CZ" i="1" dirty="0" err="1"/>
              <a:t>unguided</a:t>
            </a:r>
            <a:r>
              <a:rPr lang="cs-CZ" dirty="0"/>
              <a:t> výuky)</a:t>
            </a:r>
          </a:p>
          <a:p>
            <a:r>
              <a:rPr lang="cs-CZ" dirty="0"/>
              <a:t>Data = důkaz pro </a:t>
            </a:r>
            <a:r>
              <a:rPr lang="cs-CZ" i="1" dirty="0"/>
              <a:t>legitimizaci </a:t>
            </a:r>
            <a:r>
              <a:rPr lang="cs-CZ" dirty="0"/>
              <a:t>ideově politických rozhodnutí, která ke své obhajobě učinila z dat důkaz</a:t>
            </a:r>
          </a:p>
          <a:p>
            <a:r>
              <a:rPr lang="cs-CZ" dirty="0"/>
              <a:t>Média: důkaz katastrofického obrazu úrovně české základní školy. Důkazy jsou z dat vytvářeny v logice selského rozumu: když zaznamenáváme pokles hrubých skórů a současně se zvyšuje počet málo motivovaných žáků, je jasné, že učitelé je svou výukou nemotivují. </a:t>
            </a:r>
            <a:r>
              <a:rPr lang="cs-CZ" dirty="0" err="1"/>
              <a:t>Gestaltisticky</a:t>
            </a:r>
            <a:r>
              <a:rPr lang="cs-CZ" dirty="0"/>
              <a:t> řečeno: zjednodušení dává „dobrý tvar“ srozumitelný všem</a:t>
            </a:r>
          </a:p>
        </p:txBody>
      </p:sp>
    </p:spTree>
    <p:extLst>
      <p:ext uri="{BB962C8B-B14F-4D97-AF65-F5344CB8AC3E}">
        <p14:creationId xmlns:p14="http://schemas.microsoft.com/office/powerpoint/2010/main" val="4000498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D7233CE-5196-CA48-8197-88593059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Stejná data – různé důkazy 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430A2C1-9370-4A02-3FE7-A6CF06DDE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Sekundární výzkumná analýza (Rendl &amp; Štech, 2012; Štech, v tisku):</a:t>
            </a:r>
          </a:p>
          <a:p>
            <a:r>
              <a:rPr lang="cs-CZ" dirty="0"/>
              <a:t>1) rozdíly v hrubých skórech nikdy nebyly významné a pohybovaly se v rámci směrodatné odchylky (SD). </a:t>
            </a:r>
          </a:p>
          <a:p>
            <a:r>
              <a:rPr lang="cs-CZ" dirty="0"/>
              <a:t>2) v indexu PATM se mezi lety 1999 a 2007 počet žáků deklarujících nízkou motivaci zvýšil dvaapůlkrát a jejich hrubý skór poklesl o jednu desetinu SD. Počet žáků s nejvyšší motivací stoupl jen o polovinu, avšak jejich hrubý skór klesl o jednu třetinu SD, tedy třikrát více než u nemotivovaných žáků</a:t>
            </a:r>
          </a:p>
          <a:p>
            <a:r>
              <a:rPr lang="cs-CZ" b="1" dirty="0">
                <a:solidFill>
                  <a:srgbClr val="FF0000"/>
                </a:solidFill>
              </a:rPr>
              <a:t>data nelze považovat za důkaz pro tvrzení, že výsledky žáků jsou přímo úměrné úrovni jejich motivace </a:t>
            </a:r>
            <a:r>
              <a:rPr lang="cs-CZ" dirty="0"/>
              <a:t>- odpověď na otázku, proč počet žáků s nízkou oblibou matematiky narostl pětkrát více než počet žáků s nejvyšší oblibou nutno hledat mimo data těchto mezinárodních šetření.</a:t>
            </a:r>
          </a:p>
          <a:p>
            <a:r>
              <a:rPr lang="cs-CZ" dirty="0"/>
              <a:t>3) daty nedoložené tvrzení, že motivace žáků souvisela s výukovými metodami učitelů</a:t>
            </a:r>
          </a:p>
          <a:p>
            <a:r>
              <a:rPr lang="cs-CZ" dirty="0"/>
              <a:t>Z odpovědí v dotazníku na tradiční vs. aktivizující výukové metody jejich učitelů nešlo identifikovat žádnou významnou korelaci s výsledky žáků. Ukázalo se, že je nutné věnovat se jednotlivým didaktickým komponentám výuky spíše než agregovanému indexu výukových metod.</a:t>
            </a:r>
          </a:p>
          <a:p>
            <a:r>
              <a:rPr lang="cs-CZ" dirty="0">
                <a:solidFill>
                  <a:srgbClr val="FF0000"/>
                </a:solidFill>
              </a:rPr>
              <a:t>Data se stávají zdrojem pro další výzkumné otázky a zpřesnění pojmů</a:t>
            </a:r>
            <a:r>
              <a:rPr lang="cs-CZ" dirty="0"/>
              <a:t>. Akademický postoj „ďáblova advokáta“ tedy vedl od počátku k pochybnostem nejen o interpretaci dat, ale také o jejich vzniku a k dekonstrukci indexových indikátorů. </a:t>
            </a:r>
          </a:p>
        </p:txBody>
      </p:sp>
    </p:spTree>
    <p:extLst>
      <p:ext uri="{BB962C8B-B14F-4D97-AF65-F5344CB8AC3E}">
        <p14:creationId xmlns:p14="http://schemas.microsoft.com/office/powerpoint/2010/main" val="820036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DBC5FB3-AA07-0728-5105-DB22AA498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Důkazy normalizují a standardizují chování aktérů – tzv. </a:t>
            </a:r>
            <a:r>
              <a:rPr lang="cs-CZ" dirty="0" err="1"/>
              <a:t>performativita</a:t>
            </a:r>
            <a:r>
              <a:rPr lang="cs-CZ" dirty="0"/>
              <a:t> důkazů 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ACA8DE9-88FE-F4FD-8AC1-536349395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Datafication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turn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-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výzkumná zjištění přeměněná na důkazy vytváří tlak na školy, na prosazení „žádoucích“ norem pedagogického jednání a ospravedlňují politická rozhodnutí. Nejsou jen popisné, vysvětlující, ale i preskriptivní </a:t>
            </a:r>
            <a:endParaRPr lang="cs-CZ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Učitelé </a:t>
            </a:r>
            <a:r>
              <a:rPr lang="cs-CZ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 tlakem </a:t>
            </a:r>
            <a:r>
              <a:rPr lang="cs-CZ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datafikace</a:t>
            </a:r>
            <a:r>
              <a:rPr lang="cs-CZ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proměna učitelské profese a pedagogické praxe (</a:t>
            </a:r>
            <a:r>
              <a:rPr lang="cs-CZ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Holloway</a:t>
            </a:r>
            <a:r>
              <a:rPr lang="cs-CZ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kol.) - standardizace, omezení „pokusnictví“ a flexibility, rutina, byrokratické vykazování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učitele je stále více „vidět“ z více míst (éra fyzicko-virtuálního hybridního dohledu). Jejich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odpovědnost, tedy vykazování výsledků ve stále větších „měřitelných“ detailech ve stále kratších intervalech ho ukázňuje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Pod hrozbou neustálé kontroly a také veřejného odsouzení je učitel nucen vystupovat jako člověk, který vnímá metriky, soutěžení a přístup založený na datech jako nezbytné charakteristiky „dobré“ výuky (Lewis &amp;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Holloway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2019). Učitelé jsou připravováni k soutěžení se sebou samými a se svými kolegy, k dodržování standardů a výkonnostních požadavků a k osvojování si ducha neustálých inovací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Holloway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2019). 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Přeceňují se krátkodobé cíle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ignorují se dlouhodobé efekty vzdělávání. Ty jsou sice nejdůležitější, avšak špatně měřitelné</a:t>
            </a:r>
          </a:p>
          <a:p>
            <a:endParaRPr lang="cs-CZ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b="1" i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348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0547048-5370-9CEB-6098-25A2DCC07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Důkazy normalizují a standardizují chování aktérů – tzv. </a:t>
            </a:r>
            <a:r>
              <a:rPr lang="cs-CZ" dirty="0" err="1"/>
              <a:t>performativita</a:t>
            </a:r>
            <a:r>
              <a:rPr lang="cs-CZ" dirty="0"/>
              <a:t> důkazů 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78571A3-B082-A4A8-D845-15D060C25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Vzdělávací politika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proměna řízení školství ve vzdělávací politice pod vlivem na důkazech založeného výzkumu (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 indikátory jako nový svatý Grál = evidence – data nutnou surovinou, ale klíčovým je imperativ praktické intervence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Jakmile jsou intervence identifikovány v znáhodněných kontrolovaných studiích,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mohou se … vlády stáhnout do pozadí a nenařizovat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které intervence mají školy použít. Když se žáci, jejichž učitelé používají inovativní metody, naučili výrazně více než ti v kontrolních skupinách, mohou tvůrci (vzdělávací) politiky důvěřovat tomu, že zvolená intervence povede k významnému rozdílu v jejich výsledcích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Slavin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2013, s. 1).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Důkazy působí jako automatický spouštěč – politici si ušetří reflexi, protože data svou předpokládanou neutralitou legitimizují jejich rozhodnutí jednat.</a:t>
            </a:r>
          </a:p>
          <a:p>
            <a:pPr>
              <a:buSzPct val="70000"/>
              <a:buFont typeface="Wingdings" panose="05000000000000000000" pitchFamily="2" charset="2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Toxická fixace na metriky  (Muller: Tyranie metrik): </a:t>
            </a:r>
          </a:p>
          <a:p>
            <a:pPr>
              <a:buSzPct val="70000"/>
              <a:buFont typeface="Wingdings" panose="05000000000000000000" pitchFamily="2" charset="2"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Goodhartovo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pravidlo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i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ndikátor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který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přestane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být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pomocným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nástrojem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ale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stane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se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cílem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ztrácí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vypovídací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hodnotě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(IF časopisů, H-index vytlačují užitnou hodnotu zjištění)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SzPct val="70000"/>
              <a:buFont typeface="Wingdings" panose="05000000000000000000" pitchFamily="2" charset="2"/>
            </a:pPr>
            <a:r>
              <a:rPr lang="cs-CZ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Campbellův</a:t>
            </a:r>
            <a:r>
              <a:rPr lang="cs-CZ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zákon („kobří efekt“)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č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ím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více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se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jakýkoli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kvantitativní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sociální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ukazatel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používá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pro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společenské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rozhodování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tím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více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podléhá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korupčním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tlakům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a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tím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více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je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schopen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zkreslovat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a 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kazit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společenské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procesy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které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sledovat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– př.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Teaching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to test nebo </a:t>
            </a:r>
            <a:r>
              <a:rPr lang="cs-CZ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rankingy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Metriky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užitečné, když: nevytlačí úsudek, určeny pro </a:t>
            </a:r>
            <a:r>
              <a:rPr lang="cs-CZ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low-stake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situace a nevázány na kariérní nebo finanční opatření</a:t>
            </a:r>
          </a:p>
        </p:txBody>
      </p:sp>
    </p:spTree>
    <p:extLst>
      <p:ext uri="{BB962C8B-B14F-4D97-AF65-F5344CB8AC3E}">
        <p14:creationId xmlns:p14="http://schemas.microsoft.com/office/powerpoint/2010/main" val="3294129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28C527E-8225-C5B8-2037-574175245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Proměny žánru publikací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B3B18D4-B490-55E1-5319-7C1866D16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Dominantní žánr i v HSV </a:t>
            </a:r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časopisecký článek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stále více kolektivu autorů:</a:t>
            </a:r>
          </a:p>
          <a:p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úzký </a:t>
            </a:r>
            <a:r>
              <a:rPr lang="cs-CZ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tématický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focus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(chybí širší kontext, nízká ekologická validita)</a:t>
            </a:r>
          </a:p>
          <a:p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malý rozsah znemožňující hlubší interpretaci</a:t>
            </a:r>
          </a:p>
          <a:p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degenerované </a:t>
            </a:r>
            <a:r>
              <a:rPr lang="cs-CZ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cs-CZ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cs-CZ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systematic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 revue de   </a:t>
            </a:r>
            <a:r>
              <a:rPr lang="cs-CZ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questionnement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prospěch detailního popisu výzkumného designu a statistiky</a:t>
            </a:r>
          </a:p>
          <a:p>
            <a:r>
              <a:rPr lang="cs-CZ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X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přehledný a kontrolovatelný výzkumný design</a:t>
            </a:r>
          </a:p>
          <a:p>
            <a:pPr lvl="0"/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raketový nárůst časopisů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(do 3 let se počet časopisů z pedagogických věd zdvojnásobil): jen v prvních dvou letech po přijetí Metodiky v r. 2008 narostl v ČR a SR i při nezměněném počtu výzkumných pracovníků počet časopisů více než dvojnásobně (včetně pouze elektronických časopisů)</a:t>
            </a:r>
          </a:p>
          <a:p>
            <a:pPr lvl="0"/>
            <a:r>
              <a:rPr lang="cs-CZ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příležitost nejen pro mandaríny vědy, ale i pro mladší (širší) komunitu</a:t>
            </a:r>
          </a:p>
          <a:p>
            <a:pPr lvl="0"/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predátorské časopisy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Beallův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seznam predátorských časopisů, byť zařazení některých časopisů na tento seznam vyvolalo </a:t>
            </a:r>
            <a:r>
              <a:rPr lang="cs-CZ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pochybnosti.V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roce 2013 bylo na seznamu 126 podezřelých časopisů, v roce 2016 jich bylo už 882. Za celou dobu existence tohoto seznamu se jejich počet zvýšil z 18 v roce 2011 na 923 v době stažení seznamu.</a:t>
            </a:r>
          </a:p>
          <a:p>
            <a:pPr lvl="0"/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“Klonování”- 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dělení publikací; duplicitní publikování </a:t>
            </a:r>
          </a:p>
          <a:p>
            <a:pPr lvl="0"/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Recyklování vlastních textů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(Knecht, Dvořák, 2013)</a:t>
            </a:r>
          </a:p>
          <a:p>
            <a:pPr lvl="0"/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Citační bratrstva (kartely)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vzájemné citování spřízněných nebo domluvených kolegů </a:t>
            </a:r>
          </a:p>
          <a:p>
            <a:pPr lvl="0"/>
            <a:r>
              <a:rPr lang="cs-CZ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</a:t>
            </a:r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mizí vědeckovýzkumná čeština - klesá srozumitelnost širší obci adresátů (výsledky pro uzavřenou bublinu), s jazykem spojeno i myšlení a diskurs (</a:t>
            </a:r>
            <a:r>
              <a:rPr lang="cs-CZ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srv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Fr vs Aj)</a:t>
            </a:r>
          </a:p>
          <a:p>
            <a:pPr lvl="0"/>
            <a:endParaRPr lang="cs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4115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90FB52D-B8C7-2C8B-91AB-3F65751D0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Proměny časové perspektivy vytváření poznatků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44B5D52-31ED-489F-F659-D7780E0AC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SzPct val="70000"/>
              <a:buFont typeface="Wingdings" panose="05000000000000000000" pitchFamily="2" charset="2"/>
            </a:pP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téma času v pedagogickém výzkumu a ve vzdělávání označují někteří jako „všudypřítomnou, avšak často přehlíženou otázku“</a:t>
            </a:r>
            <a:r>
              <a:rPr lang="cs-CZ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buSzPct val="70000"/>
              <a:buFont typeface="Wingdings" panose="05000000000000000000" pitchFamily="2" charset="2"/>
            </a:pPr>
            <a:r>
              <a:rPr lang="cs-C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dlouho trvá intelektuální práce, která za něco stojí?</a:t>
            </a:r>
          </a:p>
          <a:p>
            <a:pPr marL="0" indent="0">
              <a:buSzPct val="70000"/>
              <a:buNone/>
            </a:pP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granty tříleté, ale v podstatě kratší (třetí rok příprava dalších)</a:t>
            </a:r>
          </a:p>
          <a:p>
            <a:pPr marL="0" indent="0">
              <a:buSzPct val="70000"/>
              <a:buNone/>
            </a:pP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hodnocení roční, tlak na množství rychlých výstupů </a:t>
            </a:r>
          </a:p>
          <a:p>
            <a:pPr marL="0" indent="0">
              <a:buSzPct val="70000"/>
              <a:buNone/>
            </a:pPr>
            <a:endParaRPr lang="cs-CZ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SzPct val="70000"/>
              <a:buNone/>
            </a:pPr>
            <a:r>
              <a:rPr lang="cs-CZ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Hammersley</a:t>
            </a: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cs-CZ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jednou z důležitých příčin neuspokojivé povahy velké části pedagogického výzkumu je to, že je příliš zaujat vytvářením informací, které budou formovat </a:t>
            </a:r>
            <a:r>
              <a:rPr lang="cs-CZ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současnou</a:t>
            </a:r>
            <a:r>
              <a:rPr lang="cs-CZ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politiku nebo praxi</a:t>
            </a: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(</a:t>
            </a:r>
            <a:r>
              <a:rPr lang="cs-CZ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cit.d</a:t>
            </a: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s 3, zvýrazněno SŠ).  A je to podle něj i jedna z příčin </a:t>
            </a:r>
            <a:r>
              <a:rPr lang="cs-C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nedostatku kumulativnosti poznání </a:t>
            </a: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 pedagogických vědách. A proto „</a:t>
            </a:r>
            <a:r>
              <a:rPr lang="cs-CZ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tendence pedagogického výzkumu řešit „velké otázky“ a nacházet na ně odpovědi v krátkodobém, nikoli dlouhodobém horizontu, spolu s odpovídajícími očekáváními ze strany financujících subjektů, je hlavním faktorem přispívajícím k slabinám (pedagogického výzkumu)</a:t>
            </a: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(</a:t>
            </a:r>
            <a:r>
              <a:rPr lang="cs-CZ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ibidem</a:t>
            </a: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SzPct val="70000"/>
              <a:buNone/>
            </a:pP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Avšak - Skutečná věda pracuje s nejistotou a s omyly. Je mnohdy pomalá, a tedy z hlediska nároků na manažersky pojatou </a:t>
            </a:r>
            <a:r>
              <a:rPr lang="cs-CZ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akontabilitu</a:t>
            </a: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„nevýkonná“.</a:t>
            </a:r>
            <a:endParaRPr lang="cs-CZ" sz="4800" dirty="0"/>
          </a:p>
          <a:p>
            <a:pPr marL="0" indent="0">
              <a:buNone/>
            </a:pPr>
            <a:r>
              <a:rPr lang="cs-CZ" sz="4800" dirty="0"/>
              <a:t> </a:t>
            </a:r>
            <a:r>
              <a:rPr lang="cs-CZ" sz="4800" dirty="0" err="1"/>
              <a:t>Lahy</a:t>
            </a:r>
            <a:r>
              <a:rPr lang="cs-CZ" sz="4800" dirty="0"/>
              <a:t> (1908): „(Věda) netouží po okamžitých řešeních; jejím principem dokonce je posouvat cíl, k němuž směřuje, téměř do nekonečna.“</a:t>
            </a:r>
          </a:p>
          <a:p>
            <a:pPr marL="0" indent="0">
              <a:buSzPct val="70000"/>
              <a:buNone/>
            </a:pP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SzPct val="70000"/>
              <a:buNone/>
            </a:pP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Podobně pro učitelskou praxi:  vzdělávání podle diskurzu evidence snižuje náklady, standardizuje vstupy a při znalosti na datech formulovaných důkazů není nutné ztrácet čas. Vše je jen věcí jednoduché aplikace důkazů.  X Holt a jeho „pomalá škola“</a:t>
            </a:r>
          </a:p>
          <a:p>
            <a:pPr marL="0" indent="0">
              <a:buSzPct val="70000"/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SzPct val="70000"/>
              <a:buFont typeface="Wingdings" panose="05000000000000000000" pitchFamily="2" charset="2"/>
            </a:pPr>
            <a:r>
              <a:rPr lang="cs-CZ" sz="2000" cap="small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5339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AE6F020-4AB0-4C8A-0F08-17C3314D6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Tlak na vykazování a proměny akademické kultury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7F8300D-A51A-7B44-892B-EB00D98CB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existenční důležitost rychlé produkce stále většího počtu „výstupů“ (článků), které reagují na aktuální potřeby praxe a politiky, tj. přinášejí důkazy, proměňuje akademický habitus výzkumníků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Morální poklesky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falešné zvyšování indikátorů snižováním standardů, manipulace se vzorky (např. první PISA v SRN nebo ve Finsku), citační bratrstva …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Proměny systémové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ztráta autonomie pedagogického výzkumu a školního vzdělávání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důvěra ve výzkumné a vzdělávací instituce slábne, protože již není konsenzus na “referenčních myšlenkách", které se pluralizují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chybí shoda na základních věcech (účel vzdělávání, jeho obsah apod.)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Nereflektovaná překážka: řešení nevzejde ze sebepřesněji sebraných dat. Jsou otázky, na které se neodpovídá testováním hypotéz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9692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5B2DF10-3953-3929-9D66-5D91B0389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97C784D-15CA-1F65-A228-6800603A2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70000"/>
              <a:buFont typeface="Wingdings" panose="05000000000000000000" pitchFamily="2" charset="2"/>
            </a:pPr>
            <a:r>
              <a:rPr lang="cs-CZ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 pedagogický a obecněji společenskovědní výzkum:</a:t>
            </a:r>
          </a:p>
          <a:p>
            <a:pPr>
              <a:buSzPct val="70000"/>
              <a:buFont typeface="Wingdings" panose="05000000000000000000" pitchFamily="2" charset="2"/>
            </a:pPr>
            <a:r>
              <a:rPr lang="cs-CZ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Současná výzva - </a:t>
            </a:r>
            <a:r>
              <a:rPr lang="cs-CZ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mít data, být mimořádně opatrný v jejich přeměně v důkazy, ale současně neignorovat účel vzdělávání</a:t>
            </a:r>
          </a:p>
          <a:p>
            <a:pPr>
              <a:buSzPct val="70000"/>
              <a:buFont typeface="Wingdings" panose="05000000000000000000" pitchFamily="2" charset="2"/>
            </a:pPr>
            <a:r>
              <a:rPr lang="cs-CZ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rozdíl mezi racionalitou instrumentální a účelovou: „ne všechno, co se dá spočítat, se počítá, a ne všechno, co se počítá, se dá spočítat</a:t>
            </a:r>
            <a:r>
              <a:rPr lang="cs-CZ" sz="2100" b="1" dirty="0"/>
              <a:t>“</a:t>
            </a:r>
          </a:p>
          <a:p>
            <a:pPr>
              <a:buSzPct val="70000"/>
              <a:buFont typeface="Wingdings" panose="05000000000000000000" pitchFamily="2" charset="2"/>
            </a:pPr>
            <a:r>
              <a:rPr lang="cs-CZ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Podporovat i „pomalou“ interpretační vědu </a:t>
            </a:r>
            <a:r>
              <a:rPr lang="cs-CZ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oceňovat i žánr monografií a esejů</a:t>
            </a:r>
          </a:p>
          <a:p>
            <a:pPr>
              <a:buSzPct val="70000"/>
              <a:buFont typeface="Wingdings" panose="05000000000000000000" pitchFamily="2" charset="2"/>
            </a:pPr>
            <a:r>
              <a:rPr lang="cs-CZ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Rozvolnit vazbu hodnocení výzkumníků a pracovišť</a:t>
            </a:r>
            <a:r>
              <a:rPr lang="cs-CZ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na </a:t>
            </a:r>
            <a:r>
              <a:rPr lang="cs-CZ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krátkodobou </a:t>
            </a:r>
            <a:r>
              <a:rPr lang="cs-CZ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produktivitu“  </a:t>
            </a:r>
            <a:endParaRPr lang="cs-CZ" altLang="en-US" sz="210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8243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SzPct val="70000"/>
              <a:buFont typeface="Wingdings" panose="05000000000000000000" pitchFamily="2" charset="2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Smyth, J. (2017).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The Toxic University. Z</a:t>
            </a:r>
            <a:r>
              <a:rPr lang="cs-CZ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ombie</a:t>
            </a:r>
            <a:r>
              <a:rPr lang="cs-CZ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cs-CZ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Leadership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cs-CZ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cs-CZ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Academic</a:t>
            </a:r>
            <a:r>
              <a:rPr lang="cs-CZ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Rock </a:t>
            </a:r>
            <a:r>
              <a:rPr lang="cs-CZ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Stars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cs-CZ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and </a:t>
            </a:r>
            <a:r>
              <a:rPr lang="cs-CZ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Neoliberal</a:t>
            </a:r>
            <a:r>
              <a:rPr lang="cs-CZ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Ideology</a:t>
            </a:r>
            <a:r>
              <a:rPr lang="cs-CZ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London: Palgrave Macmillan.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SzPct val="70000"/>
              <a:buFont typeface="Wingdings" panose="05000000000000000000" pitchFamily="2" charset="2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Muller, J. Z. (2020).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Tyranie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metrik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Praha: Academia.</a:t>
            </a:r>
          </a:p>
          <a:p>
            <a:pPr>
              <a:buSzPct val="70000"/>
              <a:buFont typeface="Wingdings" panose="05000000000000000000" pitchFamily="2" charset="2"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Archer, L. (2008). The New Neoliberal Subjects? Young/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Academics’ Constructions of Professional Identity.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Journal of Education Policy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23 (3), s. 265-285.</a:t>
            </a:r>
            <a:endParaRPr lang="cs-CZ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buSzPct val="70000"/>
              <a:buFont typeface="Wingdings" panose="05000000000000000000" pitchFamily="2" charset="2"/>
              <a:buChar char=""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Holloway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J., &amp;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Lewis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(2022).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Governing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datafication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virtual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hybridity and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interoperability in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accountability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 Data &amp; Society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(2). </a:t>
            </a: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https://doi.org/10.1177/20539517221137553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SzPct val="70000"/>
              <a:buFont typeface="Wingdings" panose="05000000000000000000" pitchFamily="2" charset="2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Štech, S. (2026). Přínosy a rizika evidence-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pedagogického výzkumu v éře výkonnosti a efektivity: kritický esej. Studia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Paedagogica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31, 1, s. 89-114. </a:t>
            </a:r>
          </a:p>
          <a:p>
            <a:r>
              <a:rPr lang="cs-CZ" b="1" dirty="0">
                <a:hlinkClick r:id="rId3"/>
              </a:rPr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545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50BA94A-0328-1086-1D10-EC97D05D5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 a osnova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4F7D136-AB47-6108-263A-A76AFD67B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Na důkazech založený pedagogický výzkum a praxe – samozřejmost, která se </a:t>
            </a:r>
            <a:r>
              <a:rPr lang="cs-CZ" dirty="0" smtClean="0">
                <a:solidFill>
                  <a:srgbClr val="FF0000"/>
                </a:solidFill>
              </a:rPr>
              <a:t>nezpochybňuje, protože: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„</a:t>
            </a:r>
            <a:r>
              <a:rPr lang="cs-CZ" i="1" dirty="0"/>
              <a:t>pedagogický</a:t>
            </a:r>
            <a:r>
              <a:rPr lang="cs-CZ" dirty="0"/>
              <a:t> </a:t>
            </a:r>
            <a:r>
              <a:rPr lang="cs-CZ" i="1" dirty="0"/>
              <a:t>akademický výzkum podléhá dvěma typům stigmatizace. První směřuje ke </a:t>
            </a:r>
            <a:r>
              <a:rPr lang="cs-CZ" b="1" i="1" dirty="0"/>
              <a:t>sporné vědecké kvalitě této práce</a:t>
            </a:r>
            <a:r>
              <a:rPr lang="cs-CZ" i="1" dirty="0"/>
              <a:t>, druhá kritizuje nedostatečnou společenskou užitečnost pedagogického výzkumu. Pedagogickému výzkumu je tak na jedné straně vyčítáno, že je až příliš spojen se vzdělávací praxí (je málo vědecký – SŠ), a současně, že je </a:t>
            </a:r>
            <a:r>
              <a:rPr lang="cs-CZ" b="1" i="1" dirty="0"/>
              <a:t>příliš teoretický (a tedy prakticky neužitečný </a:t>
            </a:r>
            <a:r>
              <a:rPr lang="cs-CZ" i="1" dirty="0"/>
              <a:t>– SŠ)</a:t>
            </a:r>
            <a:r>
              <a:rPr lang="cs-CZ" dirty="0"/>
              <a:t>” (</a:t>
            </a:r>
            <a:r>
              <a:rPr lang="cs-CZ" dirty="0" err="1"/>
              <a:t>Rey</a:t>
            </a:r>
            <a:r>
              <a:rPr lang="cs-CZ" dirty="0"/>
              <a:t>, 2018, s. 45). </a:t>
            </a:r>
          </a:p>
          <a:p>
            <a:r>
              <a:rPr lang="cs-CZ" dirty="0"/>
              <a:t>Diskurz evidence jako řešení: mít přesvědčivá data jako důkazy pro praktické jednání </a:t>
            </a:r>
          </a:p>
          <a:p>
            <a:r>
              <a:rPr lang="cs-CZ" b="1" dirty="0"/>
              <a:t>Epistemická </a:t>
            </a:r>
            <a:r>
              <a:rPr lang="cs-CZ" b="1" dirty="0" err="1"/>
              <a:t>normativita</a:t>
            </a:r>
            <a:r>
              <a:rPr lang="cs-CZ" b="1" dirty="0"/>
              <a:t> </a:t>
            </a:r>
            <a:r>
              <a:rPr lang="cs-CZ" dirty="0"/>
              <a:t>–jak se z výzkumných poznatků a dat dělají důkazy</a:t>
            </a:r>
          </a:p>
          <a:p>
            <a:r>
              <a:rPr lang="cs-CZ" b="1" dirty="0"/>
              <a:t>Performativní </a:t>
            </a:r>
            <a:r>
              <a:rPr lang="cs-CZ" b="1" dirty="0" err="1"/>
              <a:t>normativita</a:t>
            </a:r>
            <a:r>
              <a:rPr lang="cs-CZ" b="1" dirty="0"/>
              <a:t> </a:t>
            </a:r>
            <a:r>
              <a:rPr lang="cs-CZ" dirty="0"/>
              <a:t>– rizika </a:t>
            </a:r>
            <a:r>
              <a:rPr lang="cs-CZ" dirty="0" err="1"/>
              <a:t>datafikace</a:t>
            </a:r>
            <a:r>
              <a:rPr lang="cs-CZ" dirty="0"/>
              <a:t> (jak data </a:t>
            </a:r>
            <a:r>
              <a:rPr lang="cs-CZ"/>
              <a:t>řídí </a:t>
            </a:r>
            <a:r>
              <a:rPr lang="cs-CZ" smtClean="0"/>
              <a:t>pedagogické jednání </a:t>
            </a:r>
            <a:r>
              <a:rPr lang="cs-CZ" dirty="0"/>
              <a:t>a politické rozhodování)</a:t>
            </a:r>
          </a:p>
          <a:p>
            <a:r>
              <a:rPr lang="cs-CZ" b="1" dirty="0"/>
              <a:t>Psychologická </a:t>
            </a:r>
            <a:r>
              <a:rPr lang="cs-CZ" b="1" dirty="0" err="1"/>
              <a:t>normativita</a:t>
            </a:r>
            <a:r>
              <a:rPr lang="cs-CZ" dirty="0"/>
              <a:t>: jak příkaz pojímat výzkum jako produkci důkazů mění habitus, prožívání času a morálku výzkumníků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82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E3133AE-46B4-7007-1AC4-5544489F3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Éra nedůvěry ve školní vzdělávání – kdy a proč to začalo?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7A585AB-EB5A-12D3-393E-D2C43C03D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Shoda na účelu (školního) vzdělávání do 80.let 20.st. (na účelu jako </a:t>
            </a:r>
            <a:r>
              <a:rPr lang="cs-CZ" dirty="0" err="1"/>
              <a:t>efficacity</a:t>
            </a:r>
            <a:r>
              <a:rPr lang="cs-CZ" dirty="0"/>
              <a:t>) </a:t>
            </a:r>
          </a:p>
          <a:p>
            <a:r>
              <a:rPr lang="cs-CZ" dirty="0"/>
              <a:t>Kdy se objevilo zpochybňování a kritika?  Tři hlavní zdroje z přelomu 60. a 70.let: </a:t>
            </a:r>
          </a:p>
          <a:p>
            <a:r>
              <a:rPr lang="cs-CZ" dirty="0" smtClean="0"/>
              <a:t>1. </a:t>
            </a:r>
            <a:r>
              <a:rPr lang="cs-CZ" dirty="0" err="1" smtClean="0"/>
              <a:t>Colemanova</a:t>
            </a:r>
            <a:r>
              <a:rPr lang="cs-CZ" dirty="0" smtClean="0"/>
              <a:t> </a:t>
            </a:r>
            <a:r>
              <a:rPr lang="cs-CZ" dirty="0"/>
              <a:t>zpráva (USA); </a:t>
            </a:r>
          </a:p>
          <a:p>
            <a:r>
              <a:rPr lang="cs-CZ" dirty="0" smtClean="0"/>
              <a:t>2. </a:t>
            </a:r>
            <a:r>
              <a:rPr lang="cs-CZ" dirty="0" err="1" smtClean="0"/>
              <a:t>Bourdieuova</a:t>
            </a:r>
            <a:r>
              <a:rPr lang="cs-CZ" dirty="0" smtClean="0"/>
              <a:t> </a:t>
            </a:r>
            <a:r>
              <a:rPr lang="cs-CZ" dirty="0"/>
              <a:t>teorie reprodukce (Francie) a </a:t>
            </a:r>
          </a:p>
          <a:p>
            <a:r>
              <a:rPr lang="cs-CZ" dirty="0" smtClean="0"/>
              <a:t>3. „nová </a:t>
            </a:r>
            <a:r>
              <a:rPr lang="cs-CZ" dirty="0"/>
              <a:t>britská sociologie kurikula“ (</a:t>
            </a:r>
            <a:r>
              <a:rPr lang="cs-CZ" dirty="0" err="1"/>
              <a:t>Bernstein</a:t>
            </a:r>
            <a:r>
              <a:rPr lang="cs-CZ" dirty="0"/>
              <a:t>, </a:t>
            </a:r>
            <a:r>
              <a:rPr lang="cs-CZ" dirty="0" err="1"/>
              <a:t>Young</a:t>
            </a:r>
            <a:r>
              <a:rPr lang="cs-CZ" dirty="0"/>
              <a:t>)</a:t>
            </a:r>
          </a:p>
          <a:p>
            <a:r>
              <a:rPr lang="cs-CZ" dirty="0"/>
              <a:t>Širší kontext – proč k tomu došlo? New Public Management a „velký obrat“ (</a:t>
            </a:r>
            <a:r>
              <a:rPr lang="cs-CZ" dirty="0" err="1"/>
              <a:t>Vinokurová</a:t>
            </a:r>
            <a:r>
              <a:rPr lang="cs-CZ" dirty="0"/>
              <a:t>): </a:t>
            </a:r>
            <a:r>
              <a:rPr lang="cs-CZ" dirty="0" err="1"/>
              <a:t>akontabilita</a:t>
            </a:r>
            <a:r>
              <a:rPr lang="cs-CZ" dirty="0"/>
              <a:t> (vykazování), tlak na výkonnost, kontrola, excelence …</a:t>
            </a:r>
          </a:p>
          <a:p>
            <a:r>
              <a:rPr lang="cs-CZ" dirty="0"/>
              <a:t>Efektivnost (</a:t>
            </a:r>
            <a:r>
              <a:rPr lang="cs-CZ" dirty="0" err="1"/>
              <a:t>effectiveness</a:t>
            </a:r>
            <a:r>
              <a:rPr lang="cs-CZ" dirty="0"/>
              <a:t>) nahrazuje </a:t>
            </a:r>
            <a:r>
              <a:rPr lang="cs-CZ" dirty="0" smtClean="0"/>
              <a:t>účel (</a:t>
            </a:r>
            <a:r>
              <a:rPr lang="cs-CZ" dirty="0" err="1" smtClean="0"/>
              <a:t>efficacity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err="1"/>
              <a:t>Hargreaves</a:t>
            </a:r>
            <a:r>
              <a:rPr lang="cs-CZ" dirty="0"/>
              <a:t> vs </a:t>
            </a:r>
            <a:r>
              <a:rPr lang="cs-CZ" dirty="0" err="1"/>
              <a:t>Hammersley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246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4309199-F411-B273-80B8-296DA6289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Nástup </a:t>
            </a:r>
            <a:r>
              <a:rPr lang="cs-CZ" b="1" dirty="0" err="1"/>
              <a:t>school</a:t>
            </a:r>
            <a:r>
              <a:rPr lang="cs-CZ" b="1" dirty="0"/>
              <a:t> </a:t>
            </a:r>
            <a:r>
              <a:rPr lang="cs-CZ" b="1" dirty="0" err="1"/>
              <a:t>effectiveness</a:t>
            </a:r>
            <a:r>
              <a:rPr lang="cs-CZ" b="1" dirty="0"/>
              <a:t> </a:t>
            </a:r>
            <a:r>
              <a:rPr lang="cs-CZ" b="1" dirty="0" err="1"/>
              <a:t>research</a:t>
            </a:r>
            <a:r>
              <a:rPr lang="cs-CZ" b="1" dirty="0"/>
              <a:t> – efektivnost nahrazuje účel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FA8A7C9-3D0E-049E-9627-F7E3D8FBE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Od 90. let minulého století sledujeme drtivou kritiku pedagogického výzkumu (</a:t>
            </a:r>
            <a:r>
              <a:rPr lang="cs-CZ" dirty="0" err="1"/>
              <a:t>Hargreaves</a:t>
            </a:r>
            <a:r>
              <a:rPr lang="cs-CZ" dirty="0"/>
              <a:t>, 1996; </a:t>
            </a:r>
            <a:r>
              <a:rPr lang="cs-CZ" dirty="0" err="1"/>
              <a:t>Rey</a:t>
            </a:r>
            <a:r>
              <a:rPr lang="cs-CZ" dirty="0"/>
              <a:t>, 2006; </a:t>
            </a:r>
            <a:r>
              <a:rPr lang="cs-CZ" dirty="0" err="1"/>
              <a:t>Slavin</a:t>
            </a:r>
            <a:r>
              <a:rPr lang="cs-CZ" dirty="0"/>
              <a:t>, 2008; </a:t>
            </a:r>
            <a:r>
              <a:rPr lang="cs-CZ" dirty="0" err="1"/>
              <a:t>Slavin</a:t>
            </a:r>
            <a:r>
              <a:rPr lang="cs-CZ" dirty="0"/>
              <a:t> &amp; </a:t>
            </a:r>
            <a:r>
              <a:rPr lang="cs-CZ" dirty="0" err="1"/>
              <a:t>Cheung</a:t>
            </a:r>
            <a:r>
              <a:rPr lang="cs-CZ" dirty="0"/>
              <a:t>, 2017 ad.). Výtky na jeho adresu můžeme shrnout následovně: </a:t>
            </a:r>
          </a:p>
          <a:p>
            <a:pPr lvl="0"/>
            <a:r>
              <a:rPr lang="cs-CZ" dirty="0"/>
              <a:t>pedagogický výzkum až příliš často připomíná spíše ideologická „vyznání víry“ (ideologická zaujatost); </a:t>
            </a:r>
          </a:p>
          <a:p>
            <a:pPr lvl="0"/>
            <a:r>
              <a:rPr lang="cs-CZ" dirty="0"/>
              <a:t>opírá se o mlhavé a nepříliš kontrolovatelné metodologické přístupy, a to jak z hlediska výzkumných otázek, tak z hlediska použitých metod výzkumu; </a:t>
            </a:r>
          </a:p>
          <a:p>
            <a:pPr lvl="0"/>
            <a:r>
              <a:rPr lang="cs-CZ" dirty="0"/>
              <a:t>metodologie výzkumu až příliš upřednostňuje teorii na úkor rigorózních empirických základů; </a:t>
            </a:r>
          </a:p>
          <a:p>
            <a:pPr lvl="0"/>
            <a:r>
              <a:rPr lang="cs-CZ" dirty="0"/>
              <a:t>výzkumy týkající se stejného tématu se vzájemně ignorují a jen málo zohledňují dosavadní výsledky (nedostatek kumulativního efektu); </a:t>
            </a:r>
          </a:p>
          <a:p>
            <a:pPr lvl="0"/>
            <a:r>
              <a:rPr lang="cs-CZ" dirty="0"/>
              <a:t>výzkumné studie a jejich výsledky nejsou dostatečně šířené, a to především mezi pedagogy v praxi (jejich slabinou je diseminace).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131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A4D8313-B571-E0C7-C740-4A1096178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přinesly čtyři dekády obratu ke zkoumání školní efektivnosti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4F04A6C-FAC2-8EDD-CE08-52C908B5D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1.vlna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Rutter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Maughan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2002): větší shoda na mnoha dílčích faktorech podporujících efektivitu škol (např. vliv velikosti třídy na výsledky žáků, důležitost zapojení rodičů, dopad složení žáků ve třídě a vliv vrstevníků na jejich prospěch ad.).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Chybí však pochopení jejich vzájemných vazeb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stále nevíme: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měnit školy, jejichž žáci selhávají, když víme, že obecně platné návody neexistují? Jakou roli hrají vrstevníci v progresu žáků a jakými procesy k tomu dochází? Pořád víme málo 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nonkognitivních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efektech školy. Stále nemáme jednoznačné poznatky „pro a proti“ selektivnímu vs. společnému (jednotnému) školství. 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2.vlna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Javornik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Klemenčič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Mirazchiyski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2023): objem dat obrovsky narostl, statistická sofistikovanost jejich zpracování se stále zdokonaluje a výzkumný design studií není ani zdaleka triviální. Přesto neznáme odpověď na otázku: co vlastně dělá školu efektivní? Podle autorů problém nespočívá ani tak ve volbě metod, jako spíše v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nedostatku debaty o otázce „efektivnost k čemu“?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o samotných metodách výzkumu, v nedostatečně sdílené vědecké kultuře a v nedostatku samoregulace pedagogické výzkumné komunity. Je prý pak obtížné kultivovat konsenzus a stavět na něm. Pedagogičtí výzkumníci by se proto neměli rozhořčovat nad tím, že politici jsou v pokušení vnucovat jim standardy „zvenčí“: je to pouze sankce za to, že pedagogická výzkumná komunita nepřevzala odpovědnost za vlastní regulaci témat, jako je kvalita a metodologická důslednost pedagogického výzkumu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Feuer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2002).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988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D92F936-EAAB-99C3-2C8E-4441A6D68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Evidence-</a:t>
            </a:r>
            <a:r>
              <a:rPr lang="cs-CZ" b="1" dirty="0" err="1"/>
              <a:t>based</a:t>
            </a:r>
            <a:r>
              <a:rPr lang="cs-CZ" b="1" dirty="0"/>
              <a:t> výzkum jako další fáze paradigmatu školní efektivnosti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F6A5554-1C6B-0286-2FA2-29ED72570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Epistemická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normativita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medicínský 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výzkum vzorem pro všechny </a:t>
            </a:r>
            <a:r>
              <a:rPr lang="cs-CZ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randomized</a:t>
            </a:r>
            <a:r>
              <a:rPr lang="cs-CZ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controlled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trial RCT), kauzalita či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kvazikauzalita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bázi kvantifikovaných dat (statistika)</a:t>
            </a:r>
          </a:p>
          <a:p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(jistý a úsporný) zásah je hlavním kritériem kvalitního výzkumu – proto </a:t>
            </a:r>
            <a:r>
              <a:rPr lang="cs-CZ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jednoznačnost výzkumných poznatků královské kritérium měnící poznatek v důkaz</a:t>
            </a:r>
          </a:p>
          <a:p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Potíž společenskovědního výzkumu: „</a:t>
            </a:r>
            <a:r>
              <a:rPr lang="cs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praktická povaha výuky – rozmanité a obtížně </a:t>
            </a:r>
            <a:r>
              <a:rPr lang="cs-CZ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operacionalizovatelné</a:t>
            </a:r>
            <a:r>
              <a:rPr lang="cs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cíle, příliš mnoho proměnných a složité vztahy mezi nimi – vede k tomu, že výzkum zřídka poskytuje spolehlivé informace o relativní účinnosti různých technik, které jsou </a:t>
            </a:r>
            <a:r>
              <a:rPr lang="cs-CZ" sz="19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přímo</a:t>
            </a:r>
            <a:r>
              <a:rPr lang="cs-CZ" sz="19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aplikovatelné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(Hammersleye,1997, s. 154).</a:t>
            </a:r>
          </a:p>
          <a:p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Poznatek vystupující jako důkaz však vykazuje několik hlavních znaků. Jsou jimi nutná </a:t>
            </a:r>
            <a:r>
              <a:rPr lang="cs-CZ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simplifikace problému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vysoká jednoznačnost závěrů 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pocit objektivnosti spojený s daty 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jejich kvantitativním zpracováním, který nabízí záruku jeho platnosti. A nenutí k zpochybňování a kritické interpretaci („data mluví sama“ vylučuje hodnotové spory)</a:t>
            </a: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9432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78EE399-0126-5CC1-CB85-769A37E43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Pluralita diskurzů evidence – jak různí aktéři proměňují data v důkazy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5CD9488-2BE7-C0CD-7B02-A48B7C716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Pedagogičtí výzkumníci, politici nebo média ovšem používají různé způsoby využívání dat jako důkazů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Příklad dat z PISA (2003 – 2009) a TIMSS (1999 – 2007) – zhoršující se výsledky žáků v matematice jsou dány jejich nízkou motivací, která je důsledkem transmisivní metody výuky  </a:t>
            </a:r>
          </a:p>
        </p:txBody>
      </p:sp>
    </p:spTree>
    <p:extLst>
      <p:ext uri="{BB962C8B-B14F-4D97-AF65-F5344CB8AC3E}">
        <p14:creationId xmlns:p14="http://schemas.microsoft.com/office/powerpoint/2010/main" val="1594822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EF62034-02B5-593C-0E9F-9076A633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 dirty="0"/>
              <a:t>Co ukazují data TIMSS a PISA? 1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3315" name="Zástupný symbol pro obsah 2">
            <a:extLst>
              <a:ext uri="{FF2B5EF4-FFF2-40B4-BE49-F238E27FC236}">
                <a16:creationId xmlns:a16="http://schemas.microsoft.com/office/drawing/2014/main" xmlns="" id="{E603D3BF-8CEA-A10A-4A2F-ED4EF665C63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600201"/>
            <a:ext cx="7467600" cy="48736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1900" dirty="0"/>
              <a:t> Zhoršování výsledků českých žáků v mezinárodních výzkumech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altLang="cs-CZ" sz="1900" dirty="0"/>
          </a:p>
          <a:p>
            <a:pPr eaLnBrk="1" hangingPunct="1">
              <a:lnSpc>
                <a:spcPct val="80000"/>
              </a:lnSpc>
            </a:pPr>
            <a:r>
              <a:rPr lang="cs-CZ" altLang="cs-CZ" sz="1900" dirty="0"/>
              <a:t>- Celkové průměrné výsledky českých osmáků v TIMSS: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dirty="0"/>
              <a:t>    1995          1999           2007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dirty="0"/>
              <a:t>          546            520             504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dirty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dirty="0"/>
              <a:t>- Celkové výsledky českých patnáctiletých v matematických testech PISA: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dirty="0"/>
              <a:t>    2003           2006           2009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dirty="0"/>
              <a:t>     516              510             493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900" dirty="0"/>
              <a:t>(Pokles 2003 – 2009 u ČR největší ze všech zúčastněných zemí.)</a:t>
            </a:r>
          </a:p>
          <a:p>
            <a:pPr eaLnBrk="1" hangingPunct="1">
              <a:lnSpc>
                <a:spcPct val="80000"/>
              </a:lnSpc>
            </a:pPr>
            <a:endParaRPr lang="cs-CZ" altLang="cs-CZ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xmlns="" id="{1192B4DE-4D2B-C77F-BA57-30D58D235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cs-CZ" altLang="cs-CZ" cap="none" dirty="0"/>
              <a:t>Co ukazují data TIMSS A PISA? </a:t>
            </a:r>
            <a:r>
              <a:rPr lang="cs-CZ" altLang="cs-CZ" dirty="0"/>
              <a:t>2</a:t>
            </a:r>
            <a:endParaRPr lang="cs-CZ" altLang="cs-CZ" cap="none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xmlns="" id="{CCEA9531-4F9A-7B91-97F1-E32BFB363276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919288" y="1412875"/>
            <a:ext cx="7283450" cy="1468438"/>
          </a:xfrm>
        </p:spPr>
        <p:txBody>
          <a:bodyPr/>
          <a:lstStyle/>
          <a:p>
            <a:pPr eaLnBrk="1" hangingPunct="1"/>
            <a:r>
              <a:rPr lang="cs-CZ" altLang="cs-CZ" sz="2600" dirty="0"/>
              <a:t>Změnil se postoj k matematice, resp. jeho vztah k výkonu? (PATM index TIMSS)</a:t>
            </a:r>
          </a:p>
          <a:p>
            <a:pPr eaLnBrk="1" hangingPunct="1"/>
            <a:endParaRPr lang="cs-CZ" altLang="cs-CZ" sz="2000" dirty="0"/>
          </a:p>
          <a:p>
            <a:pPr eaLnBrk="1" hangingPunct="1"/>
            <a:endParaRPr lang="cs-CZ" altLang="cs-CZ" sz="2000" dirty="0"/>
          </a:p>
          <a:p>
            <a:pPr eaLnBrk="1" hangingPunct="1"/>
            <a:endParaRPr lang="cs-CZ" altLang="cs-CZ" sz="26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600" dirty="0"/>
          </a:p>
          <a:p>
            <a:pPr eaLnBrk="1" hangingPunct="1"/>
            <a:endParaRPr lang="cs-CZ" altLang="cs-CZ" sz="2000" dirty="0"/>
          </a:p>
        </p:txBody>
      </p:sp>
      <p:graphicFrame>
        <p:nvGraphicFramePr>
          <p:cNvPr id="36089" name="Group 249">
            <a:extLst>
              <a:ext uri="{FF2B5EF4-FFF2-40B4-BE49-F238E27FC236}">
                <a16:creationId xmlns:a16="http://schemas.microsoft.com/office/drawing/2014/main" xmlns="" id="{C05E0EF1-5C41-F1BE-81C3-0AFD30C4C3ED}"/>
              </a:ext>
            </a:extLst>
          </p:cNvPr>
          <p:cNvGraphicFramePr>
            <a:graphicFrameLocks noGrp="1"/>
          </p:cNvGraphicFramePr>
          <p:nvPr>
            <p:ph sz="half" idx="4294967295"/>
          </p:nvPr>
        </p:nvGraphicFramePr>
        <p:xfrm>
          <a:off x="2063751" y="2420939"/>
          <a:ext cx="6119813" cy="1341559"/>
        </p:xfrm>
        <a:graphic>
          <a:graphicData uri="http://schemas.openxmlformats.org/drawingml/2006/table">
            <a:tbl>
              <a:tblPr/>
              <a:tblGrid>
                <a:gridCol w="873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31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47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31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7312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43782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/>
                          <a:cs typeface="Times New Roman" pitchFamily="18" charset="0"/>
                        </a:rPr>
                        <a:t> 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High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Medium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9145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Schoolbook"/>
                          <a:cs typeface="Times New Roman" pitchFamily="18" charset="0"/>
                        </a:rPr>
                        <a:t> 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Achievement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Achievement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Achievement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4255"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1999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559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515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4255"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530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501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489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Schoolbook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5403" name="Rectangle 250">
            <a:extLst>
              <a:ext uri="{FF2B5EF4-FFF2-40B4-BE49-F238E27FC236}">
                <a16:creationId xmlns:a16="http://schemas.microsoft.com/office/drawing/2014/main" xmlns="" id="{68C198A9-2161-DB25-2AA0-DC2E90E223C9}"/>
              </a:ext>
            </a:extLst>
          </p:cNvPr>
          <p:cNvSpPr>
            <a:spLocks/>
          </p:cNvSpPr>
          <p:nvPr/>
        </p:nvSpPr>
        <p:spPr bwMode="auto">
          <a:xfrm>
            <a:off x="1992313" y="3860800"/>
            <a:ext cx="7283450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</a:pPr>
            <a:r>
              <a:rPr lang="cs-CZ" altLang="cs-CZ" sz="1600" dirty="0">
                <a:latin typeface="Century Schoolbook" panose="02040604050505020304" pitchFamily="18" charset="0"/>
              </a:rPr>
              <a:t>vzrostl počet žáků s nízkou úrovní pozitivního postoje k matematice a (v souvislosti s tím??) také klesl jejich výkon. Jenže výkon poklesl mnohem více u skupiny s vysokou úrovní PATM. Tabulka tedy ukazuje, že postoj k matematice se polarizoval, přitom to však nemá žádnou zřetelnou souvislost s výkonem</a:t>
            </a:r>
            <a:r>
              <a:rPr lang="cs-CZ" altLang="cs-CZ" dirty="0">
                <a:latin typeface="Century Schoolbook" panose="02040604050505020304" pitchFamily="18" charset="0"/>
              </a:rPr>
              <a:t>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</a:pPr>
            <a:endParaRPr lang="cs-CZ" altLang="cs-CZ" dirty="0">
              <a:latin typeface="Century Schoolbook" panose="02040604050505020304" pitchFamily="18" charset="0"/>
            </a:endParaRP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</a:pPr>
            <a:endParaRPr lang="cs-CZ" altLang="cs-CZ" sz="2000" dirty="0">
              <a:latin typeface="Century Schoolbook" panose="02040604050505020304" pitchFamily="18" charset="0"/>
            </a:endParaRP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</a:pPr>
            <a:endParaRPr lang="cs-CZ" altLang="cs-CZ" sz="2000" dirty="0">
              <a:latin typeface="Century Schoolbook" panose="02040604050505020304" pitchFamily="18" charset="0"/>
            </a:endParaRP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</a:pPr>
            <a:endParaRPr lang="cs-CZ" altLang="cs-CZ" sz="2600" dirty="0">
              <a:latin typeface="Century Schoolbook" panose="02040604050505020304" pitchFamily="18" charset="0"/>
            </a:endParaRP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70000"/>
            </a:pPr>
            <a:endParaRPr lang="cs-CZ" altLang="cs-CZ" sz="2600" dirty="0">
              <a:latin typeface="Century Schoolbook" panose="02040604050505020304" pitchFamily="18" charset="0"/>
            </a:endParaRP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</a:pPr>
            <a:endParaRPr lang="cs-CZ" altLang="cs-CZ" sz="2000" dirty="0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739</TotalTime>
  <Words>1299</Words>
  <Application>Microsoft Office PowerPoint</Application>
  <PresentationFormat>Širokoúhlá obrazovka</PresentationFormat>
  <Paragraphs>167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Century Schoolbook</vt:lpstr>
      <vt:lpstr>Times New Roman</vt:lpstr>
      <vt:lpstr>Trebuchet MS</vt:lpstr>
      <vt:lpstr>Wingdings</vt:lpstr>
      <vt:lpstr>Wingdings 3</vt:lpstr>
      <vt:lpstr>Fazeta</vt:lpstr>
      <vt:lpstr>Stinné stránky na důkazech založeného pedagogického výzkumu a praxe </vt:lpstr>
      <vt:lpstr>Úvod a osnova</vt:lpstr>
      <vt:lpstr>Éra nedůvěry ve školní vzdělávání – kdy a proč to začalo?</vt:lpstr>
      <vt:lpstr>Nástup school effectiveness research – efektivnost nahrazuje účel</vt:lpstr>
      <vt:lpstr>Co přinesly čtyři dekády obratu ke zkoumání školní efektivnosti</vt:lpstr>
      <vt:lpstr>Evidence-based výzkum jako další fáze paradigmatu školní efektivnosti</vt:lpstr>
      <vt:lpstr>Pluralita diskurzů evidence – jak různí aktéři proměňují data v důkazy </vt:lpstr>
      <vt:lpstr>Co ukazují data TIMSS a PISA? 1   </vt:lpstr>
      <vt:lpstr>Co ukazují data TIMSS A PISA? 2</vt:lpstr>
      <vt:lpstr>Stejná data – různé důkazy 1</vt:lpstr>
      <vt:lpstr>Stejná data – různé důkazy 2</vt:lpstr>
      <vt:lpstr>Důkazy normalizují a standardizují chování aktérů – tzv. performativita důkazů 1 </vt:lpstr>
      <vt:lpstr>Důkazy normalizují a standardizují chování aktérů – tzv. performativita důkazů 2</vt:lpstr>
      <vt:lpstr>Proměny žánru publikací</vt:lpstr>
      <vt:lpstr>Proměny časové perspektivy vytváření poznatků </vt:lpstr>
      <vt:lpstr>Tlak na vykazování a proměny akademické kultury</vt:lpstr>
      <vt:lpstr>Závěr</vt:lpstr>
      <vt:lpstr>Literatura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Stinné stránky na důkazech založeného pedagogického výzkumu a praxe</dc:title>
  <dc:creator>Stanislav Štech</dc:creator>
  <cp:lastModifiedBy>Stanislav Štech</cp:lastModifiedBy>
  <cp:revision>6</cp:revision>
  <dcterms:created xsi:type="dcterms:W3CDTF">2026-07-26T20:39:05Z</dcterms:created>
  <dcterms:modified xsi:type="dcterms:W3CDTF">2026-08-17T09:42:13Z</dcterms:modified>
</cp:coreProperties>
</file>