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425" r:id="rId2"/>
    <p:sldId id="424" r:id="rId3"/>
    <p:sldId id="385" r:id="rId4"/>
    <p:sldId id="372" r:id="rId5"/>
    <p:sldId id="343" r:id="rId6"/>
    <p:sldId id="409" r:id="rId7"/>
    <p:sldId id="433" r:id="rId8"/>
    <p:sldId id="407" r:id="rId9"/>
    <p:sldId id="428" r:id="rId10"/>
    <p:sldId id="429" r:id="rId11"/>
    <p:sldId id="378" r:id="rId12"/>
    <p:sldId id="398" r:id="rId13"/>
    <p:sldId id="390" r:id="rId14"/>
    <p:sldId id="404" r:id="rId15"/>
    <p:sldId id="399" r:id="rId16"/>
    <p:sldId id="412" r:id="rId17"/>
    <p:sldId id="377" r:id="rId18"/>
    <p:sldId id="420" r:id="rId19"/>
    <p:sldId id="422" r:id="rId20"/>
    <p:sldId id="418" r:id="rId21"/>
    <p:sldId id="423" r:id="rId22"/>
    <p:sldId id="415" r:id="rId23"/>
    <p:sldId id="430" r:id="rId24"/>
    <p:sldId id="413" r:id="rId25"/>
    <p:sldId id="403" r:id="rId26"/>
    <p:sldId id="431" r:id="rId27"/>
    <p:sldId id="414" r:id="rId28"/>
  </p:sldIdLst>
  <p:sldSz cx="9144000" cy="6858000" type="screen4x3"/>
  <p:notesSz cx="6781800" cy="9912350"/>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333399"/>
    <a:srgbClr val="DDDDDD"/>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620"/>
    <p:restoredTop sz="94427" autoAdjust="0"/>
  </p:normalViewPr>
  <p:slideViewPr>
    <p:cSldViewPr>
      <p:cViewPr varScale="1">
        <p:scale>
          <a:sx n="74" d="100"/>
          <a:sy n="74" d="100"/>
        </p:scale>
        <p:origin x="356"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38463" cy="4953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1750" y="0"/>
            <a:ext cx="2938463" cy="495300"/>
          </a:xfrm>
          <a:prstGeom prst="rect">
            <a:avLst/>
          </a:prstGeom>
        </p:spPr>
        <p:txBody>
          <a:bodyPr vert="horz" lIns="91440" tIns="45720" rIns="91440" bIns="45720" rtlCol="0"/>
          <a:lstStyle>
            <a:lvl1pPr algn="r">
              <a:defRPr sz="1200"/>
            </a:lvl1pPr>
          </a:lstStyle>
          <a:p>
            <a:fld id="{3FBBF777-19E0-45EC-A917-74E11CA2B1BE}" type="datetimeFigureOut">
              <a:rPr lang="cs-CZ" smtClean="0"/>
              <a:pPr/>
              <a:t>18.08.2026</a:t>
            </a:fld>
            <a:endParaRPr lang="cs-CZ"/>
          </a:p>
        </p:txBody>
      </p:sp>
      <p:sp>
        <p:nvSpPr>
          <p:cNvPr id="4" name="Zástupný symbol pro obrázek snímku 3"/>
          <p:cNvSpPr>
            <a:spLocks noGrp="1" noRot="1" noChangeAspect="1"/>
          </p:cNvSpPr>
          <p:nvPr>
            <p:ph type="sldImg" idx="2"/>
          </p:nvPr>
        </p:nvSpPr>
        <p:spPr>
          <a:xfrm>
            <a:off x="912813" y="742950"/>
            <a:ext cx="4956175" cy="37179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7863" y="4708525"/>
            <a:ext cx="5426075" cy="4460875"/>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15463"/>
            <a:ext cx="2938463" cy="4953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1750" y="9415463"/>
            <a:ext cx="2938463" cy="495300"/>
          </a:xfrm>
          <a:prstGeom prst="rect">
            <a:avLst/>
          </a:prstGeom>
        </p:spPr>
        <p:txBody>
          <a:bodyPr vert="horz" lIns="91440" tIns="45720" rIns="91440" bIns="45720" rtlCol="0" anchor="b"/>
          <a:lstStyle>
            <a:lvl1pPr algn="r">
              <a:defRPr sz="1200"/>
            </a:lvl1pPr>
          </a:lstStyle>
          <a:p>
            <a:fld id="{F8B6D554-4DEB-4957-B30B-97E81153FB66}" type="slidenum">
              <a:rPr lang="cs-CZ" smtClean="0"/>
              <a:pPr/>
              <a:t>‹#›</a:t>
            </a:fld>
            <a:endParaRPr lang="cs-CZ"/>
          </a:p>
        </p:txBody>
      </p:sp>
    </p:spTree>
    <p:extLst>
      <p:ext uri="{BB962C8B-B14F-4D97-AF65-F5344CB8AC3E}">
        <p14:creationId xmlns:p14="http://schemas.microsoft.com/office/powerpoint/2010/main" val="466788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EC1653E-9CA3-4085-88BE-4A1B14373543}" type="slidenum">
              <a:rPr lang="cs-CZ" smtClean="0"/>
              <a:pPr/>
              <a:t>11</a:t>
            </a:fld>
            <a:endParaRPr lang="cs-CZ"/>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462494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EC1653E-9CA3-4085-88BE-4A1B14373543}" type="slidenum">
              <a:rPr lang="cs-CZ" smtClean="0"/>
              <a:pPr/>
              <a:t>12</a:t>
            </a:fld>
            <a:endParaRPr lang="cs-CZ"/>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86215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F5895-1D08-11FD-62DF-3D05DE8E1A6A}"/>
            </a:ext>
          </a:extLst>
        </p:cNvPr>
        <p:cNvGrpSpPr/>
        <p:nvPr/>
      </p:nvGrpSpPr>
      <p:grpSpPr>
        <a:xfrm>
          <a:off x="0" y="0"/>
          <a:ext cx="0" cy="0"/>
          <a:chOff x="0" y="0"/>
          <a:chExt cx="0" cy="0"/>
        </a:xfrm>
      </p:grpSpPr>
      <p:sp>
        <p:nvSpPr>
          <p:cNvPr id="22530" name="Rectangle 7">
            <a:extLst>
              <a:ext uri="{FF2B5EF4-FFF2-40B4-BE49-F238E27FC236}">
                <a16:creationId xmlns:a16="http://schemas.microsoft.com/office/drawing/2014/main" id="{9E546892-B7A3-BAC0-5C97-6041690328AD}"/>
              </a:ext>
            </a:extLst>
          </p:cNvPr>
          <p:cNvSpPr>
            <a:spLocks noGrp="1" noChangeArrowheads="1"/>
          </p:cNvSpPr>
          <p:nvPr>
            <p:ph type="sldNum" sz="quarter" idx="5"/>
          </p:nvPr>
        </p:nvSpPr>
        <p:spPr>
          <a:noFill/>
        </p:spPr>
        <p:txBody>
          <a:bodyPr/>
          <a:lstStyle/>
          <a:p>
            <a:fld id="{AEC1653E-9CA3-4085-88BE-4A1B14373543}" type="slidenum">
              <a:rPr lang="cs-CZ" smtClean="0"/>
              <a:pPr/>
              <a:t>27</a:t>
            </a:fld>
            <a:endParaRPr lang="cs-CZ"/>
          </a:p>
        </p:txBody>
      </p:sp>
      <p:sp>
        <p:nvSpPr>
          <p:cNvPr id="22531" name="Rectangle 2">
            <a:extLst>
              <a:ext uri="{FF2B5EF4-FFF2-40B4-BE49-F238E27FC236}">
                <a16:creationId xmlns:a16="http://schemas.microsoft.com/office/drawing/2014/main" id="{7CCEBE9A-7521-9E16-26E6-BAC4F35387EA}"/>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67BDD2C4-4459-805D-7284-78B572F32340}"/>
              </a:ext>
            </a:extLst>
          </p:cNvPr>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31831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Kliknutím lze upravit styl předlohy.</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EAEB9C18-1952-4DAE-AA85-3F9D13A9E0A5}" type="slidenum">
              <a:rPr lang="cs-CZ"/>
              <a:pPr>
                <a:defRPr/>
              </a:pPr>
              <a:t>‹#›</a:t>
            </a:fld>
            <a:endParaRPr lang="cs-CZ"/>
          </a:p>
        </p:txBody>
      </p:sp>
    </p:spTree>
    <p:extLst>
      <p:ext uri="{BB962C8B-B14F-4D97-AF65-F5344CB8AC3E}">
        <p14:creationId xmlns:p14="http://schemas.microsoft.com/office/powerpoint/2010/main" val="2618413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ADCD1A10-362E-443E-A413-C6810BC2A266}" type="slidenum">
              <a:rPr lang="cs-CZ"/>
              <a:pPr>
                <a:defRPr/>
              </a:pPr>
              <a:t>‹#›</a:t>
            </a:fld>
            <a:endParaRPr lang="cs-CZ"/>
          </a:p>
        </p:txBody>
      </p:sp>
    </p:spTree>
    <p:extLst>
      <p:ext uri="{BB962C8B-B14F-4D97-AF65-F5344CB8AC3E}">
        <p14:creationId xmlns:p14="http://schemas.microsoft.com/office/powerpoint/2010/main" val="1851475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2F47A62C-9561-45D6-B1EE-7C5DDACA9F17}" type="slidenum">
              <a:rPr lang="cs-CZ"/>
              <a:pPr>
                <a:defRPr/>
              </a:pPr>
              <a:t>‹#›</a:t>
            </a:fld>
            <a:endParaRPr lang="cs-CZ"/>
          </a:p>
        </p:txBody>
      </p:sp>
    </p:spTree>
    <p:extLst>
      <p:ext uri="{BB962C8B-B14F-4D97-AF65-F5344CB8AC3E}">
        <p14:creationId xmlns:p14="http://schemas.microsoft.com/office/powerpoint/2010/main" val="4092656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4638"/>
            <a:ext cx="8229600" cy="58515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pPr>
              <a:defRPr/>
            </a:pPr>
            <a:fld id="{ABB24443-FF84-4711-9856-894AD8CB5B4C}" type="slidenum">
              <a:rPr lang="cs-CZ"/>
              <a:pPr>
                <a:defRPr/>
              </a:pPr>
              <a:t>‹#›</a:t>
            </a:fld>
            <a:endParaRPr lang="cs-CZ"/>
          </a:p>
        </p:txBody>
      </p:sp>
    </p:spTree>
    <p:extLst>
      <p:ext uri="{BB962C8B-B14F-4D97-AF65-F5344CB8AC3E}">
        <p14:creationId xmlns:p14="http://schemas.microsoft.com/office/powerpoint/2010/main" val="3408246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319AED33-0022-425C-83F7-C0A2199703BD}" type="slidenum">
              <a:rPr lang="cs-CZ"/>
              <a:pPr>
                <a:defRPr/>
              </a:pPr>
              <a:t>‹#›</a:t>
            </a:fld>
            <a:endParaRPr lang="cs-CZ"/>
          </a:p>
        </p:txBody>
      </p:sp>
    </p:spTree>
    <p:extLst>
      <p:ext uri="{BB962C8B-B14F-4D97-AF65-F5344CB8AC3E}">
        <p14:creationId xmlns:p14="http://schemas.microsoft.com/office/powerpoint/2010/main" val="40235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137471AD-EDDE-4BCF-AE28-5E945402CBFE}" type="slidenum">
              <a:rPr lang="cs-CZ"/>
              <a:pPr>
                <a:defRPr/>
              </a:pPr>
              <a:t>‹#›</a:t>
            </a:fld>
            <a:endParaRPr lang="cs-CZ"/>
          </a:p>
        </p:txBody>
      </p:sp>
    </p:spTree>
    <p:extLst>
      <p:ext uri="{BB962C8B-B14F-4D97-AF65-F5344CB8AC3E}">
        <p14:creationId xmlns:p14="http://schemas.microsoft.com/office/powerpoint/2010/main" val="313655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30C5208C-FC51-4E80-A277-6DDF3B888253}" type="slidenum">
              <a:rPr lang="cs-CZ"/>
              <a:pPr>
                <a:defRPr/>
              </a:pPr>
              <a:t>‹#›</a:t>
            </a:fld>
            <a:endParaRPr lang="cs-CZ"/>
          </a:p>
        </p:txBody>
      </p:sp>
    </p:spTree>
    <p:extLst>
      <p:ext uri="{BB962C8B-B14F-4D97-AF65-F5344CB8AC3E}">
        <p14:creationId xmlns:p14="http://schemas.microsoft.com/office/powerpoint/2010/main" val="92119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p:cNvSpPr>
            <a:spLocks noGrp="1" noChangeArrowheads="1"/>
          </p:cNvSpPr>
          <p:nvPr>
            <p:ph type="dt" sz="half" idx="10"/>
          </p:nvPr>
        </p:nvSpPr>
        <p:spPr>
          <a:ln/>
        </p:spPr>
        <p:txBody>
          <a:bodyPr/>
          <a:lstStyle>
            <a:lvl1pPr>
              <a:defRPr/>
            </a:lvl1pPr>
          </a:lstStyle>
          <a:p>
            <a:pPr>
              <a:defRPr/>
            </a:pPr>
            <a:endParaRPr 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p>
        </p:txBody>
      </p:sp>
      <p:sp>
        <p:nvSpPr>
          <p:cNvPr id="9" name="Rectangle 6"/>
          <p:cNvSpPr>
            <a:spLocks noGrp="1" noChangeArrowheads="1"/>
          </p:cNvSpPr>
          <p:nvPr>
            <p:ph type="sldNum" sz="quarter" idx="12"/>
          </p:nvPr>
        </p:nvSpPr>
        <p:spPr>
          <a:ln/>
        </p:spPr>
        <p:txBody>
          <a:bodyPr/>
          <a:lstStyle>
            <a:lvl1pPr>
              <a:defRPr/>
            </a:lvl1pPr>
          </a:lstStyle>
          <a:p>
            <a:pPr>
              <a:defRPr/>
            </a:pPr>
            <a:fld id="{6BD4A59A-5921-4762-B790-1EC05873852A}" type="slidenum">
              <a:rPr lang="cs-CZ"/>
              <a:pPr>
                <a:defRPr/>
              </a:pPr>
              <a:t>‹#›</a:t>
            </a:fld>
            <a:endParaRPr lang="cs-CZ"/>
          </a:p>
        </p:txBody>
      </p:sp>
    </p:spTree>
    <p:extLst>
      <p:ext uri="{BB962C8B-B14F-4D97-AF65-F5344CB8AC3E}">
        <p14:creationId xmlns:p14="http://schemas.microsoft.com/office/powerpoint/2010/main" val="1385153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pPr>
              <a:defRPr/>
            </a:pPr>
            <a:fld id="{9C4501FF-B499-44B2-B962-48C1779E1625}" type="slidenum">
              <a:rPr lang="cs-CZ"/>
              <a:pPr>
                <a:defRPr/>
              </a:pPr>
              <a:t>‹#›</a:t>
            </a:fld>
            <a:endParaRPr lang="cs-CZ"/>
          </a:p>
        </p:txBody>
      </p:sp>
    </p:spTree>
    <p:extLst>
      <p:ext uri="{BB962C8B-B14F-4D97-AF65-F5344CB8AC3E}">
        <p14:creationId xmlns:p14="http://schemas.microsoft.com/office/powerpoint/2010/main" val="182679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p>
        </p:txBody>
      </p:sp>
      <p:sp>
        <p:nvSpPr>
          <p:cNvPr id="4" name="Rectangle 6"/>
          <p:cNvSpPr>
            <a:spLocks noGrp="1" noChangeArrowheads="1"/>
          </p:cNvSpPr>
          <p:nvPr>
            <p:ph type="sldNum" sz="quarter" idx="12"/>
          </p:nvPr>
        </p:nvSpPr>
        <p:spPr>
          <a:ln/>
        </p:spPr>
        <p:txBody>
          <a:bodyPr/>
          <a:lstStyle>
            <a:lvl1pPr>
              <a:defRPr/>
            </a:lvl1pPr>
          </a:lstStyle>
          <a:p>
            <a:pPr>
              <a:defRPr/>
            </a:pPr>
            <a:fld id="{8CA6120F-0BDB-43C9-BF01-AA4826FBB375}" type="slidenum">
              <a:rPr lang="cs-CZ"/>
              <a:pPr>
                <a:defRPr/>
              </a:pPr>
              <a:t>‹#›</a:t>
            </a:fld>
            <a:endParaRPr lang="cs-CZ"/>
          </a:p>
        </p:txBody>
      </p:sp>
    </p:spTree>
    <p:extLst>
      <p:ext uri="{BB962C8B-B14F-4D97-AF65-F5344CB8AC3E}">
        <p14:creationId xmlns:p14="http://schemas.microsoft.com/office/powerpoint/2010/main" val="2483341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D59240B6-937C-45DB-B98C-0308425B82A6}" type="slidenum">
              <a:rPr lang="cs-CZ"/>
              <a:pPr>
                <a:defRPr/>
              </a:pPr>
              <a:t>‹#›</a:t>
            </a:fld>
            <a:endParaRPr lang="cs-CZ"/>
          </a:p>
        </p:txBody>
      </p:sp>
    </p:spTree>
    <p:extLst>
      <p:ext uri="{BB962C8B-B14F-4D97-AF65-F5344CB8AC3E}">
        <p14:creationId xmlns:p14="http://schemas.microsoft.com/office/powerpoint/2010/main" val="642712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5CEBDD56-C60F-45F2-A0B2-E0A0413D765C}" type="slidenum">
              <a:rPr lang="cs-CZ"/>
              <a:pPr>
                <a:defRPr/>
              </a:pPr>
              <a:t>‹#›</a:t>
            </a:fld>
            <a:endParaRPr lang="cs-CZ"/>
          </a:p>
        </p:txBody>
      </p:sp>
    </p:spTree>
    <p:extLst>
      <p:ext uri="{BB962C8B-B14F-4D97-AF65-F5344CB8AC3E}">
        <p14:creationId xmlns:p14="http://schemas.microsoft.com/office/powerpoint/2010/main" val="1619608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cs-CZ"/>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cs-CZ"/>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BFA619C3-D680-4C1D-B1B4-C122B2E1E4EF}"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3.emf"/><Relationship Id="rId5" Type="http://schemas.openxmlformats.org/officeDocument/2006/relationships/oleObject" Target="../embeddings/oleObject3.bin"/><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emf"/><Relationship Id="rId4" Type="http://schemas.openxmlformats.org/officeDocument/2006/relationships/image" Target="../media/image35.emf"/></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emf"/><Relationship Id="rId1" Type="http://schemas.openxmlformats.org/officeDocument/2006/relationships/slideLayout" Target="../slideLayouts/slideLayout4.xml"/><Relationship Id="rId5" Type="http://schemas.openxmlformats.org/officeDocument/2006/relationships/image" Target="../media/image47.gif"/><Relationship Id="rId4" Type="http://schemas.openxmlformats.org/officeDocument/2006/relationships/image" Target="../media/image46.gif"/></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50.svg"/></Relationships>
</file>

<file path=ppt/slides/_rels/slide19.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52.gif"/></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55.png"/><Relationship Id="rId1" Type="http://schemas.openxmlformats.org/officeDocument/2006/relationships/slideLayout" Target="../slideLayouts/slideLayout1.xml"/><Relationship Id="rId4" Type="http://schemas.openxmlformats.org/officeDocument/2006/relationships/image" Target="../media/image54.gif"/></Relationships>
</file>

<file path=ppt/slides/_rels/slide21.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8.png"/><Relationship Id="rId1" Type="http://schemas.openxmlformats.org/officeDocument/2006/relationships/slideLayout" Target="../slideLayouts/slideLayout1.xml"/><Relationship Id="rId4" Type="http://schemas.openxmlformats.org/officeDocument/2006/relationships/image" Target="../media/image56.gif"/></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62.gif"/></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6.gif"/></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wmf"/><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image" Target="../media/image12.jpeg"/><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7.emf"/><Relationship Id="rId7" Type="http://schemas.openxmlformats.org/officeDocument/2006/relationships/image" Target="../media/image11.emf"/><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jpeg"/><Relationship Id="rId10" Type="http://schemas.openxmlformats.org/officeDocument/2006/relationships/image" Target="../media/image22.jpeg"/><Relationship Id="rId4" Type="http://schemas.openxmlformats.org/officeDocument/2006/relationships/image" Target="../media/image18.emf"/><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2.jpe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C7CAF-EF35-5979-DFD7-FB53FCA7B611}"/>
            </a:ext>
          </a:extLst>
        </p:cNvPr>
        <p:cNvGrpSpPr/>
        <p:nvPr/>
      </p:nvGrpSpPr>
      <p:grpSpPr>
        <a:xfrm>
          <a:off x="0" y="0"/>
          <a:ext cx="0" cy="0"/>
          <a:chOff x="0" y="0"/>
          <a:chExt cx="0" cy="0"/>
        </a:xfrm>
      </p:grpSpPr>
      <p:pic>
        <p:nvPicPr>
          <p:cNvPr id="3" name="Obrázek 2" descr="Obsah obrázku text, Lidská tvář, brýle, muž&#10;&#10;Obsah generovaný pomocí AI může být nesprávný.">
            <a:extLst>
              <a:ext uri="{FF2B5EF4-FFF2-40B4-BE49-F238E27FC236}">
                <a16:creationId xmlns:a16="http://schemas.microsoft.com/office/drawing/2014/main" id="{E1AF9D17-AF9F-748E-7AA0-885310BA9B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26670"/>
            <a:ext cx="3312368" cy="3312368"/>
          </a:xfrm>
          <a:prstGeom prst="rect">
            <a:avLst/>
          </a:prstGeom>
        </p:spPr>
      </p:pic>
      <p:sp>
        <p:nvSpPr>
          <p:cNvPr id="5" name="Text Box 15">
            <a:extLst>
              <a:ext uri="{FF2B5EF4-FFF2-40B4-BE49-F238E27FC236}">
                <a16:creationId xmlns:a16="http://schemas.microsoft.com/office/drawing/2014/main" id="{A84F8C12-75A0-7828-9C40-3BE611936DFA}"/>
              </a:ext>
            </a:extLst>
          </p:cNvPr>
          <p:cNvSpPr txBox="1">
            <a:spLocks noChangeArrowheads="1"/>
          </p:cNvSpPr>
          <p:nvPr/>
        </p:nvSpPr>
        <p:spPr bwMode="auto">
          <a:xfrm>
            <a:off x="575556" y="6362292"/>
            <a:ext cx="79928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err="1">
                <a:solidFill>
                  <a:srgbClr val="333399"/>
                </a:solidFill>
              </a:rPr>
              <a:t>Copilot</a:t>
            </a:r>
            <a:r>
              <a:rPr lang="en-US" sz="1600" dirty="0">
                <a:solidFill>
                  <a:srgbClr val="333399"/>
                </a:solidFill>
              </a:rPr>
              <a:t> vs. </a:t>
            </a:r>
            <a:r>
              <a:rPr lang="cs-CZ" sz="1600" dirty="0" err="1">
                <a:solidFill>
                  <a:srgbClr val="333399"/>
                </a:solidFill>
              </a:rPr>
              <a:t>ChatGPT</a:t>
            </a:r>
            <a:r>
              <a:rPr lang="cs-CZ" sz="1600" dirty="0">
                <a:solidFill>
                  <a:srgbClr val="333399"/>
                </a:solidFill>
              </a:rPr>
              <a:t> (</a:t>
            </a:r>
            <a:r>
              <a:rPr lang="en-US" sz="1600" dirty="0">
                <a:solidFill>
                  <a:srgbClr val="333399"/>
                </a:solidFill>
              </a:rPr>
              <a:t>11/2025 a 08/2026</a:t>
            </a:r>
            <a:r>
              <a:rPr lang="cs-CZ" sz="1600" dirty="0">
                <a:solidFill>
                  <a:srgbClr val="333399"/>
                </a:solidFill>
              </a:rPr>
              <a:t>) – oba používají DALL-E</a:t>
            </a:r>
            <a:endParaRPr lang="en-US" sz="1600" dirty="0">
              <a:solidFill>
                <a:srgbClr val="333399"/>
              </a:solidFill>
            </a:endParaRPr>
          </a:p>
        </p:txBody>
      </p:sp>
      <p:pic>
        <p:nvPicPr>
          <p:cNvPr id="7" name="Obrázek 6" descr="Obsah obrázku text, Lidská tvář, oblečení, muž&#10;&#10;Obsah generovaný pomocí AI může být nesprávný.">
            <a:extLst>
              <a:ext uri="{FF2B5EF4-FFF2-40B4-BE49-F238E27FC236}">
                <a16:creationId xmlns:a16="http://schemas.microsoft.com/office/drawing/2014/main" id="{43051A1D-B8B5-3A5F-C9F2-0DB555B0ED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960" y="157154"/>
            <a:ext cx="4896544" cy="3264363"/>
          </a:xfrm>
          <a:prstGeom prst="rect">
            <a:avLst/>
          </a:prstGeom>
        </p:spPr>
      </p:pic>
      <p:pic>
        <p:nvPicPr>
          <p:cNvPr id="4" name="Obrázek 3">
            <a:extLst>
              <a:ext uri="{FF2B5EF4-FFF2-40B4-BE49-F238E27FC236}">
                <a16:creationId xmlns:a16="http://schemas.microsoft.com/office/drawing/2014/main" id="{35DD57A1-A141-AF3A-D8E6-D8370F782D71}"/>
              </a:ext>
            </a:extLst>
          </p:cNvPr>
          <p:cNvPicPr>
            <a:picLocks noChangeAspect="1"/>
          </p:cNvPicPr>
          <p:nvPr/>
        </p:nvPicPr>
        <p:blipFill>
          <a:blip r:embed="rId4"/>
          <a:stretch>
            <a:fillRect/>
          </a:stretch>
        </p:blipFill>
        <p:spPr>
          <a:xfrm>
            <a:off x="25967" y="3501008"/>
            <a:ext cx="4104457" cy="2736304"/>
          </a:xfrm>
          <a:prstGeom prst="rect">
            <a:avLst/>
          </a:prstGeom>
        </p:spPr>
      </p:pic>
      <p:pic>
        <p:nvPicPr>
          <p:cNvPr id="9" name="Obrázek 8">
            <a:extLst>
              <a:ext uri="{FF2B5EF4-FFF2-40B4-BE49-F238E27FC236}">
                <a16:creationId xmlns:a16="http://schemas.microsoft.com/office/drawing/2014/main" id="{B031E5FB-0734-F6D5-8B79-E67413FC7955}"/>
              </a:ext>
            </a:extLst>
          </p:cNvPr>
          <p:cNvPicPr>
            <a:picLocks noChangeAspect="1"/>
          </p:cNvPicPr>
          <p:nvPr/>
        </p:nvPicPr>
        <p:blipFill>
          <a:blip r:embed="rId5"/>
          <a:stretch>
            <a:fillRect/>
          </a:stretch>
        </p:blipFill>
        <p:spPr>
          <a:xfrm>
            <a:off x="4221410" y="3501008"/>
            <a:ext cx="4861956" cy="2736304"/>
          </a:xfrm>
          <a:prstGeom prst="rect">
            <a:avLst/>
          </a:prstGeom>
        </p:spPr>
      </p:pic>
      <p:pic>
        <p:nvPicPr>
          <p:cNvPr id="10" name="Obrázek 9" descr="znak mestaii">
            <a:extLst>
              <a:ext uri="{FF2B5EF4-FFF2-40B4-BE49-F238E27FC236}">
                <a16:creationId xmlns:a16="http://schemas.microsoft.com/office/drawing/2014/main" id="{04789CCC-5977-E86A-6A3B-4711BCFE787B}"/>
              </a:ext>
            </a:extLst>
          </p:cNvPr>
          <p:cNvPicPr>
            <a:picLocks noChangeAspect="1"/>
          </p:cNvPicPr>
          <p:nvPr/>
        </p:nvPicPr>
        <p:blipFill>
          <a:blip r:embed="rId6"/>
          <a:stretch>
            <a:fillRect/>
          </a:stretch>
        </p:blipFill>
        <p:spPr>
          <a:xfrm>
            <a:off x="683568" y="6351250"/>
            <a:ext cx="326529" cy="380080"/>
          </a:xfrm>
          <a:prstGeom prst="rect">
            <a:avLst/>
          </a:prstGeom>
        </p:spPr>
      </p:pic>
    </p:spTree>
    <p:extLst>
      <p:ext uri="{BB962C8B-B14F-4D97-AF65-F5344CB8AC3E}">
        <p14:creationId xmlns:p14="http://schemas.microsoft.com/office/powerpoint/2010/main" val="885676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A63E07-5A60-C5A4-6E93-ED57F07FD299}"/>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5" name="TextovéPole 4">
            <a:extLst>
              <a:ext uri="{FF2B5EF4-FFF2-40B4-BE49-F238E27FC236}">
                <a16:creationId xmlns:a16="http://schemas.microsoft.com/office/drawing/2014/main" id="{A1560F2C-E15B-3729-727C-819AA9339239}"/>
              </a:ext>
            </a:extLst>
          </p:cNvPr>
          <p:cNvSpPr txBox="1"/>
          <p:nvPr/>
        </p:nvSpPr>
        <p:spPr>
          <a:xfrm>
            <a:off x="777260" y="860430"/>
            <a:ext cx="7578367" cy="369332"/>
          </a:xfrm>
          <a:prstGeom prst="rect">
            <a:avLst/>
          </a:prstGeom>
          <a:noFill/>
        </p:spPr>
        <p:txBody>
          <a:bodyPr wrap="square">
            <a:spAutoFit/>
          </a:bodyPr>
          <a:lstStyle/>
          <a:p>
            <a:pPr algn="ctr"/>
            <a:r>
              <a:rPr lang="cs-CZ" dirty="0">
                <a:solidFill>
                  <a:srgbClr val="C00000"/>
                </a:solidFill>
              </a:rPr>
              <a:t>porozumění účinným průřezům aneb proč dochází k interferenci</a:t>
            </a:r>
          </a:p>
        </p:txBody>
      </p:sp>
      <p:pic>
        <p:nvPicPr>
          <p:cNvPr id="4" name="N2_cross_sections_v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9512" y="1412776"/>
            <a:ext cx="8748464" cy="4921011"/>
          </a:xfrm>
          <a:prstGeom prst="rect">
            <a:avLst/>
          </a:prstGeom>
        </p:spPr>
      </p:pic>
    </p:spTree>
    <p:extLst>
      <p:ext uri="{BB962C8B-B14F-4D97-AF65-F5344CB8AC3E}">
        <p14:creationId xmlns:p14="http://schemas.microsoft.com/office/powerpoint/2010/main" val="22931665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18488" cy="561975"/>
          </a:xfrm>
        </p:spPr>
        <p:txBody>
          <a:bodyPr/>
          <a:lstStyle/>
          <a:p>
            <a:pPr eaLnBrk="1" hangingPunct="1"/>
            <a:r>
              <a:rPr lang="cs-CZ" sz="2400" b="1" dirty="0">
                <a:solidFill>
                  <a:schemeClr val="accent2"/>
                </a:solidFill>
              </a:rPr>
              <a:t>Jak náročné jsou numerické výpočty</a:t>
            </a:r>
          </a:p>
        </p:txBody>
      </p:sp>
      <p:sp>
        <p:nvSpPr>
          <p:cNvPr id="2" name="Rectangle 10">
            <a:extLst>
              <a:ext uri="{FF2B5EF4-FFF2-40B4-BE49-F238E27FC236}">
                <a16:creationId xmlns:a16="http://schemas.microsoft.com/office/drawing/2014/main" id="{8AF5B788-9F99-3DC9-260E-28E1CBECBA68}"/>
              </a:ext>
            </a:extLst>
          </p:cNvPr>
          <p:cNvSpPr>
            <a:spLocks noChangeArrowheads="1"/>
          </p:cNvSpPr>
          <p:nvPr/>
        </p:nvSpPr>
        <p:spPr bwMode="auto">
          <a:xfrm>
            <a:off x="329519" y="980729"/>
            <a:ext cx="4098465" cy="4477444"/>
          </a:xfrm>
          <a:prstGeom prst="rect">
            <a:avLst/>
          </a:prstGeom>
          <a:noFill/>
          <a:ln w="38100">
            <a:solidFill>
              <a:srgbClr val="3333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 name="Text Box 11">
            <a:extLst>
              <a:ext uri="{FF2B5EF4-FFF2-40B4-BE49-F238E27FC236}">
                <a16:creationId xmlns:a16="http://schemas.microsoft.com/office/drawing/2014/main" id="{6A2E2CDE-5448-A54A-D91C-A9C3FF8739EA}"/>
              </a:ext>
            </a:extLst>
          </p:cNvPr>
          <p:cNvSpPr txBox="1">
            <a:spLocks noChangeArrowheads="1"/>
          </p:cNvSpPr>
          <p:nvPr/>
        </p:nvSpPr>
        <p:spPr bwMode="auto">
          <a:xfrm>
            <a:off x="326344" y="980728"/>
            <a:ext cx="4141787"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en-US" dirty="0">
                <a:solidFill>
                  <a:srgbClr val="C00000"/>
                </a:solidFill>
              </a:rPr>
              <a:t>Klasická mechanika:</a:t>
            </a:r>
          </a:p>
          <a:p>
            <a:pPr>
              <a:spcBef>
                <a:spcPct val="50000"/>
              </a:spcBef>
            </a:pPr>
            <a:endParaRPr lang="cs-CZ" altLang="en-US" dirty="0"/>
          </a:p>
        </p:txBody>
      </p:sp>
      <p:graphicFrame>
        <p:nvGraphicFramePr>
          <p:cNvPr id="6" name="Group 67">
            <a:extLst>
              <a:ext uri="{FF2B5EF4-FFF2-40B4-BE49-F238E27FC236}">
                <a16:creationId xmlns:a16="http://schemas.microsoft.com/office/drawing/2014/main" id="{F8F79197-0772-36F9-436C-AE3F1A5BDF22}"/>
              </a:ext>
            </a:extLst>
          </p:cNvPr>
          <p:cNvGraphicFramePr>
            <a:graphicFrameLocks noGrp="1"/>
          </p:cNvGraphicFramePr>
          <p:nvPr/>
        </p:nvGraphicFramePr>
        <p:xfrm>
          <a:off x="426356" y="2006253"/>
          <a:ext cx="4140200" cy="3212721"/>
        </p:xfrm>
        <a:graphic>
          <a:graphicData uri="http://schemas.openxmlformats.org/drawingml/2006/table">
            <a:tbl>
              <a:tblPr/>
              <a:tblGrid>
                <a:gridCol w="1800225">
                  <a:extLst>
                    <a:ext uri="{9D8B030D-6E8A-4147-A177-3AD203B41FA5}">
                      <a16:colId xmlns:a16="http://schemas.microsoft.com/office/drawing/2014/main" val="1827158442"/>
                    </a:ext>
                  </a:extLst>
                </a:gridCol>
                <a:gridCol w="2339975">
                  <a:extLst>
                    <a:ext uri="{9D8B030D-6E8A-4147-A177-3AD203B41FA5}">
                      <a16:colId xmlns:a16="http://schemas.microsoft.com/office/drawing/2014/main" val="810651544"/>
                    </a:ext>
                  </a:extLst>
                </a:gridCol>
              </a:tblGrid>
              <a:tr h="6270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Po</a:t>
                      </a:r>
                      <a:r>
                        <a:rPr kumimoji="0" lang="cs-CZ" altLang="en-US" sz="1800" b="0" i="0" u="none" strike="noStrike" cap="none" normalizeH="0" baseline="0">
                          <a:ln>
                            <a:noFill/>
                          </a:ln>
                          <a:solidFill>
                            <a:schemeClr val="tx1"/>
                          </a:solidFill>
                          <a:effectLst/>
                          <a:latin typeface="Arial" panose="020B0604020202020204" pitchFamily="34" charset="0"/>
                        </a:rPr>
                        <a:t>čet částic</a:t>
                      </a:r>
                    </a:p>
                  </a:txBody>
                  <a:tcPr horzOverflow="overflow">
                    <a:lnL cap="flat">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a:ln>
                            <a:noFill/>
                          </a:ln>
                          <a:solidFill>
                            <a:schemeClr val="tx1"/>
                          </a:solidFill>
                          <a:effectLst/>
                          <a:latin typeface="Arial" panose="020B0604020202020204" pitchFamily="34" charset="0"/>
                        </a:rPr>
                        <a:t>Počet proměnných</a:t>
                      </a: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506339953"/>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N=</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1</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6</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335188869"/>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2</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12</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09441645"/>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3</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18</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79101407"/>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100</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cap="flat">
                      <a:noFill/>
                    </a:lnL>
                    <a:lnR>
                      <a:noFill/>
                    </a:lnR>
                    <a:lnT>
                      <a:noFill/>
                    </a:lnT>
                    <a:lnB cap="flat">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600</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885528143"/>
                  </a:ext>
                </a:extLst>
              </a:tr>
            </a:tbl>
          </a:graphicData>
        </a:graphic>
      </p:graphicFrame>
      <p:sp>
        <p:nvSpPr>
          <p:cNvPr id="7" name="Text Box 36">
            <a:extLst>
              <a:ext uri="{FF2B5EF4-FFF2-40B4-BE49-F238E27FC236}">
                <a16:creationId xmlns:a16="http://schemas.microsoft.com/office/drawing/2014/main" id="{73A13AAA-2DCF-D937-C7EA-2D84FBD7DAB6}"/>
              </a:ext>
            </a:extLst>
          </p:cNvPr>
          <p:cNvSpPr txBox="1">
            <a:spLocks noChangeArrowheads="1"/>
          </p:cNvSpPr>
          <p:nvPr/>
        </p:nvSpPr>
        <p:spPr bwMode="auto">
          <a:xfrm>
            <a:off x="4826906" y="980728"/>
            <a:ext cx="4141788"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en-US" dirty="0">
                <a:solidFill>
                  <a:srgbClr val="C00000"/>
                </a:solidFill>
              </a:rPr>
              <a:t>Kvantová mechanika:</a:t>
            </a:r>
          </a:p>
          <a:p>
            <a:pPr>
              <a:spcBef>
                <a:spcPct val="50000"/>
              </a:spcBef>
            </a:pPr>
            <a:endParaRPr lang="cs-CZ" altLang="en-US" dirty="0"/>
          </a:p>
        </p:txBody>
      </p:sp>
      <p:graphicFrame>
        <p:nvGraphicFramePr>
          <p:cNvPr id="8" name="Group 68">
            <a:extLst>
              <a:ext uri="{FF2B5EF4-FFF2-40B4-BE49-F238E27FC236}">
                <a16:creationId xmlns:a16="http://schemas.microsoft.com/office/drawing/2014/main" id="{BEAC2854-2688-BF2B-1B33-1C5241C730A7}"/>
              </a:ext>
            </a:extLst>
          </p:cNvPr>
          <p:cNvGraphicFramePr>
            <a:graphicFrameLocks noGrp="1"/>
          </p:cNvGraphicFramePr>
          <p:nvPr/>
        </p:nvGraphicFramePr>
        <p:xfrm>
          <a:off x="4926919" y="2006253"/>
          <a:ext cx="4140200" cy="3280602"/>
        </p:xfrm>
        <a:graphic>
          <a:graphicData uri="http://schemas.openxmlformats.org/drawingml/2006/table">
            <a:tbl>
              <a:tblPr/>
              <a:tblGrid>
                <a:gridCol w="1441450">
                  <a:extLst>
                    <a:ext uri="{9D8B030D-6E8A-4147-A177-3AD203B41FA5}">
                      <a16:colId xmlns:a16="http://schemas.microsoft.com/office/drawing/2014/main" val="1284353620"/>
                    </a:ext>
                  </a:extLst>
                </a:gridCol>
                <a:gridCol w="2698750">
                  <a:extLst>
                    <a:ext uri="{9D8B030D-6E8A-4147-A177-3AD203B41FA5}">
                      <a16:colId xmlns:a16="http://schemas.microsoft.com/office/drawing/2014/main" val="273476953"/>
                    </a:ext>
                  </a:extLst>
                </a:gridCol>
              </a:tblGrid>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Po</a:t>
                      </a:r>
                      <a:r>
                        <a:rPr kumimoji="0" lang="cs-CZ" altLang="en-US" sz="1800" b="0" i="0" u="none" strike="noStrike" cap="none" normalizeH="0" baseline="0">
                          <a:ln>
                            <a:noFill/>
                          </a:ln>
                          <a:solidFill>
                            <a:schemeClr val="tx1"/>
                          </a:solidFill>
                          <a:effectLst/>
                          <a:latin typeface="Arial" panose="020B0604020202020204" pitchFamily="34" charset="0"/>
                        </a:rPr>
                        <a:t>čet částic</a:t>
                      </a:r>
                    </a:p>
                  </a:txBody>
                  <a:tcPr horzOverflow="overflow">
                    <a:lnL cap="flat">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dirty="0">
                          <a:ln>
                            <a:noFill/>
                          </a:ln>
                          <a:solidFill>
                            <a:schemeClr val="tx1"/>
                          </a:solidFill>
                          <a:effectLst/>
                          <a:latin typeface="Arial" panose="020B0604020202020204" pitchFamily="34" charset="0"/>
                        </a:rPr>
                        <a:t>Počet proměnných</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(100 </a:t>
                      </a:r>
                      <a:r>
                        <a:rPr kumimoji="0" lang="cs-CZ" altLang="en-US" sz="1800" b="0" i="0" u="none" strike="noStrike" cap="none" normalizeH="0" baseline="0" dirty="0">
                          <a:ln>
                            <a:noFill/>
                          </a:ln>
                          <a:solidFill>
                            <a:schemeClr val="tx1"/>
                          </a:solidFill>
                          <a:effectLst/>
                          <a:latin typeface="Arial" panose="020B0604020202020204" pitchFamily="34" charset="0"/>
                        </a:rPr>
                        <a:t>bodů v 1D</a:t>
                      </a:r>
                      <a:r>
                        <a:rPr kumimoji="0" lang="en-US" altLang="en-US" sz="1800" b="0" i="0" u="none" strike="noStrike" cap="none" normalizeH="0" baseline="0" dirty="0">
                          <a:ln>
                            <a:noFill/>
                          </a:ln>
                          <a:solidFill>
                            <a:schemeClr val="tx1"/>
                          </a:solidFill>
                          <a:effectLst/>
                          <a:latin typeface="Arial" panose="020B0604020202020204" pitchFamily="34" charset="0"/>
                        </a:rPr>
                        <a:t>)</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918498486"/>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N=</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1</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10</a:t>
                      </a:r>
                      <a:r>
                        <a:rPr kumimoji="0" lang="en-US" altLang="en-US" sz="1800" b="0" i="0" u="none" strike="noStrike" cap="none" normalizeH="0" baseline="30000" dirty="0">
                          <a:ln>
                            <a:noFill/>
                          </a:ln>
                          <a:solidFill>
                            <a:schemeClr val="tx1"/>
                          </a:solidFill>
                          <a:effectLst/>
                          <a:latin typeface="Arial" panose="020B0604020202020204" pitchFamily="34" charset="0"/>
                        </a:rPr>
                        <a:t>6</a:t>
                      </a:r>
                      <a:r>
                        <a:rPr kumimoji="0" lang="cs-CZ" altLang="en-US" sz="1800" b="0" i="0" u="none" strike="noStrike" cap="none" normalizeH="0" baseline="30000" dirty="0">
                          <a:ln>
                            <a:noFill/>
                          </a:ln>
                          <a:solidFill>
                            <a:schemeClr val="tx1"/>
                          </a:solidFill>
                          <a:effectLst/>
                          <a:latin typeface="Arial" panose="020B0604020202020204" pitchFamily="34" charset="0"/>
                        </a:rPr>
                        <a:t> </a:t>
                      </a:r>
                      <a:r>
                        <a:rPr kumimoji="0" lang="en-US" altLang="en-US" sz="1800" b="0" i="0" u="none" strike="noStrike" cap="none" normalizeH="0" baseline="3000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US" altLang="en-US" sz="1800" b="0" i="0" u="none" strike="noStrike" cap="none" normalizeH="0" baseline="0" dirty="0">
                          <a:ln>
                            <a:noFill/>
                          </a:ln>
                          <a:solidFill>
                            <a:srgbClr val="C00000"/>
                          </a:solidFill>
                          <a:effectLst/>
                          <a:latin typeface="Arial" panose="020B0604020202020204" pitchFamily="34" charset="0"/>
                        </a:rPr>
                        <a:t>10</a:t>
                      </a:r>
                      <a:r>
                        <a:rPr kumimoji="0" lang="en-US" altLang="en-US" sz="1800" b="0" i="0" u="none" strike="noStrike" cap="none" normalizeH="0" baseline="30000" dirty="0">
                          <a:ln>
                            <a:noFill/>
                          </a:ln>
                          <a:solidFill>
                            <a:srgbClr val="C00000"/>
                          </a:solidFill>
                          <a:effectLst/>
                          <a:latin typeface="Arial" panose="020B0604020202020204" pitchFamily="34" charset="0"/>
                        </a:rPr>
                        <a:t>2</a:t>
                      </a:r>
                      <a:r>
                        <a:rPr kumimoji="0" lang="en-US" altLang="en-US" sz="1800" b="0" i="0" u="none" strike="noStrike" cap="none" normalizeH="0" baseline="0" dirty="0">
                          <a:ln>
                            <a:noFill/>
                          </a:ln>
                          <a:solidFill>
                            <a:schemeClr val="tx1"/>
                          </a:solidFill>
                          <a:effectLst/>
                          <a:latin typeface="Arial" panose="020B0604020202020204" pitchFamily="34" charset="0"/>
                        </a:rPr>
                        <a:t>)</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134074936"/>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2</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10</a:t>
                      </a:r>
                      <a:r>
                        <a:rPr kumimoji="0" lang="en-US" altLang="en-US" sz="1800" b="0" i="0" u="none" strike="noStrike" cap="none" normalizeH="0" baseline="30000" dirty="0">
                          <a:ln>
                            <a:noFill/>
                          </a:ln>
                          <a:solidFill>
                            <a:schemeClr val="tx1"/>
                          </a:solidFill>
                          <a:effectLst/>
                          <a:latin typeface="Arial" panose="020B0604020202020204" pitchFamily="34" charset="0"/>
                        </a:rPr>
                        <a:t>12 </a:t>
                      </a: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US" altLang="en-US" sz="1800" b="0" i="0" u="none" strike="noStrike" cap="none" normalizeH="0" baseline="0" dirty="0">
                          <a:ln>
                            <a:noFill/>
                          </a:ln>
                          <a:solidFill>
                            <a:srgbClr val="C00000"/>
                          </a:solidFill>
                          <a:effectLst/>
                          <a:latin typeface="Arial" panose="020B0604020202020204" pitchFamily="34" charset="0"/>
                        </a:rPr>
                        <a:t>10</a:t>
                      </a:r>
                      <a:r>
                        <a:rPr kumimoji="0" lang="en-US" altLang="en-US" sz="1800" b="0" i="0" u="none" strike="noStrike" cap="none" normalizeH="0" baseline="30000" dirty="0">
                          <a:ln>
                            <a:noFill/>
                          </a:ln>
                          <a:solidFill>
                            <a:srgbClr val="C00000"/>
                          </a:solidFill>
                          <a:effectLst/>
                          <a:latin typeface="Arial" panose="020B0604020202020204" pitchFamily="34" charset="0"/>
                        </a:rPr>
                        <a:t>2</a:t>
                      </a:r>
                      <a:r>
                        <a:rPr kumimoji="0" lang="en-US" altLang="en-US" sz="1800" b="0" i="0" u="none" strike="noStrike" cap="none" normalizeH="0" baseline="0" dirty="0">
                          <a:ln>
                            <a:noFill/>
                          </a:ln>
                          <a:solidFill>
                            <a:schemeClr val="tx1"/>
                          </a:solidFill>
                          <a:effectLst/>
                          <a:latin typeface="Arial" panose="020B0604020202020204" pitchFamily="34" charset="0"/>
                        </a:rPr>
                        <a:t>)</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494277954"/>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3</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10</a:t>
                      </a:r>
                      <a:r>
                        <a:rPr kumimoji="0" lang="en-US" altLang="en-US" sz="1800" b="0" i="0" u="none" strike="noStrike" cap="none" normalizeH="0" baseline="30000" dirty="0">
                          <a:ln>
                            <a:noFill/>
                          </a:ln>
                          <a:solidFill>
                            <a:schemeClr val="tx1"/>
                          </a:solidFill>
                          <a:effectLst/>
                          <a:latin typeface="Arial" panose="020B0604020202020204" pitchFamily="34" charset="0"/>
                        </a:rPr>
                        <a:t>18 </a:t>
                      </a: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US" altLang="en-US" sz="1800" b="0" i="0" u="none" strike="noStrike" cap="none" normalizeH="0" baseline="0" dirty="0">
                          <a:ln>
                            <a:noFill/>
                          </a:ln>
                          <a:solidFill>
                            <a:srgbClr val="C00000"/>
                          </a:solidFill>
                          <a:effectLst/>
                          <a:latin typeface="Arial" panose="020B0604020202020204" pitchFamily="34" charset="0"/>
                        </a:rPr>
                        <a:t>10</a:t>
                      </a:r>
                      <a:r>
                        <a:rPr kumimoji="0" lang="en-US" altLang="en-US" sz="1800" b="0" i="0" u="none" strike="noStrike" cap="none" normalizeH="0" baseline="30000" dirty="0">
                          <a:ln>
                            <a:noFill/>
                          </a:ln>
                          <a:solidFill>
                            <a:srgbClr val="C00000"/>
                          </a:solidFill>
                          <a:effectLst/>
                          <a:latin typeface="Arial" panose="020B0604020202020204" pitchFamily="34" charset="0"/>
                        </a:rPr>
                        <a:t>6</a:t>
                      </a:r>
                      <a:r>
                        <a:rPr kumimoji="0" lang="en-US" altLang="en-US" sz="1800" b="0" i="0" u="none" strike="noStrike" cap="none" normalizeH="0" baseline="0" dirty="0">
                          <a:ln>
                            <a:noFill/>
                          </a:ln>
                          <a:solidFill>
                            <a:schemeClr val="tx1"/>
                          </a:solidFill>
                          <a:effectLst/>
                          <a:latin typeface="Arial" panose="020B0604020202020204" pitchFamily="34" charset="0"/>
                        </a:rPr>
                        <a:t>)</a:t>
                      </a:r>
                      <a:endParaRPr kumimoji="0" lang="cs-CZ" altLang="en-US" sz="1800" b="0" i="0" u="none" strike="noStrike" cap="none" normalizeH="0" baseline="0" dirty="0">
                        <a:ln>
                          <a:noFill/>
                        </a:ln>
                        <a:solidFill>
                          <a:schemeClr val="tx1"/>
                        </a:solidFill>
                        <a:effectLst/>
                        <a:latin typeface="Arial" panose="020B0604020202020204" pitchFamily="34"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43906367"/>
                  </a:ext>
                </a:extLst>
              </a:tr>
              <a:tr h="63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cs-CZ" altLang="en-US" sz="1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100</a:t>
                      </a:r>
                      <a:endParaRPr kumimoji="0" lang="cs-CZ" altLang="en-US" sz="1800" b="0" i="0" u="none" strike="noStrike" cap="none" normalizeH="0" baseline="0">
                        <a:ln>
                          <a:noFill/>
                        </a:ln>
                        <a:solidFill>
                          <a:schemeClr val="tx1"/>
                        </a:solidFill>
                        <a:effectLst/>
                        <a:latin typeface="Arial" panose="020B0604020202020204" pitchFamily="34" charset="0"/>
                      </a:endParaRPr>
                    </a:p>
                  </a:txBody>
                  <a:tcPr horzOverflow="overflow">
                    <a:lnL cap="flat">
                      <a:noFill/>
                    </a:lnL>
                    <a:lnR>
                      <a:noFill/>
                    </a:lnR>
                    <a:lnT>
                      <a:noFill/>
                    </a:lnT>
                    <a:lnB cap="flat">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10</a:t>
                      </a:r>
                      <a:r>
                        <a:rPr kumimoji="0" lang="en-US" altLang="en-US" sz="1800" b="0" i="0" u="none" strike="noStrike" cap="none" normalizeH="0" baseline="30000" dirty="0">
                          <a:ln>
                            <a:noFill/>
                          </a:ln>
                          <a:solidFill>
                            <a:schemeClr val="tx1"/>
                          </a:solidFill>
                          <a:effectLst/>
                          <a:latin typeface="Arial" panose="020B0604020202020204" pitchFamily="34" charset="0"/>
                        </a:rPr>
                        <a:t>600</a:t>
                      </a:r>
                      <a:endParaRPr kumimoji="0" lang="cs-CZ" altLang="en-US" sz="1800" b="0" i="0" u="none" strike="noStrike" cap="none" normalizeH="0" baseline="30000" dirty="0">
                        <a:ln>
                          <a:noFill/>
                        </a:ln>
                        <a:solidFill>
                          <a:schemeClr val="tx1"/>
                        </a:solidFill>
                        <a:effectLst/>
                        <a:latin typeface="Arial" panose="020B0604020202020204" pitchFamily="34"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451307738"/>
                  </a:ext>
                </a:extLst>
              </a:tr>
            </a:tbl>
          </a:graphicData>
        </a:graphic>
      </p:graphicFrame>
      <p:sp>
        <p:nvSpPr>
          <p:cNvPr id="9" name="Text Box 61">
            <a:extLst>
              <a:ext uri="{FF2B5EF4-FFF2-40B4-BE49-F238E27FC236}">
                <a16:creationId xmlns:a16="http://schemas.microsoft.com/office/drawing/2014/main" id="{E815186A-E109-0AE9-B605-9B3F4170680B}"/>
              </a:ext>
            </a:extLst>
          </p:cNvPr>
          <p:cNvSpPr txBox="1">
            <a:spLocks noChangeArrowheads="1"/>
          </p:cNvSpPr>
          <p:nvPr/>
        </p:nvSpPr>
        <p:spPr bwMode="auto">
          <a:xfrm>
            <a:off x="351744" y="5721003"/>
            <a:ext cx="86423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en-US" dirty="0"/>
              <a:t>„</a:t>
            </a:r>
            <a:r>
              <a:rPr lang="cs-CZ" altLang="en-US" sz="1600" dirty="0"/>
              <a:t>Jednoduchý“ problém</a:t>
            </a:r>
            <a:r>
              <a:rPr lang="en-US" altLang="en-US" sz="1600" dirty="0"/>
              <a:t>: e</a:t>
            </a:r>
            <a:r>
              <a:rPr lang="en-US" altLang="en-US" sz="1600" baseline="30000" dirty="0"/>
              <a:t>-</a:t>
            </a:r>
            <a:r>
              <a:rPr lang="en-US" altLang="en-US" sz="1600" dirty="0"/>
              <a:t> </a:t>
            </a:r>
            <a:r>
              <a:rPr lang="cs-CZ" altLang="en-US" sz="1600" dirty="0"/>
              <a:t>+ </a:t>
            </a:r>
            <a:r>
              <a:rPr lang="en-US" altLang="en-US" sz="1600" dirty="0"/>
              <a:t>H</a:t>
            </a:r>
            <a:r>
              <a:rPr lang="en-US" altLang="en-US" sz="1600" baseline="-25000" dirty="0"/>
              <a:t>2 </a:t>
            </a:r>
            <a:r>
              <a:rPr lang="cs-CZ" altLang="en-US" sz="1600" baseline="-25000" dirty="0"/>
              <a:t>  </a:t>
            </a:r>
            <a:r>
              <a:rPr lang="cs-CZ" sz="1600" kern="0" dirty="0"/>
              <a:t>→</a:t>
            </a:r>
            <a:r>
              <a:rPr lang="en-US" altLang="en-US" sz="1600" dirty="0"/>
              <a:t> </a:t>
            </a:r>
            <a:r>
              <a:rPr lang="cs-CZ" altLang="en-US" sz="1600" dirty="0"/>
              <a:t> </a:t>
            </a:r>
            <a:r>
              <a:rPr lang="en-US" altLang="en-US" sz="1600" dirty="0"/>
              <a:t>N</a:t>
            </a:r>
            <a:r>
              <a:rPr lang="cs-CZ" altLang="en-US" sz="1600" dirty="0"/>
              <a:t> </a:t>
            </a:r>
            <a:r>
              <a:rPr lang="en-US" altLang="en-US" sz="1600" dirty="0"/>
              <a:t>=</a:t>
            </a:r>
            <a:r>
              <a:rPr lang="cs-CZ" altLang="en-US" sz="1600" dirty="0"/>
              <a:t> </a:t>
            </a:r>
            <a:r>
              <a:rPr lang="en-US" altLang="en-US" sz="1600" dirty="0"/>
              <a:t>5 </a:t>
            </a:r>
            <a:r>
              <a:rPr lang="cs-CZ" altLang="en-US" sz="1600" dirty="0"/>
              <a:t> </a:t>
            </a:r>
            <a:r>
              <a:rPr lang="cs-CZ" sz="1600" kern="0" dirty="0"/>
              <a:t>→</a:t>
            </a:r>
            <a:r>
              <a:rPr lang="en-US" altLang="en-US" sz="1600" dirty="0"/>
              <a:t> </a:t>
            </a:r>
            <a:r>
              <a:rPr lang="cs-CZ" altLang="en-US" sz="1600" dirty="0"/>
              <a:t> </a:t>
            </a:r>
            <a:r>
              <a:rPr lang="en-US" altLang="en-US" sz="1600" dirty="0"/>
              <a:t>10</a:t>
            </a:r>
            <a:r>
              <a:rPr lang="en-US" altLang="en-US" sz="1600" baseline="30000" dirty="0"/>
              <a:t>30</a:t>
            </a:r>
            <a:r>
              <a:rPr lang="en-US" altLang="en-US" sz="1600" dirty="0"/>
              <a:t>(</a:t>
            </a:r>
            <a:r>
              <a:rPr lang="en-US" altLang="en-US" sz="1600" dirty="0">
                <a:solidFill>
                  <a:srgbClr val="C00000"/>
                </a:solidFill>
              </a:rPr>
              <a:t>10</a:t>
            </a:r>
            <a:r>
              <a:rPr lang="en-US" altLang="en-US" sz="1600" baseline="30000" dirty="0">
                <a:solidFill>
                  <a:srgbClr val="C00000"/>
                </a:solidFill>
              </a:rPr>
              <a:t>18</a:t>
            </a:r>
            <a:r>
              <a:rPr lang="en-US" altLang="en-US" sz="1600" dirty="0"/>
              <a:t>)</a:t>
            </a:r>
            <a:r>
              <a:rPr lang="cs-CZ" altLang="en-US" sz="1600" dirty="0"/>
              <a:t>  </a:t>
            </a:r>
            <a:r>
              <a:rPr lang="cs-CZ" sz="1600" kern="0" dirty="0"/>
              <a:t>→  </a:t>
            </a:r>
            <a:r>
              <a:rPr lang="cs-CZ" sz="1600" kern="0" dirty="0">
                <a:solidFill>
                  <a:srgbClr val="C00000"/>
                </a:solidFill>
              </a:rPr>
              <a:t>nelze použít hrubou sílu</a:t>
            </a:r>
            <a:r>
              <a:rPr lang="cs-CZ" altLang="en-US" sz="1600" dirty="0"/>
              <a:t> </a:t>
            </a:r>
            <a:endParaRPr lang="en-US" altLang="en-US" sz="1600" dirty="0"/>
          </a:p>
          <a:p>
            <a:pPr>
              <a:spcBef>
                <a:spcPct val="50000"/>
              </a:spcBef>
            </a:pPr>
            <a:r>
              <a:rPr lang="cs-CZ" altLang="en-US" sz="1600" dirty="0"/>
              <a:t>pro srovnání: p</a:t>
            </a:r>
            <a:r>
              <a:rPr lang="en-US" altLang="en-US" sz="1600" dirty="0"/>
              <a:t>o</a:t>
            </a:r>
            <a:r>
              <a:rPr lang="cs-CZ" altLang="en-US" sz="1600" dirty="0"/>
              <a:t>čet atomů v počítači (včetně krabice) je řádově </a:t>
            </a:r>
            <a:r>
              <a:rPr lang="en-US" altLang="en-US" sz="1600" dirty="0"/>
              <a:t>10</a:t>
            </a:r>
            <a:r>
              <a:rPr lang="en-US" altLang="en-US" sz="1600" baseline="30000" dirty="0"/>
              <a:t>25</a:t>
            </a:r>
            <a:endParaRPr lang="cs-CZ" altLang="en-US" sz="1600" baseline="30000" dirty="0"/>
          </a:p>
        </p:txBody>
      </p:sp>
      <p:graphicFrame>
        <p:nvGraphicFramePr>
          <p:cNvPr id="10" name="Object 62">
            <a:extLst>
              <a:ext uri="{FF2B5EF4-FFF2-40B4-BE49-F238E27FC236}">
                <a16:creationId xmlns:a16="http://schemas.microsoft.com/office/drawing/2014/main" id="{62FE508B-3BCD-41C1-94C9-1DAC992A41BE}"/>
              </a:ext>
            </a:extLst>
          </p:cNvPr>
          <p:cNvGraphicFramePr>
            <a:graphicFrameLocks noChangeAspect="1"/>
          </p:cNvGraphicFramePr>
          <p:nvPr/>
        </p:nvGraphicFramePr>
        <p:xfrm>
          <a:off x="5814331" y="1388716"/>
          <a:ext cx="2136775" cy="458787"/>
        </p:xfrm>
        <a:graphic>
          <a:graphicData uri="http://schemas.openxmlformats.org/presentationml/2006/ole">
            <mc:AlternateContent xmlns:mc="http://schemas.openxmlformats.org/markup-compatibility/2006">
              <mc:Choice xmlns:v="urn:schemas-microsoft-com:vml" Requires="v">
                <p:oleObj name="Rovnice" r:id="rId3" imgW="1066680" imgH="228600" progId="Equation.3">
                  <p:embed/>
                </p:oleObj>
              </mc:Choice>
              <mc:Fallback>
                <p:oleObj name="Rovnice" r:id="rId3" imgW="1066680" imgH="228600" progId="Equation.3">
                  <p:embed/>
                  <p:pic>
                    <p:nvPicPr>
                      <p:cNvPr id="10" name="Object 62">
                        <a:extLst>
                          <a:ext uri="{FF2B5EF4-FFF2-40B4-BE49-F238E27FC236}">
                            <a16:creationId xmlns:a16="http://schemas.microsoft.com/office/drawing/2014/main" id="{62FE508B-3BCD-41C1-94C9-1DAC992A41BE}"/>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5814331" y="1388716"/>
                        <a:ext cx="2136775"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63">
            <a:extLst>
              <a:ext uri="{FF2B5EF4-FFF2-40B4-BE49-F238E27FC236}">
                <a16:creationId xmlns:a16="http://schemas.microsoft.com/office/drawing/2014/main" id="{286D5995-AE09-DD70-75BC-CEC0F42AB0D8}"/>
              </a:ext>
            </a:extLst>
          </p:cNvPr>
          <p:cNvGraphicFramePr>
            <a:graphicFrameLocks noChangeAspect="1"/>
          </p:cNvGraphicFramePr>
          <p:nvPr/>
        </p:nvGraphicFramePr>
        <p:xfrm>
          <a:off x="527956" y="1399828"/>
          <a:ext cx="3489325" cy="341313"/>
        </p:xfrm>
        <a:graphic>
          <a:graphicData uri="http://schemas.openxmlformats.org/presentationml/2006/ole">
            <mc:AlternateContent xmlns:mc="http://schemas.openxmlformats.org/markup-compatibility/2006">
              <mc:Choice xmlns:v="urn:schemas-microsoft-com:vml" Requires="v">
                <p:oleObj name="Rovnice" r:id="rId5" imgW="2336760" imgH="228600" progId="Equation.3">
                  <p:embed/>
                </p:oleObj>
              </mc:Choice>
              <mc:Fallback>
                <p:oleObj name="Rovnice" r:id="rId5" imgW="2336760" imgH="228600" progId="Equation.3">
                  <p:embed/>
                  <p:pic>
                    <p:nvPicPr>
                      <p:cNvPr id="11" name="Object 63">
                        <a:extLst>
                          <a:ext uri="{FF2B5EF4-FFF2-40B4-BE49-F238E27FC236}">
                            <a16:creationId xmlns:a16="http://schemas.microsoft.com/office/drawing/2014/main" id="{286D5995-AE09-DD70-75BC-CEC0F42AB0D8}"/>
                          </a:ext>
                        </a:extLst>
                      </p:cNvPr>
                      <p:cNvPicPr>
                        <a:picLocks noChangeAspect="1" noChangeArrowheads="1"/>
                      </p:cNvPicPr>
                      <p:nvPr/>
                    </p:nvPicPr>
                    <p:blipFill>
                      <a:blip r:embed="rId6">
                        <a:grayscl/>
                        <a:biLevel thresh="50000"/>
                        <a:extLst>
                          <a:ext uri="{28A0092B-C50C-407E-A947-70E740481C1C}">
                            <a14:useLocalDpi xmlns:a14="http://schemas.microsoft.com/office/drawing/2010/main" val="0"/>
                          </a:ext>
                        </a:extLst>
                      </a:blip>
                      <a:srcRect/>
                      <a:stretch>
                        <a:fillRect/>
                      </a:stretch>
                    </p:blipFill>
                    <p:spPr bwMode="auto">
                      <a:xfrm>
                        <a:off x="527956" y="1399828"/>
                        <a:ext cx="3489325" cy="341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Rectangle 64">
            <a:extLst>
              <a:ext uri="{FF2B5EF4-FFF2-40B4-BE49-F238E27FC236}">
                <a16:creationId xmlns:a16="http://schemas.microsoft.com/office/drawing/2014/main" id="{20558C9F-E40A-85CB-C38B-0C63E8D80178}"/>
              </a:ext>
            </a:extLst>
          </p:cNvPr>
          <p:cNvSpPr>
            <a:spLocks noChangeArrowheads="1"/>
          </p:cNvSpPr>
          <p:nvPr/>
        </p:nvSpPr>
        <p:spPr bwMode="auto">
          <a:xfrm>
            <a:off x="4626421" y="990130"/>
            <a:ext cx="4266059" cy="4468043"/>
          </a:xfrm>
          <a:prstGeom prst="rect">
            <a:avLst/>
          </a:prstGeom>
          <a:noFill/>
          <a:ln w="38100">
            <a:solidFill>
              <a:srgbClr val="3333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2496296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18488" cy="561975"/>
          </a:xfrm>
        </p:spPr>
        <p:txBody>
          <a:bodyPr/>
          <a:lstStyle/>
          <a:p>
            <a:pPr eaLnBrk="1" hangingPunct="1"/>
            <a:r>
              <a:rPr lang="cs-CZ" sz="2400" b="1" dirty="0">
                <a:solidFill>
                  <a:schemeClr val="accent2"/>
                </a:solidFill>
              </a:rPr>
              <a:t>Jak tedy můžeme něco reálně spočítat?</a:t>
            </a:r>
          </a:p>
        </p:txBody>
      </p:sp>
      <p:pic>
        <p:nvPicPr>
          <p:cNvPr id="4" name="Obrázek 3">
            <a:extLst>
              <a:ext uri="{FF2B5EF4-FFF2-40B4-BE49-F238E27FC236}">
                <a16:creationId xmlns:a16="http://schemas.microsoft.com/office/drawing/2014/main" id="{F0DF4348-32EE-6914-52ED-EB124AF2BB8A}"/>
              </a:ext>
            </a:extLst>
          </p:cNvPr>
          <p:cNvPicPr>
            <a:picLocks noChangeAspect="1"/>
          </p:cNvPicPr>
          <p:nvPr/>
        </p:nvPicPr>
        <p:blipFill>
          <a:blip r:embed="rId3"/>
          <a:stretch>
            <a:fillRect/>
          </a:stretch>
        </p:blipFill>
        <p:spPr>
          <a:xfrm>
            <a:off x="4804132" y="1447102"/>
            <a:ext cx="3008228" cy="2277782"/>
          </a:xfrm>
          <a:prstGeom prst="rect">
            <a:avLst/>
          </a:prstGeom>
        </p:spPr>
      </p:pic>
      <p:pic>
        <p:nvPicPr>
          <p:cNvPr id="6" name="Obrázek 5">
            <a:extLst>
              <a:ext uri="{FF2B5EF4-FFF2-40B4-BE49-F238E27FC236}">
                <a16:creationId xmlns:a16="http://schemas.microsoft.com/office/drawing/2014/main" id="{D7AEE4FB-CFA2-A46E-3F0A-1E1A5FBA5139}"/>
              </a:ext>
            </a:extLst>
          </p:cNvPr>
          <p:cNvPicPr>
            <a:picLocks noChangeAspect="1"/>
          </p:cNvPicPr>
          <p:nvPr/>
        </p:nvPicPr>
        <p:blipFill>
          <a:blip r:embed="rId4"/>
          <a:stretch>
            <a:fillRect/>
          </a:stretch>
        </p:blipFill>
        <p:spPr>
          <a:xfrm>
            <a:off x="323528" y="3811406"/>
            <a:ext cx="4682128" cy="2771956"/>
          </a:xfrm>
          <a:prstGeom prst="rect">
            <a:avLst/>
          </a:prstGeom>
        </p:spPr>
      </p:pic>
      <p:sp>
        <p:nvSpPr>
          <p:cNvPr id="7" name="Text Box 3">
            <a:extLst>
              <a:ext uri="{FF2B5EF4-FFF2-40B4-BE49-F238E27FC236}">
                <a16:creationId xmlns:a16="http://schemas.microsoft.com/office/drawing/2014/main" id="{A211D0AB-3A91-B9B4-9F86-BEAE86CB0C8B}"/>
              </a:ext>
            </a:extLst>
          </p:cNvPr>
          <p:cNvSpPr txBox="1">
            <a:spLocks noChangeArrowheads="1"/>
          </p:cNvSpPr>
          <p:nvPr/>
        </p:nvSpPr>
        <p:spPr bwMode="auto">
          <a:xfrm>
            <a:off x="5164172" y="1107651"/>
            <a:ext cx="359621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příklad: srážka elektronu s molekulou O</a:t>
            </a:r>
            <a:r>
              <a:rPr lang="en-US" altLang="cs-CZ" sz="1400" baseline="-25000" dirty="0"/>
              <a:t>2</a:t>
            </a:r>
            <a:endParaRPr lang="cs-CZ" altLang="cs-CZ" sz="1400" baseline="-25000" dirty="0"/>
          </a:p>
        </p:txBody>
      </p:sp>
      <p:sp>
        <p:nvSpPr>
          <p:cNvPr id="3" name="TextovéPole 2">
            <a:extLst>
              <a:ext uri="{FF2B5EF4-FFF2-40B4-BE49-F238E27FC236}">
                <a16:creationId xmlns:a16="http://schemas.microsoft.com/office/drawing/2014/main" id="{538941A6-DEC2-A05C-B9BE-E491A4931ED7}"/>
              </a:ext>
            </a:extLst>
          </p:cNvPr>
          <p:cNvSpPr txBox="1"/>
          <p:nvPr/>
        </p:nvSpPr>
        <p:spPr>
          <a:xfrm>
            <a:off x="323528" y="1052736"/>
            <a:ext cx="4740288" cy="3647152"/>
          </a:xfrm>
          <a:prstGeom prst="rect">
            <a:avLst/>
          </a:prstGeom>
          <a:noFill/>
        </p:spPr>
        <p:txBody>
          <a:bodyPr wrap="square">
            <a:spAutoFit/>
          </a:bodyPr>
          <a:lstStyle/>
          <a:p>
            <a:r>
              <a:rPr lang="cs-CZ" sz="1400" dirty="0">
                <a:solidFill>
                  <a:srgbClr val="C00000"/>
                </a:solidFill>
              </a:rPr>
              <a:t>Použití aproximací</a:t>
            </a:r>
            <a:r>
              <a:rPr lang="cs-CZ" sz="1400" dirty="0"/>
              <a:t>, např. </a:t>
            </a:r>
            <a:r>
              <a:rPr lang="cs-CZ" sz="1400" dirty="0" err="1"/>
              <a:t>Bornova-Oppenheimerova</a:t>
            </a:r>
            <a:endParaRPr lang="cs-CZ" sz="1400" dirty="0"/>
          </a:p>
          <a:p>
            <a:pPr marL="342900" indent="-342900">
              <a:buFont typeface="+mj-lt"/>
              <a:buAutoNum type="arabicParenR"/>
            </a:pPr>
            <a:endParaRPr lang="cs-CZ" sz="1400" dirty="0"/>
          </a:p>
          <a:p>
            <a:pPr marL="342900" indent="-342900">
              <a:buFont typeface="+mj-lt"/>
              <a:buAutoNum type="arabicParenR"/>
            </a:pPr>
            <a:r>
              <a:rPr lang="cs-CZ" sz="1400" dirty="0"/>
              <a:t>řešení elektronového problému – kvantová chemie</a:t>
            </a:r>
            <a:br>
              <a:rPr lang="cs-CZ" sz="1400" dirty="0"/>
            </a:br>
            <a:br>
              <a:rPr lang="cs-CZ" sz="1400" dirty="0"/>
            </a:br>
            <a:r>
              <a:rPr lang="cs-CZ" sz="1100" dirty="0"/>
              <a:t>– velké výpočty na klastrech počítačů kvůli dostatečné přesnosti</a:t>
            </a:r>
            <a:br>
              <a:rPr lang="cs-CZ" sz="1100" dirty="0"/>
            </a:br>
            <a:r>
              <a:rPr lang="cs-CZ" sz="1100" dirty="0"/>
              <a:t>– </a:t>
            </a:r>
            <a:r>
              <a:rPr lang="cs-CZ" sz="1100" dirty="0">
                <a:solidFill>
                  <a:srgbClr val="C00000"/>
                </a:solidFill>
              </a:rPr>
              <a:t>hodiny</a:t>
            </a:r>
            <a:r>
              <a:rPr lang="cs-CZ" sz="1100" dirty="0"/>
              <a:t> pro dvouatomové molekuly, </a:t>
            </a:r>
            <a:r>
              <a:rPr lang="cs-CZ" sz="1100" dirty="0">
                <a:solidFill>
                  <a:srgbClr val="C00000"/>
                </a:solidFill>
              </a:rPr>
              <a:t>měsíce</a:t>
            </a:r>
            <a:r>
              <a:rPr lang="cs-CZ" sz="1100" dirty="0"/>
              <a:t> pro tříatomové</a:t>
            </a:r>
            <a:endParaRPr lang="cs-CZ" sz="1100" kern="0" dirty="0"/>
          </a:p>
          <a:p>
            <a:pPr marL="285750" indent="-285750">
              <a:buFont typeface="+mj-lt"/>
              <a:buAutoNum type="arabicParenR"/>
            </a:pPr>
            <a:endParaRPr lang="cs-CZ" sz="1100" kern="0" dirty="0">
              <a:solidFill>
                <a:srgbClr val="C00000"/>
              </a:solidFill>
            </a:endParaRPr>
          </a:p>
          <a:p>
            <a:pPr marL="342900" indent="-342900">
              <a:buFont typeface="+mj-lt"/>
              <a:buAutoNum type="arabicParenR"/>
            </a:pPr>
            <a:r>
              <a:rPr lang="cs-CZ" sz="1400" dirty="0"/>
              <a:t>ř</a:t>
            </a:r>
            <a:r>
              <a:rPr lang="cs-CZ" sz="1400" kern="0" dirty="0"/>
              <a:t>ešení pohybu jader </a:t>
            </a:r>
            <a:r>
              <a:rPr lang="cs-CZ" sz="1400" dirty="0"/>
              <a:t>– výpočet účinných průřezů</a:t>
            </a:r>
            <a:br>
              <a:rPr lang="cs-CZ" sz="1400" kern="0" dirty="0"/>
            </a:br>
            <a:br>
              <a:rPr lang="cs-CZ" sz="1400" kern="0" dirty="0"/>
            </a:br>
            <a:r>
              <a:rPr lang="cs-CZ" sz="1100" dirty="0"/>
              <a:t>– lze občas aproximovat klasickým pohybem</a:t>
            </a:r>
            <a:br>
              <a:rPr lang="cs-CZ" sz="1100" dirty="0"/>
            </a:br>
            <a:r>
              <a:rPr lang="cs-CZ" sz="1100" dirty="0"/>
              <a:t>– </a:t>
            </a:r>
            <a:r>
              <a:rPr lang="cs-CZ" sz="1100" dirty="0">
                <a:solidFill>
                  <a:srgbClr val="C00000"/>
                </a:solidFill>
              </a:rPr>
              <a:t>minuty</a:t>
            </a:r>
            <a:r>
              <a:rPr lang="cs-CZ" sz="1100" dirty="0"/>
              <a:t> pro dvouatomové molekuly, </a:t>
            </a:r>
            <a:r>
              <a:rPr lang="cs-CZ" sz="1100" dirty="0">
                <a:solidFill>
                  <a:srgbClr val="C00000"/>
                </a:solidFill>
              </a:rPr>
              <a:t>dny</a:t>
            </a:r>
            <a:r>
              <a:rPr lang="cs-CZ" sz="1100" dirty="0"/>
              <a:t> pro tříatomové</a:t>
            </a:r>
          </a:p>
          <a:p>
            <a:pPr marL="342900" indent="-342900">
              <a:buFont typeface="+mj-lt"/>
              <a:buAutoNum type="arabicParenR"/>
            </a:pPr>
            <a:endParaRPr lang="cs-CZ" sz="1600" dirty="0"/>
          </a:p>
          <a:p>
            <a:pPr marL="342900" indent="-342900">
              <a:buFont typeface="+mj-lt"/>
              <a:buAutoNum type="arabicParenR"/>
            </a:pPr>
            <a:r>
              <a:rPr lang="cs-CZ" sz="1400" kern="0" dirty="0"/>
              <a:t>analýza dat a interpretace účinných průřezů</a:t>
            </a:r>
            <a:br>
              <a:rPr lang="cs-CZ" sz="1400" kern="0" dirty="0"/>
            </a:br>
            <a:endParaRPr lang="cs-CZ" sz="1400" dirty="0"/>
          </a:p>
          <a:p>
            <a:endParaRPr lang="cs-CZ" sz="1600" dirty="0"/>
          </a:p>
          <a:p>
            <a:endParaRPr lang="cs-CZ" sz="1600" dirty="0"/>
          </a:p>
          <a:p>
            <a:endParaRPr lang="cs-CZ" sz="1600" dirty="0"/>
          </a:p>
        </p:txBody>
      </p:sp>
      <p:pic>
        <p:nvPicPr>
          <p:cNvPr id="5" name="Obrázek 4">
            <a:extLst>
              <a:ext uri="{FF2B5EF4-FFF2-40B4-BE49-F238E27FC236}">
                <a16:creationId xmlns:a16="http://schemas.microsoft.com/office/drawing/2014/main" id="{86D46217-1F59-350F-284E-FBBED3FADC7A}"/>
              </a:ext>
            </a:extLst>
          </p:cNvPr>
          <p:cNvPicPr>
            <a:picLocks noChangeAspect="1"/>
          </p:cNvPicPr>
          <p:nvPr/>
        </p:nvPicPr>
        <p:blipFill>
          <a:blip r:embed="rId5"/>
          <a:stretch>
            <a:fillRect/>
          </a:stretch>
        </p:blipFill>
        <p:spPr>
          <a:xfrm>
            <a:off x="5364088" y="3811406"/>
            <a:ext cx="3008228" cy="3017994"/>
          </a:xfrm>
          <a:prstGeom prst="rect">
            <a:avLst/>
          </a:prstGeom>
        </p:spPr>
      </p:pic>
      <p:sp>
        <p:nvSpPr>
          <p:cNvPr id="8"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7619588" y="1518085"/>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9" name="Picture 2" descr="Oxygen Molecule Images – Browse 60,168 Stock Photos, Vectors, and Video |  Adobe Stock"/>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93932" y="2741783"/>
            <a:ext cx="756768" cy="378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422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FF2B5EF4-FFF2-40B4-BE49-F238E27FC236}">
                <a16:creationId xmlns:a16="http://schemas.microsoft.com/office/drawing/2014/main" id="{0A07DB83-D46F-FA59-7ED4-91FC6A928912}"/>
              </a:ext>
            </a:extLst>
          </p:cNvPr>
          <p:cNvSpPr txBox="1">
            <a:spLocks noChangeArrowheads="1"/>
          </p:cNvSpPr>
          <p:nvPr/>
        </p:nvSpPr>
        <p:spPr bwMode="auto">
          <a:xfrm>
            <a:off x="934698" y="642174"/>
            <a:ext cx="74905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Kvantový fyzik řeší vibrační pohyb molekuly </a:t>
            </a:r>
            <a:r>
              <a:rPr lang="cs-CZ" sz="1600" dirty="0" err="1">
                <a:solidFill>
                  <a:srgbClr val="C00000"/>
                </a:solidFill>
              </a:rPr>
              <a:t>HCl</a:t>
            </a:r>
            <a:r>
              <a:rPr lang="cs-CZ" sz="1600" dirty="0">
                <a:solidFill>
                  <a:srgbClr val="C00000"/>
                </a:solidFill>
              </a:rPr>
              <a:t> na superpočítači</a:t>
            </a:r>
            <a:endParaRPr lang="en-US" sz="1600" dirty="0">
              <a:solidFill>
                <a:srgbClr val="C00000"/>
              </a:solidFill>
            </a:endParaRPr>
          </a:p>
        </p:txBody>
      </p:sp>
      <p:pic>
        <p:nvPicPr>
          <p:cNvPr id="4" name="Obrázek 3">
            <a:extLst>
              <a:ext uri="{FF2B5EF4-FFF2-40B4-BE49-F238E27FC236}">
                <a16:creationId xmlns:a16="http://schemas.microsoft.com/office/drawing/2014/main" id="{C2C40BF3-3625-C9DC-2A62-C86CFE994A17}"/>
              </a:ext>
            </a:extLst>
          </p:cNvPr>
          <p:cNvPicPr>
            <a:picLocks noChangeAspect="1"/>
          </p:cNvPicPr>
          <p:nvPr/>
        </p:nvPicPr>
        <p:blipFill>
          <a:blip r:embed="rId2"/>
          <a:stretch>
            <a:fillRect/>
          </a:stretch>
        </p:blipFill>
        <p:spPr>
          <a:xfrm>
            <a:off x="3195464" y="1414730"/>
            <a:ext cx="2528664" cy="2528664"/>
          </a:xfrm>
          <a:prstGeom prst="rect">
            <a:avLst/>
          </a:prstGeom>
        </p:spPr>
      </p:pic>
      <p:sp>
        <p:nvSpPr>
          <p:cNvPr id="6" name="AutoShape 2" descr="Generated from prompt">
            <a:extLst>
              <a:ext uri="{FF2B5EF4-FFF2-40B4-BE49-F238E27FC236}">
                <a16:creationId xmlns:a16="http://schemas.microsoft.com/office/drawing/2014/main" id="{0F72014B-CCF6-70CD-4E34-0BDE4D73904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Obrázek 8">
            <a:extLst>
              <a:ext uri="{FF2B5EF4-FFF2-40B4-BE49-F238E27FC236}">
                <a16:creationId xmlns:a16="http://schemas.microsoft.com/office/drawing/2014/main" id="{D90D5115-1904-9BE5-B04D-D914EF21B1E4}"/>
              </a:ext>
            </a:extLst>
          </p:cNvPr>
          <p:cNvPicPr>
            <a:picLocks noChangeAspect="1"/>
          </p:cNvPicPr>
          <p:nvPr/>
        </p:nvPicPr>
        <p:blipFill>
          <a:blip r:embed="rId3"/>
          <a:stretch>
            <a:fillRect/>
          </a:stretch>
        </p:blipFill>
        <p:spPr>
          <a:xfrm>
            <a:off x="395536" y="1412776"/>
            <a:ext cx="2528664" cy="2528664"/>
          </a:xfrm>
          <a:prstGeom prst="rect">
            <a:avLst/>
          </a:prstGeom>
        </p:spPr>
      </p:pic>
      <p:pic>
        <p:nvPicPr>
          <p:cNvPr id="11" name="Obrázek 10">
            <a:extLst>
              <a:ext uri="{FF2B5EF4-FFF2-40B4-BE49-F238E27FC236}">
                <a16:creationId xmlns:a16="http://schemas.microsoft.com/office/drawing/2014/main" id="{7A5D3ACB-5A5D-5666-EDE7-8115BB0D37DE}"/>
              </a:ext>
            </a:extLst>
          </p:cNvPr>
          <p:cNvPicPr>
            <a:picLocks noChangeAspect="1"/>
          </p:cNvPicPr>
          <p:nvPr/>
        </p:nvPicPr>
        <p:blipFill>
          <a:blip r:embed="rId4"/>
          <a:stretch>
            <a:fillRect/>
          </a:stretch>
        </p:blipFill>
        <p:spPr>
          <a:xfrm>
            <a:off x="395536" y="4143166"/>
            <a:ext cx="2528664" cy="2528664"/>
          </a:xfrm>
          <a:prstGeom prst="rect">
            <a:avLst/>
          </a:prstGeom>
        </p:spPr>
      </p:pic>
      <p:pic>
        <p:nvPicPr>
          <p:cNvPr id="13" name="Obrázek 12">
            <a:extLst>
              <a:ext uri="{FF2B5EF4-FFF2-40B4-BE49-F238E27FC236}">
                <a16:creationId xmlns:a16="http://schemas.microsoft.com/office/drawing/2014/main" id="{AD39C78B-62E8-60CC-BEB7-19B41B30FE75}"/>
              </a:ext>
            </a:extLst>
          </p:cNvPr>
          <p:cNvPicPr>
            <a:picLocks noChangeAspect="1"/>
          </p:cNvPicPr>
          <p:nvPr/>
        </p:nvPicPr>
        <p:blipFill>
          <a:blip r:embed="rId5"/>
          <a:stretch>
            <a:fillRect/>
          </a:stretch>
        </p:blipFill>
        <p:spPr>
          <a:xfrm>
            <a:off x="3195464" y="4107888"/>
            <a:ext cx="2528664" cy="2528664"/>
          </a:xfrm>
          <a:prstGeom prst="rect">
            <a:avLst/>
          </a:prstGeom>
        </p:spPr>
      </p:pic>
      <p:pic>
        <p:nvPicPr>
          <p:cNvPr id="3" name="Obrázek 2">
            <a:extLst>
              <a:ext uri="{FF2B5EF4-FFF2-40B4-BE49-F238E27FC236}">
                <a16:creationId xmlns:a16="http://schemas.microsoft.com/office/drawing/2014/main" id="{01A66D20-07E4-423E-493C-38EB81486CC5}"/>
              </a:ext>
            </a:extLst>
          </p:cNvPr>
          <p:cNvPicPr>
            <a:picLocks noChangeAspect="1"/>
          </p:cNvPicPr>
          <p:nvPr/>
        </p:nvPicPr>
        <p:blipFill>
          <a:blip r:embed="rId6"/>
          <a:stretch>
            <a:fillRect/>
          </a:stretch>
        </p:blipFill>
        <p:spPr>
          <a:xfrm>
            <a:off x="5942221" y="1889460"/>
            <a:ext cx="2777624" cy="4166435"/>
          </a:xfrm>
          <a:prstGeom prst="rect">
            <a:avLst/>
          </a:prstGeom>
        </p:spPr>
      </p:pic>
      <p:sp>
        <p:nvSpPr>
          <p:cNvPr id="12" name="Text Box 15">
            <a:extLst>
              <a:ext uri="{FF2B5EF4-FFF2-40B4-BE49-F238E27FC236}">
                <a16:creationId xmlns:a16="http://schemas.microsoft.com/office/drawing/2014/main" id="{446E947D-5571-935E-5AB6-833392ED3AEF}"/>
              </a:ext>
            </a:extLst>
          </p:cNvPr>
          <p:cNvSpPr txBox="1">
            <a:spLocks noChangeArrowheads="1"/>
          </p:cNvSpPr>
          <p:nvPr/>
        </p:nvSpPr>
        <p:spPr bwMode="auto">
          <a:xfrm>
            <a:off x="5602841" y="1484784"/>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2025</a:t>
            </a:r>
            <a:endParaRPr lang="en-US" sz="1600" dirty="0">
              <a:solidFill>
                <a:srgbClr val="C00000"/>
              </a:solidFill>
            </a:endParaRPr>
          </a:p>
        </p:txBody>
      </p:sp>
      <p:sp>
        <p:nvSpPr>
          <p:cNvPr id="8" name="Rectangle 2">
            <a:extLst>
              <a:ext uri="{FF2B5EF4-FFF2-40B4-BE49-F238E27FC236}">
                <a16:creationId xmlns:a16="http://schemas.microsoft.com/office/drawing/2014/main" id="{4B906BDD-8CE5-F5B6-A423-4B33DE2DA00B}"/>
              </a:ext>
            </a:extLst>
          </p:cNvPr>
          <p:cNvSpPr txBox="1">
            <a:spLocks noChangeArrowheads="1"/>
          </p:cNvSpPr>
          <p:nvPr/>
        </p:nvSpPr>
        <p:spPr bwMode="auto">
          <a:xfrm>
            <a:off x="539750" y="44624"/>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dirty="0">
                <a:solidFill>
                  <a:schemeClr val="accent2"/>
                </a:solidFill>
              </a:rPr>
              <a:t>AI kreslí komiks – </a:t>
            </a:r>
            <a:r>
              <a:rPr lang="en-US" sz="2800" b="1" kern="0" dirty="0">
                <a:solidFill>
                  <a:schemeClr val="accent2"/>
                </a:solidFill>
              </a:rPr>
              <a:t>Copilot </a:t>
            </a:r>
            <a:r>
              <a:rPr lang="cs-CZ" sz="2800" b="1" kern="0" dirty="0">
                <a:solidFill>
                  <a:schemeClr val="accent2"/>
                </a:solidFill>
              </a:rPr>
              <a:t>(DALL-E)</a:t>
            </a:r>
            <a:endParaRPr lang="en-US" sz="2800" b="1" kern="0" dirty="0">
              <a:solidFill>
                <a:schemeClr val="accent2"/>
              </a:solidFill>
            </a:endParaRPr>
          </a:p>
        </p:txBody>
      </p:sp>
      <p:sp>
        <p:nvSpPr>
          <p:cNvPr id="18" name="Text Box 15">
            <a:extLst>
              <a:ext uri="{FF2B5EF4-FFF2-40B4-BE49-F238E27FC236}">
                <a16:creationId xmlns:a16="http://schemas.microsoft.com/office/drawing/2014/main" id="{8F3C7F36-98A0-DC04-4F78-72F7375886DB}"/>
              </a:ext>
            </a:extLst>
          </p:cNvPr>
          <p:cNvSpPr txBox="1">
            <a:spLocks noChangeArrowheads="1"/>
          </p:cNvSpPr>
          <p:nvPr/>
        </p:nvSpPr>
        <p:spPr bwMode="auto">
          <a:xfrm>
            <a:off x="1331640" y="1013177"/>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2024</a:t>
            </a:r>
          </a:p>
        </p:txBody>
      </p:sp>
    </p:spTree>
    <p:extLst>
      <p:ext uri="{BB962C8B-B14F-4D97-AF65-F5344CB8AC3E}">
        <p14:creationId xmlns:p14="http://schemas.microsoft.com/office/powerpoint/2010/main" val="2109409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A63E07-5A60-C5A4-6E93-ED57F07FD299}"/>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6" name="Text Box 3">
            <a:extLst>
              <a:ext uri="{FF2B5EF4-FFF2-40B4-BE49-F238E27FC236}">
                <a16:creationId xmlns:a16="http://schemas.microsoft.com/office/drawing/2014/main" id="{04DB6918-6C1E-9BC4-A8C4-B7334D095F5A}"/>
              </a:ext>
            </a:extLst>
          </p:cNvPr>
          <p:cNvSpPr txBox="1">
            <a:spLocks noChangeArrowheads="1"/>
          </p:cNvSpPr>
          <p:nvPr/>
        </p:nvSpPr>
        <p:spPr bwMode="auto">
          <a:xfrm>
            <a:off x="539552" y="1409684"/>
            <a:ext cx="7200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vibrační excitace při srážce elektronu s </a:t>
            </a:r>
            <a:r>
              <a:rPr lang="cs-CZ" altLang="cs-CZ" sz="1400" dirty="0" err="1"/>
              <a:t>HCl</a:t>
            </a:r>
            <a:r>
              <a:rPr lang="cs-CZ" altLang="cs-CZ" sz="1400" dirty="0"/>
              <a:t> – teorie vs. experiment Michaela Allana</a:t>
            </a:r>
            <a:endParaRPr lang="cs-CZ" altLang="cs-CZ" sz="1400" baseline="-25000" dirty="0"/>
          </a:p>
        </p:txBody>
      </p:sp>
      <p:sp>
        <p:nvSpPr>
          <p:cNvPr id="7" name="TextovéPole 6">
            <a:extLst>
              <a:ext uri="{FF2B5EF4-FFF2-40B4-BE49-F238E27FC236}">
                <a16:creationId xmlns:a16="http://schemas.microsoft.com/office/drawing/2014/main" id="{1982593D-FF4F-1B36-AADD-F3CA09015BFB}"/>
              </a:ext>
            </a:extLst>
          </p:cNvPr>
          <p:cNvSpPr txBox="1"/>
          <p:nvPr/>
        </p:nvSpPr>
        <p:spPr>
          <a:xfrm>
            <a:off x="777260" y="860430"/>
            <a:ext cx="7578367" cy="369332"/>
          </a:xfrm>
          <a:prstGeom prst="rect">
            <a:avLst/>
          </a:prstGeom>
          <a:noFill/>
        </p:spPr>
        <p:txBody>
          <a:bodyPr wrap="square">
            <a:spAutoFit/>
          </a:bodyPr>
          <a:lstStyle/>
          <a:p>
            <a:pPr algn="ctr"/>
            <a:r>
              <a:rPr lang="cs-CZ" dirty="0">
                <a:solidFill>
                  <a:srgbClr val="C00000"/>
                </a:solidFill>
              </a:rPr>
              <a:t>porozumění účinným průřezům aneb souhra teorie a experimentu</a:t>
            </a:r>
          </a:p>
        </p:txBody>
      </p:sp>
      <p:pic>
        <p:nvPicPr>
          <p:cNvPr id="12" name="Obrázek 11">
            <a:extLst>
              <a:ext uri="{FF2B5EF4-FFF2-40B4-BE49-F238E27FC236}">
                <a16:creationId xmlns:a16="http://schemas.microsoft.com/office/drawing/2014/main" id="{247E4D5A-80F2-3857-1B48-5ED62039A0AA}"/>
              </a:ext>
            </a:extLst>
          </p:cNvPr>
          <p:cNvPicPr>
            <a:picLocks noChangeAspect="1"/>
          </p:cNvPicPr>
          <p:nvPr/>
        </p:nvPicPr>
        <p:blipFill>
          <a:blip r:embed="rId2"/>
          <a:stretch>
            <a:fillRect/>
          </a:stretch>
        </p:blipFill>
        <p:spPr>
          <a:xfrm>
            <a:off x="2090839" y="1988841"/>
            <a:ext cx="6950134" cy="3888432"/>
          </a:xfrm>
          <a:prstGeom prst="rect">
            <a:avLst/>
          </a:prstGeom>
        </p:spPr>
      </p:pic>
      <p:pic>
        <p:nvPicPr>
          <p:cNvPr id="8" name="Picture 2">
            <a:extLst>
              <a:ext uri="{FF2B5EF4-FFF2-40B4-BE49-F238E27FC236}">
                <a16:creationId xmlns:a16="http://schemas.microsoft.com/office/drawing/2014/main" id="{A2DDDC44-CEDA-7416-9D65-F2064B4EB8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544" y="3955836"/>
            <a:ext cx="1583160" cy="890528"/>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402248" y="2924944"/>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spTree>
    <p:extLst>
      <p:ext uri="{BB962C8B-B14F-4D97-AF65-F5344CB8AC3E}">
        <p14:creationId xmlns:p14="http://schemas.microsoft.com/office/powerpoint/2010/main" val="2171123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A63E07-5A60-C5A4-6E93-ED57F07FD299}"/>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pic>
        <p:nvPicPr>
          <p:cNvPr id="2" name="Picture 9">
            <a:extLst>
              <a:ext uri="{FF2B5EF4-FFF2-40B4-BE49-F238E27FC236}">
                <a16:creationId xmlns:a16="http://schemas.microsoft.com/office/drawing/2014/main" id="{ACDE50E1-067C-3253-BE38-4711D32933A3}"/>
              </a:ext>
            </a:extLst>
          </p:cNvPr>
          <p:cNvPicPr>
            <a:picLocks noChangeAspect="1" noChangeArrowheads="1"/>
          </p:cNvPicPr>
          <p:nvPr/>
        </p:nvPicPr>
        <p:blipFill>
          <a:blip r:embed="rId2" cstate="print"/>
          <a:srcRect/>
          <a:stretch>
            <a:fillRect/>
          </a:stretch>
        </p:blipFill>
        <p:spPr bwMode="auto">
          <a:xfrm>
            <a:off x="256756" y="2060848"/>
            <a:ext cx="8064896" cy="4079795"/>
          </a:xfrm>
          <a:prstGeom prst="rect">
            <a:avLst/>
          </a:prstGeom>
          <a:noFill/>
          <a:ln w="9525">
            <a:noFill/>
            <a:miter lim="800000"/>
            <a:headEnd/>
            <a:tailEnd/>
          </a:ln>
        </p:spPr>
      </p:pic>
      <p:sp>
        <p:nvSpPr>
          <p:cNvPr id="9" name="TextovéPole 8">
            <a:extLst>
              <a:ext uri="{FF2B5EF4-FFF2-40B4-BE49-F238E27FC236}">
                <a16:creationId xmlns:a16="http://schemas.microsoft.com/office/drawing/2014/main" id="{1982593D-FF4F-1B36-AADD-F3CA09015BFB}"/>
              </a:ext>
            </a:extLst>
          </p:cNvPr>
          <p:cNvSpPr txBox="1"/>
          <p:nvPr/>
        </p:nvSpPr>
        <p:spPr>
          <a:xfrm>
            <a:off x="777260" y="860430"/>
            <a:ext cx="7578367" cy="369332"/>
          </a:xfrm>
          <a:prstGeom prst="rect">
            <a:avLst/>
          </a:prstGeom>
          <a:noFill/>
        </p:spPr>
        <p:txBody>
          <a:bodyPr wrap="square">
            <a:spAutoFit/>
          </a:bodyPr>
          <a:lstStyle/>
          <a:p>
            <a:pPr algn="ctr"/>
            <a:r>
              <a:rPr lang="cs-CZ" dirty="0">
                <a:solidFill>
                  <a:srgbClr val="C00000"/>
                </a:solidFill>
              </a:rPr>
              <a:t>podrobné vysvětlení všech struktur v účinných průřezech</a:t>
            </a:r>
          </a:p>
        </p:txBody>
      </p:sp>
      <p:sp>
        <p:nvSpPr>
          <p:cNvPr id="10" name="Text Box 3">
            <a:extLst>
              <a:ext uri="{FF2B5EF4-FFF2-40B4-BE49-F238E27FC236}">
                <a16:creationId xmlns:a16="http://schemas.microsoft.com/office/drawing/2014/main" id="{04DB6918-6C1E-9BC4-A8C4-B7334D095F5A}"/>
              </a:ext>
            </a:extLst>
          </p:cNvPr>
          <p:cNvSpPr txBox="1">
            <a:spLocks noChangeArrowheads="1"/>
          </p:cNvSpPr>
          <p:nvPr/>
        </p:nvSpPr>
        <p:spPr bwMode="auto">
          <a:xfrm>
            <a:off x="539552" y="1537047"/>
            <a:ext cx="53285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vibrační excitace a disociační záchyt při srážce elektronu s </a:t>
            </a:r>
            <a:r>
              <a:rPr lang="cs-CZ" altLang="cs-CZ" sz="1400" dirty="0" err="1"/>
              <a:t>HCl</a:t>
            </a:r>
            <a:endParaRPr lang="cs-CZ" altLang="cs-CZ" sz="1400" baseline="-25000" dirty="0"/>
          </a:p>
        </p:txBody>
      </p:sp>
    </p:spTree>
    <p:extLst>
      <p:ext uri="{BB962C8B-B14F-4D97-AF65-F5344CB8AC3E}">
        <p14:creationId xmlns:p14="http://schemas.microsoft.com/office/powerpoint/2010/main" val="3889556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6DB04-04B1-DC0A-2FB4-2393BF62197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003C1E-750C-293D-DC9F-EC10FF2B7DFA}"/>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9" name="TextovéPole 8">
            <a:extLst>
              <a:ext uri="{FF2B5EF4-FFF2-40B4-BE49-F238E27FC236}">
                <a16:creationId xmlns:a16="http://schemas.microsoft.com/office/drawing/2014/main" id="{84574D1A-FC3B-B9F9-E5A2-D4A772A6EAC0}"/>
              </a:ext>
            </a:extLst>
          </p:cNvPr>
          <p:cNvSpPr txBox="1"/>
          <p:nvPr/>
        </p:nvSpPr>
        <p:spPr>
          <a:xfrm>
            <a:off x="777260" y="860430"/>
            <a:ext cx="7578367" cy="369332"/>
          </a:xfrm>
          <a:prstGeom prst="rect">
            <a:avLst/>
          </a:prstGeom>
          <a:noFill/>
        </p:spPr>
        <p:txBody>
          <a:bodyPr wrap="square">
            <a:spAutoFit/>
          </a:bodyPr>
          <a:lstStyle/>
          <a:p>
            <a:pPr algn="ctr"/>
            <a:r>
              <a:rPr lang="cs-CZ" dirty="0">
                <a:solidFill>
                  <a:srgbClr val="C00000"/>
                </a:solidFill>
              </a:rPr>
              <a:t>ukázka výsledku pro tříatomovou molekulu</a:t>
            </a:r>
          </a:p>
        </p:txBody>
      </p:sp>
      <p:sp>
        <p:nvSpPr>
          <p:cNvPr id="10" name="Text Box 3">
            <a:extLst>
              <a:ext uri="{FF2B5EF4-FFF2-40B4-BE49-F238E27FC236}">
                <a16:creationId xmlns:a16="http://schemas.microsoft.com/office/drawing/2014/main" id="{4BC434B2-5B7D-17D9-8576-2F6935B9E23A}"/>
              </a:ext>
            </a:extLst>
          </p:cNvPr>
          <p:cNvSpPr txBox="1">
            <a:spLocks noChangeArrowheads="1"/>
          </p:cNvSpPr>
          <p:nvPr/>
        </p:nvSpPr>
        <p:spPr bwMode="auto">
          <a:xfrm>
            <a:off x="579266" y="1537666"/>
            <a:ext cx="799288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vibrační excitace při srážce elektronu s CO</a:t>
            </a:r>
            <a:r>
              <a:rPr lang="cs-CZ" altLang="cs-CZ" sz="1400" baseline="-25000" dirty="0"/>
              <a:t>2</a:t>
            </a:r>
            <a:r>
              <a:rPr lang="cs-CZ" altLang="cs-CZ" sz="1400" dirty="0"/>
              <a:t> – 2D spektrum ztráty energie nalétávajícího elektronu</a:t>
            </a:r>
            <a:endParaRPr lang="cs-CZ" altLang="cs-CZ" sz="1400" baseline="-25000" dirty="0"/>
          </a:p>
        </p:txBody>
      </p:sp>
      <p:pic>
        <p:nvPicPr>
          <p:cNvPr id="14" name="Obrázek 13">
            <a:extLst>
              <a:ext uri="{FF2B5EF4-FFF2-40B4-BE49-F238E27FC236}">
                <a16:creationId xmlns:a16="http://schemas.microsoft.com/office/drawing/2014/main" id="{FA55F4C7-1D16-2694-BC5C-F44E3219BF20}"/>
              </a:ext>
            </a:extLst>
          </p:cNvPr>
          <p:cNvPicPr>
            <a:picLocks noChangeAspect="1"/>
          </p:cNvPicPr>
          <p:nvPr/>
        </p:nvPicPr>
        <p:blipFill>
          <a:blip r:embed="rId2"/>
          <a:stretch>
            <a:fillRect/>
          </a:stretch>
        </p:blipFill>
        <p:spPr>
          <a:xfrm>
            <a:off x="2470562" y="2492865"/>
            <a:ext cx="6434331" cy="3404669"/>
          </a:xfrm>
          <a:prstGeom prst="rect">
            <a:avLst/>
          </a:prstGeom>
        </p:spPr>
      </p:pic>
      <p:pic>
        <p:nvPicPr>
          <p:cNvPr id="5122" name="Picture 2">
            <a:extLst>
              <a:ext uri="{FF2B5EF4-FFF2-40B4-BE49-F238E27FC236}">
                <a16:creationId xmlns:a16="http://schemas.microsoft.com/office/drawing/2014/main" id="{16B6DDB7-488E-19F7-C86F-2BBDFDF2E2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329" y="3065480"/>
            <a:ext cx="1572736" cy="81661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90AD2224-5C95-5614-F3A4-3525DAECA6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65" y="3941447"/>
            <a:ext cx="1572736" cy="81661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DA875503-9162-477E-DBBC-E3F6811F28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965" y="4817414"/>
            <a:ext cx="1572736" cy="816613"/>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5">
            <a:extLst>
              <a:ext uri="{FF2B5EF4-FFF2-40B4-BE49-F238E27FC236}">
                <a16:creationId xmlns:a16="http://schemas.microsoft.com/office/drawing/2014/main" id="{24CAEA25-CF61-2E6A-AAC3-CE5049DEF4A9}"/>
              </a:ext>
            </a:extLst>
          </p:cNvPr>
          <p:cNvSpPr txBox="1">
            <a:spLocks noChangeArrowheads="1"/>
          </p:cNvSpPr>
          <p:nvPr/>
        </p:nvSpPr>
        <p:spPr bwMode="auto">
          <a:xfrm>
            <a:off x="585605" y="5693381"/>
            <a:ext cx="150545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O  =  C  =  O</a:t>
            </a:r>
            <a:endParaRPr lang="en-US" sz="1600" dirty="0"/>
          </a:p>
        </p:txBody>
      </p:sp>
      <p:sp>
        <p:nvSpPr>
          <p:cNvPr id="12" name="Text Box 15">
            <a:extLst>
              <a:ext uri="{FF2B5EF4-FFF2-40B4-BE49-F238E27FC236}">
                <a16:creationId xmlns:a16="http://schemas.microsoft.com/office/drawing/2014/main" id="{700E90DF-9812-6940-9F18-2843D4337E23}"/>
              </a:ext>
            </a:extLst>
          </p:cNvPr>
          <p:cNvSpPr txBox="1">
            <a:spLocks noChangeArrowheads="1"/>
          </p:cNvSpPr>
          <p:nvPr/>
        </p:nvSpPr>
        <p:spPr bwMode="auto">
          <a:xfrm>
            <a:off x="592818" y="2125472"/>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spTree>
    <p:extLst>
      <p:ext uri="{BB962C8B-B14F-4D97-AF65-F5344CB8AC3E}">
        <p14:creationId xmlns:p14="http://schemas.microsoft.com/office/powerpoint/2010/main" val="2294245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Jednoduché systémy v kvantové mechanice</a:t>
            </a:r>
            <a:endParaRPr lang="en-US" sz="2400" b="1" dirty="0">
              <a:solidFill>
                <a:schemeClr val="accent2"/>
              </a:solidFill>
            </a:endParaRP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D7FDD4C5-6CF0-FF27-E3B1-21F9EEBDBFA1}"/>
                  </a:ext>
                </a:extLst>
              </p:cNvPr>
              <p:cNvSpPr txBox="1"/>
              <p:nvPr/>
            </p:nvSpPr>
            <p:spPr>
              <a:xfrm>
                <a:off x="437598" y="908720"/>
                <a:ext cx="8598898" cy="6087629"/>
              </a:xfrm>
              <a:prstGeom prst="rect">
                <a:avLst/>
              </a:prstGeom>
              <a:noFill/>
            </p:spPr>
            <p:txBody>
              <a:bodyPr wrap="square">
                <a:spAutoFit/>
              </a:bodyPr>
              <a:lstStyle/>
              <a:p>
                <a:r>
                  <a:rPr lang="cs-CZ" sz="1600" dirty="0">
                    <a:solidFill>
                      <a:srgbClr val="C00000"/>
                    </a:solidFill>
                  </a:rPr>
                  <a:t>Schrödingerova rovnice </a:t>
                </a:r>
                <a:r>
                  <a:rPr lang="cs-CZ" sz="1600" dirty="0"/>
                  <a:t>pro vlnovou funkci</a:t>
                </a:r>
              </a:p>
              <a:p>
                <a:endParaRPr lang="cs-CZ" sz="1600" dirty="0">
                  <a:solidFill>
                    <a:srgbClr val="C00000"/>
                  </a:solidFill>
                </a:endParaRPr>
              </a:p>
              <a:p>
                <a14:m>
                  <m:oMath xmlns:m="http://schemas.openxmlformats.org/officeDocument/2006/math">
                    <m:r>
                      <a:rPr lang="cs-CZ" b="0" i="0" smtClean="0">
                        <a:solidFill>
                          <a:schemeClr val="tx1"/>
                        </a:solidFill>
                        <a:latin typeface="Cambria Math" panose="02040503050406030204" pitchFamily="18" charset="0"/>
                      </a:rPr>
                      <m:t>                     </m:t>
                    </m:r>
                    <m:r>
                      <a:rPr lang="cs-CZ" smtClean="0">
                        <a:solidFill>
                          <a:schemeClr val="tx1"/>
                        </a:solidFill>
                        <a:latin typeface="Cambria Math" panose="02040503050406030204" pitchFamily="18" charset="0"/>
                      </a:rPr>
                      <m:t>ⅈ</m:t>
                    </m:r>
                    <m:r>
                      <m:rPr>
                        <m:sty m:val="p"/>
                      </m:rPr>
                      <a:rPr lang="cs-CZ" i="0" smtClean="0">
                        <a:solidFill>
                          <a:schemeClr val="tx1"/>
                        </a:solidFill>
                        <a:latin typeface="Cambria Math" panose="02040503050406030204" pitchFamily="18" charset="0"/>
                      </a:rPr>
                      <m:t>ℏ</m:t>
                    </m:r>
                    <m:f>
                      <m:fPr>
                        <m:ctrlPr>
                          <a:rPr lang="cs-CZ" i="0" smtClean="0">
                            <a:solidFill>
                              <a:schemeClr val="tx1"/>
                            </a:solidFill>
                            <a:latin typeface="Cambria Math" panose="02040503050406030204" pitchFamily="18" charset="0"/>
                          </a:rPr>
                        </m:ctrlPr>
                      </m:fPr>
                      <m:num>
                        <m:r>
                          <a:rPr lang="cs-CZ" i="0" smtClean="0">
                            <a:solidFill>
                              <a:schemeClr val="tx1"/>
                            </a:solidFill>
                            <a:latin typeface="Cambria Math" panose="02040503050406030204" pitchFamily="18" charset="0"/>
                          </a:rPr>
                          <m:t>𝜕</m:t>
                        </m:r>
                        <m:r>
                          <a:rPr lang="cs-CZ" i="1" smtClean="0">
                            <a:solidFill>
                              <a:schemeClr val="tx1"/>
                            </a:solidFill>
                            <a:latin typeface="Cambria Math" panose="02040503050406030204" pitchFamily="18" charset="0"/>
                          </a:rPr>
                          <m:t>𝛹</m:t>
                        </m:r>
                        <m:r>
                          <a:rPr lang="cs-CZ" b="0" i="1" smtClean="0">
                            <a:solidFill>
                              <a:schemeClr val="tx1"/>
                            </a:solidFill>
                            <a:latin typeface="Cambria Math" panose="02040503050406030204" pitchFamily="18" charset="0"/>
                          </a:rPr>
                          <m:t>(</m:t>
                        </m:r>
                        <m:r>
                          <a:rPr lang="cs-CZ" b="0" i="1" smtClean="0">
                            <a:solidFill>
                              <a:schemeClr val="tx1"/>
                            </a:solidFill>
                            <a:latin typeface="Cambria Math" panose="02040503050406030204" pitchFamily="18" charset="0"/>
                          </a:rPr>
                          <m:t>𝑡</m:t>
                        </m:r>
                        <m:r>
                          <a:rPr lang="cs-CZ" b="0" i="1" smtClean="0">
                            <a:solidFill>
                              <a:schemeClr val="tx1"/>
                            </a:solidFill>
                            <a:latin typeface="Cambria Math" panose="02040503050406030204" pitchFamily="18" charset="0"/>
                          </a:rPr>
                          <m:t>)</m:t>
                        </m:r>
                      </m:num>
                      <m:den>
                        <m:r>
                          <a:rPr lang="cs-CZ" i="0" smtClean="0">
                            <a:solidFill>
                              <a:schemeClr val="tx1"/>
                            </a:solidFill>
                            <a:latin typeface="Cambria Math" panose="02040503050406030204" pitchFamily="18" charset="0"/>
                          </a:rPr>
                          <m:t>𝜕</m:t>
                        </m:r>
                        <m:r>
                          <a:rPr lang="cs-CZ" i="1" smtClean="0">
                            <a:solidFill>
                              <a:schemeClr val="tx1"/>
                            </a:solidFill>
                            <a:latin typeface="Cambria Math" panose="02040503050406030204" pitchFamily="18" charset="0"/>
                          </a:rPr>
                          <m:t>𝑡</m:t>
                        </m:r>
                      </m:den>
                    </m:f>
                    <m:r>
                      <a:rPr lang="cs-CZ" i="0" smtClean="0">
                        <a:solidFill>
                          <a:schemeClr val="tx1"/>
                        </a:solidFill>
                        <a:latin typeface="Cambria Math" panose="02040503050406030204" pitchFamily="18" charset="0"/>
                      </a:rPr>
                      <m:t>=</m:t>
                    </m:r>
                    <m:r>
                      <a:rPr lang="cs-CZ" i="1" smtClean="0">
                        <a:solidFill>
                          <a:schemeClr val="tx1"/>
                        </a:solidFill>
                        <a:latin typeface="Cambria Math" panose="02040503050406030204" pitchFamily="18" charset="0"/>
                      </a:rPr>
                      <m:t>𝐻</m:t>
                    </m:r>
                    <m:r>
                      <a:rPr lang="cs-CZ" i="1">
                        <a:solidFill>
                          <a:schemeClr val="tx1"/>
                        </a:solidFill>
                        <a:latin typeface="Cambria Math" panose="02040503050406030204" pitchFamily="18" charset="0"/>
                      </a:rPr>
                      <m:t>𝛹</m:t>
                    </m:r>
                    <m:d>
                      <m:dPr>
                        <m:ctrlPr>
                          <a:rPr lang="cs-CZ" b="0" i="1" smtClean="0">
                            <a:solidFill>
                              <a:schemeClr val="tx1"/>
                            </a:solidFill>
                            <a:latin typeface="Cambria Math" panose="02040503050406030204" pitchFamily="18" charset="0"/>
                          </a:rPr>
                        </m:ctrlPr>
                      </m:dPr>
                      <m:e>
                        <m:r>
                          <a:rPr lang="cs-CZ" b="0" i="1" smtClean="0">
                            <a:solidFill>
                              <a:schemeClr val="tx1"/>
                            </a:solidFill>
                            <a:latin typeface="Cambria Math" panose="02040503050406030204" pitchFamily="18" charset="0"/>
                          </a:rPr>
                          <m:t>𝑡</m:t>
                        </m:r>
                      </m:e>
                    </m:d>
                  </m:oMath>
                </a14:m>
                <a:r>
                  <a:rPr lang="cs-CZ" dirty="0">
                    <a:solidFill>
                      <a:schemeClr val="tx1"/>
                    </a:solidFill>
                  </a:rPr>
                  <a:t>	                </a:t>
                </a:r>
                <a:r>
                  <a:rPr lang="cs-CZ" sz="1400" dirty="0">
                    <a:solidFill>
                      <a:schemeClr val="tx1"/>
                    </a:solidFill>
                  </a:rPr>
                  <a:t>nebo</a:t>
                </a:r>
                <a:r>
                  <a:rPr lang="cs-CZ" dirty="0">
                    <a:solidFill>
                      <a:schemeClr val="tx1"/>
                    </a:solidFill>
                  </a:rPr>
                  <a:t>	            </a:t>
                </a:r>
                <a14:m>
                  <m:oMath xmlns:m="http://schemas.openxmlformats.org/officeDocument/2006/math">
                    <m:r>
                      <a:rPr lang="cs-CZ" i="1">
                        <a:latin typeface="Cambria Math" panose="02040503050406030204" pitchFamily="18" charset="0"/>
                      </a:rPr>
                      <m:t>𝐻</m:t>
                    </m:r>
                    <m:r>
                      <a:rPr lang="cs-CZ" i="1">
                        <a:latin typeface="Cambria Math" panose="02040503050406030204" pitchFamily="18" charset="0"/>
                      </a:rPr>
                      <m:t>𝛹</m:t>
                    </m:r>
                    <m:r>
                      <a:rPr lang="cs-CZ" b="0" i="1" smtClean="0">
                        <a:latin typeface="Cambria Math" panose="02040503050406030204" pitchFamily="18" charset="0"/>
                      </a:rPr>
                      <m:t>=</m:t>
                    </m:r>
                    <m:r>
                      <a:rPr lang="cs-CZ" b="0" i="1" smtClean="0">
                        <a:latin typeface="Cambria Math" panose="02040503050406030204" pitchFamily="18" charset="0"/>
                      </a:rPr>
                      <m:t>𝐸</m:t>
                    </m:r>
                    <m:r>
                      <a:rPr lang="cs-CZ" i="1">
                        <a:latin typeface="Cambria Math" panose="02040503050406030204" pitchFamily="18" charset="0"/>
                      </a:rPr>
                      <m:t>𝛹</m:t>
                    </m:r>
                  </m:oMath>
                </a14:m>
                <a:endParaRPr lang="cs-CZ" dirty="0">
                  <a:solidFill>
                    <a:schemeClr val="tx1"/>
                  </a:solidFill>
                </a:endParaRPr>
              </a:p>
              <a:p>
                <a:endParaRPr lang="cs-CZ" sz="1600" dirty="0">
                  <a:solidFill>
                    <a:srgbClr val="C00000"/>
                  </a:solidFill>
                </a:endParaRPr>
              </a:p>
              <a:p>
                <a:r>
                  <a:rPr lang="cs-CZ" sz="1400" dirty="0" err="1"/>
                  <a:t>Hamiltonián</a:t>
                </a:r>
                <a:r>
                  <a:rPr lang="cs-CZ" sz="1400" dirty="0"/>
                  <a:t> </a:t>
                </a:r>
                <a:r>
                  <a:rPr lang="cs-CZ" sz="1400" i="1" dirty="0"/>
                  <a:t>H</a:t>
                </a:r>
                <a:r>
                  <a:rPr lang="cs-CZ" sz="1400" dirty="0"/>
                  <a:t> je </a:t>
                </a:r>
                <a:r>
                  <a:rPr lang="cs-CZ" sz="1400" dirty="0">
                    <a:solidFill>
                      <a:srgbClr val="C00000"/>
                    </a:solidFill>
                  </a:rPr>
                  <a:t>operátorem energie </a:t>
                </a:r>
                <a:r>
                  <a:rPr lang="cs-CZ" sz="1400" dirty="0"/>
                  <a:t>systému, typicky součet celkové kinetické a potenciální energie, např.</a:t>
                </a:r>
              </a:p>
              <a:p>
                <a:endParaRPr lang="cs-CZ" sz="1400" dirty="0"/>
              </a:p>
              <a:p>
                <a:pPr/>
                <a14:m>
                  <m:oMathPara xmlns:m="http://schemas.openxmlformats.org/officeDocument/2006/math">
                    <m:oMath>
                      <m:r>
                        <a:rPr lang="cs-CZ" sz="1400" b="0" i="1" smtClean="0">
                          <a:latin typeface="Cambria Math" panose="02040503050406030204" pitchFamily="18" charset="0"/>
                        </a:rPr>
                        <m:t>𝐻</m:t>
                      </m:r>
                      <m:r>
                        <a:rPr lang="cs-CZ" sz="1400" b="0" i="1" smtClean="0">
                          <a:latin typeface="Cambria Math" panose="02040503050406030204" pitchFamily="18" charset="0"/>
                        </a:rPr>
                        <m:t>=</m:t>
                      </m:r>
                      <m:f>
                        <m:fPr>
                          <m:ctrlPr>
                            <a:rPr lang="cs-CZ" sz="1400" b="0" i="1" smtClean="0">
                              <a:latin typeface="Cambria Math" panose="02040503050406030204" pitchFamily="18" charset="0"/>
                            </a:rPr>
                          </m:ctrlPr>
                        </m:fPr>
                        <m:num>
                          <m:sSup>
                            <m:sSupPr>
                              <m:ctrlPr>
                                <a:rPr lang="cs-CZ" sz="1400" b="0" i="1" smtClean="0">
                                  <a:latin typeface="Cambria Math" panose="02040503050406030204" pitchFamily="18" charset="0"/>
                                </a:rPr>
                              </m:ctrlPr>
                            </m:sSupPr>
                            <m:e>
                              <m:r>
                                <a:rPr lang="cs-CZ" sz="1400" b="0" i="1" smtClean="0">
                                  <a:latin typeface="Cambria Math" panose="02040503050406030204" pitchFamily="18" charset="0"/>
                                </a:rPr>
                                <m:t>𝑝</m:t>
                              </m:r>
                            </m:e>
                            <m:sup>
                              <m:r>
                                <a:rPr lang="cs-CZ" sz="1400" b="0" i="1" smtClean="0">
                                  <a:latin typeface="Cambria Math" panose="02040503050406030204" pitchFamily="18" charset="0"/>
                                </a:rPr>
                                <m:t>2</m:t>
                              </m:r>
                            </m:sup>
                          </m:sSup>
                        </m:num>
                        <m:den>
                          <m:r>
                            <a:rPr lang="el-GR" sz="1400" b="0" i="1" smtClean="0">
                              <a:latin typeface="Cambria Math" panose="02040503050406030204" pitchFamily="18" charset="0"/>
                            </a:rPr>
                            <m:t>2</m:t>
                          </m:r>
                          <m:r>
                            <a:rPr lang="cs-CZ" sz="1400" b="0" i="1" smtClean="0">
                              <a:latin typeface="Cambria Math" panose="02040503050406030204" pitchFamily="18" charset="0"/>
                            </a:rPr>
                            <m:t>𝑚</m:t>
                          </m:r>
                        </m:den>
                      </m:f>
                      <m:r>
                        <a:rPr lang="cs-CZ" sz="1400" b="0" i="1" smtClean="0">
                          <a:latin typeface="Cambria Math" panose="02040503050406030204" pitchFamily="18" charset="0"/>
                        </a:rPr>
                        <m:t>+</m:t>
                      </m:r>
                      <m:r>
                        <a:rPr lang="cs-CZ" sz="1400" b="0" i="1" smtClean="0">
                          <a:latin typeface="Cambria Math" panose="02040503050406030204" pitchFamily="18" charset="0"/>
                        </a:rPr>
                        <m:t>𝑉</m:t>
                      </m:r>
                      <m:d>
                        <m:dPr>
                          <m:ctrlPr>
                            <a:rPr lang="cs-CZ" sz="1400" b="0" i="1" smtClean="0">
                              <a:latin typeface="Cambria Math" panose="02040503050406030204" pitchFamily="18" charset="0"/>
                            </a:rPr>
                          </m:ctrlPr>
                        </m:dPr>
                        <m:e>
                          <m:r>
                            <a:rPr lang="cs-CZ" sz="1400" b="0" i="1" smtClean="0">
                              <a:latin typeface="Cambria Math" panose="02040503050406030204" pitchFamily="18" charset="0"/>
                            </a:rPr>
                            <m:t>𝑥</m:t>
                          </m:r>
                        </m:e>
                      </m:d>
                      <m:r>
                        <a:rPr lang="cs-CZ" sz="1400" b="0" i="1" smtClean="0">
                          <a:latin typeface="Cambria Math" panose="02040503050406030204" pitchFamily="18" charset="0"/>
                        </a:rPr>
                        <m:t>,  </m:t>
                      </m:r>
                      <m:r>
                        <a:rPr lang="cs-CZ" sz="1400" b="0" i="1" smtClean="0">
                          <a:latin typeface="Cambria Math" panose="02040503050406030204" pitchFamily="18" charset="0"/>
                        </a:rPr>
                        <m:t>𝑝</m:t>
                      </m:r>
                      <m:r>
                        <a:rPr lang="cs-CZ" sz="1400" b="0" i="1" smtClean="0">
                          <a:latin typeface="Cambria Math" panose="02040503050406030204" pitchFamily="18" charset="0"/>
                        </a:rPr>
                        <m:t>=−</m:t>
                      </m:r>
                      <m:r>
                        <m:rPr>
                          <m:sty m:val="p"/>
                        </m:rPr>
                        <a:rPr lang="cs-CZ" sz="1400" b="0" i="0" smtClean="0">
                          <a:latin typeface="Cambria Math" panose="02040503050406030204" pitchFamily="18" charset="0"/>
                        </a:rPr>
                        <m:t>i</m:t>
                      </m:r>
                      <m:r>
                        <m:rPr>
                          <m:sty m:val="p"/>
                        </m:rPr>
                        <a:rPr lang="cs-CZ" sz="1400">
                          <a:latin typeface="Cambria Math" panose="02040503050406030204" pitchFamily="18" charset="0"/>
                        </a:rPr>
                        <m:t>ℏ</m:t>
                      </m:r>
                      <m:f>
                        <m:fPr>
                          <m:ctrlPr>
                            <a:rPr lang="cs-CZ" sz="1400" i="1">
                              <a:latin typeface="Cambria Math" panose="02040503050406030204" pitchFamily="18" charset="0"/>
                            </a:rPr>
                          </m:ctrlPr>
                        </m:fPr>
                        <m:num>
                          <m:r>
                            <a:rPr lang="cs-CZ" sz="1400" i="1">
                              <a:latin typeface="Cambria Math" panose="02040503050406030204" pitchFamily="18" charset="0"/>
                            </a:rPr>
                            <m:t>𝜕</m:t>
                          </m:r>
                        </m:num>
                        <m:den>
                          <m:r>
                            <a:rPr lang="cs-CZ" sz="1400" i="1">
                              <a:latin typeface="Cambria Math" panose="02040503050406030204" pitchFamily="18" charset="0"/>
                            </a:rPr>
                            <m:t>𝜕</m:t>
                          </m:r>
                          <m:r>
                            <a:rPr lang="cs-CZ" sz="1400" b="0" i="1" smtClean="0">
                              <a:latin typeface="Cambria Math" panose="02040503050406030204" pitchFamily="18" charset="0"/>
                            </a:rPr>
                            <m:t>𝑥</m:t>
                          </m:r>
                        </m:den>
                      </m:f>
                      <m:r>
                        <a:rPr lang="cs-CZ" sz="1400" b="0" i="1" smtClean="0">
                          <a:latin typeface="Cambria Math" panose="02040503050406030204" pitchFamily="18" charset="0"/>
                        </a:rPr>
                        <m:t>      </m:t>
                      </m:r>
                      <m:r>
                        <a:rPr lang="cs-CZ" sz="1400" b="0" i="1" smtClean="0">
                          <a:latin typeface="Cambria Math" panose="02040503050406030204" pitchFamily="18" charset="0"/>
                          <a:ea typeface="Cambria Math" panose="02040503050406030204" pitchFamily="18" charset="0"/>
                        </a:rPr>
                        <m:t>→     </m:t>
                      </m:r>
                      <m:r>
                        <a:rPr lang="cs-CZ" sz="1400" i="1">
                          <a:latin typeface="Cambria Math" panose="02040503050406030204" pitchFamily="18" charset="0"/>
                        </a:rPr>
                        <m:t>𝐻</m:t>
                      </m:r>
                      <m:r>
                        <a:rPr lang="cs-CZ" sz="1400" i="1">
                          <a:latin typeface="Cambria Math" panose="02040503050406030204" pitchFamily="18" charset="0"/>
                        </a:rPr>
                        <m:t>=−</m:t>
                      </m:r>
                      <m:f>
                        <m:fPr>
                          <m:ctrlPr>
                            <a:rPr lang="cs-CZ" sz="1400" i="1">
                              <a:latin typeface="Cambria Math" panose="02040503050406030204" pitchFamily="18" charset="0"/>
                            </a:rPr>
                          </m:ctrlPr>
                        </m:fPr>
                        <m:num>
                          <m:sSup>
                            <m:sSupPr>
                              <m:ctrlPr>
                                <a:rPr lang="cs-CZ" sz="1400">
                                  <a:latin typeface="Cambria Math" panose="02040503050406030204" pitchFamily="18" charset="0"/>
                                </a:rPr>
                              </m:ctrlPr>
                            </m:sSupPr>
                            <m:e>
                              <m:r>
                                <m:rPr>
                                  <m:sty m:val="p"/>
                                </m:rPr>
                                <a:rPr lang="cs-CZ" sz="1400">
                                  <a:latin typeface="Cambria Math" panose="02040503050406030204" pitchFamily="18" charset="0"/>
                                </a:rPr>
                                <m:t>ℏ</m:t>
                              </m:r>
                            </m:e>
                            <m:sup>
                              <m:r>
                                <a:rPr lang="cs-CZ" sz="1400" b="0" i="1" smtClean="0">
                                  <a:latin typeface="Cambria Math" panose="02040503050406030204" pitchFamily="18" charset="0"/>
                                </a:rPr>
                                <m:t>2</m:t>
                              </m:r>
                            </m:sup>
                          </m:sSup>
                        </m:num>
                        <m:den>
                          <m:r>
                            <a:rPr lang="el-GR" sz="1400" i="1">
                              <a:latin typeface="Cambria Math" panose="02040503050406030204" pitchFamily="18" charset="0"/>
                            </a:rPr>
                            <m:t>2</m:t>
                          </m:r>
                          <m:r>
                            <a:rPr lang="cs-CZ" sz="1400" i="1">
                              <a:latin typeface="Cambria Math" panose="02040503050406030204" pitchFamily="18" charset="0"/>
                            </a:rPr>
                            <m:t>𝑚</m:t>
                          </m:r>
                        </m:den>
                      </m:f>
                      <m:f>
                        <m:fPr>
                          <m:ctrlPr>
                            <a:rPr lang="cs-CZ" sz="1400" i="1">
                              <a:latin typeface="Cambria Math" panose="02040503050406030204" pitchFamily="18" charset="0"/>
                            </a:rPr>
                          </m:ctrlPr>
                        </m:fPr>
                        <m:num>
                          <m:sSup>
                            <m:sSupPr>
                              <m:ctrlPr>
                                <a:rPr lang="cs-CZ" sz="1400" i="1">
                                  <a:latin typeface="Cambria Math" panose="02040503050406030204" pitchFamily="18" charset="0"/>
                                </a:rPr>
                              </m:ctrlPr>
                            </m:sSupPr>
                            <m:e>
                              <m:r>
                                <a:rPr lang="cs-CZ" sz="1400" i="1">
                                  <a:latin typeface="Cambria Math" panose="02040503050406030204" pitchFamily="18" charset="0"/>
                                </a:rPr>
                                <m:t>𝜕</m:t>
                              </m:r>
                            </m:e>
                            <m:sup>
                              <m:r>
                                <a:rPr lang="cs-CZ" sz="1400" i="1">
                                  <a:latin typeface="Cambria Math" panose="02040503050406030204" pitchFamily="18" charset="0"/>
                                </a:rPr>
                                <m:t>2</m:t>
                              </m:r>
                            </m:sup>
                          </m:sSup>
                        </m:num>
                        <m:den>
                          <m:r>
                            <a:rPr lang="cs-CZ" sz="1400" i="1">
                              <a:latin typeface="Cambria Math" panose="02040503050406030204" pitchFamily="18" charset="0"/>
                            </a:rPr>
                            <m:t>𝜕</m:t>
                          </m:r>
                          <m:sSup>
                            <m:sSupPr>
                              <m:ctrlPr>
                                <a:rPr lang="cs-CZ" sz="1400" i="1">
                                  <a:latin typeface="Cambria Math" panose="02040503050406030204" pitchFamily="18" charset="0"/>
                                </a:rPr>
                              </m:ctrlPr>
                            </m:sSupPr>
                            <m:e>
                              <m:r>
                                <a:rPr lang="cs-CZ" sz="1400" i="1">
                                  <a:latin typeface="Cambria Math" panose="02040503050406030204" pitchFamily="18" charset="0"/>
                                </a:rPr>
                                <m:t>𝑥</m:t>
                              </m:r>
                            </m:e>
                            <m:sup>
                              <m:r>
                                <a:rPr lang="cs-CZ" sz="1400" i="1">
                                  <a:latin typeface="Cambria Math" panose="02040503050406030204" pitchFamily="18" charset="0"/>
                                </a:rPr>
                                <m:t>2</m:t>
                              </m:r>
                            </m:sup>
                          </m:sSup>
                        </m:den>
                      </m:f>
                      <m:r>
                        <a:rPr lang="cs-CZ" sz="1400" i="1">
                          <a:latin typeface="Cambria Math" panose="02040503050406030204" pitchFamily="18" charset="0"/>
                        </a:rPr>
                        <m:t>+</m:t>
                      </m:r>
                      <m:r>
                        <a:rPr lang="cs-CZ" sz="1400" i="1">
                          <a:latin typeface="Cambria Math" panose="02040503050406030204" pitchFamily="18" charset="0"/>
                        </a:rPr>
                        <m:t>𝑉</m:t>
                      </m:r>
                      <m:d>
                        <m:dPr>
                          <m:ctrlPr>
                            <a:rPr lang="cs-CZ" sz="1400" i="1">
                              <a:latin typeface="Cambria Math" panose="02040503050406030204" pitchFamily="18" charset="0"/>
                            </a:rPr>
                          </m:ctrlPr>
                        </m:dPr>
                        <m:e>
                          <m:r>
                            <a:rPr lang="cs-CZ" sz="1400" i="1">
                              <a:latin typeface="Cambria Math" panose="02040503050406030204" pitchFamily="18" charset="0"/>
                            </a:rPr>
                            <m:t>𝑥</m:t>
                          </m:r>
                        </m:e>
                      </m:d>
                    </m:oMath>
                  </m:oMathPara>
                </a14:m>
                <a:endParaRPr lang="cs-CZ" sz="1400" dirty="0"/>
              </a:p>
              <a:p>
                <a:endParaRPr lang="cs-CZ" sz="1400" dirty="0"/>
              </a:p>
              <a:p>
                <a:r>
                  <a:rPr lang="cs-CZ" sz="1400" dirty="0"/>
                  <a:t>Jen několik systémů lze řešit pomocí relativně jednoduchých funkcí, například:</a:t>
                </a:r>
              </a:p>
              <a:p>
                <a:endParaRPr lang="cs-CZ" sz="1400" dirty="0"/>
              </a:p>
              <a:p>
                <a:r>
                  <a:rPr lang="cs-CZ" sz="1400" dirty="0"/>
                  <a:t>atom vodíku</a:t>
                </a:r>
                <a:r>
                  <a:rPr lang="en-US" sz="1400" dirty="0"/>
                  <a:t> – </a:t>
                </a:r>
                <a14:m>
                  <m:oMath xmlns:m="http://schemas.openxmlformats.org/officeDocument/2006/math">
                    <m:r>
                      <a:rPr lang="en-US" sz="1400" b="0" i="1" smtClean="0">
                        <a:latin typeface="Cambria Math" panose="02040503050406030204" pitchFamily="18" charset="0"/>
                      </a:rPr>
                      <m:t>𝑉</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𝑟</m:t>
                        </m:r>
                      </m:e>
                    </m:d>
                    <m:r>
                      <a:rPr lang="en-US" sz="1400" b="0" i="1" smtClean="0">
                        <a:latin typeface="Cambria Math" panose="02040503050406030204" pitchFamily="18" charset="0"/>
                      </a:rPr>
                      <m:t>=</m:t>
                    </m:r>
                    <m:r>
                      <a:rPr lang="en-US" sz="1400" b="0" i="1" smtClean="0">
                        <a:latin typeface="Cambria Math" panose="02040503050406030204" pitchFamily="18" charset="0"/>
                      </a:rPr>
                      <m:t>𝑘</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𝑒</m:t>
                        </m:r>
                      </m:num>
                      <m:den>
                        <m:r>
                          <a:rPr lang="en-US" sz="1400" b="0" i="1" smtClean="0">
                            <a:latin typeface="Cambria Math" panose="02040503050406030204" pitchFamily="18" charset="0"/>
                          </a:rPr>
                          <m:t>𝑟</m:t>
                        </m:r>
                      </m:den>
                    </m:f>
                  </m:oMath>
                </a14:m>
                <a:r>
                  <a:rPr lang="cs-CZ" sz="1400" dirty="0"/>
                  <a:t>	</a:t>
                </a:r>
                <a:r>
                  <a:rPr lang="en-US" sz="1400" dirty="0"/>
                  <a:t>	         </a:t>
                </a:r>
                <a:r>
                  <a:rPr lang="cs-CZ" sz="1400" dirty="0"/>
                  <a:t>harmonický oscilátor</a:t>
                </a:r>
                <a:r>
                  <a:rPr lang="en-US" sz="1400" dirty="0"/>
                  <a:t> – </a:t>
                </a:r>
                <a14:m>
                  <m:oMath xmlns:m="http://schemas.openxmlformats.org/officeDocument/2006/math">
                    <m:r>
                      <a:rPr lang="en-US" sz="1400" i="1">
                        <a:latin typeface="Cambria Math" panose="02040503050406030204" pitchFamily="18" charset="0"/>
                      </a:rPr>
                      <m:t>𝑉</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𝑥</m:t>
                        </m:r>
                      </m:e>
                    </m:d>
                    <m:r>
                      <a:rPr lang="en-US" sz="1400" i="1">
                        <a:latin typeface="Cambria Math" panose="02040503050406030204" pitchFamily="18" charset="0"/>
                      </a:rPr>
                      <m:t>=</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1</m:t>
                        </m:r>
                      </m:num>
                      <m:den>
                        <m:r>
                          <a:rPr lang="en-US" sz="1400" b="0" i="1" smtClean="0">
                            <a:latin typeface="Cambria Math" panose="02040503050406030204" pitchFamily="18" charset="0"/>
                          </a:rPr>
                          <m:t>2</m:t>
                        </m:r>
                      </m:den>
                    </m:f>
                    <m:r>
                      <a:rPr lang="cs-CZ" sz="1400" b="0" i="1" smtClean="0">
                        <a:latin typeface="Cambria Math" panose="02040503050406030204" pitchFamily="18" charset="0"/>
                      </a:rPr>
                      <m:t>𝑚</m:t>
                    </m:r>
                    <m:r>
                      <a:rPr lang="cs-CZ" sz="1400" b="0" i="1" smtClean="0">
                        <a:latin typeface="Cambria Math" panose="02040503050406030204" pitchFamily="18" charset="0"/>
                      </a:rPr>
                      <m:t> </m:t>
                    </m:r>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𝑥</m:t>
                        </m:r>
                      </m:e>
                      <m:sup>
                        <m:r>
                          <a:rPr lang="en-US" sz="1400" b="0" i="1" smtClean="0">
                            <a:latin typeface="Cambria Math" panose="02040503050406030204" pitchFamily="18" charset="0"/>
                          </a:rPr>
                          <m:t>2</m:t>
                        </m:r>
                      </m:sup>
                    </m:sSup>
                  </m:oMath>
                </a14:m>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endParaRPr lang="cs-CZ" sz="1400" dirty="0"/>
              </a:p>
              <a:p>
                <a:r>
                  <a:rPr lang="cs-CZ" sz="1400" dirty="0"/>
                  <a:t>obecně </a:t>
                </a:r>
                <a:r>
                  <a:rPr lang="cs-CZ" sz="1400" kern="0" dirty="0"/>
                  <a:t>→ </a:t>
                </a:r>
                <a:r>
                  <a:rPr lang="cs-CZ" sz="1400" dirty="0">
                    <a:solidFill>
                      <a:srgbClr val="C00000"/>
                    </a:solidFill>
                  </a:rPr>
                  <a:t>numerické řešení pomocí počítačů</a:t>
                </a:r>
                <a:endParaRPr lang="en-GB" sz="1400" dirty="0">
                  <a:solidFill>
                    <a:srgbClr val="C00000"/>
                  </a:solidFill>
                </a:endParaRPr>
              </a:p>
              <a:p>
                <a:endParaRPr lang="cs-CZ" sz="1400" dirty="0"/>
              </a:p>
            </p:txBody>
          </p:sp>
        </mc:Choice>
        <mc:Fallback xmlns="">
          <p:sp>
            <p:nvSpPr>
              <p:cNvPr id="5" name="TextovéPole 4">
                <a:extLst>
                  <a:ext uri="{FF2B5EF4-FFF2-40B4-BE49-F238E27FC236}">
                    <a16:creationId xmlns:a16="http://schemas.microsoft.com/office/drawing/2014/main" id="{D7FDD4C5-6CF0-FF27-E3B1-21F9EEBDBFA1}"/>
                  </a:ext>
                </a:extLst>
              </p:cNvPr>
              <p:cNvSpPr txBox="1">
                <a:spLocks noRot="1" noChangeAspect="1" noMove="1" noResize="1" noEditPoints="1" noAdjustHandles="1" noChangeArrowheads="1" noChangeShapeType="1" noTextEdit="1"/>
              </p:cNvSpPr>
              <p:nvPr/>
            </p:nvSpPr>
            <p:spPr>
              <a:xfrm>
                <a:off x="437598" y="908720"/>
                <a:ext cx="8598898" cy="6087629"/>
              </a:xfrm>
              <a:prstGeom prst="rect">
                <a:avLst/>
              </a:prstGeom>
              <a:blipFill>
                <a:blip r:embed="rId2"/>
                <a:stretch>
                  <a:fillRect l="-426" t="-300" r="-142"/>
                </a:stretch>
              </a:blipFill>
            </p:spPr>
            <p:txBody>
              <a:bodyPr/>
              <a:lstStyle/>
              <a:p>
                <a:r>
                  <a:rPr lang="en-GB">
                    <a:noFill/>
                  </a:rPr>
                  <a:t> </a:t>
                </a:r>
              </a:p>
            </p:txBody>
          </p:sp>
        </mc:Fallback>
      </mc:AlternateContent>
      <p:pic>
        <p:nvPicPr>
          <p:cNvPr id="2" name="Picture 2" descr="undefined">
            <a:extLst>
              <a:ext uri="{FF2B5EF4-FFF2-40B4-BE49-F238E27FC236}">
                <a16:creationId xmlns:a16="http://schemas.microsoft.com/office/drawing/2014/main" id="{D0B1EA4F-8F73-A1B9-64DE-F8D01C95C3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3952534"/>
            <a:ext cx="2592288" cy="2356131"/>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p:cNvPicPr>
            <a:picLocks noChangeAspect="1"/>
          </p:cNvPicPr>
          <p:nvPr/>
        </p:nvPicPr>
        <p:blipFill>
          <a:blip r:embed="rId4"/>
          <a:stretch>
            <a:fillRect/>
          </a:stretch>
        </p:blipFill>
        <p:spPr>
          <a:xfrm>
            <a:off x="4841889" y="3933056"/>
            <a:ext cx="3690551" cy="2603830"/>
          </a:xfrm>
          <a:prstGeom prst="rect">
            <a:avLst/>
          </a:prstGeom>
        </p:spPr>
      </p:pic>
    </p:spTree>
    <p:extLst>
      <p:ext uri="{BB962C8B-B14F-4D97-AF65-F5344CB8AC3E}">
        <p14:creationId xmlns:p14="http://schemas.microsoft.com/office/powerpoint/2010/main" val="1053196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11EE7-90D8-624D-41FD-F3DC0142EEAA}"/>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26B990A0-A1F1-7938-93F6-79C7DD510F57}"/>
              </a:ext>
            </a:extLst>
          </p:cNvPr>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Ukázky numerického řešení</a:t>
            </a:r>
            <a:endParaRPr lang="en-US" sz="2400" b="1" dirty="0">
              <a:solidFill>
                <a:schemeClr val="accent2"/>
              </a:solidFill>
            </a:endParaRP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0F4D8E0D-93B2-BAB1-E443-C66084EA0C67}"/>
                  </a:ext>
                </a:extLst>
              </p:cNvPr>
              <p:cNvSpPr txBox="1"/>
              <p:nvPr/>
            </p:nvSpPr>
            <p:spPr>
              <a:xfrm>
                <a:off x="551792" y="908720"/>
                <a:ext cx="8484704" cy="3172920"/>
              </a:xfrm>
              <a:prstGeom prst="rect">
                <a:avLst/>
              </a:prstGeom>
              <a:noFill/>
            </p:spPr>
            <p:txBody>
              <a:bodyPr wrap="square">
                <a:spAutoFit/>
              </a:bodyPr>
              <a:lstStyle/>
              <a:p>
                <a:r>
                  <a:rPr lang="cs-CZ" sz="1600" dirty="0">
                    <a:solidFill>
                      <a:srgbClr val="C00000"/>
                    </a:solidFill>
                  </a:rPr>
                  <a:t>časový vývoj vlnového balíku</a:t>
                </a:r>
                <a:r>
                  <a:rPr lang="en-US" sz="1600" dirty="0">
                    <a:solidFill>
                      <a:srgbClr val="C00000"/>
                    </a:solidFill>
                  </a:rPr>
                  <a:t> pro</a:t>
                </a:r>
                <a:r>
                  <a:rPr lang="cs-CZ" sz="1600" dirty="0">
                    <a:solidFill>
                      <a:srgbClr val="C00000"/>
                    </a:solidFill>
                  </a:rPr>
                  <a:t> volnou částici </a:t>
                </a:r>
                <a:r>
                  <a:rPr lang="cs-CZ" sz="1600" dirty="0"/>
                  <a:t>– řešení 1D </a:t>
                </a:r>
                <a:r>
                  <a:rPr lang="cs-CZ" sz="1600" dirty="0" err="1"/>
                  <a:t>Schrödingerovy</a:t>
                </a:r>
                <a:r>
                  <a:rPr lang="cs-CZ" sz="1600" dirty="0"/>
                  <a:t> rovnice</a:t>
                </a:r>
              </a:p>
              <a:p>
                <a:endParaRPr lang="cs-CZ" sz="1600" b="0" i="0" dirty="0">
                  <a:latin typeface="Cambria Math" panose="02040503050406030204" pitchFamily="18" charset="0"/>
                </a:endParaRPr>
              </a:p>
              <a:p>
                <a:pPr algn="ctr"/>
                <a14:m>
                  <m:oMathPara xmlns:m="http://schemas.openxmlformats.org/officeDocument/2006/math">
                    <m:oMath>
                      <m:r>
                        <a:rPr lang="cs-CZ" sz="1600">
                          <a:latin typeface="Cambria Math" panose="02040503050406030204" pitchFamily="18" charset="0"/>
                        </a:rPr>
                        <m:t>ⅈ</m:t>
                      </m:r>
                      <m:r>
                        <m:rPr>
                          <m:sty m:val="p"/>
                        </m:rPr>
                        <a:rPr lang="cs-CZ" sz="1600">
                          <a:latin typeface="Cambria Math" panose="02040503050406030204" pitchFamily="18" charset="0"/>
                        </a:rPr>
                        <m:t>ℏ</m:t>
                      </m:r>
                      <m:f>
                        <m:fPr>
                          <m:ctrlPr>
                            <a:rPr lang="cs-CZ" sz="1600">
                              <a:latin typeface="Cambria Math" panose="02040503050406030204" pitchFamily="18" charset="0"/>
                            </a:rPr>
                          </m:ctrlPr>
                        </m:fPr>
                        <m:num>
                          <m:r>
                            <a:rPr lang="cs-CZ" sz="1600">
                              <a:latin typeface="Cambria Math" panose="02040503050406030204" pitchFamily="18" charset="0"/>
                            </a:rPr>
                            <m:t>𝜕</m:t>
                          </m:r>
                          <m:r>
                            <a:rPr lang="cs-CZ" sz="1600" i="1">
                              <a:latin typeface="Cambria Math" panose="02040503050406030204" pitchFamily="18" charset="0"/>
                            </a:rPr>
                            <m:t>𝛹</m:t>
                          </m:r>
                          <m:r>
                            <a:rPr lang="cs-CZ" sz="1600" i="1">
                              <a:latin typeface="Cambria Math" panose="02040503050406030204" pitchFamily="18" charset="0"/>
                            </a:rPr>
                            <m:t>(</m:t>
                          </m:r>
                          <m:r>
                            <a:rPr lang="cs-CZ" sz="1600" b="0" i="1" smtClean="0">
                              <a:latin typeface="Cambria Math" panose="02040503050406030204" pitchFamily="18" charset="0"/>
                            </a:rPr>
                            <m:t>𝑥</m:t>
                          </m:r>
                          <m:r>
                            <a:rPr lang="cs-CZ" sz="1600" b="0" i="1" smtClean="0">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num>
                        <m:den>
                          <m:r>
                            <a:rPr lang="cs-CZ" sz="1600">
                              <a:latin typeface="Cambria Math" panose="02040503050406030204" pitchFamily="18" charset="0"/>
                            </a:rPr>
                            <m:t>𝜕</m:t>
                          </m:r>
                          <m:r>
                            <a:rPr lang="cs-CZ" sz="1600" i="1">
                              <a:latin typeface="Cambria Math" panose="02040503050406030204" pitchFamily="18" charset="0"/>
                            </a:rPr>
                            <m:t>𝑡</m:t>
                          </m:r>
                        </m:den>
                      </m:f>
                      <m:r>
                        <a:rPr lang="cs-CZ" sz="1600">
                          <a:latin typeface="Cambria Math" panose="02040503050406030204" pitchFamily="18" charset="0"/>
                        </a:rPr>
                        <m:t>=</m:t>
                      </m:r>
                      <m:r>
                        <a:rPr lang="cs-CZ" sz="1600" b="0" i="1" smtClean="0">
                          <a:latin typeface="Cambria Math" panose="02040503050406030204" pitchFamily="18" charset="0"/>
                        </a:rPr>
                        <m:t>−</m:t>
                      </m:r>
                      <m:f>
                        <m:fPr>
                          <m:ctrlPr>
                            <a:rPr lang="cs-CZ" sz="1600" i="1">
                              <a:latin typeface="Cambria Math" panose="02040503050406030204" pitchFamily="18" charset="0"/>
                            </a:rPr>
                          </m:ctrlPr>
                        </m:fPr>
                        <m:num>
                          <m:sSup>
                            <m:sSupPr>
                              <m:ctrlPr>
                                <a:rPr lang="cs-CZ" sz="1600">
                                  <a:latin typeface="Cambria Math" panose="02040503050406030204" pitchFamily="18" charset="0"/>
                                </a:rPr>
                              </m:ctrlPr>
                            </m:sSupPr>
                            <m:e>
                              <m:r>
                                <m:rPr>
                                  <m:sty m:val="p"/>
                                </m:rPr>
                                <a:rPr lang="cs-CZ" sz="1600">
                                  <a:latin typeface="Cambria Math" panose="02040503050406030204" pitchFamily="18" charset="0"/>
                                </a:rPr>
                                <m:t>ℏ</m:t>
                              </m:r>
                            </m:e>
                            <m:sup>
                              <m:r>
                                <a:rPr lang="cs-CZ" sz="1600" b="0" i="1" smtClean="0">
                                  <a:latin typeface="Cambria Math" panose="02040503050406030204" pitchFamily="18" charset="0"/>
                                </a:rPr>
                                <m:t>2</m:t>
                              </m:r>
                            </m:sup>
                          </m:sSup>
                        </m:num>
                        <m:den>
                          <m:r>
                            <a:rPr lang="cs-CZ" sz="1600" b="0" i="1" smtClean="0">
                              <a:latin typeface="Cambria Math" panose="02040503050406030204" pitchFamily="18" charset="0"/>
                            </a:rPr>
                            <m:t>2</m:t>
                          </m:r>
                          <m:r>
                            <a:rPr lang="cs-CZ" sz="1600" b="0" i="1" smtClean="0">
                              <a:latin typeface="Cambria Math" panose="02040503050406030204" pitchFamily="18" charset="0"/>
                            </a:rPr>
                            <m:t>𝑚</m:t>
                          </m:r>
                        </m:den>
                      </m:f>
                      <m:f>
                        <m:fPr>
                          <m:ctrlPr>
                            <a:rPr lang="cs-CZ" sz="1600" i="1">
                              <a:latin typeface="Cambria Math" panose="02040503050406030204" pitchFamily="18" charset="0"/>
                            </a:rPr>
                          </m:ctrlPr>
                        </m:fPr>
                        <m:num>
                          <m:sSup>
                            <m:sSupPr>
                              <m:ctrlPr>
                                <a:rPr lang="cs-CZ" sz="1600" i="1">
                                  <a:latin typeface="Cambria Math" panose="02040503050406030204" pitchFamily="18" charset="0"/>
                                </a:rPr>
                              </m:ctrlPr>
                            </m:sSupPr>
                            <m:e>
                              <m:r>
                                <a:rPr lang="cs-CZ" sz="1600" i="1">
                                  <a:latin typeface="Cambria Math" panose="02040503050406030204" pitchFamily="18" charset="0"/>
                                </a:rPr>
                                <m:t>𝜕</m:t>
                              </m:r>
                            </m:e>
                            <m:sup>
                              <m:r>
                                <a:rPr lang="cs-CZ" sz="1600" b="0" i="1" smtClean="0">
                                  <a:latin typeface="Cambria Math" panose="02040503050406030204" pitchFamily="18" charset="0"/>
                                </a:rPr>
                                <m:t>2</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num>
                        <m:den>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𝑥</m:t>
                              </m:r>
                            </m:e>
                            <m:sup>
                              <m:r>
                                <a:rPr lang="cs-CZ" sz="1600" b="0" i="1" smtClean="0">
                                  <a:latin typeface="Cambria Math" panose="02040503050406030204" pitchFamily="18" charset="0"/>
                                </a:rPr>
                                <m:t>2</m:t>
                              </m:r>
                            </m:sup>
                          </m:sSup>
                        </m:den>
                      </m:f>
                    </m:oMath>
                  </m:oMathPara>
                </a14:m>
                <a:endParaRPr lang="cs-CZ" sz="1600" dirty="0">
                  <a:solidFill>
                    <a:schemeClr val="tx1"/>
                  </a:solidFill>
                </a:endParaRPr>
              </a:p>
              <a:p>
                <a:endParaRPr lang="cs-CZ" sz="1600" dirty="0">
                  <a:solidFill>
                    <a:schemeClr val="tx1"/>
                  </a:solidFill>
                </a:endParaRPr>
              </a:p>
              <a:p>
                <a:r>
                  <a:rPr lang="cs-CZ" sz="1600" dirty="0"/>
                  <a:t>pomocí evolučního operátoru a přechodem do p-reprezentace (Fourierovou transformací)</a:t>
                </a:r>
              </a:p>
              <a:p>
                <a:endParaRPr lang="cs-CZ" sz="1600" dirty="0"/>
              </a:p>
              <a:p>
                <a:r>
                  <a:rPr lang="en-US" sz="1600" dirty="0"/>
                  <a:t>  </a:t>
                </a:r>
                <a:r>
                  <a:rPr lang="cs-CZ" sz="1600" dirty="0"/>
                  <a:t> </a:t>
                </a:r>
                <a14:m>
                  <m:oMath xmlns:m="http://schemas.openxmlformats.org/officeDocument/2006/math">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r>
                          <a:rPr lang="cs-CZ" sz="1600" b="0" i="1" smtClean="0">
                            <a:latin typeface="Cambria Math" panose="02040503050406030204" pitchFamily="18" charset="0"/>
                          </a:rPr>
                          <m:t>+</m:t>
                        </m:r>
                        <m:r>
                          <m:rPr>
                            <m:sty m:val="p"/>
                          </m:rPr>
                          <a:rPr lang="en-US" sz="1600" b="0" i="0" smtClean="0">
                            <a:latin typeface="Cambria Math" panose="02040503050406030204" pitchFamily="18" charset="0"/>
                          </a:rPr>
                          <m:t>Δ</m:t>
                        </m:r>
                        <m:r>
                          <a:rPr lang="en-US" sz="1600" b="0" i="1" smtClean="0">
                            <a:latin typeface="Cambria Math" panose="02040503050406030204" pitchFamily="18" charset="0"/>
                          </a:rPr>
                          <m:t>𝑡</m:t>
                        </m:r>
                      </m:e>
                    </m:d>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𝑒</m:t>
                        </m:r>
                      </m:e>
                      <m:sup>
                        <m:r>
                          <a:rPr lang="cs-CZ" sz="1600" b="0" i="1" smtClean="0">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b="0" i="1" smtClean="0">
                            <a:latin typeface="Cambria Math" panose="02040503050406030204" pitchFamily="18" charset="0"/>
                          </a:rPr>
                          <m:t>𝐻</m:t>
                        </m:r>
                        <m:r>
                          <m:rPr>
                            <m:sty m:val="p"/>
                          </m:rPr>
                          <a:rPr lang="en-US" sz="1600">
                            <a:latin typeface="Cambria Math" panose="02040503050406030204" pitchFamily="18" charset="0"/>
                          </a:rPr>
                          <m:t>Δ</m:t>
                        </m:r>
                        <m:r>
                          <a:rPr lang="cs-CZ" sz="1600" b="0" i="1" smtClean="0">
                            <a:latin typeface="Cambria Math" panose="02040503050406030204" pitchFamily="18" charset="0"/>
                          </a:rPr>
                          <m:t>𝑡</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oMath>
                </a14:m>
                <a:r>
                  <a:rPr lang="cs-CZ" sz="1600" dirty="0"/>
                  <a:t>,       v p-reprezentaci       </a:t>
                </a:r>
                <a14:m>
                  <m:oMath xmlns:m="http://schemas.openxmlformats.org/officeDocument/2006/math">
                    <m:r>
                      <a:rPr lang="cs-CZ" sz="1600" i="1">
                        <a:latin typeface="Cambria Math" panose="02040503050406030204" pitchFamily="18" charset="0"/>
                      </a:rPr>
                      <m:t>𝛹</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𝑝</m:t>
                        </m:r>
                        <m:r>
                          <a:rPr lang="cs-CZ" sz="1600" i="1">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r>
                          <m:rPr>
                            <m:sty m:val="p"/>
                          </m:rPr>
                          <a:rPr lang="en-US" sz="1600">
                            <a:latin typeface="Cambria Math" panose="02040503050406030204" pitchFamily="18" charset="0"/>
                          </a:rPr>
                          <m:t>Δ</m:t>
                        </m:r>
                        <m:r>
                          <a:rPr lang="en-US" sz="1600" i="1">
                            <a:latin typeface="Cambria Math" panose="02040503050406030204" pitchFamily="18" charset="0"/>
                          </a:rPr>
                          <m:t>𝑡</m:t>
                        </m:r>
                      </m:e>
                    </m:d>
                    <m:r>
                      <a:rPr lang="cs-CZ" sz="1600" i="1">
                        <a:latin typeface="Cambria Math" panose="02040503050406030204" pitchFamily="18" charset="0"/>
                      </a:rPr>
                      <m:t>=</m:t>
                    </m:r>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b="0" i="0" smtClean="0">
                                <a:latin typeface="Cambria Math" panose="02040503050406030204" pitchFamily="18" charset="0"/>
                              </a:rPr>
                            </m:ctrlPr>
                          </m:fPr>
                          <m:num>
                            <m:r>
                              <m:rPr>
                                <m:sty m:val="p"/>
                              </m:rPr>
                              <a:rPr lang="cs-CZ" sz="1600" b="0" i="0" smtClean="0">
                                <a:latin typeface="Cambria Math" panose="02040503050406030204" pitchFamily="18" charset="0"/>
                              </a:rPr>
                              <m:t>i</m:t>
                            </m:r>
                          </m:num>
                          <m:den>
                            <m:r>
                              <m:rPr>
                                <m:sty m:val="p"/>
                              </m:rPr>
                              <a:rPr lang="cs-CZ" sz="1600">
                                <a:latin typeface="Cambria Math" panose="02040503050406030204" pitchFamily="18" charset="0"/>
                              </a:rPr>
                              <m:t>ℏ</m:t>
                            </m:r>
                          </m:den>
                        </m:f>
                        <m:r>
                          <a:rPr lang="cs-CZ" sz="1600" b="0" i="0" smtClean="0">
                            <a:latin typeface="Cambria Math" panose="02040503050406030204" pitchFamily="18" charset="0"/>
                          </a:rPr>
                          <m:t> </m:t>
                        </m:r>
                        <m:f>
                          <m:fPr>
                            <m:ctrlPr>
                              <a:rPr lang="cs-CZ" sz="1600" b="0" i="1" smtClean="0">
                                <a:latin typeface="Cambria Math" panose="02040503050406030204" pitchFamily="18" charset="0"/>
                              </a:rPr>
                            </m:ctrlPr>
                          </m:fPr>
                          <m:num>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𝑝</m:t>
                                </m:r>
                              </m:e>
                              <m:sup>
                                <m:r>
                                  <a:rPr lang="en-US" sz="1600" b="0" i="1" smtClean="0">
                                    <a:latin typeface="Cambria Math" panose="02040503050406030204" pitchFamily="18" charset="0"/>
                                  </a:rPr>
                                  <m:t>2</m:t>
                                </m:r>
                              </m:sup>
                            </m:sSup>
                          </m:num>
                          <m:den>
                            <m:r>
                              <a:rPr lang="cs-CZ" sz="1600" b="0" i="1" smtClean="0">
                                <a:latin typeface="Cambria Math" panose="02040503050406030204" pitchFamily="18" charset="0"/>
                              </a:rPr>
                              <m:t>2</m:t>
                            </m:r>
                            <m:r>
                              <a:rPr lang="cs-CZ" sz="1600" b="0" i="1" smtClean="0">
                                <a:latin typeface="Cambria Math" panose="02040503050406030204" pitchFamily="18" charset="0"/>
                              </a:rPr>
                              <m:t>𝑚</m:t>
                            </m:r>
                          </m:den>
                        </m:f>
                        <m:r>
                          <m:rPr>
                            <m:sty m:val="p"/>
                          </m:rPr>
                          <a:rPr lang="en-US" sz="1600" b="0" i="0" smtClean="0">
                            <a:latin typeface="Cambria Math" panose="02040503050406030204" pitchFamily="18" charset="0"/>
                          </a:rPr>
                          <m:t>Δ</m:t>
                        </m:r>
                        <m:r>
                          <a:rPr lang="cs-CZ" sz="1600" i="1">
                            <a:latin typeface="Cambria Math" panose="02040503050406030204" pitchFamily="18" charset="0"/>
                          </a:rPr>
                          <m:t>𝑡</m:t>
                        </m:r>
                      </m:sup>
                    </m:sSup>
                    <m:r>
                      <a:rPr lang="cs-CZ" sz="1600" i="1">
                        <a:latin typeface="Cambria Math" panose="02040503050406030204" pitchFamily="18" charset="0"/>
                      </a:rPr>
                      <m:t>𝛹</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𝑝</m:t>
                        </m:r>
                        <m:r>
                          <a:rPr lang="cs-CZ" sz="1600" i="1">
                            <a:latin typeface="Cambria Math" panose="02040503050406030204" pitchFamily="18" charset="0"/>
                          </a:rPr>
                          <m:t>, </m:t>
                        </m:r>
                        <m:r>
                          <a:rPr lang="cs-CZ" sz="1600" i="1">
                            <a:latin typeface="Cambria Math" panose="02040503050406030204" pitchFamily="18" charset="0"/>
                          </a:rPr>
                          <m:t>𝑡</m:t>
                        </m:r>
                      </m:e>
                    </m:d>
                  </m:oMath>
                </a14:m>
                <a:endParaRPr lang="cs-CZ" sz="1600" dirty="0"/>
              </a:p>
              <a:p>
                <a:endParaRPr lang="en-US" sz="1600" dirty="0"/>
              </a:p>
              <a:p>
                <a:r>
                  <a:rPr lang="cs-CZ" sz="1600" dirty="0"/>
                  <a:t>Počáteční Gaussovský vlnový balík splňuje Heisenbergovu relaci neurčitosti</a:t>
                </a:r>
                <a14:m>
                  <m:oMath xmlns:m="http://schemas.openxmlformats.org/officeDocument/2006/math">
                    <m:r>
                      <a:rPr lang="en-US" sz="1600" b="0" i="0" smtClean="0">
                        <a:latin typeface="Cambria Math" panose="02040503050406030204" pitchFamily="18" charset="0"/>
                      </a:rPr>
                      <m:t> </m:t>
                    </m:r>
                    <m:r>
                      <m:rPr>
                        <m:sty m:val="p"/>
                      </m:rPr>
                      <a:rPr lang="en-US" sz="1600">
                        <a:latin typeface="Cambria Math" panose="02040503050406030204" pitchFamily="18" charset="0"/>
                      </a:rPr>
                      <m:t>Δ</m:t>
                    </m:r>
                    <m:r>
                      <a:rPr lang="cs-CZ" sz="1600" b="0" i="1" smtClean="0">
                        <a:latin typeface="Cambria Math" panose="02040503050406030204" pitchFamily="18" charset="0"/>
                      </a:rPr>
                      <m:t>𝑥</m:t>
                    </m:r>
                    <m:r>
                      <m:rPr>
                        <m:sty m:val="p"/>
                      </m:rPr>
                      <a:rPr lang="en-US" sz="1600">
                        <a:latin typeface="Cambria Math" panose="02040503050406030204" pitchFamily="18" charset="0"/>
                      </a:rPr>
                      <m:t>Δ</m:t>
                    </m:r>
                    <m:r>
                      <a:rPr lang="cs-CZ" sz="1600" b="0" i="1" smtClean="0">
                        <a:latin typeface="Cambria Math" panose="02040503050406030204" pitchFamily="18" charset="0"/>
                      </a:rPr>
                      <m:t>𝑝</m:t>
                    </m:r>
                    <m:r>
                      <a:rPr lang="en-US" sz="1600" b="0" i="1" smtClean="0">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ℏ</m:t>
                        </m:r>
                      </m:num>
                      <m:den>
                        <m:r>
                          <a:rPr lang="cs-CZ" sz="1600" b="0" i="0" smtClean="0">
                            <a:latin typeface="Cambria Math" panose="02040503050406030204" pitchFamily="18" charset="0"/>
                          </a:rPr>
                          <m:t>2</m:t>
                        </m:r>
                      </m:den>
                    </m:f>
                  </m:oMath>
                </a14:m>
                <a:br>
                  <a:rPr lang="en-US" sz="1600" b="0" dirty="0"/>
                </a:br>
                <a:br>
                  <a:rPr lang="cs-CZ" sz="800" dirty="0"/>
                </a:br>
                <a:r>
                  <a:rPr lang="cs-CZ" sz="1600" dirty="0">
                    <a:solidFill>
                      <a:srgbClr val="C00000"/>
                    </a:solidFill>
                  </a:rPr>
                  <a:t>souřadnicová x-reprezentace		        </a:t>
                </a:r>
                <a:r>
                  <a:rPr lang="cs-CZ" sz="1600" dirty="0" err="1">
                    <a:solidFill>
                      <a:srgbClr val="C00000"/>
                    </a:solidFill>
                  </a:rPr>
                  <a:t>hybnostní</a:t>
                </a:r>
                <a:r>
                  <a:rPr lang="cs-CZ" sz="1600" dirty="0">
                    <a:solidFill>
                      <a:srgbClr val="C00000"/>
                    </a:solidFill>
                  </a:rPr>
                  <a:t> p-reprezentace</a:t>
                </a:r>
              </a:p>
            </p:txBody>
          </p:sp>
        </mc:Choice>
        <mc:Fallback xmlns="">
          <p:sp>
            <p:nvSpPr>
              <p:cNvPr id="5" name="TextovéPole 4">
                <a:extLst>
                  <a:ext uri="{FF2B5EF4-FFF2-40B4-BE49-F238E27FC236}">
                    <a16:creationId xmlns:a16="http://schemas.microsoft.com/office/drawing/2014/main" id="{0F4D8E0D-93B2-BAB1-E443-C66084EA0C67}"/>
                  </a:ext>
                </a:extLst>
              </p:cNvPr>
              <p:cNvSpPr txBox="1">
                <a:spLocks noRot="1" noChangeAspect="1" noMove="1" noResize="1" noEditPoints="1" noAdjustHandles="1" noChangeArrowheads="1" noChangeShapeType="1" noTextEdit="1"/>
              </p:cNvSpPr>
              <p:nvPr/>
            </p:nvSpPr>
            <p:spPr>
              <a:xfrm>
                <a:off x="551792" y="908720"/>
                <a:ext cx="8484704" cy="3172920"/>
              </a:xfrm>
              <a:prstGeom prst="rect">
                <a:avLst/>
              </a:prstGeom>
              <a:blipFill>
                <a:blip r:embed="rId2"/>
                <a:stretch>
                  <a:fillRect l="-431" t="-576" b="-1536"/>
                </a:stretch>
              </a:blipFill>
            </p:spPr>
            <p:txBody>
              <a:bodyPr/>
              <a:lstStyle/>
              <a:p>
                <a:r>
                  <a:rPr lang="cs-CZ">
                    <a:noFill/>
                  </a:rPr>
                  <a:t> </a:t>
                </a:r>
              </a:p>
            </p:txBody>
          </p:sp>
        </mc:Fallback>
      </mc:AlternateContent>
      <p:cxnSp>
        <p:nvCxnSpPr>
          <p:cNvPr id="3" name="Přímá spojnice se šipkou 2">
            <a:extLst>
              <a:ext uri="{FF2B5EF4-FFF2-40B4-BE49-F238E27FC236}">
                <a16:creationId xmlns:a16="http://schemas.microsoft.com/office/drawing/2014/main" id="{FF671D7D-EC30-A600-F149-6A42E039DFCC}"/>
              </a:ext>
            </a:extLst>
          </p:cNvPr>
          <p:cNvCxnSpPr/>
          <p:nvPr/>
        </p:nvCxnSpPr>
        <p:spPr>
          <a:xfrm>
            <a:off x="1547664" y="4869160"/>
            <a:ext cx="360040"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79F82C46-6579-9ECC-BDF0-989C26CF689D}"/>
                  </a:ext>
                </a:extLst>
              </p:cNvPr>
              <p:cNvSpPr txBox="1"/>
              <p:nvPr/>
            </p:nvSpPr>
            <p:spPr>
              <a:xfrm>
                <a:off x="1439652" y="4622939"/>
                <a:ext cx="576064" cy="246221"/>
              </a:xfrm>
              <a:prstGeom prst="rect">
                <a:avLst/>
              </a:prstGeom>
              <a:noFill/>
            </p:spPr>
            <p:txBody>
              <a:bodyPr wrap="square" rtlCol="0">
                <a:spAutoFit/>
              </a:bodyPr>
              <a:lstStyle/>
              <a:p>
                <a:pPr/>
                <a14:m>
                  <m:oMathPara xmlns:m="http://schemas.openxmlformats.org/officeDocument/2006/math">
                    <m:oMath>
                      <m:sSub>
                        <m:sSubPr>
                          <m:ctrlPr>
                            <a:rPr lang="cs-CZ" sz="1000" b="0" i="1" smtClean="0">
                              <a:latin typeface="Cambria Math" panose="02040503050406030204" pitchFamily="18" charset="0"/>
                            </a:rPr>
                          </m:ctrlPr>
                        </m:sSubPr>
                        <m:e>
                          <m:r>
                            <a:rPr lang="cs-CZ" sz="1000" b="0" i="1" smtClean="0">
                              <a:latin typeface="Cambria Math" panose="02040503050406030204" pitchFamily="18" charset="0"/>
                            </a:rPr>
                            <m:t>𝑝</m:t>
                          </m:r>
                        </m:e>
                        <m:sub>
                          <m:r>
                            <a:rPr lang="cs-CZ" sz="1000" b="0" i="1" smtClean="0">
                              <a:latin typeface="Cambria Math" panose="02040503050406030204" pitchFamily="18" charset="0"/>
                            </a:rPr>
                            <m:t>0</m:t>
                          </m:r>
                        </m:sub>
                      </m:sSub>
                      <m:r>
                        <a:rPr lang="cs-CZ" sz="1000" b="0" i="1" smtClean="0">
                          <a:latin typeface="Cambria Math" panose="02040503050406030204" pitchFamily="18" charset="0"/>
                        </a:rPr>
                        <m:t>=5</m:t>
                      </m:r>
                    </m:oMath>
                  </m:oMathPara>
                </a14:m>
                <a:endParaRPr lang="en-GB" sz="1000" dirty="0"/>
              </a:p>
            </p:txBody>
          </p:sp>
        </mc:Choice>
        <mc:Fallback xmlns="">
          <p:sp>
            <p:nvSpPr>
              <p:cNvPr id="4" name="TextovéPole 3">
                <a:extLst>
                  <a:ext uri="{FF2B5EF4-FFF2-40B4-BE49-F238E27FC236}">
                    <a16:creationId xmlns:a16="http://schemas.microsoft.com/office/drawing/2014/main" id="{79F82C46-6579-9ECC-BDF0-989C26CF689D}"/>
                  </a:ext>
                </a:extLst>
              </p:cNvPr>
              <p:cNvSpPr txBox="1">
                <a:spLocks noRot="1" noChangeAspect="1" noMove="1" noResize="1" noEditPoints="1" noAdjustHandles="1" noChangeArrowheads="1" noChangeShapeType="1" noTextEdit="1"/>
              </p:cNvSpPr>
              <p:nvPr/>
            </p:nvSpPr>
            <p:spPr>
              <a:xfrm>
                <a:off x="1439652" y="4622939"/>
                <a:ext cx="576064" cy="246221"/>
              </a:xfrm>
              <a:prstGeom prst="rect">
                <a:avLst/>
              </a:prstGeom>
              <a:blipFill>
                <a:blip r:embed="rId3"/>
                <a:stretch>
                  <a:fillRect/>
                </a:stretch>
              </a:blipFill>
            </p:spPr>
            <p:txBody>
              <a:bodyPr/>
              <a:lstStyle/>
              <a:p>
                <a:r>
                  <a:rPr lang="en-GB">
                    <a:noFill/>
                  </a:rPr>
                  <a:t> </a:t>
                </a:r>
              </a:p>
            </p:txBody>
          </p:sp>
        </mc:Fallback>
      </mc:AlternateContent>
      <p:pic>
        <p:nvPicPr>
          <p:cNvPr id="7" name="Grafický objekt 6">
            <a:extLst>
              <a:ext uri="{FF2B5EF4-FFF2-40B4-BE49-F238E27FC236}">
                <a16:creationId xmlns:a16="http://schemas.microsoft.com/office/drawing/2014/main" id="{FB22DFB6-73E3-CD1E-F556-6F747BBB64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054" y="4005064"/>
            <a:ext cx="8270418" cy="2780928"/>
          </a:xfrm>
          <a:prstGeom prst="rect">
            <a:avLst/>
          </a:prstGeom>
        </p:spPr>
      </p:pic>
    </p:spTree>
    <p:extLst>
      <p:ext uri="{BB962C8B-B14F-4D97-AF65-F5344CB8AC3E}">
        <p14:creationId xmlns:p14="http://schemas.microsoft.com/office/powerpoint/2010/main" val="3820001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7AB90-BB05-6FCD-155A-A48870DEA4BB}"/>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7C6BF506-9BF4-906B-0884-B8DCEB125ACF}"/>
              </a:ext>
            </a:extLst>
          </p:cNvPr>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Ukázky numerického řešení</a:t>
            </a:r>
            <a:endParaRPr lang="en-US" sz="2400" b="1" dirty="0">
              <a:solidFill>
                <a:schemeClr val="accent2"/>
              </a:solidFill>
            </a:endParaRP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AEBA6317-3AEC-90E3-B8B5-BAB5332D1B25}"/>
                  </a:ext>
                </a:extLst>
              </p:cNvPr>
              <p:cNvSpPr txBox="1"/>
              <p:nvPr/>
            </p:nvSpPr>
            <p:spPr>
              <a:xfrm>
                <a:off x="551792" y="908720"/>
                <a:ext cx="8484704" cy="3185487"/>
              </a:xfrm>
              <a:prstGeom prst="rect">
                <a:avLst/>
              </a:prstGeom>
              <a:noFill/>
            </p:spPr>
            <p:txBody>
              <a:bodyPr wrap="square">
                <a:spAutoFit/>
              </a:bodyPr>
              <a:lstStyle/>
              <a:p>
                <a:r>
                  <a:rPr lang="cs-CZ" sz="1600" dirty="0">
                    <a:solidFill>
                      <a:srgbClr val="C00000"/>
                    </a:solidFill>
                  </a:rPr>
                  <a:t>časový vývoj vlnového balíku</a:t>
                </a:r>
                <a:r>
                  <a:rPr lang="en-US" sz="1600" dirty="0">
                    <a:solidFill>
                      <a:srgbClr val="C00000"/>
                    </a:solidFill>
                  </a:rPr>
                  <a:t> pro</a:t>
                </a:r>
                <a:r>
                  <a:rPr lang="cs-CZ" sz="1600" dirty="0">
                    <a:solidFill>
                      <a:srgbClr val="C00000"/>
                    </a:solidFill>
                  </a:rPr>
                  <a:t> volnou částici </a:t>
                </a:r>
                <a:r>
                  <a:rPr lang="cs-CZ" sz="1600" dirty="0"/>
                  <a:t>– řešení 1D </a:t>
                </a:r>
                <a:r>
                  <a:rPr lang="cs-CZ" sz="1600" dirty="0" err="1"/>
                  <a:t>Schrödingerovy</a:t>
                </a:r>
                <a:r>
                  <a:rPr lang="cs-CZ" sz="1600" dirty="0"/>
                  <a:t> rovnice</a:t>
                </a:r>
              </a:p>
              <a:p>
                <a:endParaRPr lang="cs-CZ" sz="1600" b="0" i="0" dirty="0">
                  <a:latin typeface="Cambria Math" panose="02040503050406030204" pitchFamily="18" charset="0"/>
                </a:endParaRPr>
              </a:p>
              <a:p>
                <a:pPr algn="ctr"/>
                <a14:m>
                  <m:oMathPara xmlns:m="http://schemas.openxmlformats.org/officeDocument/2006/math">
                    <m:oMath>
                      <m:r>
                        <a:rPr lang="cs-CZ" sz="1600">
                          <a:latin typeface="Cambria Math" panose="02040503050406030204" pitchFamily="18" charset="0"/>
                        </a:rPr>
                        <m:t>ⅈ</m:t>
                      </m:r>
                      <m:r>
                        <m:rPr>
                          <m:sty m:val="p"/>
                        </m:rPr>
                        <a:rPr lang="cs-CZ" sz="1600">
                          <a:latin typeface="Cambria Math" panose="02040503050406030204" pitchFamily="18" charset="0"/>
                        </a:rPr>
                        <m:t>ℏ</m:t>
                      </m:r>
                      <m:f>
                        <m:fPr>
                          <m:ctrlPr>
                            <a:rPr lang="cs-CZ" sz="1600">
                              <a:latin typeface="Cambria Math" panose="02040503050406030204" pitchFamily="18" charset="0"/>
                            </a:rPr>
                          </m:ctrlPr>
                        </m:fPr>
                        <m:num>
                          <m:r>
                            <a:rPr lang="cs-CZ" sz="1600">
                              <a:latin typeface="Cambria Math" panose="02040503050406030204" pitchFamily="18" charset="0"/>
                            </a:rPr>
                            <m:t>𝜕</m:t>
                          </m:r>
                          <m:r>
                            <a:rPr lang="cs-CZ" sz="1600" i="1">
                              <a:latin typeface="Cambria Math" panose="02040503050406030204" pitchFamily="18" charset="0"/>
                            </a:rPr>
                            <m:t>𝛹</m:t>
                          </m:r>
                          <m:r>
                            <a:rPr lang="cs-CZ" sz="1600" i="1">
                              <a:latin typeface="Cambria Math" panose="02040503050406030204" pitchFamily="18" charset="0"/>
                            </a:rPr>
                            <m:t>(</m:t>
                          </m:r>
                          <m:r>
                            <a:rPr lang="cs-CZ" sz="1600" b="0" i="1" smtClean="0">
                              <a:latin typeface="Cambria Math" panose="02040503050406030204" pitchFamily="18" charset="0"/>
                            </a:rPr>
                            <m:t>𝑥</m:t>
                          </m:r>
                          <m:r>
                            <a:rPr lang="cs-CZ" sz="1600" b="0" i="1" smtClean="0">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num>
                        <m:den>
                          <m:r>
                            <a:rPr lang="cs-CZ" sz="1600">
                              <a:latin typeface="Cambria Math" panose="02040503050406030204" pitchFamily="18" charset="0"/>
                            </a:rPr>
                            <m:t>𝜕</m:t>
                          </m:r>
                          <m:r>
                            <a:rPr lang="cs-CZ" sz="1600" i="1">
                              <a:latin typeface="Cambria Math" panose="02040503050406030204" pitchFamily="18" charset="0"/>
                            </a:rPr>
                            <m:t>𝑡</m:t>
                          </m:r>
                        </m:den>
                      </m:f>
                      <m:r>
                        <a:rPr lang="cs-CZ" sz="1600">
                          <a:latin typeface="Cambria Math" panose="02040503050406030204" pitchFamily="18" charset="0"/>
                        </a:rPr>
                        <m:t>=</m:t>
                      </m:r>
                      <m:r>
                        <a:rPr lang="cs-CZ" sz="1600" b="0" i="1" smtClean="0">
                          <a:latin typeface="Cambria Math" panose="02040503050406030204" pitchFamily="18" charset="0"/>
                        </a:rPr>
                        <m:t>−</m:t>
                      </m:r>
                      <m:f>
                        <m:fPr>
                          <m:ctrlPr>
                            <a:rPr lang="cs-CZ" sz="1600" i="1">
                              <a:latin typeface="Cambria Math" panose="02040503050406030204" pitchFamily="18" charset="0"/>
                            </a:rPr>
                          </m:ctrlPr>
                        </m:fPr>
                        <m:num>
                          <m:sSup>
                            <m:sSupPr>
                              <m:ctrlPr>
                                <a:rPr lang="cs-CZ" sz="1600">
                                  <a:latin typeface="Cambria Math" panose="02040503050406030204" pitchFamily="18" charset="0"/>
                                </a:rPr>
                              </m:ctrlPr>
                            </m:sSupPr>
                            <m:e>
                              <m:r>
                                <m:rPr>
                                  <m:sty m:val="p"/>
                                </m:rPr>
                                <a:rPr lang="cs-CZ" sz="1600">
                                  <a:latin typeface="Cambria Math" panose="02040503050406030204" pitchFamily="18" charset="0"/>
                                </a:rPr>
                                <m:t>ℏ</m:t>
                              </m:r>
                            </m:e>
                            <m:sup>
                              <m:r>
                                <a:rPr lang="cs-CZ" sz="1600" b="0" i="1" smtClean="0">
                                  <a:latin typeface="Cambria Math" panose="02040503050406030204" pitchFamily="18" charset="0"/>
                                </a:rPr>
                                <m:t>2</m:t>
                              </m:r>
                            </m:sup>
                          </m:sSup>
                        </m:num>
                        <m:den>
                          <m:r>
                            <a:rPr lang="cs-CZ" sz="1600" b="0" i="1" smtClean="0">
                              <a:latin typeface="Cambria Math" panose="02040503050406030204" pitchFamily="18" charset="0"/>
                            </a:rPr>
                            <m:t>2</m:t>
                          </m:r>
                          <m:r>
                            <a:rPr lang="cs-CZ" sz="1600" b="0" i="1" smtClean="0">
                              <a:latin typeface="Cambria Math" panose="02040503050406030204" pitchFamily="18" charset="0"/>
                            </a:rPr>
                            <m:t>𝑚</m:t>
                          </m:r>
                        </m:den>
                      </m:f>
                      <m:f>
                        <m:fPr>
                          <m:ctrlPr>
                            <a:rPr lang="cs-CZ" sz="1600" i="1">
                              <a:latin typeface="Cambria Math" panose="02040503050406030204" pitchFamily="18" charset="0"/>
                            </a:rPr>
                          </m:ctrlPr>
                        </m:fPr>
                        <m:num>
                          <m:sSup>
                            <m:sSupPr>
                              <m:ctrlPr>
                                <a:rPr lang="cs-CZ" sz="1600" i="1">
                                  <a:latin typeface="Cambria Math" panose="02040503050406030204" pitchFamily="18" charset="0"/>
                                </a:rPr>
                              </m:ctrlPr>
                            </m:sSupPr>
                            <m:e>
                              <m:r>
                                <a:rPr lang="cs-CZ" sz="1600" i="1">
                                  <a:latin typeface="Cambria Math" panose="02040503050406030204" pitchFamily="18" charset="0"/>
                                </a:rPr>
                                <m:t>𝜕</m:t>
                              </m:r>
                            </m:e>
                            <m:sup>
                              <m:r>
                                <a:rPr lang="cs-CZ" sz="1600" b="0" i="1" smtClean="0">
                                  <a:latin typeface="Cambria Math" panose="02040503050406030204" pitchFamily="18" charset="0"/>
                                </a:rPr>
                                <m:t>2</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num>
                        <m:den>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𝑥</m:t>
                              </m:r>
                            </m:e>
                            <m:sup>
                              <m:r>
                                <a:rPr lang="cs-CZ" sz="1600" b="0" i="1" smtClean="0">
                                  <a:latin typeface="Cambria Math" panose="02040503050406030204" pitchFamily="18" charset="0"/>
                                </a:rPr>
                                <m:t>2</m:t>
                              </m:r>
                            </m:sup>
                          </m:sSup>
                        </m:den>
                      </m:f>
                    </m:oMath>
                  </m:oMathPara>
                </a14:m>
                <a:endParaRPr lang="cs-CZ" sz="1600" dirty="0">
                  <a:solidFill>
                    <a:schemeClr val="tx1"/>
                  </a:solidFill>
                </a:endParaRPr>
              </a:p>
              <a:p>
                <a:endParaRPr lang="cs-CZ" sz="1600" dirty="0">
                  <a:solidFill>
                    <a:schemeClr val="tx1"/>
                  </a:solidFill>
                </a:endParaRPr>
              </a:p>
              <a:p>
                <a:r>
                  <a:rPr lang="cs-CZ" sz="1600" dirty="0"/>
                  <a:t>pomocí evolučního operátoru a přechodem do p-reprezentace (Fourierovou transformací)</a:t>
                </a:r>
              </a:p>
              <a:p>
                <a:endParaRPr lang="cs-CZ" sz="1600" dirty="0"/>
              </a:p>
              <a:p>
                <a:r>
                  <a:rPr lang="en-US" sz="1600" dirty="0"/>
                  <a:t>  </a:t>
                </a:r>
                <a:r>
                  <a:rPr lang="cs-CZ" sz="1600" dirty="0"/>
                  <a:t> </a:t>
                </a:r>
                <a14:m>
                  <m:oMath xmlns:m="http://schemas.openxmlformats.org/officeDocument/2006/math">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r>
                          <a:rPr lang="cs-CZ" sz="1600" b="0" i="1" smtClean="0">
                            <a:latin typeface="Cambria Math" panose="02040503050406030204" pitchFamily="18" charset="0"/>
                          </a:rPr>
                          <m:t>+</m:t>
                        </m:r>
                        <m:r>
                          <m:rPr>
                            <m:sty m:val="p"/>
                          </m:rPr>
                          <a:rPr lang="en-US" sz="1600" b="0" i="0" smtClean="0">
                            <a:latin typeface="Cambria Math" panose="02040503050406030204" pitchFamily="18" charset="0"/>
                          </a:rPr>
                          <m:t>Δ</m:t>
                        </m:r>
                        <m:r>
                          <a:rPr lang="en-US" sz="1600" b="0" i="1" smtClean="0">
                            <a:latin typeface="Cambria Math" panose="02040503050406030204" pitchFamily="18" charset="0"/>
                          </a:rPr>
                          <m:t>𝑡</m:t>
                        </m:r>
                      </m:e>
                    </m:d>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𝑒</m:t>
                        </m:r>
                      </m:e>
                      <m:sup>
                        <m:r>
                          <a:rPr lang="cs-CZ" sz="1600" b="0" i="1" smtClean="0">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b="0" i="1" smtClean="0">
                            <a:latin typeface="Cambria Math" panose="02040503050406030204" pitchFamily="18" charset="0"/>
                          </a:rPr>
                          <m:t>𝐻</m:t>
                        </m:r>
                        <m:r>
                          <m:rPr>
                            <m:sty m:val="p"/>
                          </m:rPr>
                          <a:rPr lang="en-US" sz="1600">
                            <a:latin typeface="Cambria Math" panose="02040503050406030204" pitchFamily="18" charset="0"/>
                          </a:rPr>
                          <m:t>Δ</m:t>
                        </m:r>
                        <m:r>
                          <a:rPr lang="cs-CZ" sz="1600" b="0" i="1" smtClean="0">
                            <a:latin typeface="Cambria Math" panose="02040503050406030204" pitchFamily="18" charset="0"/>
                          </a:rPr>
                          <m:t>𝑡</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oMath>
                </a14:m>
                <a:r>
                  <a:rPr lang="cs-CZ" sz="1600" dirty="0"/>
                  <a:t>,       v p-reprezentaci       </a:t>
                </a:r>
                <a14:m>
                  <m:oMath xmlns:m="http://schemas.openxmlformats.org/officeDocument/2006/math">
                    <m:r>
                      <a:rPr lang="cs-CZ" sz="1600" i="1">
                        <a:latin typeface="Cambria Math" panose="02040503050406030204" pitchFamily="18" charset="0"/>
                      </a:rPr>
                      <m:t>𝛹</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𝑝</m:t>
                        </m:r>
                        <m:r>
                          <a:rPr lang="cs-CZ" sz="1600" i="1">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r>
                          <m:rPr>
                            <m:sty m:val="p"/>
                          </m:rPr>
                          <a:rPr lang="en-US" sz="1600">
                            <a:latin typeface="Cambria Math" panose="02040503050406030204" pitchFamily="18" charset="0"/>
                          </a:rPr>
                          <m:t>Δ</m:t>
                        </m:r>
                        <m:r>
                          <a:rPr lang="en-US" sz="1600" i="1">
                            <a:latin typeface="Cambria Math" panose="02040503050406030204" pitchFamily="18" charset="0"/>
                          </a:rPr>
                          <m:t>𝑡</m:t>
                        </m:r>
                      </m:e>
                    </m:d>
                    <m:r>
                      <a:rPr lang="cs-CZ" sz="1600" i="1">
                        <a:latin typeface="Cambria Math" panose="02040503050406030204" pitchFamily="18" charset="0"/>
                      </a:rPr>
                      <m:t>=</m:t>
                    </m:r>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a:latin typeface="Cambria Math" panose="02040503050406030204" pitchFamily="18" charset="0"/>
                          </a:rPr>
                          <m:t> </m:t>
                        </m:r>
                        <m:f>
                          <m:fPr>
                            <m:ctrlPr>
                              <a:rPr lang="cs-CZ" sz="1600" i="1">
                                <a:latin typeface="Cambria Math" panose="02040503050406030204" pitchFamily="18" charset="0"/>
                              </a:rPr>
                            </m:ctrlPr>
                          </m:fPr>
                          <m:num>
                            <m:sSup>
                              <m:sSupPr>
                                <m:ctrlPr>
                                  <a:rPr lang="cs-CZ" sz="1600" i="1">
                                    <a:latin typeface="Cambria Math" panose="02040503050406030204" pitchFamily="18" charset="0"/>
                                  </a:rPr>
                                </m:ctrlPr>
                              </m:sSupPr>
                              <m:e>
                                <m:r>
                                  <a:rPr lang="cs-CZ" sz="1600" i="1">
                                    <a:latin typeface="Cambria Math" panose="02040503050406030204" pitchFamily="18" charset="0"/>
                                  </a:rPr>
                                  <m:t>𝑝</m:t>
                                </m:r>
                              </m:e>
                              <m:sup>
                                <m:r>
                                  <a:rPr lang="en-US" sz="1600" i="1">
                                    <a:latin typeface="Cambria Math" panose="02040503050406030204" pitchFamily="18" charset="0"/>
                                  </a:rPr>
                                  <m:t>2</m:t>
                                </m:r>
                              </m:sup>
                            </m:sSup>
                          </m:num>
                          <m:den>
                            <m:r>
                              <a:rPr lang="cs-CZ" sz="1600" i="1">
                                <a:latin typeface="Cambria Math" panose="02040503050406030204" pitchFamily="18" charset="0"/>
                              </a:rPr>
                              <m:t>2</m:t>
                            </m:r>
                            <m:r>
                              <a:rPr lang="cs-CZ" sz="1600" i="1">
                                <a:latin typeface="Cambria Math" panose="02040503050406030204" pitchFamily="18" charset="0"/>
                              </a:rPr>
                              <m:t>𝑚</m:t>
                            </m:r>
                          </m:den>
                        </m:f>
                        <m:r>
                          <m:rPr>
                            <m:sty m:val="p"/>
                          </m:rPr>
                          <a:rPr lang="en-US" sz="1600" b="0" i="0" smtClean="0">
                            <a:latin typeface="Cambria Math" panose="02040503050406030204" pitchFamily="18" charset="0"/>
                          </a:rPr>
                          <m:t>Δ</m:t>
                        </m:r>
                        <m:r>
                          <a:rPr lang="cs-CZ" sz="1600" i="1">
                            <a:latin typeface="Cambria Math" panose="02040503050406030204" pitchFamily="18" charset="0"/>
                          </a:rPr>
                          <m:t>𝑡</m:t>
                        </m:r>
                      </m:sup>
                    </m:sSup>
                    <m:r>
                      <a:rPr lang="cs-CZ" sz="1600" i="1">
                        <a:latin typeface="Cambria Math" panose="02040503050406030204" pitchFamily="18" charset="0"/>
                      </a:rPr>
                      <m:t>𝛹</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𝑝</m:t>
                        </m:r>
                        <m:r>
                          <a:rPr lang="cs-CZ" sz="1600" i="1">
                            <a:latin typeface="Cambria Math" panose="02040503050406030204" pitchFamily="18" charset="0"/>
                          </a:rPr>
                          <m:t>, </m:t>
                        </m:r>
                        <m:r>
                          <a:rPr lang="cs-CZ" sz="1600" i="1">
                            <a:latin typeface="Cambria Math" panose="02040503050406030204" pitchFamily="18" charset="0"/>
                          </a:rPr>
                          <m:t>𝑡</m:t>
                        </m:r>
                      </m:e>
                    </m:d>
                  </m:oMath>
                </a14:m>
                <a:endParaRPr lang="cs-CZ" sz="1600" dirty="0"/>
              </a:p>
              <a:p>
                <a:endParaRPr lang="cs-CZ" sz="1600" dirty="0"/>
              </a:p>
              <a:p>
                <a:endParaRPr lang="cs-CZ" sz="1600" dirty="0">
                  <a:solidFill>
                    <a:srgbClr val="C00000"/>
                  </a:solidFill>
                </a:endParaRPr>
              </a:p>
              <a:p>
                <a:r>
                  <a:rPr lang="cs-CZ" sz="1600" dirty="0">
                    <a:solidFill>
                      <a:srgbClr val="C00000"/>
                    </a:solidFill>
                  </a:rPr>
                  <a:t>rozplývající se vlnový balík	</a:t>
                </a:r>
                <a:r>
                  <a:rPr lang="en-US" sz="1600" dirty="0">
                    <a:solidFill>
                      <a:srgbClr val="C00000"/>
                    </a:solidFill>
                  </a:rPr>
                  <a:t>                       </a:t>
                </a:r>
                <a:r>
                  <a:rPr lang="cs-CZ" sz="1600" dirty="0">
                    <a:solidFill>
                      <a:srgbClr val="C00000"/>
                    </a:solidFill>
                  </a:rPr>
                  <a:t>princip superpozice - interference</a:t>
                </a:r>
              </a:p>
              <a:p>
                <a:endParaRPr lang="en-US" sz="1600" dirty="0"/>
              </a:p>
            </p:txBody>
          </p:sp>
        </mc:Choice>
        <mc:Fallback xmlns="">
          <p:sp>
            <p:nvSpPr>
              <p:cNvPr id="5" name="TextovéPole 4">
                <a:extLst>
                  <a:ext uri="{FF2B5EF4-FFF2-40B4-BE49-F238E27FC236}">
                    <a16:creationId xmlns:a16="http://schemas.microsoft.com/office/drawing/2014/main" id="{AEBA6317-3AEC-90E3-B8B5-BAB5332D1B25}"/>
                  </a:ext>
                </a:extLst>
              </p:cNvPr>
              <p:cNvSpPr txBox="1">
                <a:spLocks noRot="1" noChangeAspect="1" noMove="1" noResize="1" noEditPoints="1" noAdjustHandles="1" noChangeArrowheads="1" noChangeShapeType="1" noTextEdit="1"/>
              </p:cNvSpPr>
              <p:nvPr/>
            </p:nvSpPr>
            <p:spPr>
              <a:xfrm>
                <a:off x="551792" y="908720"/>
                <a:ext cx="8484704" cy="3185487"/>
              </a:xfrm>
              <a:prstGeom prst="rect">
                <a:avLst/>
              </a:prstGeom>
              <a:blipFill>
                <a:blip r:embed="rId2"/>
                <a:stretch>
                  <a:fillRect l="-431" t="-574"/>
                </a:stretch>
              </a:blipFill>
            </p:spPr>
            <p:txBody>
              <a:bodyPr/>
              <a:lstStyle/>
              <a:p>
                <a:r>
                  <a:rPr lang="cs-CZ">
                    <a:noFill/>
                  </a:rPr>
                  <a:t> </a:t>
                </a:r>
              </a:p>
            </p:txBody>
          </p:sp>
        </mc:Fallback>
      </mc:AlternateContent>
      <p:pic>
        <p:nvPicPr>
          <p:cNvPr id="2" name="Obrázek 1" descr="Obsah obrázku text, diagram, Vykreslený graf, řada/pruh&#10;&#10;Obsah generovaný pomocí AI může být nesprávný.">
            <a:extLst>
              <a:ext uri="{FF2B5EF4-FFF2-40B4-BE49-F238E27FC236}">
                <a16:creationId xmlns:a16="http://schemas.microsoft.com/office/drawing/2014/main" id="{AE8E5772-F953-0B48-19EC-8A519845ED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583" y="3789039"/>
            <a:ext cx="4104456" cy="2736304"/>
          </a:xfrm>
          <a:prstGeom prst="rect">
            <a:avLst/>
          </a:prstGeom>
        </p:spPr>
      </p:pic>
      <p:pic>
        <p:nvPicPr>
          <p:cNvPr id="3" name="Obrázek 2" descr="Obsah obrázku diagram, Vykreslený graf, text, řada/pruh&#10;&#10;Obsah generovaný pomocí AI může být nesprávný.">
            <a:extLst>
              <a:ext uri="{FF2B5EF4-FFF2-40B4-BE49-F238E27FC236}">
                <a16:creationId xmlns:a16="http://schemas.microsoft.com/office/drawing/2014/main" id="{7B713AAD-0DE0-6EA9-5AF5-A2B3562027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5055" y="3789040"/>
            <a:ext cx="4087425" cy="2736304"/>
          </a:xfrm>
          <a:prstGeom prst="rect">
            <a:avLst/>
          </a:prstGeom>
        </p:spPr>
      </p:pic>
    </p:spTree>
    <p:extLst>
      <p:ext uri="{BB962C8B-B14F-4D97-AF65-F5344CB8AC3E}">
        <p14:creationId xmlns:p14="http://schemas.microsoft.com/office/powerpoint/2010/main" val="234639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54CC7-A260-211E-6398-0C32E3F77E26}"/>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48C6A85A-5FFB-D48E-304A-C791FEC6B19C}"/>
              </a:ext>
            </a:extLst>
          </p:cNvPr>
          <p:cNvSpPr>
            <a:spLocks noGrp="1" noChangeArrowheads="1"/>
          </p:cNvSpPr>
          <p:nvPr>
            <p:ph type="ctrTitle"/>
          </p:nvPr>
        </p:nvSpPr>
        <p:spPr>
          <a:xfrm>
            <a:off x="539750" y="116632"/>
            <a:ext cx="8280400" cy="720080"/>
          </a:xfrm>
        </p:spPr>
        <p:txBody>
          <a:bodyPr/>
          <a:lstStyle/>
          <a:p>
            <a:pPr eaLnBrk="1" hangingPunct="1"/>
            <a:r>
              <a:rPr lang="cs-CZ" sz="2800" b="1" dirty="0">
                <a:solidFill>
                  <a:schemeClr val="accent2"/>
                </a:solidFill>
              </a:rPr>
              <a:t>AI kreslí komiks – </a:t>
            </a:r>
            <a:r>
              <a:rPr lang="en-US" sz="2800" b="1" dirty="0">
                <a:solidFill>
                  <a:schemeClr val="accent2"/>
                </a:solidFill>
              </a:rPr>
              <a:t>Copilot </a:t>
            </a:r>
            <a:r>
              <a:rPr lang="cs-CZ" sz="2800" b="1" dirty="0">
                <a:solidFill>
                  <a:schemeClr val="accent2"/>
                </a:solidFill>
              </a:rPr>
              <a:t>(DALL-E)</a:t>
            </a:r>
            <a:endParaRPr lang="en-US" sz="2800" b="1" dirty="0">
              <a:solidFill>
                <a:schemeClr val="accent2"/>
              </a:solidFill>
            </a:endParaRPr>
          </a:p>
        </p:txBody>
      </p:sp>
      <p:sp>
        <p:nvSpPr>
          <p:cNvPr id="5" name="Text Box 15">
            <a:extLst>
              <a:ext uri="{FF2B5EF4-FFF2-40B4-BE49-F238E27FC236}">
                <a16:creationId xmlns:a16="http://schemas.microsoft.com/office/drawing/2014/main" id="{3389871C-3973-9AC8-AE09-56AC756B55DB}"/>
              </a:ext>
            </a:extLst>
          </p:cNvPr>
          <p:cNvSpPr txBox="1">
            <a:spLocks noChangeArrowheads="1"/>
          </p:cNvSpPr>
          <p:nvPr/>
        </p:nvSpPr>
        <p:spPr bwMode="auto">
          <a:xfrm>
            <a:off x="934698" y="764704"/>
            <a:ext cx="74905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Kvantová fyzička v kvantovém světě</a:t>
            </a:r>
            <a:endParaRPr lang="en-US" sz="1600" dirty="0">
              <a:solidFill>
                <a:srgbClr val="C00000"/>
              </a:solidFill>
            </a:endParaRPr>
          </a:p>
        </p:txBody>
      </p:sp>
      <p:pic>
        <p:nvPicPr>
          <p:cNvPr id="6" name="Obrázek 5">
            <a:extLst>
              <a:ext uri="{FF2B5EF4-FFF2-40B4-BE49-F238E27FC236}">
                <a16:creationId xmlns:a16="http://schemas.microsoft.com/office/drawing/2014/main" id="{D0C4CA47-315F-3F92-7D72-CBEDDADAA1AD}"/>
              </a:ext>
            </a:extLst>
          </p:cNvPr>
          <p:cNvPicPr>
            <a:picLocks noChangeAspect="1"/>
          </p:cNvPicPr>
          <p:nvPr/>
        </p:nvPicPr>
        <p:blipFill>
          <a:blip r:embed="rId2"/>
          <a:stretch>
            <a:fillRect/>
          </a:stretch>
        </p:blipFill>
        <p:spPr>
          <a:xfrm>
            <a:off x="395536" y="1916832"/>
            <a:ext cx="4176464" cy="4176464"/>
          </a:xfrm>
          <a:prstGeom prst="rect">
            <a:avLst/>
          </a:prstGeom>
        </p:spPr>
      </p:pic>
      <p:pic>
        <p:nvPicPr>
          <p:cNvPr id="6146" name="Picture 2" descr="Thumbnail Image A golden-age comic-style illustration of a female quantum physicist in a surreal quantum world. She wears a retro-futuristic lab coat with bold lines and primary colors, styled like 1940s-1950s comic book heroes. Her hair is dramatically styled, and she has a confident, heroic pose. The background features vintage comic-style depictions of atoms, entangled particles, and wave functions, with halftone textures and bold ink outlines. The quantum world is filled with glowing grids, swirling energy, and stylized scientific symbols, all rendered in the classic golden-age comic aesthetic.">
            <a:extLst>
              <a:ext uri="{FF2B5EF4-FFF2-40B4-BE49-F238E27FC236}">
                <a16:creationId xmlns:a16="http://schemas.microsoft.com/office/drawing/2014/main" id="{2DFC48E1-529E-EF5A-E679-BE942F37D18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3080" y="1903965"/>
            <a:ext cx="4176463" cy="4176463"/>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15">
            <a:extLst>
              <a:ext uri="{FF2B5EF4-FFF2-40B4-BE49-F238E27FC236}">
                <a16:creationId xmlns:a16="http://schemas.microsoft.com/office/drawing/2014/main" id="{DB11994F-DF10-AF65-2DBD-688C4FA02AD0}"/>
              </a:ext>
            </a:extLst>
          </p:cNvPr>
          <p:cNvSpPr txBox="1">
            <a:spLocks noChangeArrowheads="1"/>
          </p:cNvSpPr>
          <p:nvPr/>
        </p:nvSpPr>
        <p:spPr bwMode="auto">
          <a:xfrm>
            <a:off x="711303" y="1409703"/>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a:t>
            </a:r>
            <a:r>
              <a:rPr lang="en-US" sz="1600" dirty="0">
                <a:solidFill>
                  <a:srgbClr val="C00000"/>
                </a:solidFill>
              </a:rPr>
              <a:t>4</a:t>
            </a:r>
          </a:p>
        </p:txBody>
      </p:sp>
      <p:sp>
        <p:nvSpPr>
          <p:cNvPr id="3" name="Text Box 15">
            <a:extLst>
              <a:ext uri="{FF2B5EF4-FFF2-40B4-BE49-F238E27FC236}">
                <a16:creationId xmlns:a16="http://schemas.microsoft.com/office/drawing/2014/main" id="{D6DC363E-2440-CE95-566C-FE7440CE34A5}"/>
              </a:ext>
            </a:extLst>
          </p:cNvPr>
          <p:cNvSpPr txBox="1">
            <a:spLocks noChangeArrowheads="1"/>
          </p:cNvSpPr>
          <p:nvPr/>
        </p:nvSpPr>
        <p:spPr bwMode="auto">
          <a:xfrm>
            <a:off x="5076056" y="1409703"/>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2025</a:t>
            </a:r>
            <a:endParaRPr lang="en-US" sz="1600" dirty="0">
              <a:solidFill>
                <a:srgbClr val="C00000"/>
              </a:solidFill>
            </a:endParaRPr>
          </a:p>
        </p:txBody>
      </p:sp>
    </p:spTree>
    <p:extLst>
      <p:ext uri="{BB962C8B-B14F-4D97-AF65-F5344CB8AC3E}">
        <p14:creationId xmlns:p14="http://schemas.microsoft.com/office/powerpoint/2010/main" val="1334548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EEBA1-D8AE-466D-20D3-D24043424418}"/>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B675E33C-4FB4-4A3C-7548-185C20C259BB}"/>
              </a:ext>
            </a:extLst>
          </p:cNvPr>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Ukázka numerického řešení</a:t>
            </a:r>
            <a:endParaRPr lang="en-US" sz="2400" b="1" dirty="0">
              <a:solidFill>
                <a:schemeClr val="accent2"/>
              </a:solidFill>
            </a:endParaRP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86D91DA6-E943-A89A-245E-C585984CA297}"/>
                  </a:ext>
                </a:extLst>
              </p:cNvPr>
              <p:cNvSpPr txBox="1"/>
              <p:nvPr/>
            </p:nvSpPr>
            <p:spPr>
              <a:xfrm>
                <a:off x="551792" y="908720"/>
                <a:ext cx="8484704" cy="2840842"/>
              </a:xfrm>
              <a:prstGeom prst="rect">
                <a:avLst/>
              </a:prstGeom>
              <a:noFill/>
            </p:spPr>
            <p:txBody>
              <a:bodyPr wrap="square">
                <a:spAutoFit/>
              </a:bodyPr>
              <a:lstStyle/>
              <a:p>
                <a:r>
                  <a:rPr lang="cs-CZ" sz="1600" dirty="0">
                    <a:solidFill>
                      <a:srgbClr val="C00000"/>
                    </a:solidFill>
                  </a:rPr>
                  <a:t>časový vývoj vlnového balíku v lineárním harmonickém oscilátoru</a:t>
                </a:r>
                <a:endParaRPr lang="cs-CZ" sz="1600" dirty="0"/>
              </a:p>
              <a:p>
                <a:endParaRPr lang="cs-CZ" sz="1600" b="0" i="0" dirty="0">
                  <a:latin typeface="Cambria Math" panose="02040503050406030204" pitchFamily="18" charset="0"/>
                </a:endParaRPr>
              </a:p>
              <a:p>
                <a:pPr algn="ctr"/>
                <a14:m>
                  <m:oMath xmlns:m="http://schemas.openxmlformats.org/officeDocument/2006/math">
                    <m:r>
                      <a:rPr lang="cs-CZ" sz="1600">
                        <a:latin typeface="Cambria Math" panose="02040503050406030204" pitchFamily="18" charset="0"/>
                      </a:rPr>
                      <m:t>ⅈ</m:t>
                    </m:r>
                    <m:r>
                      <m:rPr>
                        <m:sty m:val="p"/>
                      </m:rPr>
                      <a:rPr lang="cs-CZ" sz="1600">
                        <a:latin typeface="Cambria Math" panose="02040503050406030204" pitchFamily="18" charset="0"/>
                      </a:rPr>
                      <m:t>ℏ</m:t>
                    </m:r>
                    <m:f>
                      <m:fPr>
                        <m:ctrlPr>
                          <a:rPr lang="cs-CZ" sz="1600">
                            <a:latin typeface="Cambria Math" panose="02040503050406030204" pitchFamily="18" charset="0"/>
                          </a:rPr>
                        </m:ctrlPr>
                      </m:fPr>
                      <m:num>
                        <m:r>
                          <a:rPr lang="cs-CZ" sz="1600">
                            <a:latin typeface="Cambria Math" panose="02040503050406030204" pitchFamily="18" charset="0"/>
                          </a:rPr>
                          <m:t>𝜕</m:t>
                        </m:r>
                        <m:r>
                          <a:rPr lang="cs-CZ" sz="1600" i="1">
                            <a:latin typeface="Cambria Math" panose="02040503050406030204" pitchFamily="18" charset="0"/>
                          </a:rPr>
                          <m:t>𝛹</m:t>
                        </m:r>
                        <m:r>
                          <a:rPr lang="cs-CZ" sz="1600" i="1">
                            <a:latin typeface="Cambria Math" panose="02040503050406030204" pitchFamily="18" charset="0"/>
                          </a:rPr>
                          <m:t>(</m:t>
                        </m:r>
                        <m:r>
                          <a:rPr lang="cs-CZ" sz="1600" b="0" i="1" smtClean="0">
                            <a:latin typeface="Cambria Math" panose="02040503050406030204" pitchFamily="18" charset="0"/>
                          </a:rPr>
                          <m:t>𝑥</m:t>
                        </m:r>
                        <m:r>
                          <a:rPr lang="cs-CZ" sz="1600" b="0" i="1" smtClean="0">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num>
                      <m:den>
                        <m:r>
                          <a:rPr lang="cs-CZ" sz="1600">
                            <a:latin typeface="Cambria Math" panose="02040503050406030204" pitchFamily="18" charset="0"/>
                          </a:rPr>
                          <m:t>𝜕</m:t>
                        </m:r>
                        <m:r>
                          <a:rPr lang="cs-CZ" sz="1600" i="1">
                            <a:latin typeface="Cambria Math" panose="02040503050406030204" pitchFamily="18" charset="0"/>
                          </a:rPr>
                          <m:t>𝑡</m:t>
                        </m:r>
                      </m:den>
                    </m:f>
                    <m:r>
                      <a:rPr lang="cs-CZ" sz="1600">
                        <a:latin typeface="Cambria Math" panose="02040503050406030204" pitchFamily="18" charset="0"/>
                      </a:rPr>
                      <m:t>=</m:t>
                    </m:r>
                    <m:r>
                      <a:rPr lang="cs-CZ" sz="1600" b="0" i="1" smtClean="0">
                        <a:latin typeface="Cambria Math" panose="02040503050406030204" pitchFamily="18" charset="0"/>
                      </a:rPr>
                      <m:t>−</m:t>
                    </m:r>
                    <m:f>
                      <m:fPr>
                        <m:ctrlPr>
                          <a:rPr lang="cs-CZ" sz="1600" i="1">
                            <a:latin typeface="Cambria Math" panose="02040503050406030204" pitchFamily="18" charset="0"/>
                          </a:rPr>
                        </m:ctrlPr>
                      </m:fPr>
                      <m:num>
                        <m:sSup>
                          <m:sSupPr>
                            <m:ctrlPr>
                              <a:rPr lang="cs-CZ" sz="1600">
                                <a:latin typeface="Cambria Math" panose="02040503050406030204" pitchFamily="18" charset="0"/>
                              </a:rPr>
                            </m:ctrlPr>
                          </m:sSupPr>
                          <m:e>
                            <m:r>
                              <m:rPr>
                                <m:sty m:val="p"/>
                              </m:rPr>
                              <a:rPr lang="cs-CZ" sz="1600">
                                <a:latin typeface="Cambria Math" panose="02040503050406030204" pitchFamily="18" charset="0"/>
                              </a:rPr>
                              <m:t>ℏ</m:t>
                            </m:r>
                          </m:e>
                          <m:sup>
                            <m:r>
                              <a:rPr lang="cs-CZ" sz="1600" b="0" i="1" smtClean="0">
                                <a:latin typeface="Cambria Math" panose="02040503050406030204" pitchFamily="18" charset="0"/>
                              </a:rPr>
                              <m:t>2</m:t>
                            </m:r>
                          </m:sup>
                        </m:sSup>
                      </m:num>
                      <m:den>
                        <m:r>
                          <a:rPr lang="cs-CZ" sz="1600" b="0" i="1" smtClean="0">
                            <a:latin typeface="Cambria Math" panose="02040503050406030204" pitchFamily="18" charset="0"/>
                          </a:rPr>
                          <m:t>2</m:t>
                        </m:r>
                        <m:r>
                          <a:rPr lang="cs-CZ" sz="1600" b="0" i="1" smtClean="0">
                            <a:latin typeface="Cambria Math" panose="02040503050406030204" pitchFamily="18" charset="0"/>
                          </a:rPr>
                          <m:t>𝑚</m:t>
                        </m:r>
                      </m:den>
                    </m:f>
                    <m:f>
                      <m:fPr>
                        <m:ctrlPr>
                          <a:rPr lang="cs-CZ" sz="1600" i="1">
                            <a:latin typeface="Cambria Math" panose="02040503050406030204" pitchFamily="18" charset="0"/>
                          </a:rPr>
                        </m:ctrlPr>
                      </m:fPr>
                      <m:num>
                        <m:sSup>
                          <m:sSupPr>
                            <m:ctrlPr>
                              <a:rPr lang="cs-CZ" sz="1600" i="1">
                                <a:latin typeface="Cambria Math" panose="02040503050406030204" pitchFamily="18" charset="0"/>
                              </a:rPr>
                            </m:ctrlPr>
                          </m:sSupPr>
                          <m:e>
                            <m:r>
                              <a:rPr lang="cs-CZ" sz="1600" i="1">
                                <a:latin typeface="Cambria Math" panose="02040503050406030204" pitchFamily="18" charset="0"/>
                              </a:rPr>
                              <m:t>𝜕</m:t>
                            </m:r>
                          </m:e>
                          <m:sup>
                            <m:r>
                              <a:rPr lang="cs-CZ" sz="1600" b="0" i="1" smtClean="0">
                                <a:latin typeface="Cambria Math" panose="02040503050406030204" pitchFamily="18" charset="0"/>
                              </a:rPr>
                              <m:t>2</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num>
                      <m:den>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𝑥</m:t>
                            </m:r>
                          </m:e>
                          <m:sup>
                            <m:r>
                              <a:rPr lang="cs-CZ" sz="1600" b="0" i="1" smtClean="0">
                                <a:latin typeface="Cambria Math" panose="02040503050406030204" pitchFamily="18" charset="0"/>
                              </a:rPr>
                              <m:t>2</m:t>
                            </m:r>
                          </m:sup>
                        </m:sSup>
                      </m:den>
                    </m:f>
                    <m:r>
                      <a:rPr lang="cs-CZ" sz="1600" b="0" i="1" smtClean="0">
                        <a:latin typeface="Cambria Math" panose="02040503050406030204" pitchFamily="18" charset="0"/>
                      </a:rPr>
                      <m:t>+</m:t>
                    </m:r>
                    <m:r>
                      <a:rPr lang="cs-CZ" sz="1600" b="0" i="1" smtClean="0">
                        <a:latin typeface="Cambria Math" panose="02040503050406030204" pitchFamily="18" charset="0"/>
                      </a:rPr>
                      <m:t>𝑉</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𝑥</m:t>
                        </m:r>
                      </m:e>
                    </m:d>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r>
                      <a:rPr lang="cs-CZ" sz="1600" b="0" i="1" smtClean="0">
                        <a:latin typeface="Cambria Math" panose="02040503050406030204" pitchFamily="18" charset="0"/>
                      </a:rPr>
                      <m:t>, </m:t>
                    </m:r>
                    <m:r>
                      <a:rPr lang="en-US" sz="1600" b="0" i="1" smtClean="0">
                        <a:latin typeface="Cambria Math" panose="02040503050406030204" pitchFamily="18" charset="0"/>
                      </a:rPr>
                      <m:t>    </m:t>
                    </m:r>
                    <m:r>
                      <a:rPr lang="cs-CZ" sz="1600" b="0" i="1" smtClean="0">
                        <a:latin typeface="Cambria Math" panose="02040503050406030204" pitchFamily="18" charset="0"/>
                      </a:rPr>
                      <m:t>𝑉</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𝑥</m:t>
                        </m:r>
                      </m:e>
                    </m:d>
                    <m:r>
                      <a:rPr lang="cs-CZ" sz="1600" b="0" i="1" smtClean="0">
                        <a:latin typeface="Cambria Math" panose="02040503050406030204" pitchFamily="18" charset="0"/>
                      </a:rPr>
                      <m:t>=</m:t>
                    </m:r>
                    <m:f>
                      <m:fPr>
                        <m:ctrlPr>
                          <a:rPr lang="cs-CZ" sz="1600" b="0" i="1" smtClean="0">
                            <a:latin typeface="Cambria Math" panose="02040503050406030204" pitchFamily="18" charset="0"/>
                          </a:rPr>
                        </m:ctrlPr>
                      </m:fPr>
                      <m:num>
                        <m:r>
                          <a:rPr lang="cs-CZ" sz="1600" b="0" i="1" smtClean="0">
                            <a:latin typeface="Cambria Math" panose="02040503050406030204" pitchFamily="18" charset="0"/>
                          </a:rPr>
                          <m:t>1</m:t>
                        </m:r>
                      </m:num>
                      <m:den>
                        <m:r>
                          <a:rPr lang="cs-CZ" sz="1600" b="0" i="1" smtClean="0">
                            <a:latin typeface="Cambria Math" panose="02040503050406030204" pitchFamily="18" charset="0"/>
                          </a:rPr>
                          <m:t>2</m:t>
                        </m:r>
                      </m:den>
                    </m:f>
                    <m:r>
                      <a:rPr lang="cs-CZ" sz="1600" b="0" i="1" smtClean="0">
                        <a:latin typeface="Cambria Math" panose="02040503050406030204" pitchFamily="18" charset="0"/>
                      </a:rPr>
                      <m:t>𝑚</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𝜔</m:t>
                        </m:r>
                      </m:e>
                      <m:sup>
                        <m:r>
                          <a:rPr lang="en-US" sz="1600" b="0" i="1" smtClean="0">
                            <a:latin typeface="Cambria Math" panose="02040503050406030204" pitchFamily="18" charset="0"/>
                          </a:rPr>
                          <m:t>2</m:t>
                        </m:r>
                      </m:sup>
                    </m:sSup>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𝑥</m:t>
                        </m:r>
                      </m:e>
                      <m:sup>
                        <m:r>
                          <a:rPr lang="en-US" sz="1600" b="0" i="1" smtClean="0">
                            <a:latin typeface="Cambria Math" panose="02040503050406030204" pitchFamily="18" charset="0"/>
                          </a:rPr>
                          <m:t>2</m:t>
                        </m:r>
                      </m:sup>
                    </m:sSup>
                    <m:r>
                      <a:rPr lang="cs-CZ" sz="1600" i="1">
                        <a:latin typeface="Cambria Math" panose="02040503050406030204" pitchFamily="18" charset="0"/>
                      </a:rPr>
                      <m:t> </m:t>
                    </m:r>
                  </m:oMath>
                </a14:m>
                <a:r>
                  <a:rPr lang="cs-CZ" sz="1600" dirty="0">
                    <a:solidFill>
                      <a:schemeClr val="tx1"/>
                    </a:solidFill>
                  </a:rPr>
                  <a:t> </a:t>
                </a:r>
              </a:p>
              <a:p>
                <a:endParaRPr lang="cs-CZ" sz="1600" dirty="0">
                  <a:solidFill>
                    <a:schemeClr val="tx1"/>
                  </a:solidFill>
                </a:endParaRPr>
              </a:p>
              <a:p>
                <a:r>
                  <a:rPr lang="cs-CZ" sz="1600" dirty="0"/>
                  <a:t>lze např. použít metodu rozděleného operátoru (split-</a:t>
                </a:r>
                <a:r>
                  <a:rPr lang="cs-CZ" sz="1600" dirty="0" err="1"/>
                  <a:t>operator</a:t>
                </a:r>
                <a:r>
                  <a:rPr lang="cs-CZ" sz="1600" dirty="0"/>
                  <a:t>) využívající rychlou Fourierovu transformaci pro přechod z x-reprezentace do p-reprezentace</a:t>
                </a:r>
                <a:br>
                  <a:rPr lang="cs-CZ" sz="1600" dirty="0"/>
                </a:br>
                <a:endParaRPr lang="cs-CZ" sz="1600" dirty="0"/>
              </a:p>
              <a:p>
                <a:pPr/>
                <a14:m>
                  <m:oMathPara xmlns:m="http://schemas.openxmlformats.org/officeDocument/2006/math">
                    <m:oMath>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r>
                            <m:rPr>
                              <m:sty m:val="p"/>
                            </m:rPr>
                            <a:rPr lang="en-US" sz="1600">
                              <a:latin typeface="Cambria Math" panose="02040503050406030204" pitchFamily="18" charset="0"/>
                            </a:rPr>
                            <m:t>Δ</m:t>
                          </m:r>
                          <m:r>
                            <a:rPr lang="en-US" sz="1600" i="1">
                              <a:latin typeface="Cambria Math" panose="02040503050406030204" pitchFamily="18" charset="0"/>
                            </a:rPr>
                            <m:t>𝑡</m:t>
                          </m:r>
                        </m:e>
                      </m:d>
                      <m:r>
                        <a:rPr lang="cs-CZ" sz="1600" i="1">
                          <a:latin typeface="Cambria Math" panose="02040503050406030204" pitchFamily="18" charset="0"/>
                        </a:rPr>
                        <m:t>=</m:t>
                      </m:r>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b="0" i="1" smtClean="0">
                              <a:latin typeface="Cambria Math" panose="02040503050406030204" pitchFamily="18" charset="0"/>
                            </a:rPr>
                            <m:t> </m:t>
                          </m:r>
                          <m:f>
                            <m:fPr>
                              <m:ctrlPr>
                                <a:rPr lang="cs-CZ" sz="1600" i="1">
                                  <a:latin typeface="Cambria Math" panose="02040503050406030204" pitchFamily="18" charset="0"/>
                                </a:rPr>
                              </m:ctrlPr>
                            </m:fPr>
                            <m:num>
                              <m:r>
                                <a:rPr lang="cs-CZ" sz="1600" i="1">
                                  <a:latin typeface="Cambria Math" panose="02040503050406030204" pitchFamily="18" charset="0"/>
                                </a:rPr>
                                <m:t>𝑉</m:t>
                              </m:r>
                            </m:num>
                            <m:den>
                              <m:r>
                                <a:rPr lang="cs-CZ" sz="1600" i="1">
                                  <a:latin typeface="Cambria Math" panose="02040503050406030204" pitchFamily="18" charset="0"/>
                                </a:rPr>
                                <m:t>2</m:t>
                              </m:r>
                            </m:den>
                          </m:f>
                          <m:r>
                            <m:rPr>
                              <m:sty m:val="p"/>
                            </m:rPr>
                            <a:rPr lang="en-US" sz="1600">
                              <a:latin typeface="Cambria Math" panose="02040503050406030204" pitchFamily="18" charset="0"/>
                            </a:rPr>
                            <m:t>Δ</m:t>
                          </m:r>
                          <m:r>
                            <a:rPr lang="cs-CZ" sz="1600" i="1">
                              <a:latin typeface="Cambria Math" panose="02040503050406030204" pitchFamily="18" charset="0"/>
                            </a:rPr>
                            <m:t>𝑡</m:t>
                          </m:r>
                        </m:sup>
                      </m:sSup>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b="0" i="1" smtClean="0">
                              <a:latin typeface="Cambria Math" panose="02040503050406030204" pitchFamily="18" charset="0"/>
                            </a:rPr>
                            <m:t> </m:t>
                          </m:r>
                          <m:f>
                            <m:fPr>
                              <m:ctrlPr>
                                <a:rPr lang="en-US" sz="1600" b="0" i="1" smtClean="0">
                                  <a:latin typeface="Cambria Math" panose="02040503050406030204" pitchFamily="18" charset="0"/>
                                </a:rPr>
                              </m:ctrlPr>
                            </m:fPr>
                            <m:num>
                              <m:sSup>
                                <m:sSupPr>
                                  <m:ctrlPr>
                                    <a:rPr lang="en-US" sz="1600" b="0" i="0" smtClean="0">
                                      <a:latin typeface="Cambria Math" panose="02040503050406030204" pitchFamily="18" charset="0"/>
                                    </a:rPr>
                                  </m:ctrlPr>
                                </m:sSupPr>
                                <m:e>
                                  <m:r>
                                    <m:rPr>
                                      <m:sty m:val="p"/>
                                    </m:rPr>
                                    <a:rPr lang="en-US" sz="1600" b="0" i="0" smtClean="0">
                                      <a:latin typeface="Cambria Math" panose="02040503050406030204" pitchFamily="18" charset="0"/>
                                    </a:rPr>
                                    <m:t>p</m:t>
                                  </m:r>
                                </m:e>
                                <m:sup>
                                  <m:r>
                                    <a:rPr lang="en-US" sz="1600" b="0" i="0" smtClean="0">
                                      <a:latin typeface="Cambria Math" panose="02040503050406030204" pitchFamily="18" charset="0"/>
                                    </a:rPr>
                                    <m:t>2</m:t>
                                  </m:r>
                                </m:sup>
                              </m:sSup>
                            </m:num>
                            <m:den>
                              <m:r>
                                <a:rPr lang="en-US" sz="1600" b="0" i="0" smtClean="0">
                                  <a:latin typeface="Cambria Math" panose="02040503050406030204" pitchFamily="18" charset="0"/>
                                </a:rPr>
                                <m:t>2</m:t>
                              </m:r>
                              <m:r>
                                <m:rPr>
                                  <m:sty m:val="p"/>
                                </m:rPr>
                                <a:rPr lang="en-US" sz="1600" b="0" i="0" smtClean="0">
                                  <a:latin typeface="Cambria Math" panose="02040503050406030204" pitchFamily="18" charset="0"/>
                                </a:rPr>
                                <m:t>m</m:t>
                              </m:r>
                            </m:den>
                          </m:f>
                          <m:r>
                            <m:rPr>
                              <m:sty m:val="p"/>
                            </m:rPr>
                            <a:rPr lang="en-US" sz="1600">
                              <a:latin typeface="Cambria Math" panose="02040503050406030204" pitchFamily="18" charset="0"/>
                            </a:rPr>
                            <m:t>Δ</m:t>
                          </m:r>
                          <m:r>
                            <a:rPr lang="cs-CZ" sz="1600" i="1">
                              <a:latin typeface="Cambria Math" panose="02040503050406030204" pitchFamily="18" charset="0"/>
                            </a:rPr>
                            <m:t>𝑡</m:t>
                          </m:r>
                        </m:sup>
                      </m:sSup>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b="0" i="1" smtClean="0">
                              <a:latin typeface="Cambria Math" panose="02040503050406030204" pitchFamily="18" charset="0"/>
                            </a:rPr>
                            <m:t> </m:t>
                          </m:r>
                          <m:f>
                            <m:fPr>
                              <m:ctrlPr>
                                <a:rPr lang="cs-CZ" sz="1600" b="0" i="1" smtClean="0">
                                  <a:latin typeface="Cambria Math" panose="02040503050406030204" pitchFamily="18" charset="0"/>
                                </a:rPr>
                              </m:ctrlPr>
                            </m:fPr>
                            <m:num>
                              <m:r>
                                <a:rPr lang="cs-CZ" sz="1600" b="0" i="1" smtClean="0">
                                  <a:latin typeface="Cambria Math" panose="02040503050406030204" pitchFamily="18" charset="0"/>
                                </a:rPr>
                                <m:t>𝑉</m:t>
                              </m:r>
                            </m:num>
                            <m:den>
                              <m:r>
                                <a:rPr lang="cs-CZ" sz="1600" b="0" i="1" smtClean="0">
                                  <a:latin typeface="Cambria Math" panose="02040503050406030204" pitchFamily="18" charset="0"/>
                                </a:rPr>
                                <m:t>2</m:t>
                              </m:r>
                            </m:den>
                          </m:f>
                          <m:r>
                            <m:rPr>
                              <m:sty m:val="p"/>
                            </m:rPr>
                            <a:rPr lang="en-US" sz="1600">
                              <a:latin typeface="Cambria Math" panose="02040503050406030204" pitchFamily="18" charset="0"/>
                            </a:rPr>
                            <m:t>Δ</m:t>
                          </m:r>
                          <m:r>
                            <a:rPr lang="cs-CZ" sz="1600" i="1">
                              <a:latin typeface="Cambria Math" panose="02040503050406030204" pitchFamily="18" charset="0"/>
                            </a:rPr>
                            <m:t>𝑡</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oMath>
                  </m:oMathPara>
                </a14:m>
                <a:endParaRPr lang="cs-CZ" sz="1600" dirty="0"/>
              </a:p>
              <a:p>
                <a:endParaRPr lang="cs-CZ" sz="1600" dirty="0"/>
              </a:p>
              <a:p>
                <a:r>
                  <a:rPr lang="cs-CZ" sz="1600" dirty="0"/>
                  <a:t>různé počáteční polohy vlnového balíku odpovídají různým energiím</a:t>
                </a:r>
              </a:p>
            </p:txBody>
          </p:sp>
        </mc:Choice>
        <mc:Fallback xmlns="">
          <p:sp>
            <p:nvSpPr>
              <p:cNvPr id="5" name="TextovéPole 4">
                <a:extLst>
                  <a:ext uri="{FF2B5EF4-FFF2-40B4-BE49-F238E27FC236}">
                    <a16:creationId xmlns:a16="http://schemas.microsoft.com/office/drawing/2014/main" id="{86D91DA6-E943-A89A-245E-C585984CA297}"/>
                  </a:ext>
                </a:extLst>
              </p:cNvPr>
              <p:cNvSpPr txBox="1">
                <a:spLocks noRot="1" noChangeAspect="1" noMove="1" noResize="1" noEditPoints="1" noAdjustHandles="1" noChangeArrowheads="1" noChangeShapeType="1" noTextEdit="1"/>
              </p:cNvSpPr>
              <p:nvPr/>
            </p:nvSpPr>
            <p:spPr>
              <a:xfrm>
                <a:off x="551792" y="908720"/>
                <a:ext cx="8484704" cy="2840842"/>
              </a:xfrm>
              <a:prstGeom prst="rect">
                <a:avLst/>
              </a:prstGeom>
              <a:blipFill>
                <a:blip r:embed="rId2"/>
                <a:stretch>
                  <a:fillRect l="-431" t="-644" b="-1931"/>
                </a:stretch>
              </a:blipFill>
            </p:spPr>
            <p:txBody>
              <a:bodyPr/>
              <a:lstStyle/>
              <a:p>
                <a:r>
                  <a:rPr lang="cs-CZ">
                    <a:noFill/>
                  </a:rPr>
                  <a:t> </a:t>
                </a:r>
              </a:p>
            </p:txBody>
          </p:sp>
        </mc:Fallback>
      </mc:AlternateContent>
      <p:pic>
        <p:nvPicPr>
          <p:cNvPr id="10" name="Obrázek 9">
            <a:extLst>
              <a:ext uri="{FF2B5EF4-FFF2-40B4-BE49-F238E27FC236}">
                <a16:creationId xmlns:a16="http://schemas.microsoft.com/office/drawing/2014/main" id="{554FFF48-B501-9301-D7DA-DB06705E7E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4880" y="3854152"/>
            <a:ext cx="4180114" cy="2743200"/>
          </a:xfrm>
          <a:prstGeom prst="rect">
            <a:avLst/>
          </a:prstGeom>
        </p:spPr>
      </p:pic>
      <p:pic>
        <p:nvPicPr>
          <p:cNvPr id="12" name="Obrázek 11" descr="Obsah obrázku text, diagram, řada/pruh, Vykreslený graf&#10;&#10;Obsah generovaný pomocí AI může být nesprávný.">
            <a:extLst>
              <a:ext uri="{FF2B5EF4-FFF2-40B4-BE49-F238E27FC236}">
                <a16:creationId xmlns:a16="http://schemas.microsoft.com/office/drawing/2014/main" id="{F61CBFA3-4F88-1283-3D53-71E33B6675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 y="3854152"/>
            <a:ext cx="4180114" cy="2743200"/>
          </a:xfrm>
          <a:prstGeom prst="rect">
            <a:avLst/>
          </a:prstGeom>
        </p:spPr>
      </p:pic>
    </p:spTree>
    <p:extLst>
      <p:ext uri="{BB962C8B-B14F-4D97-AF65-F5344CB8AC3E}">
        <p14:creationId xmlns:p14="http://schemas.microsoft.com/office/powerpoint/2010/main" val="4059416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A6FF-4B43-44A9-0F35-B475DF1867E9}"/>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35A52509-AE97-3685-3E49-AE9E5F54F8C2}"/>
              </a:ext>
            </a:extLst>
          </p:cNvPr>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Ukázka numerického řešení</a:t>
            </a:r>
            <a:endParaRPr lang="en-US" sz="2400" b="1" dirty="0">
              <a:solidFill>
                <a:schemeClr val="accent2"/>
              </a:solidFill>
            </a:endParaRP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45BC1573-81EA-B75B-02A8-4A5DF71AA3C2}"/>
                  </a:ext>
                </a:extLst>
              </p:cNvPr>
              <p:cNvSpPr txBox="1"/>
              <p:nvPr/>
            </p:nvSpPr>
            <p:spPr>
              <a:xfrm>
                <a:off x="551792" y="908720"/>
                <a:ext cx="8484704" cy="2840842"/>
              </a:xfrm>
              <a:prstGeom prst="rect">
                <a:avLst/>
              </a:prstGeom>
              <a:noFill/>
            </p:spPr>
            <p:txBody>
              <a:bodyPr wrap="square">
                <a:spAutoFit/>
              </a:bodyPr>
              <a:lstStyle/>
              <a:p>
                <a:r>
                  <a:rPr lang="cs-CZ" sz="1600" dirty="0">
                    <a:solidFill>
                      <a:srgbClr val="C00000"/>
                    </a:solidFill>
                  </a:rPr>
                  <a:t>časový vývoj vlnového balíku v lineárním harmonickém oscilátoru</a:t>
                </a:r>
                <a:endParaRPr lang="cs-CZ" sz="1600" dirty="0"/>
              </a:p>
              <a:p>
                <a:endParaRPr lang="cs-CZ" sz="1600" b="0" i="0" dirty="0">
                  <a:latin typeface="Cambria Math" panose="02040503050406030204" pitchFamily="18" charset="0"/>
                </a:endParaRPr>
              </a:p>
              <a:p>
                <a:pPr algn="ctr"/>
                <a14:m>
                  <m:oMath xmlns:m="http://schemas.openxmlformats.org/officeDocument/2006/math">
                    <m:r>
                      <a:rPr lang="cs-CZ" sz="1600" b="0" i="0" smtClean="0">
                        <a:latin typeface="Cambria Math" panose="02040503050406030204" pitchFamily="18" charset="0"/>
                      </a:rPr>
                      <m:t>         </m:t>
                    </m:r>
                    <m:r>
                      <a:rPr lang="cs-CZ" sz="1600">
                        <a:latin typeface="Cambria Math" panose="02040503050406030204" pitchFamily="18" charset="0"/>
                      </a:rPr>
                      <m:t>ⅈ</m:t>
                    </m:r>
                    <m:r>
                      <m:rPr>
                        <m:sty m:val="p"/>
                      </m:rPr>
                      <a:rPr lang="cs-CZ" sz="1600">
                        <a:latin typeface="Cambria Math" panose="02040503050406030204" pitchFamily="18" charset="0"/>
                      </a:rPr>
                      <m:t>ℏ</m:t>
                    </m:r>
                    <m:f>
                      <m:fPr>
                        <m:ctrlPr>
                          <a:rPr lang="cs-CZ" sz="1600">
                            <a:latin typeface="Cambria Math" panose="02040503050406030204" pitchFamily="18" charset="0"/>
                          </a:rPr>
                        </m:ctrlPr>
                      </m:fPr>
                      <m:num>
                        <m:r>
                          <a:rPr lang="cs-CZ" sz="1600">
                            <a:latin typeface="Cambria Math" panose="02040503050406030204" pitchFamily="18" charset="0"/>
                          </a:rPr>
                          <m:t>𝜕</m:t>
                        </m:r>
                        <m:r>
                          <a:rPr lang="cs-CZ" sz="1600" i="1">
                            <a:latin typeface="Cambria Math" panose="02040503050406030204" pitchFamily="18" charset="0"/>
                          </a:rPr>
                          <m:t>𝛹</m:t>
                        </m:r>
                        <m:r>
                          <a:rPr lang="cs-CZ" sz="1600" i="1">
                            <a:latin typeface="Cambria Math" panose="02040503050406030204" pitchFamily="18" charset="0"/>
                          </a:rPr>
                          <m:t>(</m:t>
                        </m:r>
                        <m:r>
                          <a:rPr lang="cs-CZ" sz="1600" b="0" i="1" smtClean="0">
                            <a:latin typeface="Cambria Math" panose="02040503050406030204" pitchFamily="18" charset="0"/>
                          </a:rPr>
                          <m:t>𝑥</m:t>
                        </m:r>
                        <m:r>
                          <a:rPr lang="cs-CZ" sz="1600" b="0" i="1" smtClean="0">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num>
                      <m:den>
                        <m:r>
                          <a:rPr lang="cs-CZ" sz="1600">
                            <a:latin typeface="Cambria Math" panose="02040503050406030204" pitchFamily="18" charset="0"/>
                          </a:rPr>
                          <m:t>𝜕</m:t>
                        </m:r>
                        <m:r>
                          <a:rPr lang="cs-CZ" sz="1600" i="1">
                            <a:latin typeface="Cambria Math" panose="02040503050406030204" pitchFamily="18" charset="0"/>
                          </a:rPr>
                          <m:t>𝑡</m:t>
                        </m:r>
                      </m:den>
                    </m:f>
                    <m:r>
                      <a:rPr lang="cs-CZ" sz="1600">
                        <a:latin typeface="Cambria Math" panose="02040503050406030204" pitchFamily="18" charset="0"/>
                      </a:rPr>
                      <m:t>=</m:t>
                    </m:r>
                    <m:r>
                      <a:rPr lang="cs-CZ" sz="1600" b="0" i="1" smtClean="0">
                        <a:latin typeface="Cambria Math" panose="02040503050406030204" pitchFamily="18" charset="0"/>
                      </a:rPr>
                      <m:t>−</m:t>
                    </m:r>
                    <m:f>
                      <m:fPr>
                        <m:ctrlPr>
                          <a:rPr lang="cs-CZ" sz="1600" i="1">
                            <a:latin typeface="Cambria Math" panose="02040503050406030204" pitchFamily="18" charset="0"/>
                          </a:rPr>
                        </m:ctrlPr>
                      </m:fPr>
                      <m:num>
                        <m:sSup>
                          <m:sSupPr>
                            <m:ctrlPr>
                              <a:rPr lang="cs-CZ" sz="1600">
                                <a:latin typeface="Cambria Math" panose="02040503050406030204" pitchFamily="18" charset="0"/>
                              </a:rPr>
                            </m:ctrlPr>
                          </m:sSupPr>
                          <m:e>
                            <m:r>
                              <m:rPr>
                                <m:sty m:val="p"/>
                              </m:rPr>
                              <a:rPr lang="cs-CZ" sz="1600">
                                <a:latin typeface="Cambria Math" panose="02040503050406030204" pitchFamily="18" charset="0"/>
                              </a:rPr>
                              <m:t>ℏ</m:t>
                            </m:r>
                          </m:e>
                          <m:sup>
                            <m:r>
                              <a:rPr lang="cs-CZ" sz="1600" b="0" i="1" smtClean="0">
                                <a:latin typeface="Cambria Math" panose="02040503050406030204" pitchFamily="18" charset="0"/>
                              </a:rPr>
                              <m:t>2</m:t>
                            </m:r>
                          </m:sup>
                        </m:sSup>
                      </m:num>
                      <m:den>
                        <m:r>
                          <a:rPr lang="cs-CZ" sz="1600" b="0" i="1" smtClean="0">
                            <a:latin typeface="Cambria Math" panose="02040503050406030204" pitchFamily="18" charset="0"/>
                          </a:rPr>
                          <m:t>2</m:t>
                        </m:r>
                        <m:r>
                          <a:rPr lang="cs-CZ" sz="1600" b="0" i="1" smtClean="0">
                            <a:latin typeface="Cambria Math" panose="02040503050406030204" pitchFamily="18" charset="0"/>
                          </a:rPr>
                          <m:t>𝑚</m:t>
                        </m:r>
                      </m:den>
                    </m:f>
                    <m:f>
                      <m:fPr>
                        <m:ctrlPr>
                          <a:rPr lang="cs-CZ" sz="1600" i="1">
                            <a:latin typeface="Cambria Math" panose="02040503050406030204" pitchFamily="18" charset="0"/>
                          </a:rPr>
                        </m:ctrlPr>
                      </m:fPr>
                      <m:num>
                        <m:sSup>
                          <m:sSupPr>
                            <m:ctrlPr>
                              <a:rPr lang="cs-CZ" sz="1600" i="1">
                                <a:latin typeface="Cambria Math" panose="02040503050406030204" pitchFamily="18" charset="0"/>
                              </a:rPr>
                            </m:ctrlPr>
                          </m:sSupPr>
                          <m:e>
                            <m:r>
                              <a:rPr lang="cs-CZ" sz="1600" i="1">
                                <a:latin typeface="Cambria Math" panose="02040503050406030204" pitchFamily="18" charset="0"/>
                              </a:rPr>
                              <m:t>𝜕</m:t>
                            </m:r>
                          </m:e>
                          <m:sup>
                            <m:r>
                              <a:rPr lang="cs-CZ" sz="1600" b="0" i="1" smtClean="0">
                                <a:latin typeface="Cambria Math" panose="02040503050406030204" pitchFamily="18" charset="0"/>
                              </a:rPr>
                              <m:t>2</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num>
                      <m:den>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𝑥</m:t>
                            </m:r>
                          </m:e>
                          <m:sup>
                            <m:r>
                              <a:rPr lang="cs-CZ" sz="1600" b="0" i="1" smtClean="0">
                                <a:latin typeface="Cambria Math" panose="02040503050406030204" pitchFamily="18" charset="0"/>
                              </a:rPr>
                              <m:t>2</m:t>
                            </m:r>
                          </m:sup>
                        </m:sSup>
                      </m:den>
                    </m:f>
                    <m:r>
                      <a:rPr lang="cs-CZ" sz="1600" b="0" i="1" smtClean="0">
                        <a:latin typeface="Cambria Math" panose="02040503050406030204" pitchFamily="18" charset="0"/>
                      </a:rPr>
                      <m:t>+</m:t>
                    </m:r>
                    <m:r>
                      <a:rPr lang="cs-CZ" sz="1600" b="0" i="1" smtClean="0">
                        <a:latin typeface="Cambria Math" panose="02040503050406030204" pitchFamily="18" charset="0"/>
                      </a:rPr>
                      <m:t>𝑉</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𝑥</m:t>
                        </m:r>
                      </m:e>
                    </m:d>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r>
                      <a:rPr lang="cs-CZ" sz="1600" b="0" i="1" smtClean="0">
                        <a:latin typeface="Cambria Math" panose="02040503050406030204" pitchFamily="18" charset="0"/>
                      </a:rPr>
                      <m:t>, </m:t>
                    </m:r>
                    <m:r>
                      <a:rPr lang="en-US" sz="1600" b="0" i="1" smtClean="0">
                        <a:latin typeface="Cambria Math" panose="02040503050406030204" pitchFamily="18" charset="0"/>
                      </a:rPr>
                      <m:t>    </m:t>
                    </m:r>
                    <m:r>
                      <a:rPr lang="cs-CZ" sz="1600" b="0" i="1" smtClean="0">
                        <a:latin typeface="Cambria Math" panose="02040503050406030204" pitchFamily="18" charset="0"/>
                      </a:rPr>
                      <m:t>𝑉</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𝑥</m:t>
                        </m:r>
                      </m:e>
                    </m:d>
                    <m:r>
                      <a:rPr lang="cs-CZ" sz="1600" b="0" i="1" smtClean="0">
                        <a:latin typeface="Cambria Math" panose="02040503050406030204" pitchFamily="18" charset="0"/>
                      </a:rPr>
                      <m:t>=</m:t>
                    </m:r>
                    <m:f>
                      <m:fPr>
                        <m:ctrlPr>
                          <a:rPr lang="cs-CZ" sz="1600" b="0" i="1" smtClean="0">
                            <a:latin typeface="Cambria Math" panose="02040503050406030204" pitchFamily="18" charset="0"/>
                          </a:rPr>
                        </m:ctrlPr>
                      </m:fPr>
                      <m:num>
                        <m:r>
                          <a:rPr lang="cs-CZ" sz="1600" b="0" i="1" smtClean="0">
                            <a:latin typeface="Cambria Math" panose="02040503050406030204" pitchFamily="18" charset="0"/>
                          </a:rPr>
                          <m:t>1</m:t>
                        </m:r>
                      </m:num>
                      <m:den>
                        <m:r>
                          <a:rPr lang="cs-CZ" sz="1600" b="0" i="1" smtClean="0">
                            <a:latin typeface="Cambria Math" panose="02040503050406030204" pitchFamily="18" charset="0"/>
                          </a:rPr>
                          <m:t>2</m:t>
                        </m:r>
                      </m:den>
                    </m:f>
                    <m:r>
                      <a:rPr lang="cs-CZ" sz="1600" b="0" i="1" smtClean="0">
                        <a:latin typeface="Cambria Math" panose="02040503050406030204" pitchFamily="18" charset="0"/>
                      </a:rPr>
                      <m:t>𝑚</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𝜔</m:t>
                        </m:r>
                      </m:e>
                      <m:sup>
                        <m:r>
                          <a:rPr lang="en-US" sz="1600" b="0" i="1" smtClean="0">
                            <a:latin typeface="Cambria Math" panose="02040503050406030204" pitchFamily="18" charset="0"/>
                          </a:rPr>
                          <m:t>2</m:t>
                        </m:r>
                      </m:sup>
                    </m:sSup>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𝑥</m:t>
                        </m:r>
                      </m:e>
                      <m:sup>
                        <m:r>
                          <a:rPr lang="en-US" sz="1600" b="0" i="1" smtClean="0">
                            <a:latin typeface="Cambria Math" panose="02040503050406030204" pitchFamily="18" charset="0"/>
                          </a:rPr>
                          <m:t>2</m:t>
                        </m:r>
                      </m:sup>
                    </m:sSup>
                    <m:r>
                      <a:rPr lang="cs-CZ" sz="1600" i="1">
                        <a:latin typeface="Cambria Math" panose="02040503050406030204" pitchFamily="18" charset="0"/>
                      </a:rPr>
                      <m:t> </m:t>
                    </m:r>
                  </m:oMath>
                </a14:m>
                <a:r>
                  <a:rPr lang="cs-CZ" sz="1600" dirty="0">
                    <a:solidFill>
                      <a:schemeClr val="tx1"/>
                    </a:solidFill>
                  </a:rPr>
                  <a:t> </a:t>
                </a:r>
              </a:p>
              <a:p>
                <a:endParaRPr lang="cs-CZ" sz="1600" dirty="0">
                  <a:solidFill>
                    <a:schemeClr val="tx1"/>
                  </a:solidFill>
                </a:endParaRPr>
              </a:p>
              <a:p>
                <a:pPr/>
                <a:r>
                  <a:rPr lang="cs-CZ" sz="1600" dirty="0"/>
                  <a:t>lze např. použít metodu rozděleného operátoru (split-</a:t>
                </a:r>
                <a:r>
                  <a:rPr lang="cs-CZ" sz="1600" dirty="0" err="1"/>
                  <a:t>operator</a:t>
                </a:r>
                <a:r>
                  <a:rPr lang="cs-CZ" sz="1600" dirty="0"/>
                  <a:t>) využívající rychlou Fourierovu transformaci pro přechod z x-reprezentace do p-reprezentace</a:t>
                </a:r>
                <a:br>
                  <a:rPr lang="cs-CZ" sz="1600" dirty="0"/>
                </a:br>
                <a:br>
                  <a:rPr lang="cs-CZ" sz="1600" i="1" dirty="0">
                    <a:latin typeface="Cambria Math" panose="02040503050406030204" pitchFamily="18" charset="0"/>
                  </a:rPr>
                </a:br>
                <a14:m>
                  <m:oMathPara xmlns:m="http://schemas.openxmlformats.org/officeDocument/2006/math">
                    <m:oMath>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r>
                            <m:rPr>
                              <m:sty m:val="p"/>
                            </m:rPr>
                            <a:rPr lang="en-US" sz="1600">
                              <a:latin typeface="Cambria Math" panose="02040503050406030204" pitchFamily="18" charset="0"/>
                            </a:rPr>
                            <m:t>Δ</m:t>
                          </m:r>
                          <m:r>
                            <a:rPr lang="en-US" sz="1600" i="1">
                              <a:latin typeface="Cambria Math" panose="02040503050406030204" pitchFamily="18" charset="0"/>
                            </a:rPr>
                            <m:t>𝑡</m:t>
                          </m:r>
                        </m:e>
                      </m:d>
                      <m:r>
                        <a:rPr lang="cs-CZ" sz="1600" i="1">
                          <a:latin typeface="Cambria Math" panose="02040503050406030204" pitchFamily="18" charset="0"/>
                        </a:rPr>
                        <m:t>=</m:t>
                      </m:r>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i="1">
                              <a:latin typeface="Cambria Math" panose="02040503050406030204" pitchFamily="18" charset="0"/>
                            </a:rPr>
                            <m:t> </m:t>
                          </m:r>
                          <m:f>
                            <m:fPr>
                              <m:ctrlPr>
                                <a:rPr lang="cs-CZ" sz="1600" i="1">
                                  <a:latin typeface="Cambria Math" panose="02040503050406030204" pitchFamily="18" charset="0"/>
                                </a:rPr>
                              </m:ctrlPr>
                            </m:fPr>
                            <m:num>
                              <m:r>
                                <a:rPr lang="cs-CZ" sz="1600" i="1">
                                  <a:latin typeface="Cambria Math" panose="02040503050406030204" pitchFamily="18" charset="0"/>
                                </a:rPr>
                                <m:t>𝑉</m:t>
                              </m:r>
                            </m:num>
                            <m:den>
                              <m:r>
                                <a:rPr lang="cs-CZ" sz="1600" i="1">
                                  <a:latin typeface="Cambria Math" panose="02040503050406030204" pitchFamily="18" charset="0"/>
                                </a:rPr>
                                <m:t>2</m:t>
                              </m:r>
                            </m:den>
                          </m:f>
                          <m:r>
                            <m:rPr>
                              <m:sty m:val="p"/>
                            </m:rPr>
                            <a:rPr lang="en-US" sz="1600">
                              <a:latin typeface="Cambria Math" panose="02040503050406030204" pitchFamily="18" charset="0"/>
                            </a:rPr>
                            <m:t>Δ</m:t>
                          </m:r>
                          <m:r>
                            <a:rPr lang="cs-CZ" sz="1600" i="1">
                              <a:latin typeface="Cambria Math" panose="02040503050406030204" pitchFamily="18" charset="0"/>
                            </a:rPr>
                            <m:t>𝑡</m:t>
                          </m:r>
                        </m:sup>
                      </m:sSup>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i="1">
                              <a:latin typeface="Cambria Math" panose="02040503050406030204" pitchFamily="18" charset="0"/>
                            </a:rPr>
                            <m:t> </m:t>
                          </m:r>
                          <m:f>
                            <m:fPr>
                              <m:ctrlPr>
                                <a:rPr lang="en-US" sz="1600" i="1">
                                  <a:latin typeface="Cambria Math" panose="02040503050406030204" pitchFamily="18" charset="0"/>
                                </a:rPr>
                              </m:ctrlPr>
                            </m:fPr>
                            <m:num>
                              <m:sSup>
                                <m:sSupPr>
                                  <m:ctrlPr>
                                    <a:rPr lang="en-US" sz="1600">
                                      <a:latin typeface="Cambria Math" panose="02040503050406030204" pitchFamily="18" charset="0"/>
                                    </a:rPr>
                                  </m:ctrlPr>
                                </m:sSupPr>
                                <m:e>
                                  <m:r>
                                    <m:rPr>
                                      <m:sty m:val="p"/>
                                    </m:rPr>
                                    <a:rPr lang="en-US" sz="1600">
                                      <a:latin typeface="Cambria Math" panose="02040503050406030204" pitchFamily="18" charset="0"/>
                                    </a:rPr>
                                    <m:t>p</m:t>
                                  </m:r>
                                </m:e>
                                <m:sup>
                                  <m:r>
                                    <a:rPr lang="en-US" sz="1600">
                                      <a:latin typeface="Cambria Math" panose="02040503050406030204" pitchFamily="18" charset="0"/>
                                    </a:rPr>
                                    <m:t>2</m:t>
                                  </m:r>
                                </m:sup>
                              </m:sSup>
                            </m:num>
                            <m:den>
                              <m:r>
                                <a:rPr lang="en-US" sz="1600">
                                  <a:latin typeface="Cambria Math" panose="02040503050406030204" pitchFamily="18" charset="0"/>
                                </a:rPr>
                                <m:t>2</m:t>
                              </m:r>
                              <m:r>
                                <m:rPr>
                                  <m:sty m:val="p"/>
                                </m:rPr>
                                <a:rPr lang="en-US" sz="1600">
                                  <a:latin typeface="Cambria Math" panose="02040503050406030204" pitchFamily="18" charset="0"/>
                                </a:rPr>
                                <m:t>m</m:t>
                              </m:r>
                            </m:den>
                          </m:f>
                          <m:r>
                            <m:rPr>
                              <m:sty m:val="p"/>
                            </m:rPr>
                            <a:rPr lang="en-US" sz="1600">
                              <a:latin typeface="Cambria Math" panose="02040503050406030204" pitchFamily="18" charset="0"/>
                            </a:rPr>
                            <m:t>Δ</m:t>
                          </m:r>
                          <m:r>
                            <a:rPr lang="cs-CZ" sz="1600" i="1">
                              <a:latin typeface="Cambria Math" panose="02040503050406030204" pitchFamily="18" charset="0"/>
                            </a:rPr>
                            <m:t>𝑡</m:t>
                          </m:r>
                        </m:sup>
                      </m:sSup>
                      <m:sSup>
                        <m:sSupPr>
                          <m:ctrlPr>
                            <a:rPr lang="cs-CZ" sz="1600" i="1">
                              <a:latin typeface="Cambria Math" panose="02040503050406030204" pitchFamily="18" charset="0"/>
                            </a:rPr>
                          </m:ctrlPr>
                        </m:sSupPr>
                        <m:e>
                          <m:r>
                            <a:rPr lang="cs-CZ" sz="1600" i="1">
                              <a:latin typeface="Cambria Math" panose="02040503050406030204" pitchFamily="18" charset="0"/>
                            </a:rPr>
                            <m:t>𝑒</m:t>
                          </m:r>
                        </m:e>
                        <m:sup>
                          <m:r>
                            <a:rPr lang="cs-CZ" sz="1600" i="1">
                              <a:latin typeface="Cambria Math" panose="02040503050406030204" pitchFamily="18" charset="0"/>
                            </a:rPr>
                            <m:t>−</m:t>
                          </m:r>
                          <m:f>
                            <m:fPr>
                              <m:ctrlPr>
                                <a:rPr lang="cs-CZ" sz="1600">
                                  <a:latin typeface="Cambria Math" panose="02040503050406030204" pitchFamily="18" charset="0"/>
                                </a:rPr>
                              </m:ctrlPr>
                            </m:fPr>
                            <m:num>
                              <m:r>
                                <m:rPr>
                                  <m:sty m:val="p"/>
                                </m:rPr>
                                <a:rPr lang="cs-CZ" sz="1600">
                                  <a:latin typeface="Cambria Math" panose="02040503050406030204" pitchFamily="18" charset="0"/>
                                </a:rPr>
                                <m:t>i</m:t>
                              </m:r>
                            </m:num>
                            <m:den>
                              <m:r>
                                <m:rPr>
                                  <m:sty m:val="p"/>
                                </m:rPr>
                                <a:rPr lang="cs-CZ" sz="1600">
                                  <a:latin typeface="Cambria Math" panose="02040503050406030204" pitchFamily="18" charset="0"/>
                                </a:rPr>
                                <m:t>ℏ</m:t>
                              </m:r>
                            </m:den>
                          </m:f>
                          <m:r>
                            <a:rPr lang="cs-CZ" sz="1600" i="1">
                              <a:latin typeface="Cambria Math" panose="02040503050406030204" pitchFamily="18" charset="0"/>
                            </a:rPr>
                            <m:t> </m:t>
                          </m:r>
                          <m:f>
                            <m:fPr>
                              <m:ctrlPr>
                                <a:rPr lang="cs-CZ" sz="1600" i="1">
                                  <a:latin typeface="Cambria Math" panose="02040503050406030204" pitchFamily="18" charset="0"/>
                                </a:rPr>
                              </m:ctrlPr>
                            </m:fPr>
                            <m:num>
                              <m:r>
                                <a:rPr lang="cs-CZ" sz="1600" i="1">
                                  <a:latin typeface="Cambria Math" panose="02040503050406030204" pitchFamily="18" charset="0"/>
                                </a:rPr>
                                <m:t>𝑉</m:t>
                              </m:r>
                            </m:num>
                            <m:den>
                              <m:r>
                                <a:rPr lang="cs-CZ" sz="1600" i="1">
                                  <a:latin typeface="Cambria Math" panose="02040503050406030204" pitchFamily="18" charset="0"/>
                                </a:rPr>
                                <m:t>2</m:t>
                              </m:r>
                            </m:den>
                          </m:f>
                          <m:r>
                            <m:rPr>
                              <m:sty m:val="p"/>
                            </m:rPr>
                            <a:rPr lang="en-US" sz="1600">
                              <a:latin typeface="Cambria Math" panose="02040503050406030204" pitchFamily="18" charset="0"/>
                            </a:rPr>
                            <m:t>Δ</m:t>
                          </m:r>
                          <m:r>
                            <a:rPr lang="cs-CZ" sz="1600" i="1">
                              <a:latin typeface="Cambria Math" panose="02040503050406030204" pitchFamily="18" charset="0"/>
                            </a:rPr>
                            <m:t>𝑡</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oMath>
                  </m:oMathPara>
                </a14:m>
                <a:endParaRPr lang="cs-CZ" sz="1600" dirty="0"/>
              </a:p>
              <a:p>
                <a:endParaRPr lang="cs-CZ" sz="1600" dirty="0"/>
              </a:p>
              <a:p>
                <a:r>
                  <a:rPr lang="cs-CZ" sz="1600" dirty="0">
                    <a:solidFill>
                      <a:srgbClr val="C00000"/>
                    </a:solidFill>
                  </a:rPr>
                  <a:t>koherentní stavy</a:t>
                </a:r>
              </a:p>
            </p:txBody>
          </p:sp>
        </mc:Choice>
        <mc:Fallback xmlns="">
          <p:sp>
            <p:nvSpPr>
              <p:cNvPr id="5" name="TextovéPole 4">
                <a:extLst>
                  <a:ext uri="{FF2B5EF4-FFF2-40B4-BE49-F238E27FC236}">
                    <a16:creationId xmlns:a16="http://schemas.microsoft.com/office/drawing/2014/main" id="{45BC1573-81EA-B75B-02A8-4A5DF71AA3C2}"/>
                  </a:ext>
                </a:extLst>
              </p:cNvPr>
              <p:cNvSpPr txBox="1">
                <a:spLocks noRot="1" noChangeAspect="1" noMove="1" noResize="1" noEditPoints="1" noAdjustHandles="1" noChangeArrowheads="1" noChangeShapeType="1" noTextEdit="1"/>
              </p:cNvSpPr>
              <p:nvPr/>
            </p:nvSpPr>
            <p:spPr>
              <a:xfrm>
                <a:off x="551792" y="908720"/>
                <a:ext cx="8484704" cy="2840842"/>
              </a:xfrm>
              <a:prstGeom prst="rect">
                <a:avLst/>
              </a:prstGeom>
              <a:blipFill>
                <a:blip r:embed="rId2"/>
                <a:stretch>
                  <a:fillRect l="-431" t="-644" b="-1931"/>
                </a:stretch>
              </a:blipFill>
            </p:spPr>
            <p:txBody>
              <a:bodyPr/>
              <a:lstStyle/>
              <a:p>
                <a:r>
                  <a:rPr lang="cs-CZ">
                    <a:noFill/>
                  </a:rPr>
                  <a:t> </a:t>
                </a:r>
              </a:p>
            </p:txBody>
          </p:sp>
        </mc:Fallback>
      </mc:AlternateContent>
      <p:pic>
        <p:nvPicPr>
          <p:cNvPr id="3" name="Obrázek 2" descr="Obsah obrázku text, řada/pruh, diagram, Vykreslený graf&#10;&#10;Obsah generovaný pomocí AI může být nesprávný.">
            <a:extLst>
              <a:ext uri="{FF2B5EF4-FFF2-40B4-BE49-F238E27FC236}">
                <a16:creationId xmlns:a16="http://schemas.microsoft.com/office/drawing/2014/main" id="{E6951CFA-3029-5C4C-0BA0-EC3D366C3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4880" y="3854152"/>
            <a:ext cx="4180113" cy="2743200"/>
          </a:xfrm>
          <a:prstGeom prst="rect">
            <a:avLst/>
          </a:prstGeom>
        </p:spPr>
      </p:pic>
      <p:pic>
        <p:nvPicPr>
          <p:cNvPr id="7" name="Obrázek 6">
            <a:extLst>
              <a:ext uri="{FF2B5EF4-FFF2-40B4-BE49-F238E27FC236}">
                <a16:creationId xmlns:a16="http://schemas.microsoft.com/office/drawing/2014/main" id="{1ABCB0DC-56EC-84BD-9A50-5D32F6D398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 y="3854152"/>
            <a:ext cx="4180114" cy="2743200"/>
          </a:xfrm>
          <a:prstGeom prst="rect">
            <a:avLst/>
          </a:prstGeom>
        </p:spPr>
      </p:pic>
    </p:spTree>
    <p:extLst>
      <p:ext uri="{BB962C8B-B14F-4D97-AF65-F5344CB8AC3E}">
        <p14:creationId xmlns:p14="http://schemas.microsoft.com/office/powerpoint/2010/main" val="3361352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D4791-E2D0-3879-881F-6AFCA5EED3F8}"/>
            </a:ext>
          </a:extLst>
        </p:cNvPr>
        <p:cNvGrpSpPr/>
        <p:nvPr/>
      </p:nvGrpSpPr>
      <p:grpSpPr>
        <a:xfrm>
          <a:off x="0" y="0"/>
          <a:ext cx="0" cy="0"/>
          <a:chOff x="0" y="0"/>
          <a:chExt cx="0" cy="0"/>
        </a:xfrm>
      </p:grpSpPr>
      <p:sp>
        <p:nvSpPr>
          <p:cNvPr id="5" name="Text Box 15">
            <a:extLst>
              <a:ext uri="{FF2B5EF4-FFF2-40B4-BE49-F238E27FC236}">
                <a16:creationId xmlns:a16="http://schemas.microsoft.com/office/drawing/2014/main" id="{A5EC0574-DAA9-C2FD-9AC5-982DEF12A1C6}"/>
              </a:ext>
            </a:extLst>
          </p:cNvPr>
          <p:cNvSpPr txBox="1">
            <a:spLocks noChangeArrowheads="1"/>
          </p:cNvSpPr>
          <p:nvPr/>
        </p:nvSpPr>
        <p:spPr bwMode="auto">
          <a:xfrm>
            <a:off x="934698" y="764704"/>
            <a:ext cx="74905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Fyzik demonstrující klasický harmonický oscilátor </a:t>
            </a:r>
            <a:br>
              <a:rPr lang="cs-CZ" sz="1600" dirty="0">
                <a:solidFill>
                  <a:srgbClr val="C00000"/>
                </a:solidFill>
              </a:rPr>
            </a:br>
            <a:r>
              <a:rPr lang="cs-CZ" sz="1600" dirty="0">
                <a:solidFill>
                  <a:srgbClr val="C00000"/>
                </a:solidFill>
              </a:rPr>
              <a:t>a jeho kolega demonstrující kvantový lineární harmonický oscilátor</a:t>
            </a:r>
            <a:endParaRPr lang="en-US" sz="1600" dirty="0">
              <a:solidFill>
                <a:srgbClr val="C00000"/>
              </a:solidFill>
            </a:endParaRPr>
          </a:p>
        </p:txBody>
      </p:sp>
      <p:sp>
        <p:nvSpPr>
          <p:cNvPr id="4" name="AutoShape 2">
            <a:extLst>
              <a:ext uri="{FF2B5EF4-FFF2-40B4-BE49-F238E27FC236}">
                <a16:creationId xmlns:a16="http://schemas.microsoft.com/office/drawing/2014/main" id="{140B6B79-F8BB-DEB1-55A9-82739CC849B6}"/>
              </a:ext>
            </a:extLst>
          </p:cNvPr>
          <p:cNvSpPr>
            <a:spLocks noChangeAspect="1" noChangeArrowheads="1"/>
          </p:cNvSpPr>
          <p:nvPr/>
        </p:nvSpPr>
        <p:spPr bwMode="auto">
          <a:xfrm>
            <a:off x="4419600" y="3276600"/>
            <a:ext cx="3320752" cy="332075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Obrázek 7" descr="Obsah obrázku text, Lidská tvář, oblečení, kreslené&#10;&#10;Obsah generovaný pomocí AI může být nesprávný.">
            <a:extLst>
              <a:ext uri="{FF2B5EF4-FFF2-40B4-BE49-F238E27FC236}">
                <a16:creationId xmlns:a16="http://schemas.microsoft.com/office/drawing/2014/main" id="{6AE4B725-3876-3FFD-3C0B-270E1D147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2495" y="1844824"/>
            <a:ext cx="6444208" cy="4296139"/>
          </a:xfrm>
          <a:prstGeom prst="rect">
            <a:avLst/>
          </a:prstGeom>
        </p:spPr>
      </p:pic>
      <p:sp>
        <p:nvSpPr>
          <p:cNvPr id="9" name="Text Box 15">
            <a:extLst>
              <a:ext uri="{FF2B5EF4-FFF2-40B4-BE49-F238E27FC236}">
                <a16:creationId xmlns:a16="http://schemas.microsoft.com/office/drawing/2014/main" id="{76791E19-B371-B6CE-7863-147A31F74985}"/>
              </a:ext>
            </a:extLst>
          </p:cNvPr>
          <p:cNvSpPr txBox="1">
            <a:spLocks noChangeArrowheads="1"/>
          </p:cNvSpPr>
          <p:nvPr/>
        </p:nvSpPr>
        <p:spPr bwMode="auto">
          <a:xfrm>
            <a:off x="2843808" y="1404748"/>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2025</a:t>
            </a:r>
            <a:endParaRPr lang="en-US" sz="1600" dirty="0">
              <a:solidFill>
                <a:srgbClr val="C00000"/>
              </a:solidFill>
            </a:endParaRPr>
          </a:p>
        </p:txBody>
      </p:sp>
      <p:sp>
        <p:nvSpPr>
          <p:cNvPr id="10" name="Rectangle 2">
            <a:extLst>
              <a:ext uri="{FF2B5EF4-FFF2-40B4-BE49-F238E27FC236}">
                <a16:creationId xmlns:a16="http://schemas.microsoft.com/office/drawing/2014/main" id="{1F5545A9-9912-A850-A42F-EBCA3F292428}"/>
              </a:ext>
            </a:extLst>
          </p:cNvPr>
          <p:cNvSpPr txBox="1">
            <a:spLocks noChangeArrowheads="1"/>
          </p:cNvSpPr>
          <p:nvPr/>
        </p:nvSpPr>
        <p:spPr bwMode="auto">
          <a:xfrm>
            <a:off x="539750" y="116632"/>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dirty="0">
                <a:solidFill>
                  <a:schemeClr val="accent2"/>
                </a:solidFill>
              </a:rPr>
              <a:t>AI kreslí komiks – </a:t>
            </a:r>
            <a:r>
              <a:rPr lang="en-US" sz="2800" b="1" kern="0" dirty="0">
                <a:solidFill>
                  <a:schemeClr val="accent2"/>
                </a:solidFill>
              </a:rPr>
              <a:t>Copilot </a:t>
            </a:r>
            <a:r>
              <a:rPr lang="cs-CZ" sz="2800" b="1" kern="0" dirty="0">
                <a:solidFill>
                  <a:schemeClr val="accent2"/>
                </a:solidFill>
              </a:rPr>
              <a:t>(DALL-E)</a:t>
            </a:r>
            <a:endParaRPr lang="en-US" sz="2800" b="1" kern="0" dirty="0">
              <a:solidFill>
                <a:schemeClr val="accent2"/>
              </a:solidFill>
            </a:endParaRPr>
          </a:p>
        </p:txBody>
      </p:sp>
    </p:spTree>
    <p:extLst>
      <p:ext uri="{BB962C8B-B14F-4D97-AF65-F5344CB8AC3E}">
        <p14:creationId xmlns:p14="http://schemas.microsoft.com/office/powerpoint/2010/main" val="4043395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B389-8F7F-1FFD-DA22-9FCC22F1C85F}"/>
            </a:ext>
          </a:extLst>
        </p:cNvPr>
        <p:cNvGrpSpPr/>
        <p:nvPr/>
      </p:nvGrpSpPr>
      <p:grpSpPr>
        <a:xfrm>
          <a:off x="0" y="0"/>
          <a:ext cx="0" cy="0"/>
          <a:chOff x="0" y="0"/>
          <a:chExt cx="0" cy="0"/>
        </a:xfrm>
      </p:grpSpPr>
      <p:sp>
        <p:nvSpPr>
          <p:cNvPr id="5" name="Text Box 15">
            <a:extLst>
              <a:ext uri="{FF2B5EF4-FFF2-40B4-BE49-F238E27FC236}">
                <a16:creationId xmlns:a16="http://schemas.microsoft.com/office/drawing/2014/main" id="{ACE5B8F5-73E7-6B72-A36A-F4FA1F0B564A}"/>
              </a:ext>
            </a:extLst>
          </p:cNvPr>
          <p:cNvSpPr txBox="1">
            <a:spLocks noChangeArrowheads="1"/>
          </p:cNvSpPr>
          <p:nvPr/>
        </p:nvSpPr>
        <p:spPr bwMode="auto">
          <a:xfrm>
            <a:off x="758890" y="771655"/>
            <a:ext cx="766955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Fyzik demonstrující klasický harmonický oscilátor </a:t>
            </a:r>
            <a:br>
              <a:rPr lang="cs-CZ" sz="1600" dirty="0">
                <a:solidFill>
                  <a:srgbClr val="C00000"/>
                </a:solidFill>
              </a:rPr>
            </a:br>
            <a:r>
              <a:rPr lang="cs-CZ" sz="1600" dirty="0">
                <a:solidFill>
                  <a:srgbClr val="C00000"/>
                </a:solidFill>
              </a:rPr>
              <a:t>a jeho kolega (tedy kolegyně</a:t>
            </a:r>
            <a:r>
              <a:rPr lang="en-US" sz="1600" dirty="0">
                <a:solidFill>
                  <a:srgbClr val="C00000"/>
                </a:solidFill>
              </a:rPr>
              <a:t>)</a:t>
            </a:r>
            <a:r>
              <a:rPr lang="cs-CZ" sz="1600" dirty="0">
                <a:solidFill>
                  <a:srgbClr val="C00000"/>
                </a:solidFill>
              </a:rPr>
              <a:t> demonstrující kvantový lineární harmonický oscilátor</a:t>
            </a:r>
            <a:endParaRPr lang="en-US" sz="1600" dirty="0">
              <a:solidFill>
                <a:srgbClr val="C00000"/>
              </a:solidFill>
            </a:endParaRPr>
          </a:p>
        </p:txBody>
      </p:sp>
      <p:sp>
        <p:nvSpPr>
          <p:cNvPr id="4" name="AutoShape 2">
            <a:extLst>
              <a:ext uri="{FF2B5EF4-FFF2-40B4-BE49-F238E27FC236}">
                <a16:creationId xmlns:a16="http://schemas.microsoft.com/office/drawing/2014/main" id="{4EE40CE0-E1BA-9153-AC31-472BADB56BCC}"/>
              </a:ext>
            </a:extLst>
          </p:cNvPr>
          <p:cNvSpPr>
            <a:spLocks noChangeAspect="1" noChangeArrowheads="1"/>
          </p:cNvSpPr>
          <p:nvPr/>
        </p:nvSpPr>
        <p:spPr bwMode="auto">
          <a:xfrm>
            <a:off x="4419600" y="3276600"/>
            <a:ext cx="3320752" cy="332075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ext Box 15">
            <a:extLst>
              <a:ext uri="{FF2B5EF4-FFF2-40B4-BE49-F238E27FC236}">
                <a16:creationId xmlns:a16="http://schemas.microsoft.com/office/drawing/2014/main" id="{34439AAD-010B-7AC4-18C2-C8143BA60D9E}"/>
              </a:ext>
            </a:extLst>
          </p:cNvPr>
          <p:cNvSpPr txBox="1">
            <a:spLocks noChangeArrowheads="1"/>
          </p:cNvSpPr>
          <p:nvPr/>
        </p:nvSpPr>
        <p:spPr bwMode="auto">
          <a:xfrm>
            <a:off x="2843808" y="1404748"/>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a:t>
            </a:r>
            <a:r>
              <a:rPr lang="en-US" sz="1600" dirty="0">
                <a:solidFill>
                  <a:srgbClr val="C00000"/>
                </a:solidFill>
              </a:rPr>
              <a:t>6</a:t>
            </a:r>
          </a:p>
        </p:txBody>
      </p:sp>
      <p:pic>
        <p:nvPicPr>
          <p:cNvPr id="3" name="Obrázek 2">
            <a:extLst>
              <a:ext uri="{FF2B5EF4-FFF2-40B4-BE49-F238E27FC236}">
                <a16:creationId xmlns:a16="http://schemas.microsoft.com/office/drawing/2014/main" id="{07CE230E-FB97-293D-3401-AF658919C767}"/>
              </a:ext>
            </a:extLst>
          </p:cNvPr>
          <p:cNvPicPr>
            <a:picLocks noChangeAspect="1"/>
          </p:cNvPicPr>
          <p:nvPr/>
        </p:nvPicPr>
        <p:blipFill>
          <a:blip r:embed="rId2"/>
          <a:stretch>
            <a:fillRect/>
          </a:stretch>
        </p:blipFill>
        <p:spPr>
          <a:xfrm>
            <a:off x="842020" y="1791620"/>
            <a:ext cx="7459959" cy="4973306"/>
          </a:xfrm>
          <a:prstGeom prst="rect">
            <a:avLst/>
          </a:prstGeom>
        </p:spPr>
      </p:pic>
      <p:sp>
        <p:nvSpPr>
          <p:cNvPr id="10" name="Rectangle 2">
            <a:extLst>
              <a:ext uri="{FF2B5EF4-FFF2-40B4-BE49-F238E27FC236}">
                <a16:creationId xmlns:a16="http://schemas.microsoft.com/office/drawing/2014/main" id="{1024C6CA-450B-9D98-BEB9-012125560196}"/>
              </a:ext>
            </a:extLst>
          </p:cNvPr>
          <p:cNvSpPr txBox="1">
            <a:spLocks noChangeArrowheads="1"/>
          </p:cNvSpPr>
          <p:nvPr/>
        </p:nvSpPr>
        <p:spPr bwMode="auto">
          <a:xfrm>
            <a:off x="539750" y="116632"/>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dirty="0">
                <a:solidFill>
                  <a:schemeClr val="accent2"/>
                </a:solidFill>
              </a:rPr>
              <a:t>AI kreslí komiks – </a:t>
            </a:r>
            <a:r>
              <a:rPr lang="en-US" sz="2800" b="1" kern="0" dirty="0">
                <a:solidFill>
                  <a:schemeClr val="accent2"/>
                </a:solidFill>
              </a:rPr>
              <a:t>Copilot </a:t>
            </a:r>
            <a:r>
              <a:rPr lang="cs-CZ" sz="2800" b="1" kern="0" dirty="0">
                <a:solidFill>
                  <a:schemeClr val="accent2"/>
                </a:solidFill>
              </a:rPr>
              <a:t>(DALL-E)</a:t>
            </a:r>
            <a:endParaRPr lang="en-US" sz="2800" b="1" kern="0" dirty="0">
              <a:solidFill>
                <a:schemeClr val="accent2"/>
              </a:solidFill>
            </a:endParaRPr>
          </a:p>
        </p:txBody>
      </p:sp>
    </p:spTree>
    <p:extLst>
      <p:ext uri="{BB962C8B-B14F-4D97-AF65-F5344CB8AC3E}">
        <p14:creationId xmlns:p14="http://schemas.microsoft.com/office/powerpoint/2010/main" val="1019425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C9A35-BEE1-63C7-76AA-DA51E0A8A2BB}"/>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47433EBA-3B14-E3DF-824E-7D88A31A13B7}"/>
              </a:ext>
            </a:extLst>
          </p:cNvPr>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Ukázka numerického řešení</a:t>
            </a:r>
            <a:endParaRPr lang="en-US" sz="2400" b="1" dirty="0">
              <a:solidFill>
                <a:schemeClr val="accent2"/>
              </a:solidFill>
            </a:endParaRPr>
          </a:p>
        </p:txBody>
      </p:sp>
      <mc:AlternateContent xmlns:mc="http://schemas.openxmlformats.org/markup-compatibility/2006">
        <mc:Choice xmlns:a14="http://schemas.microsoft.com/office/drawing/2010/main" Requires="a14">
          <p:sp>
            <p:nvSpPr>
              <p:cNvPr id="5" name="TextovéPole 4">
                <a:extLst>
                  <a:ext uri="{FF2B5EF4-FFF2-40B4-BE49-F238E27FC236}">
                    <a16:creationId xmlns:a16="http://schemas.microsoft.com/office/drawing/2014/main" id="{4E66DFDA-9969-136F-7E78-F1AC5D32044D}"/>
                  </a:ext>
                </a:extLst>
              </p:cNvPr>
              <p:cNvSpPr txBox="1"/>
              <p:nvPr/>
            </p:nvSpPr>
            <p:spPr>
              <a:xfrm>
                <a:off x="551792" y="908720"/>
                <a:ext cx="8484704" cy="2199833"/>
              </a:xfrm>
              <a:prstGeom prst="rect">
                <a:avLst/>
              </a:prstGeom>
              <a:noFill/>
            </p:spPr>
            <p:txBody>
              <a:bodyPr wrap="square">
                <a:spAutoFit/>
              </a:bodyPr>
              <a:lstStyle/>
              <a:p>
                <a:r>
                  <a:rPr lang="cs-CZ" sz="1600" dirty="0">
                    <a:solidFill>
                      <a:srgbClr val="C00000"/>
                    </a:solidFill>
                  </a:rPr>
                  <a:t>rozptyl vlnového balíku na dvojité potenciálové bariéře </a:t>
                </a:r>
                <a:r>
                  <a:rPr lang="cs-CZ" sz="1600" dirty="0"/>
                  <a:t>– opět řešení 1D </a:t>
                </a:r>
                <a:r>
                  <a:rPr lang="cs-CZ" sz="1600" dirty="0" err="1"/>
                  <a:t>Schrödingerovy</a:t>
                </a:r>
                <a:r>
                  <a:rPr lang="cs-CZ" sz="1600" dirty="0"/>
                  <a:t> rovnice</a:t>
                </a:r>
              </a:p>
              <a:p>
                <a:endParaRPr lang="cs-CZ" sz="1600" b="0" i="0" dirty="0">
                  <a:latin typeface="Cambria Math" panose="02040503050406030204" pitchFamily="18" charset="0"/>
                </a:endParaRPr>
              </a:p>
              <a:p>
                <a:pPr algn="ctr"/>
                <a14:m>
                  <m:oMath xmlns:m="http://schemas.openxmlformats.org/officeDocument/2006/math">
                    <m:r>
                      <a:rPr lang="cs-CZ" sz="1600" b="0" i="0" smtClean="0">
                        <a:latin typeface="Cambria Math" panose="02040503050406030204" pitchFamily="18" charset="0"/>
                      </a:rPr>
                      <m:t> </m:t>
                    </m:r>
                    <m:r>
                      <a:rPr lang="cs-CZ" sz="1600">
                        <a:latin typeface="Cambria Math" panose="02040503050406030204" pitchFamily="18" charset="0"/>
                      </a:rPr>
                      <m:t>ⅈ</m:t>
                    </m:r>
                    <m:r>
                      <m:rPr>
                        <m:sty m:val="p"/>
                      </m:rPr>
                      <a:rPr lang="cs-CZ" sz="1600">
                        <a:latin typeface="Cambria Math" panose="02040503050406030204" pitchFamily="18" charset="0"/>
                      </a:rPr>
                      <m:t>ℏ</m:t>
                    </m:r>
                    <m:f>
                      <m:fPr>
                        <m:ctrlPr>
                          <a:rPr lang="cs-CZ" sz="1600">
                            <a:latin typeface="Cambria Math" panose="02040503050406030204" pitchFamily="18" charset="0"/>
                          </a:rPr>
                        </m:ctrlPr>
                      </m:fPr>
                      <m:num>
                        <m:r>
                          <a:rPr lang="cs-CZ" sz="1600">
                            <a:latin typeface="Cambria Math" panose="02040503050406030204" pitchFamily="18" charset="0"/>
                          </a:rPr>
                          <m:t>𝜕</m:t>
                        </m:r>
                        <m:r>
                          <a:rPr lang="cs-CZ" sz="1600" i="1">
                            <a:latin typeface="Cambria Math" panose="02040503050406030204" pitchFamily="18" charset="0"/>
                          </a:rPr>
                          <m:t>𝛹</m:t>
                        </m:r>
                        <m:r>
                          <a:rPr lang="cs-CZ" sz="1600" i="1">
                            <a:latin typeface="Cambria Math" panose="02040503050406030204" pitchFamily="18" charset="0"/>
                          </a:rPr>
                          <m:t>(</m:t>
                        </m:r>
                        <m:r>
                          <a:rPr lang="cs-CZ" sz="1600" b="0" i="1" smtClean="0">
                            <a:latin typeface="Cambria Math" panose="02040503050406030204" pitchFamily="18" charset="0"/>
                          </a:rPr>
                          <m:t>𝑥</m:t>
                        </m:r>
                        <m:r>
                          <a:rPr lang="cs-CZ" sz="1600" b="0" i="1" smtClean="0">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m:t>
                        </m:r>
                      </m:num>
                      <m:den>
                        <m:r>
                          <a:rPr lang="cs-CZ" sz="1600">
                            <a:latin typeface="Cambria Math" panose="02040503050406030204" pitchFamily="18" charset="0"/>
                          </a:rPr>
                          <m:t>𝜕</m:t>
                        </m:r>
                        <m:r>
                          <a:rPr lang="cs-CZ" sz="1600" i="1">
                            <a:latin typeface="Cambria Math" panose="02040503050406030204" pitchFamily="18" charset="0"/>
                          </a:rPr>
                          <m:t>𝑡</m:t>
                        </m:r>
                      </m:den>
                    </m:f>
                    <m:r>
                      <a:rPr lang="cs-CZ" sz="1600">
                        <a:latin typeface="Cambria Math" panose="02040503050406030204" pitchFamily="18" charset="0"/>
                      </a:rPr>
                      <m:t>=</m:t>
                    </m:r>
                    <m:r>
                      <a:rPr lang="cs-CZ" sz="1600" b="0" i="1" smtClean="0">
                        <a:latin typeface="Cambria Math" panose="02040503050406030204" pitchFamily="18" charset="0"/>
                      </a:rPr>
                      <m:t>−</m:t>
                    </m:r>
                    <m:f>
                      <m:fPr>
                        <m:ctrlPr>
                          <a:rPr lang="cs-CZ" sz="1600" i="1">
                            <a:latin typeface="Cambria Math" panose="02040503050406030204" pitchFamily="18" charset="0"/>
                          </a:rPr>
                        </m:ctrlPr>
                      </m:fPr>
                      <m:num>
                        <m:sSup>
                          <m:sSupPr>
                            <m:ctrlPr>
                              <a:rPr lang="cs-CZ" sz="1600">
                                <a:latin typeface="Cambria Math" panose="02040503050406030204" pitchFamily="18" charset="0"/>
                              </a:rPr>
                            </m:ctrlPr>
                          </m:sSupPr>
                          <m:e>
                            <m:r>
                              <m:rPr>
                                <m:sty m:val="p"/>
                              </m:rPr>
                              <a:rPr lang="cs-CZ" sz="1600">
                                <a:latin typeface="Cambria Math" panose="02040503050406030204" pitchFamily="18" charset="0"/>
                              </a:rPr>
                              <m:t>ℏ</m:t>
                            </m:r>
                          </m:e>
                          <m:sup>
                            <m:r>
                              <a:rPr lang="cs-CZ" sz="1600" b="0" i="1" smtClean="0">
                                <a:latin typeface="Cambria Math" panose="02040503050406030204" pitchFamily="18" charset="0"/>
                              </a:rPr>
                              <m:t>2</m:t>
                            </m:r>
                          </m:sup>
                        </m:sSup>
                      </m:num>
                      <m:den>
                        <m:r>
                          <a:rPr lang="cs-CZ" sz="1600" b="0" i="1" smtClean="0">
                            <a:latin typeface="Cambria Math" panose="02040503050406030204" pitchFamily="18" charset="0"/>
                          </a:rPr>
                          <m:t>2</m:t>
                        </m:r>
                        <m:r>
                          <a:rPr lang="cs-CZ" sz="1600" b="0" i="1" smtClean="0">
                            <a:latin typeface="Cambria Math" panose="02040503050406030204" pitchFamily="18" charset="0"/>
                          </a:rPr>
                          <m:t>𝑚</m:t>
                        </m:r>
                      </m:den>
                    </m:f>
                    <m:f>
                      <m:fPr>
                        <m:ctrlPr>
                          <a:rPr lang="cs-CZ" sz="1600" i="1">
                            <a:latin typeface="Cambria Math" panose="02040503050406030204" pitchFamily="18" charset="0"/>
                          </a:rPr>
                        </m:ctrlPr>
                      </m:fPr>
                      <m:num>
                        <m:sSup>
                          <m:sSupPr>
                            <m:ctrlPr>
                              <a:rPr lang="cs-CZ" sz="1600" i="1">
                                <a:latin typeface="Cambria Math" panose="02040503050406030204" pitchFamily="18" charset="0"/>
                              </a:rPr>
                            </m:ctrlPr>
                          </m:sSupPr>
                          <m:e>
                            <m:r>
                              <a:rPr lang="cs-CZ" sz="1600" i="1">
                                <a:latin typeface="Cambria Math" panose="02040503050406030204" pitchFamily="18" charset="0"/>
                              </a:rPr>
                              <m:t>𝜕</m:t>
                            </m:r>
                          </m:e>
                          <m:sup>
                            <m:r>
                              <a:rPr lang="cs-CZ" sz="1600" b="0" i="1" smtClean="0">
                                <a:latin typeface="Cambria Math" panose="02040503050406030204" pitchFamily="18" charset="0"/>
                              </a:rPr>
                              <m:t>2</m:t>
                            </m:r>
                          </m:sup>
                        </m:sSup>
                        <m:r>
                          <a:rPr lang="cs-CZ" sz="1600" i="1">
                            <a:latin typeface="Cambria Math" panose="02040503050406030204" pitchFamily="18" charset="0"/>
                          </a:rPr>
                          <m:t>𝛹</m:t>
                        </m:r>
                        <m:d>
                          <m:dPr>
                            <m:ctrlPr>
                              <a:rPr lang="cs-CZ" sz="1600" i="1">
                                <a:latin typeface="Cambria Math" panose="02040503050406030204" pitchFamily="18" charset="0"/>
                              </a:rPr>
                            </m:ctrlPr>
                          </m:dPr>
                          <m:e>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e>
                        </m:d>
                      </m:num>
                      <m:den>
                        <m:r>
                          <a:rPr lang="cs-CZ" sz="1600" b="0" i="1" smtClean="0">
                            <a:latin typeface="Cambria Math" panose="02040503050406030204" pitchFamily="18" charset="0"/>
                          </a:rPr>
                          <m:t>𝜕</m:t>
                        </m:r>
                        <m:sSup>
                          <m:sSupPr>
                            <m:ctrlPr>
                              <a:rPr lang="cs-CZ" sz="1600" b="0" i="1" smtClean="0">
                                <a:latin typeface="Cambria Math" panose="02040503050406030204" pitchFamily="18" charset="0"/>
                              </a:rPr>
                            </m:ctrlPr>
                          </m:sSupPr>
                          <m:e>
                            <m:r>
                              <a:rPr lang="cs-CZ" sz="1600" b="0" i="1" smtClean="0">
                                <a:latin typeface="Cambria Math" panose="02040503050406030204" pitchFamily="18" charset="0"/>
                              </a:rPr>
                              <m:t>𝑥</m:t>
                            </m:r>
                          </m:e>
                          <m:sup>
                            <m:r>
                              <a:rPr lang="cs-CZ" sz="1600" b="0" i="1" smtClean="0">
                                <a:latin typeface="Cambria Math" panose="02040503050406030204" pitchFamily="18" charset="0"/>
                              </a:rPr>
                              <m:t>2</m:t>
                            </m:r>
                          </m:sup>
                        </m:sSup>
                      </m:den>
                    </m:f>
                    <m:r>
                      <a:rPr lang="cs-CZ" sz="1600" b="0" i="1" smtClean="0">
                        <a:latin typeface="Cambria Math" panose="02040503050406030204" pitchFamily="18" charset="0"/>
                      </a:rPr>
                      <m:t>+</m:t>
                    </m:r>
                    <m:r>
                      <a:rPr lang="cs-CZ" sz="1600" b="0" i="1" smtClean="0">
                        <a:latin typeface="Cambria Math" panose="02040503050406030204" pitchFamily="18" charset="0"/>
                      </a:rPr>
                      <m:t>𝑉</m:t>
                    </m:r>
                    <m:d>
                      <m:dPr>
                        <m:ctrlPr>
                          <a:rPr lang="cs-CZ" sz="1600" b="0" i="1" smtClean="0">
                            <a:latin typeface="Cambria Math" panose="02040503050406030204" pitchFamily="18" charset="0"/>
                          </a:rPr>
                        </m:ctrlPr>
                      </m:dPr>
                      <m:e>
                        <m:r>
                          <a:rPr lang="cs-CZ" sz="1600" b="0" i="1" smtClean="0">
                            <a:latin typeface="Cambria Math" panose="02040503050406030204" pitchFamily="18" charset="0"/>
                          </a:rPr>
                          <m:t>𝑥</m:t>
                        </m:r>
                      </m:e>
                    </m:d>
                    <m:r>
                      <a:rPr lang="cs-CZ" sz="1600" i="1">
                        <a:latin typeface="Cambria Math" panose="02040503050406030204" pitchFamily="18" charset="0"/>
                      </a:rPr>
                      <m:t>𝛹</m:t>
                    </m:r>
                    <m:r>
                      <a:rPr lang="cs-CZ" sz="1600" i="1">
                        <a:latin typeface="Cambria Math" panose="02040503050406030204" pitchFamily="18" charset="0"/>
                      </a:rPr>
                      <m:t>(</m:t>
                    </m:r>
                    <m:r>
                      <a:rPr lang="cs-CZ" sz="1600" i="1">
                        <a:latin typeface="Cambria Math" panose="02040503050406030204" pitchFamily="18" charset="0"/>
                      </a:rPr>
                      <m:t>𝑥</m:t>
                    </m:r>
                    <m:r>
                      <a:rPr lang="cs-CZ" sz="1600" i="1">
                        <a:latin typeface="Cambria Math" panose="02040503050406030204" pitchFamily="18" charset="0"/>
                      </a:rPr>
                      <m:t>,  </m:t>
                    </m:r>
                    <m:r>
                      <a:rPr lang="cs-CZ" sz="1600" i="1">
                        <a:latin typeface="Cambria Math" panose="02040503050406030204" pitchFamily="18" charset="0"/>
                      </a:rPr>
                      <m:t>𝑡</m:t>
                    </m:r>
                    <m:r>
                      <a:rPr lang="cs-CZ" sz="1600" i="1">
                        <a:latin typeface="Cambria Math" panose="02040503050406030204" pitchFamily="18" charset="0"/>
                      </a:rPr>
                      <m:t>) </m:t>
                    </m:r>
                  </m:oMath>
                </a14:m>
                <a:r>
                  <a:rPr lang="cs-CZ" sz="1600" dirty="0">
                    <a:solidFill>
                      <a:schemeClr val="tx1"/>
                    </a:solidFill>
                  </a:rPr>
                  <a:t> </a:t>
                </a:r>
              </a:p>
              <a:p>
                <a:endParaRPr lang="cs-CZ" sz="1600" dirty="0">
                  <a:solidFill>
                    <a:schemeClr val="tx1"/>
                  </a:solidFill>
                </a:endParaRPr>
              </a:p>
              <a:p>
                <a:r>
                  <a:rPr lang="cs-CZ" sz="1600" dirty="0"/>
                  <a:t>s potenciální energií jako na obrázku</a:t>
                </a:r>
              </a:p>
              <a:p>
                <a:endParaRPr lang="cs-CZ" sz="1600" dirty="0"/>
              </a:p>
              <a:p>
                <a:r>
                  <a:rPr lang="cs-CZ" sz="1600" dirty="0"/>
                  <a:t>průchod potenciálovou bariérou</a:t>
                </a:r>
                <a:r>
                  <a:rPr lang="en-US" sz="1600" dirty="0"/>
                  <a:t> </a:t>
                </a:r>
                <a:r>
                  <a:rPr lang="cs-CZ" sz="1600" dirty="0"/>
                  <a:t>neboli</a:t>
                </a:r>
                <a:r>
                  <a:rPr lang="cs-CZ" sz="1600" dirty="0">
                    <a:solidFill>
                      <a:srgbClr val="C00000"/>
                    </a:solidFill>
                  </a:rPr>
                  <a:t> tunelový jev</a:t>
                </a:r>
                <a:r>
                  <a:rPr lang="en-US" sz="1600" dirty="0">
                    <a:solidFill>
                      <a:srgbClr val="C00000"/>
                    </a:solidFill>
                  </a:rPr>
                  <a:t> a </a:t>
                </a:r>
                <a:r>
                  <a:rPr lang="cs-CZ" sz="1600" dirty="0">
                    <a:solidFill>
                      <a:srgbClr val="C00000"/>
                    </a:solidFill>
                  </a:rPr>
                  <a:t>rezonanční záchyt</a:t>
                </a:r>
              </a:p>
            </p:txBody>
          </p:sp>
        </mc:Choice>
        <mc:Fallback>
          <p:sp>
            <p:nvSpPr>
              <p:cNvPr id="5" name="TextovéPole 4">
                <a:extLst>
                  <a:ext uri="{FF2B5EF4-FFF2-40B4-BE49-F238E27FC236}">
                    <a16:creationId xmlns:a16="http://schemas.microsoft.com/office/drawing/2014/main" id="{4E66DFDA-9969-136F-7E78-F1AC5D32044D}"/>
                  </a:ext>
                </a:extLst>
              </p:cNvPr>
              <p:cNvSpPr txBox="1">
                <a:spLocks noRot="1" noChangeAspect="1" noMove="1" noResize="1" noEditPoints="1" noAdjustHandles="1" noChangeArrowheads="1" noChangeShapeType="1" noTextEdit="1"/>
              </p:cNvSpPr>
              <p:nvPr/>
            </p:nvSpPr>
            <p:spPr>
              <a:xfrm>
                <a:off x="551792" y="908720"/>
                <a:ext cx="8484704" cy="2199833"/>
              </a:xfrm>
              <a:prstGeom prst="rect">
                <a:avLst/>
              </a:prstGeom>
              <a:blipFill>
                <a:blip r:embed="rId2"/>
                <a:stretch>
                  <a:fillRect l="-431" t="-831" b="-2770"/>
                </a:stretch>
              </a:blipFill>
            </p:spPr>
            <p:txBody>
              <a:bodyPr/>
              <a:lstStyle/>
              <a:p>
                <a:r>
                  <a:rPr lang="cs-CZ">
                    <a:noFill/>
                  </a:rPr>
                  <a:t> </a:t>
                </a:r>
              </a:p>
            </p:txBody>
          </p:sp>
        </mc:Fallback>
      </mc:AlternateContent>
      <p:pic>
        <p:nvPicPr>
          <p:cNvPr id="3" name="Obrázek 2" descr="Obsah obrázku diagram, řada/pruh, text, Vykreslený graf&#10;&#10;Obsah generovaný pomocí AI může být nesprávný.">
            <a:extLst>
              <a:ext uri="{FF2B5EF4-FFF2-40B4-BE49-F238E27FC236}">
                <a16:creationId xmlns:a16="http://schemas.microsoft.com/office/drawing/2014/main" id="{E2E741D4-BB80-F21D-56D8-5F3596BC0D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520" y="3132532"/>
            <a:ext cx="4211960" cy="2816748"/>
          </a:xfrm>
          <a:prstGeom prst="rect">
            <a:avLst/>
          </a:prstGeom>
        </p:spPr>
      </p:pic>
      <p:pic>
        <p:nvPicPr>
          <p:cNvPr id="10" name="Obrázek 9" descr="Obsah obrázku diagram, řada/pruh, Vykreslený graf, Paralelní&#10;&#10;Obsah generovaný pomocí AI může být nesprávný.">
            <a:extLst>
              <a:ext uri="{FF2B5EF4-FFF2-40B4-BE49-F238E27FC236}">
                <a16:creationId xmlns:a16="http://schemas.microsoft.com/office/drawing/2014/main" id="{1C9F0766-6F56-75F8-25BA-E2CF3B1075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528" y="3158800"/>
            <a:ext cx="4211960" cy="2816748"/>
          </a:xfrm>
          <a:prstGeom prst="rect">
            <a:avLst/>
          </a:prstGeom>
        </p:spPr>
      </p:pic>
    </p:spTree>
    <p:extLst>
      <p:ext uri="{BB962C8B-B14F-4D97-AF65-F5344CB8AC3E}">
        <p14:creationId xmlns:p14="http://schemas.microsoft.com/office/powerpoint/2010/main" val="1871920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FF2B5EF4-FFF2-40B4-BE49-F238E27FC236}">
                <a16:creationId xmlns:a16="http://schemas.microsoft.com/office/drawing/2014/main" id="{0A07DB83-D46F-FA59-7ED4-91FC6A928912}"/>
              </a:ext>
            </a:extLst>
          </p:cNvPr>
          <p:cNvSpPr txBox="1">
            <a:spLocks noChangeArrowheads="1"/>
          </p:cNvSpPr>
          <p:nvPr/>
        </p:nvSpPr>
        <p:spPr bwMode="auto">
          <a:xfrm>
            <a:off x="934698" y="764704"/>
            <a:ext cx="74905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Kvantový fyzik se snaží prorazit potenciálovou bariéru vlnovou funkcí</a:t>
            </a:r>
          </a:p>
        </p:txBody>
      </p:sp>
      <p:pic>
        <p:nvPicPr>
          <p:cNvPr id="6" name="Obrázek 5">
            <a:extLst>
              <a:ext uri="{FF2B5EF4-FFF2-40B4-BE49-F238E27FC236}">
                <a16:creationId xmlns:a16="http://schemas.microsoft.com/office/drawing/2014/main" id="{D0F0C14A-8CE2-4DB7-871E-17A2BC335740}"/>
              </a:ext>
            </a:extLst>
          </p:cNvPr>
          <p:cNvPicPr>
            <a:picLocks noChangeAspect="1"/>
          </p:cNvPicPr>
          <p:nvPr/>
        </p:nvPicPr>
        <p:blipFill>
          <a:blip r:embed="rId2"/>
          <a:stretch>
            <a:fillRect/>
          </a:stretch>
        </p:blipFill>
        <p:spPr>
          <a:xfrm>
            <a:off x="314846" y="1918989"/>
            <a:ext cx="4154978" cy="4154978"/>
          </a:xfrm>
          <a:prstGeom prst="rect">
            <a:avLst/>
          </a:prstGeom>
        </p:spPr>
      </p:pic>
      <p:pic>
        <p:nvPicPr>
          <p:cNvPr id="9" name="Obrázek 8">
            <a:extLst>
              <a:ext uri="{FF2B5EF4-FFF2-40B4-BE49-F238E27FC236}">
                <a16:creationId xmlns:a16="http://schemas.microsoft.com/office/drawing/2014/main" id="{F43FB5CC-5DF4-2C0D-709E-A51040029ABE}"/>
              </a:ext>
            </a:extLst>
          </p:cNvPr>
          <p:cNvPicPr>
            <a:picLocks noChangeAspect="1"/>
          </p:cNvPicPr>
          <p:nvPr/>
        </p:nvPicPr>
        <p:blipFill>
          <a:blip r:embed="rId3"/>
          <a:stretch>
            <a:fillRect/>
          </a:stretch>
        </p:blipFill>
        <p:spPr>
          <a:xfrm>
            <a:off x="4665172" y="1916832"/>
            <a:ext cx="4154978" cy="4154978"/>
          </a:xfrm>
          <a:prstGeom prst="rect">
            <a:avLst/>
          </a:prstGeom>
        </p:spPr>
      </p:pic>
      <p:sp>
        <p:nvSpPr>
          <p:cNvPr id="3" name="Text Box 15">
            <a:extLst>
              <a:ext uri="{FF2B5EF4-FFF2-40B4-BE49-F238E27FC236}">
                <a16:creationId xmlns:a16="http://schemas.microsoft.com/office/drawing/2014/main" id="{76DBDADC-F86C-D43D-6D4F-AAB532F51B75}"/>
              </a:ext>
            </a:extLst>
          </p:cNvPr>
          <p:cNvSpPr txBox="1">
            <a:spLocks noChangeArrowheads="1"/>
          </p:cNvSpPr>
          <p:nvPr/>
        </p:nvSpPr>
        <p:spPr bwMode="auto">
          <a:xfrm>
            <a:off x="2843808" y="1239246"/>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2024</a:t>
            </a:r>
            <a:endParaRPr lang="en-US" sz="1600" dirty="0">
              <a:solidFill>
                <a:srgbClr val="C00000"/>
              </a:solidFill>
            </a:endParaRPr>
          </a:p>
        </p:txBody>
      </p:sp>
      <p:sp>
        <p:nvSpPr>
          <p:cNvPr id="8" name="Rectangle 2">
            <a:extLst>
              <a:ext uri="{FF2B5EF4-FFF2-40B4-BE49-F238E27FC236}">
                <a16:creationId xmlns:a16="http://schemas.microsoft.com/office/drawing/2014/main" id="{94644D0A-D535-23A3-919C-DAD663C2B4F1}"/>
              </a:ext>
            </a:extLst>
          </p:cNvPr>
          <p:cNvSpPr txBox="1">
            <a:spLocks noChangeArrowheads="1"/>
          </p:cNvSpPr>
          <p:nvPr/>
        </p:nvSpPr>
        <p:spPr bwMode="auto">
          <a:xfrm>
            <a:off x="539750" y="116632"/>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dirty="0">
                <a:solidFill>
                  <a:schemeClr val="accent2"/>
                </a:solidFill>
              </a:rPr>
              <a:t>AI kreslí komiks – </a:t>
            </a:r>
            <a:r>
              <a:rPr lang="en-US" sz="2800" b="1" kern="0" dirty="0">
                <a:solidFill>
                  <a:schemeClr val="accent2"/>
                </a:solidFill>
              </a:rPr>
              <a:t>Copilot </a:t>
            </a:r>
            <a:r>
              <a:rPr lang="cs-CZ" sz="2800" b="1" kern="0" dirty="0">
                <a:solidFill>
                  <a:schemeClr val="accent2"/>
                </a:solidFill>
              </a:rPr>
              <a:t>(DALL-E)</a:t>
            </a:r>
            <a:endParaRPr lang="en-US" sz="2800" b="1" kern="0" dirty="0">
              <a:solidFill>
                <a:schemeClr val="accent2"/>
              </a:solidFill>
            </a:endParaRPr>
          </a:p>
        </p:txBody>
      </p:sp>
    </p:spTree>
    <p:extLst>
      <p:ext uri="{BB962C8B-B14F-4D97-AF65-F5344CB8AC3E}">
        <p14:creationId xmlns:p14="http://schemas.microsoft.com/office/powerpoint/2010/main" val="3899606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F3E9C-37DC-23F0-57F6-AE5F28DCA2DD}"/>
            </a:ext>
          </a:extLst>
        </p:cNvPr>
        <p:cNvGrpSpPr/>
        <p:nvPr/>
      </p:nvGrpSpPr>
      <p:grpSpPr>
        <a:xfrm>
          <a:off x="0" y="0"/>
          <a:ext cx="0" cy="0"/>
          <a:chOff x="0" y="0"/>
          <a:chExt cx="0" cy="0"/>
        </a:xfrm>
      </p:grpSpPr>
      <p:sp>
        <p:nvSpPr>
          <p:cNvPr id="5" name="Text Box 15">
            <a:extLst>
              <a:ext uri="{FF2B5EF4-FFF2-40B4-BE49-F238E27FC236}">
                <a16:creationId xmlns:a16="http://schemas.microsoft.com/office/drawing/2014/main" id="{B8BE48D0-97A4-E5FD-1C75-4C3FF53DCC02}"/>
              </a:ext>
            </a:extLst>
          </p:cNvPr>
          <p:cNvSpPr txBox="1">
            <a:spLocks noChangeArrowheads="1"/>
          </p:cNvSpPr>
          <p:nvPr/>
        </p:nvSpPr>
        <p:spPr bwMode="auto">
          <a:xfrm>
            <a:off x="934698" y="764704"/>
            <a:ext cx="74905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Kvantový fyzik se snaží prorazit potenciálovou bariéru vlnovou funkcí</a:t>
            </a:r>
          </a:p>
        </p:txBody>
      </p:sp>
      <p:sp>
        <p:nvSpPr>
          <p:cNvPr id="3" name="Text Box 15">
            <a:extLst>
              <a:ext uri="{FF2B5EF4-FFF2-40B4-BE49-F238E27FC236}">
                <a16:creationId xmlns:a16="http://schemas.microsoft.com/office/drawing/2014/main" id="{39D6BD9A-145E-9DDD-B0E7-AED5EA470B80}"/>
              </a:ext>
            </a:extLst>
          </p:cNvPr>
          <p:cNvSpPr txBox="1">
            <a:spLocks noChangeArrowheads="1"/>
          </p:cNvSpPr>
          <p:nvPr/>
        </p:nvSpPr>
        <p:spPr bwMode="auto">
          <a:xfrm>
            <a:off x="2843808" y="1239246"/>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2026</a:t>
            </a:r>
            <a:endParaRPr lang="en-US" sz="1600" dirty="0">
              <a:solidFill>
                <a:srgbClr val="C00000"/>
              </a:solidFill>
            </a:endParaRPr>
          </a:p>
        </p:txBody>
      </p:sp>
      <p:sp>
        <p:nvSpPr>
          <p:cNvPr id="8" name="Rectangle 2">
            <a:extLst>
              <a:ext uri="{FF2B5EF4-FFF2-40B4-BE49-F238E27FC236}">
                <a16:creationId xmlns:a16="http://schemas.microsoft.com/office/drawing/2014/main" id="{711087CF-2B18-EEE2-01C8-C7DDB69C0FBA}"/>
              </a:ext>
            </a:extLst>
          </p:cNvPr>
          <p:cNvSpPr txBox="1">
            <a:spLocks noChangeArrowheads="1"/>
          </p:cNvSpPr>
          <p:nvPr/>
        </p:nvSpPr>
        <p:spPr bwMode="auto">
          <a:xfrm>
            <a:off x="539750" y="116632"/>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dirty="0">
                <a:solidFill>
                  <a:schemeClr val="accent2"/>
                </a:solidFill>
              </a:rPr>
              <a:t>AI kreslí komiks – </a:t>
            </a:r>
            <a:r>
              <a:rPr lang="en-US" sz="2800" b="1" kern="0" dirty="0">
                <a:solidFill>
                  <a:schemeClr val="accent2"/>
                </a:solidFill>
              </a:rPr>
              <a:t>Copilot </a:t>
            </a:r>
            <a:r>
              <a:rPr lang="cs-CZ" sz="2800" b="1" kern="0" dirty="0">
                <a:solidFill>
                  <a:schemeClr val="accent2"/>
                </a:solidFill>
              </a:rPr>
              <a:t>(DALL-E)</a:t>
            </a:r>
            <a:endParaRPr lang="en-US" sz="2800" b="1" kern="0" dirty="0">
              <a:solidFill>
                <a:schemeClr val="accent2"/>
              </a:solidFill>
            </a:endParaRPr>
          </a:p>
        </p:txBody>
      </p:sp>
      <p:pic>
        <p:nvPicPr>
          <p:cNvPr id="4" name="Obrázek 3">
            <a:extLst>
              <a:ext uri="{FF2B5EF4-FFF2-40B4-BE49-F238E27FC236}">
                <a16:creationId xmlns:a16="http://schemas.microsoft.com/office/drawing/2014/main" id="{5C345DFA-1E5C-3AA4-BC47-6B18EF827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750" y="1628800"/>
            <a:ext cx="6786500" cy="5089875"/>
          </a:xfrm>
          <a:prstGeom prst="rect">
            <a:avLst/>
          </a:prstGeom>
        </p:spPr>
      </p:pic>
    </p:spTree>
    <p:extLst>
      <p:ext uri="{BB962C8B-B14F-4D97-AF65-F5344CB8AC3E}">
        <p14:creationId xmlns:p14="http://schemas.microsoft.com/office/powerpoint/2010/main" val="2723895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38750D1-AF21-0F3D-614B-822272E3BAA2}"/>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7D83C5B8-D8D7-D658-2C6F-64E4AADF5B18}"/>
              </a:ext>
            </a:extLst>
          </p:cNvPr>
          <p:cNvSpPr>
            <a:spLocks noGrp="1" noChangeArrowheads="1"/>
          </p:cNvSpPr>
          <p:nvPr>
            <p:ph type="title"/>
          </p:nvPr>
        </p:nvSpPr>
        <p:spPr>
          <a:xfrm>
            <a:off x="457200" y="274638"/>
            <a:ext cx="8218488" cy="561975"/>
          </a:xfrm>
        </p:spPr>
        <p:txBody>
          <a:bodyPr/>
          <a:lstStyle/>
          <a:p>
            <a:pPr eaLnBrk="1" hangingPunct="1"/>
            <a:r>
              <a:rPr lang="cs-CZ" sz="2400" b="1" dirty="0">
                <a:solidFill>
                  <a:schemeClr val="accent2"/>
                </a:solidFill>
              </a:rPr>
              <a:t>Ukázka numerického řešení 2D problému</a:t>
            </a:r>
          </a:p>
        </p:txBody>
      </p:sp>
      <p:sp>
        <p:nvSpPr>
          <p:cNvPr id="7" name="Text Box 3">
            <a:extLst>
              <a:ext uri="{FF2B5EF4-FFF2-40B4-BE49-F238E27FC236}">
                <a16:creationId xmlns:a16="http://schemas.microsoft.com/office/drawing/2014/main" id="{08F9AFC5-507B-9DDD-2362-F8EBFD124B8B}"/>
              </a:ext>
            </a:extLst>
          </p:cNvPr>
          <p:cNvSpPr txBox="1">
            <a:spLocks noChangeArrowheads="1"/>
          </p:cNvSpPr>
          <p:nvPr/>
        </p:nvSpPr>
        <p:spPr bwMode="auto">
          <a:xfrm>
            <a:off x="467544" y="836613"/>
            <a:ext cx="7643192" cy="1528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2000" baseline="-25000" dirty="0" err="1">
                <a:solidFill>
                  <a:srgbClr val="C00000"/>
                </a:solidFill>
              </a:rPr>
              <a:t>dvouštěrbinový</a:t>
            </a:r>
            <a:r>
              <a:rPr lang="cs-CZ" altLang="cs-CZ" sz="2000" baseline="-25000" dirty="0">
                <a:solidFill>
                  <a:srgbClr val="C00000"/>
                </a:solidFill>
              </a:rPr>
              <a:t> experiment</a:t>
            </a:r>
            <a:endParaRPr lang="en-US" altLang="cs-CZ" sz="2000" baseline="-25000" dirty="0">
              <a:solidFill>
                <a:srgbClr val="C00000"/>
              </a:solidFill>
            </a:endParaRPr>
          </a:p>
          <a:p>
            <a:pPr>
              <a:spcBef>
                <a:spcPct val="50000"/>
              </a:spcBef>
            </a:pPr>
            <a:endParaRPr lang="en-US" altLang="cs-CZ" sz="2000" baseline="-25000" dirty="0">
              <a:solidFill>
                <a:srgbClr val="C00000"/>
              </a:solidFill>
            </a:endParaRPr>
          </a:p>
          <a:p>
            <a:pPr>
              <a:spcBef>
                <a:spcPct val="50000"/>
              </a:spcBef>
            </a:pPr>
            <a:endParaRPr lang="en-US" altLang="cs-CZ" sz="2000" baseline="-25000" dirty="0"/>
          </a:p>
          <a:p>
            <a:pPr>
              <a:spcBef>
                <a:spcPct val="50000"/>
              </a:spcBef>
            </a:pPr>
            <a:endParaRPr lang="en-US" altLang="cs-CZ" sz="2000" baseline="-25000" dirty="0"/>
          </a:p>
          <a:p>
            <a:pPr>
              <a:spcBef>
                <a:spcPct val="50000"/>
              </a:spcBef>
            </a:pPr>
            <a:r>
              <a:rPr lang="cs-CZ" altLang="cs-CZ" sz="2000" baseline="-25000" dirty="0"/>
              <a:t>řešení Elišky Korcové pomocí metody alternujících směrů a </a:t>
            </a:r>
            <a:r>
              <a:rPr lang="cs-CZ" altLang="cs-CZ" sz="2000" baseline="-25000" dirty="0" err="1"/>
              <a:t>Crankovy-Nicolsonové</a:t>
            </a:r>
            <a:r>
              <a:rPr lang="cs-CZ" altLang="cs-CZ" sz="2000" baseline="-25000" dirty="0"/>
              <a:t> metody</a:t>
            </a:r>
          </a:p>
        </p:txBody>
      </p:sp>
      <mc:AlternateContent xmlns:mc="http://schemas.openxmlformats.org/markup-compatibility/2006" xmlns:a14="http://schemas.microsoft.com/office/drawing/2010/main">
        <mc:Choice Requires="a14">
          <p:sp>
            <p:nvSpPr>
              <p:cNvPr id="3" name="TextovéPole 2">
                <a:extLst>
                  <a:ext uri="{FF2B5EF4-FFF2-40B4-BE49-F238E27FC236}">
                    <a16:creationId xmlns:a16="http://schemas.microsoft.com/office/drawing/2014/main" id="{BE9889BE-E648-69C0-53FA-577DCB15A696}"/>
                  </a:ext>
                </a:extLst>
              </p:cNvPr>
              <p:cNvSpPr txBox="1"/>
              <p:nvPr/>
            </p:nvSpPr>
            <p:spPr>
              <a:xfrm>
                <a:off x="725128" y="1124744"/>
                <a:ext cx="7128024" cy="832151"/>
              </a:xfrm>
              <a:prstGeom prst="rect">
                <a:avLst/>
              </a:prstGeom>
              <a:noFill/>
            </p:spPr>
            <p:txBody>
              <a:bodyPr wrap="square">
                <a:spAutoFit/>
              </a:bodyPr>
              <a:lstStyle/>
              <a:p>
                <a:endParaRPr lang="cs-CZ" sz="1800" b="0" i="0" dirty="0">
                  <a:latin typeface="Cambria Math" panose="02040503050406030204" pitchFamily="18" charset="0"/>
                </a:endParaRPr>
              </a:p>
              <a:p>
                <a:pPr algn="ctr"/>
                <a14:m>
                  <m:oMath xmlns:m="http://schemas.openxmlformats.org/officeDocument/2006/math">
                    <m:r>
                      <a:rPr lang="cs-CZ" sz="1800" b="0" i="0" smtClean="0">
                        <a:latin typeface="Cambria Math" panose="02040503050406030204" pitchFamily="18" charset="0"/>
                      </a:rPr>
                      <m:t>         </m:t>
                    </m:r>
                    <m:r>
                      <a:rPr lang="cs-CZ" sz="1800">
                        <a:latin typeface="Cambria Math" panose="02040503050406030204" pitchFamily="18" charset="0"/>
                      </a:rPr>
                      <m:t>ⅈ</m:t>
                    </m:r>
                    <m:r>
                      <m:rPr>
                        <m:sty m:val="p"/>
                      </m:rPr>
                      <a:rPr lang="cs-CZ" sz="1800">
                        <a:latin typeface="Cambria Math" panose="02040503050406030204" pitchFamily="18" charset="0"/>
                      </a:rPr>
                      <m:t>ℏ</m:t>
                    </m:r>
                    <m:f>
                      <m:fPr>
                        <m:ctrlPr>
                          <a:rPr lang="cs-CZ" sz="1800">
                            <a:latin typeface="Cambria Math" panose="02040503050406030204" pitchFamily="18" charset="0"/>
                          </a:rPr>
                        </m:ctrlPr>
                      </m:fPr>
                      <m:num>
                        <m:r>
                          <a:rPr lang="cs-CZ" sz="1800">
                            <a:latin typeface="Cambria Math" panose="02040503050406030204" pitchFamily="18" charset="0"/>
                          </a:rPr>
                          <m:t>𝜕</m:t>
                        </m:r>
                        <m:r>
                          <a:rPr lang="cs-CZ" sz="1800" i="1">
                            <a:latin typeface="Cambria Math" panose="02040503050406030204" pitchFamily="18" charset="0"/>
                          </a:rPr>
                          <m:t>𝛹</m:t>
                        </m:r>
                        <m:r>
                          <a:rPr lang="cs-CZ" sz="1800" i="1">
                            <a:latin typeface="Cambria Math" panose="02040503050406030204" pitchFamily="18" charset="0"/>
                          </a:rPr>
                          <m:t>(</m:t>
                        </m:r>
                        <m:r>
                          <a:rPr lang="cs-CZ" sz="1800" b="0" i="1" smtClean="0">
                            <a:latin typeface="Cambria Math" panose="02040503050406030204" pitchFamily="18" charset="0"/>
                          </a:rPr>
                          <m:t>𝑥</m:t>
                        </m:r>
                        <m:r>
                          <a:rPr lang="cs-CZ" sz="1800" b="0" i="1" smtClean="0">
                            <a:latin typeface="Cambria Math" panose="02040503050406030204" pitchFamily="18" charset="0"/>
                          </a:rPr>
                          <m:t>,   </m:t>
                        </m:r>
                        <m:r>
                          <a:rPr lang="cs-CZ" sz="1800" b="0" i="1" smtClean="0">
                            <a:latin typeface="Cambria Math" panose="02040503050406030204" pitchFamily="18" charset="0"/>
                          </a:rPr>
                          <m:t>𝑦</m:t>
                        </m:r>
                        <m:r>
                          <a:rPr lang="cs-CZ" sz="1800" b="0" i="1" smtClean="0">
                            <a:latin typeface="Cambria Math" panose="02040503050406030204" pitchFamily="18" charset="0"/>
                          </a:rPr>
                          <m:t>,   </m:t>
                        </m:r>
                        <m:r>
                          <a:rPr lang="cs-CZ" sz="1800" i="1">
                            <a:latin typeface="Cambria Math" panose="02040503050406030204" pitchFamily="18" charset="0"/>
                          </a:rPr>
                          <m:t>𝑡</m:t>
                        </m:r>
                        <m:r>
                          <a:rPr lang="cs-CZ" sz="1800" i="1">
                            <a:latin typeface="Cambria Math" panose="02040503050406030204" pitchFamily="18" charset="0"/>
                          </a:rPr>
                          <m:t>)</m:t>
                        </m:r>
                      </m:num>
                      <m:den>
                        <m:r>
                          <a:rPr lang="cs-CZ" sz="1800">
                            <a:latin typeface="Cambria Math" panose="02040503050406030204" pitchFamily="18" charset="0"/>
                          </a:rPr>
                          <m:t>𝜕</m:t>
                        </m:r>
                        <m:r>
                          <a:rPr lang="cs-CZ" sz="1800" i="1">
                            <a:latin typeface="Cambria Math" panose="02040503050406030204" pitchFamily="18" charset="0"/>
                          </a:rPr>
                          <m:t>𝑡</m:t>
                        </m:r>
                      </m:den>
                    </m:f>
                    <m:r>
                      <a:rPr lang="cs-CZ" sz="1800">
                        <a:latin typeface="Cambria Math" panose="02040503050406030204" pitchFamily="18" charset="0"/>
                      </a:rPr>
                      <m:t>=</m:t>
                    </m:r>
                    <m:r>
                      <a:rPr lang="cs-CZ" sz="1800" b="0" i="1" smtClean="0">
                        <a:latin typeface="Cambria Math" panose="02040503050406030204" pitchFamily="18" charset="0"/>
                      </a:rPr>
                      <m:t>−</m:t>
                    </m:r>
                    <m:f>
                      <m:fPr>
                        <m:ctrlPr>
                          <a:rPr lang="cs-CZ" sz="1800" i="1">
                            <a:latin typeface="Cambria Math" panose="02040503050406030204" pitchFamily="18" charset="0"/>
                          </a:rPr>
                        </m:ctrlPr>
                      </m:fPr>
                      <m:num>
                        <m:sSup>
                          <m:sSupPr>
                            <m:ctrlPr>
                              <a:rPr lang="cs-CZ" sz="1800">
                                <a:latin typeface="Cambria Math" panose="02040503050406030204" pitchFamily="18" charset="0"/>
                              </a:rPr>
                            </m:ctrlPr>
                          </m:sSupPr>
                          <m:e>
                            <m:r>
                              <m:rPr>
                                <m:sty m:val="p"/>
                              </m:rPr>
                              <a:rPr lang="cs-CZ" sz="1800">
                                <a:latin typeface="Cambria Math" panose="02040503050406030204" pitchFamily="18" charset="0"/>
                              </a:rPr>
                              <m:t>ℏ</m:t>
                            </m:r>
                          </m:e>
                          <m:sup>
                            <m:r>
                              <a:rPr lang="cs-CZ" sz="1800" b="0" i="1" smtClean="0">
                                <a:latin typeface="Cambria Math" panose="02040503050406030204" pitchFamily="18" charset="0"/>
                              </a:rPr>
                              <m:t>2</m:t>
                            </m:r>
                          </m:sup>
                        </m:sSup>
                      </m:num>
                      <m:den>
                        <m:r>
                          <a:rPr lang="cs-CZ" sz="1800" b="0" i="1" smtClean="0">
                            <a:latin typeface="Cambria Math" panose="02040503050406030204" pitchFamily="18" charset="0"/>
                          </a:rPr>
                          <m:t>2</m:t>
                        </m:r>
                        <m:r>
                          <a:rPr lang="cs-CZ" sz="1800" b="0" i="1" smtClean="0">
                            <a:latin typeface="Cambria Math" panose="02040503050406030204" pitchFamily="18" charset="0"/>
                          </a:rPr>
                          <m:t>𝑚</m:t>
                        </m:r>
                      </m:den>
                    </m:f>
                    <m:r>
                      <a:rPr lang="en-US" sz="1800" b="0" i="1" smtClean="0">
                        <a:latin typeface="Cambria Math" panose="02040503050406030204" pitchFamily="18" charset="0"/>
                      </a:rPr>
                      <m:t>(</m:t>
                    </m:r>
                    <m:f>
                      <m:fPr>
                        <m:ctrlPr>
                          <a:rPr lang="cs-CZ" sz="1800" i="1">
                            <a:latin typeface="Cambria Math" panose="02040503050406030204" pitchFamily="18" charset="0"/>
                          </a:rPr>
                        </m:ctrlPr>
                      </m:fPr>
                      <m:num>
                        <m:sSup>
                          <m:sSupPr>
                            <m:ctrlPr>
                              <a:rPr lang="cs-CZ" sz="1800" i="1">
                                <a:latin typeface="Cambria Math" panose="02040503050406030204" pitchFamily="18" charset="0"/>
                              </a:rPr>
                            </m:ctrlPr>
                          </m:sSupPr>
                          <m:e>
                            <m:r>
                              <a:rPr lang="cs-CZ" sz="1800" i="1">
                                <a:latin typeface="Cambria Math" panose="02040503050406030204" pitchFamily="18" charset="0"/>
                              </a:rPr>
                              <m:t>𝜕</m:t>
                            </m:r>
                          </m:e>
                          <m:sup>
                            <m:r>
                              <a:rPr lang="cs-CZ" sz="1800" b="0" i="1" smtClean="0">
                                <a:latin typeface="Cambria Math" panose="02040503050406030204" pitchFamily="18" charset="0"/>
                              </a:rPr>
                              <m:t>2</m:t>
                            </m:r>
                          </m:sup>
                        </m:sSup>
                        <m:r>
                          <a:rPr lang="cs-CZ" sz="1800" i="1">
                            <a:latin typeface="Cambria Math" panose="02040503050406030204" pitchFamily="18" charset="0"/>
                          </a:rPr>
                          <m:t>𝛹</m:t>
                        </m:r>
                        <m:d>
                          <m:dPr>
                            <m:ctrlPr>
                              <a:rPr lang="cs-CZ" sz="1800" i="1">
                                <a:latin typeface="Cambria Math" panose="02040503050406030204" pitchFamily="18" charset="0"/>
                              </a:rPr>
                            </m:ctrlPr>
                          </m:dPr>
                          <m:e>
                            <m:r>
                              <a:rPr lang="cs-CZ" sz="1800" i="1">
                                <a:latin typeface="Cambria Math" panose="02040503050406030204" pitchFamily="18" charset="0"/>
                              </a:rPr>
                              <m:t>𝑥</m:t>
                            </m:r>
                            <m:r>
                              <a:rPr lang="cs-CZ" sz="1800" i="1">
                                <a:latin typeface="Cambria Math" panose="02040503050406030204" pitchFamily="18" charset="0"/>
                              </a:rPr>
                              <m:t>,   </m:t>
                            </m:r>
                            <m:r>
                              <a:rPr lang="en-US" sz="1800" b="0" i="1" smtClean="0">
                                <a:latin typeface="Cambria Math" panose="02040503050406030204" pitchFamily="18" charset="0"/>
                              </a:rPr>
                              <m:t>𝑦</m:t>
                            </m:r>
                            <m:r>
                              <a:rPr lang="en-US" sz="1800" b="0" i="1" smtClean="0">
                                <a:latin typeface="Cambria Math" panose="02040503050406030204" pitchFamily="18" charset="0"/>
                              </a:rPr>
                              <m:t>,   </m:t>
                            </m:r>
                            <m:r>
                              <a:rPr lang="cs-CZ" sz="1800" i="1">
                                <a:latin typeface="Cambria Math" panose="02040503050406030204" pitchFamily="18" charset="0"/>
                              </a:rPr>
                              <m:t>𝑡</m:t>
                            </m:r>
                          </m:e>
                        </m:d>
                      </m:num>
                      <m:den>
                        <m:r>
                          <a:rPr lang="cs-CZ" sz="1800" b="0" i="1" smtClean="0">
                            <a:latin typeface="Cambria Math" panose="02040503050406030204" pitchFamily="18" charset="0"/>
                          </a:rPr>
                          <m:t>𝜕</m:t>
                        </m:r>
                        <m:sSup>
                          <m:sSupPr>
                            <m:ctrlPr>
                              <a:rPr lang="cs-CZ" sz="1800" b="0" i="1" smtClean="0">
                                <a:latin typeface="Cambria Math" panose="02040503050406030204" pitchFamily="18" charset="0"/>
                              </a:rPr>
                            </m:ctrlPr>
                          </m:sSupPr>
                          <m:e>
                            <m:r>
                              <a:rPr lang="cs-CZ" sz="1800" b="0" i="1" smtClean="0">
                                <a:latin typeface="Cambria Math" panose="02040503050406030204" pitchFamily="18" charset="0"/>
                              </a:rPr>
                              <m:t>𝑥</m:t>
                            </m:r>
                          </m:e>
                          <m:sup>
                            <m:r>
                              <a:rPr lang="cs-CZ" sz="1800" b="0" i="1" smtClean="0">
                                <a:latin typeface="Cambria Math" panose="02040503050406030204" pitchFamily="18" charset="0"/>
                              </a:rPr>
                              <m:t>2</m:t>
                            </m:r>
                          </m:sup>
                        </m:sSup>
                      </m:den>
                    </m:f>
                    <m:r>
                      <a:rPr lang="en-US" sz="1800" b="0" i="1" smtClean="0">
                        <a:latin typeface="Cambria Math" panose="02040503050406030204" pitchFamily="18" charset="0"/>
                      </a:rPr>
                      <m:t>+</m:t>
                    </m:r>
                    <m:f>
                      <m:fPr>
                        <m:ctrlPr>
                          <a:rPr lang="cs-CZ" i="1">
                            <a:latin typeface="Cambria Math" panose="02040503050406030204" pitchFamily="18" charset="0"/>
                          </a:rPr>
                        </m:ctrlPr>
                      </m:fPr>
                      <m:num>
                        <m:sSup>
                          <m:sSupPr>
                            <m:ctrlPr>
                              <a:rPr lang="cs-CZ" i="1">
                                <a:latin typeface="Cambria Math" panose="02040503050406030204" pitchFamily="18" charset="0"/>
                              </a:rPr>
                            </m:ctrlPr>
                          </m:sSupPr>
                          <m:e>
                            <m:r>
                              <a:rPr lang="cs-CZ" i="1">
                                <a:latin typeface="Cambria Math" panose="02040503050406030204" pitchFamily="18" charset="0"/>
                              </a:rPr>
                              <m:t>𝜕</m:t>
                            </m:r>
                          </m:e>
                          <m:sup>
                            <m:r>
                              <a:rPr lang="cs-CZ" i="1">
                                <a:latin typeface="Cambria Math" panose="02040503050406030204" pitchFamily="18" charset="0"/>
                              </a:rPr>
                              <m:t>2</m:t>
                            </m:r>
                          </m:sup>
                        </m:sSup>
                        <m:r>
                          <a:rPr lang="cs-CZ" i="1">
                            <a:latin typeface="Cambria Math" panose="02040503050406030204" pitchFamily="18" charset="0"/>
                          </a:rPr>
                          <m:t>𝛹</m:t>
                        </m:r>
                        <m:d>
                          <m:dPr>
                            <m:ctrlPr>
                              <a:rPr lang="cs-CZ" i="1">
                                <a:latin typeface="Cambria Math" panose="02040503050406030204" pitchFamily="18" charset="0"/>
                              </a:rPr>
                            </m:ctrlPr>
                          </m:dPr>
                          <m:e>
                            <m:r>
                              <a:rPr lang="cs-CZ" i="1">
                                <a:latin typeface="Cambria Math" panose="02040503050406030204" pitchFamily="18" charset="0"/>
                              </a:rPr>
                              <m:t>𝑥</m:t>
                            </m:r>
                            <m:r>
                              <a:rPr lang="cs-CZ" i="1">
                                <a:latin typeface="Cambria Math" panose="02040503050406030204" pitchFamily="18" charset="0"/>
                              </a:rPr>
                              <m:t>,   </m:t>
                            </m:r>
                            <m:r>
                              <a:rPr lang="en-US" i="1">
                                <a:latin typeface="Cambria Math" panose="02040503050406030204" pitchFamily="18" charset="0"/>
                              </a:rPr>
                              <m:t>𝑦</m:t>
                            </m:r>
                            <m:r>
                              <a:rPr lang="en-US" i="1">
                                <a:latin typeface="Cambria Math" panose="02040503050406030204" pitchFamily="18" charset="0"/>
                              </a:rPr>
                              <m:t>,   </m:t>
                            </m:r>
                            <m:r>
                              <a:rPr lang="cs-CZ" i="1">
                                <a:latin typeface="Cambria Math" panose="02040503050406030204" pitchFamily="18" charset="0"/>
                              </a:rPr>
                              <m:t>𝑡</m:t>
                            </m:r>
                          </m:e>
                        </m:d>
                      </m:num>
                      <m:den>
                        <m:r>
                          <a:rPr lang="cs-CZ" i="1">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cs-CZ" i="1">
                                <a:latin typeface="Cambria Math" panose="02040503050406030204" pitchFamily="18" charset="0"/>
                              </a:rPr>
                              <m:t>2</m:t>
                            </m:r>
                          </m:sup>
                        </m:sSup>
                      </m:den>
                    </m:f>
                    <m:r>
                      <a:rPr lang="en-US" b="0" i="1" smtClean="0">
                        <a:latin typeface="Cambria Math" panose="02040503050406030204" pitchFamily="18" charset="0"/>
                      </a:rPr>
                      <m:t>)</m:t>
                    </m:r>
                    <m:r>
                      <a:rPr lang="cs-CZ" sz="1800" b="0" i="1" smtClean="0">
                        <a:latin typeface="Cambria Math" panose="02040503050406030204" pitchFamily="18" charset="0"/>
                      </a:rPr>
                      <m:t>+</m:t>
                    </m:r>
                    <m:r>
                      <a:rPr lang="cs-CZ" sz="1800" b="0" i="1" smtClean="0">
                        <a:latin typeface="Cambria Math" panose="02040503050406030204" pitchFamily="18" charset="0"/>
                      </a:rPr>
                      <m:t>𝑉</m:t>
                    </m:r>
                    <m:d>
                      <m:dPr>
                        <m:ctrlPr>
                          <a:rPr lang="cs-CZ" sz="1800" b="0" i="1" smtClean="0">
                            <a:latin typeface="Cambria Math" panose="02040503050406030204" pitchFamily="18" charset="0"/>
                          </a:rPr>
                        </m:ctrlPr>
                      </m:dPr>
                      <m:e>
                        <m:r>
                          <a:rPr lang="cs-CZ" sz="1800" b="0" i="1" smtClean="0">
                            <a:latin typeface="Cambria Math" panose="02040503050406030204" pitchFamily="18" charset="0"/>
                          </a:rPr>
                          <m:t>𝑥</m:t>
                        </m:r>
                      </m:e>
                    </m:d>
                    <m:r>
                      <a:rPr lang="cs-CZ" sz="1800" i="1">
                        <a:latin typeface="Cambria Math" panose="02040503050406030204" pitchFamily="18" charset="0"/>
                      </a:rPr>
                      <m:t>𝛹</m:t>
                    </m:r>
                    <m:r>
                      <a:rPr lang="cs-CZ" sz="1800" i="1">
                        <a:latin typeface="Cambria Math" panose="02040503050406030204" pitchFamily="18" charset="0"/>
                      </a:rPr>
                      <m:t>(</m:t>
                    </m:r>
                    <m:r>
                      <a:rPr lang="cs-CZ" sz="1800" i="1">
                        <a:latin typeface="Cambria Math" panose="02040503050406030204" pitchFamily="18" charset="0"/>
                      </a:rPr>
                      <m:t>𝑥</m:t>
                    </m:r>
                    <m:r>
                      <a:rPr lang="cs-CZ" sz="1800" i="1">
                        <a:latin typeface="Cambria Math" panose="02040503050406030204" pitchFamily="18" charset="0"/>
                      </a:rPr>
                      <m:t>,  </m:t>
                    </m:r>
                    <m:r>
                      <a:rPr lang="cs-CZ" sz="1800" i="1">
                        <a:latin typeface="Cambria Math" panose="02040503050406030204" pitchFamily="18" charset="0"/>
                      </a:rPr>
                      <m:t>𝑡</m:t>
                    </m:r>
                    <m:r>
                      <a:rPr lang="cs-CZ" sz="1800" i="1">
                        <a:latin typeface="Cambria Math" panose="02040503050406030204" pitchFamily="18" charset="0"/>
                      </a:rPr>
                      <m:t>) </m:t>
                    </m:r>
                  </m:oMath>
                </a14:m>
                <a:r>
                  <a:rPr lang="cs-CZ" sz="1800" dirty="0">
                    <a:solidFill>
                      <a:schemeClr val="tx1"/>
                    </a:solidFill>
                  </a:rPr>
                  <a:t> </a:t>
                </a:r>
              </a:p>
            </p:txBody>
          </p:sp>
        </mc:Choice>
        <mc:Fallback xmlns="">
          <p:sp>
            <p:nvSpPr>
              <p:cNvPr id="3" name="TextovéPole 2">
                <a:extLst>
                  <a:ext uri="{FF2B5EF4-FFF2-40B4-BE49-F238E27FC236}">
                    <a16:creationId xmlns:a16="http://schemas.microsoft.com/office/drawing/2014/main" id="{BE9889BE-E648-69C0-53FA-577DCB15A696}"/>
                  </a:ext>
                </a:extLst>
              </p:cNvPr>
              <p:cNvSpPr txBox="1">
                <a:spLocks noRot="1" noChangeAspect="1" noMove="1" noResize="1" noEditPoints="1" noAdjustHandles="1" noChangeArrowheads="1" noChangeShapeType="1" noTextEdit="1"/>
              </p:cNvSpPr>
              <p:nvPr/>
            </p:nvSpPr>
            <p:spPr>
              <a:xfrm>
                <a:off x="725128" y="1124744"/>
                <a:ext cx="7128024" cy="832151"/>
              </a:xfrm>
              <a:prstGeom prst="rect">
                <a:avLst/>
              </a:prstGeom>
              <a:blipFill>
                <a:blip r:embed="rId3"/>
                <a:stretch>
                  <a:fillRect/>
                </a:stretch>
              </a:blipFill>
            </p:spPr>
            <p:txBody>
              <a:bodyPr/>
              <a:lstStyle/>
              <a:p>
                <a:r>
                  <a:rPr lang="cs-CZ">
                    <a:noFill/>
                  </a:rPr>
                  <a:t> </a:t>
                </a:r>
              </a:p>
            </p:txBody>
          </p:sp>
        </mc:Fallback>
      </mc:AlternateContent>
      <p:pic>
        <p:nvPicPr>
          <p:cNvPr id="10" name="Obrázek 9" descr="Obsah obrázku snímek obrazovky, Barevnost&#10;&#10;Obsah generovaný pomocí AI může být nesprávný.">
            <a:extLst>
              <a:ext uri="{FF2B5EF4-FFF2-40B4-BE49-F238E27FC236}">
                <a16:creationId xmlns:a16="http://schemas.microsoft.com/office/drawing/2014/main" id="{A92CAFA2-3317-94C5-DE90-0B75642709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12" y="2564904"/>
            <a:ext cx="9001000" cy="3600400"/>
          </a:xfrm>
          <a:prstGeom prst="rect">
            <a:avLst/>
          </a:prstGeom>
        </p:spPr>
      </p:pic>
    </p:spTree>
    <p:extLst>
      <p:ext uri="{BB962C8B-B14F-4D97-AF65-F5344CB8AC3E}">
        <p14:creationId xmlns:p14="http://schemas.microsoft.com/office/powerpoint/2010/main" val="3099653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FF2B5EF4-FFF2-40B4-BE49-F238E27FC236}">
                <a16:creationId xmlns:a16="http://schemas.microsoft.com/office/drawing/2014/main" id="{0A07DB83-D46F-FA59-7ED4-91FC6A928912}"/>
              </a:ext>
            </a:extLst>
          </p:cNvPr>
          <p:cNvSpPr txBox="1">
            <a:spLocks noChangeArrowheads="1"/>
          </p:cNvSpPr>
          <p:nvPr/>
        </p:nvSpPr>
        <p:spPr bwMode="auto">
          <a:xfrm>
            <a:off x="934698" y="764704"/>
            <a:ext cx="74905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Kvantová fyzička v kvantovém světě</a:t>
            </a:r>
            <a:endParaRPr lang="en-US" sz="1600" dirty="0">
              <a:solidFill>
                <a:srgbClr val="C00000"/>
              </a:solidFill>
            </a:endParaRPr>
          </a:p>
        </p:txBody>
      </p:sp>
      <p:sp>
        <p:nvSpPr>
          <p:cNvPr id="2" name="Text Box 15">
            <a:extLst>
              <a:ext uri="{FF2B5EF4-FFF2-40B4-BE49-F238E27FC236}">
                <a16:creationId xmlns:a16="http://schemas.microsoft.com/office/drawing/2014/main" id="{EF2293F4-3062-5525-7E42-9200E9793169}"/>
              </a:ext>
            </a:extLst>
          </p:cNvPr>
          <p:cNvSpPr txBox="1">
            <a:spLocks noChangeArrowheads="1"/>
          </p:cNvSpPr>
          <p:nvPr/>
        </p:nvSpPr>
        <p:spPr bwMode="auto">
          <a:xfrm>
            <a:off x="2843808" y="1315507"/>
            <a:ext cx="3456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a:t>
            </a:r>
            <a:r>
              <a:rPr lang="en-US" sz="1600" dirty="0">
                <a:solidFill>
                  <a:srgbClr val="C00000"/>
                </a:solidFill>
              </a:rPr>
              <a:t>6</a:t>
            </a:r>
          </a:p>
        </p:txBody>
      </p:sp>
      <p:pic>
        <p:nvPicPr>
          <p:cNvPr id="7" name="Obrázek 6">
            <a:extLst>
              <a:ext uri="{FF2B5EF4-FFF2-40B4-BE49-F238E27FC236}">
                <a16:creationId xmlns:a16="http://schemas.microsoft.com/office/drawing/2014/main" id="{19A13943-8ADC-6687-B449-5AFEE5C8B73A}"/>
              </a:ext>
            </a:extLst>
          </p:cNvPr>
          <p:cNvPicPr>
            <a:picLocks noChangeAspect="1"/>
          </p:cNvPicPr>
          <p:nvPr/>
        </p:nvPicPr>
        <p:blipFill>
          <a:blip r:embed="rId2"/>
          <a:stretch>
            <a:fillRect/>
          </a:stretch>
        </p:blipFill>
        <p:spPr>
          <a:xfrm>
            <a:off x="963210" y="1751330"/>
            <a:ext cx="7308304" cy="4872203"/>
          </a:xfrm>
          <a:prstGeom prst="rect">
            <a:avLst/>
          </a:prstGeom>
        </p:spPr>
      </p:pic>
      <p:sp>
        <p:nvSpPr>
          <p:cNvPr id="12" name="Rectangle 2">
            <a:extLst>
              <a:ext uri="{FF2B5EF4-FFF2-40B4-BE49-F238E27FC236}">
                <a16:creationId xmlns:a16="http://schemas.microsoft.com/office/drawing/2014/main" id="{1DD7597A-98B7-DB81-4FBD-D15ECAFE969A}"/>
              </a:ext>
            </a:extLst>
          </p:cNvPr>
          <p:cNvSpPr txBox="1">
            <a:spLocks noChangeArrowheads="1"/>
          </p:cNvSpPr>
          <p:nvPr/>
        </p:nvSpPr>
        <p:spPr bwMode="auto">
          <a:xfrm>
            <a:off x="539750" y="116632"/>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dirty="0">
                <a:solidFill>
                  <a:schemeClr val="accent2"/>
                </a:solidFill>
              </a:rPr>
              <a:t>AI kreslí komiks – </a:t>
            </a:r>
            <a:r>
              <a:rPr lang="en-US" sz="2800" b="1" kern="0" dirty="0">
                <a:solidFill>
                  <a:schemeClr val="accent2"/>
                </a:solidFill>
              </a:rPr>
              <a:t>Copilot </a:t>
            </a:r>
            <a:r>
              <a:rPr lang="cs-CZ" sz="2800" b="1" kern="0" dirty="0">
                <a:solidFill>
                  <a:schemeClr val="accent2"/>
                </a:solidFill>
              </a:rPr>
              <a:t>(DALL-E)</a:t>
            </a:r>
            <a:endParaRPr lang="en-US" sz="2800" b="1" kern="0" dirty="0">
              <a:solidFill>
                <a:schemeClr val="accent2"/>
              </a:solidFill>
            </a:endParaRPr>
          </a:p>
        </p:txBody>
      </p:sp>
    </p:spTree>
    <p:extLst>
      <p:ext uri="{BB962C8B-B14F-4D97-AF65-F5344CB8AC3E}">
        <p14:creationId xmlns:p14="http://schemas.microsoft.com/office/powerpoint/2010/main" val="3548697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750" y="332657"/>
            <a:ext cx="8280400" cy="432047"/>
          </a:xfrm>
        </p:spPr>
        <p:txBody>
          <a:bodyPr/>
          <a:lstStyle/>
          <a:p>
            <a:pPr eaLnBrk="1" hangingPunct="1"/>
            <a:r>
              <a:rPr lang="cs-CZ" sz="2400" b="1" dirty="0">
                <a:solidFill>
                  <a:schemeClr val="accent2"/>
                </a:solidFill>
              </a:rPr>
              <a:t>Čím se zabývám(e) a proč?</a:t>
            </a:r>
            <a:endParaRPr lang="en-US" sz="2400" b="1" dirty="0">
              <a:solidFill>
                <a:schemeClr val="accent2"/>
              </a:solidFill>
            </a:endParaRPr>
          </a:p>
        </p:txBody>
      </p:sp>
      <p:sp>
        <p:nvSpPr>
          <p:cNvPr id="5" name="TextovéPole 4">
            <a:extLst>
              <a:ext uri="{FF2B5EF4-FFF2-40B4-BE49-F238E27FC236}">
                <a16:creationId xmlns:a16="http://schemas.microsoft.com/office/drawing/2014/main" id="{D7FDD4C5-6CF0-FF27-E3B1-21F9EEBDBFA1}"/>
              </a:ext>
            </a:extLst>
          </p:cNvPr>
          <p:cNvSpPr txBox="1"/>
          <p:nvPr/>
        </p:nvSpPr>
        <p:spPr>
          <a:xfrm>
            <a:off x="612080" y="878230"/>
            <a:ext cx="8280400" cy="2569934"/>
          </a:xfrm>
          <a:prstGeom prst="rect">
            <a:avLst/>
          </a:prstGeom>
          <a:noFill/>
        </p:spPr>
        <p:txBody>
          <a:bodyPr wrap="square">
            <a:spAutoFit/>
          </a:bodyPr>
          <a:lstStyle/>
          <a:p>
            <a:r>
              <a:rPr lang="cs-CZ" dirty="0">
                <a:solidFill>
                  <a:srgbClr val="C00000"/>
                </a:solidFill>
              </a:rPr>
              <a:t>rezonanční</a:t>
            </a:r>
            <a:r>
              <a:rPr lang="cs-CZ" dirty="0"/>
              <a:t> </a:t>
            </a:r>
            <a:r>
              <a:rPr lang="cs-CZ" dirty="0">
                <a:solidFill>
                  <a:srgbClr val="C00000"/>
                </a:solidFill>
              </a:rPr>
              <a:t>srážky elektronů </a:t>
            </a:r>
            <a:r>
              <a:rPr lang="cs-CZ" dirty="0"/>
              <a:t>s atomy a </a:t>
            </a:r>
            <a:r>
              <a:rPr lang="cs-CZ" dirty="0">
                <a:solidFill>
                  <a:srgbClr val="C00000"/>
                </a:solidFill>
              </a:rPr>
              <a:t>molekulami – energie do 10 eV</a:t>
            </a:r>
          </a:p>
          <a:p>
            <a:endParaRPr lang="cs-CZ" dirty="0"/>
          </a:p>
          <a:p>
            <a:endParaRPr lang="cs-CZ" dirty="0"/>
          </a:p>
          <a:p>
            <a:pPr marL="285750" indent="-285750">
              <a:buFont typeface="Arial" panose="020B0604020202020204" pitchFamily="34" charset="0"/>
              <a:buChar char="•"/>
            </a:pPr>
            <a:r>
              <a:rPr lang="cs-CZ" sz="1600" dirty="0">
                <a:sym typeface="Wingdings" panose="05000000000000000000" pitchFamily="2" charset="2"/>
              </a:rPr>
              <a:t>důležité procesy – průchod ionizujícího záření hmotou, chemie raného Vesmíru atd.</a:t>
            </a:r>
            <a:endParaRPr lang="en-US" sz="1600" dirty="0">
              <a:sym typeface="Wingdings" panose="05000000000000000000" pitchFamily="2" charset="2"/>
            </a:endParaRPr>
          </a:p>
          <a:p>
            <a:pPr marL="285750" indent="-285750">
              <a:buFont typeface="Arial" panose="020B0604020202020204" pitchFamily="34" charset="0"/>
              <a:buChar char="•"/>
            </a:pPr>
            <a:r>
              <a:rPr lang="cs-CZ" sz="1600" dirty="0">
                <a:solidFill>
                  <a:srgbClr val="C00000"/>
                </a:solidFill>
              </a:rPr>
              <a:t>nedostatek přesných dat </a:t>
            </a:r>
            <a:r>
              <a:rPr lang="cs-CZ" sz="1600" dirty="0"/>
              <a:t>pro modelování např. ve fyzice plazmatu a v astrofyzice</a:t>
            </a:r>
          </a:p>
          <a:p>
            <a:pPr marL="285750" indent="-285750">
              <a:buFont typeface="Arial" panose="020B0604020202020204" pitchFamily="34" charset="0"/>
              <a:buChar char="•"/>
            </a:pPr>
            <a:r>
              <a:rPr lang="cs-CZ" sz="1600" dirty="0">
                <a:solidFill>
                  <a:srgbClr val="C00000"/>
                </a:solidFill>
              </a:rPr>
              <a:t>pochopení dynamiky</a:t>
            </a:r>
            <a:r>
              <a:rPr lang="cs-CZ" sz="1600" dirty="0"/>
              <a:t> těchto procesů a </a:t>
            </a:r>
            <a:r>
              <a:rPr lang="cs-CZ" sz="1600" dirty="0">
                <a:solidFill>
                  <a:srgbClr val="C00000"/>
                </a:solidFill>
              </a:rPr>
              <a:t>interpretace nových experimentů </a:t>
            </a:r>
          </a:p>
          <a:p>
            <a:pPr marL="285750" indent="-285750">
              <a:buFont typeface="Arial" panose="020B0604020202020204" pitchFamily="34" charset="0"/>
              <a:buChar char="•"/>
            </a:pPr>
            <a:r>
              <a:rPr lang="cs-CZ" sz="1600" dirty="0"/>
              <a:t>baví nás to </a:t>
            </a:r>
            <a:r>
              <a:rPr lang="en-US" sz="1600" dirty="0">
                <a:sym typeface="Wingdings" panose="05000000000000000000" pitchFamily="2" charset="2"/>
              </a:rPr>
              <a:t></a:t>
            </a:r>
            <a:endParaRPr lang="cs-CZ" sz="1600" dirty="0">
              <a:sym typeface="Wingdings" panose="05000000000000000000" pitchFamily="2" charset="2"/>
            </a:endParaRPr>
          </a:p>
          <a:p>
            <a:pPr marL="285750" indent="-285750">
              <a:buFont typeface="Arial" panose="020B0604020202020204" pitchFamily="34" charset="0"/>
              <a:buChar char="•"/>
            </a:pPr>
            <a:endParaRPr lang="cs-CZ" sz="1600" dirty="0"/>
          </a:p>
          <a:p>
            <a:r>
              <a:rPr lang="cs-CZ" sz="1600" dirty="0"/>
              <a:t>porovnání experimentu s teorií	              dat</a:t>
            </a:r>
            <a:r>
              <a:rPr lang="en-GB" sz="1600" dirty="0"/>
              <a:t>a</a:t>
            </a:r>
            <a:r>
              <a:rPr lang="cs-CZ" sz="1600" dirty="0"/>
              <a:t> potřebná např. pro ITER</a:t>
            </a:r>
          </a:p>
          <a:p>
            <a:r>
              <a:rPr lang="cs-CZ" sz="1100" dirty="0"/>
              <a:t>srážky elektronů s molekulou kyslíku O</a:t>
            </a:r>
            <a:r>
              <a:rPr lang="cs-CZ" sz="1100" baseline="-25000" dirty="0"/>
              <a:t>2</a:t>
            </a:r>
            <a:r>
              <a:rPr lang="cs-CZ" sz="1100" dirty="0"/>
              <a:t>		                     </a:t>
            </a:r>
            <a:r>
              <a:rPr lang="cs-CZ" sz="1100" b="0" i="0" dirty="0">
                <a:solidFill>
                  <a:srgbClr val="202122"/>
                </a:solidFill>
                <a:effectLst/>
                <a:latin typeface="Arial" panose="020B0604020202020204" pitchFamily="34" charset="0"/>
              </a:rPr>
              <a:t>Mezinárodní</a:t>
            </a:r>
            <a:r>
              <a:rPr lang="en-GB" sz="1100" b="0" i="0" dirty="0">
                <a:solidFill>
                  <a:srgbClr val="202122"/>
                </a:solidFill>
                <a:effectLst/>
                <a:latin typeface="Arial" panose="020B0604020202020204" pitchFamily="34" charset="0"/>
              </a:rPr>
              <a:t> </a:t>
            </a:r>
            <a:r>
              <a:rPr lang="cs-CZ" sz="1100" b="0" i="0" dirty="0">
                <a:solidFill>
                  <a:srgbClr val="202122"/>
                </a:solidFill>
                <a:effectLst/>
                <a:latin typeface="Arial" panose="020B0604020202020204" pitchFamily="34" charset="0"/>
              </a:rPr>
              <a:t>termonukleární experimentální reaktor</a:t>
            </a:r>
            <a:endParaRPr lang="cs-CZ" sz="1100" dirty="0"/>
          </a:p>
        </p:txBody>
      </p:sp>
      <p:pic>
        <p:nvPicPr>
          <p:cNvPr id="3074" name="Picture 2">
            <a:extLst>
              <a:ext uri="{FF2B5EF4-FFF2-40B4-BE49-F238E27FC236}">
                <a16:creationId xmlns:a16="http://schemas.microsoft.com/office/drawing/2014/main" id="{0070E9C6-BAE8-B534-3B66-D2148939C7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1011" y="3568948"/>
            <a:ext cx="2885405" cy="2308324"/>
          </a:xfrm>
          <a:prstGeom prst="rect">
            <a:avLst/>
          </a:prstGeom>
          <a:noFill/>
          <a:extLst>
            <a:ext uri="{909E8E84-426E-40DD-AFC4-6F175D3DCCD1}">
              <a14:hiddenFill xmlns:a14="http://schemas.microsoft.com/office/drawing/2010/main">
                <a:solidFill>
                  <a:srgbClr val="FFFFFF"/>
                </a:solidFill>
              </a14:hiddenFill>
            </a:ext>
          </a:extLst>
        </p:spPr>
      </p:pic>
      <p:sp>
        <p:nvSpPr>
          <p:cNvPr id="20" name="TextovéPole 19">
            <a:extLst>
              <a:ext uri="{FF2B5EF4-FFF2-40B4-BE49-F238E27FC236}">
                <a16:creationId xmlns:a16="http://schemas.microsoft.com/office/drawing/2014/main" id="{9022AE03-478C-E384-43B0-9715B178A7BE}"/>
              </a:ext>
            </a:extLst>
          </p:cNvPr>
          <p:cNvSpPr txBox="1"/>
          <p:nvPr/>
        </p:nvSpPr>
        <p:spPr>
          <a:xfrm>
            <a:off x="5063414" y="6161705"/>
            <a:ext cx="3901073" cy="261610"/>
          </a:xfrm>
          <a:prstGeom prst="rect">
            <a:avLst/>
          </a:prstGeom>
          <a:noFill/>
        </p:spPr>
        <p:txBody>
          <a:bodyPr wrap="square">
            <a:spAutoFit/>
          </a:bodyPr>
          <a:lstStyle/>
          <a:p>
            <a:r>
              <a:rPr lang="cs-CZ" sz="1100" dirty="0"/>
              <a:t>výstavba</a:t>
            </a:r>
            <a:r>
              <a:rPr lang="en-GB" sz="1100" dirty="0"/>
              <a:t> </a:t>
            </a:r>
            <a:r>
              <a:rPr lang="cs-CZ" sz="1100" dirty="0"/>
              <a:t>komplexu ve francouzském </a:t>
            </a:r>
            <a:r>
              <a:rPr lang="cs-CZ" sz="1100" dirty="0" err="1"/>
              <a:t>Cadarache</a:t>
            </a:r>
            <a:r>
              <a:rPr lang="cs-CZ" sz="1100" dirty="0"/>
              <a:t> již </a:t>
            </a:r>
            <a:r>
              <a:rPr lang="en-GB" sz="1100" dirty="0"/>
              <a:t>od 2007</a:t>
            </a:r>
          </a:p>
        </p:txBody>
      </p:sp>
      <p:pic>
        <p:nvPicPr>
          <p:cNvPr id="1026" name="Picture 2" descr="ITER-Project">
            <a:extLst>
              <a:ext uri="{FF2B5EF4-FFF2-40B4-BE49-F238E27FC236}">
                <a16:creationId xmlns:a16="http://schemas.microsoft.com/office/drawing/2014/main" id="{4EF82184-DDC7-65E8-BCE0-46E4C96B21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440441"/>
            <a:ext cx="974055" cy="908916"/>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a:extLst>
              <a:ext uri="{FF2B5EF4-FFF2-40B4-BE49-F238E27FC236}">
                <a16:creationId xmlns:a16="http://schemas.microsoft.com/office/drawing/2014/main" id="{FA3CE8EA-8F75-7A4B-8180-6788C7737055}"/>
              </a:ext>
            </a:extLst>
          </p:cNvPr>
          <p:cNvPicPr>
            <a:picLocks noChangeAspect="1"/>
          </p:cNvPicPr>
          <p:nvPr/>
        </p:nvPicPr>
        <p:blipFill>
          <a:blip r:embed="rId4"/>
          <a:stretch>
            <a:fillRect/>
          </a:stretch>
        </p:blipFill>
        <p:spPr>
          <a:xfrm>
            <a:off x="1628617" y="3553879"/>
            <a:ext cx="2953493" cy="2963081"/>
          </a:xfrm>
          <a:prstGeom prst="rect">
            <a:avLst/>
          </a:prstGeom>
        </p:spPr>
      </p:pic>
      <p:sp>
        <p:nvSpPr>
          <p:cNvPr id="8"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79941" y="3568948"/>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3" name="Picture 2" descr="Oxygen Molecule Images – Browse 60,168 Stock Photos, Vectors, and Video |  Adobe Stoc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285" y="4792646"/>
            <a:ext cx="756768" cy="3789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Object 4"/>
          <p:cNvGraphicFramePr>
            <a:graphicFrameLocks noChangeAspect="1"/>
          </p:cNvGraphicFramePr>
          <p:nvPr/>
        </p:nvGraphicFramePr>
        <p:xfrm>
          <a:off x="2510544" y="1211897"/>
          <a:ext cx="4338811" cy="488911"/>
        </p:xfrm>
        <a:graphic>
          <a:graphicData uri="http://schemas.openxmlformats.org/presentationml/2006/ole">
            <mc:AlternateContent xmlns:mc="http://schemas.openxmlformats.org/markup-compatibility/2006">
              <mc:Choice xmlns:v="urn:schemas-microsoft-com:vml" Requires="v">
                <p:oleObj name="Equation" r:id="rId6" imgW="2145960" imgH="241200" progId="Equation.3">
                  <p:embed/>
                </p:oleObj>
              </mc:Choice>
              <mc:Fallback>
                <p:oleObj name="Equation" r:id="rId6" imgW="2145960" imgH="241200" progId="Equation.3">
                  <p:embed/>
                  <p:pic>
                    <p:nvPicPr>
                      <p:cNvPr id="10" name="Object 4"/>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0544" y="1211897"/>
                        <a:ext cx="4338811" cy="48891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849809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A63E07-5A60-C5A4-6E93-ED57F07FD299}"/>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5" name="TextovéPole 4">
            <a:extLst>
              <a:ext uri="{FF2B5EF4-FFF2-40B4-BE49-F238E27FC236}">
                <a16:creationId xmlns:a16="http://schemas.microsoft.com/office/drawing/2014/main" id="{A1560F2C-E15B-3729-727C-819AA9339239}"/>
              </a:ext>
            </a:extLst>
          </p:cNvPr>
          <p:cNvSpPr txBox="1"/>
          <p:nvPr/>
        </p:nvSpPr>
        <p:spPr>
          <a:xfrm>
            <a:off x="611560" y="832064"/>
            <a:ext cx="7578367" cy="2369880"/>
          </a:xfrm>
          <a:prstGeom prst="rect">
            <a:avLst/>
          </a:prstGeom>
          <a:noFill/>
        </p:spPr>
        <p:txBody>
          <a:bodyPr wrap="square">
            <a:spAutoFit/>
          </a:bodyPr>
          <a:lstStyle/>
          <a:p>
            <a:pPr algn="ctr"/>
            <a:r>
              <a:rPr lang="cs-CZ" dirty="0">
                <a:solidFill>
                  <a:srgbClr val="C00000"/>
                </a:solidFill>
              </a:rPr>
              <a:t>trocha historie aneb česká stopa</a:t>
            </a:r>
          </a:p>
          <a:p>
            <a:endParaRPr lang="cs-CZ" sz="1600" dirty="0">
              <a:solidFill>
                <a:srgbClr val="C00000"/>
              </a:solidFill>
            </a:endParaRPr>
          </a:p>
          <a:p>
            <a:r>
              <a:rPr lang="cs-CZ" sz="1600" dirty="0">
                <a:solidFill>
                  <a:srgbClr val="C00000"/>
                </a:solidFill>
              </a:rPr>
              <a:t>George Jiří Schulz</a:t>
            </a:r>
            <a:r>
              <a:rPr lang="cs-CZ" sz="1400" dirty="0">
                <a:solidFill>
                  <a:srgbClr val="C00000"/>
                </a:solidFill>
              </a:rPr>
              <a:t> </a:t>
            </a:r>
            <a:r>
              <a:rPr lang="cs-CZ" sz="1400" dirty="0"/>
              <a:t>– narozen </a:t>
            </a:r>
            <a:r>
              <a:rPr lang="en-GB" sz="1400" dirty="0"/>
              <a:t>29. 4. 1925</a:t>
            </a:r>
            <a:r>
              <a:rPr lang="cs-CZ" sz="1400" dirty="0"/>
              <a:t> </a:t>
            </a:r>
            <a:r>
              <a:rPr lang="en-GB" sz="1400" dirty="0"/>
              <a:t>v</a:t>
            </a:r>
            <a:r>
              <a:rPr lang="cs-CZ" sz="1400" dirty="0"/>
              <a:t> Brně </a:t>
            </a:r>
          </a:p>
          <a:p>
            <a:r>
              <a:rPr lang="cs-CZ" sz="1400" dirty="0"/>
              <a:t>– v roce 1947 odešel studovat do USA</a:t>
            </a:r>
          </a:p>
          <a:p>
            <a:r>
              <a:rPr lang="cs-CZ" sz="1400" dirty="0"/>
              <a:t>– v roce 1954 získal doktorát na MIT</a:t>
            </a:r>
          </a:p>
          <a:p>
            <a:r>
              <a:rPr lang="cs-CZ" sz="1400" dirty="0"/>
              <a:t>– v roce 196</a:t>
            </a:r>
            <a:r>
              <a:rPr lang="en-GB" sz="1400" dirty="0"/>
              <a:t>2 </a:t>
            </a:r>
            <a:r>
              <a:rPr lang="cs-CZ" sz="1400" dirty="0"/>
              <a:t>změřil slavnou rezonanci aniontu helia</a:t>
            </a:r>
          </a:p>
          <a:p>
            <a:r>
              <a:rPr lang="cs-CZ" sz="1400" dirty="0"/>
              <a:t>– v roce 1965 dostal </a:t>
            </a:r>
            <a:r>
              <a:rPr lang="cs-CZ" sz="1400" dirty="0" err="1"/>
              <a:t>Davissonovu-Germerovu</a:t>
            </a:r>
            <a:r>
              <a:rPr lang="cs-CZ" sz="1400" dirty="0"/>
              <a:t> cenu APS</a:t>
            </a:r>
          </a:p>
          <a:p>
            <a:r>
              <a:rPr lang="cs-CZ" sz="1400" dirty="0"/>
              <a:t>– profesor na </a:t>
            </a:r>
            <a:r>
              <a:rPr lang="cs-CZ" sz="1400" dirty="0" err="1"/>
              <a:t>Yaleské</a:t>
            </a:r>
            <a:r>
              <a:rPr lang="cs-CZ" sz="1400" dirty="0"/>
              <a:t> univerzitě</a:t>
            </a:r>
          </a:p>
          <a:p>
            <a:r>
              <a:rPr lang="cs-CZ" sz="1400" dirty="0"/>
              <a:t>– zemřel náhle v roce 1976</a:t>
            </a:r>
          </a:p>
          <a:p>
            <a:pPr marL="285750" indent="-285750">
              <a:buFontTx/>
              <a:buChar char="-"/>
            </a:pPr>
            <a:endParaRPr lang="cs-CZ" altLang="cs-CZ" sz="1400" dirty="0"/>
          </a:p>
        </p:txBody>
      </p:sp>
      <p:sp>
        <p:nvSpPr>
          <p:cNvPr id="13"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3995936" y="5935375"/>
            <a:ext cx="15054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r>
              <a:rPr lang="cs-CZ" sz="2400" b="1" dirty="0"/>
              <a:t> + He</a:t>
            </a:r>
            <a:endParaRPr lang="cs-CZ" sz="2400" baseline="30000" dirty="0"/>
          </a:p>
        </p:txBody>
      </p:sp>
      <p:pic>
        <p:nvPicPr>
          <p:cNvPr id="9" name="Obrázek 8"/>
          <p:cNvPicPr>
            <a:picLocks noChangeAspect="1"/>
          </p:cNvPicPr>
          <p:nvPr/>
        </p:nvPicPr>
        <p:blipFill>
          <a:blip r:embed="rId2"/>
          <a:stretch>
            <a:fillRect/>
          </a:stretch>
        </p:blipFill>
        <p:spPr>
          <a:xfrm>
            <a:off x="5292080" y="1394039"/>
            <a:ext cx="3265930" cy="5284870"/>
          </a:xfrm>
          <a:prstGeom prst="rect">
            <a:avLst/>
          </a:prstGeom>
        </p:spPr>
      </p:pic>
      <p:pic>
        <p:nvPicPr>
          <p:cNvPr id="10" name="Obrázek 9"/>
          <p:cNvPicPr>
            <a:picLocks noChangeAspect="1"/>
          </p:cNvPicPr>
          <p:nvPr/>
        </p:nvPicPr>
        <p:blipFill>
          <a:blip r:embed="rId3"/>
          <a:stretch>
            <a:fillRect/>
          </a:stretch>
        </p:blipFill>
        <p:spPr>
          <a:xfrm>
            <a:off x="1403648" y="3084640"/>
            <a:ext cx="2400619" cy="2968039"/>
          </a:xfrm>
          <a:prstGeom prst="rect">
            <a:avLst/>
          </a:prstGeom>
        </p:spPr>
      </p:pic>
    </p:spTree>
    <p:extLst>
      <p:ext uri="{BB962C8B-B14F-4D97-AF65-F5344CB8AC3E}">
        <p14:creationId xmlns:p14="http://schemas.microsoft.com/office/powerpoint/2010/main" val="1910525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14">
            <a:extLst>
              <a:ext uri="{FF2B5EF4-FFF2-40B4-BE49-F238E27FC236}">
                <a16:creationId xmlns:a16="http://schemas.microsoft.com/office/drawing/2014/main" id="{0A41CD9A-0AFE-D6B5-8C0C-F0C318FBB2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943788"/>
            <a:ext cx="2159645" cy="1914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Obrázek 3">
            <a:extLst>
              <a:ext uri="{FF2B5EF4-FFF2-40B4-BE49-F238E27FC236}">
                <a16:creationId xmlns:a16="http://schemas.microsoft.com/office/drawing/2014/main" id="{BDDC25E7-0D56-AB41-B1F5-21821C73FF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8310" y="2183652"/>
            <a:ext cx="842082" cy="1760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Obrázek 4">
            <a:extLst>
              <a:ext uri="{FF2B5EF4-FFF2-40B4-BE49-F238E27FC236}">
                <a16:creationId xmlns:a16="http://schemas.microsoft.com/office/drawing/2014/main" id="{AA894522-BEF4-12E1-CB2D-E5D707BBBEE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0894" y="2129814"/>
            <a:ext cx="1434971" cy="174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3">
            <a:extLst>
              <a:ext uri="{FF2B5EF4-FFF2-40B4-BE49-F238E27FC236}">
                <a16:creationId xmlns:a16="http://schemas.microsoft.com/office/drawing/2014/main" id="{2A1F7FC4-3DC2-8E21-6F66-02DEC88B8F0A}"/>
              </a:ext>
            </a:extLst>
          </p:cNvPr>
          <p:cNvSpPr txBox="1">
            <a:spLocks noChangeArrowheads="1"/>
          </p:cNvSpPr>
          <p:nvPr/>
        </p:nvSpPr>
        <p:spPr bwMode="auto">
          <a:xfrm>
            <a:off x="3200269" y="1789899"/>
            <a:ext cx="52601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elektron + O</a:t>
            </a:r>
            <a:r>
              <a:rPr lang="en-US" altLang="cs-CZ" sz="1400" baseline="-25000" dirty="0"/>
              <a:t>2</a:t>
            </a:r>
            <a:r>
              <a:rPr lang="cs-CZ" altLang="cs-CZ" sz="1400" baseline="-25000" dirty="0"/>
              <a:t>            	                              </a:t>
            </a:r>
            <a:r>
              <a:rPr lang="cs-CZ" altLang="cs-CZ" sz="1400" dirty="0"/>
              <a:t>elektron + </a:t>
            </a:r>
            <a:r>
              <a:rPr lang="en-US" altLang="cs-CZ" sz="1400" dirty="0"/>
              <a:t>N</a:t>
            </a:r>
            <a:r>
              <a:rPr lang="en-US" altLang="cs-CZ" sz="1400" baseline="-25000" dirty="0"/>
              <a:t>2</a:t>
            </a:r>
            <a:endParaRPr lang="cs-CZ" altLang="cs-CZ" sz="1400" baseline="-25000" dirty="0"/>
          </a:p>
        </p:txBody>
      </p:sp>
      <p:sp>
        <p:nvSpPr>
          <p:cNvPr id="3" name="Rectangle 2">
            <a:extLst>
              <a:ext uri="{FF2B5EF4-FFF2-40B4-BE49-F238E27FC236}">
                <a16:creationId xmlns:a16="http://schemas.microsoft.com/office/drawing/2014/main" id="{16A63E07-5A60-C5A4-6E93-ED57F07FD299}"/>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5" name="TextovéPole 4">
            <a:extLst>
              <a:ext uri="{FF2B5EF4-FFF2-40B4-BE49-F238E27FC236}">
                <a16:creationId xmlns:a16="http://schemas.microsoft.com/office/drawing/2014/main" id="{A1560F2C-E15B-3729-727C-819AA9339239}"/>
              </a:ext>
            </a:extLst>
          </p:cNvPr>
          <p:cNvSpPr txBox="1"/>
          <p:nvPr/>
        </p:nvSpPr>
        <p:spPr>
          <a:xfrm>
            <a:off x="638800" y="863478"/>
            <a:ext cx="7578367" cy="830997"/>
          </a:xfrm>
          <a:prstGeom prst="rect">
            <a:avLst/>
          </a:prstGeom>
          <a:noFill/>
        </p:spPr>
        <p:txBody>
          <a:bodyPr wrap="square">
            <a:spAutoFit/>
          </a:bodyPr>
          <a:lstStyle/>
          <a:p>
            <a:pPr algn="ctr"/>
            <a:r>
              <a:rPr lang="cs-CZ" dirty="0">
                <a:solidFill>
                  <a:srgbClr val="C00000"/>
                </a:solidFill>
              </a:rPr>
              <a:t>trocha historie aneb česká stopa</a:t>
            </a:r>
          </a:p>
          <a:p>
            <a:endParaRPr lang="cs-CZ" sz="1600" dirty="0">
              <a:solidFill>
                <a:srgbClr val="C00000"/>
              </a:solidFill>
            </a:endParaRPr>
          </a:p>
          <a:p>
            <a:r>
              <a:rPr lang="cs-CZ" sz="1400" dirty="0">
                <a:solidFill>
                  <a:srgbClr val="C00000"/>
                </a:solidFill>
              </a:rPr>
              <a:t>George Jiří Schulz </a:t>
            </a:r>
            <a:r>
              <a:rPr lang="cs-CZ" sz="1400" dirty="0"/>
              <a:t>– první přesné experimenty i na molekulách – rozlišení 100 </a:t>
            </a:r>
            <a:r>
              <a:rPr lang="cs-CZ" sz="1400" dirty="0" err="1"/>
              <a:t>meV</a:t>
            </a:r>
            <a:endParaRPr lang="cs-CZ" altLang="cs-CZ" sz="1400" dirty="0"/>
          </a:p>
        </p:txBody>
      </p:sp>
      <p:sp>
        <p:nvSpPr>
          <p:cNvPr id="6" name="TextovéPole 5">
            <a:extLst>
              <a:ext uri="{FF2B5EF4-FFF2-40B4-BE49-F238E27FC236}">
                <a16:creationId xmlns:a16="http://schemas.microsoft.com/office/drawing/2014/main" id="{24DFBE74-E1B7-28E4-8328-A4D3331F0AB0}"/>
              </a:ext>
            </a:extLst>
          </p:cNvPr>
          <p:cNvSpPr txBox="1"/>
          <p:nvPr/>
        </p:nvSpPr>
        <p:spPr>
          <a:xfrm>
            <a:off x="638799" y="4031756"/>
            <a:ext cx="8036887" cy="307777"/>
          </a:xfrm>
          <a:prstGeom prst="rect">
            <a:avLst/>
          </a:prstGeom>
          <a:noFill/>
        </p:spPr>
        <p:txBody>
          <a:bodyPr wrap="square">
            <a:spAutoFit/>
          </a:bodyPr>
          <a:lstStyle/>
          <a:p>
            <a:r>
              <a:rPr lang="cs-CZ" sz="1400" dirty="0">
                <a:solidFill>
                  <a:srgbClr val="C00000"/>
                </a:solidFill>
              </a:rPr>
              <a:t>Michael Allan </a:t>
            </a:r>
            <a:r>
              <a:rPr lang="cs-CZ" sz="1400" dirty="0"/>
              <a:t>– následovník G. J. Schulze, velmi přesné experimenty – rozlišení řádu </a:t>
            </a:r>
            <a:r>
              <a:rPr lang="cs-CZ" sz="1400" dirty="0" err="1"/>
              <a:t>meV</a:t>
            </a:r>
            <a:endParaRPr lang="cs-CZ" altLang="cs-CZ" sz="1400" dirty="0"/>
          </a:p>
        </p:txBody>
      </p:sp>
      <p:pic>
        <p:nvPicPr>
          <p:cNvPr id="17410" name="Picture 2" descr="portrait">
            <a:extLst>
              <a:ext uri="{FF2B5EF4-FFF2-40B4-BE49-F238E27FC236}">
                <a16:creationId xmlns:a16="http://schemas.microsoft.com/office/drawing/2014/main" id="{0794591D-359C-8EC5-623A-B2B526FCD72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66"/>
          <a:stretch/>
        </p:blipFill>
        <p:spPr bwMode="auto">
          <a:xfrm>
            <a:off x="899592" y="4509120"/>
            <a:ext cx="1944216" cy="21558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E8B6CF3E-A048-134B-5494-87C9B2D7B11A}"/>
              </a:ext>
            </a:extLst>
          </p:cNvPr>
          <p:cNvPicPr>
            <a:picLocks noChangeAspect="1" noChangeArrowheads="1"/>
          </p:cNvPicPr>
          <p:nvPr/>
        </p:nvPicPr>
        <p:blipFill rotWithShape="1">
          <a:blip r:embed="rId6" cstate="print"/>
          <a:srcRect l="1965" r="1" b="7541"/>
          <a:stretch/>
        </p:blipFill>
        <p:spPr bwMode="auto">
          <a:xfrm>
            <a:off x="6551238" y="4682916"/>
            <a:ext cx="2441191" cy="2051365"/>
          </a:xfrm>
          <a:prstGeom prst="rect">
            <a:avLst/>
          </a:prstGeom>
          <a:noFill/>
          <a:ln w="9525">
            <a:noFill/>
            <a:miter lim="800000"/>
            <a:headEnd/>
            <a:tailEnd/>
          </a:ln>
        </p:spPr>
      </p:pic>
      <p:pic>
        <p:nvPicPr>
          <p:cNvPr id="7" name="Obrázek 6">
            <a:extLst>
              <a:ext uri="{FF2B5EF4-FFF2-40B4-BE49-F238E27FC236}">
                <a16:creationId xmlns:a16="http://schemas.microsoft.com/office/drawing/2014/main" id="{A48AF763-A336-54E1-84ED-3F8E9AB2D0E2}"/>
              </a:ext>
            </a:extLst>
          </p:cNvPr>
          <p:cNvPicPr>
            <a:picLocks noChangeAspect="1"/>
          </p:cNvPicPr>
          <p:nvPr/>
        </p:nvPicPr>
        <p:blipFill>
          <a:blip r:embed="rId7"/>
          <a:stretch>
            <a:fillRect/>
          </a:stretch>
        </p:blipFill>
        <p:spPr>
          <a:xfrm>
            <a:off x="3200268" y="4661010"/>
            <a:ext cx="2148905" cy="2155881"/>
          </a:xfrm>
          <a:prstGeom prst="rect">
            <a:avLst/>
          </a:prstGeom>
        </p:spPr>
      </p:pic>
      <p:sp>
        <p:nvSpPr>
          <p:cNvPr id="8" name="Text Box 3">
            <a:extLst>
              <a:ext uri="{FF2B5EF4-FFF2-40B4-BE49-F238E27FC236}">
                <a16:creationId xmlns:a16="http://schemas.microsoft.com/office/drawing/2014/main" id="{D51F0404-5C15-A340-1DE3-E91E1F0DD204}"/>
              </a:ext>
            </a:extLst>
          </p:cNvPr>
          <p:cNvSpPr txBox="1">
            <a:spLocks noChangeArrowheads="1"/>
          </p:cNvSpPr>
          <p:nvPr/>
        </p:nvSpPr>
        <p:spPr bwMode="auto">
          <a:xfrm>
            <a:off x="3200268" y="4343336"/>
            <a:ext cx="547541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elektron + O</a:t>
            </a:r>
            <a:r>
              <a:rPr lang="en-US" altLang="cs-CZ" sz="1400" baseline="-25000" dirty="0"/>
              <a:t>2</a:t>
            </a:r>
            <a:r>
              <a:rPr lang="cs-CZ" altLang="cs-CZ" sz="1400" baseline="-25000" dirty="0"/>
              <a:t>                                        </a:t>
            </a:r>
            <a:r>
              <a:rPr lang="cs-CZ" altLang="cs-CZ" sz="1400" dirty="0"/>
              <a:t>elektron + </a:t>
            </a:r>
            <a:r>
              <a:rPr lang="en-US" altLang="cs-CZ" sz="1400" dirty="0" err="1"/>
              <a:t>akrylonitril</a:t>
            </a:r>
            <a:endParaRPr lang="cs-CZ" altLang="cs-CZ" sz="1400" baseline="-25000" dirty="0"/>
          </a:p>
        </p:txBody>
      </p:sp>
      <p:sp>
        <p:nvSpPr>
          <p:cNvPr id="13"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2927381" y="2136323"/>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14" name="Picture 2" descr="Oxygen Molecule Images – Browse 60,168 Stock Photos, Vectors, and Video |  Adobe Stoc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01725" y="3360021"/>
            <a:ext cx="756768" cy="378910"/>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5798510" y="2136323"/>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4098" name="Picture 2" descr="Soubor:Acrylonitrile-3D-balls.png – Wikipedi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52120" y="5856132"/>
            <a:ext cx="842211" cy="597204"/>
          </a:xfrm>
          <a:prstGeom prst="rect">
            <a:avLst/>
          </a:prstGeom>
          <a:noFill/>
          <a:extLst>
            <a:ext uri="{909E8E84-426E-40DD-AFC4-6F175D3DCCD1}">
              <a14:hiddenFill xmlns:a14="http://schemas.microsoft.com/office/drawing/2010/main">
                <a:solidFill>
                  <a:srgbClr val="FFFFFF"/>
                </a:solidFill>
              </a14:hiddenFill>
            </a:ext>
          </a:extLst>
        </p:spPr>
      </p:pic>
      <p:sp>
        <p:nvSpPr>
          <p:cNvPr id="18"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5320497" y="4693366"/>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4100" name="Picture 4" descr="N2 Molecule Nitrogen Gas Solutions GENERON, 58% OF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16483" y="3383211"/>
            <a:ext cx="669510" cy="334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607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07F6A-27E2-1389-EF85-73142DE7168E}"/>
            </a:ext>
          </a:extLst>
        </p:cNvPr>
        <p:cNvGrpSpPr/>
        <p:nvPr/>
      </p:nvGrpSpPr>
      <p:grpSpPr>
        <a:xfrm>
          <a:off x="0" y="0"/>
          <a:ext cx="0" cy="0"/>
          <a:chOff x="0" y="0"/>
          <a:chExt cx="0" cy="0"/>
        </a:xfrm>
      </p:grpSpPr>
      <p:pic>
        <p:nvPicPr>
          <p:cNvPr id="11268" name="Picture 14">
            <a:extLst>
              <a:ext uri="{FF2B5EF4-FFF2-40B4-BE49-F238E27FC236}">
                <a16:creationId xmlns:a16="http://schemas.microsoft.com/office/drawing/2014/main" id="{03B54FC5-C8DC-48C2-1FB9-8E3B92A5B2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943788"/>
            <a:ext cx="2159645" cy="1914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2" name="Text Box 3">
            <a:extLst>
              <a:ext uri="{FF2B5EF4-FFF2-40B4-BE49-F238E27FC236}">
                <a16:creationId xmlns:a16="http://schemas.microsoft.com/office/drawing/2014/main" id="{545766AA-BF95-B4FC-A1FF-0505246D69B5}"/>
              </a:ext>
            </a:extLst>
          </p:cNvPr>
          <p:cNvSpPr txBox="1">
            <a:spLocks noChangeArrowheads="1"/>
          </p:cNvSpPr>
          <p:nvPr/>
        </p:nvSpPr>
        <p:spPr bwMode="auto">
          <a:xfrm>
            <a:off x="3200269" y="1789899"/>
            <a:ext cx="52601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elektron + O</a:t>
            </a:r>
            <a:r>
              <a:rPr lang="en-US" altLang="cs-CZ" sz="1400" baseline="-25000" dirty="0"/>
              <a:t>2</a:t>
            </a:r>
            <a:endParaRPr lang="cs-CZ" altLang="cs-CZ" sz="1400" baseline="-25000" dirty="0"/>
          </a:p>
        </p:txBody>
      </p:sp>
      <p:sp>
        <p:nvSpPr>
          <p:cNvPr id="3" name="Rectangle 2">
            <a:extLst>
              <a:ext uri="{FF2B5EF4-FFF2-40B4-BE49-F238E27FC236}">
                <a16:creationId xmlns:a16="http://schemas.microsoft.com/office/drawing/2014/main" id="{48C46544-3DFE-7345-99D2-17CBC3A9E70E}"/>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5" name="TextovéPole 4">
            <a:extLst>
              <a:ext uri="{FF2B5EF4-FFF2-40B4-BE49-F238E27FC236}">
                <a16:creationId xmlns:a16="http://schemas.microsoft.com/office/drawing/2014/main" id="{C53D3ACF-6B1B-5346-327C-4AA03926DD36}"/>
              </a:ext>
            </a:extLst>
          </p:cNvPr>
          <p:cNvSpPr txBox="1"/>
          <p:nvPr/>
        </p:nvSpPr>
        <p:spPr>
          <a:xfrm>
            <a:off x="638800" y="863478"/>
            <a:ext cx="7578367" cy="830997"/>
          </a:xfrm>
          <a:prstGeom prst="rect">
            <a:avLst/>
          </a:prstGeom>
          <a:noFill/>
        </p:spPr>
        <p:txBody>
          <a:bodyPr wrap="square">
            <a:spAutoFit/>
          </a:bodyPr>
          <a:lstStyle/>
          <a:p>
            <a:pPr algn="ctr"/>
            <a:r>
              <a:rPr lang="cs-CZ" dirty="0">
                <a:solidFill>
                  <a:srgbClr val="C00000"/>
                </a:solidFill>
              </a:rPr>
              <a:t>trocha historie aneb česká stopa</a:t>
            </a:r>
          </a:p>
          <a:p>
            <a:endParaRPr lang="cs-CZ" sz="1600" dirty="0">
              <a:solidFill>
                <a:srgbClr val="C00000"/>
              </a:solidFill>
            </a:endParaRPr>
          </a:p>
          <a:p>
            <a:r>
              <a:rPr lang="cs-CZ" sz="1400" dirty="0">
                <a:solidFill>
                  <a:srgbClr val="C00000"/>
                </a:solidFill>
              </a:rPr>
              <a:t>George Jiří Schulz </a:t>
            </a:r>
            <a:r>
              <a:rPr lang="cs-CZ" sz="1400" dirty="0"/>
              <a:t>– první přesné experimenty i na molekulách – rozlišení 100 </a:t>
            </a:r>
            <a:r>
              <a:rPr lang="cs-CZ" sz="1400" dirty="0" err="1"/>
              <a:t>meV</a:t>
            </a:r>
            <a:endParaRPr lang="cs-CZ" altLang="cs-CZ" sz="1400" dirty="0"/>
          </a:p>
        </p:txBody>
      </p:sp>
      <p:sp>
        <p:nvSpPr>
          <p:cNvPr id="6" name="TextovéPole 5">
            <a:extLst>
              <a:ext uri="{FF2B5EF4-FFF2-40B4-BE49-F238E27FC236}">
                <a16:creationId xmlns:a16="http://schemas.microsoft.com/office/drawing/2014/main" id="{BFA12CF4-FABB-4FF8-3AF3-EC0EBF16E1B0}"/>
              </a:ext>
            </a:extLst>
          </p:cNvPr>
          <p:cNvSpPr txBox="1"/>
          <p:nvPr/>
        </p:nvSpPr>
        <p:spPr>
          <a:xfrm>
            <a:off x="638799" y="4031756"/>
            <a:ext cx="8036887" cy="307777"/>
          </a:xfrm>
          <a:prstGeom prst="rect">
            <a:avLst/>
          </a:prstGeom>
          <a:noFill/>
        </p:spPr>
        <p:txBody>
          <a:bodyPr wrap="square">
            <a:spAutoFit/>
          </a:bodyPr>
          <a:lstStyle/>
          <a:p>
            <a:r>
              <a:rPr lang="cs-CZ" sz="1400" dirty="0">
                <a:solidFill>
                  <a:srgbClr val="C00000"/>
                </a:solidFill>
              </a:rPr>
              <a:t>Michael Allan </a:t>
            </a:r>
            <a:r>
              <a:rPr lang="cs-CZ" sz="1400" dirty="0"/>
              <a:t>– rozlišení řádu </a:t>
            </a:r>
            <a:r>
              <a:rPr lang="cs-CZ" sz="1400" dirty="0" err="1"/>
              <a:t>meV</a:t>
            </a:r>
            <a:endParaRPr lang="cs-CZ" altLang="cs-CZ" sz="1400" dirty="0"/>
          </a:p>
        </p:txBody>
      </p:sp>
      <p:pic>
        <p:nvPicPr>
          <p:cNvPr id="17410" name="Picture 2" descr="portrait">
            <a:extLst>
              <a:ext uri="{FF2B5EF4-FFF2-40B4-BE49-F238E27FC236}">
                <a16:creationId xmlns:a16="http://schemas.microsoft.com/office/drawing/2014/main" id="{DD757D02-CACB-59A0-CDF2-3507631F7F3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66"/>
          <a:stretch/>
        </p:blipFill>
        <p:spPr bwMode="auto">
          <a:xfrm>
            <a:off x="899592" y="4509120"/>
            <a:ext cx="1944216" cy="2155881"/>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a:extLst>
              <a:ext uri="{FF2B5EF4-FFF2-40B4-BE49-F238E27FC236}">
                <a16:creationId xmlns:a16="http://schemas.microsoft.com/office/drawing/2014/main" id="{BC6C8EEA-84E7-4397-E292-03FD953145FC}"/>
              </a:ext>
            </a:extLst>
          </p:cNvPr>
          <p:cNvPicPr>
            <a:picLocks noChangeAspect="1"/>
          </p:cNvPicPr>
          <p:nvPr/>
        </p:nvPicPr>
        <p:blipFill>
          <a:blip r:embed="rId4"/>
          <a:stretch>
            <a:fillRect/>
          </a:stretch>
        </p:blipFill>
        <p:spPr>
          <a:xfrm>
            <a:off x="4109588" y="2198788"/>
            <a:ext cx="4451761" cy="4466213"/>
          </a:xfrm>
          <a:prstGeom prst="rect">
            <a:avLst/>
          </a:prstGeom>
        </p:spPr>
      </p:pic>
      <p:sp>
        <p:nvSpPr>
          <p:cNvPr id="13" name="Text Box 15">
            <a:extLst>
              <a:ext uri="{FF2B5EF4-FFF2-40B4-BE49-F238E27FC236}">
                <a16:creationId xmlns:a16="http://schemas.microsoft.com/office/drawing/2014/main" id="{6053BE0E-477A-DD59-70A3-1B84A6441BDA}"/>
              </a:ext>
            </a:extLst>
          </p:cNvPr>
          <p:cNvSpPr txBox="1">
            <a:spLocks noChangeArrowheads="1"/>
          </p:cNvSpPr>
          <p:nvPr/>
        </p:nvSpPr>
        <p:spPr bwMode="auto">
          <a:xfrm>
            <a:off x="2927381" y="2136323"/>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14" name="Picture 2" descr="Oxygen Molecule Images – Browse 60,168 Stock Photos, Vectors, and Video |  Adobe Stock">
            <a:extLst>
              <a:ext uri="{FF2B5EF4-FFF2-40B4-BE49-F238E27FC236}">
                <a16:creationId xmlns:a16="http://schemas.microsoft.com/office/drawing/2014/main" id="{9110B655-31F6-D238-1F20-B6F46AEAFA0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1725" y="3360021"/>
            <a:ext cx="756768" cy="378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0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FF2B5EF4-FFF2-40B4-BE49-F238E27FC236}">
                <a16:creationId xmlns:a16="http://schemas.microsoft.com/office/drawing/2014/main" id="{0A07DB83-D46F-FA59-7ED4-91FC6A928912}"/>
              </a:ext>
            </a:extLst>
          </p:cNvPr>
          <p:cNvSpPr txBox="1">
            <a:spLocks noChangeArrowheads="1"/>
          </p:cNvSpPr>
          <p:nvPr/>
        </p:nvSpPr>
        <p:spPr bwMode="auto">
          <a:xfrm>
            <a:off x="395536" y="908720"/>
            <a:ext cx="356529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George J. Schulz z Brna měří srážky elektronů s molekulou kyslíku</a:t>
            </a:r>
            <a:endParaRPr lang="en-US" sz="1600" dirty="0">
              <a:solidFill>
                <a:srgbClr val="C00000"/>
              </a:solidFill>
            </a:endParaRPr>
          </a:p>
        </p:txBody>
      </p:sp>
      <p:sp>
        <p:nvSpPr>
          <p:cNvPr id="6" name="AutoShape 2" descr="Generated from prompt">
            <a:extLst>
              <a:ext uri="{FF2B5EF4-FFF2-40B4-BE49-F238E27FC236}">
                <a16:creationId xmlns:a16="http://schemas.microsoft.com/office/drawing/2014/main" id="{0F72014B-CCF6-70CD-4E34-0BDE4D73904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ext Box 15">
            <a:extLst>
              <a:ext uri="{FF2B5EF4-FFF2-40B4-BE49-F238E27FC236}">
                <a16:creationId xmlns:a16="http://schemas.microsoft.com/office/drawing/2014/main" id="{0A07DB83-D46F-FA59-7ED4-91FC6A928912}"/>
              </a:ext>
            </a:extLst>
          </p:cNvPr>
          <p:cNvSpPr txBox="1">
            <a:spLocks noChangeArrowheads="1"/>
          </p:cNvSpPr>
          <p:nvPr/>
        </p:nvSpPr>
        <p:spPr bwMode="auto">
          <a:xfrm>
            <a:off x="4572000" y="692696"/>
            <a:ext cx="356529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Starší fyzik s dýmkou stojící za laboratorním přístrojem měřícím srážky elektronů s molekulou kyslíku</a:t>
            </a:r>
            <a:endParaRPr lang="en-US" sz="1600" dirty="0">
              <a:solidFill>
                <a:srgbClr val="C00000"/>
              </a:solidFill>
            </a:endParaRPr>
          </a:p>
        </p:txBody>
      </p:sp>
      <p:pic>
        <p:nvPicPr>
          <p:cNvPr id="2" name="Obrázek 1"/>
          <p:cNvPicPr>
            <a:picLocks noChangeAspect="1"/>
          </p:cNvPicPr>
          <p:nvPr/>
        </p:nvPicPr>
        <p:blipFill>
          <a:blip r:embed="rId2"/>
          <a:stretch>
            <a:fillRect/>
          </a:stretch>
        </p:blipFill>
        <p:spPr>
          <a:xfrm>
            <a:off x="617716" y="1616607"/>
            <a:ext cx="3096344" cy="3096344"/>
          </a:xfrm>
          <a:prstGeom prst="rect">
            <a:avLst/>
          </a:prstGeom>
        </p:spPr>
      </p:pic>
      <p:pic>
        <p:nvPicPr>
          <p:cNvPr id="3" name="Obrázek 2"/>
          <p:cNvPicPr>
            <a:picLocks noChangeAspect="1"/>
          </p:cNvPicPr>
          <p:nvPr/>
        </p:nvPicPr>
        <p:blipFill>
          <a:blip r:embed="rId3"/>
          <a:stretch>
            <a:fillRect/>
          </a:stretch>
        </p:blipFill>
        <p:spPr>
          <a:xfrm>
            <a:off x="4211960" y="1616607"/>
            <a:ext cx="3096344" cy="3096344"/>
          </a:xfrm>
          <a:prstGeom prst="rect">
            <a:avLst/>
          </a:prstGeom>
        </p:spPr>
      </p:pic>
      <p:pic>
        <p:nvPicPr>
          <p:cNvPr id="4" name="Picture 14">
            <a:extLst>
              <a:ext uri="{FF2B5EF4-FFF2-40B4-BE49-F238E27FC236}">
                <a16:creationId xmlns:a16="http://schemas.microsoft.com/office/drawing/2014/main" id="{E375AB76-51DD-4A66-8B6E-685398A410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4960615"/>
            <a:ext cx="1855585" cy="164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Obrázek 7">
            <a:extLst>
              <a:ext uri="{FF2B5EF4-FFF2-40B4-BE49-F238E27FC236}">
                <a16:creationId xmlns:a16="http://schemas.microsoft.com/office/drawing/2014/main" id="{B0159B9D-93BE-5B8F-2B14-24D8B1917269}"/>
              </a:ext>
            </a:extLst>
          </p:cNvPr>
          <p:cNvPicPr>
            <a:picLocks noChangeAspect="1"/>
          </p:cNvPicPr>
          <p:nvPr/>
        </p:nvPicPr>
        <p:blipFill>
          <a:blip r:embed="rId5"/>
          <a:stretch>
            <a:fillRect/>
          </a:stretch>
        </p:blipFill>
        <p:spPr>
          <a:xfrm>
            <a:off x="6803728" y="3581400"/>
            <a:ext cx="2016224" cy="3024336"/>
          </a:xfrm>
          <a:prstGeom prst="rect">
            <a:avLst/>
          </a:prstGeom>
        </p:spPr>
      </p:pic>
      <p:sp>
        <p:nvSpPr>
          <p:cNvPr id="9" name="Text Box 15">
            <a:extLst>
              <a:ext uri="{FF2B5EF4-FFF2-40B4-BE49-F238E27FC236}">
                <a16:creationId xmlns:a16="http://schemas.microsoft.com/office/drawing/2014/main" id="{ED088901-CC09-D6BB-9335-302139B2D929}"/>
              </a:ext>
            </a:extLst>
          </p:cNvPr>
          <p:cNvSpPr txBox="1">
            <a:spLocks noChangeArrowheads="1"/>
          </p:cNvSpPr>
          <p:nvPr/>
        </p:nvSpPr>
        <p:spPr bwMode="auto">
          <a:xfrm>
            <a:off x="8001590" y="3233853"/>
            <a:ext cx="113975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2025</a:t>
            </a:r>
            <a:endParaRPr lang="en-US" sz="1600" dirty="0">
              <a:solidFill>
                <a:srgbClr val="C00000"/>
              </a:solidFill>
            </a:endParaRPr>
          </a:p>
        </p:txBody>
      </p:sp>
      <p:sp>
        <p:nvSpPr>
          <p:cNvPr id="11" name="Rectangle 2">
            <a:extLst>
              <a:ext uri="{FF2B5EF4-FFF2-40B4-BE49-F238E27FC236}">
                <a16:creationId xmlns:a16="http://schemas.microsoft.com/office/drawing/2014/main" id="{F62E2D5D-9358-C7C4-2DBD-17E13AF7631E}"/>
              </a:ext>
            </a:extLst>
          </p:cNvPr>
          <p:cNvSpPr txBox="1">
            <a:spLocks noChangeArrowheads="1"/>
          </p:cNvSpPr>
          <p:nvPr/>
        </p:nvSpPr>
        <p:spPr bwMode="auto">
          <a:xfrm>
            <a:off x="539750" y="44624"/>
            <a:ext cx="82804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800" b="1" kern="0">
                <a:solidFill>
                  <a:schemeClr val="accent2"/>
                </a:solidFill>
              </a:rPr>
              <a:t>AI kreslí komiks – </a:t>
            </a:r>
            <a:r>
              <a:rPr lang="en-US" sz="2800" b="1" kern="0">
                <a:solidFill>
                  <a:schemeClr val="accent2"/>
                </a:solidFill>
              </a:rPr>
              <a:t>Copilot </a:t>
            </a:r>
            <a:r>
              <a:rPr lang="cs-CZ" sz="2800" b="1" kern="0">
                <a:solidFill>
                  <a:schemeClr val="accent2"/>
                </a:solidFill>
              </a:rPr>
              <a:t>(DALL-E)</a:t>
            </a:r>
            <a:endParaRPr lang="en-US" sz="2800" b="1" kern="0" dirty="0">
              <a:solidFill>
                <a:schemeClr val="accent2"/>
              </a:solidFill>
            </a:endParaRPr>
          </a:p>
        </p:txBody>
      </p:sp>
      <p:sp>
        <p:nvSpPr>
          <p:cNvPr id="13" name="Text Box 15">
            <a:extLst>
              <a:ext uri="{FF2B5EF4-FFF2-40B4-BE49-F238E27FC236}">
                <a16:creationId xmlns:a16="http://schemas.microsoft.com/office/drawing/2014/main" id="{EB718A15-CB06-88D7-6D60-9CE501E70D1C}"/>
              </a:ext>
            </a:extLst>
          </p:cNvPr>
          <p:cNvSpPr txBox="1">
            <a:spLocks noChangeArrowheads="1"/>
          </p:cNvSpPr>
          <p:nvPr/>
        </p:nvSpPr>
        <p:spPr bwMode="auto">
          <a:xfrm>
            <a:off x="251520" y="4755014"/>
            <a:ext cx="113975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solidFill>
                  <a:srgbClr val="C00000"/>
                </a:solidFill>
              </a:rPr>
              <a:t>2024</a:t>
            </a:r>
            <a:endParaRPr lang="en-US" sz="1600" dirty="0">
              <a:solidFill>
                <a:srgbClr val="C00000"/>
              </a:solidFill>
            </a:endParaRPr>
          </a:p>
        </p:txBody>
      </p:sp>
    </p:spTree>
    <p:extLst>
      <p:ext uri="{BB962C8B-B14F-4D97-AF65-F5344CB8AC3E}">
        <p14:creationId xmlns:p14="http://schemas.microsoft.com/office/powerpoint/2010/main" val="1667929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2" name="Text Box 3">
            <a:extLst>
              <a:ext uri="{FF2B5EF4-FFF2-40B4-BE49-F238E27FC236}">
                <a16:creationId xmlns:a16="http://schemas.microsoft.com/office/drawing/2014/main" id="{2A1F7FC4-3DC2-8E21-6F66-02DEC88B8F0A}"/>
              </a:ext>
            </a:extLst>
          </p:cNvPr>
          <p:cNvSpPr txBox="1">
            <a:spLocks noChangeArrowheads="1"/>
          </p:cNvSpPr>
          <p:nvPr/>
        </p:nvSpPr>
        <p:spPr bwMode="auto">
          <a:xfrm>
            <a:off x="539552" y="1409684"/>
            <a:ext cx="47525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1400" dirty="0"/>
              <a:t>vibrační excitace při srážce elektronu s N</a:t>
            </a:r>
            <a:r>
              <a:rPr lang="cs-CZ" altLang="cs-CZ" sz="1400" baseline="-25000" dirty="0"/>
              <a:t>2</a:t>
            </a:r>
            <a:r>
              <a:rPr lang="cs-CZ" altLang="cs-CZ" sz="1400" dirty="0"/>
              <a:t> </a:t>
            </a:r>
            <a:endParaRPr lang="cs-CZ" altLang="cs-CZ" sz="1400" baseline="-25000" dirty="0"/>
          </a:p>
        </p:txBody>
      </p:sp>
      <p:sp>
        <p:nvSpPr>
          <p:cNvPr id="3" name="Rectangle 2">
            <a:extLst>
              <a:ext uri="{FF2B5EF4-FFF2-40B4-BE49-F238E27FC236}">
                <a16:creationId xmlns:a16="http://schemas.microsoft.com/office/drawing/2014/main" id="{16A63E07-5A60-C5A4-6E93-ED57F07FD299}"/>
              </a:ext>
            </a:extLst>
          </p:cNvPr>
          <p:cNvSpPr txBox="1">
            <a:spLocks noChangeArrowheads="1"/>
          </p:cNvSpPr>
          <p:nvPr/>
        </p:nvSpPr>
        <p:spPr bwMode="auto">
          <a:xfrm>
            <a:off x="457200" y="274638"/>
            <a:ext cx="8218488"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sz="2400" b="1" kern="0" dirty="0">
                <a:solidFill>
                  <a:schemeClr val="accent2"/>
                </a:solidFill>
              </a:rPr>
              <a:t>Rezonanční srážky elektronů s molekulami</a:t>
            </a:r>
          </a:p>
        </p:txBody>
      </p:sp>
      <p:sp>
        <p:nvSpPr>
          <p:cNvPr id="5" name="TextovéPole 4">
            <a:extLst>
              <a:ext uri="{FF2B5EF4-FFF2-40B4-BE49-F238E27FC236}">
                <a16:creationId xmlns:a16="http://schemas.microsoft.com/office/drawing/2014/main" id="{A1560F2C-E15B-3729-727C-819AA9339239}"/>
              </a:ext>
            </a:extLst>
          </p:cNvPr>
          <p:cNvSpPr txBox="1"/>
          <p:nvPr/>
        </p:nvSpPr>
        <p:spPr>
          <a:xfrm>
            <a:off x="777260" y="860430"/>
            <a:ext cx="7578367" cy="369332"/>
          </a:xfrm>
          <a:prstGeom prst="rect">
            <a:avLst/>
          </a:prstGeom>
          <a:noFill/>
        </p:spPr>
        <p:txBody>
          <a:bodyPr wrap="square">
            <a:spAutoFit/>
          </a:bodyPr>
          <a:lstStyle/>
          <a:p>
            <a:pPr algn="ctr"/>
            <a:r>
              <a:rPr lang="cs-CZ" dirty="0">
                <a:solidFill>
                  <a:srgbClr val="C00000"/>
                </a:solidFill>
              </a:rPr>
              <a:t>porozumění účinným průřezům aneb proč dochází k interferenci</a:t>
            </a:r>
          </a:p>
        </p:txBody>
      </p:sp>
      <p:pic>
        <p:nvPicPr>
          <p:cNvPr id="4" name="Obrázek 3">
            <a:extLst>
              <a:ext uri="{FF2B5EF4-FFF2-40B4-BE49-F238E27FC236}">
                <a16:creationId xmlns:a16="http://schemas.microsoft.com/office/drawing/2014/main" id="{0B69D18A-D0F4-381B-5F86-E2336E5BD88D}"/>
              </a:ext>
            </a:extLst>
          </p:cNvPr>
          <p:cNvPicPr>
            <a:picLocks noChangeAspect="1"/>
          </p:cNvPicPr>
          <p:nvPr/>
        </p:nvPicPr>
        <p:blipFill>
          <a:blip r:embed="rId2"/>
          <a:stretch>
            <a:fillRect/>
          </a:stretch>
        </p:blipFill>
        <p:spPr>
          <a:xfrm>
            <a:off x="509856" y="1777793"/>
            <a:ext cx="3553574" cy="2503954"/>
          </a:xfrm>
          <a:prstGeom prst="rect">
            <a:avLst/>
          </a:prstGeom>
        </p:spPr>
      </p:pic>
      <p:pic>
        <p:nvPicPr>
          <p:cNvPr id="7" name="Obrázek 6">
            <a:extLst>
              <a:ext uri="{FF2B5EF4-FFF2-40B4-BE49-F238E27FC236}">
                <a16:creationId xmlns:a16="http://schemas.microsoft.com/office/drawing/2014/main" id="{AD03674B-DFEA-0094-504D-54EF4F97E52F}"/>
              </a:ext>
            </a:extLst>
          </p:cNvPr>
          <p:cNvPicPr>
            <a:picLocks noChangeAspect="1"/>
          </p:cNvPicPr>
          <p:nvPr/>
        </p:nvPicPr>
        <p:blipFill>
          <a:blip r:embed="rId3"/>
          <a:stretch>
            <a:fillRect/>
          </a:stretch>
        </p:blipFill>
        <p:spPr>
          <a:xfrm>
            <a:off x="4654932" y="4636484"/>
            <a:ext cx="3785817" cy="1600828"/>
          </a:xfrm>
          <a:prstGeom prst="rect">
            <a:avLst/>
          </a:prstGeom>
        </p:spPr>
      </p:pic>
      <p:pic>
        <p:nvPicPr>
          <p:cNvPr id="11" name="Obrázek 10">
            <a:extLst>
              <a:ext uri="{FF2B5EF4-FFF2-40B4-BE49-F238E27FC236}">
                <a16:creationId xmlns:a16="http://schemas.microsoft.com/office/drawing/2014/main" id="{4253C258-515F-8636-E623-19FC885E95F1}"/>
              </a:ext>
            </a:extLst>
          </p:cNvPr>
          <p:cNvPicPr>
            <a:picLocks noChangeAspect="1"/>
          </p:cNvPicPr>
          <p:nvPr/>
        </p:nvPicPr>
        <p:blipFill>
          <a:blip r:embed="rId4"/>
          <a:stretch>
            <a:fillRect/>
          </a:stretch>
        </p:blipFill>
        <p:spPr>
          <a:xfrm>
            <a:off x="4566443" y="1472483"/>
            <a:ext cx="3816113" cy="2740354"/>
          </a:xfrm>
          <a:prstGeom prst="rect">
            <a:avLst/>
          </a:prstGeom>
        </p:spPr>
      </p:pic>
      <p:sp>
        <p:nvSpPr>
          <p:cNvPr id="8" name="Text Box 15">
            <a:extLst>
              <a:ext uri="{FF2B5EF4-FFF2-40B4-BE49-F238E27FC236}">
                <a16:creationId xmlns:a16="http://schemas.microsoft.com/office/drawing/2014/main" id="{10A4F7A8-ED78-F377-BE62-932EF51C89AC}"/>
              </a:ext>
            </a:extLst>
          </p:cNvPr>
          <p:cNvSpPr txBox="1">
            <a:spLocks noChangeArrowheads="1"/>
          </p:cNvSpPr>
          <p:nvPr/>
        </p:nvSpPr>
        <p:spPr bwMode="auto">
          <a:xfrm>
            <a:off x="323528" y="4421235"/>
            <a:ext cx="15054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cs-CZ" sz="1600" dirty="0"/>
              <a:t> </a:t>
            </a:r>
            <a:r>
              <a:rPr lang="cs-CZ" sz="2400" dirty="0"/>
              <a:t>e</a:t>
            </a:r>
            <a:r>
              <a:rPr lang="cs-CZ" sz="2400" baseline="30000" dirty="0"/>
              <a:t>-</a:t>
            </a:r>
          </a:p>
          <a:p>
            <a:pPr algn="ctr" eaLnBrk="1" hangingPunct="1">
              <a:spcBef>
                <a:spcPct val="50000"/>
              </a:spcBef>
            </a:pPr>
            <a:r>
              <a:rPr lang="en-US" sz="2400" b="1" dirty="0"/>
              <a:t>↓</a:t>
            </a:r>
          </a:p>
        </p:txBody>
      </p:sp>
      <p:pic>
        <p:nvPicPr>
          <p:cNvPr id="9" name="Picture 4" descr="N2 Molecule Nitrogen Gas Solutions GENERON, 58% OF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501" y="5668123"/>
            <a:ext cx="669510" cy="334755"/>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3">
            <a:extLst>
              <a:ext uri="{FF2B5EF4-FFF2-40B4-BE49-F238E27FC236}">
                <a16:creationId xmlns:a16="http://schemas.microsoft.com/office/drawing/2014/main" id="{C23C4DC1-6E0D-02D0-BD7C-CF57386181B0}"/>
              </a:ext>
            </a:extLst>
          </p:cNvPr>
          <p:cNvPicPr>
            <a:picLocks noChangeAspect="1"/>
          </p:cNvPicPr>
          <p:nvPr/>
        </p:nvPicPr>
        <p:blipFill>
          <a:blip r:embed="rId6"/>
          <a:srcRect b="78582"/>
          <a:stretch>
            <a:fillRect/>
          </a:stretch>
        </p:blipFill>
        <p:spPr bwMode="auto">
          <a:xfrm>
            <a:off x="1403648" y="4601938"/>
            <a:ext cx="3127662" cy="140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3">
            <a:extLst>
              <a:ext uri="{FF2B5EF4-FFF2-40B4-BE49-F238E27FC236}">
                <a16:creationId xmlns:a16="http://schemas.microsoft.com/office/drawing/2014/main" id="{286B36EE-CD1E-5FF5-6001-C2D71034F610}"/>
              </a:ext>
            </a:extLst>
          </p:cNvPr>
          <p:cNvSpPr txBox="1">
            <a:spLocks noChangeArrowheads="1"/>
          </p:cNvSpPr>
          <p:nvPr/>
        </p:nvSpPr>
        <p:spPr bwMode="auto">
          <a:xfrm>
            <a:off x="1691680" y="4273169"/>
            <a:ext cx="3816226" cy="297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cs-CZ" altLang="cs-CZ" sz="2000" baseline="-25000" dirty="0"/>
              <a:t>experiment                                            teorie</a:t>
            </a:r>
          </a:p>
        </p:txBody>
      </p:sp>
    </p:spTree>
    <p:extLst>
      <p:ext uri="{BB962C8B-B14F-4D97-AF65-F5344CB8AC3E}">
        <p14:creationId xmlns:p14="http://schemas.microsoft.com/office/powerpoint/2010/main" val="665251942"/>
      </p:ext>
    </p:extLst>
  </p:cSld>
  <p:clrMapOvr>
    <a:masterClrMapping/>
  </p:clrMapOvr>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12373</TotalTime>
  <Words>1218</Words>
  <Application>Microsoft Office PowerPoint</Application>
  <PresentationFormat>Předvádění na obrazovce (4:3)</PresentationFormat>
  <Paragraphs>222</Paragraphs>
  <Slides>27</Slides>
  <Notes>3</Notes>
  <HiddenSlides>0</HiddenSlides>
  <MMClips>1</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2</vt:i4>
      </vt:variant>
      <vt:variant>
        <vt:lpstr>Nadpisy snímků</vt:lpstr>
      </vt:variant>
      <vt:variant>
        <vt:i4>27</vt:i4>
      </vt:variant>
    </vt:vector>
  </HeadingPairs>
  <TitlesOfParts>
    <vt:vector size="34" baseType="lpstr">
      <vt:lpstr>Arial</vt:lpstr>
      <vt:lpstr>Calibri</vt:lpstr>
      <vt:lpstr>Cambria Math</vt:lpstr>
      <vt:lpstr>Wingdings</vt:lpstr>
      <vt:lpstr>Výchozí návrh</vt:lpstr>
      <vt:lpstr>Equation</vt:lpstr>
      <vt:lpstr>Rovnice</vt:lpstr>
      <vt:lpstr>Prezentace aplikace PowerPoint</vt:lpstr>
      <vt:lpstr>AI kreslí komiks – Copilot (DALL-E)</vt:lpstr>
      <vt:lpstr>Prezentace aplikace PowerPoint</vt:lpstr>
      <vt:lpstr>Čím se zabývám(e) a proč?</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Jak náročné jsou numerické výpočty</vt:lpstr>
      <vt:lpstr>Jak tedy můžeme něco reálně spočítat?</vt:lpstr>
      <vt:lpstr>Prezentace aplikace PowerPoint</vt:lpstr>
      <vt:lpstr>Prezentace aplikace PowerPoint</vt:lpstr>
      <vt:lpstr>Prezentace aplikace PowerPoint</vt:lpstr>
      <vt:lpstr>Prezentace aplikace PowerPoint</vt:lpstr>
      <vt:lpstr>Jednoduché systémy v kvantové mechanice</vt:lpstr>
      <vt:lpstr>Ukázky numerického řešení</vt:lpstr>
      <vt:lpstr>Ukázky numerického řešení</vt:lpstr>
      <vt:lpstr>Ukázka numerického řešení</vt:lpstr>
      <vt:lpstr>Ukázka numerického řešení</vt:lpstr>
      <vt:lpstr>Prezentace aplikace PowerPoint</vt:lpstr>
      <vt:lpstr>Prezentace aplikace PowerPoint</vt:lpstr>
      <vt:lpstr>Ukázka numerického řešení</vt:lpstr>
      <vt:lpstr>Prezentace aplikace PowerPoint</vt:lpstr>
      <vt:lpstr>Prezentace aplikace PowerPoint</vt:lpstr>
      <vt:lpstr>Ukázka numerického řešení 2D problému</vt:lpstr>
    </vt:vector>
  </TitlesOfParts>
  <Company>MFF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Numerically Solvable Model of Low-Energy Resonant Electron-Molecule Collisions</dc:title>
  <dc:creator>UTF</dc:creator>
  <cp:lastModifiedBy>Karel Houfek</cp:lastModifiedBy>
  <cp:revision>346</cp:revision>
  <dcterms:created xsi:type="dcterms:W3CDTF">2005-10-13T22:28:10Z</dcterms:created>
  <dcterms:modified xsi:type="dcterms:W3CDTF">2026-08-18T10:49:15Z</dcterms:modified>
</cp:coreProperties>
</file>