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2"/>
  </p:notesMasterIdLst>
  <p:sldIdLst>
    <p:sldId id="1314" r:id="rId2"/>
    <p:sldId id="970" r:id="rId3"/>
    <p:sldId id="968" r:id="rId4"/>
    <p:sldId id="995" r:id="rId5"/>
    <p:sldId id="996" r:id="rId6"/>
    <p:sldId id="1315" r:id="rId7"/>
    <p:sldId id="893" r:id="rId8"/>
    <p:sldId id="988" r:id="rId9"/>
    <p:sldId id="1021" r:id="rId10"/>
    <p:sldId id="1050" r:id="rId11"/>
    <p:sldId id="894" r:id="rId12"/>
    <p:sldId id="980" r:id="rId13"/>
    <p:sldId id="1218" r:id="rId14"/>
    <p:sldId id="888" r:id="rId15"/>
    <p:sldId id="1322" r:id="rId16"/>
    <p:sldId id="1323" r:id="rId17"/>
    <p:sldId id="903" r:id="rId18"/>
    <p:sldId id="1317" r:id="rId19"/>
    <p:sldId id="1268" r:id="rId20"/>
    <p:sldId id="1270" r:id="rId21"/>
    <p:sldId id="1292" r:id="rId22"/>
    <p:sldId id="1271" r:id="rId23"/>
    <p:sldId id="1294" r:id="rId24"/>
    <p:sldId id="908" r:id="rId25"/>
    <p:sldId id="1295" r:id="rId26"/>
    <p:sldId id="1235" r:id="rId27"/>
    <p:sldId id="1237" r:id="rId28"/>
    <p:sldId id="1019" r:id="rId29"/>
    <p:sldId id="905" r:id="rId30"/>
    <p:sldId id="906" r:id="rId31"/>
    <p:sldId id="1238" r:id="rId32"/>
    <p:sldId id="1171" r:id="rId33"/>
    <p:sldId id="909" r:id="rId34"/>
    <p:sldId id="1325" r:id="rId35"/>
    <p:sldId id="1224" r:id="rId36"/>
    <p:sldId id="1022" r:id="rId37"/>
    <p:sldId id="1177" r:id="rId38"/>
    <p:sldId id="910" r:id="rId39"/>
    <p:sldId id="1220" r:id="rId40"/>
    <p:sldId id="977" r:id="rId41"/>
    <p:sldId id="911" r:id="rId42"/>
    <p:sldId id="1219" r:id="rId43"/>
    <p:sldId id="925" r:id="rId44"/>
    <p:sldId id="912" r:id="rId45"/>
    <p:sldId id="1319" r:id="rId46"/>
    <p:sldId id="914" r:id="rId47"/>
    <p:sldId id="915" r:id="rId48"/>
    <p:sldId id="897" r:id="rId49"/>
    <p:sldId id="916" r:id="rId50"/>
    <p:sldId id="1016" r:id="rId51"/>
    <p:sldId id="1181" r:id="rId52"/>
    <p:sldId id="990" r:id="rId53"/>
    <p:sldId id="1004" r:id="rId54"/>
    <p:sldId id="1093" r:id="rId55"/>
    <p:sldId id="1198" r:id="rId56"/>
    <p:sldId id="1186" r:id="rId57"/>
    <p:sldId id="1287" r:id="rId58"/>
    <p:sldId id="1273" r:id="rId59"/>
    <p:sldId id="1326" r:id="rId60"/>
    <p:sldId id="1274" r:id="rId61"/>
    <p:sldId id="1193" r:id="rId62"/>
    <p:sldId id="1010" r:id="rId63"/>
    <p:sldId id="1201" r:id="rId64"/>
    <p:sldId id="1205" r:id="rId65"/>
    <p:sldId id="1104" r:id="rId66"/>
    <p:sldId id="1111" r:id="rId67"/>
    <p:sldId id="1279" r:id="rId68"/>
    <p:sldId id="1012" r:id="rId69"/>
    <p:sldId id="937" r:id="rId70"/>
    <p:sldId id="1207" r:id="rId71"/>
    <p:sldId id="1182" r:id="rId72"/>
    <p:sldId id="1099" r:id="rId73"/>
    <p:sldId id="1170" r:id="rId74"/>
    <p:sldId id="940" r:id="rId75"/>
    <p:sldId id="993" r:id="rId76"/>
    <p:sldId id="1135" r:id="rId77"/>
    <p:sldId id="1138" r:id="rId78"/>
    <p:sldId id="1214" r:id="rId79"/>
    <p:sldId id="1257" r:id="rId80"/>
    <p:sldId id="1258" r:id="rId81"/>
    <p:sldId id="1217" r:id="rId82"/>
    <p:sldId id="1024" r:id="rId83"/>
    <p:sldId id="1090" r:id="rId84"/>
    <p:sldId id="938" r:id="rId85"/>
    <p:sldId id="945" r:id="rId86"/>
    <p:sldId id="946" r:id="rId87"/>
    <p:sldId id="1168" r:id="rId88"/>
    <p:sldId id="974" r:id="rId89"/>
    <p:sldId id="949" r:id="rId90"/>
    <p:sldId id="947" r:id="rId91"/>
    <p:sldId id="943" r:id="rId92"/>
    <p:sldId id="1304" r:id="rId93"/>
    <p:sldId id="1212" r:id="rId94"/>
    <p:sldId id="1321" r:id="rId95"/>
    <p:sldId id="962" r:id="rId96"/>
    <p:sldId id="1265" r:id="rId97"/>
    <p:sldId id="1241" r:id="rId98"/>
    <p:sldId id="1245" r:id="rId99"/>
    <p:sldId id="1027" r:id="rId100"/>
    <p:sldId id="1244" r:id="rId101"/>
    <p:sldId id="1030" r:id="rId102"/>
    <p:sldId id="1048" r:id="rId103"/>
    <p:sldId id="1266" r:id="rId104"/>
    <p:sldId id="1329" r:id="rId105"/>
    <p:sldId id="1120" r:id="rId106"/>
    <p:sldId id="1039" r:id="rId107"/>
    <p:sldId id="1049" r:id="rId108"/>
    <p:sldId id="1069" r:id="rId109"/>
    <p:sldId id="1038" r:id="rId110"/>
    <p:sldId id="1051" r:id="rId111"/>
    <p:sldId id="1071" r:id="rId112"/>
    <p:sldId id="1210" r:id="rId113"/>
    <p:sldId id="1302" r:id="rId114"/>
    <p:sldId id="1035" r:id="rId115"/>
    <p:sldId id="1299" r:id="rId116"/>
    <p:sldId id="1074" r:id="rId117"/>
    <p:sldId id="1076" r:id="rId118"/>
    <p:sldId id="1077" r:id="rId119"/>
    <p:sldId id="1078" r:id="rId120"/>
    <p:sldId id="1032" r:id="rId121"/>
    <p:sldId id="1250" r:id="rId122"/>
    <p:sldId id="1018" r:id="rId123"/>
    <p:sldId id="994" r:id="rId124"/>
    <p:sldId id="1034" r:id="rId125"/>
    <p:sldId id="1046" r:id="rId126"/>
    <p:sldId id="1047" r:id="rId127"/>
    <p:sldId id="1328" r:id="rId128"/>
    <p:sldId id="1036" r:id="rId129"/>
    <p:sldId id="1066" r:id="rId130"/>
    <p:sldId id="1124" r:id="rId131"/>
    <p:sldId id="1149" r:id="rId132"/>
    <p:sldId id="1122" r:id="rId133"/>
    <p:sldId id="1126" r:id="rId134"/>
    <p:sldId id="1123" r:id="rId135"/>
    <p:sldId id="1230" r:id="rId136"/>
    <p:sldId id="1327" r:id="rId137"/>
    <p:sldId id="1127" r:id="rId138"/>
    <p:sldId id="1128" r:id="rId139"/>
    <p:sldId id="1134" r:id="rId140"/>
    <p:sldId id="1240" r:id="rId141"/>
    <p:sldId id="1208" r:id="rId142"/>
    <p:sldId id="1242" r:id="rId143"/>
    <p:sldId id="1243" r:id="rId144"/>
    <p:sldId id="1300" r:id="rId145"/>
    <p:sldId id="1305" r:id="rId146"/>
    <p:sldId id="1306" r:id="rId147"/>
    <p:sldId id="1307" r:id="rId148"/>
    <p:sldId id="1311" r:id="rId149"/>
    <p:sldId id="1308" r:id="rId150"/>
    <p:sldId id="1309" r:id="rId151"/>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orient="horz" pos="595" userDrawn="1">
          <p15:clr>
            <a:srgbClr val="A4A3A4"/>
          </p15:clr>
        </p15:guide>
        <p15:guide id="4" pos="726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2F2F2"/>
    <a:srgbClr val="F7E1F4"/>
    <a:srgbClr val="FFFFC9"/>
    <a:srgbClr val="F3D1EF"/>
    <a:srgbClr val="0070C0"/>
    <a:srgbClr val="FBE3D6"/>
    <a:srgbClr val="F5DBF2"/>
    <a:srgbClr val="F9D6C3"/>
    <a:srgbClr val="F5F5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388" autoAdjust="0"/>
  </p:normalViewPr>
  <p:slideViewPr>
    <p:cSldViewPr snapToGrid="0" showGuides="1">
      <p:cViewPr varScale="1">
        <p:scale>
          <a:sx n="85" d="100"/>
          <a:sy n="85" d="100"/>
        </p:scale>
        <p:origin x="562" y="53"/>
      </p:cViewPr>
      <p:guideLst>
        <p:guide orient="horz" pos="595"/>
        <p:guide pos="7265"/>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theme" Target="theme/theme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viewProps" Target="viewProps.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211D1D-71B6-41D0-AFDF-FA752E1AE3AF}" type="datetimeFigureOut">
              <a:rPr lang="cs-CZ" smtClean="0"/>
              <a:t>20.08.2026</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D9728D-C508-422C-89DF-63E70957CB99}" type="slidenum">
              <a:rPr lang="cs-CZ" smtClean="0"/>
              <a:t>‹#›</a:t>
            </a:fld>
            <a:endParaRPr lang="cs-CZ"/>
          </a:p>
        </p:txBody>
      </p:sp>
    </p:spTree>
    <p:extLst>
      <p:ext uri="{BB962C8B-B14F-4D97-AF65-F5344CB8AC3E}">
        <p14:creationId xmlns:p14="http://schemas.microsoft.com/office/powerpoint/2010/main" val="2016259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08D9728D-C508-422C-89DF-63E70957CB99}" type="slidenum">
              <a:rPr lang="cs-CZ" smtClean="0"/>
              <a:t>4</a:t>
            </a:fld>
            <a:endParaRPr lang="cs-CZ"/>
          </a:p>
        </p:txBody>
      </p:sp>
    </p:spTree>
    <p:extLst>
      <p:ext uri="{BB962C8B-B14F-4D97-AF65-F5344CB8AC3E}">
        <p14:creationId xmlns:p14="http://schemas.microsoft.com/office/powerpoint/2010/main" val="22245176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02D2C-31F0-7702-9112-BCA3A0D19F94}"/>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802EAE72-BAB8-808D-BECF-8335C164DA1E}"/>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791C2797-E604-D44B-3AB9-9CDDFB7585C8}"/>
              </a:ext>
            </a:extLst>
          </p:cNvPr>
          <p:cNvSpPr>
            <a:spLocks noGrp="1"/>
          </p:cNvSpPr>
          <p:nvPr>
            <p:ph type="body" idx="1"/>
          </p:nvPr>
        </p:nvSpPr>
        <p:spPr/>
        <p:txBody>
          <a:bodyPr/>
          <a:lstStyle/>
          <a:p>
            <a:endParaRPr lang="cs-CZ" dirty="0"/>
          </a:p>
        </p:txBody>
      </p:sp>
      <p:sp>
        <p:nvSpPr>
          <p:cNvPr id="4" name="Zástupný symbol pro číslo snímku 3">
            <a:extLst>
              <a:ext uri="{FF2B5EF4-FFF2-40B4-BE49-F238E27FC236}">
                <a16:creationId xmlns:a16="http://schemas.microsoft.com/office/drawing/2014/main" id="{41875A23-F1D8-FABB-D2CD-B22BFD3B8DEE}"/>
              </a:ext>
            </a:extLst>
          </p:cNvPr>
          <p:cNvSpPr>
            <a:spLocks noGrp="1"/>
          </p:cNvSpPr>
          <p:nvPr>
            <p:ph type="sldNum" sz="quarter" idx="5"/>
          </p:nvPr>
        </p:nvSpPr>
        <p:spPr/>
        <p:txBody>
          <a:bodyPr/>
          <a:lstStyle/>
          <a:p>
            <a:fld id="{08D9728D-C508-422C-89DF-63E70957CB99}" type="slidenum">
              <a:rPr lang="cs-CZ" smtClean="0"/>
              <a:t>15</a:t>
            </a:fld>
            <a:endParaRPr lang="cs-CZ"/>
          </a:p>
        </p:txBody>
      </p:sp>
    </p:spTree>
    <p:extLst>
      <p:ext uri="{BB962C8B-B14F-4D97-AF65-F5344CB8AC3E}">
        <p14:creationId xmlns:p14="http://schemas.microsoft.com/office/powerpoint/2010/main" val="19002471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7BF66-1F15-DE45-2485-A845D06CF694}"/>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C0DAFA9A-6F58-30C9-5F59-570A3ADA8295}"/>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7F7BE21A-49E5-AF58-6E0F-6DEAAC371383}"/>
              </a:ext>
            </a:extLst>
          </p:cNvPr>
          <p:cNvSpPr>
            <a:spLocks noGrp="1"/>
          </p:cNvSpPr>
          <p:nvPr>
            <p:ph type="body" idx="1"/>
          </p:nvPr>
        </p:nvSpPr>
        <p:spPr/>
        <p:txBody>
          <a:bodyPr/>
          <a:lstStyle/>
          <a:p>
            <a:endParaRPr lang="cs-CZ" dirty="0"/>
          </a:p>
        </p:txBody>
      </p:sp>
      <p:sp>
        <p:nvSpPr>
          <p:cNvPr id="4" name="Zástupný symbol pro číslo snímku 3">
            <a:extLst>
              <a:ext uri="{FF2B5EF4-FFF2-40B4-BE49-F238E27FC236}">
                <a16:creationId xmlns:a16="http://schemas.microsoft.com/office/drawing/2014/main" id="{F2AB139C-E8E9-EA6A-82CC-DEF09FF82039}"/>
              </a:ext>
            </a:extLst>
          </p:cNvPr>
          <p:cNvSpPr>
            <a:spLocks noGrp="1"/>
          </p:cNvSpPr>
          <p:nvPr>
            <p:ph type="sldNum" sz="quarter" idx="5"/>
          </p:nvPr>
        </p:nvSpPr>
        <p:spPr/>
        <p:txBody>
          <a:bodyPr/>
          <a:lstStyle/>
          <a:p>
            <a:fld id="{08D9728D-C508-422C-89DF-63E70957CB99}" type="slidenum">
              <a:rPr lang="cs-CZ" smtClean="0"/>
              <a:t>16</a:t>
            </a:fld>
            <a:endParaRPr lang="cs-CZ"/>
          </a:p>
        </p:txBody>
      </p:sp>
    </p:spTree>
    <p:extLst>
      <p:ext uri="{BB962C8B-B14F-4D97-AF65-F5344CB8AC3E}">
        <p14:creationId xmlns:p14="http://schemas.microsoft.com/office/powerpoint/2010/main" val="16734913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08D9728D-C508-422C-89DF-63E70957CB99}" type="slidenum">
              <a:rPr lang="cs-CZ" smtClean="0"/>
              <a:t>17</a:t>
            </a:fld>
            <a:endParaRPr lang="cs-CZ"/>
          </a:p>
        </p:txBody>
      </p:sp>
    </p:spTree>
    <p:extLst>
      <p:ext uri="{BB962C8B-B14F-4D97-AF65-F5344CB8AC3E}">
        <p14:creationId xmlns:p14="http://schemas.microsoft.com/office/powerpoint/2010/main" val="11411699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493D6-27E4-FD19-F4AA-B4E55725166B}"/>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87502655-6A09-837C-C508-016CEC4048D7}"/>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9AD8A6D7-239F-458B-F303-CD60449D1551}"/>
              </a:ext>
            </a:extLst>
          </p:cNvPr>
          <p:cNvSpPr>
            <a:spLocks noGrp="1"/>
          </p:cNvSpPr>
          <p:nvPr>
            <p:ph type="body" idx="1"/>
          </p:nvPr>
        </p:nvSpPr>
        <p:spPr/>
        <p:txBody>
          <a:bodyPr/>
          <a:lstStyle/>
          <a:p>
            <a:endParaRPr lang="cs-CZ" dirty="0"/>
          </a:p>
        </p:txBody>
      </p:sp>
      <p:sp>
        <p:nvSpPr>
          <p:cNvPr id="4" name="Zástupný symbol pro číslo snímku 3">
            <a:extLst>
              <a:ext uri="{FF2B5EF4-FFF2-40B4-BE49-F238E27FC236}">
                <a16:creationId xmlns:a16="http://schemas.microsoft.com/office/drawing/2014/main" id="{647C4D76-4DE0-2561-84EE-02C65AC7B5BC}"/>
              </a:ext>
            </a:extLst>
          </p:cNvPr>
          <p:cNvSpPr>
            <a:spLocks noGrp="1"/>
          </p:cNvSpPr>
          <p:nvPr>
            <p:ph type="sldNum" sz="quarter" idx="5"/>
          </p:nvPr>
        </p:nvSpPr>
        <p:spPr/>
        <p:txBody>
          <a:bodyPr/>
          <a:lstStyle/>
          <a:p>
            <a:fld id="{08D9728D-C508-422C-89DF-63E70957CB99}" type="slidenum">
              <a:rPr lang="cs-CZ" smtClean="0"/>
              <a:t>18</a:t>
            </a:fld>
            <a:endParaRPr lang="cs-CZ"/>
          </a:p>
        </p:txBody>
      </p:sp>
    </p:spTree>
    <p:extLst>
      <p:ext uri="{BB962C8B-B14F-4D97-AF65-F5344CB8AC3E}">
        <p14:creationId xmlns:p14="http://schemas.microsoft.com/office/powerpoint/2010/main" val="22435858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41D74-26DE-3A79-EC3F-97BB5CA5E28D}"/>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EA94693C-462B-5FA0-97E5-8AEBCA1562FF}"/>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5B3F860C-D6E2-9776-2BFE-8546193AB2C0}"/>
              </a:ext>
            </a:extLst>
          </p:cNvPr>
          <p:cNvSpPr>
            <a:spLocks noGrp="1"/>
          </p:cNvSpPr>
          <p:nvPr>
            <p:ph type="body" idx="1"/>
          </p:nvPr>
        </p:nvSpPr>
        <p:spPr/>
        <p:txBody>
          <a:bodyPr/>
          <a:lstStyle/>
          <a:p>
            <a:endParaRPr lang="cs-CZ" dirty="0"/>
          </a:p>
        </p:txBody>
      </p:sp>
      <p:sp>
        <p:nvSpPr>
          <p:cNvPr id="4" name="Zástupný symbol pro číslo snímku 3">
            <a:extLst>
              <a:ext uri="{FF2B5EF4-FFF2-40B4-BE49-F238E27FC236}">
                <a16:creationId xmlns:a16="http://schemas.microsoft.com/office/drawing/2014/main" id="{2B677DFC-B131-9376-E2E6-03878FE8F38C}"/>
              </a:ext>
            </a:extLst>
          </p:cNvPr>
          <p:cNvSpPr>
            <a:spLocks noGrp="1"/>
          </p:cNvSpPr>
          <p:nvPr>
            <p:ph type="sldNum" sz="quarter" idx="5"/>
          </p:nvPr>
        </p:nvSpPr>
        <p:spPr/>
        <p:txBody>
          <a:bodyPr/>
          <a:lstStyle/>
          <a:p>
            <a:fld id="{08D9728D-C508-422C-89DF-63E70957CB99}" type="slidenum">
              <a:rPr lang="cs-CZ" smtClean="0"/>
              <a:t>40</a:t>
            </a:fld>
            <a:endParaRPr lang="cs-CZ"/>
          </a:p>
        </p:txBody>
      </p:sp>
    </p:spTree>
    <p:extLst>
      <p:ext uri="{BB962C8B-B14F-4D97-AF65-F5344CB8AC3E}">
        <p14:creationId xmlns:p14="http://schemas.microsoft.com/office/powerpoint/2010/main" val="35690880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08D9728D-C508-422C-89DF-63E70957CB99}" type="slidenum">
              <a:rPr lang="cs-CZ" smtClean="0"/>
              <a:t>41</a:t>
            </a:fld>
            <a:endParaRPr lang="cs-CZ"/>
          </a:p>
        </p:txBody>
      </p:sp>
    </p:spTree>
    <p:extLst>
      <p:ext uri="{BB962C8B-B14F-4D97-AF65-F5344CB8AC3E}">
        <p14:creationId xmlns:p14="http://schemas.microsoft.com/office/powerpoint/2010/main" val="36994193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3D4515-31EC-6C75-909A-416810347D8D}"/>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206CF7F9-17EF-7D79-361E-599963F1D6CE}"/>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965ECF19-D7FA-3D60-1FD1-02515FACC7DA}"/>
              </a:ext>
            </a:extLst>
          </p:cNvPr>
          <p:cNvSpPr>
            <a:spLocks noGrp="1"/>
          </p:cNvSpPr>
          <p:nvPr>
            <p:ph type="body" idx="1"/>
          </p:nvPr>
        </p:nvSpPr>
        <p:spPr/>
        <p:txBody>
          <a:bodyPr/>
          <a:lstStyle/>
          <a:p>
            <a:endParaRPr lang="cs-CZ" dirty="0"/>
          </a:p>
        </p:txBody>
      </p:sp>
      <p:sp>
        <p:nvSpPr>
          <p:cNvPr id="4" name="Zástupný symbol pro číslo snímku 3">
            <a:extLst>
              <a:ext uri="{FF2B5EF4-FFF2-40B4-BE49-F238E27FC236}">
                <a16:creationId xmlns:a16="http://schemas.microsoft.com/office/drawing/2014/main" id="{B5BC645F-30D5-5D56-CF13-5B04078127B6}"/>
              </a:ext>
            </a:extLst>
          </p:cNvPr>
          <p:cNvSpPr>
            <a:spLocks noGrp="1"/>
          </p:cNvSpPr>
          <p:nvPr>
            <p:ph type="sldNum" sz="quarter" idx="5"/>
          </p:nvPr>
        </p:nvSpPr>
        <p:spPr/>
        <p:txBody>
          <a:bodyPr/>
          <a:lstStyle/>
          <a:p>
            <a:fld id="{08D9728D-C508-422C-89DF-63E70957CB99}" type="slidenum">
              <a:rPr lang="cs-CZ" smtClean="0"/>
              <a:t>42</a:t>
            </a:fld>
            <a:endParaRPr lang="cs-CZ"/>
          </a:p>
        </p:txBody>
      </p:sp>
    </p:spTree>
    <p:extLst>
      <p:ext uri="{BB962C8B-B14F-4D97-AF65-F5344CB8AC3E}">
        <p14:creationId xmlns:p14="http://schemas.microsoft.com/office/powerpoint/2010/main" val="31970591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73AF2-B540-9AC6-C920-E8555D29A68C}"/>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1169486A-F514-B7CC-0F3D-C1D816BC0260}"/>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EC512A36-88B4-0C36-04C3-6C7A50BA432C}"/>
              </a:ext>
            </a:extLst>
          </p:cNvPr>
          <p:cNvSpPr>
            <a:spLocks noGrp="1"/>
          </p:cNvSpPr>
          <p:nvPr>
            <p:ph type="body" idx="1"/>
          </p:nvPr>
        </p:nvSpPr>
        <p:spPr/>
        <p:txBody>
          <a:bodyPr/>
          <a:lstStyle/>
          <a:p>
            <a:endParaRPr lang="cs-CZ" dirty="0"/>
          </a:p>
        </p:txBody>
      </p:sp>
      <p:sp>
        <p:nvSpPr>
          <p:cNvPr id="4" name="Zástupný symbol pro číslo snímku 3">
            <a:extLst>
              <a:ext uri="{FF2B5EF4-FFF2-40B4-BE49-F238E27FC236}">
                <a16:creationId xmlns:a16="http://schemas.microsoft.com/office/drawing/2014/main" id="{F15F301C-373F-DC16-A4F8-FFA94EAB1347}"/>
              </a:ext>
            </a:extLst>
          </p:cNvPr>
          <p:cNvSpPr>
            <a:spLocks noGrp="1"/>
          </p:cNvSpPr>
          <p:nvPr>
            <p:ph type="sldNum" sz="quarter" idx="5"/>
          </p:nvPr>
        </p:nvSpPr>
        <p:spPr/>
        <p:txBody>
          <a:bodyPr/>
          <a:lstStyle/>
          <a:p>
            <a:fld id="{08D9728D-C508-422C-89DF-63E70957CB99}" type="slidenum">
              <a:rPr lang="cs-CZ" smtClean="0"/>
              <a:t>113</a:t>
            </a:fld>
            <a:endParaRPr lang="cs-CZ"/>
          </a:p>
        </p:txBody>
      </p:sp>
    </p:spTree>
    <p:extLst>
      <p:ext uri="{BB962C8B-B14F-4D97-AF65-F5344CB8AC3E}">
        <p14:creationId xmlns:p14="http://schemas.microsoft.com/office/powerpoint/2010/main" val="11245586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421583-BB10-92E1-EC2C-17336798457E}"/>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76A63C95-E223-1BBF-AD20-D5CF483279C3}"/>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EBDB0B4A-8EEF-CB9C-7B46-F25B7E602E07}"/>
              </a:ext>
            </a:extLst>
          </p:cNvPr>
          <p:cNvSpPr>
            <a:spLocks noGrp="1"/>
          </p:cNvSpPr>
          <p:nvPr>
            <p:ph type="body" idx="1"/>
          </p:nvPr>
        </p:nvSpPr>
        <p:spPr/>
        <p:txBody>
          <a:bodyPr/>
          <a:lstStyle/>
          <a:p>
            <a:endParaRPr lang="cs-CZ" dirty="0"/>
          </a:p>
        </p:txBody>
      </p:sp>
      <p:sp>
        <p:nvSpPr>
          <p:cNvPr id="4" name="Zástupný symbol pro číslo snímku 3">
            <a:extLst>
              <a:ext uri="{FF2B5EF4-FFF2-40B4-BE49-F238E27FC236}">
                <a16:creationId xmlns:a16="http://schemas.microsoft.com/office/drawing/2014/main" id="{0339B289-6A98-D4FF-53F4-61539F573D0C}"/>
              </a:ext>
            </a:extLst>
          </p:cNvPr>
          <p:cNvSpPr>
            <a:spLocks noGrp="1"/>
          </p:cNvSpPr>
          <p:nvPr>
            <p:ph type="sldNum" sz="quarter" idx="5"/>
          </p:nvPr>
        </p:nvSpPr>
        <p:spPr/>
        <p:txBody>
          <a:bodyPr/>
          <a:lstStyle/>
          <a:p>
            <a:fld id="{08D9728D-C508-422C-89DF-63E70957CB99}" type="slidenum">
              <a:rPr lang="cs-CZ" smtClean="0"/>
              <a:t>114</a:t>
            </a:fld>
            <a:endParaRPr lang="cs-CZ"/>
          </a:p>
        </p:txBody>
      </p:sp>
    </p:spTree>
    <p:extLst>
      <p:ext uri="{BB962C8B-B14F-4D97-AF65-F5344CB8AC3E}">
        <p14:creationId xmlns:p14="http://schemas.microsoft.com/office/powerpoint/2010/main" val="22928948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DB5FE-FF84-E142-48C0-75583B2E217B}"/>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7F5ABFB5-25E4-5198-E196-6896F53336BD}"/>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D7B23288-0ED4-C112-49DE-6A51EBC4DCE4}"/>
              </a:ext>
            </a:extLst>
          </p:cNvPr>
          <p:cNvSpPr>
            <a:spLocks noGrp="1"/>
          </p:cNvSpPr>
          <p:nvPr>
            <p:ph type="body" idx="1"/>
          </p:nvPr>
        </p:nvSpPr>
        <p:spPr/>
        <p:txBody>
          <a:bodyPr/>
          <a:lstStyle/>
          <a:p>
            <a:endParaRPr lang="cs-CZ" dirty="0"/>
          </a:p>
        </p:txBody>
      </p:sp>
      <p:sp>
        <p:nvSpPr>
          <p:cNvPr id="4" name="Zástupný symbol pro číslo snímku 3">
            <a:extLst>
              <a:ext uri="{FF2B5EF4-FFF2-40B4-BE49-F238E27FC236}">
                <a16:creationId xmlns:a16="http://schemas.microsoft.com/office/drawing/2014/main" id="{E670FB24-13C3-1BB7-1336-430F9C4FE4BF}"/>
              </a:ext>
            </a:extLst>
          </p:cNvPr>
          <p:cNvSpPr>
            <a:spLocks noGrp="1"/>
          </p:cNvSpPr>
          <p:nvPr>
            <p:ph type="sldNum" sz="quarter" idx="5"/>
          </p:nvPr>
        </p:nvSpPr>
        <p:spPr/>
        <p:txBody>
          <a:bodyPr/>
          <a:lstStyle/>
          <a:p>
            <a:fld id="{08D9728D-C508-422C-89DF-63E70957CB99}" type="slidenum">
              <a:rPr lang="cs-CZ" smtClean="0"/>
              <a:t>115</a:t>
            </a:fld>
            <a:endParaRPr lang="cs-CZ"/>
          </a:p>
        </p:txBody>
      </p:sp>
    </p:spTree>
    <p:extLst>
      <p:ext uri="{BB962C8B-B14F-4D97-AF65-F5344CB8AC3E}">
        <p14:creationId xmlns:p14="http://schemas.microsoft.com/office/powerpoint/2010/main" val="6659665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9469C-89B4-4775-765F-F8D76FBC1384}"/>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E8764FAD-F53B-E919-134C-D1C1A68A6966}"/>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D66AB87F-08D6-B8BF-0D78-B611318B7D7C}"/>
              </a:ext>
            </a:extLst>
          </p:cNvPr>
          <p:cNvSpPr>
            <a:spLocks noGrp="1"/>
          </p:cNvSpPr>
          <p:nvPr>
            <p:ph type="body" idx="1"/>
          </p:nvPr>
        </p:nvSpPr>
        <p:spPr/>
        <p:txBody>
          <a:bodyPr/>
          <a:lstStyle/>
          <a:p>
            <a:endParaRPr lang="cs-CZ" dirty="0"/>
          </a:p>
        </p:txBody>
      </p:sp>
      <p:sp>
        <p:nvSpPr>
          <p:cNvPr id="4" name="Zástupný symbol pro číslo snímku 3">
            <a:extLst>
              <a:ext uri="{FF2B5EF4-FFF2-40B4-BE49-F238E27FC236}">
                <a16:creationId xmlns:a16="http://schemas.microsoft.com/office/drawing/2014/main" id="{0FABC224-4363-498B-4230-C809369DE925}"/>
              </a:ext>
            </a:extLst>
          </p:cNvPr>
          <p:cNvSpPr>
            <a:spLocks noGrp="1"/>
          </p:cNvSpPr>
          <p:nvPr>
            <p:ph type="sldNum" sz="quarter" idx="5"/>
          </p:nvPr>
        </p:nvSpPr>
        <p:spPr/>
        <p:txBody>
          <a:bodyPr/>
          <a:lstStyle/>
          <a:p>
            <a:fld id="{08D9728D-C508-422C-89DF-63E70957CB99}" type="slidenum">
              <a:rPr lang="cs-CZ" smtClean="0"/>
              <a:t>5</a:t>
            </a:fld>
            <a:endParaRPr lang="cs-CZ"/>
          </a:p>
        </p:txBody>
      </p:sp>
    </p:spTree>
    <p:extLst>
      <p:ext uri="{BB962C8B-B14F-4D97-AF65-F5344CB8AC3E}">
        <p14:creationId xmlns:p14="http://schemas.microsoft.com/office/powerpoint/2010/main" val="29270507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F1715C-A9F1-4AC0-03BE-113724D64C7E}"/>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BB235FBE-6F75-DF78-6637-0EE9297179E9}"/>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EF55936D-3491-FCB4-5380-08AFE9BBAD9F}"/>
              </a:ext>
            </a:extLst>
          </p:cNvPr>
          <p:cNvSpPr>
            <a:spLocks noGrp="1"/>
          </p:cNvSpPr>
          <p:nvPr>
            <p:ph type="body" idx="1"/>
          </p:nvPr>
        </p:nvSpPr>
        <p:spPr/>
        <p:txBody>
          <a:bodyPr/>
          <a:lstStyle/>
          <a:p>
            <a:endParaRPr lang="cs-CZ" dirty="0"/>
          </a:p>
        </p:txBody>
      </p:sp>
      <p:sp>
        <p:nvSpPr>
          <p:cNvPr id="4" name="Zástupný symbol pro číslo snímku 3">
            <a:extLst>
              <a:ext uri="{FF2B5EF4-FFF2-40B4-BE49-F238E27FC236}">
                <a16:creationId xmlns:a16="http://schemas.microsoft.com/office/drawing/2014/main" id="{251BB1ED-FD17-004A-51E8-1D3DCFBA59DC}"/>
              </a:ext>
            </a:extLst>
          </p:cNvPr>
          <p:cNvSpPr>
            <a:spLocks noGrp="1"/>
          </p:cNvSpPr>
          <p:nvPr>
            <p:ph type="sldNum" sz="quarter" idx="5"/>
          </p:nvPr>
        </p:nvSpPr>
        <p:spPr/>
        <p:txBody>
          <a:bodyPr/>
          <a:lstStyle/>
          <a:p>
            <a:fld id="{08D9728D-C508-422C-89DF-63E70957CB99}" type="slidenum">
              <a:rPr lang="cs-CZ" smtClean="0"/>
              <a:t>116</a:t>
            </a:fld>
            <a:endParaRPr lang="cs-CZ"/>
          </a:p>
        </p:txBody>
      </p:sp>
    </p:spTree>
    <p:extLst>
      <p:ext uri="{BB962C8B-B14F-4D97-AF65-F5344CB8AC3E}">
        <p14:creationId xmlns:p14="http://schemas.microsoft.com/office/powerpoint/2010/main" val="36978150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3E1B1-A8D9-F03B-5062-15CEDCF8ECAB}"/>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581AD2D0-10BF-A8FE-E1F6-B00E9BA47E10}"/>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63A522FF-F2D4-686F-DA02-7788BB71ED64}"/>
              </a:ext>
            </a:extLst>
          </p:cNvPr>
          <p:cNvSpPr>
            <a:spLocks noGrp="1"/>
          </p:cNvSpPr>
          <p:nvPr>
            <p:ph type="body" idx="1"/>
          </p:nvPr>
        </p:nvSpPr>
        <p:spPr/>
        <p:txBody>
          <a:bodyPr/>
          <a:lstStyle/>
          <a:p>
            <a:endParaRPr lang="cs-CZ" dirty="0"/>
          </a:p>
        </p:txBody>
      </p:sp>
      <p:sp>
        <p:nvSpPr>
          <p:cNvPr id="4" name="Zástupný symbol pro číslo snímku 3">
            <a:extLst>
              <a:ext uri="{FF2B5EF4-FFF2-40B4-BE49-F238E27FC236}">
                <a16:creationId xmlns:a16="http://schemas.microsoft.com/office/drawing/2014/main" id="{1B09DAFB-A1E4-C238-EFF3-8A8988DCE1FE}"/>
              </a:ext>
            </a:extLst>
          </p:cNvPr>
          <p:cNvSpPr>
            <a:spLocks noGrp="1"/>
          </p:cNvSpPr>
          <p:nvPr>
            <p:ph type="sldNum" sz="quarter" idx="5"/>
          </p:nvPr>
        </p:nvSpPr>
        <p:spPr/>
        <p:txBody>
          <a:bodyPr/>
          <a:lstStyle/>
          <a:p>
            <a:fld id="{08D9728D-C508-422C-89DF-63E70957CB99}" type="slidenum">
              <a:rPr lang="cs-CZ" smtClean="0"/>
              <a:t>117</a:t>
            </a:fld>
            <a:endParaRPr lang="cs-CZ"/>
          </a:p>
        </p:txBody>
      </p:sp>
    </p:spTree>
    <p:extLst>
      <p:ext uri="{BB962C8B-B14F-4D97-AF65-F5344CB8AC3E}">
        <p14:creationId xmlns:p14="http://schemas.microsoft.com/office/powerpoint/2010/main" val="35658189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C45949-2248-5714-E870-423C624D7201}"/>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07471C6F-21E4-FBEA-596B-3F837ABB337B}"/>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B2D0F365-E58A-219D-9E57-571B8045B3BA}"/>
              </a:ext>
            </a:extLst>
          </p:cNvPr>
          <p:cNvSpPr>
            <a:spLocks noGrp="1"/>
          </p:cNvSpPr>
          <p:nvPr>
            <p:ph type="body" idx="1"/>
          </p:nvPr>
        </p:nvSpPr>
        <p:spPr/>
        <p:txBody>
          <a:bodyPr/>
          <a:lstStyle/>
          <a:p>
            <a:endParaRPr lang="cs-CZ" dirty="0"/>
          </a:p>
        </p:txBody>
      </p:sp>
      <p:sp>
        <p:nvSpPr>
          <p:cNvPr id="4" name="Zástupný symbol pro číslo snímku 3">
            <a:extLst>
              <a:ext uri="{FF2B5EF4-FFF2-40B4-BE49-F238E27FC236}">
                <a16:creationId xmlns:a16="http://schemas.microsoft.com/office/drawing/2014/main" id="{09FFB273-E992-3DD4-1F54-DA726A43D43F}"/>
              </a:ext>
            </a:extLst>
          </p:cNvPr>
          <p:cNvSpPr>
            <a:spLocks noGrp="1"/>
          </p:cNvSpPr>
          <p:nvPr>
            <p:ph type="sldNum" sz="quarter" idx="5"/>
          </p:nvPr>
        </p:nvSpPr>
        <p:spPr/>
        <p:txBody>
          <a:bodyPr/>
          <a:lstStyle/>
          <a:p>
            <a:fld id="{08D9728D-C508-422C-89DF-63E70957CB99}" type="slidenum">
              <a:rPr lang="cs-CZ" smtClean="0"/>
              <a:t>118</a:t>
            </a:fld>
            <a:endParaRPr lang="cs-CZ"/>
          </a:p>
        </p:txBody>
      </p:sp>
    </p:spTree>
    <p:extLst>
      <p:ext uri="{BB962C8B-B14F-4D97-AF65-F5344CB8AC3E}">
        <p14:creationId xmlns:p14="http://schemas.microsoft.com/office/powerpoint/2010/main" val="9142739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EA74E-EBAC-B818-57BA-8B5D7409FBAB}"/>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B9D88AB9-2CD5-DDBC-80A3-DF861A26C76D}"/>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F4D820ED-4F86-44A6-7F29-C8260A102883}"/>
              </a:ext>
            </a:extLst>
          </p:cNvPr>
          <p:cNvSpPr>
            <a:spLocks noGrp="1"/>
          </p:cNvSpPr>
          <p:nvPr>
            <p:ph type="body" idx="1"/>
          </p:nvPr>
        </p:nvSpPr>
        <p:spPr/>
        <p:txBody>
          <a:bodyPr/>
          <a:lstStyle/>
          <a:p>
            <a:endParaRPr lang="cs-CZ" dirty="0"/>
          </a:p>
        </p:txBody>
      </p:sp>
      <p:sp>
        <p:nvSpPr>
          <p:cNvPr id="4" name="Zástupný symbol pro číslo snímku 3">
            <a:extLst>
              <a:ext uri="{FF2B5EF4-FFF2-40B4-BE49-F238E27FC236}">
                <a16:creationId xmlns:a16="http://schemas.microsoft.com/office/drawing/2014/main" id="{92159608-269D-C52B-B30B-C670A9EB6CC5}"/>
              </a:ext>
            </a:extLst>
          </p:cNvPr>
          <p:cNvSpPr>
            <a:spLocks noGrp="1"/>
          </p:cNvSpPr>
          <p:nvPr>
            <p:ph type="sldNum" sz="quarter" idx="5"/>
          </p:nvPr>
        </p:nvSpPr>
        <p:spPr/>
        <p:txBody>
          <a:bodyPr/>
          <a:lstStyle/>
          <a:p>
            <a:fld id="{08D9728D-C508-422C-89DF-63E70957CB99}" type="slidenum">
              <a:rPr lang="cs-CZ" smtClean="0"/>
              <a:t>119</a:t>
            </a:fld>
            <a:endParaRPr lang="cs-CZ"/>
          </a:p>
        </p:txBody>
      </p:sp>
    </p:spTree>
    <p:extLst>
      <p:ext uri="{BB962C8B-B14F-4D97-AF65-F5344CB8AC3E}">
        <p14:creationId xmlns:p14="http://schemas.microsoft.com/office/powerpoint/2010/main" val="1817466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AB489A-93CC-8849-9C72-1FB376B60881}"/>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A53BE271-20A5-D98B-062B-7AACC9B0D7C5}"/>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6FD6D787-CC05-1E18-63A3-F1E2D710C893}"/>
              </a:ext>
            </a:extLst>
          </p:cNvPr>
          <p:cNvSpPr>
            <a:spLocks noGrp="1"/>
          </p:cNvSpPr>
          <p:nvPr>
            <p:ph type="body" idx="1"/>
          </p:nvPr>
        </p:nvSpPr>
        <p:spPr/>
        <p:txBody>
          <a:bodyPr/>
          <a:lstStyle/>
          <a:p>
            <a:endParaRPr lang="cs-CZ" dirty="0"/>
          </a:p>
        </p:txBody>
      </p:sp>
      <p:sp>
        <p:nvSpPr>
          <p:cNvPr id="4" name="Zástupný symbol pro číslo snímku 3">
            <a:extLst>
              <a:ext uri="{FF2B5EF4-FFF2-40B4-BE49-F238E27FC236}">
                <a16:creationId xmlns:a16="http://schemas.microsoft.com/office/drawing/2014/main" id="{B1D69CEA-BE58-919F-DEAF-F3B25968B2A5}"/>
              </a:ext>
            </a:extLst>
          </p:cNvPr>
          <p:cNvSpPr>
            <a:spLocks noGrp="1"/>
          </p:cNvSpPr>
          <p:nvPr>
            <p:ph type="sldNum" sz="quarter" idx="5"/>
          </p:nvPr>
        </p:nvSpPr>
        <p:spPr/>
        <p:txBody>
          <a:bodyPr/>
          <a:lstStyle/>
          <a:p>
            <a:fld id="{08D9728D-C508-422C-89DF-63E70957CB99}" type="slidenum">
              <a:rPr lang="cs-CZ" smtClean="0"/>
              <a:t>144</a:t>
            </a:fld>
            <a:endParaRPr lang="cs-CZ"/>
          </a:p>
        </p:txBody>
      </p:sp>
    </p:spTree>
    <p:extLst>
      <p:ext uri="{BB962C8B-B14F-4D97-AF65-F5344CB8AC3E}">
        <p14:creationId xmlns:p14="http://schemas.microsoft.com/office/powerpoint/2010/main" val="9402837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9A33F-D049-4A87-5663-E621D74BD944}"/>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85515939-E488-27FB-A85F-E8A1137AEF91}"/>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E63223D9-185E-C3F5-9A23-2195E6BCBE05}"/>
              </a:ext>
            </a:extLst>
          </p:cNvPr>
          <p:cNvSpPr>
            <a:spLocks noGrp="1"/>
          </p:cNvSpPr>
          <p:nvPr>
            <p:ph type="body" idx="1"/>
          </p:nvPr>
        </p:nvSpPr>
        <p:spPr/>
        <p:txBody>
          <a:bodyPr/>
          <a:lstStyle/>
          <a:p>
            <a:endParaRPr lang="cs-CZ" dirty="0"/>
          </a:p>
        </p:txBody>
      </p:sp>
      <p:sp>
        <p:nvSpPr>
          <p:cNvPr id="4" name="Zástupný symbol pro číslo snímku 3">
            <a:extLst>
              <a:ext uri="{FF2B5EF4-FFF2-40B4-BE49-F238E27FC236}">
                <a16:creationId xmlns:a16="http://schemas.microsoft.com/office/drawing/2014/main" id="{58B61B83-8819-5DBC-869A-E26BB5C30717}"/>
              </a:ext>
            </a:extLst>
          </p:cNvPr>
          <p:cNvSpPr>
            <a:spLocks noGrp="1"/>
          </p:cNvSpPr>
          <p:nvPr>
            <p:ph type="sldNum" sz="quarter" idx="5"/>
          </p:nvPr>
        </p:nvSpPr>
        <p:spPr/>
        <p:txBody>
          <a:bodyPr/>
          <a:lstStyle/>
          <a:p>
            <a:fld id="{08D9728D-C508-422C-89DF-63E70957CB99}" type="slidenum">
              <a:rPr lang="cs-CZ" smtClean="0"/>
              <a:t>6</a:t>
            </a:fld>
            <a:endParaRPr lang="cs-CZ"/>
          </a:p>
        </p:txBody>
      </p:sp>
    </p:spTree>
    <p:extLst>
      <p:ext uri="{BB962C8B-B14F-4D97-AF65-F5344CB8AC3E}">
        <p14:creationId xmlns:p14="http://schemas.microsoft.com/office/powerpoint/2010/main" val="2053538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08D9728D-C508-422C-89DF-63E70957CB99}" type="slidenum">
              <a:rPr lang="cs-CZ" smtClean="0"/>
              <a:t>7</a:t>
            </a:fld>
            <a:endParaRPr lang="cs-CZ"/>
          </a:p>
        </p:txBody>
      </p:sp>
    </p:spTree>
    <p:extLst>
      <p:ext uri="{BB962C8B-B14F-4D97-AF65-F5344CB8AC3E}">
        <p14:creationId xmlns:p14="http://schemas.microsoft.com/office/powerpoint/2010/main" val="28057604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08FE2-32CD-8E37-A457-92E76CC73F73}"/>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8A4B156A-0024-8AC0-FD87-8620BBCB7575}"/>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DBF0E48D-0E35-1B00-B0A6-5EDE7D3BEA8B}"/>
              </a:ext>
            </a:extLst>
          </p:cNvPr>
          <p:cNvSpPr>
            <a:spLocks noGrp="1"/>
          </p:cNvSpPr>
          <p:nvPr>
            <p:ph type="body" idx="1"/>
          </p:nvPr>
        </p:nvSpPr>
        <p:spPr/>
        <p:txBody>
          <a:bodyPr/>
          <a:lstStyle/>
          <a:p>
            <a:endParaRPr lang="cs-CZ" dirty="0"/>
          </a:p>
        </p:txBody>
      </p:sp>
      <p:sp>
        <p:nvSpPr>
          <p:cNvPr id="4" name="Zástupný symbol pro číslo snímku 3">
            <a:extLst>
              <a:ext uri="{FF2B5EF4-FFF2-40B4-BE49-F238E27FC236}">
                <a16:creationId xmlns:a16="http://schemas.microsoft.com/office/drawing/2014/main" id="{A73BB260-9928-8BD2-C1CC-5DBA88F54ABB}"/>
              </a:ext>
            </a:extLst>
          </p:cNvPr>
          <p:cNvSpPr>
            <a:spLocks noGrp="1"/>
          </p:cNvSpPr>
          <p:nvPr>
            <p:ph type="sldNum" sz="quarter" idx="5"/>
          </p:nvPr>
        </p:nvSpPr>
        <p:spPr/>
        <p:txBody>
          <a:bodyPr/>
          <a:lstStyle/>
          <a:p>
            <a:fld id="{08D9728D-C508-422C-89DF-63E70957CB99}" type="slidenum">
              <a:rPr lang="cs-CZ" smtClean="0"/>
              <a:t>8</a:t>
            </a:fld>
            <a:endParaRPr lang="cs-CZ"/>
          </a:p>
        </p:txBody>
      </p:sp>
    </p:spTree>
    <p:extLst>
      <p:ext uri="{BB962C8B-B14F-4D97-AF65-F5344CB8AC3E}">
        <p14:creationId xmlns:p14="http://schemas.microsoft.com/office/powerpoint/2010/main" val="12218157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CBF02-FA0C-2A48-0AC9-E50BBE6F54B7}"/>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F793E0CF-E7ED-D194-6981-22DEB4CBE9E8}"/>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A21BCB3E-0A97-E4E9-A738-9E6D74696993}"/>
              </a:ext>
            </a:extLst>
          </p:cNvPr>
          <p:cNvSpPr>
            <a:spLocks noGrp="1"/>
          </p:cNvSpPr>
          <p:nvPr>
            <p:ph type="body" idx="1"/>
          </p:nvPr>
        </p:nvSpPr>
        <p:spPr/>
        <p:txBody>
          <a:bodyPr/>
          <a:lstStyle/>
          <a:p>
            <a:endParaRPr lang="cs-CZ" dirty="0"/>
          </a:p>
        </p:txBody>
      </p:sp>
      <p:sp>
        <p:nvSpPr>
          <p:cNvPr id="4" name="Zástupný symbol pro číslo snímku 3">
            <a:extLst>
              <a:ext uri="{FF2B5EF4-FFF2-40B4-BE49-F238E27FC236}">
                <a16:creationId xmlns:a16="http://schemas.microsoft.com/office/drawing/2014/main" id="{00276C1B-5DE5-629A-3DBE-1FE20B827F39}"/>
              </a:ext>
            </a:extLst>
          </p:cNvPr>
          <p:cNvSpPr>
            <a:spLocks noGrp="1"/>
          </p:cNvSpPr>
          <p:nvPr>
            <p:ph type="sldNum" sz="quarter" idx="5"/>
          </p:nvPr>
        </p:nvSpPr>
        <p:spPr/>
        <p:txBody>
          <a:bodyPr/>
          <a:lstStyle/>
          <a:p>
            <a:fld id="{08D9728D-C508-422C-89DF-63E70957CB99}" type="slidenum">
              <a:rPr lang="cs-CZ" smtClean="0"/>
              <a:t>9</a:t>
            </a:fld>
            <a:endParaRPr lang="cs-CZ"/>
          </a:p>
        </p:txBody>
      </p:sp>
    </p:spTree>
    <p:extLst>
      <p:ext uri="{BB962C8B-B14F-4D97-AF65-F5344CB8AC3E}">
        <p14:creationId xmlns:p14="http://schemas.microsoft.com/office/powerpoint/2010/main" val="1342931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B0DF8-CF51-0976-0049-A96859E6C6B8}"/>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25062393-5A72-5872-F812-9968508BD9A9}"/>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402A68FE-903C-E9F7-D961-1F0663F2DB95}"/>
              </a:ext>
            </a:extLst>
          </p:cNvPr>
          <p:cNvSpPr>
            <a:spLocks noGrp="1"/>
          </p:cNvSpPr>
          <p:nvPr>
            <p:ph type="body" idx="1"/>
          </p:nvPr>
        </p:nvSpPr>
        <p:spPr/>
        <p:txBody>
          <a:bodyPr/>
          <a:lstStyle/>
          <a:p>
            <a:endParaRPr lang="cs-CZ" dirty="0"/>
          </a:p>
        </p:txBody>
      </p:sp>
      <p:sp>
        <p:nvSpPr>
          <p:cNvPr id="4" name="Zástupný symbol pro číslo snímku 3">
            <a:extLst>
              <a:ext uri="{FF2B5EF4-FFF2-40B4-BE49-F238E27FC236}">
                <a16:creationId xmlns:a16="http://schemas.microsoft.com/office/drawing/2014/main" id="{E434138F-A6C1-68C8-4153-28EB678EC9D2}"/>
              </a:ext>
            </a:extLst>
          </p:cNvPr>
          <p:cNvSpPr>
            <a:spLocks noGrp="1"/>
          </p:cNvSpPr>
          <p:nvPr>
            <p:ph type="sldNum" sz="quarter" idx="5"/>
          </p:nvPr>
        </p:nvSpPr>
        <p:spPr/>
        <p:txBody>
          <a:bodyPr/>
          <a:lstStyle/>
          <a:p>
            <a:fld id="{08D9728D-C508-422C-89DF-63E70957CB99}" type="slidenum">
              <a:rPr lang="cs-CZ" smtClean="0"/>
              <a:t>10</a:t>
            </a:fld>
            <a:endParaRPr lang="cs-CZ"/>
          </a:p>
        </p:txBody>
      </p:sp>
    </p:spTree>
    <p:extLst>
      <p:ext uri="{BB962C8B-B14F-4D97-AF65-F5344CB8AC3E}">
        <p14:creationId xmlns:p14="http://schemas.microsoft.com/office/powerpoint/2010/main" val="29409601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08D9728D-C508-422C-89DF-63E70957CB99}" type="slidenum">
              <a:rPr lang="cs-CZ" smtClean="0"/>
              <a:t>11</a:t>
            </a:fld>
            <a:endParaRPr lang="cs-CZ"/>
          </a:p>
        </p:txBody>
      </p:sp>
    </p:spTree>
    <p:extLst>
      <p:ext uri="{BB962C8B-B14F-4D97-AF65-F5344CB8AC3E}">
        <p14:creationId xmlns:p14="http://schemas.microsoft.com/office/powerpoint/2010/main" val="20570718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08D9728D-C508-422C-89DF-63E70957CB99}" type="slidenum">
              <a:rPr lang="cs-CZ" smtClean="0"/>
              <a:t>14</a:t>
            </a:fld>
            <a:endParaRPr lang="cs-CZ"/>
          </a:p>
        </p:txBody>
      </p:sp>
    </p:spTree>
    <p:extLst>
      <p:ext uri="{BB962C8B-B14F-4D97-AF65-F5344CB8AC3E}">
        <p14:creationId xmlns:p14="http://schemas.microsoft.com/office/powerpoint/2010/main" val="10578693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1171C5C-CFBE-2410-3819-E2785D57E51A}"/>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BE6F701E-037E-A31B-6236-96289B8462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24AB1990-3ED6-2700-A742-622772AB84CE}"/>
              </a:ext>
            </a:extLst>
          </p:cNvPr>
          <p:cNvSpPr>
            <a:spLocks noGrp="1"/>
          </p:cNvSpPr>
          <p:nvPr>
            <p:ph type="dt" sz="half" idx="10"/>
          </p:nvPr>
        </p:nvSpPr>
        <p:spPr/>
        <p:txBody>
          <a:bodyPr/>
          <a:lstStyle/>
          <a:p>
            <a:fld id="{06D6B5F4-3E2D-4A0D-A330-BB58AE316263}" type="datetimeFigureOut">
              <a:rPr lang="cs-CZ" smtClean="0"/>
              <a:t>20.08.2026</a:t>
            </a:fld>
            <a:endParaRPr lang="cs-CZ"/>
          </a:p>
        </p:txBody>
      </p:sp>
      <p:sp>
        <p:nvSpPr>
          <p:cNvPr id="5" name="Zástupný symbol pro zápatí 4">
            <a:extLst>
              <a:ext uri="{FF2B5EF4-FFF2-40B4-BE49-F238E27FC236}">
                <a16:creationId xmlns:a16="http://schemas.microsoft.com/office/drawing/2014/main" id="{BB8D4882-8EB7-4600-4EC5-996743D4EB6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A312503-121E-1BD1-A406-43D34C283524}"/>
              </a:ext>
            </a:extLst>
          </p:cNvPr>
          <p:cNvSpPr>
            <a:spLocks noGrp="1"/>
          </p:cNvSpPr>
          <p:nvPr>
            <p:ph type="sldNum" sz="quarter" idx="12"/>
          </p:nvPr>
        </p:nvSpPr>
        <p:spPr/>
        <p:txBody>
          <a:bodyPr/>
          <a:lstStyle/>
          <a:p>
            <a:fld id="{35CA2DD5-6DD2-4E42-AB6A-6191D5425BEE}" type="slidenum">
              <a:rPr lang="cs-CZ" smtClean="0"/>
              <a:t>‹#›</a:t>
            </a:fld>
            <a:endParaRPr lang="cs-CZ"/>
          </a:p>
        </p:txBody>
      </p:sp>
    </p:spTree>
    <p:extLst>
      <p:ext uri="{BB962C8B-B14F-4D97-AF65-F5344CB8AC3E}">
        <p14:creationId xmlns:p14="http://schemas.microsoft.com/office/powerpoint/2010/main" val="3526901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C68EF17-EBAC-2A8E-1797-DA3560BAF7EA}"/>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1940624C-E98F-1F49-EE00-75AC595F00AC}"/>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0683D3AC-9E83-969B-52CC-7AAB4B5A10AA}"/>
              </a:ext>
            </a:extLst>
          </p:cNvPr>
          <p:cNvSpPr>
            <a:spLocks noGrp="1"/>
          </p:cNvSpPr>
          <p:nvPr>
            <p:ph type="dt" sz="half" idx="10"/>
          </p:nvPr>
        </p:nvSpPr>
        <p:spPr/>
        <p:txBody>
          <a:bodyPr/>
          <a:lstStyle/>
          <a:p>
            <a:fld id="{06D6B5F4-3E2D-4A0D-A330-BB58AE316263}" type="datetimeFigureOut">
              <a:rPr lang="cs-CZ" smtClean="0"/>
              <a:t>20.08.2026</a:t>
            </a:fld>
            <a:endParaRPr lang="cs-CZ"/>
          </a:p>
        </p:txBody>
      </p:sp>
      <p:sp>
        <p:nvSpPr>
          <p:cNvPr id="5" name="Zástupný symbol pro zápatí 4">
            <a:extLst>
              <a:ext uri="{FF2B5EF4-FFF2-40B4-BE49-F238E27FC236}">
                <a16:creationId xmlns:a16="http://schemas.microsoft.com/office/drawing/2014/main" id="{1DE8DD6E-F17F-90AE-91EB-F19C4EC29AB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8B5B045-6FC7-F499-85B0-9810C8CE70DE}"/>
              </a:ext>
            </a:extLst>
          </p:cNvPr>
          <p:cNvSpPr>
            <a:spLocks noGrp="1"/>
          </p:cNvSpPr>
          <p:nvPr>
            <p:ph type="sldNum" sz="quarter" idx="12"/>
          </p:nvPr>
        </p:nvSpPr>
        <p:spPr/>
        <p:txBody>
          <a:bodyPr/>
          <a:lstStyle/>
          <a:p>
            <a:fld id="{35CA2DD5-6DD2-4E42-AB6A-6191D5425BEE}" type="slidenum">
              <a:rPr lang="cs-CZ" smtClean="0"/>
              <a:t>‹#›</a:t>
            </a:fld>
            <a:endParaRPr lang="cs-CZ"/>
          </a:p>
        </p:txBody>
      </p:sp>
    </p:spTree>
    <p:extLst>
      <p:ext uri="{BB962C8B-B14F-4D97-AF65-F5344CB8AC3E}">
        <p14:creationId xmlns:p14="http://schemas.microsoft.com/office/powerpoint/2010/main" val="35079192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C87AA8EA-3323-3348-6EF5-A967A79B4783}"/>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B9F27DCE-80EC-6BC0-A7F1-143D14434C6D}"/>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D1C550FE-490E-D3EB-4B5C-4D2462F39402}"/>
              </a:ext>
            </a:extLst>
          </p:cNvPr>
          <p:cNvSpPr>
            <a:spLocks noGrp="1"/>
          </p:cNvSpPr>
          <p:nvPr>
            <p:ph type="dt" sz="half" idx="10"/>
          </p:nvPr>
        </p:nvSpPr>
        <p:spPr/>
        <p:txBody>
          <a:bodyPr/>
          <a:lstStyle/>
          <a:p>
            <a:fld id="{06D6B5F4-3E2D-4A0D-A330-BB58AE316263}" type="datetimeFigureOut">
              <a:rPr lang="cs-CZ" smtClean="0"/>
              <a:t>20.08.2026</a:t>
            </a:fld>
            <a:endParaRPr lang="cs-CZ"/>
          </a:p>
        </p:txBody>
      </p:sp>
      <p:sp>
        <p:nvSpPr>
          <p:cNvPr id="5" name="Zástupný symbol pro zápatí 4">
            <a:extLst>
              <a:ext uri="{FF2B5EF4-FFF2-40B4-BE49-F238E27FC236}">
                <a16:creationId xmlns:a16="http://schemas.microsoft.com/office/drawing/2014/main" id="{AABB045B-4844-89D9-6A5F-DEF7EE6471F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423B9B1-7903-D38B-A790-BC38F38E5AA8}"/>
              </a:ext>
            </a:extLst>
          </p:cNvPr>
          <p:cNvSpPr>
            <a:spLocks noGrp="1"/>
          </p:cNvSpPr>
          <p:nvPr>
            <p:ph type="sldNum" sz="quarter" idx="12"/>
          </p:nvPr>
        </p:nvSpPr>
        <p:spPr/>
        <p:txBody>
          <a:bodyPr/>
          <a:lstStyle/>
          <a:p>
            <a:fld id="{35CA2DD5-6DD2-4E42-AB6A-6191D5425BEE}" type="slidenum">
              <a:rPr lang="cs-CZ" smtClean="0"/>
              <a:t>‹#›</a:t>
            </a:fld>
            <a:endParaRPr lang="cs-CZ"/>
          </a:p>
        </p:txBody>
      </p:sp>
    </p:spTree>
    <p:extLst>
      <p:ext uri="{BB962C8B-B14F-4D97-AF65-F5344CB8AC3E}">
        <p14:creationId xmlns:p14="http://schemas.microsoft.com/office/powerpoint/2010/main" val="291355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5541B3-DE01-218F-8C9C-C777F748BB05}"/>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D7C9DF69-4DDA-67DE-6725-D12B9FD35169}"/>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E248511-DC21-2177-4481-7C7281B8437F}"/>
              </a:ext>
            </a:extLst>
          </p:cNvPr>
          <p:cNvSpPr>
            <a:spLocks noGrp="1"/>
          </p:cNvSpPr>
          <p:nvPr>
            <p:ph type="dt" sz="half" idx="10"/>
          </p:nvPr>
        </p:nvSpPr>
        <p:spPr/>
        <p:txBody>
          <a:bodyPr/>
          <a:lstStyle/>
          <a:p>
            <a:fld id="{06D6B5F4-3E2D-4A0D-A330-BB58AE316263}" type="datetimeFigureOut">
              <a:rPr lang="cs-CZ" smtClean="0"/>
              <a:t>20.08.2026</a:t>
            </a:fld>
            <a:endParaRPr lang="cs-CZ"/>
          </a:p>
        </p:txBody>
      </p:sp>
      <p:sp>
        <p:nvSpPr>
          <p:cNvPr id="5" name="Zástupný symbol pro zápatí 4">
            <a:extLst>
              <a:ext uri="{FF2B5EF4-FFF2-40B4-BE49-F238E27FC236}">
                <a16:creationId xmlns:a16="http://schemas.microsoft.com/office/drawing/2014/main" id="{B43C3581-D6CF-9933-02E4-73D49BE0173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EA90AA4B-AC36-4B44-C8C2-F4FA0F91CF43}"/>
              </a:ext>
            </a:extLst>
          </p:cNvPr>
          <p:cNvSpPr>
            <a:spLocks noGrp="1"/>
          </p:cNvSpPr>
          <p:nvPr>
            <p:ph type="sldNum" sz="quarter" idx="12"/>
          </p:nvPr>
        </p:nvSpPr>
        <p:spPr/>
        <p:txBody>
          <a:bodyPr/>
          <a:lstStyle/>
          <a:p>
            <a:fld id="{35CA2DD5-6DD2-4E42-AB6A-6191D5425BEE}" type="slidenum">
              <a:rPr lang="cs-CZ" smtClean="0"/>
              <a:t>‹#›</a:t>
            </a:fld>
            <a:endParaRPr lang="cs-CZ"/>
          </a:p>
        </p:txBody>
      </p:sp>
    </p:spTree>
    <p:extLst>
      <p:ext uri="{BB962C8B-B14F-4D97-AF65-F5344CB8AC3E}">
        <p14:creationId xmlns:p14="http://schemas.microsoft.com/office/powerpoint/2010/main" val="2206043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833C223-79CF-2E86-EC41-5C966B555664}"/>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04E01B8D-5335-4DF6-18F6-4FADBD5D790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671B3812-E009-6384-F971-0FB7D58FA356}"/>
              </a:ext>
            </a:extLst>
          </p:cNvPr>
          <p:cNvSpPr>
            <a:spLocks noGrp="1"/>
          </p:cNvSpPr>
          <p:nvPr>
            <p:ph type="dt" sz="half" idx="10"/>
          </p:nvPr>
        </p:nvSpPr>
        <p:spPr/>
        <p:txBody>
          <a:bodyPr/>
          <a:lstStyle/>
          <a:p>
            <a:fld id="{06D6B5F4-3E2D-4A0D-A330-BB58AE316263}" type="datetimeFigureOut">
              <a:rPr lang="cs-CZ" smtClean="0"/>
              <a:t>20.08.2026</a:t>
            </a:fld>
            <a:endParaRPr lang="cs-CZ"/>
          </a:p>
        </p:txBody>
      </p:sp>
      <p:sp>
        <p:nvSpPr>
          <p:cNvPr id="5" name="Zástupný symbol pro zápatí 4">
            <a:extLst>
              <a:ext uri="{FF2B5EF4-FFF2-40B4-BE49-F238E27FC236}">
                <a16:creationId xmlns:a16="http://schemas.microsoft.com/office/drawing/2014/main" id="{A82077F6-80DA-22F8-F4F6-A18A657CA3B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EC664C6-FAD3-A276-9E9D-91D651131D97}"/>
              </a:ext>
            </a:extLst>
          </p:cNvPr>
          <p:cNvSpPr>
            <a:spLocks noGrp="1"/>
          </p:cNvSpPr>
          <p:nvPr>
            <p:ph type="sldNum" sz="quarter" idx="12"/>
          </p:nvPr>
        </p:nvSpPr>
        <p:spPr/>
        <p:txBody>
          <a:bodyPr/>
          <a:lstStyle/>
          <a:p>
            <a:fld id="{35CA2DD5-6DD2-4E42-AB6A-6191D5425BEE}" type="slidenum">
              <a:rPr lang="cs-CZ" smtClean="0"/>
              <a:t>‹#›</a:t>
            </a:fld>
            <a:endParaRPr lang="cs-CZ"/>
          </a:p>
        </p:txBody>
      </p:sp>
    </p:spTree>
    <p:extLst>
      <p:ext uri="{BB962C8B-B14F-4D97-AF65-F5344CB8AC3E}">
        <p14:creationId xmlns:p14="http://schemas.microsoft.com/office/powerpoint/2010/main" val="41633758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091C2E8-8E01-649F-DA5C-C4186E1817B7}"/>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66B4ECBC-12C9-2CC1-0DC7-53D7F58F76D0}"/>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602706E9-0B45-B176-A79D-74DE7EA99120}"/>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D9CA75F4-E87F-9E7D-0636-798698A4D16D}"/>
              </a:ext>
            </a:extLst>
          </p:cNvPr>
          <p:cNvSpPr>
            <a:spLocks noGrp="1"/>
          </p:cNvSpPr>
          <p:nvPr>
            <p:ph type="dt" sz="half" idx="10"/>
          </p:nvPr>
        </p:nvSpPr>
        <p:spPr/>
        <p:txBody>
          <a:bodyPr/>
          <a:lstStyle/>
          <a:p>
            <a:fld id="{06D6B5F4-3E2D-4A0D-A330-BB58AE316263}" type="datetimeFigureOut">
              <a:rPr lang="cs-CZ" smtClean="0"/>
              <a:t>20.08.2026</a:t>
            </a:fld>
            <a:endParaRPr lang="cs-CZ"/>
          </a:p>
        </p:txBody>
      </p:sp>
      <p:sp>
        <p:nvSpPr>
          <p:cNvPr id="6" name="Zástupný symbol pro zápatí 5">
            <a:extLst>
              <a:ext uri="{FF2B5EF4-FFF2-40B4-BE49-F238E27FC236}">
                <a16:creationId xmlns:a16="http://schemas.microsoft.com/office/drawing/2014/main" id="{21915E08-D24F-8333-EB8E-527D13C9F881}"/>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5964A260-29CF-0EAE-F5AC-BDB40FC8E271}"/>
              </a:ext>
            </a:extLst>
          </p:cNvPr>
          <p:cNvSpPr>
            <a:spLocks noGrp="1"/>
          </p:cNvSpPr>
          <p:nvPr>
            <p:ph type="sldNum" sz="quarter" idx="12"/>
          </p:nvPr>
        </p:nvSpPr>
        <p:spPr/>
        <p:txBody>
          <a:bodyPr/>
          <a:lstStyle/>
          <a:p>
            <a:fld id="{35CA2DD5-6DD2-4E42-AB6A-6191D5425BEE}" type="slidenum">
              <a:rPr lang="cs-CZ" smtClean="0"/>
              <a:t>‹#›</a:t>
            </a:fld>
            <a:endParaRPr lang="cs-CZ"/>
          </a:p>
        </p:txBody>
      </p:sp>
    </p:spTree>
    <p:extLst>
      <p:ext uri="{BB962C8B-B14F-4D97-AF65-F5344CB8AC3E}">
        <p14:creationId xmlns:p14="http://schemas.microsoft.com/office/powerpoint/2010/main" val="1312213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23076D-6A97-43B8-393C-81565D79A969}"/>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7A0F6D6B-A6BF-69F8-D394-25A05FB4A1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34DCA031-4593-C5A7-B76A-92452B668E3A}"/>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EA2E03F6-A4EE-B335-9DDC-137A567C4F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972DE843-8D7D-EC22-114A-34C30B85608D}"/>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28FA1F54-F414-B183-F174-A8E55403ECE8}"/>
              </a:ext>
            </a:extLst>
          </p:cNvPr>
          <p:cNvSpPr>
            <a:spLocks noGrp="1"/>
          </p:cNvSpPr>
          <p:nvPr>
            <p:ph type="dt" sz="half" idx="10"/>
          </p:nvPr>
        </p:nvSpPr>
        <p:spPr/>
        <p:txBody>
          <a:bodyPr/>
          <a:lstStyle/>
          <a:p>
            <a:fld id="{06D6B5F4-3E2D-4A0D-A330-BB58AE316263}" type="datetimeFigureOut">
              <a:rPr lang="cs-CZ" smtClean="0"/>
              <a:t>20.08.2026</a:t>
            </a:fld>
            <a:endParaRPr lang="cs-CZ"/>
          </a:p>
        </p:txBody>
      </p:sp>
      <p:sp>
        <p:nvSpPr>
          <p:cNvPr id="8" name="Zástupný symbol pro zápatí 7">
            <a:extLst>
              <a:ext uri="{FF2B5EF4-FFF2-40B4-BE49-F238E27FC236}">
                <a16:creationId xmlns:a16="http://schemas.microsoft.com/office/drawing/2014/main" id="{78141904-CFCC-2A69-76CA-F8752DD95934}"/>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6562B294-F04A-DC19-6BE4-9092F44A8437}"/>
              </a:ext>
            </a:extLst>
          </p:cNvPr>
          <p:cNvSpPr>
            <a:spLocks noGrp="1"/>
          </p:cNvSpPr>
          <p:nvPr>
            <p:ph type="sldNum" sz="quarter" idx="12"/>
          </p:nvPr>
        </p:nvSpPr>
        <p:spPr/>
        <p:txBody>
          <a:bodyPr/>
          <a:lstStyle/>
          <a:p>
            <a:fld id="{35CA2DD5-6DD2-4E42-AB6A-6191D5425BEE}" type="slidenum">
              <a:rPr lang="cs-CZ" smtClean="0"/>
              <a:t>‹#›</a:t>
            </a:fld>
            <a:endParaRPr lang="cs-CZ"/>
          </a:p>
        </p:txBody>
      </p:sp>
    </p:spTree>
    <p:extLst>
      <p:ext uri="{BB962C8B-B14F-4D97-AF65-F5344CB8AC3E}">
        <p14:creationId xmlns:p14="http://schemas.microsoft.com/office/powerpoint/2010/main" val="3685941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3A8C82-C116-A4A3-3B97-E8A6E74D22F8}"/>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CF635EDF-4CAE-185D-F447-773758680DB6}"/>
              </a:ext>
            </a:extLst>
          </p:cNvPr>
          <p:cNvSpPr>
            <a:spLocks noGrp="1"/>
          </p:cNvSpPr>
          <p:nvPr>
            <p:ph type="dt" sz="half" idx="10"/>
          </p:nvPr>
        </p:nvSpPr>
        <p:spPr/>
        <p:txBody>
          <a:bodyPr/>
          <a:lstStyle/>
          <a:p>
            <a:fld id="{06D6B5F4-3E2D-4A0D-A330-BB58AE316263}" type="datetimeFigureOut">
              <a:rPr lang="cs-CZ" smtClean="0"/>
              <a:t>20.08.2026</a:t>
            </a:fld>
            <a:endParaRPr lang="cs-CZ"/>
          </a:p>
        </p:txBody>
      </p:sp>
      <p:sp>
        <p:nvSpPr>
          <p:cNvPr id="4" name="Zástupný symbol pro zápatí 3">
            <a:extLst>
              <a:ext uri="{FF2B5EF4-FFF2-40B4-BE49-F238E27FC236}">
                <a16:creationId xmlns:a16="http://schemas.microsoft.com/office/drawing/2014/main" id="{FEB2DB9C-4358-CD97-E9C1-EC3538275150}"/>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A54BE474-A905-14C4-2D5F-63D8D9562CD8}"/>
              </a:ext>
            </a:extLst>
          </p:cNvPr>
          <p:cNvSpPr>
            <a:spLocks noGrp="1"/>
          </p:cNvSpPr>
          <p:nvPr>
            <p:ph type="sldNum" sz="quarter" idx="12"/>
          </p:nvPr>
        </p:nvSpPr>
        <p:spPr/>
        <p:txBody>
          <a:bodyPr/>
          <a:lstStyle/>
          <a:p>
            <a:fld id="{35CA2DD5-6DD2-4E42-AB6A-6191D5425BEE}" type="slidenum">
              <a:rPr lang="cs-CZ" smtClean="0"/>
              <a:t>‹#›</a:t>
            </a:fld>
            <a:endParaRPr lang="cs-CZ"/>
          </a:p>
        </p:txBody>
      </p:sp>
    </p:spTree>
    <p:extLst>
      <p:ext uri="{BB962C8B-B14F-4D97-AF65-F5344CB8AC3E}">
        <p14:creationId xmlns:p14="http://schemas.microsoft.com/office/powerpoint/2010/main" val="2801561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58737B9B-F437-8D7E-13A1-B7D735BC7A2A}"/>
              </a:ext>
            </a:extLst>
          </p:cNvPr>
          <p:cNvSpPr>
            <a:spLocks noGrp="1"/>
          </p:cNvSpPr>
          <p:nvPr>
            <p:ph type="dt" sz="half" idx="10"/>
          </p:nvPr>
        </p:nvSpPr>
        <p:spPr/>
        <p:txBody>
          <a:bodyPr/>
          <a:lstStyle/>
          <a:p>
            <a:fld id="{06D6B5F4-3E2D-4A0D-A330-BB58AE316263}" type="datetimeFigureOut">
              <a:rPr lang="cs-CZ" smtClean="0"/>
              <a:t>20.08.2026</a:t>
            </a:fld>
            <a:endParaRPr lang="cs-CZ"/>
          </a:p>
        </p:txBody>
      </p:sp>
      <p:sp>
        <p:nvSpPr>
          <p:cNvPr id="3" name="Zástupný symbol pro zápatí 2">
            <a:extLst>
              <a:ext uri="{FF2B5EF4-FFF2-40B4-BE49-F238E27FC236}">
                <a16:creationId xmlns:a16="http://schemas.microsoft.com/office/drawing/2014/main" id="{C65FF91D-ED42-0C1A-FD4D-A5819C9AE5A1}"/>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6600BB4C-9A15-F618-DBEB-69EEC551EB3B}"/>
              </a:ext>
            </a:extLst>
          </p:cNvPr>
          <p:cNvSpPr>
            <a:spLocks noGrp="1"/>
          </p:cNvSpPr>
          <p:nvPr>
            <p:ph type="sldNum" sz="quarter" idx="12"/>
          </p:nvPr>
        </p:nvSpPr>
        <p:spPr/>
        <p:txBody>
          <a:bodyPr/>
          <a:lstStyle/>
          <a:p>
            <a:fld id="{35CA2DD5-6DD2-4E42-AB6A-6191D5425BEE}" type="slidenum">
              <a:rPr lang="cs-CZ" smtClean="0"/>
              <a:t>‹#›</a:t>
            </a:fld>
            <a:endParaRPr lang="cs-CZ"/>
          </a:p>
        </p:txBody>
      </p:sp>
    </p:spTree>
    <p:extLst>
      <p:ext uri="{BB962C8B-B14F-4D97-AF65-F5344CB8AC3E}">
        <p14:creationId xmlns:p14="http://schemas.microsoft.com/office/powerpoint/2010/main" val="188118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5C3C39-A61A-8398-CA87-2A11F823C373}"/>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DD22CE17-AEE9-8BCC-B64D-81CC151D9B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BBF37611-F943-81EB-7B9B-0D13C54D71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244A8BB6-73FB-5731-0E91-61CEE8FF52BE}"/>
              </a:ext>
            </a:extLst>
          </p:cNvPr>
          <p:cNvSpPr>
            <a:spLocks noGrp="1"/>
          </p:cNvSpPr>
          <p:nvPr>
            <p:ph type="dt" sz="half" idx="10"/>
          </p:nvPr>
        </p:nvSpPr>
        <p:spPr/>
        <p:txBody>
          <a:bodyPr/>
          <a:lstStyle/>
          <a:p>
            <a:fld id="{06D6B5F4-3E2D-4A0D-A330-BB58AE316263}" type="datetimeFigureOut">
              <a:rPr lang="cs-CZ" smtClean="0"/>
              <a:t>20.08.2026</a:t>
            </a:fld>
            <a:endParaRPr lang="cs-CZ"/>
          </a:p>
        </p:txBody>
      </p:sp>
      <p:sp>
        <p:nvSpPr>
          <p:cNvPr id="6" name="Zástupný symbol pro zápatí 5">
            <a:extLst>
              <a:ext uri="{FF2B5EF4-FFF2-40B4-BE49-F238E27FC236}">
                <a16:creationId xmlns:a16="http://schemas.microsoft.com/office/drawing/2014/main" id="{A2C23471-5A60-6E1D-3EEF-80F8BC540EED}"/>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B0BA9C9F-F3CD-111B-F186-528E6F06CFDC}"/>
              </a:ext>
            </a:extLst>
          </p:cNvPr>
          <p:cNvSpPr>
            <a:spLocks noGrp="1"/>
          </p:cNvSpPr>
          <p:nvPr>
            <p:ph type="sldNum" sz="quarter" idx="12"/>
          </p:nvPr>
        </p:nvSpPr>
        <p:spPr/>
        <p:txBody>
          <a:bodyPr/>
          <a:lstStyle/>
          <a:p>
            <a:fld id="{35CA2DD5-6DD2-4E42-AB6A-6191D5425BEE}" type="slidenum">
              <a:rPr lang="cs-CZ" smtClean="0"/>
              <a:t>‹#›</a:t>
            </a:fld>
            <a:endParaRPr lang="cs-CZ"/>
          </a:p>
        </p:txBody>
      </p:sp>
    </p:spTree>
    <p:extLst>
      <p:ext uri="{BB962C8B-B14F-4D97-AF65-F5344CB8AC3E}">
        <p14:creationId xmlns:p14="http://schemas.microsoft.com/office/powerpoint/2010/main" val="3412214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DD6D285-C649-AC2C-346C-E30A2E7843CF}"/>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AF66EEE0-B0C4-6197-7FF0-A5AC4876D9E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E6C72260-29C3-04B5-015E-EFE0F46798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481356A1-3056-6177-3F68-B950F42FE1A9}"/>
              </a:ext>
            </a:extLst>
          </p:cNvPr>
          <p:cNvSpPr>
            <a:spLocks noGrp="1"/>
          </p:cNvSpPr>
          <p:nvPr>
            <p:ph type="dt" sz="half" idx="10"/>
          </p:nvPr>
        </p:nvSpPr>
        <p:spPr/>
        <p:txBody>
          <a:bodyPr/>
          <a:lstStyle/>
          <a:p>
            <a:fld id="{06D6B5F4-3E2D-4A0D-A330-BB58AE316263}" type="datetimeFigureOut">
              <a:rPr lang="cs-CZ" smtClean="0"/>
              <a:t>20.08.2026</a:t>
            </a:fld>
            <a:endParaRPr lang="cs-CZ"/>
          </a:p>
        </p:txBody>
      </p:sp>
      <p:sp>
        <p:nvSpPr>
          <p:cNvPr id="6" name="Zástupný symbol pro zápatí 5">
            <a:extLst>
              <a:ext uri="{FF2B5EF4-FFF2-40B4-BE49-F238E27FC236}">
                <a16:creationId xmlns:a16="http://schemas.microsoft.com/office/drawing/2014/main" id="{85041178-A19A-CDF5-8A2B-77B0ABFF0B1F}"/>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8830C415-5A77-BF5C-AA45-FE9054136808}"/>
              </a:ext>
            </a:extLst>
          </p:cNvPr>
          <p:cNvSpPr>
            <a:spLocks noGrp="1"/>
          </p:cNvSpPr>
          <p:nvPr>
            <p:ph type="sldNum" sz="quarter" idx="12"/>
          </p:nvPr>
        </p:nvSpPr>
        <p:spPr/>
        <p:txBody>
          <a:bodyPr/>
          <a:lstStyle/>
          <a:p>
            <a:fld id="{35CA2DD5-6DD2-4E42-AB6A-6191D5425BEE}" type="slidenum">
              <a:rPr lang="cs-CZ" smtClean="0"/>
              <a:t>‹#›</a:t>
            </a:fld>
            <a:endParaRPr lang="cs-CZ"/>
          </a:p>
        </p:txBody>
      </p:sp>
    </p:spTree>
    <p:extLst>
      <p:ext uri="{BB962C8B-B14F-4D97-AF65-F5344CB8AC3E}">
        <p14:creationId xmlns:p14="http://schemas.microsoft.com/office/powerpoint/2010/main" val="1373568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657248B5-CC74-09F3-C8A6-8E19E4419E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8D888189-82F0-A1AC-50D1-49EB4574FA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640D93C-7770-A27C-3E84-B1BCC28B90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6D6B5F4-3E2D-4A0D-A330-BB58AE316263}" type="datetimeFigureOut">
              <a:rPr lang="cs-CZ" smtClean="0"/>
              <a:t>20.08.2026</a:t>
            </a:fld>
            <a:endParaRPr lang="cs-CZ"/>
          </a:p>
        </p:txBody>
      </p:sp>
      <p:sp>
        <p:nvSpPr>
          <p:cNvPr id="5" name="Zástupný symbol pro zápatí 4">
            <a:extLst>
              <a:ext uri="{FF2B5EF4-FFF2-40B4-BE49-F238E27FC236}">
                <a16:creationId xmlns:a16="http://schemas.microsoft.com/office/drawing/2014/main" id="{2BBC73E1-ACC5-A582-BC38-BAEEF0FFAD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cs-CZ"/>
          </a:p>
        </p:txBody>
      </p:sp>
      <p:sp>
        <p:nvSpPr>
          <p:cNvPr id="6" name="Zástupný symbol pro číslo snímku 5">
            <a:extLst>
              <a:ext uri="{FF2B5EF4-FFF2-40B4-BE49-F238E27FC236}">
                <a16:creationId xmlns:a16="http://schemas.microsoft.com/office/drawing/2014/main" id="{6724733C-A77E-B9CA-1DB9-1B6712880B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5CA2DD5-6DD2-4E42-AB6A-6191D5425BEE}" type="slidenum">
              <a:rPr lang="cs-CZ" smtClean="0"/>
              <a:t>‹#›</a:t>
            </a:fld>
            <a:endParaRPr lang="cs-CZ"/>
          </a:p>
        </p:txBody>
      </p:sp>
    </p:spTree>
    <p:extLst>
      <p:ext uri="{BB962C8B-B14F-4D97-AF65-F5344CB8AC3E}">
        <p14:creationId xmlns:p14="http://schemas.microsoft.com/office/powerpoint/2010/main" val="26536906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411.png"/><Relationship Id="rId3" Type="http://schemas.openxmlformats.org/officeDocument/2006/relationships/image" Target="../media/image6.emf"/><Relationship Id="rId7"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50.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1050.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image" Target="../media/image65.emf"/><Relationship Id="rId1" Type="http://schemas.openxmlformats.org/officeDocument/2006/relationships/slideLayout" Target="../slideLayouts/slideLayout7.xml"/><Relationship Id="rId4" Type="http://schemas.openxmlformats.org/officeDocument/2006/relationships/image" Target="../media/image67.emf"/></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image" Target="../media/image65.emf"/><Relationship Id="rId1" Type="http://schemas.openxmlformats.org/officeDocument/2006/relationships/slideLayout" Target="../slideLayouts/slideLayout7.xml"/><Relationship Id="rId4" Type="http://schemas.openxmlformats.org/officeDocument/2006/relationships/image" Target="../media/image68.emf"/></Relationships>
</file>

<file path=ppt/slides/_rels/slide111.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image" Target="../media/image68.emf"/><Relationship Id="rId1" Type="http://schemas.openxmlformats.org/officeDocument/2006/relationships/slideLayout" Target="../slideLayouts/slideLayout7.xml"/><Relationship Id="rId4" Type="http://schemas.openxmlformats.org/officeDocument/2006/relationships/image" Target="../media/image66.emf"/></Relationships>
</file>

<file path=ppt/slides/_rels/slide112.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image" Target="../media/image68.emf"/><Relationship Id="rId1" Type="http://schemas.openxmlformats.org/officeDocument/2006/relationships/slideLayout" Target="../slideLayouts/slideLayout7.xml"/><Relationship Id="rId4" Type="http://schemas.openxmlformats.org/officeDocument/2006/relationships/image" Target="../media/image66.emf"/></Relationships>
</file>

<file path=ppt/slides/_rels/slide11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3" Type="http://schemas.openxmlformats.org/officeDocument/2006/relationships/image" Target="../media/image78.emf"/><Relationship Id="rId2" Type="http://schemas.openxmlformats.org/officeDocument/2006/relationships/image" Target="../media/image77.emf"/><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image" Target="../media/image79.emf"/><Relationship Id="rId1" Type="http://schemas.openxmlformats.org/officeDocument/2006/relationships/slideLayout" Target="../slideLayouts/slideLayout7.xml"/><Relationship Id="rId4" Type="http://schemas.openxmlformats.org/officeDocument/2006/relationships/image" Target="../media/image86.png"/></Relationships>
</file>

<file path=ppt/slides/_rels/slide13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0.jpg"/><Relationship Id="rId1" Type="http://schemas.openxmlformats.org/officeDocument/2006/relationships/slideLayout" Target="../slideLayouts/slideLayout7.xml"/><Relationship Id="rId4" Type="http://schemas.openxmlformats.org/officeDocument/2006/relationships/image" Target="../media/image87.emf"/></Relationships>
</file>

<file path=ppt/slides/_rels/slide13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8.emf"/><Relationship Id="rId1" Type="http://schemas.openxmlformats.org/officeDocument/2006/relationships/slideLayout" Target="../slideLayouts/slideLayout7.xml"/><Relationship Id="rId4" Type="http://schemas.openxmlformats.org/officeDocument/2006/relationships/image" Target="../media/image80.jpg"/></Relationships>
</file>

<file path=ppt/slides/_rels/slide133.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image" Target="../media/image86.png"/><Relationship Id="rId1" Type="http://schemas.openxmlformats.org/officeDocument/2006/relationships/slideLayout" Target="../slideLayouts/slideLayout7.xml"/><Relationship Id="rId4" Type="http://schemas.openxmlformats.org/officeDocument/2006/relationships/image" Target="../media/image89.emf"/></Relationships>
</file>

<file path=ppt/slides/_rels/slide134.xml.rels><?xml version="1.0" encoding="UTF-8" standalone="yes"?>
<Relationships xmlns="http://schemas.openxmlformats.org/package/2006/relationships"><Relationship Id="rId3" Type="http://schemas.openxmlformats.org/officeDocument/2006/relationships/image" Target="../media/image91.jpg"/><Relationship Id="rId2" Type="http://schemas.openxmlformats.org/officeDocument/2006/relationships/image" Target="../media/image90.jpg"/><Relationship Id="rId1" Type="http://schemas.openxmlformats.org/officeDocument/2006/relationships/slideLayout" Target="../slideLayouts/slideLayout7.xml"/><Relationship Id="rId4" Type="http://schemas.openxmlformats.org/officeDocument/2006/relationships/image" Target="../media/image92.emf"/></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2" Type="http://schemas.openxmlformats.org/officeDocument/2006/relationships/image" Target="../media/image107.emf"/><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2" Type="http://schemas.openxmlformats.org/officeDocument/2006/relationships/image" Target="../media/image108.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1.png"/><Relationship Id="rId7" Type="http://schemas.openxmlformats.org/officeDocument/2006/relationships/image" Target="../media/image16.png"/><Relationship Id="rId12" Type="http://schemas.openxmlformats.org/officeDocument/2006/relationships/image" Target="../media/image170.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03.png"/><Relationship Id="rId11" Type="http://schemas.openxmlformats.org/officeDocument/2006/relationships/image" Target="../media/image131.png"/><Relationship Id="rId5" Type="http://schemas.openxmlformats.org/officeDocument/2006/relationships/image" Target="../media/image711.png"/><Relationship Id="rId4" Type="http://schemas.openxmlformats.org/officeDocument/2006/relationships/image" Target="../media/image97.png"/><Relationship Id="rId9" Type="http://schemas.openxmlformats.org/officeDocument/2006/relationships/image" Target="../media/image160.png"/></Relationships>
</file>

<file path=ppt/slides/_rels/slide140.xml.rels><?xml version="1.0" encoding="UTF-8" standalone="yes"?>
<Relationships xmlns="http://schemas.openxmlformats.org/package/2006/relationships"><Relationship Id="rId2" Type="http://schemas.openxmlformats.org/officeDocument/2006/relationships/image" Target="../media/image109.emf"/><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image" Target="../media/image109.emf"/><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2" Type="http://schemas.openxmlformats.org/officeDocument/2006/relationships/image" Target="../media/image109.emf"/><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11.jpeg"/></Relationships>
</file>

<file path=ppt/slides/_rels/slide145.xml.rels><?xml version="1.0" encoding="UTF-8" standalone="yes"?>
<Relationships xmlns="http://schemas.openxmlformats.org/package/2006/relationships"><Relationship Id="rId2" Type="http://schemas.openxmlformats.org/officeDocument/2006/relationships/image" Target="../media/image108.emf"/><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2" Type="http://schemas.openxmlformats.org/officeDocument/2006/relationships/image" Target="../media/image109.emf"/><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3" Type="http://schemas.openxmlformats.org/officeDocument/2006/relationships/image" Target="../media/image112.emf"/><Relationship Id="rId2" Type="http://schemas.openxmlformats.org/officeDocument/2006/relationships/image" Target="../media/image109.emf"/><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3" Type="http://schemas.openxmlformats.org/officeDocument/2006/relationships/image" Target="../media/image112.emf"/><Relationship Id="rId2" Type="http://schemas.openxmlformats.org/officeDocument/2006/relationships/image" Target="../media/image109.emf"/><Relationship Id="rId1" Type="http://schemas.openxmlformats.org/officeDocument/2006/relationships/slideLayout" Target="../slideLayouts/slideLayout7.xml"/><Relationship Id="rId4" Type="http://schemas.openxmlformats.org/officeDocument/2006/relationships/image" Target="../media/image113.png"/></Relationships>
</file>

<file path=ppt/slides/_rels/slide149.xml.rels><?xml version="1.0" encoding="UTF-8" standalone="yes"?>
<Relationships xmlns="http://schemas.openxmlformats.org/package/2006/relationships"><Relationship Id="rId2" Type="http://schemas.openxmlformats.org/officeDocument/2006/relationships/image" Target="../media/image109.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201.png"/><Relationship Id="rId7"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71.png"/><Relationship Id="rId4" Type="http://schemas.openxmlformats.org/officeDocument/2006/relationships/image" Target="../media/image18.png"/><Relationship Id="rId9" Type="http://schemas.openxmlformats.org/officeDocument/2006/relationships/image" Target="../media/image14.png"/></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201.png"/><Relationship Id="rId7"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71.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image" Target="../media/image10.emf"/><Relationship Id="rId7"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71.png"/><Relationship Id="rId4" Type="http://schemas.openxmlformats.org/officeDocument/2006/relationships/image" Target="../media/image18.png"/><Relationship Id="rId9" Type="http://schemas.openxmlformats.org/officeDocument/2006/relationships/image" Target="../media/image22.png"/></Relationships>
</file>

<file path=ppt/slides/_rels/slide1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8.png"/><Relationship Id="rId7" Type="http://schemas.openxmlformats.org/officeDocument/2006/relationships/image" Target="../media/image201.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71.png"/><Relationship Id="rId9" Type="http://schemas.openxmlformats.org/officeDocument/2006/relationships/image" Target="../media/image2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12.png"/><Relationship Id="rId7" Type="http://schemas.openxmlformats.org/officeDocument/2006/relationships/image" Target="../media/image30.png"/><Relationship Id="rId12" Type="http://schemas.openxmlformats.org/officeDocument/2006/relationships/image" Target="../media/image25.png"/><Relationship Id="rId2" Type="http://schemas.openxmlformats.org/officeDocument/2006/relationships/image" Target="../media/image213.pn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24.png"/><Relationship Id="rId10" Type="http://schemas.openxmlformats.org/officeDocument/2006/relationships/image" Target="../media/image27.png"/><Relationship Id="rId4" Type="http://schemas.openxmlformats.org/officeDocument/2006/relationships/image" Target="../media/image231.png"/><Relationship Id="rId9" Type="http://schemas.openxmlformats.org/officeDocument/2006/relationships/image" Target="../media/image26.png"/></Relationships>
</file>

<file path=ppt/slides/_rels/slide29.xml.rels><?xml version="1.0" encoding="UTF-8" standalone="yes"?>
<Relationships xmlns="http://schemas.openxmlformats.org/package/2006/relationships"><Relationship Id="rId8" Type="http://schemas.openxmlformats.org/officeDocument/2006/relationships/image" Target="../media/image250.png"/><Relationship Id="rId3" Type="http://schemas.openxmlformats.org/officeDocument/2006/relationships/image" Target="../media/image212.png"/><Relationship Id="rId7" Type="http://schemas.openxmlformats.org/officeDocument/2006/relationships/image" Target="../media/image30.png"/><Relationship Id="rId12" Type="http://schemas.openxmlformats.org/officeDocument/2006/relationships/image" Target="../media/image31.png"/><Relationship Id="rId2" Type="http://schemas.openxmlformats.org/officeDocument/2006/relationships/image" Target="../media/image151.pn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28.png"/><Relationship Id="rId5" Type="http://schemas.openxmlformats.org/officeDocument/2006/relationships/image" Target="../media/image240.png"/><Relationship Id="rId10" Type="http://schemas.openxmlformats.org/officeDocument/2006/relationships/image" Target="../media/image27.png"/><Relationship Id="rId4" Type="http://schemas.openxmlformats.org/officeDocument/2006/relationships/image" Target="../media/image231.png"/><Relationship Id="rId9" Type="http://schemas.openxmlformats.org/officeDocument/2006/relationships/image" Target="../media/image2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3" Type="http://schemas.openxmlformats.org/officeDocument/2006/relationships/image" Target="../media/image27.png"/><Relationship Id="rId12" Type="http://schemas.openxmlformats.org/officeDocument/2006/relationships/image" Target="../media/image34.png"/><Relationship Id="rId1" Type="http://schemas.openxmlformats.org/officeDocument/2006/relationships/slideLayout" Target="../slideLayouts/slideLayout7.xml"/><Relationship Id="rId11" Type="http://schemas.openxmlformats.org/officeDocument/2006/relationships/image" Target="../media/image250.png"/><Relationship Id="rId15" Type="http://schemas.openxmlformats.org/officeDocument/2006/relationships/image" Target="../media/image35.png"/><Relationship Id="rId10" Type="http://schemas.openxmlformats.org/officeDocument/2006/relationships/image" Target="../media/image33.png"/><Relationship Id="rId14" Type="http://schemas.openxmlformats.org/officeDocument/2006/relationships/image" Target="../media/image32.png"/></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6.emf"/><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230.png"/><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 Id="rId6" Type="http://schemas.openxmlformats.org/officeDocument/2006/relationships/image" Target="../media/image29.png"/></Relationships>
</file>

<file path=ppt/slides/_rels/slide3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70.png"/><Relationship Id="rId1" Type="http://schemas.openxmlformats.org/officeDocument/2006/relationships/slideLayout" Target="../slideLayouts/slideLayout7.xml"/><Relationship Id="rId15" Type="http://schemas.openxmlformats.org/officeDocument/2006/relationships/image" Target="../media/image410.png"/></Relationships>
</file>

<file path=ppt/slides/_rels/slide39.xml.rels><?xml version="1.0" encoding="UTF-8" standalone="yes"?>
<Relationships xmlns="http://schemas.openxmlformats.org/package/2006/relationships"><Relationship Id="rId13" Type="http://schemas.openxmlformats.org/officeDocument/2006/relationships/image" Target="../media/image44.png"/><Relationship Id="rId3" Type="http://schemas.openxmlformats.org/officeDocument/2006/relationships/image" Target="../media/image40.png"/><Relationship Id="rId12" Type="http://schemas.openxmlformats.org/officeDocument/2006/relationships/image" Target="../media/image360.png"/><Relationship Id="rId2" Type="http://schemas.openxmlformats.org/officeDocument/2006/relationships/image" Target="../media/image370.png"/><Relationship Id="rId1" Type="http://schemas.openxmlformats.org/officeDocument/2006/relationships/slideLayout" Target="../slideLayouts/slideLayout7.xml"/><Relationship Id="rId11" Type="http://schemas.openxmlformats.org/officeDocument/2006/relationships/image" Target="../media/image43.png"/><Relationship Id="rId5" Type="http://schemas.openxmlformats.org/officeDocument/2006/relationships/image" Target="../media/image42.png"/><Relationship Id="rId15" Type="http://schemas.openxmlformats.org/officeDocument/2006/relationships/image" Target="../media/image410.png"/><Relationship Id="rId10" Type="http://schemas.openxmlformats.org/officeDocument/2006/relationships/image" Target="../media/image421.png"/><Relationship Id="rId4" Type="http://schemas.openxmlformats.org/officeDocument/2006/relationships/image" Target="../media/image41.png"/><Relationship Id="rId14" Type="http://schemas.openxmlformats.org/officeDocument/2006/relationships/image" Target="../media/image4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3" Type="http://schemas.openxmlformats.org/officeDocument/2006/relationships/image" Target="../media/image43.png"/><Relationship Id="rId12" Type="http://schemas.openxmlformats.org/officeDocument/2006/relationships/image" Target="../media/image42.png"/><Relationship Id="rId2" Type="http://schemas.openxmlformats.org/officeDocument/2006/relationships/notesSlide" Target="../notesSlides/notesSlide14.xml"/><Relationship Id="rId16" Type="http://schemas.openxmlformats.org/officeDocument/2006/relationships/image" Target="../media/image49.png"/><Relationship Id="rId1" Type="http://schemas.openxmlformats.org/officeDocument/2006/relationships/slideLayout" Target="../slideLayouts/slideLayout7.xml"/><Relationship Id="rId11" Type="http://schemas.openxmlformats.org/officeDocument/2006/relationships/image" Target="../media/image45.png"/><Relationship Id="rId15" Type="http://schemas.openxmlformats.org/officeDocument/2006/relationships/image" Target="../media/image48.png"/><Relationship Id="rId10" Type="http://schemas.openxmlformats.org/officeDocument/2006/relationships/image" Target="../media/image410.png"/><Relationship Id="rId14" Type="http://schemas.openxmlformats.org/officeDocument/2006/relationships/image" Target="../media/image47.png"/></Relationships>
</file>

<file path=ppt/slides/_rels/slide41.xml.rels><?xml version="1.0" encoding="UTF-8" standalone="yes"?>
<Relationships xmlns="http://schemas.openxmlformats.org/package/2006/relationships"><Relationship Id="rId13" Type="http://schemas.openxmlformats.org/officeDocument/2006/relationships/image" Target="../media/image42.png"/><Relationship Id="rId12" Type="http://schemas.openxmlformats.org/officeDocument/2006/relationships/image" Target="../media/image45.png"/><Relationship Id="rId2" Type="http://schemas.openxmlformats.org/officeDocument/2006/relationships/notesSlide" Target="../notesSlides/notesSlide15.xml"/><Relationship Id="rId16" Type="http://schemas.openxmlformats.org/officeDocument/2006/relationships/image" Target="../media/image39.png"/><Relationship Id="rId1" Type="http://schemas.openxmlformats.org/officeDocument/2006/relationships/slideLayout" Target="../slideLayouts/slideLayout7.xml"/><Relationship Id="rId11" Type="http://schemas.openxmlformats.org/officeDocument/2006/relationships/image" Target="../media/image490.png"/><Relationship Id="rId5" Type="http://schemas.openxmlformats.org/officeDocument/2006/relationships/image" Target="../media/image470.png"/><Relationship Id="rId15" Type="http://schemas.openxmlformats.org/officeDocument/2006/relationships/image" Target="../media/image37.png"/><Relationship Id="rId10" Type="http://schemas.openxmlformats.org/officeDocument/2006/relationships/image" Target="../media/image410.png"/><Relationship Id="rId4" Type="http://schemas.openxmlformats.org/officeDocument/2006/relationships/image" Target="../media/image440.png"/><Relationship Id="rId14" Type="http://schemas.openxmlformats.org/officeDocument/2006/relationships/image" Target="../media/image43.png"/></Relationships>
</file>

<file path=ppt/slides/_rels/slide42.xml.rels><?xml version="1.0" encoding="UTF-8" standalone="yes"?>
<Relationships xmlns="http://schemas.openxmlformats.org/package/2006/relationships"><Relationship Id="rId13" Type="http://schemas.openxmlformats.org/officeDocument/2006/relationships/image" Target="../media/image42.png"/><Relationship Id="rId12" Type="http://schemas.openxmlformats.org/officeDocument/2006/relationships/image" Target="../media/image45.png"/><Relationship Id="rId2" Type="http://schemas.openxmlformats.org/officeDocument/2006/relationships/notesSlide" Target="../notesSlides/notesSlide16.xml"/><Relationship Id="rId1" Type="http://schemas.openxmlformats.org/officeDocument/2006/relationships/slideLayout" Target="../slideLayouts/slideLayout7.xml"/><Relationship Id="rId11" Type="http://schemas.openxmlformats.org/officeDocument/2006/relationships/image" Target="../media/image490.png"/><Relationship Id="rId5" Type="http://schemas.openxmlformats.org/officeDocument/2006/relationships/image" Target="../media/image470.png"/><Relationship Id="rId15" Type="http://schemas.openxmlformats.org/officeDocument/2006/relationships/image" Target="../media/image51.png"/><Relationship Id="rId10" Type="http://schemas.openxmlformats.org/officeDocument/2006/relationships/image" Target="../media/image410.png"/><Relationship Id="rId4" Type="http://schemas.openxmlformats.org/officeDocument/2006/relationships/image" Target="../media/image440.png"/><Relationship Id="rId14" Type="http://schemas.openxmlformats.org/officeDocument/2006/relationships/image" Target="../media/image43.png"/></Relationships>
</file>

<file path=ppt/slides/_rels/slide43.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0.png"/><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50.png"/><Relationship Id="rId4" Type="http://schemas.openxmlformats.org/officeDocument/2006/relationships/image" Target="../media/image53.png"/></Relationships>
</file>

<file path=ppt/slides/_rels/slide45.xml.rels><?xml version="1.0" encoding="UTF-8" standalone="yes"?>
<Relationships xmlns="http://schemas.openxmlformats.org/package/2006/relationships"><Relationship Id="rId7" Type="http://schemas.openxmlformats.org/officeDocument/2006/relationships/image" Target="../media/image20.gif"/><Relationship Id="rId2" Type="http://schemas.openxmlformats.org/officeDocument/2006/relationships/image" Target="../media/image54.png"/><Relationship Id="rId1" Type="http://schemas.openxmlformats.org/officeDocument/2006/relationships/slideLayout" Target="../slideLayouts/slideLayout7.xml"/><Relationship Id="rId6" Type="http://schemas.openxmlformats.org/officeDocument/2006/relationships/image" Target="../media/image57.png"/><Relationship Id="rId4" Type="http://schemas.openxmlformats.org/officeDocument/2006/relationships/image" Target="../media/image541.png"/></Relationships>
</file>

<file path=ppt/slides/_rels/slide4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394.png"/><Relationship Id="rId1" Type="http://schemas.openxmlformats.org/officeDocument/2006/relationships/slideLayout" Target="../slideLayouts/slideLayout7.xml"/><Relationship Id="rId6" Type="http://schemas.openxmlformats.org/officeDocument/2006/relationships/image" Target="../media/image57.png"/><Relationship Id="rId4" Type="http://schemas.openxmlformats.org/officeDocument/2006/relationships/image" Target="../media/image541.png"/></Relationships>
</file>

<file path=ppt/slides/_rels/slide47.xml.rels><?xml version="1.0" encoding="UTF-8" standalone="yes"?>
<Relationships xmlns="http://schemas.openxmlformats.org/package/2006/relationships"><Relationship Id="rId13" Type="http://schemas.openxmlformats.org/officeDocument/2006/relationships/image" Target="../media/image67.png"/><Relationship Id="rId3" Type="http://schemas.openxmlformats.org/officeDocument/2006/relationships/image" Target="../media/image61.png"/><Relationship Id="rId12" Type="http://schemas.openxmlformats.org/officeDocument/2006/relationships/image" Target="../media/image66.png"/><Relationship Id="rId2" Type="http://schemas.openxmlformats.org/officeDocument/2006/relationships/image" Target="../media/image56.png"/><Relationship Id="rId1" Type="http://schemas.openxmlformats.org/officeDocument/2006/relationships/slideLayout" Target="../slideLayouts/slideLayout7.xml"/><Relationship Id="rId11" Type="http://schemas.openxmlformats.org/officeDocument/2006/relationships/image" Target="../media/image540.png"/><Relationship Id="rId6" Type="http://schemas.openxmlformats.org/officeDocument/2006/relationships/image" Target="../media/image392.png"/><Relationship Id="rId5" Type="http://schemas.openxmlformats.org/officeDocument/2006/relationships/image" Target="../media/image63.png"/><Relationship Id="rId14" Type="http://schemas.openxmlformats.org/officeDocument/2006/relationships/image" Target="../media/image394.png"/></Relationships>
</file>

<file path=ppt/slides/_rels/slide48.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502.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image" Target="../media/image70.png"/><Relationship Id="rId1" Type="http://schemas.openxmlformats.org/officeDocument/2006/relationships/slideLayout" Target="../slideLayouts/slideLayout7.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57.xml.rels><?xml version="1.0" encoding="UTF-8" standalone="yes"?>
<Relationships xmlns="http://schemas.openxmlformats.org/package/2006/relationships"><Relationship Id="rId13" Type="http://schemas.openxmlformats.org/officeDocument/2006/relationships/image" Target="../media/image73.png"/><Relationship Id="rId3" Type="http://schemas.openxmlformats.org/officeDocument/2006/relationships/image" Target="../media/image62.png"/><Relationship Id="rId12" Type="http://schemas.openxmlformats.org/officeDocument/2006/relationships/image" Target="../media/image75.png"/><Relationship Id="rId2" Type="http://schemas.openxmlformats.org/officeDocument/2006/relationships/image" Target="../media/image76.png"/><Relationship Id="rId1" Type="http://schemas.openxmlformats.org/officeDocument/2006/relationships/slideLayout" Target="../slideLayouts/slideLayout7.xml"/><Relationship Id="rId11" Type="http://schemas.openxmlformats.org/officeDocument/2006/relationships/image" Target="../media/image74.png"/><Relationship Id="rId10" Type="http://schemas.openxmlformats.org/officeDocument/2006/relationships/image" Target="../media/image72.png"/><Relationship Id="rId9" Type="http://schemas.openxmlformats.org/officeDocument/2006/relationships/image" Target="../media/image71.png"/><Relationship Id="rId14" Type="http://schemas.openxmlformats.org/officeDocument/2006/relationships/image" Target="../media/image58.png"/></Relationships>
</file>

<file path=ppt/slides/_rels/slide58.xml.rels><?xml version="1.0" encoding="UTF-8" standalone="yes"?>
<Relationships xmlns="http://schemas.openxmlformats.org/package/2006/relationships"><Relationship Id="rId13" Type="http://schemas.openxmlformats.org/officeDocument/2006/relationships/image" Target="../media/image74.png"/><Relationship Id="rId12" Type="http://schemas.openxmlformats.org/officeDocument/2006/relationships/image" Target="../media/image72.png"/><Relationship Id="rId2" Type="http://schemas.openxmlformats.org/officeDocument/2006/relationships/image" Target="../media/image64.png"/><Relationship Id="rId1" Type="http://schemas.openxmlformats.org/officeDocument/2006/relationships/slideLayout" Target="../slideLayouts/slideLayout7.xml"/><Relationship Id="rId11" Type="http://schemas.openxmlformats.org/officeDocument/2006/relationships/image" Target="../media/image71.png"/><Relationship Id="rId15" Type="http://schemas.openxmlformats.org/officeDocument/2006/relationships/image" Target="../media/image65.png"/><Relationship Id="rId10" Type="http://schemas.openxmlformats.org/officeDocument/2006/relationships/image" Target="../media/image750.png"/><Relationship Id="rId14" Type="http://schemas.openxmlformats.org/officeDocument/2006/relationships/image" Target="../media/image73.png"/></Relationships>
</file>

<file path=ppt/slides/_rels/slide59.xml.rels><?xml version="1.0" encoding="UTF-8" standalone="yes"?>
<Relationships xmlns="http://schemas.openxmlformats.org/package/2006/relationships"><Relationship Id="rId13" Type="http://schemas.openxmlformats.org/officeDocument/2006/relationships/image" Target="../media/image74.png"/><Relationship Id="rId12" Type="http://schemas.openxmlformats.org/officeDocument/2006/relationships/image" Target="../media/image72.png"/><Relationship Id="rId1" Type="http://schemas.openxmlformats.org/officeDocument/2006/relationships/slideLayout" Target="../slideLayouts/slideLayout7.xml"/><Relationship Id="rId11" Type="http://schemas.openxmlformats.org/officeDocument/2006/relationships/image" Target="../media/image71.png"/><Relationship Id="rId15" Type="http://schemas.openxmlformats.org/officeDocument/2006/relationships/image" Target="../media/image581.png"/><Relationship Id="rId10" Type="http://schemas.openxmlformats.org/officeDocument/2006/relationships/image" Target="../media/image750.png"/><Relationship Id="rId14" Type="http://schemas.openxmlformats.org/officeDocument/2006/relationships/image" Target="../media/image73.pn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68.png"/><Relationship Id="rId4" Type="http://schemas.openxmlformats.org/officeDocument/2006/relationships/image" Target="../media/image69.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11.png"/><Relationship Id="rId1" Type="http://schemas.openxmlformats.org/officeDocument/2006/relationships/slideLayout" Target="../slideLayouts/slideLayout7.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0.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3.png"/></Relationships>
</file>

<file path=ppt/slides/_rels/slide70.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7.xml"/><Relationship Id="rId5" Type="http://schemas.openxmlformats.org/officeDocument/2006/relationships/image" Target="../media/image395.png"/><Relationship Id="rId4" Type="http://schemas.openxmlformats.org/officeDocument/2006/relationships/image" Target="../media/image98.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 Id="rId5" Type="http://schemas.openxmlformats.org/officeDocument/2006/relationships/image" Target="../media/image703.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 Id="rId4" Type="http://schemas.openxmlformats.org/officeDocument/2006/relationships/image" Target="../media/image820.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 Id="rId4" Type="http://schemas.openxmlformats.org/officeDocument/2006/relationships/image" Target="../media/image820.png"/></Relationships>
</file>

<file path=ppt/slides/_rels/slide74.xml.rels><?xml version="1.0" encoding="UTF-8" standalone="yes"?>
<Relationships xmlns="http://schemas.openxmlformats.org/package/2006/relationships"><Relationship Id="rId8" Type="http://schemas.openxmlformats.org/officeDocument/2006/relationships/image" Target="../media/image80.png"/><Relationship Id="rId7" Type="http://schemas.openxmlformats.org/officeDocument/2006/relationships/image" Target="../media/image79.png"/><Relationship Id="rId1" Type="http://schemas.openxmlformats.org/officeDocument/2006/relationships/slideLayout" Target="../slideLayouts/slideLayout7.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820.png"/><Relationship Id="rId9" Type="http://schemas.openxmlformats.org/officeDocument/2006/relationships/image" Target="../media/image81.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 Id="rId4" Type="http://schemas.openxmlformats.org/officeDocument/2006/relationships/image" Target="../media/image820.png"/></Relationships>
</file>

<file path=ppt/slides/_rels/slide76.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3.png"/><Relationship Id="rId1" Type="http://schemas.openxmlformats.org/officeDocument/2006/relationships/slideLayout" Target="../slideLayouts/slideLayout7.xml"/><Relationship Id="rId5" Type="http://schemas.openxmlformats.org/officeDocument/2006/relationships/image" Target="../media/image101.png"/><Relationship Id="rId4" Type="http://schemas.openxmlformats.org/officeDocument/2006/relationships/image" Target="../media/image100.png"/></Relationships>
</file>

<file path=ppt/slides/_rels/slide7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3.png"/><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101.png"/><Relationship Id="rId4" Type="http://schemas.openxmlformats.org/officeDocument/2006/relationships/image" Target="../media/image100.png"/></Relationships>
</file>

<file path=ppt/slides/_rels/slide8.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5.emf"/><Relationship Id="rId4" Type="http://schemas.openxmlformats.org/officeDocument/2006/relationships/image" Target="../media/image15.png"/></Relationships>
</file>

<file path=ppt/slides/_rels/slide80.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3.png"/><Relationship Id="rId1" Type="http://schemas.openxmlformats.org/officeDocument/2006/relationships/slideLayout" Target="../slideLayouts/slideLayout7.xml"/><Relationship Id="rId5" Type="http://schemas.openxmlformats.org/officeDocument/2006/relationships/image" Target="../media/image101.png"/><Relationship Id="rId4" Type="http://schemas.openxmlformats.org/officeDocument/2006/relationships/image" Target="../media/image100.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390.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8" Type="http://schemas.openxmlformats.org/officeDocument/2006/relationships/image" Target="../media/image910.png"/><Relationship Id="rId7" Type="http://schemas.openxmlformats.org/officeDocument/2006/relationships/image" Target="../media/image901.png"/><Relationship Id="rId2" Type="http://schemas.openxmlformats.org/officeDocument/2006/relationships/image" Target="../media/image390.png"/><Relationship Id="rId1" Type="http://schemas.openxmlformats.org/officeDocument/2006/relationships/slideLayout" Target="../slideLayouts/slideLayout7.xml"/><Relationship Id="rId6" Type="http://schemas.openxmlformats.org/officeDocument/2006/relationships/image" Target="../media/image890.png"/></Relationships>
</file>

<file path=ppt/slides/_rels/slide86.xml.rels><?xml version="1.0" encoding="UTF-8" standalone="yes"?>
<Relationships xmlns="http://schemas.openxmlformats.org/package/2006/relationships"><Relationship Id="rId3" Type="http://schemas.openxmlformats.org/officeDocument/2006/relationships/image" Target="../media/image890.png"/><Relationship Id="rId7" Type="http://schemas.openxmlformats.org/officeDocument/2006/relationships/image" Target="../media/image771.png"/><Relationship Id="rId2" Type="http://schemas.openxmlformats.org/officeDocument/2006/relationships/image" Target="../media/image102.png"/><Relationship Id="rId1" Type="http://schemas.openxmlformats.org/officeDocument/2006/relationships/slideLayout" Target="../slideLayouts/slideLayout7.xml"/><Relationship Id="rId6" Type="http://schemas.openxmlformats.org/officeDocument/2006/relationships/image" Target="../media/image930.png"/><Relationship Id="rId5" Type="http://schemas.openxmlformats.org/officeDocument/2006/relationships/image" Target="../media/image910.png"/><Relationship Id="rId4" Type="http://schemas.openxmlformats.org/officeDocument/2006/relationships/image" Target="../media/image901.png"/></Relationships>
</file>

<file path=ppt/slides/_rels/slide87.xml.rels><?xml version="1.0" encoding="UTF-8" standalone="yes"?>
<Relationships xmlns="http://schemas.openxmlformats.org/package/2006/relationships"><Relationship Id="rId7" Type="http://schemas.openxmlformats.org/officeDocument/2006/relationships/image" Target="../media/image771.png"/><Relationship Id="rId1" Type="http://schemas.openxmlformats.org/officeDocument/2006/relationships/slideLayout" Target="../slideLayouts/slideLayout7.xml"/><Relationship Id="rId6" Type="http://schemas.openxmlformats.org/officeDocument/2006/relationships/image" Target="../media/image930.png"/></Relationships>
</file>

<file path=ppt/slides/_rels/slide88.xml.rels><?xml version="1.0" encoding="UTF-8" standalone="yes"?>
<Relationships xmlns="http://schemas.openxmlformats.org/package/2006/relationships"><Relationship Id="rId3" Type="http://schemas.openxmlformats.org/officeDocument/2006/relationships/image" Target="../media/image780.png"/><Relationship Id="rId2" Type="http://schemas.openxmlformats.org/officeDocument/2006/relationships/image" Target="../media/image770.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93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7"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5.png"/><Relationship Id="rId4" Type="http://schemas.openxmlformats.org/officeDocument/2006/relationships/image" Target="../media/image13.png"/></Relationships>
</file>

<file path=ppt/slides/_rels/slide90.xml.rels><?xml version="1.0" encoding="UTF-8" standalone="yes"?>
<Relationships xmlns="http://schemas.openxmlformats.org/package/2006/relationships"><Relationship Id="rId3" Type="http://schemas.openxmlformats.org/officeDocument/2006/relationships/image" Target="../media/image940.png"/><Relationship Id="rId2" Type="http://schemas.openxmlformats.org/officeDocument/2006/relationships/image" Target="../media/image911.png"/><Relationship Id="rId1" Type="http://schemas.openxmlformats.org/officeDocument/2006/relationships/slideLayout" Target="../slideLayouts/slideLayout7.xml"/><Relationship Id="rId4" Type="http://schemas.openxmlformats.org/officeDocument/2006/relationships/image" Target="../media/image950.png"/></Relationships>
</file>

<file path=ppt/slides/_rels/slide91.xml.rels><?xml version="1.0" encoding="UTF-8" standalone="yes"?>
<Relationships xmlns="http://schemas.openxmlformats.org/package/2006/relationships"><Relationship Id="rId3" Type="http://schemas.openxmlformats.org/officeDocument/2006/relationships/image" Target="../media/image950.png"/><Relationship Id="rId2" Type="http://schemas.openxmlformats.org/officeDocument/2006/relationships/image" Target="../media/image940.png"/><Relationship Id="rId1" Type="http://schemas.openxmlformats.org/officeDocument/2006/relationships/slideLayout" Target="../slideLayouts/slideLayout7.xml"/><Relationship Id="rId5" Type="http://schemas.openxmlformats.org/officeDocument/2006/relationships/image" Target="../media/image30.emf"/><Relationship Id="rId4" Type="http://schemas.openxmlformats.org/officeDocument/2006/relationships/image" Target="../media/image930.png"/></Relationships>
</file>

<file path=ppt/slides/_rels/slide92.xml.rels><?xml version="1.0" encoding="UTF-8" standalone="yes"?>
<Relationships xmlns="http://schemas.openxmlformats.org/package/2006/relationships"><Relationship Id="rId3" Type="http://schemas.openxmlformats.org/officeDocument/2006/relationships/image" Target="../media/image950.png"/><Relationship Id="rId2" Type="http://schemas.openxmlformats.org/officeDocument/2006/relationships/image" Target="../media/image940.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88.png"/><Relationship Id="rId1" Type="http://schemas.openxmlformats.org/officeDocument/2006/relationships/slideLayout" Target="../slideLayouts/slideLayout7.xml"/><Relationship Id="rId6" Type="http://schemas.openxmlformats.org/officeDocument/2006/relationships/image" Target="../media/image82.png"/><Relationship Id="rId5" Type="http://schemas.openxmlformats.org/officeDocument/2006/relationships/image" Target="../media/image90.png"/><Relationship Id="rId4" Type="http://schemas.openxmlformats.org/officeDocument/2006/relationships/image" Target="../media/image89.png"/></Relationships>
</file>

<file path=ppt/slides/_rels/slide95.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561276B0-FDE5-FFCC-992A-DAA19FC7D52B}"/>
              </a:ext>
            </a:extLst>
          </p:cNvPr>
          <p:cNvSpPr txBox="1"/>
          <p:nvPr/>
        </p:nvSpPr>
        <p:spPr>
          <a:xfrm>
            <a:off x="5123759" y="2958352"/>
            <a:ext cx="2101794" cy="707886"/>
          </a:xfrm>
          <a:prstGeom prst="rect">
            <a:avLst/>
          </a:prstGeom>
          <a:noFill/>
        </p:spPr>
        <p:txBody>
          <a:bodyPr wrap="none" rtlCol="0">
            <a:spAutoFit/>
          </a:bodyPr>
          <a:lstStyle/>
          <a:p>
            <a:r>
              <a:rPr lang="cs-CZ" sz="4000" dirty="0">
                <a:solidFill>
                  <a:schemeClr val="tx2">
                    <a:lumMod val="50000"/>
                    <a:lumOff val="50000"/>
                  </a:schemeClr>
                </a:solidFill>
              </a:rPr>
              <a:t>Petr Dub</a:t>
            </a:r>
          </a:p>
        </p:txBody>
      </p:sp>
      <p:sp>
        <p:nvSpPr>
          <p:cNvPr id="4" name="TextovéPole 3">
            <a:extLst>
              <a:ext uri="{FF2B5EF4-FFF2-40B4-BE49-F238E27FC236}">
                <a16:creationId xmlns:a16="http://schemas.microsoft.com/office/drawing/2014/main" id="{D7AB45EC-1156-F221-7EFC-FD1F13393B02}"/>
              </a:ext>
            </a:extLst>
          </p:cNvPr>
          <p:cNvSpPr txBox="1"/>
          <p:nvPr/>
        </p:nvSpPr>
        <p:spPr>
          <a:xfrm>
            <a:off x="1277629" y="995407"/>
            <a:ext cx="9636741" cy="923330"/>
          </a:xfrm>
          <a:prstGeom prst="rect">
            <a:avLst/>
          </a:prstGeom>
          <a:noFill/>
        </p:spPr>
        <p:txBody>
          <a:bodyPr wrap="none" rtlCol="0">
            <a:spAutoFit/>
          </a:bodyPr>
          <a:lstStyle/>
          <a:p>
            <a:r>
              <a:rPr lang="cs-CZ" sz="5400" dirty="0">
                <a:solidFill>
                  <a:schemeClr val="tx2">
                    <a:lumMod val="75000"/>
                    <a:lumOff val="25000"/>
                  </a:schemeClr>
                </a:solidFill>
              </a:rPr>
              <a:t>100 let </a:t>
            </a:r>
            <a:r>
              <a:rPr lang="cs-CZ" sz="5400" dirty="0" err="1">
                <a:solidFill>
                  <a:schemeClr val="tx2">
                    <a:lumMod val="75000"/>
                    <a:lumOff val="25000"/>
                  </a:schemeClr>
                </a:solidFill>
              </a:rPr>
              <a:t>Schrödingerových</a:t>
            </a:r>
            <a:r>
              <a:rPr lang="cs-CZ" sz="5400" dirty="0">
                <a:solidFill>
                  <a:schemeClr val="tx2">
                    <a:lumMod val="75000"/>
                    <a:lumOff val="25000"/>
                  </a:schemeClr>
                </a:solidFill>
              </a:rPr>
              <a:t> rovnic</a:t>
            </a:r>
          </a:p>
        </p:txBody>
      </p:sp>
      <p:sp>
        <p:nvSpPr>
          <p:cNvPr id="6" name="TextovéPole 5">
            <a:extLst>
              <a:ext uri="{FF2B5EF4-FFF2-40B4-BE49-F238E27FC236}">
                <a16:creationId xmlns:a16="http://schemas.microsoft.com/office/drawing/2014/main" id="{DECCF51F-29DF-298D-E36F-E744CA71A438}"/>
              </a:ext>
            </a:extLst>
          </p:cNvPr>
          <p:cNvSpPr txBox="1"/>
          <p:nvPr/>
        </p:nvSpPr>
        <p:spPr>
          <a:xfrm>
            <a:off x="2827361" y="3854822"/>
            <a:ext cx="6694590" cy="954107"/>
          </a:xfrm>
          <a:prstGeom prst="rect">
            <a:avLst/>
          </a:prstGeom>
          <a:noFill/>
        </p:spPr>
        <p:txBody>
          <a:bodyPr wrap="none" rtlCol="0">
            <a:spAutoFit/>
          </a:bodyPr>
          <a:lstStyle/>
          <a:p>
            <a:pPr algn="ctr"/>
            <a:r>
              <a:rPr lang="cs-CZ" sz="2800" dirty="0">
                <a:solidFill>
                  <a:schemeClr val="tx2">
                    <a:lumMod val="25000"/>
                    <a:lumOff val="75000"/>
                  </a:schemeClr>
                </a:solidFill>
              </a:rPr>
              <a:t>Ústav fyzikálního inženýrství a CEITEC VUT</a:t>
            </a:r>
          </a:p>
          <a:p>
            <a:pPr algn="ctr"/>
            <a:r>
              <a:rPr lang="cs-CZ" sz="2800" dirty="0">
                <a:solidFill>
                  <a:schemeClr val="tx2">
                    <a:lumMod val="25000"/>
                    <a:lumOff val="75000"/>
                  </a:schemeClr>
                </a:solidFill>
              </a:rPr>
              <a:t>Vysoké učení technické v Brně</a:t>
            </a:r>
          </a:p>
        </p:txBody>
      </p:sp>
      <p:cxnSp>
        <p:nvCxnSpPr>
          <p:cNvPr id="5" name="Přímá spojnice 4">
            <a:extLst>
              <a:ext uri="{FF2B5EF4-FFF2-40B4-BE49-F238E27FC236}">
                <a16:creationId xmlns:a16="http://schemas.microsoft.com/office/drawing/2014/main" id="{EFC059EF-29CA-A2E6-B2F4-8432E65A755F}"/>
              </a:ext>
            </a:extLst>
          </p:cNvPr>
          <p:cNvCxnSpPr>
            <a:cxnSpLocks/>
          </p:cNvCxnSpPr>
          <p:nvPr/>
        </p:nvCxnSpPr>
        <p:spPr>
          <a:xfrm>
            <a:off x="8901953" y="1810871"/>
            <a:ext cx="1739153" cy="0"/>
          </a:xfrm>
          <a:prstGeom prst="line">
            <a:avLst/>
          </a:prstGeom>
          <a:ln w="57150">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89209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B81A6-55B5-D35F-E153-28446D150461}"/>
            </a:ext>
          </a:extLst>
        </p:cNvPr>
        <p:cNvGrpSpPr/>
        <p:nvPr/>
      </p:nvGrpSpPr>
      <p:grpSpPr>
        <a:xfrm>
          <a:off x="0" y="0"/>
          <a:ext cx="0" cy="0"/>
          <a:chOff x="0" y="0"/>
          <a:chExt cx="0" cy="0"/>
        </a:xfrm>
      </p:grpSpPr>
      <p:sp>
        <p:nvSpPr>
          <p:cNvPr id="2" name="TextovéPole 1">
            <a:extLst>
              <a:ext uri="{FF2B5EF4-FFF2-40B4-BE49-F238E27FC236}">
                <a16:creationId xmlns:a16="http://schemas.microsoft.com/office/drawing/2014/main" id="{546C08BF-939E-204C-0A28-2E1908D7EEB1}"/>
              </a:ext>
            </a:extLst>
          </p:cNvPr>
          <p:cNvSpPr txBox="1"/>
          <p:nvPr/>
        </p:nvSpPr>
        <p:spPr>
          <a:xfrm>
            <a:off x="377071" y="630777"/>
            <a:ext cx="845103" cy="461665"/>
          </a:xfrm>
          <a:prstGeom prst="rect">
            <a:avLst/>
          </a:prstGeom>
          <a:noFill/>
        </p:spPr>
        <p:txBody>
          <a:bodyPr wrap="none" rtlCol="0">
            <a:spAutoFit/>
          </a:bodyPr>
          <a:lstStyle/>
          <a:p>
            <a:r>
              <a:rPr lang="cs-CZ" sz="2400" dirty="0">
                <a:solidFill>
                  <a:srgbClr val="0070C0"/>
                </a:solidFill>
              </a:rPr>
              <a:t>1925</a:t>
            </a:r>
          </a:p>
        </p:txBody>
      </p:sp>
      <p:sp>
        <p:nvSpPr>
          <p:cNvPr id="3" name="TextovéPole 2">
            <a:extLst>
              <a:ext uri="{FF2B5EF4-FFF2-40B4-BE49-F238E27FC236}">
                <a16:creationId xmlns:a16="http://schemas.microsoft.com/office/drawing/2014/main" id="{83DBD6FD-AF9A-F78C-D720-10D4EE7D6886}"/>
              </a:ext>
            </a:extLst>
          </p:cNvPr>
          <p:cNvSpPr txBox="1"/>
          <p:nvPr/>
        </p:nvSpPr>
        <p:spPr>
          <a:xfrm>
            <a:off x="358219" y="1311078"/>
            <a:ext cx="845103" cy="461665"/>
          </a:xfrm>
          <a:prstGeom prst="rect">
            <a:avLst/>
          </a:prstGeom>
          <a:noFill/>
        </p:spPr>
        <p:txBody>
          <a:bodyPr wrap="none" rtlCol="0">
            <a:spAutoFit/>
          </a:bodyPr>
          <a:lstStyle/>
          <a:p>
            <a:r>
              <a:rPr lang="cs-CZ" sz="2400" b="1" dirty="0">
                <a:solidFill>
                  <a:srgbClr val="FF0000"/>
                </a:solidFill>
              </a:rPr>
              <a:t>1926</a:t>
            </a:r>
          </a:p>
        </p:txBody>
      </p:sp>
      <p:sp>
        <p:nvSpPr>
          <p:cNvPr id="4" name="TextovéPole 3">
            <a:extLst>
              <a:ext uri="{FF2B5EF4-FFF2-40B4-BE49-F238E27FC236}">
                <a16:creationId xmlns:a16="http://schemas.microsoft.com/office/drawing/2014/main" id="{5D83C0BC-1FF8-B3B0-F22C-797FEAABDE8D}"/>
              </a:ext>
            </a:extLst>
          </p:cNvPr>
          <p:cNvSpPr txBox="1"/>
          <p:nvPr/>
        </p:nvSpPr>
        <p:spPr>
          <a:xfrm>
            <a:off x="1538699" y="672315"/>
            <a:ext cx="8284191" cy="400110"/>
          </a:xfrm>
          <a:prstGeom prst="rect">
            <a:avLst/>
          </a:prstGeom>
          <a:noFill/>
        </p:spPr>
        <p:txBody>
          <a:bodyPr wrap="none" rtlCol="0">
            <a:spAutoFit/>
          </a:bodyPr>
          <a:lstStyle/>
          <a:p>
            <a:r>
              <a:rPr lang="cs-CZ" sz="2000" dirty="0" err="1">
                <a:solidFill>
                  <a:srgbClr val="00B050"/>
                </a:solidFill>
                <a:effectLst>
                  <a:outerShdw blurRad="38100" dist="38100" dir="2700000" algn="tl">
                    <a:srgbClr val="000000">
                      <a:alpha val="43137"/>
                    </a:srgbClr>
                  </a:outerShdw>
                </a:effectLst>
              </a:rPr>
              <a:t>Schrödinger</a:t>
            </a:r>
            <a:r>
              <a:rPr lang="cs-CZ" sz="2000" dirty="0">
                <a:solidFill>
                  <a:srgbClr val="0070C0"/>
                </a:solidFill>
              </a:rPr>
              <a:t> se seznamuje s de </a:t>
            </a:r>
            <a:r>
              <a:rPr lang="cs-CZ" sz="2000" dirty="0" err="1">
                <a:solidFill>
                  <a:srgbClr val="0070C0"/>
                </a:solidFill>
              </a:rPr>
              <a:t>Broglieho</a:t>
            </a:r>
            <a:r>
              <a:rPr lang="cs-CZ" sz="2000" dirty="0">
                <a:solidFill>
                  <a:srgbClr val="0070C0"/>
                </a:solidFill>
              </a:rPr>
              <a:t> disertací a hledá vlnovou rovnici</a:t>
            </a:r>
          </a:p>
        </p:txBody>
      </p:sp>
      <p:sp>
        <p:nvSpPr>
          <p:cNvPr id="5" name="TextovéPole 4">
            <a:extLst>
              <a:ext uri="{FF2B5EF4-FFF2-40B4-BE49-F238E27FC236}">
                <a16:creationId xmlns:a16="http://schemas.microsoft.com/office/drawing/2014/main" id="{149CC283-ABAE-10A3-5419-EECE9255E30A}"/>
              </a:ext>
            </a:extLst>
          </p:cNvPr>
          <p:cNvSpPr txBox="1"/>
          <p:nvPr/>
        </p:nvSpPr>
        <p:spPr>
          <a:xfrm>
            <a:off x="1547288" y="1311078"/>
            <a:ext cx="4451283" cy="1015663"/>
          </a:xfrm>
          <a:prstGeom prst="rect">
            <a:avLst/>
          </a:prstGeom>
          <a:noFill/>
        </p:spPr>
        <p:txBody>
          <a:bodyPr wrap="none" rtlCol="0">
            <a:spAutoFit/>
          </a:bodyPr>
          <a:lstStyle/>
          <a:p>
            <a:r>
              <a:rPr lang="cs-CZ" sz="2000" dirty="0" err="1">
                <a:solidFill>
                  <a:schemeClr val="accent2">
                    <a:lumMod val="60000"/>
                    <a:lumOff val="40000"/>
                  </a:schemeClr>
                </a:solidFill>
                <a:effectLst>
                  <a:outerShdw blurRad="38100" dist="38100" dir="2700000" algn="tl">
                    <a:srgbClr val="000000">
                      <a:alpha val="43137"/>
                    </a:srgbClr>
                  </a:outerShdw>
                </a:effectLst>
              </a:rPr>
              <a:t>Quantisierung</a:t>
            </a:r>
            <a:r>
              <a:rPr lang="cs-CZ" sz="2000" dirty="0">
                <a:solidFill>
                  <a:schemeClr val="accent2">
                    <a:lumMod val="60000"/>
                    <a:lumOff val="40000"/>
                  </a:schemeClr>
                </a:solidFill>
                <a:effectLst>
                  <a:outerShdw blurRad="38100" dist="38100" dir="2700000" algn="tl">
                    <a:srgbClr val="000000">
                      <a:alpha val="43137"/>
                    </a:srgbClr>
                  </a:outerShdw>
                </a:effectLst>
              </a:rPr>
              <a:t> </a:t>
            </a:r>
            <a:r>
              <a:rPr lang="cs-CZ" sz="2000" dirty="0" err="1">
                <a:solidFill>
                  <a:schemeClr val="accent2">
                    <a:lumMod val="60000"/>
                    <a:lumOff val="40000"/>
                  </a:schemeClr>
                </a:solidFill>
                <a:effectLst>
                  <a:outerShdw blurRad="38100" dist="38100" dir="2700000" algn="tl">
                    <a:srgbClr val="000000">
                      <a:alpha val="43137"/>
                    </a:srgbClr>
                  </a:outerShdw>
                </a:effectLst>
              </a:rPr>
              <a:t>als</a:t>
            </a:r>
            <a:r>
              <a:rPr lang="cs-CZ" sz="2000" dirty="0">
                <a:solidFill>
                  <a:schemeClr val="accent2">
                    <a:lumMod val="60000"/>
                    <a:lumOff val="40000"/>
                  </a:schemeClr>
                </a:solidFill>
                <a:effectLst>
                  <a:outerShdw blurRad="38100" dist="38100" dir="2700000" algn="tl">
                    <a:srgbClr val="000000">
                      <a:alpha val="43137"/>
                    </a:srgbClr>
                  </a:outerShdw>
                </a:effectLst>
              </a:rPr>
              <a:t> </a:t>
            </a:r>
            <a:r>
              <a:rPr lang="cs-CZ" sz="2000" dirty="0" err="1">
                <a:solidFill>
                  <a:schemeClr val="accent2">
                    <a:lumMod val="60000"/>
                    <a:lumOff val="40000"/>
                  </a:schemeClr>
                </a:solidFill>
                <a:effectLst>
                  <a:outerShdw blurRad="38100" dist="38100" dir="2700000" algn="tl">
                    <a:srgbClr val="000000">
                      <a:alpha val="43137"/>
                    </a:srgbClr>
                  </a:outerShdw>
                </a:effectLst>
              </a:rPr>
              <a:t>Eigenwertsproblem</a:t>
            </a:r>
            <a:r>
              <a:rPr lang="cs-CZ" sz="2000" dirty="0">
                <a:solidFill>
                  <a:schemeClr val="accent2">
                    <a:lumMod val="60000"/>
                    <a:lumOff val="40000"/>
                  </a:schemeClr>
                </a:solidFill>
                <a:effectLst>
                  <a:outerShdw blurRad="38100" dist="38100" dir="2700000" algn="tl">
                    <a:srgbClr val="000000">
                      <a:alpha val="43137"/>
                    </a:srgbClr>
                  </a:outerShdw>
                </a:effectLst>
              </a:rPr>
              <a:t> I</a:t>
            </a:r>
          </a:p>
          <a:p>
            <a:r>
              <a:rPr lang="cs-CZ" sz="2000" dirty="0">
                <a:solidFill>
                  <a:schemeClr val="bg2">
                    <a:lumMod val="50000"/>
                  </a:schemeClr>
                </a:solidFill>
              </a:rPr>
              <a:t>(</a:t>
            </a:r>
            <a:r>
              <a:rPr lang="cs-CZ" sz="2000" b="1" dirty="0">
                <a:solidFill>
                  <a:schemeClr val="bg2">
                    <a:lumMod val="50000"/>
                  </a:schemeClr>
                </a:solidFill>
              </a:rPr>
              <a:t>27</a:t>
            </a:r>
            <a:r>
              <a:rPr lang="cs-CZ" sz="2000" dirty="0">
                <a:solidFill>
                  <a:schemeClr val="bg2">
                    <a:lumMod val="50000"/>
                  </a:schemeClr>
                </a:solidFill>
              </a:rPr>
              <a:t>.1.1926) 16 stran, </a:t>
            </a:r>
            <a:r>
              <a:rPr lang="cs-CZ" sz="2000" i="1" dirty="0">
                <a:solidFill>
                  <a:schemeClr val="bg2">
                    <a:lumMod val="50000"/>
                  </a:schemeClr>
                </a:solidFill>
              </a:rPr>
              <a:t>Ann. </a:t>
            </a:r>
            <a:r>
              <a:rPr lang="cs-CZ" sz="2000" i="1" dirty="0" err="1">
                <a:solidFill>
                  <a:schemeClr val="bg2">
                    <a:lumMod val="50000"/>
                  </a:schemeClr>
                </a:solidFill>
              </a:rPr>
              <a:t>Phys</a:t>
            </a:r>
            <a:r>
              <a:rPr lang="cs-CZ" sz="2000" i="1" dirty="0">
                <a:solidFill>
                  <a:schemeClr val="bg2">
                    <a:lumMod val="50000"/>
                  </a:schemeClr>
                </a:solidFill>
              </a:rPr>
              <a:t>.</a:t>
            </a:r>
          </a:p>
          <a:p>
            <a:r>
              <a:rPr lang="cs-CZ" sz="2000" dirty="0">
                <a:solidFill>
                  <a:schemeClr val="bg2">
                    <a:lumMod val="50000"/>
                  </a:schemeClr>
                </a:solidFill>
              </a:rPr>
              <a:t>(</a:t>
            </a:r>
            <a:r>
              <a:rPr lang="cs-CZ" sz="2000" u="sng" dirty="0">
                <a:solidFill>
                  <a:schemeClr val="accent2">
                    <a:lumMod val="75000"/>
                  </a:schemeClr>
                </a:solidFill>
              </a:rPr>
              <a:t>kvantová teorie atomu vodíku</a:t>
            </a:r>
            <a:r>
              <a:rPr lang="cs-CZ" sz="2000" dirty="0">
                <a:solidFill>
                  <a:schemeClr val="bg2">
                    <a:lumMod val="50000"/>
                  </a:schemeClr>
                </a:solidFill>
              </a:rPr>
              <a:t>)</a:t>
            </a:r>
          </a:p>
        </p:txBody>
      </p:sp>
      <p:sp>
        <p:nvSpPr>
          <p:cNvPr id="25" name="Obdélník 24">
            <a:extLst>
              <a:ext uri="{FF2B5EF4-FFF2-40B4-BE49-F238E27FC236}">
                <a16:creationId xmlns:a16="http://schemas.microsoft.com/office/drawing/2014/main" id="{CF2DA1FE-05A1-C64D-F2F8-3B764175980E}"/>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pic>
        <p:nvPicPr>
          <p:cNvPr id="21" name="Obrázek 20">
            <a:extLst>
              <a:ext uri="{FF2B5EF4-FFF2-40B4-BE49-F238E27FC236}">
                <a16:creationId xmlns:a16="http://schemas.microsoft.com/office/drawing/2014/main" id="{37999A52-0339-AE66-D732-6D49B3D85F79}"/>
              </a:ext>
            </a:extLst>
          </p:cNvPr>
          <p:cNvPicPr>
            <a:picLocks noChangeAspect="1"/>
          </p:cNvPicPr>
          <p:nvPr/>
        </p:nvPicPr>
        <p:blipFill>
          <a:blip r:embed="rId3"/>
          <a:stretch>
            <a:fillRect/>
          </a:stretch>
        </p:blipFill>
        <p:spPr>
          <a:xfrm>
            <a:off x="6528671" y="2324119"/>
            <a:ext cx="4916331" cy="4459002"/>
          </a:xfrm>
          <a:prstGeom prst="rect">
            <a:avLst/>
          </a:prstGeom>
          <a:ln>
            <a:solidFill>
              <a:srgbClr val="7030A0"/>
            </a:solidFill>
          </a:ln>
        </p:spPr>
      </p:pic>
      <p:sp>
        <p:nvSpPr>
          <p:cNvPr id="8" name="Obdélník 7">
            <a:extLst>
              <a:ext uri="{FF2B5EF4-FFF2-40B4-BE49-F238E27FC236}">
                <a16:creationId xmlns:a16="http://schemas.microsoft.com/office/drawing/2014/main" id="{E52F0298-F812-865C-CA95-85A3CB2A2982}"/>
              </a:ext>
            </a:extLst>
          </p:cNvPr>
          <p:cNvSpPr/>
          <p:nvPr/>
        </p:nvSpPr>
        <p:spPr>
          <a:xfrm>
            <a:off x="181456" y="601137"/>
            <a:ext cx="9641433" cy="513184"/>
          </a:xfrm>
          <a:prstGeom prst="rect">
            <a:avLst/>
          </a:prstGeom>
          <a:solidFill>
            <a:srgbClr val="FFFFFF">
              <a:alpha val="56863"/>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TextovéPole 9">
            <a:extLst>
              <a:ext uri="{FF2B5EF4-FFF2-40B4-BE49-F238E27FC236}">
                <a16:creationId xmlns:a16="http://schemas.microsoft.com/office/drawing/2014/main" id="{8B576B2F-BB59-36AF-BBA6-23CB0D11EBAD}"/>
              </a:ext>
            </a:extLst>
          </p:cNvPr>
          <p:cNvSpPr txBox="1"/>
          <p:nvPr/>
        </p:nvSpPr>
        <p:spPr>
          <a:xfrm>
            <a:off x="1538699" y="2592268"/>
            <a:ext cx="4557301" cy="3877985"/>
          </a:xfrm>
          <a:prstGeom prst="rect">
            <a:avLst/>
          </a:prstGeom>
          <a:noFill/>
        </p:spPr>
        <p:txBody>
          <a:bodyPr wrap="square" rtlCol="0">
            <a:spAutoFit/>
          </a:bodyPr>
          <a:lstStyle/>
          <a:p>
            <a:r>
              <a:rPr lang="cs-CZ" sz="2000" dirty="0">
                <a:solidFill>
                  <a:srgbClr val="7030A0"/>
                </a:solidFill>
                <a:effectLst>
                  <a:outerShdw blurRad="38100" dist="38100" dir="2700000" algn="tl">
                    <a:srgbClr val="000000">
                      <a:alpha val="43137"/>
                    </a:srgbClr>
                  </a:outerShdw>
                </a:effectLst>
              </a:rPr>
              <a:t>17</a:t>
            </a:r>
            <a:r>
              <a:rPr lang="cs-CZ" sz="2000" dirty="0">
                <a:solidFill>
                  <a:srgbClr val="7030A0"/>
                </a:solidFill>
              </a:rPr>
              <a:t>.1.1926 došel do časopisu </a:t>
            </a:r>
          </a:p>
          <a:p>
            <a:r>
              <a:rPr lang="cs-CZ" sz="2000" i="1" dirty="0" err="1">
                <a:solidFill>
                  <a:srgbClr val="7030A0"/>
                </a:solidFill>
              </a:rPr>
              <a:t>Zeitschrift</a:t>
            </a:r>
            <a:r>
              <a:rPr lang="cs-CZ" sz="2000" i="1" dirty="0">
                <a:solidFill>
                  <a:srgbClr val="7030A0"/>
                </a:solidFill>
              </a:rPr>
              <a:t> </a:t>
            </a:r>
            <a:r>
              <a:rPr lang="cs-CZ" sz="2000" i="1" dirty="0" err="1">
                <a:solidFill>
                  <a:srgbClr val="7030A0"/>
                </a:solidFill>
              </a:rPr>
              <a:t>für</a:t>
            </a:r>
            <a:r>
              <a:rPr lang="cs-CZ" sz="2000" i="1" dirty="0">
                <a:solidFill>
                  <a:srgbClr val="7030A0"/>
                </a:solidFill>
              </a:rPr>
              <a:t> </a:t>
            </a:r>
            <a:r>
              <a:rPr lang="cs-CZ" sz="2000" i="1" dirty="0" err="1">
                <a:solidFill>
                  <a:srgbClr val="7030A0"/>
                </a:solidFill>
              </a:rPr>
              <a:t>Physik</a:t>
            </a:r>
            <a:r>
              <a:rPr lang="cs-CZ" sz="2000" i="1" dirty="0">
                <a:solidFill>
                  <a:srgbClr val="7030A0"/>
                </a:solidFill>
              </a:rPr>
              <a:t> </a:t>
            </a:r>
            <a:r>
              <a:rPr lang="cs-CZ" sz="2000" dirty="0">
                <a:solidFill>
                  <a:srgbClr val="7030A0"/>
                </a:solidFill>
              </a:rPr>
              <a:t>rukopis článku, </a:t>
            </a:r>
          </a:p>
          <a:p>
            <a:r>
              <a:rPr lang="cs-CZ" sz="2000" dirty="0">
                <a:solidFill>
                  <a:srgbClr val="7030A0"/>
                </a:solidFill>
              </a:rPr>
              <a:t>v němž W. Pauli vyřešil problém </a:t>
            </a:r>
            <a:r>
              <a:rPr lang="cs-CZ" sz="2000" u="sng" dirty="0">
                <a:solidFill>
                  <a:schemeClr val="accent2">
                    <a:lumMod val="75000"/>
                  </a:schemeClr>
                </a:solidFill>
              </a:rPr>
              <a:t>atomu vodíku</a:t>
            </a:r>
            <a:r>
              <a:rPr lang="cs-CZ" sz="2000" dirty="0">
                <a:solidFill>
                  <a:srgbClr val="7030A0"/>
                </a:solidFill>
              </a:rPr>
              <a:t> Heisenbergovou (Bornovou, Jordanovou) </a:t>
            </a:r>
            <a:r>
              <a:rPr lang="cs-CZ" sz="2000" dirty="0">
                <a:solidFill>
                  <a:srgbClr val="7030A0"/>
                </a:solidFill>
                <a:effectLst>
                  <a:outerShdw blurRad="38100" dist="38100" dir="2700000" algn="tl">
                    <a:srgbClr val="000000">
                      <a:alpha val="43137"/>
                    </a:srgbClr>
                  </a:outerShdw>
                </a:effectLst>
              </a:rPr>
              <a:t>maticovou mechanikou </a:t>
            </a:r>
          </a:p>
          <a:p>
            <a:r>
              <a:rPr lang="cs-CZ" sz="2000" dirty="0">
                <a:solidFill>
                  <a:srgbClr val="7030A0"/>
                </a:solidFill>
              </a:rPr>
              <a:t>(z roku 1925).</a:t>
            </a:r>
          </a:p>
          <a:p>
            <a:endParaRPr lang="cs-CZ" sz="800" dirty="0">
              <a:solidFill>
                <a:srgbClr val="7030A0"/>
              </a:solidFill>
            </a:endParaRPr>
          </a:p>
          <a:p>
            <a:r>
              <a:rPr lang="cs-CZ" dirty="0">
                <a:solidFill>
                  <a:srgbClr val="7030A0"/>
                </a:solidFill>
              </a:rPr>
              <a:t>(Tento článek představoval zlom v přijímání maticové mechaniky. V té době použitou matematiku totiž ovládalo jen málo fyziků a vzhledem ke složitosti teorie k ní většina fyziků měla nedůvěru.) </a:t>
            </a:r>
          </a:p>
          <a:p>
            <a:endParaRPr lang="cs-CZ" sz="800" dirty="0">
              <a:solidFill>
                <a:srgbClr val="7030A0"/>
              </a:solidFill>
            </a:endParaRPr>
          </a:p>
          <a:p>
            <a:r>
              <a:rPr lang="cs-CZ" sz="2000" dirty="0">
                <a:solidFill>
                  <a:srgbClr val="7030A0"/>
                </a:solidFill>
              </a:rPr>
              <a:t>W. Pauli: </a:t>
            </a:r>
            <a:r>
              <a:rPr lang="cs-CZ" sz="2000" i="1" dirty="0">
                <a:solidFill>
                  <a:srgbClr val="7030A0"/>
                </a:solidFill>
              </a:rPr>
              <a:t>Z. </a:t>
            </a:r>
            <a:r>
              <a:rPr lang="cs-CZ" sz="2000" i="1" dirty="0" err="1">
                <a:solidFill>
                  <a:srgbClr val="7030A0"/>
                </a:solidFill>
              </a:rPr>
              <a:t>Phys</a:t>
            </a:r>
            <a:r>
              <a:rPr lang="cs-CZ" sz="2000" i="1" dirty="0">
                <a:solidFill>
                  <a:srgbClr val="7030A0"/>
                </a:solidFill>
              </a:rPr>
              <a:t>. </a:t>
            </a:r>
            <a:r>
              <a:rPr lang="cs-CZ" sz="2000" b="1" dirty="0">
                <a:solidFill>
                  <a:srgbClr val="7030A0"/>
                </a:solidFill>
              </a:rPr>
              <a:t>36 </a:t>
            </a:r>
            <a:r>
              <a:rPr lang="cs-CZ" sz="2000" dirty="0">
                <a:solidFill>
                  <a:srgbClr val="7030A0"/>
                </a:solidFill>
              </a:rPr>
              <a:t>(1926), 336-363.</a:t>
            </a:r>
          </a:p>
        </p:txBody>
      </p:sp>
      <mc:AlternateContent xmlns:mc="http://schemas.openxmlformats.org/markup-compatibility/2006" xmlns:a14="http://schemas.microsoft.com/office/drawing/2010/main">
        <mc:Choice Requires="a14">
          <p:sp>
            <p:nvSpPr>
              <p:cNvPr id="15" name="TextovéPole 14">
                <a:extLst>
                  <a:ext uri="{FF2B5EF4-FFF2-40B4-BE49-F238E27FC236}">
                    <a16:creationId xmlns:a16="http://schemas.microsoft.com/office/drawing/2014/main" id="{F4E2AA10-796B-CA30-7267-ED6DADA2B3F9}"/>
                  </a:ext>
                </a:extLst>
              </p:cNvPr>
              <p:cNvSpPr txBox="1"/>
              <p:nvPr/>
            </p:nvSpPr>
            <p:spPr>
              <a:xfrm>
                <a:off x="6603504" y="1275764"/>
                <a:ext cx="2974853" cy="73263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100" i="1">
                          <a:latin typeface="Cambria Math" panose="02040503050406030204" pitchFamily="18" charset="0"/>
                          <a:ea typeface="Cambria Math" panose="02040503050406030204" pitchFamily="18" charset="0"/>
                        </a:rPr>
                        <m:t>∆</m:t>
                      </m:r>
                      <m:r>
                        <a:rPr lang="cs-CZ" sz="2100" b="0" i="1" smtClean="0">
                          <a:latin typeface="Cambria Math" panose="02040503050406030204" pitchFamily="18" charset="0"/>
                          <a:ea typeface="Cambria Math" panose="02040503050406030204" pitchFamily="18" charset="0"/>
                        </a:rPr>
                        <m:t>𝜓</m:t>
                      </m:r>
                      <m:r>
                        <a:rPr lang="cs-CZ" sz="2100" b="0" i="1" smtClean="0">
                          <a:latin typeface="Cambria Math" panose="02040503050406030204" pitchFamily="18" charset="0"/>
                          <a:ea typeface="Cambria Math" panose="02040503050406030204" pitchFamily="18" charset="0"/>
                        </a:rPr>
                        <m:t>+</m:t>
                      </m:r>
                      <m:f>
                        <m:fPr>
                          <m:ctrlPr>
                            <a:rPr lang="cs-CZ" sz="2100" b="0" i="1" smtClean="0">
                              <a:latin typeface="Cambria Math" panose="02040503050406030204" pitchFamily="18" charset="0"/>
                              <a:ea typeface="Cambria Math" panose="02040503050406030204" pitchFamily="18" charset="0"/>
                            </a:rPr>
                          </m:ctrlPr>
                        </m:fPr>
                        <m:num>
                          <m:r>
                            <a:rPr lang="cs-CZ" sz="2100" b="0" i="1" smtClean="0">
                              <a:latin typeface="Cambria Math" panose="02040503050406030204" pitchFamily="18" charset="0"/>
                              <a:ea typeface="Cambria Math" panose="02040503050406030204" pitchFamily="18" charset="0"/>
                            </a:rPr>
                            <m:t>2</m:t>
                          </m:r>
                          <m:r>
                            <a:rPr lang="cs-CZ" sz="2100" b="0" i="1" smtClean="0">
                              <a:latin typeface="Cambria Math" panose="02040503050406030204" pitchFamily="18" charset="0"/>
                              <a:ea typeface="Cambria Math" panose="02040503050406030204" pitchFamily="18" charset="0"/>
                            </a:rPr>
                            <m:t>𝑚</m:t>
                          </m:r>
                        </m:num>
                        <m:den>
                          <m:sSup>
                            <m:sSupPr>
                              <m:ctrlPr>
                                <a:rPr lang="cs-CZ" sz="2100" i="1">
                                  <a:latin typeface="Cambria Math" panose="02040503050406030204" pitchFamily="18" charset="0"/>
                                  <a:ea typeface="Cambria Math" panose="02040503050406030204" pitchFamily="18" charset="0"/>
                                </a:rPr>
                              </m:ctrlPr>
                            </m:sSupPr>
                            <m:e>
                              <m:r>
                                <a:rPr lang="cs-CZ" sz="2100" i="1">
                                  <a:latin typeface="Cambria Math" panose="02040503050406030204" pitchFamily="18" charset="0"/>
                                  <a:ea typeface="Cambria Math" panose="02040503050406030204" pitchFamily="18" charset="0"/>
                                </a:rPr>
                                <m:t>ℏ</m:t>
                              </m:r>
                            </m:e>
                            <m:sup>
                              <m:r>
                                <a:rPr lang="cs-CZ" sz="2100" i="1">
                                  <a:latin typeface="Cambria Math" panose="02040503050406030204" pitchFamily="18" charset="0"/>
                                  <a:ea typeface="Cambria Math" panose="02040503050406030204" pitchFamily="18" charset="0"/>
                                </a:rPr>
                                <m:t>2</m:t>
                              </m:r>
                            </m:sup>
                          </m:sSup>
                        </m:den>
                      </m:f>
                      <m:d>
                        <m:dPr>
                          <m:ctrlPr>
                            <a:rPr lang="cs-CZ" sz="2100" b="0" i="1" smtClean="0">
                              <a:latin typeface="Cambria Math" panose="02040503050406030204" pitchFamily="18" charset="0"/>
                              <a:ea typeface="Cambria Math" panose="02040503050406030204" pitchFamily="18" charset="0"/>
                            </a:rPr>
                          </m:ctrlPr>
                        </m:dPr>
                        <m:e>
                          <m:r>
                            <a:rPr lang="cs-CZ" sz="2100" b="0" i="1" smtClean="0">
                              <a:latin typeface="Cambria Math" panose="02040503050406030204" pitchFamily="18" charset="0"/>
                              <a:ea typeface="Cambria Math" panose="02040503050406030204" pitchFamily="18" charset="0"/>
                            </a:rPr>
                            <m:t>𝐸</m:t>
                          </m:r>
                          <m:r>
                            <a:rPr lang="cs-CZ" sz="2100" b="0" i="1" smtClean="0">
                              <a:latin typeface="Cambria Math" panose="02040503050406030204" pitchFamily="18" charset="0"/>
                              <a:ea typeface="Cambria Math" panose="02040503050406030204" pitchFamily="18" charset="0"/>
                            </a:rPr>
                            <m:t>+</m:t>
                          </m:r>
                          <m:f>
                            <m:fPr>
                              <m:ctrlPr>
                                <a:rPr lang="cs-CZ" sz="2100" b="0" i="1" smtClean="0">
                                  <a:latin typeface="Cambria Math" panose="02040503050406030204" pitchFamily="18" charset="0"/>
                                  <a:ea typeface="Cambria Math" panose="02040503050406030204" pitchFamily="18" charset="0"/>
                                </a:rPr>
                              </m:ctrlPr>
                            </m:fPr>
                            <m:num>
                              <m:sSup>
                                <m:sSupPr>
                                  <m:ctrlPr>
                                    <a:rPr lang="cs-CZ" sz="2100" b="0" i="1" smtClean="0">
                                      <a:latin typeface="Cambria Math" panose="02040503050406030204" pitchFamily="18" charset="0"/>
                                      <a:ea typeface="Cambria Math" panose="02040503050406030204" pitchFamily="18" charset="0"/>
                                    </a:rPr>
                                  </m:ctrlPr>
                                </m:sSupPr>
                                <m:e>
                                  <m:r>
                                    <a:rPr lang="cs-CZ" sz="2100" b="0" i="1" smtClean="0">
                                      <a:latin typeface="Cambria Math" panose="02040503050406030204" pitchFamily="18" charset="0"/>
                                      <a:ea typeface="Cambria Math" panose="02040503050406030204" pitchFamily="18" charset="0"/>
                                    </a:rPr>
                                    <m:t>𝑒</m:t>
                                  </m:r>
                                </m:e>
                                <m:sup>
                                  <m:r>
                                    <a:rPr lang="cs-CZ" sz="2100" b="0" i="1" smtClean="0">
                                      <a:latin typeface="Cambria Math" panose="02040503050406030204" pitchFamily="18" charset="0"/>
                                      <a:ea typeface="Cambria Math" panose="02040503050406030204" pitchFamily="18" charset="0"/>
                                    </a:rPr>
                                    <m:t>2</m:t>
                                  </m:r>
                                </m:sup>
                              </m:sSup>
                            </m:num>
                            <m:den>
                              <m:r>
                                <a:rPr lang="cs-CZ" sz="2100" b="0" i="1" smtClean="0">
                                  <a:latin typeface="Cambria Math" panose="02040503050406030204" pitchFamily="18" charset="0"/>
                                  <a:ea typeface="Cambria Math" panose="02040503050406030204" pitchFamily="18" charset="0"/>
                                </a:rPr>
                                <m:t>𝑟</m:t>
                              </m:r>
                            </m:den>
                          </m:f>
                        </m:e>
                      </m:d>
                      <m:r>
                        <a:rPr lang="cs-CZ" sz="2100" b="0" i="1" smtClean="0">
                          <a:latin typeface="Cambria Math" panose="02040503050406030204" pitchFamily="18" charset="0"/>
                          <a:ea typeface="Cambria Math" panose="02040503050406030204" pitchFamily="18" charset="0"/>
                        </a:rPr>
                        <m:t>𝜓</m:t>
                      </m:r>
                      <m:r>
                        <a:rPr lang="cs-CZ" sz="2100" b="0" i="1" smtClean="0">
                          <a:latin typeface="Cambria Math" panose="02040503050406030204" pitchFamily="18" charset="0"/>
                        </a:rPr>
                        <m:t>=0</m:t>
                      </m:r>
                    </m:oMath>
                  </m:oMathPara>
                </a14:m>
                <a:endParaRPr lang="cs-CZ" sz="2100" dirty="0"/>
              </a:p>
            </p:txBody>
          </p:sp>
        </mc:Choice>
        <mc:Fallback xmlns="">
          <p:sp>
            <p:nvSpPr>
              <p:cNvPr id="15" name="TextovéPole 14">
                <a:extLst>
                  <a:ext uri="{FF2B5EF4-FFF2-40B4-BE49-F238E27FC236}">
                    <a16:creationId xmlns:a16="http://schemas.microsoft.com/office/drawing/2014/main" id="{F4E2AA10-796B-CA30-7267-ED6DADA2B3F9}"/>
                  </a:ext>
                </a:extLst>
              </p:cNvPr>
              <p:cNvSpPr txBox="1">
                <a:spLocks noRot="1" noChangeAspect="1" noMove="1" noResize="1" noEditPoints="1" noAdjustHandles="1" noChangeArrowheads="1" noChangeShapeType="1" noTextEdit="1"/>
              </p:cNvSpPr>
              <p:nvPr/>
            </p:nvSpPr>
            <p:spPr>
              <a:xfrm>
                <a:off x="6603504" y="1275764"/>
                <a:ext cx="2974853" cy="732636"/>
              </a:xfrm>
              <a:prstGeom prst="rect">
                <a:avLst/>
              </a:prstGeom>
              <a:blipFill>
                <a:blip r:embed="rId6"/>
                <a:stretch>
                  <a:fillRect/>
                </a:stretch>
              </a:blipFill>
            </p:spPr>
            <p:txBody>
              <a:bodyPr/>
              <a:lstStyle/>
              <a:p>
                <a:r>
                  <a:rPr lang="cs-CZ">
                    <a:noFill/>
                  </a:rPr>
                  <a:t> </a:t>
                </a:r>
              </a:p>
            </p:txBody>
          </p:sp>
        </mc:Fallback>
      </mc:AlternateContent>
      <p:sp>
        <p:nvSpPr>
          <p:cNvPr id="16" name="Obdélník 15">
            <a:extLst>
              <a:ext uri="{FF2B5EF4-FFF2-40B4-BE49-F238E27FC236}">
                <a16:creationId xmlns:a16="http://schemas.microsoft.com/office/drawing/2014/main" id="{74123E6D-E662-CC99-269B-7A1D33D49D88}"/>
              </a:ext>
            </a:extLst>
          </p:cNvPr>
          <p:cNvSpPr/>
          <p:nvPr/>
        </p:nvSpPr>
        <p:spPr>
          <a:xfrm>
            <a:off x="6528670" y="1228951"/>
            <a:ext cx="3114333" cy="86591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TextovéPole 5">
            <a:extLst>
              <a:ext uri="{FF2B5EF4-FFF2-40B4-BE49-F238E27FC236}">
                <a16:creationId xmlns:a16="http://schemas.microsoft.com/office/drawing/2014/main" id="{532CB3E2-A78F-616B-2472-E8C0D5077586}"/>
              </a:ext>
            </a:extLst>
          </p:cNvPr>
          <p:cNvSpPr txBox="1"/>
          <p:nvPr/>
        </p:nvSpPr>
        <p:spPr>
          <a:xfrm>
            <a:off x="3988520" y="28602"/>
            <a:ext cx="4241739" cy="461665"/>
          </a:xfrm>
          <a:prstGeom prst="rect">
            <a:avLst/>
          </a:prstGeom>
          <a:noFill/>
        </p:spPr>
        <p:txBody>
          <a:bodyPr wrap="none" rtlCol="0">
            <a:spAutoFit/>
          </a:bodyPr>
          <a:lstStyle/>
          <a:p>
            <a:r>
              <a:rPr lang="cs-CZ" sz="2400" cap="small" dirty="0">
                <a:solidFill>
                  <a:srgbClr val="70AD47">
                    <a:lumMod val="50000"/>
                  </a:srgbClr>
                </a:solidFill>
                <a:latin typeface="Calibri" panose="020F0502020204030204"/>
              </a:rPr>
              <a:t>Leden 1926 – Měsíc </a:t>
            </a:r>
            <a:r>
              <a:rPr lang="cs-CZ" sz="2400" cap="small" dirty="0">
                <a:solidFill>
                  <a:schemeClr val="accent2">
                    <a:lumMod val="75000"/>
                  </a:schemeClr>
                </a:solidFill>
                <a:latin typeface="Calibri" panose="020F0502020204030204"/>
              </a:rPr>
              <a:t>atomu vodíku</a:t>
            </a:r>
          </a:p>
        </p:txBody>
      </p:sp>
      <p:cxnSp>
        <p:nvCxnSpPr>
          <p:cNvPr id="7" name="Přímá spojnice 6">
            <a:extLst>
              <a:ext uri="{FF2B5EF4-FFF2-40B4-BE49-F238E27FC236}">
                <a16:creationId xmlns:a16="http://schemas.microsoft.com/office/drawing/2014/main" id="{7679CCEB-292D-B7F5-EB49-0D5F33A93202}"/>
              </a:ext>
            </a:extLst>
          </p:cNvPr>
          <p:cNvCxnSpPr/>
          <p:nvPr/>
        </p:nvCxnSpPr>
        <p:spPr>
          <a:xfrm>
            <a:off x="8534400" y="2592268"/>
            <a:ext cx="1550894" cy="0"/>
          </a:xfrm>
          <a:prstGeom prst="line">
            <a:avLst/>
          </a:prstGeom>
          <a:ln w="28575">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pic>
        <p:nvPicPr>
          <p:cNvPr id="1026" name="Picture 2">
            <a:extLst>
              <a:ext uri="{FF2B5EF4-FFF2-40B4-BE49-F238E27FC236}">
                <a16:creationId xmlns:a16="http://schemas.microsoft.com/office/drawing/2014/main" id="{6BAB50E6-1200-4F70-035E-31F0A7A6718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03020" y="2802681"/>
            <a:ext cx="2495580" cy="4055319"/>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9" name="TextovéPole 8">
                <a:extLst>
                  <a:ext uri="{FF2B5EF4-FFF2-40B4-BE49-F238E27FC236}">
                    <a16:creationId xmlns:a16="http://schemas.microsoft.com/office/drawing/2014/main" id="{58E4FD4B-5BD3-A20D-4A2D-F6D51340A5BB}"/>
                  </a:ext>
                </a:extLst>
              </p:cNvPr>
              <p:cNvSpPr txBox="1"/>
              <p:nvPr/>
            </p:nvSpPr>
            <p:spPr>
              <a:xfrm>
                <a:off x="9828810" y="1301680"/>
                <a:ext cx="1846467" cy="60715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cs-CZ" sz="2100" b="0" i="1" smtClean="0">
                              <a:latin typeface="Cambria Math" panose="02040503050406030204" pitchFamily="18" charset="0"/>
                              <a:ea typeface="Cambria Math" panose="02040503050406030204" pitchFamily="18" charset="0"/>
                            </a:rPr>
                          </m:ctrlPr>
                        </m:sSubSupPr>
                        <m:e>
                          <m:r>
                            <a:rPr lang="cs-CZ" sz="2100" b="0" i="1" smtClean="0">
                              <a:latin typeface="Cambria Math" panose="02040503050406030204" pitchFamily="18" charset="0"/>
                              <a:ea typeface="Cambria Math" panose="02040503050406030204" pitchFamily="18" charset="0"/>
                            </a:rPr>
                            <m:t>𝐸</m:t>
                          </m:r>
                        </m:e>
                        <m:sub>
                          <m:r>
                            <a:rPr lang="cs-CZ" sz="2100" b="0" i="1" smtClean="0">
                              <a:latin typeface="Cambria Math" panose="02040503050406030204" pitchFamily="18" charset="0"/>
                              <a:ea typeface="Cambria Math" panose="02040503050406030204" pitchFamily="18" charset="0"/>
                            </a:rPr>
                            <m:t>𝑛</m:t>
                          </m:r>
                        </m:sub>
                        <m:sup>
                          <m:r>
                            <m:rPr>
                              <m:sty m:val="p"/>
                            </m:rPr>
                            <a:rPr lang="cs-CZ" sz="2100" b="0" i="0" smtClean="0">
                              <a:latin typeface="Cambria Math" panose="02040503050406030204" pitchFamily="18" charset="0"/>
                              <a:ea typeface="Cambria Math" panose="02040503050406030204" pitchFamily="18" charset="0"/>
                            </a:rPr>
                            <m:t>H</m:t>
                          </m:r>
                        </m:sup>
                      </m:sSubSup>
                      <m:r>
                        <a:rPr lang="cs-CZ" sz="2100" b="0" i="1" smtClean="0">
                          <a:latin typeface="Cambria Math" panose="02040503050406030204" pitchFamily="18" charset="0"/>
                          <a:ea typeface="Cambria Math" panose="02040503050406030204" pitchFamily="18" charset="0"/>
                        </a:rPr>
                        <m:t>=−</m:t>
                      </m:r>
                      <m:f>
                        <m:fPr>
                          <m:ctrlPr>
                            <a:rPr lang="cs-CZ" sz="2100" b="0" i="1" smtClean="0">
                              <a:latin typeface="Cambria Math" panose="02040503050406030204" pitchFamily="18" charset="0"/>
                              <a:ea typeface="Cambria Math" panose="02040503050406030204" pitchFamily="18" charset="0"/>
                            </a:rPr>
                          </m:ctrlPr>
                        </m:fPr>
                        <m:num>
                          <m:r>
                            <a:rPr lang="cs-CZ" sz="2100" b="0" i="1" smtClean="0">
                              <a:latin typeface="Cambria Math" panose="02040503050406030204" pitchFamily="18" charset="0"/>
                              <a:ea typeface="Cambria Math" panose="02040503050406030204" pitchFamily="18" charset="0"/>
                            </a:rPr>
                            <m:t>13,6 </m:t>
                          </m:r>
                          <m:r>
                            <m:rPr>
                              <m:sty m:val="p"/>
                            </m:rPr>
                            <a:rPr lang="cs-CZ" sz="2100" b="0" i="0" smtClean="0">
                              <a:latin typeface="Cambria Math" panose="02040503050406030204" pitchFamily="18" charset="0"/>
                              <a:ea typeface="Cambria Math" panose="02040503050406030204" pitchFamily="18" charset="0"/>
                            </a:rPr>
                            <m:t>eV</m:t>
                          </m:r>
                        </m:num>
                        <m:den>
                          <m:sSup>
                            <m:sSupPr>
                              <m:ctrlPr>
                                <a:rPr lang="cs-CZ" sz="2100" b="0" i="1" smtClean="0">
                                  <a:latin typeface="Cambria Math" panose="02040503050406030204" pitchFamily="18" charset="0"/>
                                  <a:ea typeface="Cambria Math" panose="02040503050406030204" pitchFamily="18" charset="0"/>
                                </a:rPr>
                              </m:ctrlPr>
                            </m:sSupPr>
                            <m:e>
                              <m:r>
                                <a:rPr lang="cs-CZ" sz="2100" b="0" i="1" smtClean="0">
                                  <a:latin typeface="Cambria Math" panose="02040503050406030204" pitchFamily="18" charset="0"/>
                                  <a:ea typeface="Cambria Math" panose="02040503050406030204" pitchFamily="18" charset="0"/>
                                </a:rPr>
                                <m:t>𝑛</m:t>
                              </m:r>
                            </m:e>
                            <m:sup>
                              <m:r>
                                <a:rPr lang="cs-CZ" sz="2100" b="0" i="1" smtClean="0">
                                  <a:latin typeface="Cambria Math" panose="02040503050406030204" pitchFamily="18" charset="0"/>
                                  <a:ea typeface="Cambria Math" panose="02040503050406030204" pitchFamily="18" charset="0"/>
                                </a:rPr>
                                <m:t>2</m:t>
                              </m:r>
                            </m:sup>
                          </m:sSup>
                        </m:den>
                      </m:f>
                    </m:oMath>
                  </m:oMathPara>
                </a14:m>
                <a:endParaRPr lang="cs-CZ" sz="2100" dirty="0"/>
              </a:p>
            </p:txBody>
          </p:sp>
        </mc:Choice>
        <mc:Fallback xmlns="">
          <p:sp>
            <p:nvSpPr>
              <p:cNvPr id="9" name="TextovéPole 8">
                <a:extLst>
                  <a:ext uri="{FF2B5EF4-FFF2-40B4-BE49-F238E27FC236}">
                    <a16:creationId xmlns:a16="http://schemas.microsoft.com/office/drawing/2014/main" id="{58E4FD4B-5BD3-A20D-4A2D-F6D51340A5BB}"/>
                  </a:ext>
                </a:extLst>
              </p:cNvPr>
              <p:cNvSpPr txBox="1">
                <a:spLocks noRot="1" noChangeAspect="1" noMove="1" noResize="1" noEditPoints="1" noAdjustHandles="1" noChangeArrowheads="1" noChangeShapeType="1" noTextEdit="1"/>
              </p:cNvSpPr>
              <p:nvPr/>
            </p:nvSpPr>
            <p:spPr>
              <a:xfrm>
                <a:off x="9828810" y="1301680"/>
                <a:ext cx="1846467" cy="607154"/>
              </a:xfrm>
              <a:prstGeom prst="rect">
                <a:avLst/>
              </a:prstGeom>
              <a:blipFill>
                <a:blip r:embed="rId8"/>
                <a:stretch>
                  <a:fillRect/>
                </a:stretch>
              </a:blipFill>
            </p:spPr>
            <p:txBody>
              <a:bodyPr/>
              <a:lstStyle/>
              <a:p>
                <a:r>
                  <a:rPr lang="cs-CZ">
                    <a:noFill/>
                  </a:rPr>
                  <a:t> </a:t>
                </a:r>
              </a:p>
            </p:txBody>
          </p:sp>
        </mc:Fallback>
      </mc:AlternateContent>
    </p:spTree>
    <p:extLst>
      <p:ext uri="{BB962C8B-B14F-4D97-AF65-F5344CB8AC3E}">
        <p14:creationId xmlns:p14="http://schemas.microsoft.com/office/powerpoint/2010/main" val="3916236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ipe(left)">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3BD439-17B5-0593-34AF-06FFEDC2ADB8}"/>
            </a:ext>
          </a:extLst>
        </p:cNvPr>
        <p:cNvGrpSpPr/>
        <p:nvPr/>
      </p:nvGrpSpPr>
      <p:grpSpPr>
        <a:xfrm>
          <a:off x="0" y="0"/>
          <a:ext cx="0" cy="0"/>
          <a:chOff x="0" y="0"/>
          <a:chExt cx="0" cy="0"/>
        </a:xfrm>
      </p:grpSpPr>
      <p:sp>
        <p:nvSpPr>
          <p:cNvPr id="3" name="TextovéPole 2">
            <a:extLst>
              <a:ext uri="{FF2B5EF4-FFF2-40B4-BE49-F238E27FC236}">
                <a16:creationId xmlns:a16="http://schemas.microsoft.com/office/drawing/2014/main" id="{8CECEC2E-755C-2E30-91E5-F26C6DB9B019}"/>
              </a:ext>
            </a:extLst>
          </p:cNvPr>
          <p:cNvSpPr txBox="1"/>
          <p:nvPr/>
        </p:nvSpPr>
        <p:spPr>
          <a:xfrm>
            <a:off x="655288" y="2466184"/>
            <a:ext cx="10845418" cy="3170099"/>
          </a:xfrm>
          <a:prstGeom prst="rect">
            <a:avLst/>
          </a:prstGeom>
          <a:noFill/>
        </p:spPr>
        <p:txBody>
          <a:bodyPr wrap="square">
            <a:spAutoFit/>
          </a:bodyPr>
          <a:lstStyle/>
          <a:p>
            <a:pPr>
              <a:buNone/>
            </a:pPr>
            <a:r>
              <a:rPr lang="cs-CZ" sz="2000" dirty="0">
                <a:solidFill>
                  <a:srgbClr val="996633"/>
                </a:solidFill>
                <a:latin typeface="Cavolini" panose="03000502040302020204" pitchFamily="66" charset="0"/>
                <a:cs typeface="Cavolini" panose="03000502040302020204" pitchFamily="66" charset="0"/>
              </a:rPr>
              <a:t>„</a:t>
            </a:r>
            <a:r>
              <a:rPr lang="cs-CZ" sz="2000" dirty="0">
                <a:solidFill>
                  <a:srgbClr val="996633"/>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Maticová </a:t>
            </a:r>
            <a:r>
              <a:rPr lang="cs-CZ" sz="2000" dirty="0">
                <a:solidFill>
                  <a:srgbClr val="996633"/>
                </a:solidFill>
                <a:latin typeface="Cavolini" panose="03000502040302020204" pitchFamily="66" charset="0"/>
                <a:cs typeface="Cavolini" panose="03000502040302020204" pitchFamily="66" charset="0"/>
              </a:rPr>
              <a:t>forma kvantové mechaniky, kterou založil W. Heisenberg </a:t>
            </a:r>
          </a:p>
          <a:p>
            <a:pPr>
              <a:buNone/>
            </a:pPr>
            <a:r>
              <a:rPr lang="cs-CZ" sz="2000" dirty="0">
                <a:solidFill>
                  <a:srgbClr val="996633"/>
                </a:solidFill>
                <a:latin typeface="Cavolini" panose="03000502040302020204" pitchFamily="66" charset="0"/>
                <a:cs typeface="Cavolini" panose="03000502040302020204" pitchFamily="66" charset="0"/>
              </a:rPr>
              <a:t>a rozvinul spolu s P. Jordanem a autorem tohoto článku, vychází </a:t>
            </a:r>
          </a:p>
          <a:p>
            <a:pPr>
              <a:buNone/>
            </a:pPr>
            <a:r>
              <a:rPr lang="cs-CZ" sz="2000" dirty="0">
                <a:solidFill>
                  <a:srgbClr val="996633"/>
                </a:solidFill>
                <a:latin typeface="Cavolini" panose="03000502040302020204" pitchFamily="66" charset="0"/>
                <a:cs typeface="Cavolini" panose="03000502040302020204" pitchFamily="66" charset="0"/>
              </a:rPr>
              <a:t>z myšlenky, </a:t>
            </a:r>
            <a:r>
              <a:rPr lang="cs-CZ" sz="2000" u="sng" dirty="0">
                <a:solidFill>
                  <a:srgbClr val="996633"/>
                </a:solidFill>
                <a:latin typeface="Cavolini" panose="03000502040302020204" pitchFamily="66" charset="0"/>
                <a:cs typeface="Cavolini" panose="03000502040302020204" pitchFamily="66" charset="0"/>
              </a:rPr>
              <a:t>že procesy v prostoru a čase vůbec </a:t>
            </a:r>
            <a:r>
              <a:rPr lang="cs-CZ" sz="2000" u="sng" dirty="0">
                <a:solidFill>
                  <a:srgbClr val="996633"/>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nelze exaktně zobrazit </a:t>
            </a:r>
          </a:p>
          <a:p>
            <a:pPr>
              <a:buNone/>
            </a:pPr>
            <a:r>
              <a:rPr lang="cs-CZ" sz="2000" dirty="0">
                <a:solidFill>
                  <a:srgbClr val="996633"/>
                </a:solidFill>
                <a:latin typeface="Cavolini" panose="03000502040302020204" pitchFamily="66" charset="0"/>
                <a:cs typeface="Cavolini" panose="03000502040302020204" pitchFamily="66" charset="0"/>
              </a:rPr>
              <a:t>a spokojí se s formulováním vztahů mezi pozorovatelnými veličinami, </a:t>
            </a:r>
          </a:p>
          <a:p>
            <a:pPr>
              <a:buNone/>
            </a:pPr>
            <a:r>
              <a:rPr lang="cs-CZ" sz="2000" dirty="0">
                <a:solidFill>
                  <a:srgbClr val="996633"/>
                </a:solidFill>
                <a:latin typeface="Cavolini" panose="03000502040302020204" pitchFamily="66" charset="0"/>
                <a:cs typeface="Cavolini" panose="03000502040302020204" pitchFamily="66" charset="0"/>
              </a:rPr>
              <a:t>které lze interpretovat jako vlastnosti pohybů pouze v limitním klasickém případě. Na druhé straně E. </a:t>
            </a:r>
            <a:r>
              <a:rPr lang="cs-CZ" sz="2000" dirty="0" err="1">
                <a:solidFill>
                  <a:srgbClr val="996633"/>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2000" dirty="0">
                <a:solidFill>
                  <a:srgbClr val="996633"/>
                </a:solidFill>
                <a:latin typeface="Cavolini" panose="03000502040302020204" pitchFamily="66" charset="0"/>
                <a:cs typeface="Cavolini" panose="03000502040302020204" pitchFamily="66" charset="0"/>
              </a:rPr>
              <a:t>, zdá se, </a:t>
            </a:r>
            <a:r>
              <a:rPr lang="cs-CZ" sz="2000" u="sng" dirty="0">
                <a:solidFill>
                  <a:srgbClr val="996633"/>
                </a:solidFill>
                <a:latin typeface="Cavolini" panose="03000502040302020204" pitchFamily="66" charset="0"/>
                <a:cs typeface="Cavolini" panose="03000502040302020204" pitchFamily="66" charset="0"/>
              </a:rPr>
              <a:t>připisuje </a:t>
            </a:r>
            <a:r>
              <a:rPr lang="cs-CZ" sz="2000" u="sng" dirty="0">
                <a:solidFill>
                  <a:srgbClr val="996633"/>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vlnám stejnou realitu</a:t>
            </a:r>
            <a:r>
              <a:rPr lang="cs-CZ" sz="2000" u="sng" dirty="0">
                <a:solidFill>
                  <a:srgbClr val="996633"/>
                </a:solidFill>
                <a:latin typeface="Cavolini" panose="03000502040302020204" pitchFamily="66" charset="0"/>
                <a:cs typeface="Cavolini" panose="03000502040302020204" pitchFamily="66" charset="0"/>
              </a:rPr>
              <a:t>, jakou mají světelné vlny</a:t>
            </a:r>
            <a:r>
              <a:rPr lang="cs-CZ" sz="2000" dirty="0">
                <a:solidFill>
                  <a:srgbClr val="996633"/>
                </a:solidFill>
                <a:latin typeface="Cavolini" panose="03000502040302020204" pitchFamily="66" charset="0"/>
                <a:cs typeface="Cavolini" panose="03000502040302020204" pitchFamily="66" charset="0"/>
              </a:rPr>
              <a:t>. Tyto vlny posuzuje podle postupu Louis </a:t>
            </a:r>
          </a:p>
          <a:p>
            <a:pPr>
              <a:buNone/>
            </a:pPr>
            <a:r>
              <a:rPr lang="cs-CZ" sz="2000" dirty="0">
                <a:solidFill>
                  <a:srgbClr val="996633"/>
                </a:solidFill>
                <a:latin typeface="Cavolini" panose="03000502040302020204" pitchFamily="66" charset="0"/>
                <a:cs typeface="Cavolini" panose="03000502040302020204" pitchFamily="66" charset="0"/>
              </a:rPr>
              <a:t>de </a:t>
            </a:r>
            <a:r>
              <a:rPr lang="cs-CZ" sz="2000" dirty="0" err="1">
                <a:solidFill>
                  <a:srgbClr val="996633"/>
                </a:solidFill>
                <a:latin typeface="Cavolini" panose="03000502040302020204" pitchFamily="66" charset="0"/>
                <a:cs typeface="Cavolini" panose="03000502040302020204" pitchFamily="66" charset="0"/>
              </a:rPr>
              <a:t>Broglie</a:t>
            </a:r>
            <a:r>
              <a:rPr lang="cs-CZ" sz="2000" dirty="0">
                <a:solidFill>
                  <a:srgbClr val="996633"/>
                </a:solidFill>
                <a:latin typeface="Cavolini" panose="03000502040302020204" pitchFamily="66" charset="0"/>
                <a:cs typeface="Cavolini" panose="03000502040302020204" pitchFamily="66" charset="0"/>
              </a:rPr>
              <a:t> jako nositele atomárních procesů. Snaží se konstruovat vlnové balíky, které mají ve všech směrech malé rozměry a které mají zřejmě nepřímo zobrazit pohybující se částice.“</a:t>
            </a:r>
          </a:p>
        </p:txBody>
      </p:sp>
      <p:sp>
        <p:nvSpPr>
          <p:cNvPr id="4" name="Obdélník 3">
            <a:extLst>
              <a:ext uri="{FF2B5EF4-FFF2-40B4-BE49-F238E27FC236}">
                <a16:creationId xmlns:a16="http://schemas.microsoft.com/office/drawing/2014/main" id="{5971B075-512D-F058-B98C-2FB46E2366DF}"/>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 name="TextovéPole 4">
            <a:extLst>
              <a:ext uri="{FF2B5EF4-FFF2-40B4-BE49-F238E27FC236}">
                <a16:creationId xmlns:a16="http://schemas.microsoft.com/office/drawing/2014/main" id="{F096630C-339D-0D37-A8D6-93D2105E6279}"/>
              </a:ext>
            </a:extLst>
          </p:cNvPr>
          <p:cNvSpPr txBox="1"/>
          <p:nvPr/>
        </p:nvSpPr>
        <p:spPr>
          <a:xfrm>
            <a:off x="4061627" y="28602"/>
            <a:ext cx="4101984" cy="461665"/>
          </a:xfrm>
          <a:prstGeom prst="rect">
            <a:avLst/>
          </a:prstGeom>
          <a:noFill/>
        </p:spPr>
        <p:txBody>
          <a:bodyPr wrap="square" rtlCol="0">
            <a:spAutoFit/>
          </a:bodyPr>
          <a:lstStyle/>
          <a:p>
            <a:pPr algn="ctr"/>
            <a:r>
              <a:rPr lang="cs-CZ" sz="2400" cap="small" dirty="0">
                <a:solidFill>
                  <a:srgbClr val="70AD47">
                    <a:lumMod val="50000"/>
                  </a:srgbClr>
                </a:solidFill>
                <a:latin typeface="Calibri" panose="020F0502020204030204"/>
              </a:rPr>
              <a:t>fyzikální význam vlnové funkce </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7" name="TextovéPole 6">
            <a:extLst>
              <a:ext uri="{FF2B5EF4-FFF2-40B4-BE49-F238E27FC236}">
                <a16:creationId xmlns:a16="http://schemas.microsoft.com/office/drawing/2014/main" id="{8B2EDDBF-23A0-A4B7-1B6D-6550D63BB3ED}"/>
              </a:ext>
            </a:extLst>
          </p:cNvPr>
          <p:cNvSpPr txBox="1"/>
          <p:nvPr/>
        </p:nvSpPr>
        <p:spPr>
          <a:xfrm>
            <a:off x="691788" y="900476"/>
            <a:ext cx="11177483" cy="1323439"/>
          </a:xfrm>
          <a:prstGeom prst="rect">
            <a:avLst/>
          </a:prstGeom>
          <a:noFill/>
        </p:spPr>
        <p:txBody>
          <a:bodyPr wrap="square">
            <a:spAutoFit/>
          </a:bodyPr>
          <a:lstStyle/>
          <a:p>
            <a:pPr algn="l"/>
            <a:r>
              <a:rPr lang="cs-CZ" sz="2000" b="0" i="0" u="none" strike="noStrike" baseline="0" dirty="0" err="1">
                <a:solidFill>
                  <a:srgbClr val="0070C0"/>
                </a:solidFill>
                <a:latin typeface="Cavolini" panose="03000502040302020204" pitchFamily="66" charset="0"/>
                <a:cs typeface="Cavolini" panose="03000502040302020204" pitchFamily="66" charset="0"/>
              </a:rPr>
              <a:t>Schrödinger</a:t>
            </a:r>
            <a:r>
              <a:rPr lang="cs-CZ" sz="2000" b="0" i="0" u="none" strike="noStrike" baseline="0" dirty="0">
                <a:solidFill>
                  <a:srgbClr val="0070C0"/>
                </a:solidFill>
                <a:latin typeface="Cavolini" panose="03000502040302020204" pitchFamily="66" charset="0"/>
                <a:cs typeface="Cavolini" panose="03000502040302020204" pitchFamily="66" charset="0"/>
              </a:rPr>
              <a:t>, Pauli, von Neumann dokázali, že vlnová a maticová mechanika jsou dvě podoby téže teorie. Jejich interpretace se však diametrální lišily. … K tomu se vyjádřil </a:t>
            </a:r>
            <a:r>
              <a:rPr lang="cs-CZ" sz="2000" b="0" i="0" u="none" strike="noStrike" baseline="0" dirty="0">
                <a:solidFill>
                  <a:srgbClr val="996633"/>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Max </a:t>
            </a:r>
            <a:r>
              <a:rPr lang="cs-CZ" sz="2000" b="0" i="0" strike="noStrike" baseline="0" dirty="0">
                <a:solidFill>
                  <a:srgbClr val="996633"/>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Born </a:t>
            </a:r>
            <a:r>
              <a:rPr lang="cs-CZ" sz="2000" b="0" i="0" u="sng" strike="noStrike" baseline="0" dirty="0">
                <a:solidFill>
                  <a:srgbClr val="0070C0"/>
                </a:solidFill>
                <a:latin typeface="Cavolini" panose="03000502040302020204" pitchFamily="66" charset="0"/>
                <a:cs typeface="Cavolini" panose="03000502040302020204" pitchFamily="66" charset="0"/>
              </a:rPr>
              <a:t>během léta 1926</a:t>
            </a:r>
            <a:r>
              <a:rPr lang="cs-CZ" sz="2000" b="0" i="0" strike="noStrike" baseline="0" dirty="0">
                <a:solidFill>
                  <a:srgbClr val="0070C0"/>
                </a:solidFill>
                <a:latin typeface="Cavolini" panose="03000502040302020204" pitchFamily="66" charset="0"/>
                <a:cs typeface="Cavolini" panose="03000502040302020204" pitchFamily="66" charset="0"/>
              </a:rPr>
              <a:t> </a:t>
            </a:r>
            <a:r>
              <a:rPr lang="cs-CZ" sz="2000" b="0" i="0" u="none" strike="noStrike" baseline="0" dirty="0">
                <a:solidFill>
                  <a:srgbClr val="0070C0"/>
                </a:solidFill>
                <a:latin typeface="Cavolini" panose="03000502040302020204" pitchFamily="66" charset="0"/>
                <a:cs typeface="Cavolini" panose="03000502040302020204" pitchFamily="66" charset="0"/>
              </a:rPr>
              <a:t>v článku </a:t>
            </a:r>
            <a:r>
              <a:rPr lang="cs-CZ" sz="2000" b="0" u="none" strike="noStrike" baseline="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Kvantová mechanika srážkových procesů </a:t>
            </a:r>
            <a:r>
              <a:rPr lang="cs-CZ" sz="2000" b="0" u="none" strike="noStrike" baseline="0" dirty="0">
                <a:solidFill>
                  <a:srgbClr val="0070C0"/>
                </a:solidFill>
                <a:latin typeface="Cavolini" panose="03000502040302020204" pitchFamily="66" charset="0"/>
                <a:cs typeface="Cavolini" panose="03000502040302020204" pitchFamily="66" charset="0"/>
              </a:rPr>
              <a:t>(</a:t>
            </a:r>
            <a:r>
              <a:rPr lang="cs-CZ" sz="2000" b="0" i="1" u="none" strike="noStrike" baseline="0" dirty="0" err="1">
                <a:solidFill>
                  <a:srgbClr val="0070C0"/>
                </a:solidFill>
                <a:latin typeface="Cavolini" panose="03000502040302020204" pitchFamily="66" charset="0"/>
                <a:cs typeface="Cavolini" panose="03000502040302020204" pitchFamily="66" charset="0"/>
              </a:rPr>
              <a:t>Zeitschrift</a:t>
            </a:r>
            <a:r>
              <a:rPr lang="cs-CZ" sz="2000" b="0" i="1" u="none" strike="noStrike" baseline="0" dirty="0">
                <a:solidFill>
                  <a:srgbClr val="0070C0"/>
                </a:solidFill>
                <a:latin typeface="Cavolini" panose="03000502040302020204" pitchFamily="66" charset="0"/>
                <a:cs typeface="Cavolini" panose="03000502040302020204" pitchFamily="66" charset="0"/>
              </a:rPr>
              <a:t> </a:t>
            </a:r>
            <a:r>
              <a:rPr lang="cs-CZ" sz="2000" b="0" i="1" u="none" strike="noStrike" baseline="0" dirty="0" err="1">
                <a:solidFill>
                  <a:srgbClr val="0070C0"/>
                </a:solidFill>
                <a:latin typeface="Cavolini" panose="03000502040302020204" pitchFamily="66" charset="0"/>
                <a:cs typeface="Cavolini" panose="03000502040302020204" pitchFamily="66" charset="0"/>
              </a:rPr>
              <a:t>für</a:t>
            </a:r>
            <a:r>
              <a:rPr lang="cs-CZ" sz="2000" b="0" i="1" u="none" strike="noStrike" baseline="0" dirty="0">
                <a:solidFill>
                  <a:srgbClr val="0070C0"/>
                </a:solidFill>
                <a:latin typeface="Cavolini" panose="03000502040302020204" pitchFamily="66" charset="0"/>
                <a:cs typeface="Cavolini" panose="03000502040302020204" pitchFamily="66" charset="0"/>
              </a:rPr>
              <a:t> </a:t>
            </a:r>
            <a:r>
              <a:rPr lang="cs-CZ" sz="2000" b="0" i="1" u="none" strike="noStrike" baseline="0" dirty="0" err="1">
                <a:solidFill>
                  <a:srgbClr val="0070C0"/>
                </a:solidFill>
                <a:latin typeface="Cavolini" panose="03000502040302020204" pitchFamily="66" charset="0"/>
                <a:cs typeface="Cavolini" panose="03000502040302020204" pitchFamily="66" charset="0"/>
              </a:rPr>
              <a:t>Physik</a:t>
            </a:r>
            <a:r>
              <a:rPr lang="cs-CZ" sz="2000" b="0" u="none" strike="noStrike" baseline="0" dirty="0">
                <a:solidFill>
                  <a:srgbClr val="0070C0"/>
                </a:solidFill>
                <a:latin typeface="Cavolini" panose="03000502040302020204" pitchFamily="66" charset="0"/>
                <a:cs typeface="Cavolini" panose="03000502040302020204" pitchFamily="66" charset="0"/>
              </a:rPr>
              <a:t>)</a:t>
            </a:r>
            <a:r>
              <a:rPr lang="cs-CZ" sz="2000" b="0" i="0" u="none" strike="noStrike" baseline="0" dirty="0">
                <a:solidFill>
                  <a:srgbClr val="0070C0"/>
                </a:solidFill>
                <a:latin typeface="Cavolini" panose="03000502040302020204" pitchFamily="66" charset="0"/>
                <a:cs typeface="Cavolini" panose="03000502040302020204" pitchFamily="66" charset="0"/>
              </a:rPr>
              <a:t>:</a:t>
            </a:r>
            <a:endParaRPr lang="cs-CZ" sz="2000" dirty="0">
              <a:solidFill>
                <a:srgbClr val="0070C0"/>
              </a:solidFill>
              <a:latin typeface="Cavolini" panose="03000502040302020204" pitchFamily="66" charset="0"/>
              <a:cs typeface="Cavolini" panose="03000502040302020204" pitchFamily="66" charset="0"/>
            </a:endParaRPr>
          </a:p>
        </p:txBody>
      </p:sp>
    </p:spTree>
    <p:extLst>
      <p:ext uri="{BB962C8B-B14F-4D97-AF65-F5344CB8AC3E}">
        <p14:creationId xmlns:p14="http://schemas.microsoft.com/office/powerpoint/2010/main" val="247299255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a:extLst>
              <a:ext uri="{FF2B5EF4-FFF2-40B4-BE49-F238E27FC236}">
                <a16:creationId xmlns:a16="http://schemas.microsoft.com/office/drawing/2014/main" id="{9160C445-5FD5-0CE8-4E0D-FED90EB05FAF}"/>
              </a:ext>
            </a:extLst>
          </p:cNvPr>
          <p:cNvSpPr/>
          <p:nvPr/>
        </p:nvSpPr>
        <p:spPr>
          <a:xfrm>
            <a:off x="457200" y="2026024"/>
            <a:ext cx="11205882" cy="216856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TextovéPole 1">
            <a:extLst>
              <a:ext uri="{FF2B5EF4-FFF2-40B4-BE49-F238E27FC236}">
                <a16:creationId xmlns:a16="http://schemas.microsoft.com/office/drawing/2014/main" id="{AA072778-D261-23E1-307A-7DAE92580BBB}"/>
              </a:ext>
            </a:extLst>
          </p:cNvPr>
          <p:cNvSpPr txBox="1"/>
          <p:nvPr/>
        </p:nvSpPr>
        <p:spPr>
          <a:xfrm>
            <a:off x="711675" y="893577"/>
            <a:ext cx="10678999" cy="1015663"/>
          </a:xfrm>
          <a:prstGeom prst="rect">
            <a:avLst/>
          </a:prstGeom>
          <a:noFill/>
        </p:spPr>
        <p:txBody>
          <a:bodyPr wrap="square">
            <a:spAutoFit/>
          </a:bodyPr>
          <a:lstStyle/>
          <a:p>
            <a:pPr>
              <a:buNone/>
            </a:pPr>
            <a:r>
              <a:rPr lang="cs-CZ" sz="2000" u="sng" dirty="0">
                <a:solidFill>
                  <a:srgbClr val="996633"/>
                </a:solidFill>
                <a:latin typeface="Cavolini" panose="03000502040302020204" pitchFamily="66" charset="0"/>
                <a:cs typeface="Cavolini" panose="03000502040302020204" pitchFamily="66" charset="0"/>
              </a:rPr>
              <a:t>Ani jedno z obou pojetí se mi nezdá být uspokojivé</a:t>
            </a:r>
            <a:r>
              <a:rPr lang="cs-CZ" sz="2000" dirty="0">
                <a:solidFill>
                  <a:srgbClr val="996633"/>
                </a:solidFill>
                <a:latin typeface="Cavolini" panose="03000502040302020204" pitchFamily="66" charset="0"/>
                <a:cs typeface="Cavolini" panose="03000502040302020204" pitchFamily="66" charset="0"/>
              </a:rPr>
              <a:t>. Pokusil bych se zde podat </a:t>
            </a:r>
            <a:r>
              <a:rPr lang="cs-CZ" sz="2000" dirty="0">
                <a:solidFill>
                  <a:srgbClr val="996633"/>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třetí interpretaci</a:t>
            </a:r>
            <a:r>
              <a:rPr lang="cs-CZ" sz="2000" dirty="0">
                <a:solidFill>
                  <a:srgbClr val="996633"/>
                </a:solidFill>
                <a:latin typeface="Cavolini" panose="03000502040302020204" pitchFamily="66" charset="0"/>
                <a:cs typeface="Cavolini" panose="03000502040302020204" pitchFamily="66" charset="0"/>
              </a:rPr>
              <a:t> a </a:t>
            </a:r>
            <a:r>
              <a:rPr lang="cs-CZ" sz="2000" u="sng" dirty="0">
                <a:solidFill>
                  <a:srgbClr val="996633"/>
                </a:solidFill>
                <a:latin typeface="Cavolini" panose="03000502040302020204" pitchFamily="66" charset="0"/>
                <a:cs typeface="Cavolini" panose="03000502040302020204" pitchFamily="66" charset="0"/>
              </a:rPr>
              <a:t>vyzkoušet její použitelnost na </a:t>
            </a:r>
            <a:r>
              <a:rPr lang="cs-CZ" sz="2000" u="sng" dirty="0">
                <a:solidFill>
                  <a:srgbClr val="FF0000"/>
                </a:solidFill>
                <a:latin typeface="Cavolini" panose="03000502040302020204" pitchFamily="66" charset="0"/>
                <a:cs typeface="Cavolini" panose="03000502040302020204" pitchFamily="66" charset="0"/>
              </a:rPr>
              <a:t>srážkových procesech</a:t>
            </a:r>
            <a:r>
              <a:rPr lang="cs-CZ" sz="2000" dirty="0">
                <a:solidFill>
                  <a:srgbClr val="996633"/>
                </a:solidFill>
                <a:latin typeface="Cavolini" panose="03000502040302020204" pitchFamily="66" charset="0"/>
                <a:cs typeface="Cavolini" panose="03000502040302020204" pitchFamily="66" charset="0"/>
              </a:rPr>
              <a:t>.“</a:t>
            </a:r>
          </a:p>
        </p:txBody>
      </p:sp>
      <p:sp>
        <p:nvSpPr>
          <p:cNvPr id="3" name="Obdélník 2">
            <a:extLst>
              <a:ext uri="{FF2B5EF4-FFF2-40B4-BE49-F238E27FC236}">
                <a16:creationId xmlns:a16="http://schemas.microsoft.com/office/drawing/2014/main" id="{D631A7AC-B3B8-16FF-4D8C-4C906139172F}"/>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A2693086-3E09-D4E3-E136-4E8807663868}"/>
              </a:ext>
            </a:extLst>
          </p:cNvPr>
          <p:cNvSpPr txBox="1"/>
          <p:nvPr/>
        </p:nvSpPr>
        <p:spPr>
          <a:xfrm>
            <a:off x="4061627" y="28602"/>
            <a:ext cx="4101984" cy="461665"/>
          </a:xfrm>
          <a:prstGeom prst="rect">
            <a:avLst/>
          </a:prstGeom>
          <a:noFill/>
        </p:spPr>
        <p:txBody>
          <a:bodyPr wrap="square" rtlCol="0">
            <a:spAutoFit/>
          </a:bodyPr>
          <a:lstStyle/>
          <a:p>
            <a:pPr algn="ctr"/>
            <a:r>
              <a:rPr lang="cs-CZ" sz="2400" cap="small" dirty="0">
                <a:solidFill>
                  <a:srgbClr val="70AD47">
                    <a:lumMod val="50000"/>
                  </a:srgbClr>
                </a:solidFill>
                <a:latin typeface="Calibri" panose="020F0502020204030204"/>
              </a:rPr>
              <a:t>fyzikální význam vlnové funkce </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6" name="TextovéPole 5">
            <a:extLst>
              <a:ext uri="{FF2B5EF4-FFF2-40B4-BE49-F238E27FC236}">
                <a16:creationId xmlns:a16="http://schemas.microsoft.com/office/drawing/2014/main" id="{C8E91E75-51A8-5F38-9DF5-4FDFEF805CB2}"/>
              </a:ext>
            </a:extLst>
          </p:cNvPr>
          <p:cNvSpPr txBox="1"/>
          <p:nvPr/>
        </p:nvSpPr>
        <p:spPr>
          <a:xfrm>
            <a:off x="711675" y="2103931"/>
            <a:ext cx="11067949" cy="1938992"/>
          </a:xfrm>
          <a:prstGeom prst="rect">
            <a:avLst/>
          </a:prstGeom>
          <a:noFill/>
        </p:spPr>
        <p:txBody>
          <a:bodyPr wrap="square" rtlCol="0">
            <a:spAutoFit/>
          </a:bodyPr>
          <a:lstStyle/>
          <a:p>
            <a:r>
              <a:rPr lang="cs-CZ" sz="2000" dirty="0">
                <a:solidFill>
                  <a:schemeClr val="bg2">
                    <a:lumMod val="50000"/>
                  </a:schemeClr>
                </a:solidFill>
                <a:latin typeface="Cavolini" panose="03000502040302020204" pitchFamily="66" charset="0"/>
                <a:cs typeface="Cavolini" panose="03000502040302020204" pitchFamily="66" charset="0"/>
              </a:rPr>
              <a:t>Při </a:t>
            </a:r>
            <a:r>
              <a:rPr lang="cs-CZ" sz="2000" u="sng" dirty="0">
                <a:solidFill>
                  <a:srgbClr val="FF0000"/>
                </a:solidFill>
                <a:latin typeface="Cavolini" panose="03000502040302020204" pitchFamily="66" charset="0"/>
                <a:cs typeface="Cavolini" panose="03000502040302020204" pitchFamily="66" charset="0"/>
              </a:rPr>
              <a:t>rozptylu</a:t>
            </a:r>
            <a:r>
              <a:rPr lang="cs-CZ" sz="2000" dirty="0">
                <a:solidFill>
                  <a:srgbClr val="FF0000"/>
                </a:solidFill>
                <a:latin typeface="Cavolini" panose="03000502040302020204" pitchFamily="66" charset="0"/>
                <a:cs typeface="Cavolini" panose="03000502040302020204" pitchFamily="66" charset="0"/>
              </a:rPr>
              <a:t> </a:t>
            </a:r>
            <a:r>
              <a:rPr lang="cs-CZ" sz="2000" dirty="0">
                <a:solidFill>
                  <a:schemeClr val="bg2">
                    <a:lumMod val="50000"/>
                  </a:schemeClr>
                </a:solidFill>
                <a:latin typeface="Cavolini" panose="03000502040302020204" pitchFamily="66" charset="0"/>
                <a:cs typeface="Cavolini" panose="03000502040302020204" pitchFamily="66" charset="0"/>
              </a:rPr>
              <a:t>se vlny šíří do všech směrů a je potřeba stanovit </a:t>
            </a:r>
            <a:r>
              <a:rPr lang="cs-CZ" sz="2000" u="sng" dirty="0">
                <a:solidFill>
                  <a:schemeClr val="bg2">
                    <a:lumMod val="50000"/>
                  </a:schemeClr>
                </a:solidFill>
                <a:latin typeface="Cavolini" panose="03000502040302020204" pitchFamily="66" charset="0"/>
                <a:cs typeface="Cavolini" panose="03000502040302020204" pitchFamily="66" charset="0"/>
              </a:rPr>
              <a:t>pravděpodobnost detekce </a:t>
            </a:r>
            <a:r>
              <a:rPr lang="cs-CZ" sz="2000" u="sng" dirty="0">
                <a:solidFill>
                  <a:schemeClr val="bg2">
                    <a:lumMod val="50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nedělitelného</a:t>
            </a:r>
            <a:r>
              <a:rPr lang="cs-CZ" sz="2000" u="sng" dirty="0">
                <a:solidFill>
                  <a:schemeClr val="bg2">
                    <a:lumMod val="50000"/>
                  </a:schemeClr>
                </a:solidFill>
                <a:latin typeface="Cavolini" panose="03000502040302020204" pitchFamily="66" charset="0"/>
                <a:cs typeface="Cavolini" panose="03000502040302020204" pitchFamily="66" charset="0"/>
              </a:rPr>
              <a:t> elektronu </a:t>
            </a:r>
            <a:r>
              <a:rPr lang="cs-CZ" sz="2000" dirty="0">
                <a:solidFill>
                  <a:schemeClr val="bg2">
                    <a:lumMod val="50000"/>
                  </a:schemeClr>
                </a:solidFill>
                <a:latin typeface="Cavolini" panose="03000502040302020204" pitchFamily="66" charset="0"/>
                <a:cs typeface="Cavolini" panose="03000502040302020204" pitchFamily="66" charset="0"/>
              </a:rPr>
              <a:t>v daném směru </a:t>
            </a:r>
          </a:p>
          <a:p>
            <a:r>
              <a:rPr lang="cs-CZ" sz="2000" dirty="0">
                <a:solidFill>
                  <a:schemeClr val="bg2">
                    <a:lumMod val="50000"/>
                  </a:schemeClr>
                </a:solidFill>
                <a:latin typeface="Cavolini" panose="03000502040302020204" pitchFamily="66" charset="0"/>
                <a:cs typeface="Cavolini" panose="03000502040302020204" pitchFamily="66" charset="0"/>
              </a:rPr>
              <a:t>(to lze ověřit experimentem). </a:t>
            </a:r>
          </a:p>
          <a:p>
            <a:endParaRPr lang="cs-CZ" sz="2000" dirty="0">
              <a:solidFill>
                <a:schemeClr val="bg2">
                  <a:lumMod val="50000"/>
                </a:schemeClr>
              </a:solidFill>
              <a:latin typeface="Cavolini" panose="03000502040302020204" pitchFamily="66" charset="0"/>
              <a:cs typeface="Cavolini" panose="03000502040302020204" pitchFamily="66" charset="0"/>
            </a:endParaRPr>
          </a:p>
          <a:p>
            <a:r>
              <a:rPr lang="cs-CZ" sz="2000" dirty="0">
                <a:solidFill>
                  <a:schemeClr val="bg2">
                    <a:lumMod val="50000"/>
                  </a:schemeClr>
                </a:solidFill>
                <a:latin typeface="Cavolini" panose="03000502040302020204" pitchFamily="66" charset="0"/>
                <a:cs typeface="Cavolini" panose="03000502040302020204" pitchFamily="66" charset="0"/>
              </a:rPr>
              <a:t>U </a:t>
            </a:r>
            <a:r>
              <a:rPr lang="cs-CZ" sz="2000" u="sng" dirty="0">
                <a:solidFill>
                  <a:schemeClr val="bg2">
                    <a:lumMod val="50000"/>
                  </a:schemeClr>
                </a:solidFill>
                <a:latin typeface="Cavolini" panose="03000502040302020204" pitchFamily="66" charset="0"/>
                <a:cs typeface="Cavolini" panose="03000502040302020204" pitchFamily="66" charset="0"/>
              </a:rPr>
              <a:t>vázaných</a:t>
            </a:r>
            <a:r>
              <a:rPr lang="cs-CZ" sz="2000" dirty="0">
                <a:solidFill>
                  <a:schemeClr val="bg2">
                    <a:lumMod val="50000"/>
                  </a:schemeClr>
                </a:solidFill>
                <a:latin typeface="Cavolini" panose="03000502040302020204" pitchFamily="66" charset="0"/>
                <a:cs typeface="Cavolini" panose="03000502040302020204" pitchFamily="66" charset="0"/>
              </a:rPr>
              <a:t> stavů, kterým odpovídají vlastní kmity systému, se taková potřeba neobjevuje. (Vázanými stavy se zabýval </a:t>
            </a:r>
            <a:r>
              <a:rPr lang="cs-CZ" sz="2000" dirty="0" err="1">
                <a:solidFill>
                  <a:srgbClr val="00B050"/>
                </a:solidFill>
                <a:latin typeface="Cavolini" panose="03000502040302020204" pitchFamily="66" charset="0"/>
                <a:cs typeface="Cavolini" panose="03000502040302020204" pitchFamily="66" charset="0"/>
              </a:rPr>
              <a:t>Schrödinger</a:t>
            </a:r>
            <a:r>
              <a:rPr lang="cs-CZ" sz="2000" dirty="0">
                <a:solidFill>
                  <a:schemeClr val="bg2">
                    <a:lumMod val="50000"/>
                  </a:schemeClr>
                </a:solidFill>
                <a:latin typeface="Cavolini" panose="03000502040302020204" pitchFamily="66" charset="0"/>
                <a:cs typeface="Cavolini" panose="03000502040302020204" pitchFamily="66" charset="0"/>
              </a:rPr>
              <a:t>.)</a:t>
            </a:r>
          </a:p>
        </p:txBody>
      </p:sp>
      <p:grpSp>
        <p:nvGrpSpPr>
          <p:cNvPr id="11" name="Skupina 10">
            <a:extLst>
              <a:ext uri="{FF2B5EF4-FFF2-40B4-BE49-F238E27FC236}">
                <a16:creationId xmlns:a16="http://schemas.microsoft.com/office/drawing/2014/main" id="{C2CA2500-D9AB-D121-51CD-A3A35E9FFDBB}"/>
              </a:ext>
            </a:extLst>
          </p:cNvPr>
          <p:cNvGrpSpPr/>
          <p:nvPr/>
        </p:nvGrpSpPr>
        <p:grpSpPr>
          <a:xfrm>
            <a:off x="3240015" y="4817424"/>
            <a:ext cx="5549003" cy="681451"/>
            <a:chOff x="3302764" y="5453918"/>
            <a:chExt cx="5549003" cy="681451"/>
          </a:xfrm>
        </p:grpSpPr>
        <mc:AlternateContent xmlns:mc="http://schemas.openxmlformats.org/markup-compatibility/2006" xmlns:a14="http://schemas.microsoft.com/office/drawing/2010/main">
          <mc:Choice Requires="a14">
            <p:sp>
              <p:nvSpPr>
                <p:cNvPr id="12" name="TextovéPole 11">
                  <a:extLst>
                    <a:ext uri="{FF2B5EF4-FFF2-40B4-BE49-F238E27FC236}">
                      <a16:creationId xmlns:a16="http://schemas.microsoft.com/office/drawing/2014/main" id="{03A21337-2251-2EB0-3BE9-28831DD77552}"/>
                    </a:ext>
                  </a:extLst>
                </p:cNvPr>
                <p:cNvSpPr txBox="1"/>
                <p:nvPr/>
              </p:nvSpPr>
              <p:spPr>
                <a:xfrm>
                  <a:off x="3505692" y="5561594"/>
                  <a:ext cx="5263877" cy="40011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cs-CZ" sz="2600" i="1">
                                <a:latin typeface="Cambria Math" panose="02040503050406030204" pitchFamily="18" charset="0"/>
                                <a:ea typeface="Cambria Math" panose="02040503050406030204" pitchFamily="18" charset="0"/>
                              </a:rPr>
                            </m:ctrlPr>
                          </m:sSupPr>
                          <m:e>
                            <m:d>
                              <m:dPr>
                                <m:begChr m:val="|"/>
                                <m:endChr m:val="|"/>
                                <m:ctrlPr>
                                  <a:rPr lang="cs-CZ" sz="2600" i="1">
                                    <a:latin typeface="Cambria Math" panose="02040503050406030204" pitchFamily="18" charset="0"/>
                                    <a:ea typeface="Cambria Math" panose="02040503050406030204" pitchFamily="18" charset="0"/>
                                  </a:rPr>
                                </m:ctrlPr>
                              </m:dPr>
                              <m:e>
                                <m:r>
                                  <a:rPr lang="cs-CZ" sz="2600" i="1">
                                    <a:latin typeface="Cambria Math" panose="02040503050406030204" pitchFamily="18" charset="0"/>
                                    <a:ea typeface="Cambria Math" panose="02040503050406030204" pitchFamily="18" charset="0"/>
                                  </a:rPr>
                                  <m:t>𝜓</m:t>
                                </m:r>
                                <m:d>
                                  <m:dPr>
                                    <m:ctrlPr>
                                      <a:rPr lang="cs-CZ" sz="2600" b="0" i="1" smtClean="0">
                                        <a:latin typeface="Cambria Math" panose="02040503050406030204" pitchFamily="18" charset="0"/>
                                        <a:ea typeface="Cambria Math" panose="02040503050406030204" pitchFamily="18" charset="0"/>
                                      </a:rPr>
                                    </m:ctrlPr>
                                  </m:dPr>
                                  <m:e>
                                    <m:r>
                                      <a:rPr lang="cs-CZ" sz="2600" b="0" i="1" smtClean="0">
                                        <a:latin typeface="Cambria Math" panose="02040503050406030204" pitchFamily="18" charset="0"/>
                                        <a:ea typeface="Cambria Math" panose="02040503050406030204" pitchFamily="18" charset="0"/>
                                      </a:rPr>
                                      <m:t>𝑥</m:t>
                                    </m:r>
                                    <m:r>
                                      <a:rPr lang="cs-CZ" sz="2600" b="0" i="1" smtClean="0">
                                        <a:latin typeface="Cambria Math" panose="02040503050406030204" pitchFamily="18" charset="0"/>
                                        <a:ea typeface="Cambria Math" panose="02040503050406030204" pitchFamily="18" charset="0"/>
                                      </a:rPr>
                                      <m:t>,</m:t>
                                    </m:r>
                                    <m:r>
                                      <a:rPr lang="cs-CZ" sz="2600" b="0" i="1" smtClean="0">
                                        <a:latin typeface="Cambria Math" panose="02040503050406030204" pitchFamily="18" charset="0"/>
                                        <a:ea typeface="Cambria Math" panose="02040503050406030204" pitchFamily="18" charset="0"/>
                                      </a:rPr>
                                      <m:t>𝑦</m:t>
                                    </m:r>
                                    <m:r>
                                      <a:rPr lang="cs-CZ" sz="2600" b="0" i="1" smtClean="0">
                                        <a:latin typeface="Cambria Math" panose="02040503050406030204" pitchFamily="18" charset="0"/>
                                        <a:ea typeface="Cambria Math" panose="02040503050406030204" pitchFamily="18" charset="0"/>
                                      </a:rPr>
                                      <m:t>,</m:t>
                                    </m:r>
                                    <m:r>
                                      <a:rPr lang="cs-CZ" sz="2600" b="0" i="1" smtClean="0">
                                        <a:latin typeface="Cambria Math" panose="02040503050406030204" pitchFamily="18" charset="0"/>
                                        <a:ea typeface="Cambria Math" panose="02040503050406030204" pitchFamily="18" charset="0"/>
                                      </a:rPr>
                                      <m:t>𝑧</m:t>
                                    </m:r>
                                    <m:r>
                                      <a:rPr lang="cs-CZ" sz="2600" b="0" i="1" smtClean="0">
                                        <a:latin typeface="Cambria Math" panose="02040503050406030204" pitchFamily="18" charset="0"/>
                                        <a:ea typeface="Cambria Math" panose="02040503050406030204" pitchFamily="18" charset="0"/>
                                      </a:rPr>
                                      <m:t>,</m:t>
                                    </m:r>
                                    <m:r>
                                      <a:rPr lang="cs-CZ" sz="2600" b="0" i="1" smtClean="0">
                                        <a:latin typeface="Cambria Math" panose="02040503050406030204" pitchFamily="18" charset="0"/>
                                        <a:ea typeface="Cambria Math" panose="02040503050406030204" pitchFamily="18" charset="0"/>
                                      </a:rPr>
                                      <m:t>𝑡</m:t>
                                    </m:r>
                                  </m:e>
                                </m:d>
                              </m:e>
                            </m:d>
                          </m:e>
                          <m:sup>
                            <m:r>
                              <a:rPr lang="cs-CZ" sz="2600" b="0" i="1" smtClean="0">
                                <a:latin typeface="Cambria Math" panose="02040503050406030204" pitchFamily="18" charset="0"/>
                                <a:ea typeface="Cambria Math" panose="02040503050406030204" pitchFamily="18" charset="0"/>
                              </a:rPr>
                              <m:t>2</m:t>
                            </m:r>
                          </m:sup>
                        </m:sSup>
                        <m:r>
                          <m:rPr>
                            <m:sty m:val="p"/>
                          </m:rPr>
                          <a:rPr lang="cs-CZ" sz="2600" b="0" i="0" smtClean="0">
                            <a:latin typeface="Cambria Math" panose="02040503050406030204" pitchFamily="18" charset="0"/>
                            <a:ea typeface="Cambria Math" panose="02040503050406030204" pitchFamily="18" charset="0"/>
                          </a:rPr>
                          <m:t>d</m:t>
                        </m:r>
                        <m:r>
                          <a:rPr lang="cs-CZ" sz="2600" b="0" i="1" smtClean="0">
                            <a:latin typeface="Cambria Math" panose="02040503050406030204" pitchFamily="18" charset="0"/>
                            <a:ea typeface="Cambria Math" panose="02040503050406030204" pitchFamily="18" charset="0"/>
                          </a:rPr>
                          <m:t>𝑥</m:t>
                        </m:r>
                        <m:r>
                          <m:rPr>
                            <m:sty m:val="p"/>
                          </m:rPr>
                          <a:rPr lang="cs-CZ" sz="2600">
                            <a:latin typeface="Cambria Math" panose="02040503050406030204" pitchFamily="18" charset="0"/>
                            <a:ea typeface="Cambria Math" panose="02040503050406030204" pitchFamily="18" charset="0"/>
                          </a:rPr>
                          <m:t>d</m:t>
                        </m:r>
                        <m:r>
                          <a:rPr lang="cs-CZ" sz="2600" b="0" i="1" smtClean="0">
                            <a:latin typeface="Cambria Math" panose="02040503050406030204" pitchFamily="18" charset="0"/>
                            <a:ea typeface="Cambria Math" panose="02040503050406030204" pitchFamily="18" charset="0"/>
                          </a:rPr>
                          <m:t>𝑦</m:t>
                        </m:r>
                        <m:r>
                          <m:rPr>
                            <m:sty m:val="p"/>
                          </m:rPr>
                          <a:rPr lang="cs-CZ" sz="2600">
                            <a:latin typeface="Cambria Math" panose="02040503050406030204" pitchFamily="18" charset="0"/>
                            <a:ea typeface="Cambria Math" panose="02040503050406030204" pitchFamily="18" charset="0"/>
                          </a:rPr>
                          <m:t>d</m:t>
                        </m:r>
                        <m:r>
                          <a:rPr lang="cs-CZ" sz="2600" b="0" i="1" smtClean="0">
                            <a:latin typeface="Cambria Math" panose="02040503050406030204" pitchFamily="18" charset="0"/>
                            <a:ea typeface="Cambria Math" panose="02040503050406030204" pitchFamily="18" charset="0"/>
                          </a:rPr>
                          <m:t>𝑧</m:t>
                        </m:r>
                        <m:r>
                          <a:rPr lang="cs-CZ" sz="2600" b="0" i="1" smtClean="0">
                            <a:latin typeface="Cambria Math" panose="02040503050406030204" pitchFamily="18" charset="0"/>
                          </a:rPr>
                          <m:t>=</m:t>
                        </m:r>
                        <m:r>
                          <m:rPr>
                            <m:sty m:val="p"/>
                          </m:rPr>
                          <a:rPr lang="cs-CZ" sz="2600">
                            <a:latin typeface="Cambria Math" panose="02040503050406030204" pitchFamily="18" charset="0"/>
                            <a:ea typeface="Cambria Math" panose="02040503050406030204" pitchFamily="18" charset="0"/>
                          </a:rPr>
                          <m:t>d</m:t>
                        </m:r>
                        <m:r>
                          <a:rPr lang="cs-CZ" sz="2600" b="0" i="1" smtClean="0">
                            <a:latin typeface="Cambria Math" panose="02040503050406030204" pitchFamily="18" charset="0"/>
                            <a:ea typeface="Cambria Math" panose="02040503050406030204" pitchFamily="18" charset="0"/>
                          </a:rPr>
                          <m:t>𝑃</m:t>
                        </m:r>
                        <m:d>
                          <m:dPr>
                            <m:ctrlPr>
                              <a:rPr lang="cs-CZ" sz="2600" i="1">
                                <a:latin typeface="Cambria Math" panose="02040503050406030204" pitchFamily="18" charset="0"/>
                                <a:ea typeface="Cambria Math" panose="02040503050406030204" pitchFamily="18" charset="0"/>
                              </a:rPr>
                            </m:ctrlPr>
                          </m:dPr>
                          <m:e>
                            <m:r>
                              <a:rPr lang="cs-CZ" sz="2600" i="1">
                                <a:latin typeface="Cambria Math" panose="02040503050406030204" pitchFamily="18" charset="0"/>
                                <a:ea typeface="Cambria Math" panose="02040503050406030204" pitchFamily="18" charset="0"/>
                              </a:rPr>
                              <m:t>𝑥</m:t>
                            </m:r>
                            <m:r>
                              <a:rPr lang="cs-CZ" sz="2600" i="1">
                                <a:latin typeface="Cambria Math" panose="02040503050406030204" pitchFamily="18" charset="0"/>
                                <a:ea typeface="Cambria Math" panose="02040503050406030204" pitchFamily="18" charset="0"/>
                              </a:rPr>
                              <m:t>,</m:t>
                            </m:r>
                            <m:r>
                              <a:rPr lang="cs-CZ" sz="2600" i="1">
                                <a:latin typeface="Cambria Math" panose="02040503050406030204" pitchFamily="18" charset="0"/>
                                <a:ea typeface="Cambria Math" panose="02040503050406030204" pitchFamily="18" charset="0"/>
                              </a:rPr>
                              <m:t>𝑦</m:t>
                            </m:r>
                            <m:r>
                              <a:rPr lang="cs-CZ" sz="2600" i="1">
                                <a:latin typeface="Cambria Math" panose="02040503050406030204" pitchFamily="18" charset="0"/>
                                <a:ea typeface="Cambria Math" panose="02040503050406030204" pitchFamily="18" charset="0"/>
                              </a:rPr>
                              <m:t>,</m:t>
                            </m:r>
                            <m:r>
                              <a:rPr lang="cs-CZ" sz="2600" i="1">
                                <a:latin typeface="Cambria Math" panose="02040503050406030204" pitchFamily="18" charset="0"/>
                                <a:ea typeface="Cambria Math" panose="02040503050406030204" pitchFamily="18" charset="0"/>
                              </a:rPr>
                              <m:t>𝑧</m:t>
                            </m:r>
                            <m:r>
                              <a:rPr lang="cs-CZ" sz="2600" i="1">
                                <a:latin typeface="Cambria Math" panose="02040503050406030204" pitchFamily="18" charset="0"/>
                                <a:ea typeface="Cambria Math" panose="02040503050406030204" pitchFamily="18" charset="0"/>
                              </a:rPr>
                              <m:t>,</m:t>
                            </m:r>
                            <m:r>
                              <a:rPr lang="cs-CZ" sz="2600" i="1">
                                <a:latin typeface="Cambria Math" panose="02040503050406030204" pitchFamily="18" charset="0"/>
                                <a:ea typeface="Cambria Math" panose="02040503050406030204" pitchFamily="18" charset="0"/>
                              </a:rPr>
                              <m:t>𝑡</m:t>
                            </m:r>
                          </m:e>
                        </m:d>
                      </m:oMath>
                    </m:oMathPara>
                  </a14:m>
                  <a:endParaRPr lang="cs-CZ" sz="2600" dirty="0"/>
                </a:p>
              </p:txBody>
            </p:sp>
          </mc:Choice>
          <mc:Fallback xmlns="">
            <p:sp>
              <p:nvSpPr>
                <p:cNvPr id="7" name="TextovéPole 6">
                  <a:extLst>
                    <a:ext uri="{FF2B5EF4-FFF2-40B4-BE49-F238E27FC236}">
                      <a16:creationId xmlns:a16="http://schemas.microsoft.com/office/drawing/2014/main" id="{F7433C99-AD88-9F16-CBD0-44DF30E54D25}"/>
                    </a:ext>
                  </a:extLst>
                </p:cNvPr>
                <p:cNvSpPr txBox="1">
                  <a:spLocks noRot="1" noChangeAspect="1" noMove="1" noResize="1" noEditPoints="1" noAdjustHandles="1" noChangeArrowheads="1" noChangeShapeType="1" noTextEdit="1"/>
                </p:cNvSpPr>
                <p:nvPr/>
              </p:nvSpPr>
              <p:spPr>
                <a:xfrm>
                  <a:off x="3505692" y="5561594"/>
                  <a:ext cx="5263877" cy="400110"/>
                </a:xfrm>
                <a:prstGeom prst="rect">
                  <a:avLst/>
                </a:prstGeom>
                <a:blipFill>
                  <a:blip r:embed="rId2"/>
                  <a:stretch>
                    <a:fillRect/>
                  </a:stretch>
                </a:blipFill>
              </p:spPr>
              <p:txBody>
                <a:bodyPr/>
                <a:lstStyle/>
                <a:p>
                  <a:r>
                    <a:rPr lang="cs-CZ">
                      <a:noFill/>
                    </a:rPr>
                    <a:t> </a:t>
                  </a:r>
                </a:p>
              </p:txBody>
            </p:sp>
          </mc:Fallback>
        </mc:AlternateContent>
        <p:sp>
          <p:nvSpPr>
            <p:cNvPr id="13" name="Obdélník 12">
              <a:extLst>
                <a:ext uri="{FF2B5EF4-FFF2-40B4-BE49-F238E27FC236}">
                  <a16:creationId xmlns:a16="http://schemas.microsoft.com/office/drawing/2014/main" id="{7AA09383-F35E-8C58-3A31-9806E83B9027}"/>
                </a:ext>
              </a:extLst>
            </p:cNvPr>
            <p:cNvSpPr/>
            <p:nvPr/>
          </p:nvSpPr>
          <p:spPr>
            <a:xfrm>
              <a:off x="3302764" y="5453918"/>
              <a:ext cx="5549003" cy="681451"/>
            </a:xfrm>
            <a:prstGeom prst="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grpSp>
    </p:spTree>
    <p:extLst>
      <p:ext uri="{BB962C8B-B14F-4D97-AF65-F5344CB8AC3E}">
        <p14:creationId xmlns:p14="http://schemas.microsoft.com/office/powerpoint/2010/main" val="216937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97C39-8BE5-2330-4F21-3B47424A1E82}"/>
            </a:ext>
          </a:extLst>
        </p:cNvPr>
        <p:cNvGrpSpPr/>
        <p:nvPr/>
      </p:nvGrpSpPr>
      <p:grpSpPr>
        <a:xfrm>
          <a:off x="0" y="0"/>
          <a:ext cx="0" cy="0"/>
          <a:chOff x="0" y="0"/>
          <a:chExt cx="0" cy="0"/>
        </a:xfrm>
      </p:grpSpPr>
      <p:sp>
        <p:nvSpPr>
          <p:cNvPr id="3" name="Obdélník 2">
            <a:extLst>
              <a:ext uri="{FF2B5EF4-FFF2-40B4-BE49-F238E27FC236}">
                <a16:creationId xmlns:a16="http://schemas.microsoft.com/office/drawing/2014/main" id="{3F823D81-6E83-9459-4C3A-2AE4ECC5A926}"/>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35BA2A97-D78C-BCAD-C0A6-CB2E76D18C40}"/>
              </a:ext>
            </a:extLst>
          </p:cNvPr>
          <p:cNvSpPr txBox="1"/>
          <p:nvPr/>
        </p:nvSpPr>
        <p:spPr>
          <a:xfrm>
            <a:off x="3012754" y="28602"/>
            <a:ext cx="6220891" cy="461665"/>
          </a:xfrm>
          <a:prstGeom prst="rect">
            <a:avLst/>
          </a:prstGeom>
          <a:noFill/>
        </p:spPr>
        <p:txBody>
          <a:bodyPr wrap="square" rtlCol="0">
            <a:spAutoFit/>
          </a:bodyPr>
          <a:lstStyle/>
          <a:p>
            <a:pPr algn="ctr"/>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a další rozvoj kvantové mechaniky</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12" name="TextovéPole 11">
            <a:extLst>
              <a:ext uri="{FF2B5EF4-FFF2-40B4-BE49-F238E27FC236}">
                <a16:creationId xmlns:a16="http://schemas.microsoft.com/office/drawing/2014/main" id="{5DAE2C56-B9A8-30E6-E40F-06E4FA959735}"/>
              </a:ext>
            </a:extLst>
          </p:cNvPr>
          <p:cNvSpPr txBox="1"/>
          <p:nvPr/>
        </p:nvSpPr>
        <p:spPr>
          <a:xfrm>
            <a:off x="703054" y="910270"/>
            <a:ext cx="11049675" cy="4493538"/>
          </a:xfrm>
          <a:prstGeom prst="rect">
            <a:avLst/>
          </a:prstGeom>
          <a:noFill/>
        </p:spPr>
        <p:txBody>
          <a:bodyPr wrap="square">
            <a:spAutoFit/>
          </a:bodyPr>
          <a:lstStyle/>
          <a:p>
            <a:pPr>
              <a:buNone/>
            </a:pPr>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2000" dirty="0">
                <a:solidFill>
                  <a:srgbClr val="0070C0"/>
                </a:solidFill>
                <a:latin typeface="Cavolini" panose="03000502040302020204" pitchFamily="66" charset="0"/>
                <a:cs typeface="Cavolini" panose="03000502040302020204" pitchFamily="66" charset="0"/>
              </a:rPr>
              <a:t> vnitřně </a:t>
            </a:r>
            <a:r>
              <a:rPr lang="cs-CZ" sz="2000" u="sng" dirty="0">
                <a:solidFill>
                  <a:srgbClr val="0070C0"/>
                </a:solidFill>
                <a:latin typeface="Cavolini" panose="03000502040302020204" pitchFamily="66" charset="0"/>
                <a:cs typeface="Cavolini" panose="03000502040302020204" pitchFamily="66" charset="0"/>
              </a:rPr>
              <a:t>nepřijal</a:t>
            </a:r>
            <a:r>
              <a:rPr lang="cs-CZ" sz="2000" dirty="0">
                <a:solidFill>
                  <a:srgbClr val="0070C0"/>
                </a:solidFill>
                <a:latin typeface="Cavolini" panose="03000502040302020204" pitchFamily="66" charset="0"/>
                <a:cs typeface="Cavolini" panose="03000502040302020204" pitchFamily="66" charset="0"/>
              </a:rPr>
              <a:t> </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Kodaňskou interpretaci </a:t>
            </a:r>
            <a:r>
              <a:rPr lang="cs-CZ" sz="2000" dirty="0">
                <a:solidFill>
                  <a:srgbClr val="0070C0"/>
                </a:solidFill>
                <a:latin typeface="Cavolini" panose="03000502040302020204" pitchFamily="66" charset="0"/>
                <a:cs typeface="Cavolini" panose="03000502040302020204" pitchFamily="66" charset="0"/>
              </a:rPr>
              <a:t>kvantové mechaniky   (a vyhýbal se diskusí o ní) </a:t>
            </a:r>
          </a:p>
          <a:p>
            <a:pPr>
              <a:buNone/>
            </a:pPr>
            <a:endParaRPr lang="cs-CZ" sz="1000" dirty="0">
              <a:solidFill>
                <a:srgbClr val="0070C0"/>
              </a:solidFill>
              <a:latin typeface="Cavolini" panose="03000502040302020204" pitchFamily="66" charset="0"/>
              <a:cs typeface="Cavolini" panose="03000502040302020204" pitchFamily="66" charset="0"/>
            </a:endParaRPr>
          </a:p>
          <a:p>
            <a:pPr marL="342900" indent="-342900">
              <a:buFont typeface="Wingdings" panose="05000000000000000000" pitchFamily="2" charset="2"/>
              <a:buChar char="Ø"/>
            </a:pPr>
            <a:r>
              <a:rPr lang="cs-CZ" sz="2000" dirty="0">
                <a:solidFill>
                  <a:srgbClr val="0070C0"/>
                </a:solidFill>
                <a:latin typeface="Cavolini" panose="03000502040302020204" pitchFamily="66" charset="0"/>
                <a:cs typeface="Cavolini" panose="03000502040302020204" pitchFamily="66" charset="0"/>
              </a:rPr>
              <a:t>stále preferuje spojitost, názornost </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Anschaulichkeit</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a:t>
            </a:r>
            <a:r>
              <a:rPr lang="cs-CZ" sz="2000" dirty="0">
                <a:solidFill>
                  <a:srgbClr val="0070C0"/>
                </a:solidFill>
                <a:latin typeface="Cavolini" panose="03000502040302020204" pitchFamily="66" charset="0"/>
                <a:cs typeface="Cavolini" panose="03000502040302020204" pitchFamily="66" charset="0"/>
              </a:rPr>
              <a:t> a realistický výklad jako filosoficky žádoucí směr, k němuž by se měla budoucí teorie, pokud možno, znovu přiblížit</a:t>
            </a:r>
          </a:p>
          <a:p>
            <a:endParaRPr lang="cs-CZ" sz="1000" dirty="0">
              <a:solidFill>
                <a:srgbClr val="0070C0"/>
              </a:solidFill>
              <a:latin typeface="Cavolini" panose="03000502040302020204" pitchFamily="66" charset="0"/>
              <a:cs typeface="Cavolini" panose="03000502040302020204" pitchFamily="66" charset="0"/>
            </a:endParaRPr>
          </a:p>
          <a:p>
            <a:pPr marL="342900" indent="-342900">
              <a:buFont typeface="Wingdings" panose="05000000000000000000" pitchFamily="2" charset="2"/>
              <a:buChar char="Ø"/>
            </a:pPr>
            <a:r>
              <a:rPr lang="cs-CZ" sz="2000" dirty="0">
                <a:solidFill>
                  <a:srgbClr val="0070C0"/>
                </a:solidFill>
                <a:latin typeface="Cavolini" panose="03000502040302020204" pitchFamily="66" charset="0"/>
                <a:cs typeface="Cavolini" panose="03000502040302020204" pitchFamily="66" charset="0"/>
              </a:rPr>
              <a:t>v oblasti kvantové mechaniky přestal pracovat (</a:t>
            </a:r>
            <a:r>
              <a:rPr lang="cs-CZ" sz="2000" u="sng" dirty="0">
                <a:solidFill>
                  <a:srgbClr val="0070C0"/>
                </a:solidFill>
                <a:latin typeface="Cavolini" panose="03000502040302020204" pitchFamily="66" charset="0"/>
                <a:cs typeface="Cavolini" panose="03000502040302020204" pitchFamily="66" charset="0"/>
              </a:rPr>
              <a:t>všichni jeho výsledky používali, ale vlastní školu kolem sebe – jako Heisenberg – nevytvoři</a:t>
            </a:r>
            <a:r>
              <a:rPr lang="cs-CZ" sz="2000" dirty="0">
                <a:solidFill>
                  <a:srgbClr val="0070C0"/>
                </a:solidFill>
                <a:latin typeface="Cavolini" panose="03000502040302020204" pitchFamily="66" charset="0"/>
                <a:cs typeface="Cavolini" panose="03000502040302020204" pitchFamily="66" charset="0"/>
              </a:rPr>
              <a:t>l) </a:t>
            </a:r>
          </a:p>
          <a:p>
            <a:pPr marL="342900" indent="-342900">
              <a:buFont typeface="Wingdings" panose="05000000000000000000" pitchFamily="2" charset="2"/>
              <a:buChar char="Ø"/>
            </a:pPr>
            <a:endParaRPr lang="cs-CZ" sz="1000" dirty="0">
              <a:solidFill>
                <a:srgbClr val="0070C0"/>
              </a:solidFill>
              <a:latin typeface="Cavolini" panose="03000502040302020204" pitchFamily="66" charset="0"/>
              <a:cs typeface="Cavolini" panose="03000502040302020204" pitchFamily="66" charset="0"/>
            </a:endParaRPr>
          </a:p>
          <a:p>
            <a:pPr marL="342900" indent="-342900">
              <a:buFont typeface="Wingdings" panose="05000000000000000000" pitchFamily="2" charset="2"/>
              <a:buChar char="Ø"/>
            </a:pPr>
            <a:r>
              <a:rPr lang="cs-CZ" sz="2000" dirty="0">
                <a:solidFill>
                  <a:srgbClr val="0070C0"/>
                </a:solidFill>
                <a:latin typeface="Cavolini" panose="03000502040302020204" pitchFamily="66" charset="0"/>
                <a:cs typeface="Cavolini" panose="03000502040302020204" pitchFamily="66" charset="0"/>
              </a:rPr>
              <a:t>vracel se k ní sporadicky</a:t>
            </a:r>
          </a:p>
          <a:p>
            <a:pPr>
              <a:buNone/>
            </a:pPr>
            <a:endParaRPr lang="cs-CZ" sz="1600" dirty="0">
              <a:solidFill>
                <a:srgbClr val="0070C0"/>
              </a:solidFill>
              <a:latin typeface="Cavolini" panose="03000502040302020204" pitchFamily="66" charset="0"/>
              <a:cs typeface="Cavolini" panose="03000502040302020204" pitchFamily="66" charset="0"/>
            </a:endParaRPr>
          </a:p>
          <a:p>
            <a:pPr>
              <a:buNone/>
            </a:pPr>
            <a:r>
              <a:rPr lang="cs-CZ" sz="2000" dirty="0">
                <a:solidFill>
                  <a:srgbClr val="0070C0"/>
                </a:solidFill>
                <a:latin typeface="Cavolini" panose="03000502040302020204" pitchFamily="66" charset="0"/>
                <a:cs typeface="Cavolini" panose="03000502040302020204" pitchFamily="66" charset="0"/>
              </a:rPr>
              <a:t>    </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1935</a:t>
            </a:r>
            <a:r>
              <a:rPr lang="cs-CZ" sz="2000" dirty="0">
                <a:solidFill>
                  <a:srgbClr val="0070C0"/>
                </a:solidFill>
                <a:latin typeface="Cavolini" panose="03000502040302020204" pitchFamily="66" charset="0"/>
                <a:cs typeface="Cavolini" panose="03000502040302020204" pitchFamily="66" charset="0"/>
              </a:rPr>
              <a:t>  v článku </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Die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Gegenwärtige</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Situation</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in der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Quantum</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Mechanik </a:t>
            </a:r>
          </a:p>
          <a:p>
            <a:pPr>
              <a:buNone/>
            </a:pPr>
            <a:r>
              <a:rPr lang="cs-CZ" sz="2000" dirty="0">
                <a:solidFill>
                  <a:srgbClr val="0070C0"/>
                </a:solidFill>
                <a:latin typeface="Cavolini" panose="03000502040302020204" pitchFamily="66" charset="0"/>
                <a:cs typeface="Cavolini" panose="03000502040302020204" pitchFamily="66" charset="0"/>
              </a:rPr>
              <a:t>                    (publikovaném v </a:t>
            </a:r>
            <a:r>
              <a:rPr lang="cs-CZ" sz="2000" i="1" dirty="0" err="1">
                <a:solidFill>
                  <a:srgbClr val="0070C0"/>
                </a:solidFill>
                <a:latin typeface="Cavolini" panose="03000502040302020204" pitchFamily="66" charset="0"/>
                <a:cs typeface="Cavolini" panose="03000502040302020204" pitchFamily="66" charset="0"/>
              </a:rPr>
              <a:t>Naturwissenschaften</a:t>
            </a:r>
            <a:r>
              <a:rPr lang="cs-CZ" sz="2000" i="1" dirty="0">
                <a:solidFill>
                  <a:srgbClr val="0070C0"/>
                </a:solidFill>
                <a:latin typeface="Cavolini" panose="03000502040302020204" pitchFamily="66" charset="0"/>
                <a:cs typeface="Cavolini" panose="03000502040302020204" pitchFamily="66" charset="0"/>
              </a:rPr>
              <a:t> </a:t>
            </a:r>
            <a:r>
              <a:rPr lang="cs-CZ" sz="2000" dirty="0">
                <a:solidFill>
                  <a:srgbClr val="0070C0"/>
                </a:solidFill>
                <a:latin typeface="Cavolini" panose="03000502040302020204" pitchFamily="66" charset="0"/>
                <a:cs typeface="Cavolini" panose="03000502040302020204" pitchFamily="66" charset="0"/>
              </a:rPr>
              <a:t>po </a:t>
            </a:r>
            <a:r>
              <a:rPr lang="cs-CZ" sz="2000" dirty="0">
                <a:solidFill>
                  <a:srgbClr val="FF000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EPR</a:t>
            </a:r>
            <a:r>
              <a:rPr lang="cs-CZ" sz="2000" dirty="0">
                <a:solidFill>
                  <a:srgbClr val="0070C0"/>
                </a:solidFill>
                <a:latin typeface="Cavolini" panose="03000502040302020204" pitchFamily="66" charset="0"/>
                <a:cs typeface="Cavolini" panose="03000502040302020204" pitchFamily="66" charset="0"/>
              </a:rPr>
              <a:t> práci) </a:t>
            </a:r>
          </a:p>
          <a:p>
            <a:pPr>
              <a:buNone/>
            </a:pPr>
            <a:r>
              <a:rPr lang="cs-CZ" sz="2000" dirty="0">
                <a:solidFill>
                  <a:srgbClr val="0070C0"/>
                </a:solidFill>
                <a:latin typeface="Cavolini" panose="03000502040302020204" pitchFamily="66" charset="0"/>
                <a:cs typeface="Cavolini" panose="03000502040302020204" pitchFamily="66" charset="0"/>
              </a:rPr>
              <a:t>            uvedl myšlenkový experiment známý jako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Schrödingerova</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kočka</a:t>
            </a:r>
            <a:r>
              <a:rPr lang="cs-CZ" sz="2000" dirty="0">
                <a:solidFill>
                  <a:srgbClr val="0070C0"/>
                </a:solidFill>
                <a:latin typeface="Cavolini" panose="03000502040302020204" pitchFamily="66" charset="0"/>
                <a:cs typeface="Cavolini" panose="03000502040302020204" pitchFamily="66" charset="0"/>
              </a:rPr>
              <a:t>    	           (</a:t>
            </a:r>
            <a:r>
              <a:rPr lang="cs-CZ" sz="2000" i="1" dirty="0" err="1">
                <a:solidFill>
                  <a:srgbClr val="0070C0"/>
                </a:solidFill>
                <a:latin typeface="Cavolini" panose="03000502040302020204" pitchFamily="66" charset="0"/>
                <a:cs typeface="Cavolini" panose="03000502040302020204" pitchFamily="66" charset="0"/>
              </a:rPr>
              <a:t>reductio</a:t>
            </a:r>
            <a:r>
              <a:rPr lang="cs-CZ" sz="2000" i="1" dirty="0">
                <a:solidFill>
                  <a:srgbClr val="0070C0"/>
                </a:solidFill>
                <a:latin typeface="Cavolini" panose="03000502040302020204" pitchFamily="66" charset="0"/>
                <a:cs typeface="Cavolini" panose="03000502040302020204" pitchFamily="66" charset="0"/>
              </a:rPr>
              <a:t> ad absurdum)</a:t>
            </a:r>
            <a:endParaRPr lang="cs-CZ" sz="2000" dirty="0">
              <a:solidFill>
                <a:srgbClr val="0070C0"/>
              </a:solidFill>
              <a:latin typeface="Cavolini" panose="03000502040302020204" pitchFamily="66" charset="0"/>
              <a:cs typeface="Cavolini" panose="03000502040302020204" pitchFamily="66" charset="0"/>
            </a:endParaRPr>
          </a:p>
        </p:txBody>
      </p:sp>
    </p:spTree>
    <p:extLst>
      <p:ext uri="{BB962C8B-B14F-4D97-AF65-F5344CB8AC3E}">
        <p14:creationId xmlns:p14="http://schemas.microsoft.com/office/powerpoint/2010/main" val="377046355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94BCD-16F5-1AEB-E4C1-09EFC18BA1AB}"/>
            </a:ext>
          </a:extLst>
        </p:cNvPr>
        <p:cNvGrpSpPr/>
        <p:nvPr/>
      </p:nvGrpSpPr>
      <p:grpSpPr>
        <a:xfrm>
          <a:off x="0" y="0"/>
          <a:ext cx="0" cy="0"/>
          <a:chOff x="0" y="0"/>
          <a:chExt cx="0" cy="0"/>
        </a:xfrm>
      </p:grpSpPr>
      <p:sp>
        <p:nvSpPr>
          <p:cNvPr id="4" name="Obdélník 3">
            <a:extLst>
              <a:ext uri="{FF2B5EF4-FFF2-40B4-BE49-F238E27FC236}">
                <a16:creationId xmlns:a16="http://schemas.microsoft.com/office/drawing/2014/main" id="{0CE657D0-DD1A-0722-BA52-E1505A99D4F3}"/>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 name="TextovéPole 4">
            <a:extLst>
              <a:ext uri="{FF2B5EF4-FFF2-40B4-BE49-F238E27FC236}">
                <a16:creationId xmlns:a16="http://schemas.microsoft.com/office/drawing/2014/main" id="{DB330B52-B450-DBC1-6A1D-7E560F433FA4}"/>
              </a:ext>
            </a:extLst>
          </p:cNvPr>
          <p:cNvSpPr txBox="1"/>
          <p:nvPr/>
        </p:nvSpPr>
        <p:spPr>
          <a:xfrm>
            <a:off x="4094806" y="2903"/>
            <a:ext cx="4009287" cy="461665"/>
          </a:xfrm>
          <a:prstGeom prst="rect">
            <a:avLst/>
          </a:prstGeom>
          <a:noFill/>
        </p:spPr>
        <p:txBody>
          <a:bodyPr wrap="square" rtlCol="0">
            <a:spAutoFit/>
          </a:bodyPr>
          <a:lstStyle/>
          <a:p>
            <a:pPr algn="ctr"/>
            <a:r>
              <a:rPr lang="cs-CZ" sz="2400" cap="small" dirty="0">
                <a:solidFill>
                  <a:srgbClr val="70AD47">
                    <a:lumMod val="50000"/>
                  </a:srgbClr>
                </a:solidFill>
                <a:latin typeface="Calibri" panose="020F0502020204030204"/>
              </a:rPr>
              <a:t>Léto – podzim 1926</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2" name="TextovéPole 1">
            <a:extLst>
              <a:ext uri="{FF2B5EF4-FFF2-40B4-BE49-F238E27FC236}">
                <a16:creationId xmlns:a16="http://schemas.microsoft.com/office/drawing/2014/main" id="{379E27DA-3A7F-E4F3-2025-33947B91761F}"/>
              </a:ext>
            </a:extLst>
          </p:cNvPr>
          <p:cNvSpPr txBox="1"/>
          <p:nvPr/>
        </p:nvSpPr>
        <p:spPr>
          <a:xfrm>
            <a:off x="676158" y="1379820"/>
            <a:ext cx="10726947" cy="1261884"/>
          </a:xfrm>
          <a:prstGeom prst="rect">
            <a:avLst/>
          </a:prstGeom>
          <a:noFill/>
        </p:spPr>
        <p:txBody>
          <a:bodyPr wrap="square" rtlCol="0">
            <a:spAutoFit/>
          </a:bodyPr>
          <a:lstStyle/>
          <a:p>
            <a:r>
              <a:rPr lang="cs-CZ" sz="2000" dirty="0" err="1">
                <a:solidFill>
                  <a:srgbClr val="00B050"/>
                </a:solidFill>
                <a:latin typeface="Cavolini" panose="03000502040302020204" pitchFamily="66" charset="0"/>
                <a:cs typeface="Cavolini" panose="03000502040302020204" pitchFamily="66" charset="0"/>
              </a:rPr>
              <a:t>Schrödinger</a:t>
            </a:r>
            <a:r>
              <a:rPr lang="cs-CZ" sz="2000" dirty="0">
                <a:solidFill>
                  <a:srgbClr val="0070C0"/>
                </a:solidFill>
                <a:latin typeface="Cavolini" panose="03000502040302020204" pitchFamily="66" charset="0"/>
                <a:cs typeface="Cavolini" panose="03000502040302020204" pitchFamily="66" charset="0"/>
              </a:rPr>
              <a:t> </a:t>
            </a:r>
            <a:r>
              <a:rPr lang="cs-CZ" sz="2000" u="sng" dirty="0">
                <a:solidFill>
                  <a:srgbClr val="0070C0"/>
                </a:solidFill>
                <a:latin typeface="Cavolini" panose="03000502040302020204" pitchFamily="66" charset="0"/>
                <a:cs typeface="Cavolini" panose="03000502040302020204" pitchFamily="66" charset="0"/>
              </a:rPr>
              <a:t>přednáší</a:t>
            </a:r>
            <a:r>
              <a:rPr lang="cs-CZ" sz="2000" dirty="0">
                <a:solidFill>
                  <a:srgbClr val="0070C0"/>
                </a:solidFill>
                <a:latin typeface="Cavolini" panose="03000502040302020204" pitchFamily="66" charset="0"/>
                <a:cs typeface="Cavolini" panose="03000502040302020204" pitchFamily="66" charset="0"/>
              </a:rPr>
              <a:t> v červenci </a:t>
            </a:r>
          </a:p>
          <a:p>
            <a:endParaRPr lang="cs-CZ" sz="800" dirty="0">
              <a:solidFill>
                <a:srgbClr val="0070C0"/>
              </a:solidFill>
              <a:latin typeface="Cavolini" panose="03000502040302020204" pitchFamily="66" charset="0"/>
              <a:cs typeface="Cavolini" panose="03000502040302020204" pitchFamily="66" charset="0"/>
            </a:endParaRPr>
          </a:p>
          <a:p>
            <a:r>
              <a:rPr lang="cs-CZ" sz="2000" dirty="0">
                <a:solidFill>
                  <a:srgbClr val="0070C0"/>
                </a:solidFill>
                <a:latin typeface="Cavolini" panose="03000502040302020204" pitchFamily="66" charset="0"/>
                <a:cs typeface="Cavolini" panose="03000502040302020204" pitchFamily="66" charset="0"/>
              </a:rPr>
              <a:t>         v </a:t>
            </a:r>
            <a:r>
              <a:rPr lang="cs-CZ" sz="2000" dirty="0">
                <a:solidFill>
                  <a:srgbClr val="C0000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Berlíně</a:t>
            </a:r>
            <a:r>
              <a:rPr lang="cs-CZ" sz="2000" dirty="0">
                <a:solidFill>
                  <a:srgbClr val="0070C0"/>
                </a:solidFill>
                <a:latin typeface="Cavolini" panose="03000502040302020204" pitchFamily="66" charset="0"/>
                <a:cs typeface="Cavolini" panose="03000502040302020204" pitchFamily="66" charset="0"/>
              </a:rPr>
              <a:t> , kde jeho teorie přijata s nadšením</a:t>
            </a:r>
          </a:p>
          <a:p>
            <a:endParaRPr lang="cs-CZ" sz="800" dirty="0">
              <a:solidFill>
                <a:srgbClr val="0070C0"/>
              </a:solidFill>
              <a:latin typeface="Cavolini" panose="03000502040302020204" pitchFamily="66" charset="0"/>
              <a:cs typeface="Cavolini" panose="03000502040302020204" pitchFamily="66" charset="0"/>
            </a:endParaRPr>
          </a:p>
          <a:p>
            <a:r>
              <a:rPr lang="cs-CZ" sz="2000" dirty="0">
                <a:solidFill>
                  <a:srgbClr val="0070C0"/>
                </a:solidFill>
                <a:latin typeface="Cavolini" panose="03000502040302020204" pitchFamily="66" charset="0"/>
                <a:cs typeface="Cavolini" panose="03000502040302020204" pitchFamily="66" charset="0"/>
              </a:rPr>
              <a:t>         v </a:t>
            </a:r>
            <a:r>
              <a:rPr lang="cs-CZ" sz="2000" dirty="0">
                <a:solidFill>
                  <a:schemeClr val="accent5">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Mnichově</a:t>
            </a:r>
            <a:r>
              <a:rPr lang="cs-CZ" sz="2000" dirty="0">
                <a:solidFill>
                  <a:srgbClr val="0070C0"/>
                </a:solidFill>
                <a:latin typeface="Cavolini" panose="03000502040302020204" pitchFamily="66" charset="0"/>
                <a:cs typeface="Cavolini" panose="03000502040302020204" pitchFamily="66" charset="0"/>
              </a:rPr>
              <a:t>, kde zaznívaly výhrady (setkává se s Heisenbergem)</a:t>
            </a:r>
          </a:p>
        </p:txBody>
      </p:sp>
      <p:sp>
        <p:nvSpPr>
          <p:cNvPr id="3" name="TextovéPole 2">
            <a:extLst>
              <a:ext uri="{FF2B5EF4-FFF2-40B4-BE49-F238E27FC236}">
                <a16:creationId xmlns:a16="http://schemas.microsoft.com/office/drawing/2014/main" id="{8490C0F4-25ED-D934-7755-1FFEA058FF18}"/>
              </a:ext>
            </a:extLst>
          </p:cNvPr>
          <p:cNvSpPr txBox="1"/>
          <p:nvPr/>
        </p:nvSpPr>
        <p:spPr>
          <a:xfrm>
            <a:off x="676158" y="2742832"/>
            <a:ext cx="9830475" cy="707886"/>
          </a:xfrm>
          <a:prstGeom prst="rect">
            <a:avLst/>
          </a:prstGeom>
          <a:noFill/>
        </p:spPr>
        <p:txBody>
          <a:bodyPr wrap="square">
            <a:spAutoFit/>
          </a:bodyPr>
          <a:lstStyle/>
          <a:p>
            <a:pPr>
              <a:defRPr/>
            </a:pPr>
            <a:r>
              <a:rPr lang="cs-CZ" sz="2000" dirty="0">
                <a:solidFill>
                  <a:srgbClr val="0070C0"/>
                </a:solidFill>
                <a:latin typeface="Cavolini" panose="03000502040302020204" pitchFamily="66" charset="0"/>
                <a:cs typeface="Cavolini" panose="03000502040302020204" pitchFamily="66" charset="0"/>
              </a:rPr>
              <a:t>Počátkem září odesílá souhrnný článek </a:t>
            </a:r>
            <a:r>
              <a:rPr lang="en-US"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A</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n</a:t>
            </a:r>
            <a:r>
              <a:rPr lang="en-US"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undulatory</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theory</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of</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the</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mechanics</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of</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atoms</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and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molecules</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a:solidFill>
                  <a:srgbClr val="0070C0"/>
                </a:solidFill>
                <a:latin typeface="Cavolini" panose="03000502040302020204" pitchFamily="66" charset="0"/>
                <a:cs typeface="Cavolini" panose="03000502040302020204" pitchFamily="66" charset="0"/>
              </a:rPr>
              <a:t>do </a:t>
            </a:r>
            <a:r>
              <a:rPr lang="cs-CZ" sz="2000" i="1" dirty="0" err="1">
                <a:solidFill>
                  <a:srgbClr val="0070C0"/>
                </a:solidFill>
                <a:latin typeface="Cavolini" panose="03000502040302020204" pitchFamily="66" charset="0"/>
                <a:cs typeface="Cavolini" panose="03000502040302020204" pitchFamily="66" charset="0"/>
              </a:rPr>
              <a:t>Physical</a:t>
            </a:r>
            <a:r>
              <a:rPr lang="cs-CZ" sz="2000" i="1" dirty="0">
                <a:solidFill>
                  <a:srgbClr val="0070C0"/>
                </a:solidFill>
                <a:latin typeface="Cavolini" panose="03000502040302020204" pitchFamily="66" charset="0"/>
                <a:cs typeface="Cavolini" panose="03000502040302020204" pitchFamily="66" charset="0"/>
              </a:rPr>
              <a:t> </a:t>
            </a:r>
            <a:r>
              <a:rPr lang="cs-CZ" sz="2000" i="1" dirty="0" err="1">
                <a:solidFill>
                  <a:srgbClr val="0070C0"/>
                </a:solidFill>
                <a:latin typeface="Cavolini" panose="03000502040302020204" pitchFamily="66" charset="0"/>
                <a:cs typeface="Cavolini" panose="03000502040302020204" pitchFamily="66" charset="0"/>
              </a:rPr>
              <a:t>Review</a:t>
            </a:r>
            <a:r>
              <a:rPr lang="cs-CZ" sz="2000" dirty="0">
                <a:solidFill>
                  <a:prstClr val="black"/>
                </a:solidFill>
                <a:latin typeface="Cavolini" panose="03000502040302020204" pitchFamily="66" charset="0"/>
                <a:cs typeface="Cavolini" panose="03000502040302020204" pitchFamily="66" charset="0"/>
              </a:rPr>
              <a:t>. </a:t>
            </a:r>
          </a:p>
        </p:txBody>
      </p:sp>
      <p:sp>
        <p:nvSpPr>
          <p:cNvPr id="7" name="TextovéPole 6">
            <a:extLst>
              <a:ext uri="{FF2B5EF4-FFF2-40B4-BE49-F238E27FC236}">
                <a16:creationId xmlns:a16="http://schemas.microsoft.com/office/drawing/2014/main" id="{1952DE0C-B58D-B3B2-EC02-B79FC28C0C7A}"/>
              </a:ext>
            </a:extLst>
          </p:cNvPr>
          <p:cNvSpPr txBox="1"/>
          <p:nvPr/>
        </p:nvSpPr>
        <p:spPr>
          <a:xfrm>
            <a:off x="703054" y="910270"/>
            <a:ext cx="10870381" cy="400110"/>
          </a:xfrm>
          <a:prstGeom prst="rect">
            <a:avLst/>
          </a:prstGeom>
          <a:noFill/>
        </p:spPr>
        <p:txBody>
          <a:bodyPr wrap="square">
            <a:spAutoFit/>
          </a:bodyPr>
          <a:lstStyle/>
          <a:p>
            <a:pPr>
              <a:buNone/>
            </a:pPr>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Schrödingerova</a:t>
            </a:r>
            <a:r>
              <a:rPr lang="cs-CZ" sz="2000" dirty="0">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a:solidFill>
                  <a:srgbClr val="0070C0"/>
                </a:solidFill>
                <a:latin typeface="Cavolini" panose="03000502040302020204" pitchFamily="66" charset="0"/>
                <a:cs typeface="Cavolini" panose="03000502040302020204" pitchFamily="66" charset="0"/>
              </a:rPr>
              <a:t>teorie byla hotova</a:t>
            </a:r>
            <a:r>
              <a:rPr lang="cs-CZ" sz="2000" dirty="0">
                <a:solidFill>
                  <a:prstClr val="black"/>
                </a:solidFill>
                <a:latin typeface="Cavolini" panose="03000502040302020204" pitchFamily="66" charset="0"/>
                <a:cs typeface="Cavolini" panose="03000502040302020204" pitchFamily="66" charset="0"/>
              </a:rPr>
              <a:t>.</a:t>
            </a:r>
            <a:r>
              <a:rPr lang="cs-CZ" sz="2000" dirty="0">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endParaRPr lang="cs-CZ" sz="2000" dirty="0">
              <a:solidFill>
                <a:srgbClr val="0070C0"/>
              </a:solidFill>
              <a:latin typeface="Cavolini" panose="03000502040302020204" pitchFamily="66" charset="0"/>
              <a:cs typeface="Cavolini" panose="03000502040302020204" pitchFamily="66" charset="0"/>
            </a:endParaRPr>
          </a:p>
        </p:txBody>
      </p:sp>
    </p:spTree>
    <p:extLst>
      <p:ext uri="{BB962C8B-B14F-4D97-AF65-F5344CB8AC3E}">
        <p14:creationId xmlns:p14="http://schemas.microsoft.com/office/powerpoint/2010/main" val="320786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F3582-D7FF-6781-2EB2-C1781576C7E3}"/>
            </a:ext>
          </a:extLst>
        </p:cNvPr>
        <p:cNvGrpSpPr/>
        <p:nvPr/>
      </p:nvGrpSpPr>
      <p:grpSpPr>
        <a:xfrm>
          <a:off x="0" y="0"/>
          <a:ext cx="0" cy="0"/>
          <a:chOff x="0" y="0"/>
          <a:chExt cx="0" cy="0"/>
        </a:xfrm>
      </p:grpSpPr>
      <p:sp>
        <p:nvSpPr>
          <p:cNvPr id="4" name="Obdélník 3">
            <a:extLst>
              <a:ext uri="{FF2B5EF4-FFF2-40B4-BE49-F238E27FC236}">
                <a16:creationId xmlns:a16="http://schemas.microsoft.com/office/drawing/2014/main" id="{2C7D27E3-0303-1063-1EA1-384E70515560}"/>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 name="TextovéPole 4">
            <a:extLst>
              <a:ext uri="{FF2B5EF4-FFF2-40B4-BE49-F238E27FC236}">
                <a16:creationId xmlns:a16="http://schemas.microsoft.com/office/drawing/2014/main" id="{DFB9C1FD-D962-09BF-7278-79DB63EF4AD6}"/>
              </a:ext>
            </a:extLst>
          </p:cNvPr>
          <p:cNvSpPr txBox="1"/>
          <p:nvPr/>
        </p:nvSpPr>
        <p:spPr>
          <a:xfrm>
            <a:off x="4094806" y="2903"/>
            <a:ext cx="4009287" cy="461665"/>
          </a:xfrm>
          <a:prstGeom prst="rect">
            <a:avLst/>
          </a:prstGeom>
          <a:noFill/>
        </p:spPr>
        <p:txBody>
          <a:bodyPr wrap="square" rtlCol="0">
            <a:spAutoFit/>
          </a:bodyPr>
          <a:lstStyle/>
          <a:p>
            <a:pPr algn="ctr"/>
            <a:r>
              <a:rPr lang="cs-CZ" sz="2400" cap="small" dirty="0">
                <a:solidFill>
                  <a:srgbClr val="70AD47">
                    <a:lumMod val="50000"/>
                  </a:srgbClr>
                </a:solidFill>
                <a:latin typeface="Calibri" panose="020F0502020204030204"/>
              </a:rPr>
              <a:t>Léto – podzim 1926</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2" name="TextovéPole 1">
            <a:extLst>
              <a:ext uri="{FF2B5EF4-FFF2-40B4-BE49-F238E27FC236}">
                <a16:creationId xmlns:a16="http://schemas.microsoft.com/office/drawing/2014/main" id="{D46C02C1-33C9-0364-873D-84D9E3BF8552}"/>
              </a:ext>
            </a:extLst>
          </p:cNvPr>
          <p:cNvSpPr txBox="1"/>
          <p:nvPr/>
        </p:nvSpPr>
        <p:spPr>
          <a:xfrm>
            <a:off x="676158" y="1379820"/>
            <a:ext cx="10726947" cy="1261884"/>
          </a:xfrm>
          <a:prstGeom prst="rect">
            <a:avLst/>
          </a:prstGeom>
          <a:noFill/>
        </p:spPr>
        <p:txBody>
          <a:bodyPr wrap="square" rtlCol="0">
            <a:spAutoFit/>
          </a:bodyPr>
          <a:lstStyle/>
          <a:p>
            <a:r>
              <a:rPr lang="cs-CZ" sz="2000" dirty="0" err="1">
                <a:solidFill>
                  <a:srgbClr val="00B050"/>
                </a:solidFill>
                <a:latin typeface="Cavolini" panose="03000502040302020204" pitchFamily="66" charset="0"/>
                <a:cs typeface="Cavolini" panose="03000502040302020204" pitchFamily="66" charset="0"/>
              </a:rPr>
              <a:t>Schrödinger</a:t>
            </a:r>
            <a:r>
              <a:rPr lang="cs-CZ" sz="2000" dirty="0">
                <a:solidFill>
                  <a:srgbClr val="0070C0"/>
                </a:solidFill>
                <a:latin typeface="Cavolini" panose="03000502040302020204" pitchFamily="66" charset="0"/>
                <a:cs typeface="Cavolini" panose="03000502040302020204" pitchFamily="66" charset="0"/>
              </a:rPr>
              <a:t> </a:t>
            </a:r>
            <a:r>
              <a:rPr lang="cs-CZ" sz="2000" u="sng" dirty="0">
                <a:solidFill>
                  <a:srgbClr val="0070C0"/>
                </a:solidFill>
                <a:latin typeface="Cavolini" panose="03000502040302020204" pitchFamily="66" charset="0"/>
                <a:cs typeface="Cavolini" panose="03000502040302020204" pitchFamily="66" charset="0"/>
              </a:rPr>
              <a:t>přednáší</a:t>
            </a:r>
            <a:r>
              <a:rPr lang="cs-CZ" sz="2000" dirty="0">
                <a:solidFill>
                  <a:srgbClr val="0070C0"/>
                </a:solidFill>
                <a:latin typeface="Cavolini" panose="03000502040302020204" pitchFamily="66" charset="0"/>
                <a:cs typeface="Cavolini" panose="03000502040302020204" pitchFamily="66" charset="0"/>
              </a:rPr>
              <a:t> v červenci </a:t>
            </a:r>
          </a:p>
          <a:p>
            <a:endParaRPr lang="cs-CZ" sz="800" dirty="0">
              <a:solidFill>
                <a:srgbClr val="0070C0"/>
              </a:solidFill>
              <a:latin typeface="Cavolini" panose="03000502040302020204" pitchFamily="66" charset="0"/>
              <a:cs typeface="Cavolini" panose="03000502040302020204" pitchFamily="66" charset="0"/>
            </a:endParaRPr>
          </a:p>
          <a:p>
            <a:r>
              <a:rPr lang="cs-CZ" sz="2000" dirty="0">
                <a:solidFill>
                  <a:srgbClr val="0070C0"/>
                </a:solidFill>
                <a:latin typeface="Cavolini" panose="03000502040302020204" pitchFamily="66" charset="0"/>
                <a:cs typeface="Cavolini" panose="03000502040302020204" pitchFamily="66" charset="0"/>
              </a:rPr>
              <a:t>         v </a:t>
            </a:r>
            <a:r>
              <a:rPr lang="cs-CZ" sz="2000" dirty="0">
                <a:solidFill>
                  <a:srgbClr val="C0000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Berlíně</a:t>
            </a:r>
            <a:r>
              <a:rPr lang="cs-CZ" sz="2000" dirty="0">
                <a:solidFill>
                  <a:srgbClr val="0070C0"/>
                </a:solidFill>
                <a:latin typeface="Cavolini" panose="03000502040302020204" pitchFamily="66" charset="0"/>
                <a:cs typeface="Cavolini" panose="03000502040302020204" pitchFamily="66" charset="0"/>
              </a:rPr>
              <a:t> , kde jeho teorie přijata s nadšením</a:t>
            </a:r>
          </a:p>
          <a:p>
            <a:endParaRPr lang="cs-CZ" sz="800" dirty="0">
              <a:solidFill>
                <a:srgbClr val="0070C0"/>
              </a:solidFill>
              <a:latin typeface="Cavolini" panose="03000502040302020204" pitchFamily="66" charset="0"/>
              <a:cs typeface="Cavolini" panose="03000502040302020204" pitchFamily="66" charset="0"/>
            </a:endParaRPr>
          </a:p>
          <a:p>
            <a:r>
              <a:rPr lang="cs-CZ" sz="2000" dirty="0">
                <a:solidFill>
                  <a:srgbClr val="0070C0"/>
                </a:solidFill>
                <a:latin typeface="Cavolini" panose="03000502040302020204" pitchFamily="66" charset="0"/>
                <a:cs typeface="Cavolini" panose="03000502040302020204" pitchFamily="66" charset="0"/>
              </a:rPr>
              <a:t>         v </a:t>
            </a:r>
            <a:r>
              <a:rPr lang="cs-CZ" sz="2000" dirty="0">
                <a:solidFill>
                  <a:schemeClr val="accent5">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Mnichově</a:t>
            </a:r>
            <a:r>
              <a:rPr lang="cs-CZ" sz="2000" dirty="0">
                <a:solidFill>
                  <a:srgbClr val="0070C0"/>
                </a:solidFill>
                <a:latin typeface="Cavolini" panose="03000502040302020204" pitchFamily="66" charset="0"/>
                <a:cs typeface="Cavolini" panose="03000502040302020204" pitchFamily="66" charset="0"/>
              </a:rPr>
              <a:t>, kde zaznívaly výhrady (setkává se s Heisenbergem)</a:t>
            </a:r>
          </a:p>
        </p:txBody>
      </p:sp>
      <p:sp>
        <p:nvSpPr>
          <p:cNvPr id="3" name="TextovéPole 2">
            <a:extLst>
              <a:ext uri="{FF2B5EF4-FFF2-40B4-BE49-F238E27FC236}">
                <a16:creationId xmlns:a16="http://schemas.microsoft.com/office/drawing/2014/main" id="{7F46407A-4717-39B1-9D82-75FB5A270AA8}"/>
              </a:ext>
            </a:extLst>
          </p:cNvPr>
          <p:cNvSpPr txBox="1"/>
          <p:nvPr/>
        </p:nvSpPr>
        <p:spPr>
          <a:xfrm>
            <a:off x="676158" y="2742832"/>
            <a:ext cx="9830475" cy="707886"/>
          </a:xfrm>
          <a:prstGeom prst="rect">
            <a:avLst/>
          </a:prstGeom>
          <a:noFill/>
        </p:spPr>
        <p:txBody>
          <a:bodyPr wrap="square">
            <a:spAutoFit/>
          </a:bodyPr>
          <a:lstStyle/>
          <a:p>
            <a:pPr>
              <a:defRPr/>
            </a:pPr>
            <a:r>
              <a:rPr lang="cs-CZ" sz="2000" dirty="0">
                <a:solidFill>
                  <a:srgbClr val="0070C0"/>
                </a:solidFill>
                <a:latin typeface="Cavolini" panose="03000502040302020204" pitchFamily="66" charset="0"/>
                <a:cs typeface="Cavolini" panose="03000502040302020204" pitchFamily="66" charset="0"/>
              </a:rPr>
              <a:t>Počátkem září odesílá souhrnný článek </a:t>
            </a:r>
            <a:r>
              <a:rPr lang="en-US"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A</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n</a:t>
            </a:r>
            <a:r>
              <a:rPr lang="en-US"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undulatory</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theory</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of</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the</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mechanics</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of</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atoms</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and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molecules</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a:solidFill>
                  <a:srgbClr val="0070C0"/>
                </a:solidFill>
                <a:latin typeface="Cavolini" panose="03000502040302020204" pitchFamily="66" charset="0"/>
                <a:cs typeface="Cavolini" panose="03000502040302020204" pitchFamily="66" charset="0"/>
              </a:rPr>
              <a:t>do </a:t>
            </a:r>
            <a:r>
              <a:rPr lang="cs-CZ" sz="2000" i="1" dirty="0" err="1">
                <a:solidFill>
                  <a:srgbClr val="0070C0"/>
                </a:solidFill>
                <a:latin typeface="Cavolini" panose="03000502040302020204" pitchFamily="66" charset="0"/>
                <a:cs typeface="Cavolini" panose="03000502040302020204" pitchFamily="66" charset="0"/>
              </a:rPr>
              <a:t>Physical</a:t>
            </a:r>
            <a:r>
              <a:rPr lang="cs-CZ" sz="2000" i="1" dirty="0">
                <a:solidFill>
                  <a:srgbClr val="0070C0"/>
                </a:solidFill>
                <a:latin typeface="Cavolini" panose="03000502040302020204" pitchFamily="66" charset="0"/>
                <a:cs typeface="Cavolini" panose="03000502040302020204" pitchFamily="66" charset="0"/>
              </a:rPr>
              <a:t> </a:t>
            </a:r>
            <a:r>
              <a:rPr lang="cs-CZ" sz="2000" i="1" dirty="0" err="1">
                <a:solidFill>
                  <a:srgbClr val="0070C0"/>
                </a:solidFill>
                <a:latin typeface="Cavolini" panose="03000502040302020204" pitchFamily="66" charset="0"/>
                <a:cs typeface="Cavolini" panose="03000502040302020204" pitchFamily="66" charset="0"/>
              </a:rPr>
              <a:t>Review</a:t>
            </a:r>
            <a:r>
              <a:rPr lang="cs-CZ" sz="2000" dirty="0">
                <a:solidFill>
                  <a:prstClr val="black"/>
                </a:solidFill>
                <a:latin typeface="Cavolini" panose="03000502040302020204" pitchFamily="66" charset="0"/>
                <a:cs typeface="Cavolini" panose="03000502040302020204" pitchFamily="66" charset="0"/>
              </a:rPr>
              <a:t>. </a:t>
            </a:r>
          </a:p>
        </p:txBody>
      </p:sp>
      <p:sp>
        <p:nvSpPr>
          <p:cNvPr id="7" name="TextovéPole 6">
            <a:extLst>
              <a:ext uri="{FF2B5EF4-FFF2-40B4-BE49-F238E27FC236}">
                <a16:creationId xmlns:a16="http://schemas.microsoft.com/office/drawing/2014/main" id="{83D24286-E8C7-FBAD-5247-F0F862DEDABB}"/>
              </a:ext>
            </a:extLst>
          </p:cNvPr>
          <p:cNvSpPr txBox="1"/>
          <p:nvPr/>
        </p:nvSpPr>
        <p:spPr>
          <a:xfrm>
            <a:off x="703054" y="910270"/>
            <a:ext cx="10870381" cy="400110"/>
          </a:xfrm>
          <a:prstGeom prst="rect">
            <a:avLst/>
          </a:prstGeom>
          <a:noFill/>
        </p:spPr>
        <p:txBody>
          <a:bodyPr wrap="square">
            <a:spAutoFit/>
          </a:bodyPr>
          <a:lstStyle/>
          <a:p>
            <a:pPr>
              <a:buNone/>
            </a:pPr>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Schrödingerova</a:t>
            </a:r>
            <a:r>
              <a:rPr lang="cs-CZ" sz="2000" dirty="0">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a:solidFill>
                  <a:srgbClr val="0070C0"/>
                </a:solidFill>
                <a:latin typeface="Cavolini" panose="03000502040302020204" pitchFamily="66" charset="0"/>
                <a:cs typeface="Cavolini" panose="03000502040302020204" pitchFamily="66" charset="0"/>
              </a:rPr>
              <a:t>teorie byla hotova</a:t>
            </a:r>
            <a:r>
              <a:rPr lang="cs-CZ" sz="2000" dirty="0">
                <a:solidFill>
                  <a:prstClr val="black"/>
                </a:solidFill>
                <a:latin typeface="Cavolini" panose="03000502040302020204" pitchFamily="66" charset="0"/>
                <a:cs typeface="Cavolini" panose="03000502040302020204" pitchFamily="66" charset="0"/>
              </a:rPr>
              <a:t>.</a:t>
            </a:r>
            <a:r>
              <a:rPr lang="cs-CZ" sz="2000" dirty="0">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endParaRPr lang="cs-CZ" sz="2000" dirty="0">
              <a:solidFill>
                <a:srgbClr val="0070C0"/>
              </a:solidFill>
              <a:latin typeface="Cavolini" panose="03000502040302020204" pitchFamily="66" charset="0"/>
              <a:cs typeface="Cavolini" panose="03000502040302020204" pitchFamily="66" charset="0"/>
            </a:endParaRPr>
          </a:p>
        </p:txBody>
      </p:sp>
      <p:sp>
        <p:nvSpPr>
          <p:cNvPr id="14" name="TextovéPole 13">
            <a:extLst>
              <a:ext uri="{FF2B5EF4-FFF2-40B4-BE49-F238E27FC236}">
                <a16:creationId xmlns:a16="http://schemas.microsoft.com/office/drawing/2014/main" id="{1383230D-0CED-C26D-AB50-5AD1673192A1}"/>
              </a:ext>
            </a:extLst>
          </p:cNvPr>
          <p:cNvSpPr txBox="1"/>
          <p:nvPr/>
        </p:nvSpPr>
        <p:spPr>
          <a:xfrm>
            <a:off x="1518841" y="3698540"/>
            <a:ext cx="6083228" cy="2092881"/>
          </a:xfrm>
          <a:prstGeom prst="rect">
            <a:avLst/>
          </a:prstGeom>
          <a:noFill/>
        </p:spPr>
        <p:txBody>
          <a:bodyPr wrap="square" rtlCol="0">
            <a:spAutoFit/>
          </a:bodyPr>
          <a:lstStyle/>
          <a:p>
            <a:r>
              <a:rPr lang="cs-CZ" sz="2000" dirty="0">
                <a:solidFill>
                  <a:srgbClr val="0070C0"/>
                </a:solidFill>
                <a:latin typeface="Cavolini" panose="03000502040302020204" pitchFamily="66" charset="0"/>
                <a:ea typeface="Aptos" panose="020B0004020202020204" pitchFamily="34" charset="0"/>
                <a:cs typeface="Cavolini" panose="03000502040302020204" pitchFamily="66" charset="0"/>
              </a:rPr>
              <a:t>Od </a:t>
            </a:r>
            <a:r>
              <a:rPr lang="cs-CZ" sz="2000" b="1" dirty="0">
                <a:solidFill>
                  <a:srgbClr val="0070C0"/>
                </a:solidFill>
                <a:latin typeface="Cavolini" panose="03000502040302020204" pitchFamily="66" charset="0"/>
                <a:ea typeface="Aptos" panose="020B0004020202020204" pitchFamily="34" charset="0"/>
                <a:cs typeface="Cavolini" panose="03000502040302020204" pitchFamily="66" charset="0"/>
              </a:rPr>
              <a:t>1. do 9. října 1926</a:t>
            </a:r>
            <a:r>
              <a:rPr lang="cs-CZ" sz="2000" dirty="0">
                <a:solidFill>
                  <a:srgbClr val="0070C0"/>
                </a:solidFill>
                <a:latin typeface="Cavolini" panose="03000502040302020204" pitchFamily="66" charset="0"/>
                <a:ea typeface="Aptos" panose="020B0004020202020204" pitchFamily="34" charset="0"/>
                <a:cs typeface="Cavolini" panose="03000502040302020204" pitchFamily="66" charset="0"/>
              </a:rPr>
              <a:t> </a:t>
            </a:r>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2000" dirty="0">
                <a:solidFill>
                  <a:srgbClr val="0070C0"/>
                </a:solidFill>
                <a:latin typeface="Cavolini" panose="03000502040302020204" pitchFamily="66" charset="0"/>
                <a:cs typeface="Cavolini" panose="03000502040302020204" pitchFamily="66" charset="0"/>
              </a:rPr>
              <a:t> </a:t>
            </a:r>
            <a:r>
              <a:rPr lang="cs-CZ" sz="2000" dirty="0">
                <a:solidFill>
                  <a:srgbClr val="0070C0"/>
                </a:solidFill>
                <a:latin typeface="Cavolini" panose="03000502040302020204" pitchFamily="66" charset="0"/>
                <a:ea typeface="Aptos" panose="020B0004020202020204" pitchFamily="34" charset="0"/>
                <a:cs typeface="Cavolini" panose="03000502040302020204" pitchFamily="66" charset="0"/>
              </a:rPr>
              <a:t>pobýval v Kodani u </a:t>
            </a:r>
            <a:r>
              <a:rPr lang="cs-CZ" sz="2000" b="1" dirty="0">
                <a:solidFill>
                  <a:srgbClr val="0070C0"/>
                </a:solidFill>
                <a:latin typeface="Cavolini" panose="03000502040302020204" pitchFamily="66" charset="0"/>
                <a:ea typeface="Aptos" panose="020B0004020202020204" pitchFamily="34" charset="0"/>
                <a:cs typeface="Cavolini" panose="03000502040302020204" pitchFamily="66" charset="0"/>
              </a:rPr>
              <a:t>Nielse </a:t>
            </a:r>
            <a:r>
              <a:rPr lang="cs-CZ" sz="2000" b="1" dirty="0" err="1">
                <a:solidFill>
                  <a:srgbClr val="0070C0"/>
                </a:solidFill>
                <a:latin typeface="Cavolini" panose="03000502040302020204" pitchFamily="66" charset="0"/>
                <a:ea typeface="Aptos" panose="020B0004020202020204" pitchFamily="34" charset="0"/>
                <a:cs typeface="Cavolini" panose="03000502040302020204" pitchFamily="66" charset="0"/>
              </a:rPr>
              <a:t>Bohra</a:t>
            </a:r>
            <a:r>
              <a:rPr lang="cs-CZ" sz="2000" dirty="0">
                <a:solidFill>
                  <a:srgbClr val="0070C0"/>
                </a:solidFill>
                <a:latin typeface="Cavolini" panose="03000502040302020204" pitchFamily="66" charset="0"/>
                <a:ea typeface="Aptos" panose="020B0004020202020204" pitchFamily="34" charset="0"/>
                <a:cs typeface="Cavolini" panose="03000502040302020204" pitchFamily="66" charset="0"/>
              </a:rPr>
              <a:t>. </a:t>
            </a:r>
          </a:p>
          <a:p>
            <a:endParaRPr lang="cs-CZ" sz="500" dirty="0">
              <a:solidFill>
                <a:srgbClr val="0070C0"/>
              </a:solidFill>
              <a:latin typeface="Cavolini" panose="03000502040302020204" pitchFamily="66" charset="0"/>
              <a:ea typeface="Aptos" panose="020B0004020202020204" pitchFamily="34" charset="0"/>
              <a:cs typeface="Cavolini" panose="03000502040302020204" pitchFamily="66" charset="0"/>
            </a:endParaRPr>
          </a:p>
          <a:p>
            <a:r>
              <a:rPr lang="cs-CZ" sz="2000" dirty="0">
                <a:solidFill>
                  <a:srgbClr val="0070C0"/>
                </a:solidFill>
                <a:latin typeface="Cavolini" panose="03000502040302020204" pitchFamily="66" charset="0"/>
                <a:ea typeface="Aptos" panose="020B0004020202020204" pitchFamily="34" charset="0"/>
                <a:cs typeface="Cavolini" panose="03000502040302020204" pitchFamily="66" charset="0"/>
              </a:rPr>
              <a:t>Tato návštěva byla významná proto, že se zde diskutovaly i </a:t>
            </a:r>
            <a:r>
              <a:rPr lang="cs-CZ" sz="2000" u="sng" dirty="0">
                <a:solidFill>
                  <a:srgbClr val="0070C0"/>
                </a:solidFill>
                <a:latin typeface="Cavolini" panose="03000502040302020204" pitchFamily="66" charset="0"/>
                <a:ea typeface="Aptos" panose="020B0004020202020204" pitchFamily="34" charset="0"/>
                <a:cs typeface="Cavolini" panose="03000502040302020204" pitchFamily="66" charset="0"/>
              </a:rPr>
              <a:t>interpretační otázky.</a:t>
            </a:r>
          </a:p>
          <a:p>
            <a:endParaRPr lang="cs-CZ" sz="500" dirty="0">
              <a:solidFill>
                <a:srgbClr val="0070C0"/>
              </a:solidFill>
              <a:latin typeface="Cavolini" panose="03000502040302020204" pitchFamily="66" charset="0"/>
              <a:cs typeface="Cavolini" panose="03000502040302020204" pitchFamily="66" charset="0"/>
            </a:endParaRPr>
          </a:p>
          <a:p>
            <a:r>
              <a:rPr lang="cs-CZ" sz="2000" dirty="0">
                <a:solidFill>
                  <a:srgbClr val="0070C0"/>
                </a:solidFill>
                <a:latin typeface="Cavolini" panose="03000502040302020204" pitchFamily="66" charset="0"/>
                <a:cs typeface="Cavolini" panose="03000502040302020204" pitchFamily="66" charset="0"/>
              </a:rPr>
              <a:t>Diskuse byly intenzivní a vyčerpaly</a:t>
            </a:r>
          </a:p>
          <a:p>
            <a:r>
              <a:rPr lang="cs-CZ" sz="2000" dirty="0" err="1">
                <a:solidFill>
                  <a:srgbClr val="0070C0"/>
                </a:solidFill>
                <a:latin typeface="Cavolini" panose="03000502040302020204" pitchFamily="66" charset="0"/>
                <a:cs typeface="Cavolini" panose="03000502040302020204" pitchFamily="66" charset="0"/>
              </a:rPr>
              <a:t>Schrödingera</a:t>
            </a:r>
            <a:r>
              <a:rPr lang="cs-CZ" sz="2000" dirty="0">
                <a:solidFill>
                  <a:srgbClr val="0070C0"/>
                </a:solidFill>
                <a:latin typeface="Cavolini" panose="03000502040302020204" pitchFamily="66" charset="0"/>
                <a:cs typeface="Cavolini" panose="03000502040302020204" pitchFamily="66" charset="0"/>
              </a:rPr>
              <a:t> tak, že onemocněl.</a:t>
            </a:r>
          </a:p>
        </p:txBody>
      </p:sp>
      <p:pic>
        <p:nvPicPr>
          <p:cNvPr id="16" name="Obrázek 15">
            <a:extLst>
              <a:ext uri="{FF2B5EF4-FFF2-40B4-BE49-F238E27FC236}">
                <a16:creationId xmlns:a16="http://schemas.microsoft.com/office/drawing/2014/main" id="{BED4E494-11AF-C761-E130-6F7FC2953E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817224" y="3698540"/>
            <a:ext cx="4268318" cy="3088567"/>
          </a:xfrm>
          <a:prstGeom prst="rect">
            <a:avLst/>
          </a:prstGeom>
        </p:spPr>
      </p:pic>
    </p:spTree>
    <p:extLst>
      <p:ext uri="{BB962C8B-B14F-4D97-AF65-F5344CB8AC3E}">
        <p14:creationId xmlns:p14="http://schemas.microsoft.com/office/powerpoint/2010/main" val="363429520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Erwin Schrödinger - UWDC - UW-Madison Libraries">
            <a:extLst>
              <a:ext uri="{FF2B5EF4-FFF2-40B4-BE49-F238E27FC236}">
                <a16:creationId xmlns:a16="http://schemas.microsoft.com/office/drawing/2014/main" id="{86B64997-B0BA-226F-520A-C27869EE38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13634" y="901712"/>
            <a:ext cx="3490105" cy="5866636"/>
          </a:xfrm>
          <a:prstGeom prst="rect">
            <a:avLst/>
          </a:prstGeom>
          <a:noFill/>
          <a:extLst>
            <a:ext uri="{909E8E84-426E-40DD-AFC4-6F175D3DCCD1}">
              <a14:hiddenFill xmlns:a14="http://schemas.microsoft.com/office/drawing/2010/main">
                <a:solidFill>
                  <a:srgbClr val="FFFFFF"/>
                </a:solidFill>
              </a14:hiddenFill>
            </a:ext>
          </a:extLst>
        </p:spPr>
      </p:pic>
      <p:sp>
        <p:nvSpPr>
          <p:cNvPr id="3" name="Obdélník 2">
            <a:extLst>
              <a:ext uri="{FF2B5EF4-FFF2-40B4-BE49-F238E27FC236}">
                <a16:creationId xmlns:a16="http://schemas.microsoft.com/office/drawing/2014/main" id="{599F6435-3AF6-4686-C818-D2DEB08936A4}"/>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6128D69D-6BD3-E529-40C6-EAF59D1B5996}"/>
              </a:ext>
            </a:extLst>
          </p:cNvPr>
          <p:cNvSpPr txBox="1"/>
          <p:nvPr/>
        </p:nvSpPr>
        <p:spPr>
          <a:xfrm>
            <a:off x="4094806" y="2903"/>
            <a:ext cx="4009287" cy="461665"/>
          </a:xfrm>
          <a:prstGeom prst="rect">
            <a:avLst/>
          </a:prstGeom>
          <a:noFill/>
        </p:spPr>
        <p:txBody>
          <a:bodyPr wrap="square" rtlCol="0">
            <a:spAutoFit/>
          </a:bodyPr>
          <a:lstStyle/>
          <a:p>
            <a:pPr algn="ctr"/>
            <a:r>
              <a:rPr lang="cs-CZ" sz="2400" cap="small" dirty="0">
                <a:solidFill>
                  <a:srgbClr val="70AD47">
                    <a:lumMod val="50000"/>
                  </a:srgbClr>
                </a:solidFill>
                <a:latin typeface="Calibri" panose="020F0502020204030204"/>
              </a:rPr>
              <a:t>Rok 1927</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5" name="TextovéPole 4">
            <a:extLst>
              <a:ext uri="{FF2B5EF4-FFF2-40B4-BE49-F238E27FC236}">
                <a16:creationId xmlns:a16="http://schemas.microsoft.com/office/drawing/2014/main" id="{B4DFFD98-0D74-122D-C816-EBC1BC271AD0}"/>
              </a:ext>
            </a:extLst>
          </p:cNvPr>
          <p:cNvSpPr txBox="1"/>
          <p:nvPr/>
        </p:nvSpPr>
        <p:spPr>
          <a:xfrm>
            <a:off x="713907" y="901712"/>
            <a:ext cx="7650827" cy="1477328"/>
          </a:xfrm>
          <a:prstGeom prst="rect">
            <a:avLst/>
          </a:prstGeom>
          <a:noFill/>
        </p:spPr>
        <p:txBody>
          <a:bodyPr wrap="square" rtlCol="0">
            <a:spAutoFit/>
          </a:bodyPr>
          <a:lstStyle/>
          <a:p>
            <a:r>
              <a:rPr lang="cs-CZ" sz="2000" dirty="0">
                <a:solidFill>
                  <a:srgbClr val="0070C0"/>
                </a:solidFill>
                <a:latin typeface="Cavolini" panose="03000502040302020204" pitchFamily="66" charset="0"/>
                <a:cs typeface="Cavolini" panose="03000502040302020204" pitchFamily="66" charset="0"/>
              </a:rPr>
              <a:t>Od ledna do dubna 1927 </a:t>
            </a:r>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2000" dirty="0">
                <a:solidFill>
                  <a:srgbClr val="0070C0"/>
                </a:solidFill>
                <a:latin typeface="Cavolini" panose="03000502040302020204" pitchFamily="66" charset="0"/>
                <a:cs typeface="Cavolini" panose="03000502040302020204" pitchFamily="66" charset="0"/>
              </a:rPr>
              <a:t> přednášel v USA</a:t>
            </a:r>
          </a:p>
          <a:p>
            <a:endParaRPr lang="cs-CZ" sz="1000" dirty="0">
              <a:solidFill>
                <a:srgbClr val="0070C0"/>
              </a:solidFill>
              <a:latin typeface="Cavolini" panose="03000502040302020204" pitchFamily="66" charset="0"/>
              <a:cs typeface="Cavolini" panose="03000502040302020204" pitchFamily="66" charset="0"/>
            </a:endParaRPr>
          </a:p>
          <a:p>
            <a:r>
              <a:rPr lang="cs-CZ" sz="2000" dirty="0">
                <a:solidFill>
                  <a:srgbClr val="0070C0"/>
                </a:solidFill>
                <a:latin typeface="Cavolini" panose="03000502040302020204" pitchFamily="66" charset="0"/>
                <a:cs typeface="Cavolini" panose="03000502040302020204" pitchFamily="66" charset="0"/>
              </a:rPr>
              <a:t>(přednesl několik desítek přednášek na </a:t>
            </a:r>
            <a:r>
              <a:rPr lang="cs-CZ" sz="2000">
                <a:solidFill>
                  <a:srgbClr val="0070C0"/>
                </a:solidFill>
                <a:latin typeface="Cavolini" panose="03000502040302020204" pitchFamily="66" charset="0"/>
                <a:cs typeface="Cavolini" panose="03000502040302020204" pitchFamily="66" charset="0"/>
              </a:rPr>
              <a:t>řadě universit: University </a:t>
            </a:r>
            <a:r>
              <a:rPr lang="cs-CZ" sz="2000" dirty="0" err="1">
                <a:solidFill>
                  <a:srgbClr val="0070C0"/>
                </a:solidFill>
                <a:latin typeface="Cavolini" panose="03000502040302020204" pitchFamily="66" charset="0"/>
                <a:cs typeface="Cavolini" panose="03000502040302020204" pitchFamily="66" charset="0"/>
              </a:rPr>
              <a:t>of</a:t>
            </a:r>
            <a:r>
              <a:rPr lang="cs-CZ" sz="2000" dirty="0">
                <a:solidFill>
                  <a:srgbClr val="0070C0"/>
                </a:solidFill>
                <a:latin typeface="Cavolini" panose="03000502040302020204" pitchFamily="66" charset="0"/>
                <a:cs typeface="Cavolini" panose="03000502040302020204" pitchFamily="66" charset="0"/>
              </a:rPr>
              <a:t> Wisconsin, Chicago, CALTECH, …, Harvard, </a:t>
            </a:r>
            <a:r>
              <a:rPr lang="cs-CZ" sz="2000" dirty="0" err="1">
                <a:solidFill>
                  <a:srgbClr val="0070C0"/>
                </a:solidFill>
                <a:latin typeface="Cavolini" panose="03000502040302020204" pitchFamily="66" charset="0"/>
                <a:cs typeface="Cavolini" panose="03000502040302020204" pitchFamily="66" charset="0"/>
              </a:rPr>
              <a:t>Colombia</a:t>
            </a:r>
            <a:r>
              <a:rPr lang="cs-CZ" sz="2000" dirty="0">
                <a:solidFill>
                  <a:srgbClr val="0070C0"/>
                </a:solidFill>
                <a:latin typeface="Cavolini" panose="03000502040302020204" pitchFamily="66" charset="0"/>
                <a:cs typeface="Cavolini" panose="03000502040302020204" pitchFamily="66" charset="0"/>
              </a:rPr>
              <a:t>, NY).</a:t>
            </a:r>
          </a:p>
        </p:txBody>
      </p:sp>
      <p:sp>
        <p:nvSpPr>
          <p:cNvPr id="7" name="TextovéPole 6">
            <a:extLst>
              <a:ext uri="{FF2B5EF4-FFF2-40B4-BE49-F238E27FC236}">
                <a16:creationId xmlns:a16="http://schemas.microsoft.com/office/drawing/2014/main" id="{AA8C13A2-4AAB-3507-D6BD-D11DB04396F5}"/>
              </a:ext>
            </a:extLst>
          </p:cNvPr>
          <p:cNvSpPr txBox="1"/>
          <p:nvPr/>
        </p:nvSpPr>
        <p:spPr>
          <a:xfrm>
            <a:off x="1091260" y="4681715"/>
            <a:ext cx="7012833" cy="1851084"/>
          </a:xfrm>
          <a:prstGeom prst="rect">
            <a:avLst/>
          </a:prstGeom>
          <a:noFill/>
        </p:spPr>
        <p:txBody>
          <a:bodyPr wrap="square">
            <a:spAutoFit/>
          </a:bodyPr>
          <a:lstStyle/>
          <a:p>
            <a:pPr>
              <a:lnSpc>
                <a:spcPct val="107000"/>
              </a:lnSpc>
              <a:spcAft>
                <a:spcPts val="800"/>
              </a:spcAft>
              <a:buNone/>
            </a:pPr>
            <a:r>
              <a:rPr lang="cs-CZ" sz="1900" b="1" kern="100" dirty="0">
                <a:solidFill>
                  <a:schemeClr val="tx1">
                    <a:lumMod val="50000"/>
                    <a:lumOff val="50000"/>
                  </a:schemeClr>
                </a:solidFill>
                <a:effectLst/>
                <a:latin typeface="Aptos" panose="020B0004020202020204" pitchFamily="34" charset="0"/>
                <a:ea typeface="Aptos" panose="020B0004020202020204" pitchFamily="34" charset="0"/>
                <a:cs typeface="Times New Roman" panose="02020603050405020304" pitchFamily="18" charset="0"/>
              </a:rPr>
              <a:t>Erwin </a:t>
            </a:r>
            <a:r>
              <a:rPr lang="cs-CZ" sz="1900" b="1" kern="100" dirty="0" err="1">
                <a:solidFill>
                  <a:schemeClr val="tx1">
                    <a:lumMod val="50000"/>
                    <a:lumOff val="50000"/>
                  </a:schemeClr>
                </a:solidFill>
                <a:effectLst/>
                <a:latin typeface="Aptos" panose="020B0004020202020204" pitchFamily="34" charset="0"/>
                <a:ea typeface="Aptos" panose="020B0004020202020204" pitchFamily="34" charset="0"/>
                <a:cs typeface="Times New Roman" panose="02020603050405020304" pitchFamily="18" charset="0"/>
              </a:rPr>
              <a:t>Schrödinger</a:t>
            </a:r>
            <a:r>
              <a:rPr lang="cs-CZ" sz="1900" b="1" kern="100" dirty="0">
                <a:solidFill>
                  <a:schemeClr val="tx1">
                    <a:lumMod val="50000"/>
                    <a:lumOff val="50000"/>
                  </a:schemeClr>
                </a:solidFill>
                <a:effectLst/>
                <a:latin typeface="Aptos" panose="020B0004020202020204" pitchFamily="34" charset="0"/>
                <a:ea typeface="Aptos" panose="020B0004020202020204" pitchFamily="34" charset="0"/>
                <a:cs typeface="Times New Roman" panose="02020603050405020304" pitchFamily="18" charset="0"/>
              </a:rPr>
              <a:t> před tabulí v University </a:t>
            </a:r>
            <a:r>
              <a:rPr lang="cs-CZ" sz="1900" b="1" kern="100" dirty="0" err="1">
                <a:solidFill>
                  <a:schemeClr val="tx1">
                    <a:lumMod val="50000"/>
                    <a:lumOff val="50000"/>
                  </a:schemeClr>
                </a:solidFill>
                <a:effectLst/>
                <a:latin typeface="Aptos" panose="020B0004020202020204" pitchFamily="34" charset="0"/>
                <a:ea typeface="Aptos" panose="020B0004020202020204" pitchFamily="34" charset="0"/>
                <a:cs typeface="Times New Roman" panose="02020603050405020304" pitchFamily="18" charset="0"/>
              </a:rPr>
              <a:t>of</a:t>
            </a:r>
            <a:r>
              <a:rPr lang="cs-CZ" sz="1900" b="1" kern="100" dirty="0">
                <a:solidFill>
                  <a:schemeClr val="tx1">
                    <a:lumMod val="50000"/>
                    <a:lumOff val="50000"/>
                  </a:schemeClr>
                </a:solidFill>
                <a:effectLst/>
                <a:latin typeface="Aptos" panose="020B0004020202020204" pitchFamily="34" charset="0"/>
                <a:ea typeface="Aptos" panose="020B0004020202020204" pitchFamily="34" charset="0"/>
                <a:cs typeface="Times New Roman" panose="02020603050405020304" pitchFamily="18" charset="0"/>
              </a:rPr>
              <a:t> Wisconsin</a:t>
            </a:r>
            <a:r>
              <a:rPr lang="cs-CZ" sz="1900" b="1" kern="100" dirty="0">
                <a:solidFill>
                  <a:schemeClr val="tx1">
                    <a:lumMod val="50000"/>
                    <a:lumOff val="50000"/>
                  </a:schemeClr>
                </a:solidFill>
                <a:latin typeface="Aptos" panose="020B0004020202020204" pitchFamily="34" charset="0"/>
                <a:ea typeface="Aptos" panose="020B0004020202020204" pitchFamily="34" charset="0"/>
                <a:cs typeface="Times New Roman" panose="02020603050405020304" pitchFamily="18" charset="0"/>
              </a:rPr>
              <a:t>,</a:t>
            </a:r>
            <a:r>
              <a:rPr lang="cs-CZ" sz="1900" b="1" kern="100" dirty="0">
                <a:solidFill>
                  <a:schemeClr val="tx1">
                    <a:lumMod val="50000"/>
                    <a:lumOff val="50000"/>
                  </a:schemeClr>
                </a:solidFill>
                <a:effectLst/>
                <a:latin typeface="Aptos" panose="020B0004020202020204" pitchFamily="34" charset="0"/>
                <a:ea typeface="Aptos" panose="020B0004020202020204" pitchFamily="34" charset="0"/>
                <a:cs typeface="Times New Roman" panose="02020603050405020304" pitchFamily="18" charset="0"/>
              </a:rPr>
              <a:t> prosinec 1926.</a:t>
            </a:r>
          </a:p>
          <a:p>
            <a:pPr>
              <a:lnSpc>
                <a:spcPct val="107000"/>
              </a:lnSpc>
              <a:spcAft>
                <a:spcPts val="800"/>
              </a:spcAft>
              <a:buNone/>
            </a:pPr>
            <a:r>
              <a:rPr lang="cs-CZ" sz="1900" kern="100" dirty="0">
                <a:solidFill>
                  <a:schemeClr val="tx1">
                    <a:lumMod val="50000"/>
                    <a:lumOff val="50000"/>
                  </a:schemeClr>
                </a:solidFill>
                <a:effectLst/>
                <a:latin typeface="Aptos" panose="020B0004020202020204" pitchFamily="34" charset="0"/>
                <a:ea typeface="Aptos" panose="020B0004020202020204" pitchFamily="34" charset="0"/>
                <a:cs typeface="Times New Roman" panose="02020603050405020304" pitchFamily="18" charset="0"/>
              </a:rPr>
              <a:t>Na tabuli je relativistická vlnová rovnice.</a:t>
            </a:r>
          </a:p>
          <a:p>
            <a:pPr>
              <a:lnSpc>
                <a:spcPct val="107000"/>
              </a:lnSpc>
              <a:spcAft>
                <a:spcPts val="800"/>
              </a:spcAft>
              <a:buNone/>
            </a:pPr>
            <a:r>
              <a:rPr lang="cs-CZ" sz="1900" kern="100" dirty="0">
                <a:solidFill>
                  <a:schemeClr val="tx1">
                    <a:lumMod val="50000"/>
                    <a:lumOff val="50000"/>
                  </a:schemeClr>
                </a:solidFill>
                <a:latin typeface="Aptos" panose="020B0004020202020204" pitchFamily="34" charset="0"/>
                <a:ea typeface="Aptos" panose="020B0004020202020204" pitchFamily="34" charset="0"/>
                <a:cs typeface="Times New Roman" panose="02020603050405020304" pitchFamily="18" charset="0"/>
              </a:rPr>
              <a:t>F</a:t>
            </a:r>
            <a:r>
              <a:rPr lang="cs-CZ" sz="1900" kern="100" dirty="0">
                <a:solidFill>
                  <a:schemeClr val="tx1">
                    <a:lumMod val="50000"/>
                    <a:lumOff val="50000"/>
                  </a:schemeClr>
                </a:solidFill>
                <a:effectLst/>
                <a:latin typeface="Aptos" panose="020B0004020202020204" pitchFamily="34" charset="0"/>
                <a:ea typeface="Aptos" panose="020B0004020202020204" pitchFamily="34" charset="0"/>
                <a:cs typeface="Times New Roman" panose="02020603050405020304" pitchFamily="18" charset="0"/>
              </a:rPr>
              <a:t>otografie zachycuje </a:t>
            </a:r>
            <a:r>
              <a:rPr lang="cs-CZ" sz="1900" kern="100" dirty="0" err="1">
                <a:solidFill>
                  <a:schemeClr val="tx1">
                    <a:lumMod val="50000"/>
                    <a:lumOff val="50000"/>
                  </a:schemeClr>
                </a:solidFill>
                <a:effectLst/>
                <a:latin typeface="Aptos" panose="020B0004020202020204" pitchFamily="34" charset="0"/>
                <a:ea typeface="Aptos" panose="020B0004020202020204" pitchFamily="34" charset="0"/>
                <a:cs typeface="Times New Roman" panose="02020603050405020304" pitchFamily="18" charset="0"/>
              </a:rPr>
              <a:t>Schrödingera</a:t>
            </a:r>
            <a:r>
              <a:rPr lang="cs-CZ" sz="1900" kern="100" dirty="0">
                <a:solidFill>
                  <a:schemeClr val="tx1">
                    <a:lumMod val="50000"/>
                    <a:lumOff val="50000"/>
                  </a:schemeClr>
                </a:solidFill>
                <a:effectLst/>
                <a:latin typeface="Aptos" panose="020B0004020202020204" pitchFamily="34" charset="0"/>
                <a:ea typeface="Aptos" panose="020B0004020202020204" pitchFamily="34" charset="0"/>
                <a:cs typeface="Times New Roman" panose="02020603050405020304" pitchFamily="18" charset="0"/>
              </a:rPr>
              <a:t> stojícího před tabulí v době, kdy připravoval své přednášky, které začaly 2. ledna 1927.</a:t>
            </a:r>
          </a:p>
        </p:txBody>
      </p:sp>
    </p:spTree>
    <p:extLst>
      <p:ext uri="{BB962C8B-B14F-4D97-AF65-F5344CB8AC3E}">
        <p14:creationId xmlns:p14="http://schemas.microsoft.com/office/powerpoint/2010/main" val="28697407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B66D1B4C-43D9-5973-9205-BD5C4A96994D}"/>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 name="TextovéPole 2">
            <a:extLst>
              <a:ext uri="{FF2B5EF4-FFF2-40B4-BE49-F238E27FC236}">
                <a16:creationId xmlns:a16="http://schemas.microsoft.com/office/drawing/2014/main" id="{07087545-BA4A-4BCA-0AE6-E59D8CA3C5CF}"/>
              </a:ext>
            </a:extLst>
          </p:cNvPr>
          <p:cNvSpPr txBox="1"/>
          <p:nvPr/>
        </p:nvSpPr>
        <p:spPr>
          <a:xfrm>
            <a:off x="4094806" y="2903"/>
            <a:ext cx="4009287" cy="461665"/>
          </a:xfrm>
          <a:prstGeom prst="rect">
            <a:avLst/>
          </a:prstGeom>
          <a:noFill/>
        </p:spPr>
        <p:txBody>
          <a:bodyPr wrap="square" rtlCol="0">
            <a:spAutoFit/>
          </a:bodyPr>
          <a:lstStyle/>
          <a:p>
            <a:pPr algn="ctr"/>
            <a:r>
              <a:rPr lang="cs-CZ" sz="2400" cap="small" dirty="0">
                <a:solidFill>
                  <a:srgbClr val="70AD47">
                    <a:lumMod val="50000"/>
                  </a:srgbClr>
                </a:solidFill>
                <a:latin typeface="Calibri" panose="020F0502020204030204"/>
              </a:rPr>
              <a:t>Rok 1927</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5" name="TextovéPole 4">
            <a:extLst>
              <a:ext uri="{FF2B5EF4-FFF2-40B4-BE49-F238E27FC236}">
                <a16:creationId xmlns:a16="http://schemas.microsoft.com/office/drawing/2014/main" id="{2CCA4228-24A3-78FC-EB9A-5AD8690BC019}"/>
              </a:ext>
            </a:extLst>
          </p:cNvPr>
          <p:cNvSpPr txBox="1"/>
          <p:nvPr/>
        </p:nvSpPr>
        <p:spPr>
          <a:xfrm>
            <a:off x="693833" y="921759"/>
            <a:ext cx="6688991" cy="2369880"/>
          </a:xfrm>
          <a:prstGeom prst="rect">
            <a:avLst/>
          </a:prstGeom>
          <a:noFill/>
        </p:spPr>
        <p:txBody>
          <a:bodyPr wrap="square" rtlCol="0">
            <a:spAutoFit/>
          </a:bodyPr>
          <a:lstStyle/>
          <a:p>
            <a:r>
              <a:rPr lang="cs-CZ" sz="2000" dirty="0">
                <a:solidFill>
                  <a:srgbClr val="0070C0"/>
                </a:solidFill>
                <a:latin typeface="Cavolini" panose="03000502040302020204" pitchFamily="66" charset="0"/>
                <a:cs typeface="Cavolini" panose="03000502040302020204" pitchFamily="66" charset="0"/>
              </a:rPr>
              <a:t>Již v roce 1927 vyšlo souborné vydání </a:t>
            </a:r>
            <a:r>
              <a:rPr lang="cs-CZ" sz="2000" dirty="0" err="1">
                <a:solidFill>
                  <a:srgbClr val="00B050"/>
                </a:solidFill>
                <a:latin typeface="Cavolini" panose="03000502040302020204" pitchFamily="66" charset="0"/>
                <a:cs typeface="Cavolini" panose="03000502040302020204" pitchFamily="66" charset="0"/>
              </a:rPr>
              <a:t>Schrödingerových</a:t>
            </a:r>
            <a:r>
              <a:rPr lang="cs-CZ" sz="2000" dirty="0">
                <a:solidFill>
                  <a:srgbClr val="0070C0"/>
                </a:solidFill>
                <a:latin typeface="Cavolini" panose="03000502040302020204" pitchFamily="66" charset="0"/>
                <a:cs typeface="Cavolini" panose="03000502040302020204" pitchFamily="66" charset="0"/>
              </a:rPr>
              <a:t> prací o vlnové mechanice. Druhé rozšířené vydání vyšlo v  následujícím roce.</a:t>
            </a:r>
          </a:p>
          <a:p>
            <a:endParaRPr lang="cs-CZ" sz="800" dirty="0">
              <a:solidFill>
                <a:srgbClr val="0070C0"/>
              </a:solidFill>
              <a:latin typeface="Cavolini" panose="03000502040302020204" pitchFamily="66" charset="0"/>
              <a:cs typeface="Cavolini" panose="03000502040302020204" pitchFamily="66" charset="0"/>
            </a:endParaRPr>
          </a:p>
          <a:p>
            <a:r>
              <a:rPr lang="cs-CZ" sz="2000" dirty="0">
                <a:solidFill>
                  <a:srgbClr val="0070C0"/>
                </a:solidFill>
                <a:latin typeface="Cavolini" panose="03000502040302020204" pitchFamily="66" charset="0"/>
                <a:cs typeface="Cavolini" panose="03000502040302020204" pitchFamily="66" charset="0"/>
              </a:rPr>
              <a:t>První anglické vydání vyšlo pod názvem </a:t>
            </a:r>
            <a:r>
              <a:rPr lang="cs-CZ" sz="2000" i="1" dirty="0" err="1">
                <a:solidFill>
                  <a:srgbClr val="0070C0"/>
                </a:solidFill>
                <a:latin typeface="Cavolini" panose="03000502040302020204" pitchFamily="66" charset="0"/>
                <a:cs typeface="Cavolini" panose="03000502040302020204" pitchFamily="66" charset="0"/>
              </a:rPr>
              <a:t>Collected</a:t>
            </a:r>
            <a:r>
              <a:rPr lang="cs-CZ" sz="2000" i="1" dirty="0">
                <a:solidFill>
                  <a:srgbClr val="0070C0"/>
                </a:solidFill>
                <a:latin typeface="Cavolini" panose="03000502040302020204" pitchFamily="66" charset="0"/>
                <a:cs typeface="Cavolini" panose="03000502040302020204" pitchFamily="66" charset="0"/>
              </a:rPr>
              <a:t> </a:t>
            </a:r>
            <a:r>
              <a:rPr lang="cs-CZ" sz="2000" i="1" dirty="0" err="1">
                <a:solidFill>
                  <a:srgbClr val="0070C0"/>
                </a:solidFill>
                <a:latin typeface="Cavolini" panose="03000502040302020204" pitchFamily="66" charset="0"/>
                <a:cs typeface="Cavolini" panose="03000502040302020204" pitchFamily="66" charset="0"/>
              </a:rPr>
              <a:t>Papers</a:t>
            </a:r>
            <a:r>
              <a:rPr lang="cs-CZ" sz="2000" i="1" dirty="0">
                <a:solidFill>
                  <a:srgbClr val="0070C0"/>
                </a:solidFill>
                <a:latin typeface="Cavolini" panose="03000502040302020204" pitchFamily="66" charset="0"/>
                <a:cs typeface="Cavolini" panose="03000502040302020204" pitchFamily="66" charset="0"/>
              </a:rPr>
              <a:t> on </a:t>
            </a:r>
            <a:r>
              <a:rPr lang="cs-CZ" sz="2000" i="1" dirty="0" err="1">
                <a:solidFill>
                  <a:srgbClr val="0070C0"/>
                </a:solidFill>
                <a:latin typeface="Cavolini" panose="03000502040302020204" pitchFamily="66" charset="0"/>
                <a:cs typeface="Cavolini" panose="03000502040302020204" pitchFamily="66" charset="0"/>
              </a:rPr>
              <a:t>Waves</a:t>
            </a:r>
            <a:r>
              <a:rPr lang="cs-CZ" sz="2000" i="1" dirty="0">
                <a:solidFill>
                  <a:srgbClr val="0070C0"/>
                </a:solidFill>
                <a:latin typeface="Cavolini" panose="03000502040302020204" pitchFamily="66" charset="0"/>
                <a:cs typeface="Cavolini" panose="03000502040302020204" pitchFamily="66" charset="0"/>
              </a:rPr>
              <a:t> </a:t>
            </a:r>
            <a:r>
              <a:rPr lang="cs-CZ" sz="2000" i="1" dirty="0" err="1">
                <a:solidFill>
                  <a:srgbClr val="0070C0"/>
                </a:solidFill>
                <a:latin typeface="Cavolini" panose="03000502040302020204" pitchFamily="66" charset="0"/>
                <a:cs typeface="Cavolini" panose="03000502040302020204" pitchFamily="66" charset="0"/>
              </a:rPr>
              <a:t>Mechanics</a:t>
            </a:r>
            <a:r>
              <a:rPr lang="cs-CZ" sz="2000" i="1" dirty="0">
                <a:solidFill>
                  <a:srgbClr val="0070C0"/>
                </a:solidFill>
                <a:latin typeface="Cavolini" panose="03000502040302020204" pitchFamily="66" charset="0"/>
                <a:cs typeface="Cavolini" panose="03000502040302020204" pitchFamily="66" charset="0"/>
              </a:rPr>
              <a:t>  </a:t>
            </a:r>
          </a:p>
          <a:p>
            <a:r>
              <a:rPr lang="cs-CZ" sz="2000" dirty="0">
                <a:solidFill>
                  <a:srgbClr val="0070C0"/>
                </a:solidFill>
                <a:latin typeface="Cavolini" panose="03000502040302020204" pitchFamily="66" charset="0"/>
                <a:cs typeface="Cavolini" panose="03000502040302020204" pitchFamily="66" charset="0"/>
              </a:rPr>
              <a:t>v</a:t>
            </a:r>
            <a:r>
              <a:rPr lang="cs-CZ" sz="2000" i="1" dirty="0">
                <a:solidFill>
                  <a:srgbClr val="0070C0"/>
                </a:solidFill>
                <a:latin typeface="Cavolini" panose="03000502040302020204" pitchFamily="66" charset="0"/>
                <a:cs typeface="Cavolini" panose="03000502040302020204" pitchFamily="66" charset="0"/>
              </a:rPr>
              <a:t> </a:t>
            </a:r>
            <a:r>
              <a:rPr lang="cs-CZ" sz="2000" dirty="0">
                <a:solidFill>
                  <a:srgbClr val="0070C0"/>
                </a:solidFill>
                <a:latin typeface="Cavolini" panose="03000502040302020204" pitchFamily="66" charset="0"/>
                <a:cs typeface="Cavolini" panose="03000502040302020204" pitchFamily="66" charset="0"/>
              </a:rPr>
              <a:t>roce 1928 a další v roce 1982.</a:t>
            </a:r>
          </a:p>
        </p:txBody>
      </p:sp>
      <p:pic>
        <p:nvPicPr>
          <p:cNvPr id="7" name="Obrázek 6" descr="Obsah obrázku text, kniha, papír, Papírový výrobek&#10;&#10;Obsah generovaný pomocí AI může být nesprávný.">
            <a:extLst>
              <a:ext uri="{FF2B5EF4-FFF2-40B4-BE49-F238E27FC236}">
                <a16:creationId xmlns:a16="http://schemas.microsoft.com/office/drawing/2014/main" id="{AA2F793E-CBF4-42F2-7B9A-DD667D67CD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03459" y="788120"/>
            <a:ext cx="4496738" cy="5967368"/>
          </a:xfrm>
          <a:prstGeom prst="rect">
            <a:avLst/>
          </a:prstGeom>
        </p:spPr>
      </p:pic>
      <p:sp>
        <p:nvSpPr>
          <p:cNvPr id="8" name="TextovéPole 7">
            <a:extLst>
              <a:ext uri="{FF2B5EF4-FFF2-40B4-BE49-F238E27FC236}">
                <a16:creationId xmlns:a16="http://schemas.microsoft.com/office/drawing/2014/main" id="{39C74C0C-4B57-AD3B-C185-90BDA797D633}"/>
              </a:ext>
            </a:extLst>
          </p:cNvPr>
          <p:cNvSpPr txBox="1"/>
          <p:nvPr/>
        </p:nvSpPr>
        <p:spPr>
          <a:xfrm>
            <a:off x="702799" y="3508347"/>
            <a:ext cx="6585514" cy="3108543"/>
          </a:xfrm>
          <a:prstGeom prst="rect">
            <a:avLst/>
          </a:prstGeom>
          <a:noFill/>
        </p:spPr>
        <p:txBody>
          <a:bodyPr wrap="square" rtlCol="0">
            <a:spAutoFit/>
          </a:bodyPr>
          <a:lstStyle/>
          <a:p>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2000" dirty="0">
                <a:solidFill>
                  <a:srgbClr val="00B050"/>
                </a:solidFill>
                <a:latin typeface="Cavolini" panose="03000502040302020204" pitchFamily="66" charset="0"/>
                <a:cs typeface="Cavolini" panose="03000502040302020204" pitchFamily="66" charset="0"/>
              </a:rPr>
              <a:t> </a:t>
            </a:r>
            <a:r>
              <a:rPr lang="cs-CZ" sz="2000" dirty="0">
                <a:solidFill>
                  <a:srgbClr val="0070C0"/>
                </a:solidFill>
                <a:latin typeface="Cavolini" panose="03000502040302020204" pitchFamily="66" charset="0"/>
                <a:cs typeface="Cavolini" panose="03000502040302020204" pitchFamily="66" charset="0"/>
              </a:rPr>
              <a:t>se stává nástupcem M. Plancka na </a:t>
            </a:r>
            <a:r>
              <a:rPr lang="cs-CZ" sz="2000" u="sng" dirty="0">
                <a:solidFill>
                  <a:srgbClr val="0070C0"/>
                </a:solidFill>
                <a:latin typeface="Cavolini" panose="03000502040302020204" pitchFamily="66" charset="0"/>
                <a:cs typeface="Cavolini" panose="03000502040302020204" pitchFamily="66" charset="0"/>
              </a:rPr>
              <a:t>berlínské</a:t>
            </a:r>
            <a:r>
              <a:rPr lang="cs-CZ" sz="2000" dirty="0">
                <a:solidFill>
                  <a:srgbClr val="0070C0"/>
                </a:solidFill>
                <a:latin typeface="Cavolini" panose="03000502040302020204" pitchFamily="66" charset="0"/>
                <a:cs typeface="Cavolini" panose="03000502040302020204" pitchFamily="66" charset="0"/>
              </a:rPr>
              <a:t> univerzitě (v té době předním centru světové fyziky – působili tam mj. A. Einstein, M. von </a:t>
            </a:r>
            <a:r>
              <a:rPr lang="cs-CZ" sz="2000" dirty="0" err="1">
                <a:solidFill>
                  <a:srgbClr val="0070C0"/>
                </a:solidFill>
                <a:latin typeface="Cavolini" panose="03000502040302020204" pitchFamily="66" charset="0"/>
                <a:cs typeface="Cavolini" panose="03000502040302020204" pitchFamily="66" charset="0"/>
              </a:rPr>
              <a:t>Laue</a:t>
            </a:r>
            <a:r>
              <a:rPr lang="cs-CZ" sz="2000" dirty="0">
                <a:solidFill>
                  <a:srgbClr val="0070C0"/>
                </a:solidFill>
                <a:latin typeface="Cavolini" panose="03000502040302020204" pitchFamily="66" charset="0"/>
                <a:cs typeface="Cavolini" panose="03000502040302020204" pitchFamily="66" charset="0"/>
              </a:rPr>
              <a:t> …). </a:t>
            </a:r>
          </a:p>
          <a:p>
            <a:endParaRPr lang="cs-CZ" sz="800" dirty="0">
              <a:solidFill>
                <a:srgbClr val="0070C0"/>
              </a:solidFill>
              <a:latin typeface="Cavolini" panose="03000502040302020204" pitchFamily="66" charset="0"/>
              <a:cs typeface="Cavolini" panose="03000502040302020204" pitchFamily="66" charset="0"/>
            </a:endParaRPr>
          </a:p>
          <a:p>
            <a:r>
              <a:rPr lang="cs-CZ" sz="2000" dirty="0" err="1">
                <a:solidFill>
                  <a:srgbClr val="00B050"/>
                </a:solidFill>
                <a:latin typeface="Cavolini" panose="03000502040302020204" pitchFamily="66" charset="0"/>
                <a:cs typeface="Cavolini" panose="03000502040302020204" pitchFamily="66" charset="0"/>
              </a:rPr>
              <a:t>Schrödinger</a:t>
            </a:r>
            <a:r>
              <a:rPr lang="cs-CZ" sz="2000" dirty="0">
                <a:solidFill>
                  <a:srgbClr val="00B050"/>
                </a:solidFill>
                <a:latin typeface="Cavolini" panose="03000502040302020204" pitchFamily="66" charset="0"/>
                <a:cs typeface="Cavolini" panose="03000502040302020204" pitchFamily="66" charset="0"/>
              </a:rPr>
              <a:t> </a:t>
            </a:r>
            <a:r>
              <a:rPr lang="cs-CZ" sz="2000" dirty="0">
                <a:solidFill>
                  <a:srgbClr val="0070C0"/>
                </a:solidFill>
                <a:latin typeface="Cavolini" panose="03000502040302020204" pitchFamily="66" charset="0"/>
                <a:cs typeface="Cavolini" panose="03000502040302020204" pitchFamily="66" charset="0"/>
              </a:rPr>
              <a:t>byl </a:t>
            </a:r>
            <a:r>
              <a:rPr lang="cs-CZ" sz="2000" u="sng" dirty="0">
                <a:solidFill>
                  <a:srgbClr val="0070C0"/>
                </a:solidFill>
                <a:latin typeface="Cavolini" panose="03000502040302020204" pitchFamily="66" charset="0"/>
                <a:cs typeface="Cavolini" panose="03000502040302020204" pitchFamily="66" charset="0"/>
              </a:rPr>
              <a:t>skvělý přednášející</a:t>
            </a:r>
            <a:r>
              <a:rPr lang="cs-CZ" sz="2000" dirty="0">
                <a:solidFill>
                  <a:srgbClr val="0070C0"/>
                </a:solidFill>
                <a:latin typeface="Cavolini" panose="03000502040302020204" pitchFamily="66" charset="0"/>
                <a:cs typeface="Cavolini" panose="03000502040302020204" pitchFamily="66" charset="0"/>
              </a:rPr>
              <a:t>.</a:t>
            </a:r>
          </a:p>
          <a:p>
            <a:endParaRPr lang="cs-CZ" sz="800" dirty="0">
              <a:solidFill>
                <a:srgbClr val="0070C0"/>
              </a:solidFill>
              <a:latin typeface="Cavolini" panose="03000502040302020204" pitchFamily="66" charset="0"/>
              <a:cs typeface="Cavolini" panose="03000502040302020204" pitchFamily="66" charset="0"/>
            </a:endParaRPr>
          </a:p>
          <a:p>
            <a:r>
              <a:rPr lang="cs-CZ" sz="2000" dirty="0">
                <a:solidFill>
                  <a:srgbClr val="0070C0"/>
                </a:solidFill>
                <a:latin typeface="Cavolini" panose="03000502040302020204" pitchFamily="66" charset="0"/>
                <a:cs typeface="Cavolini" panose="03000502040302020204" pitchFamily="66" charset="0"/>
              </a:rPr>
              <a:t>Vlastní </a:t>
            </a:r>
            <a:r>
              <a:rPr lang="cs-CZ" sz="2000" u="sng" dirty="0">
                <a:solidFill>
                  <a:srgbClr val="0070C0"/>
                </a:solidFill>
                <a:latin typeface="Cavolini" panose="03000502040302020204" pitchFamily="66" charset="0"/>
                <a:cs typeface="Cavolini" panose="03000502040302020204" pitchFamily="66" charset="0"/>
              </a:rPr>
              <a:t>fyzikální školu však nevytvořil </a:t>
            </a:r>
          </a:p>
          <a:p>
            <a:pPr marL="342900" indent="-342900">
              <a:buFont typeface="Arial" panose="020B0604020202020204" pitchFamily="34" charset="0"/>
              <a:buChar char="•"/>
            </a:pPr>
            <a:r>
              <a:rPr lang="cs-CZ" sz="2000" dirty="0">
                <a:solidFill>
                  <a:srgbClr val="0070C0"/>
                </a:solidFill>
                <a:latin typeface="Cavolini" panose="03000502040302020204" pitchFamily="66" charset="0"/>
                <a:cs typeface="Cavolini" panose="03000502040302020204" pitchFamily="66" charset="0"/>
              </a:rPr>
              <a:t>byl vždy samotář, jen několik jeho prací mělo spoluautora,</a:t>
            </a:r>
          </a:p>
          <a:p>
            <a:pPr marL="342900" indent="-342900">
              <a:buFont typeface="Arial" panose="020B0604020202020204" pitchFamily="34" charset="0"/>
              <a:buChar char="•"/>
            </a:pPr>
            <a:r>
              <a:rPr lang="cs-CZ" sz="2000" dirty="0">
                <a:solidFill>
                  <a:srgbClr val="0070C0"/>
                </a:solidFill>
                <a:latin typeface="Cavolini" panose="03000502040302020204" pitchFamily="66" charset="0"/>
                <a:cs typeface="Cavolini" panose="03000502040302020204" pitchFamily="66" charset="0"/>
              </a:rPr>
              <a:t>od kvantové teorie se odklonil.</a:t>
            </a:r>
          </a:p>
        </p:txBody>
      </p:sp>
    </p:spTree>
    <p:extLst>
      <p:ext uri="{BB962C8B-B14F-4D97-AF65-F5344CB8AC3E}">
        <p14:creationId xmlns:p14="http://schemas.microsoft.com/office/powerpoint/2010/main" val="2180430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D2A56B6-5A30-58F7-C1A3-A6D007E488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7129" y="2352282"/>
            <a:ext cx="6221507" cy="4502816"/>
          </a:xfrm>
          <a:prstGeom prst="rect">
            <a:avLst/>
          </a:prstGeom>
          <a:noFill/>
          <a:extLst>
            <a:ext uri="{909E8E84-426E-40DD-AFC4-6F175D3DCCD1}">
              <a14:hiddenFill xmlns:a14="http://schemas.microsoft.com/office/drawing/2010/main">
                <a:solidFill>
                  <a:srgbClr val="FFFFFF"/>
                </a:solidFill>
              </a14:hiddenFill>
            </a:ext>
          </a:extLst>
        </p:spPr>
      </p:pic>
      <p:sp>
        <p:nvSpPr>
          <p:cNvPr id="2" name="Obdélník 1">
            <a:extLst>
              <a:ext uri="{FF2B5EF4-FFF2-40B4-BE49-F238E27FC236}">
                <a16:creationId xmlns:a16="http://schemas.microsoft.com/office/drawing/2014/main" id="{9FE18F56-2FD3-5C16-9168-3D0BFE8DEFCA}"/>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 name="TextovéPole 2">
            <a:extLst>
              <a:ext uri="{FF2B5EF4-FFF2-40B4-BE49-F238E27FC236}">
                <a16:creationId xmlns:a16="http://schemas.microsoft.com/office/drawing/2014/main" id="{2FB0CC57-870A-D7B9-0A9E-50D16D8248D9}"/>
              </a:ext>
            </a:extLst>
          </p:cNvPr>
          <p:cNvSpPr txBox="1"/>
          <p:nvPr/>
        </p:nvSpPr>
        <p:spPr>
          <a:xfrm>
            <a:off x="4094806" y="2903"/>
            <a:ext cx="4009287" cy="461665"/>
          </a:xfrm>
          <a:prstGeom prst="rect">
            <a:avLst/>
          </a:prstGeom>
          <a:noFill/>
        </p:spPr>
        <p:txBody>
          <a:bodyPr wrap="square" rtlCol="0">
            <a:spAutoFit/>
          </a:bodyPr>
          <a:lstStyle/>
          <a:p>
            <a:pPr algn="ctr"/>
            <a:r>
              <a:rPr lang="cs-CZ" sz="2400" cap="small" dirty="0">
                <a:solidFill>
                  <a:srgbClr val="70AD47">
                    <a:lumMod val="50000"/>
                  </a:srgbClr>
                </a:solidFill>
                <a:latin typeface="Calibri" panose="020F0502020204030204"/>
              </a:rPr>
              <a:t>Rok 1927</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6" name="TextovéPole 5">
            <a:extLst>
              <a:ext uri="{FF2B5EF4-FFF2-40B4-BE49-F238E27FC236}">
                <a16:creationId xmlns:a16="http://schemas.microsoft.com/office/drawing/2014/main" id="{0C59B525-7D68-BF46-B587-4AF5F43D78C2}"/>
              </a:ext>
            </a:extLst>
          </p:cNvPr>
          <p:cNvSpPr txBox="1"/>
          <p:nvPr/>
        </p:nvSpPr>
        <p:spPr>
          <a:xfrm>
            <a:off x="668888" y="930202"/>
            <a:ext cx="10931447" cy="1631216"/>
          </a:xfrm>
          <a:prstGeom prst="rect">
            <a:avLst/>
          </a:prstGeom>
          <a:noFill/>
        </p:spPr>
        <p:txBody>
          <a:bodyPr wrap="square" rtlCol="0">
            <a:spAutoFit/>
          </a:bodyPr>
          <a:lstStyle/>
          <a:p>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2000" dirty="0">
                <a:solidFill>
                  <a:srgbClr val="0070C0"/>
                </a:solidFill>
                <a:latin typeface="Cavolini" panose="03000502040302020204" pitchFamily="66" charset="0"/>
                <a:cs typeface="Cavolini" panose="03000502040302020204" pitchFamily="66" charset="0"/>
              </a:rPr>
              <a:t> se zařadil mezi prominentní fyziky a byl pozván jako klíčový účastník na pátou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Solvayskou</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konferenci </a:t>
            </a:r>
            <a:r>
              <a:rPr lang="cs-CZ" sz="2000" dirty="0">
                <a:solidFill>
                  <a:srgbClr val="0070C0"/>
                </a:solidFill>
                <a:latin typeface="Cavolini" panose="03000502040302020204" pitchFamily="66" charset="0"/>
                <a:cs typeface="Cavolini" panose="03000502040302020204" pitchFamily="66" charset="0"/>
              </a:rPr>
              <a:t>(Brusel, říjen 1927). </a:t>
            </a:r>
            <a:r>
              <a:rPr lang="cs-CZ" sz="2000" dirty="0">
                <a:solidFill>
                  <a:schemeClr val="bg1">
                    <a:lumMod val="50000"/>
                  </a:schemeClr>
                </a:solidFill>
                <a:latin typeface="Cavolini" panose="03000502040302020204" pitchFamily="66" charset="0"/>
                <a:cs typeface="Cavolini" panose="03000502040302020204" pitchFamily="66" charset="0"/>
              </a:rPr>
              <a:t>(Účastnil se </a:t>
            </a:r>
          </a:p>
          <a:p>
            <a:r>
              <a:rPr lang="cs-CZ" sz="2000" dirty="0">
                <a:solidFill>
                  <a:schemeClr val="bg1">
                    <a:lumMod val="50000"/>
                  </a:schemeClr>
                </a:solidFill>
                <a:latin typeface="Cavolini" panose="03000502040302020204" pitchFamily="66" charset="0"/>
                <a:cs typeface="Cavolini" panose="03000502040302020204" pitchFamily="66" charset="0"/>
              </a:rPr>
              <a:t>i předcházející, už tehdy byl považován za významného fyzika.) </a:t>
            </a:r>
            <a:r>
              <a:rPr lang="cs-CZ" sz="2000" dirty="0">
                <a:solidFill>
                  <a:srgbClr val="0070C0"/>
                </a:solidFill>
                <a:latin typeface="Cavolini" panose="03000502040302020204" pitchFamily="66" charset="0"/>
                <a:cs typeface="Cavolini" panose="03000502040302020204" pitchFamily="66" charset="0"/>
              </a:rPr>
              <a:t>Setkání největších fyziků své doby roku 1927 významně ovlivnilo vývoj kvantové mechaniky</a:t>
            </a:r>
            <a:r>
              <a:rPr lang="cs-CZ" sz="2000" dirty="0"/>
              <a:t>.</a:t>
            </a:r>
            <a:endParaRPr lang="cs-CZ" sz="2000" dirty="0">
              <a:solidFill>
                <a:srgbClr val="0070C0"/>
              </a:solidFill>
              <a:latin typeface="Cavolini" panose="03000502040302020204" pitchFamily="66" charset="0"/>
              <a:cs typeface="Cavolini" panose="03000502040302020204" pitchFamily="66" charset="0"/>
            </a:endParaRPr>
          </a:p>
        </p:txBody>
      </p:sp>
      <p:cxnSp>
        <p:nvCxnSpPr>
          <p:cNvPr id="12" name="Přímá spojnice se šipkou 11">
            <a:extLst>
              <a:ext uri="{FF2B5EF4-FFF2-40B4-BE49-F238E27FC236}">
                <a16:creationId xmlns:a16="http://schemas.microsoft.com/office/drawing/2014/main" id="{9167E4AF-35F0-050B-024C-3CA681405140}"/>
              </a:ext>
            </a:extLst>
          </p:cNvPr>
          <p:cNvCxnSpPr>
            <a:cxnSpLocks/>
          </p:cNvCxnSpPr>
          <p:nvPr/>
        </p:nvCxnSpPr>
        <p:spPr>
          <a:xfrm>
            <a:off x="6364938" y="2958461"/>
            <a:ext cx="1918448" cy="1044388"/>
          </a:xfrm>
          <a:prstGeom prst="straightConnector1">
            <a:avLst/>
          </a:prstGeom>
          <a:ln w="38100">
            <a:solidFill>
              <a:srgbClr val="00B050"/>
            </a:solidFill>
            <a:tailEnd type="stealth" w="lg" len="lg"/>
          </a:ln>
        </p:spPr>
        <p:style>
          <a:lnRef idx="2">
            <a:schemeClr val="accent1"/>
          </a:lnRef>
          <a:fillRef idx="0">
            <a:schemeClr val="accent1"/>
          </a:fillRef>
          <a:effectRef idx="1">
            <a:schemeClr val="accent1"/>
          </a:effectRef>
          <a:fontRef idx="minor">
            <a:schemeClr val="tx1"/>
          </a:fontRef>
        </p:style>
      </p:cxnSp>
      <p:sp>
        <p:nvSpPr>
          <p:cNvPr id="16" name="TextovéPole 15">
            <a:extLst>
              <a:ext uri="{FF2B5EF4-FFF2-40B4-BE49-F238E27FC236}">
                <a16:creationId xmlns:a16="http://schemas.microsoft.com/office/drawing/2014/main" id="{261DE74E-E106-92A2-3533-BD7A0B43888A}"/>
              </a:ext>
            </a:extLst>
          </p:cNvPr>
          <p:cNvSpPr txBox="1"/>
          <p:nvPr/>
        </p:nvSpPr>
        <p:spPr>
          <a:xfrm>
            <a:off x="6081325" y="6488668"/>
            <a:ext cx="4242765" cy="369332"/>
          </a:xfrm>
          <a:prstGeom prst="rect">
            <a:avLst/>
          </a:prstGeom>
          <a:noFill/>
        </p:spPr>
        <p:txBody>
          <a:bodyPr wrap="none" rtlCol="0">
            <a:spAutoFit/>
          </a:bodyPr>
          <a:lstStyle/>
          <a:p>
            <a:r>
              <a:rPr lang="cs-CZ" dirty="0">
                <a:solidFill>
                  <a:srgbClr val="C00000"/>
                </a:solidFill>
              </a:rPr>
              <a:t>17 z 19 účastníků dostalo Nobelovu cenu</a:t>
            </a:r>
          </a:p>
        </p:txBody>
      </p:sp>
    </p:spTree>
    <p:extLst>
      <p:ext uri="{BB962C8B-B14F-4D97-AF65-F5344CB8AC3E}">
        <p14:creationId xmlns:p14="http://schemas.microsoft.com/office/powerpoint/2010/main" val="349549023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A753EB-38BB-D967-CFA9-D9B5796AAB19}"/>
            </a:ext>
          </a:extLst>
        </p:cNvPr>
        <p:cNvGrpSpPr/>
        <p:nvPr/>
      </p:nvGrpSpPr>
      <p:grpSpPr>
        <a:xfrm>
          <a:off x="0" y="0"/>
          <a:ext cx="0" cy="0"/>
          <a:chOff x="0" y="0"/>
          <a:chExt cx="0" cy="0"/>
        </a:xfrm>
      </p:grpSpPr>
      <p:pic>
        <p:nvPicPr>
          <p:cNvPr id="3" name="Obrázek 2">
            <a:extLst>
              <a:ext uri="{FF2B5EF4-FFF2-40B4-BE49-F238E27FC236}">
                <a16:creationId xmlns:a16="http://schemas.microsoft.com/office/drawing/2014/main" id="{E5C44660-4467-E6A3-5413-E526744A8FD1}"/>
              </a:ext>
            </a:extLst>
          </p:cNvPr>
          <p:cNvPicPr>
            <a:picLocks noChangeAspect="1"/>
          </p:cNvPicPr>
          <p:nvPr/>
        </p:nvPicPr>
        <p:blipFill>
          <a:blip r:embed="rId2"/>
          <a:stretch>
            <a:fillRect/>
          </a:stretch>
        </p:blipFill>
        <p:spPr>
          <a:xfrm>
            <a:off x="548404" y="752430"/>
            <a:ext cx="3662955" cy="5885042"/>
          </a:xfrm>
          <a:prstGeom prst="rect">
            <a:avLst/>
          </a:prstGeom>
        </p:spPr>
      </p:pic>
      <p:sp>
        <p:nvSpPr>
          <p:cNvPr id="6" name="TextovéPole 5">
            <a:extLst>
              <a:ext uri="{FF2B5EF4-FFF2-40B4-BE49-F238E27FC236}">
                <a16:creationId xmlns:a16="http://schemas.microsoft.com/office/drawing/2014/main" id="{D2DED08A-547E-8AD5-1226-145F17B13FE1}"/>
              </a:ext>
            </a:extLst>
          </p:cNvPr>
          <p:cNvSpPr txBox="1"/>
          <p:nvPr/>
        </p:nvSpPr>
        <p:spPr>
          <a:xfrm>
            <a:off x="994140" y="3628765"/>
            <a:ext cx="2771481" cy="584775"/>
          </a:xfrm>
          <a:prstGeom prst="rect">
            <a:avLst/>
          </a:prstGeom>
          <a:noFill/>
        </p:spPr>
        <p:txBody>
          <a:bodyPr wrap="square" rtlCol="0">
            <a:spAutoFit/>
          </a:bodyPr>
          <a:lstStyle/>
          <a:p>
            <a:pPr algn="ctr"/>
            <a:r>
              <a:rPr lang="cs-CZ" sz="1600" dirty="0">
                <a:solidFill>
                  <a:schemeClr val="accent5">
                    <a:lumMod val="75000"/>
                  </a:schemeClr>
                </a:solidFill>
              </a:rPr>
              <a:t>1927 se stal nástupcem Plancka v </a:t>
            </a:r>
            <a:r>
              <a:rPr lang="cs-CZ" sz="1600" dirty="0" err="1">
                <a:solidFill>
                  <a:schemeClr val="accent5">
                    <a:lumMod val="75000"/>
                  </a:schemeClr>
                </a:solidFill>
              </a:rPr>
              <a:t>Berlině</a:t>
            </a:r>
            <a:endParaRPr lang="cs-CZ" sz="1600" dirty="0">
              <a:solidFill>
                <a:schemeClr val="accent5">
                  <a:lumMod val="75000"/>
                </a:schemeClr>
              </a:solidFill>
            </a:endParaRPr>
          </a:p>
        </p:txBody>
      </p:sp>
      <p:sp>
        <p:nvSpPr>
          <p:cNvPr id="2" name="Obdélník 1">
            <a:extLst>
              <a:ext uri="{FF2B5EF4-FFF2-40B4-BE49-F238E27FC236}">
                <a16:creationId xmlns:a16="http://schemas.microsoft.com/office/drawing/2014/main" id="{0C0D7FAC-ECDF-7D7B-8750-275C7ED451AA}"/>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8" name="TextovéPole 7">
            <a:extLst>
              <a:ext uri="{FF2B5EF4-FFF2-40B4-BE49-F238E27FC236}">
                <a16:creationId xmlns:a16="http://schemas.microsoft.com/office/drawing/2014/main" id="{03B34EA7-5916-FD8C-B60A-3245D2401D0B}"/>
              </a:ext>
            </a:extLst>
          </p:cNvPr>
          <p:cNvSpPr txBox="1"/>
          <p:nvPr/>
        </p:nvSpPr>
        <p:spPr>
          <a:xfrm>
            <a:off x="3218941" y="-10305"/>
            <a:ext cx="5907128" cy="461665"/>
          </a:xfrm>
          <a:prstGeom prst="rect">
            <a:avLst/>
          </a:prstGeom>
          <a:noFill/>
        </p:spPr>
        <p:txBody>
          <a:bodyPr wrap="square" rtlCol="0">
            <a:spAutoFit/>
          </a:bodyPr>
          <a:lstStyle/>
          <a:p>
            <a:pPr algn="ctr"/>
            <a:r>
              <a:rPr lang="cs-CZ" sz="2400" cap="small" dirty="0">
                <a:solidFill>
                  <a:srgbClr val="70AD47">
                    <a:lumMod val="50000"/>
                  </a:srgbClr>
                </a:solidFill>
                <a:latin typeface="Calibri" panose="020F0502020204030204"/>
              </a:rPr>
              <a:t>Rok 1928 : </a:t>
            </a:r>
            <a:r>
              <a:rPr lang="cs-CZ" sz="2400" cap="small" dirty="0" err="1">
                <a:solidFill>
                  <a:srgbClr val="70AD47">
                    <a:lumMod val="50000"/>
                  </a:srgbClr>
                </a:solidFill>
                <a:latin typeface="Calibri" panose="020F0502020204030204"/>
              </a:rPr>
              <a:t>Schrödingerovy</a:t>
            </a:r>
            <a:r>
              <a:rPr lang="cs-CZ" sz="2400" cap="small" dirty="0">
                <a:solidFill>
                  <a:srgbClr val="70AD47">
                    <a:lumMod val="50000"/>
                  </a:srgbClr>
                </a:solidFill>
                <a:latin typeface="Calibri" panose="020F0502020204030204"/>
              </a:rPr>
              <a:t> čtyři přednášky</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4" name="Rectangle 1">
            <a:extLst>
              <a:ext uri="{FF2B5EF4-FFF2-40B4-BE49-F238E27FC236}">
                <a16:creationId xmlns:a16="http://schemas.microsoft.com/office/drawing/2014/main" id="{A38E7D89-0079-A61F-FCB7-103CDBA4F134}"/>
              </a:ext>
            </a:extLst>
          </p:cNvPr>
          <p:cNvSpPr>
            <a:spLocks noChangeArrowheads="1"/>
          </p:cNvSpPr>
          <p:nvPr/>
        </p:nvSpPr>
        <p:spPr bwMode="auto">
          <a:xfrm>
            <a:off x="4669133" y="1627204"/>
            <a:ext cx="6814655"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lvl="0" indent="-285750" eaLnBrk="0" fontAlgn="base" hangingPunct="0">
              <a:spcBef>
                <a:spcPct val="0"/>
              </a:spcBef>
              <a:spcAft>
                <a:spcPct val="0"/>
              </a:spcAft>
              <a:buFont typeface="Wingdings" panose="05000000000000000000" pitchFamily="2" charset="2"/>
              <a:buChar char="Ø"/>
            </a:pPr>
            <a:r>
              <a:rPr kumimoji="0" lang="cs-CZ" altLang="cs-CZ" sz="2000" b="0" i="0" u="none" strike="noStrike" cap="none" normalizeH="0" baseline="0" dirty="0">
                <a:ln>
                  <a:noFill/>
                </a:ln>
                <a:solidFill>
                  <a:srgbClr val="0070C0"/>
                </a:solidFill>
                <a:effectLst/>
                <a:latin typeface="Cavolini" panose="03000502040302020204" pitchFamily="66" charset="0"/>
                <a:cs typeface="Cavolini" panose="03000502040302020204" pitchFamily="66" charset="0"/>
              </a:rPr>
              <a:t>podávají jasný, srozumitelný a systematický výklad jeho teorie, </a:t>
            </a:r>
          </a:p>
          <a:p>
            <a:pPr marL="285750" lvl="0" indent="-285750" eaLnBrk="0" fontAlgn="base" hangingPunct="0">
              <a:lnSpc>
                <a:spcPct val="150000"/>
              </a:lnSpc>
              <a:spcBef>
                <a:spcPct val="0"/>
              </a:spcBef>
              <a:spcAft>
                <a:spcPct val="0"/>
              </a:spcAft>
              <a:buFont typeface="Wingdings" panose="05000000000000000000" pitchFamily="2" charset="2"/>
              <a:buChar char="Ø"/>
            </a:pPr>
            <a:r>
              <a:rPr kumimoji="0" lang="cs-CZ" altLang="cs-CZ" sz="2000" b="0" i="0" u="none" strike="noStrike" cap="none" normalizeH="0" baseline="0" dirty="0">
                <a:ln>
                  <a:noFill/>
                </a:ln>
                <a:solidFill>
                  <a:srgbClr val="0070C0"/>
                </a:solidFill>
                <a:effectLst/>
                <a:latin typeface="Cavolini" panose="03000502040302020204" pitchFamily="66" charset="0"/>
                <a:cs typeface="Cavolini" panose="03000502040302020204" pitchFamily="66" charset="0"/>
              </a:rPr>
              <a:t>ukazují její úspěchy (např. u atomu vodíku),</a:t>
            </a:r>
          </a:p>
          <a:p>
            <a:pPr marL="285750" lvl="0" indent="-285750" eaLnBrk="0" fontAlgn="base" hangingPunct="0">
              <a:lnSpc>
                <a:spcPct val="150000"/>
              </a:lnSpc>
              <a:spcBef>
                <a:spcPct val="0"/>
              </a:spcBef>
              <a:spcAft>
                <a:spcPct val="0"/>
              </a:spcAft>
              <a:buFont typeface="Wingdings" panose="05000000000000000000" pitchFamily="2" charset="2"/>
              <a:buChar char="Ø"/>
            </a:pPr>
            <a:r>
              <a:rPr kumimoji="0" lang="cs-CZ" altLang="cs-CZ" sz="2000" b="0" i="0" u="none" strike="noStrike" cap="none" normalizeH="0" baseline="0" dirty="0">
                <a:ln>
                  <a:noFill/>
                </a:ln>
                <a:solidFill>
                  <a:srgbClr val="0070C0"/>
                </a:solidFill>
                <a:effectLst/>
                <a:latin typeface="Cavolini" panose="03000502040302020204" pitchFamily="66" charset="0"/>
                <a:cs typeface="Cavolini" panose="03000502040302020204" pitchFamily="66" charset="0"/>
              </a:rPr>
              <a:t>naznačují </a:t>
            </a:r>
          </a:p>
          <a:p>
            <a:pPr marL="742950" lvl="1" indent="-285750" eaLnBrk="0" fontAlgn="base" hangingPunct="0">
              <a:spcBef>
                <a:spcPct val="0"/>
              </a:spcBef>
              <a:spcAft>
                <a:spcPct val="0"/>
              </a:spcAft>
              <a:buFont typeface="Wingdings" panose="05000000000000000000" pitchFamily="2" charset="2"/>
              <a:buChar char="§"/>
            </a:pPr>
            <a:r>
              <a:rPr kumimoji="0" lang="cs-CZ" altLang="cs-CZ" sz="2000" b="0" i="0" u="none" strike="noStrike" cap="none" normalizeH="0" baseline="0" dirty="0">
                <a:ln>
                  <a:noFill/>
                </a:ln>
                <a:solidFill>
                  <a:srgbClr val="0070C0"/>
                </a:solidFill>
                <a:effectLst/>
                <a:latin typeface="Cavolini" panose="03000502040302020204" pitchFamily="66" charset="0"/>
                <a:cs typeface="Cavolini" panose="03000502040302020204" pitchFamily="66" charset="0"/>
              </a:rPr>
              <a:t>jeho odstup</a:t>
            </a:r>
            <a:r>
              <a:rPr lang="cs-CZ" altLang="cs-CZ" sz="2000" dirty="0">
                <a:solidFill>
                  <a:srgbClr val="0070C0"/>
                </a:solidFill>
                <a:latin typeface="Cavolini" panose="03000502040302020204" pitchFamily="66" charset="0"/>
                <a:cs typeface="Cavolini" panose="03000502040302020204" pitchFamily="66" charset="0"/>
              </a:rPr>
              <a:t> </a:t>
            </a:r>
            <a:r>
              <a:rPr kumimoji="0" lang="cs-CZ" altLang="cs-CZ" sz="2000" b="0" i="0" u="none" strike="noStrike" cap="none" normalizeH="0" baseline="0" dirty="0">
                <a:ln>
                  <a:noFill/>
                </a:ln>
                <a:solidFill>
                  <a:srgbClr val="0070C0"/>
                </a:solidFill>
                <a:effectLst/>
                <a:latin typeface="Cavolini" panose="03000502040302020204" pitchFamily="66" charset="0"/>
                <a:cs typeface="Cavolini" panose="03000502040302020204" pitchFamily="66" charset="0"/>
              </a:rPr>
              <a:t>od </a:t>
            </a:r>
            <a:r>
              <a:rPr kumimoji="0" lang="cs-CZ" altLang="cs-CZ" sz="2000" b="0" i="0" u="none" strike="noStrike" cap="none" normalizeH="0" baseline="0" dirty="0" err="1">
                <a:ln>
                  <a:noFill/>
                </a:ln>
                <a:solidFill>
                  <a:srgbClr val="0070C0"/>
                </a:solidFill>
                <a:effectLst/>
                <a:latin typeface="Cavolini" panose="03000502040302020204" pitchFamily="66" charset="0"/>
                <a:cs typeface="Cavolini" panose="03000502040302020204" pitchFamily="66" charset="0"/>
              </a:rPr>
              <a:t>Bornovy</a:t>
            </a:r>
            <a:r>
              <a:rPr kumimoji="0" lang="cs-CZ" altLang="cs-CZ" sz="2000" b="0" i="0" u="none" strike="noStrike" cap="none" normalizeH="0" baseline="0" dirty="0">
                <a:ln>
                  <a:noFill/>
                </a:ln>
                <a:solidFill>
                  <a:srgbClr val="0070C0"/>
                </a:solidFill>
                <a:effectLst/>
                <a:latin typeface="Cavolini" panose="03000502040302020204" pitchFamily="66" charset="0"/>
                <a:cs typeface="Cavolini" panose="03000502040302020204" pitchFamily="66" charset="0"/>
              </a:rPr>
              <a:t> pravděpodobnostní interpretace, </a:t>
            </a:r>
          </a:p>
          <a:p>
            <a:pPr marL="742950" lvl="1" indent="-285750" eaLnBrk="0" fontAlgn="base" hangingPunct="0">
              <a:spcBef>
                <a:spcPct val="0"/>
              </a:spcBef>
              <a:spcAft>
                <a:spcPct val="0"/>
              </a:spcAft>
              <a:buFont typeface="Wingdings" panose="05000000000000000000" pitchFamily="2" charset="2"/>
              <a:buChar char="§"/>
            </a:pPr>
            <a:r>
              <a:rPr kumimoji="0" lang="cs-CZ" altLang="cs-CZ" sz="2000" b="0" i="0" u="none" strike="noStrike" cap="none" normalizeH="0" baseline="0" dirty="0">
                <a:ln>
                  <a:noFill/>
                </a:ln>
                <a:solidFill>
                  <a:srgbClr val="0070C0"/>
                </a:solidFill>
                <a:effectLst/>
                <a:latin typeface="Cavolini" panose="03000502040302020204" pitchFamily="66" charset="0"/>
                <a:cs typeface="Cavolini" panose="03000502040302020204" pitchFamily="66" charset="0"/>
              </a:rPr>
              <a:t>jeho snahu </a:t>
            </a:r>
          </a:p>
          <a:p>
            <a:pPr marL="1200150" lvl="2" indent="-285750" eaLnBrk="0" fontAlgn="base" hangingPunct="0">
              <a:spcBef>
                <a:spcPct val="0"/>
              </a:spcBef>
              <a:spcAft>
                <a:spcPct val="0"/>
              </a:spcAft>
              <a:buFont typeface="Wingdings" panose="05000000000000000000" pitchFamily="2" charset="2"/>
              <a:buChar char="ü"/>
            </a:pPr>
            <a:r>
              <a:rPr lang="cs-CZ" sz="2000" dirty="0">
                <a:solidFill>
                  <a:srgbClr val="0070C0"/>
                </a:solidFill>
                <a:latin typeface="Cavolini" panose="03000502040302020204" pitchFamily="66" charset="0"/>
                <a:ea typeface="Aptos" panose="020B0004020202020204" pitchFamily="34" charset="0"/>
                <a:cs typeface="Cavolini" panose="03000502040302020204" pitchFamily="66" charset="0"/>
              </a:rPr>
              <a:t>uchovat kontinuitu s klasickou fyzikou, </a:t>
            </a:r>
          </a:p>
          <a:p>
            <a:pPr marL="1200150" lvl="2" indent="-285750" eaLnBrk="0" fontAlgn="base" hangingPunct="0">
              <a:spcBef>
                <a:spcPct val="0"/>
              </a:spcBef>
              <a:spcAft>
                <a:spcPct val="0"/>
              </a:spcAft>
              <a:buFont typeface="Wingdings" panose="05000000000000000000" pitchFamily="2" charset="2"/>
              <a:buChar char="ü"/>
            </a:pPr>
            <a:r>
              <a:rPr lang="cs-CZ" sz="2000" dirty="0">
                <a:solidFill>
                  <a:srgbClr val="0070C0"/>
                </a:solidFill>
                <a:latin typeface="Cavolini" panose="03000502040302020204" pitchFamily="66" charset="0"/>
                <a:ea typeface="Aptos" panose="020B0004020202020204" pitchFamily="34" charset="0"/>
                <a:cs typeface="Cavolini" panose="03000502040302020204" pitchFamily="66" charset="0"/>
              </a:rPr>
              <a:t>chápat </a:t>
            </a:r>
            <a:r>
              <a:rPr kumimoji="0" lang="cs-CZ" altLang="cs-CZ" sz="2000" b="0" i="0" u="none" strike="noStrike" cap="none" normalizeH="0" baseline="0" dirty="0">
                <a:ln>
                  <a:noFill/>
                </a:ln>
                <a:solidFill>
                  <a:srgbClr val="0070C0"/>
                </a:solidFill>
                <a:effectLst/>
                <a:latin typeface="Cavolini" panose="03000502040302020204" pitchFamily="66" charset="0"/>
                <a:cs typeface="Cavolini" panose="03000502040302020204" pitchFamily="66" charset="0"/>
              </a:rPr>
              <a:t>kvantové děje jako skutečné vlnové procesy. </a:t>
            </a:r>
          </a:p>
        </p:txBody>
      </p:sp>
    </p:spTree>
    <p:extLst>
      <p:ext uri="{BB962C8B-B14F-4D97-AF65-F5344CB8AC3E}">
        <p14:creationId xmlns:p14="http://schemas.microsoft.com/office/powerpoint/2010/main" val="194433385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BB8AF-D7B6-FD3E-4CCC-BA1FF05513E7}"/>
            </a:ext>
          </a:extLst>
        </p:cNvPr>
        <p:cNvGrpSpPr/>
        <p:nvPr/>
      </p:nvGrpSpPr>
      <p:grpSpPr>
        <a:xfrm>
          <a:off x="0" y="0"/>
          <a:ext cx="0" cy="0"/>
          <a:chOff x="0" y="0"/>
          <a:chExt cx="0" cy="0"/>
        </a:xfrm>
      </p:grpSpPr>
      <p:pic>
        <p:nvPicPr>
          <p:cNvPr id="3" name="Obrázek 2">
            <a:extLst>
              <a:ext uri="{FF2B5EF4-FFF2-40B4-BE49-F238E27FC236}">
                <a16:creationId xmlns:a16="http://schemas.microsoft.com/office/drawing/2014/main" id="{0F08E0B6-C43E-31AD-FD6E-2557A886CAC9}"/>
              </a:ext>
            </a:extLst>
          </p:cNvPr>
          <p:cNvPicPr>
            <a:picLocks noChangeAspect="1"/>
          </p:cNvPicPr>
          <p:nvPr/>
        </p:nvPicPr>
        <p:blipFill>
          <a:blip r:embed="rId2"/>
          <a:stretch>
            <a:fillRect/>
          </a:stretch>
        </p:blipFill>
        <p:spPr>
          <a:xfrm>
            <a:off x="548404" y="752430"/>
            <a:ext cx="3662955" cy="5885042"/>
          </a:xfrm>
          <a:prstGeom prst="rect">
            <a:avLst/>
          </a:prstGeom>
        </p:spPr>
      </p:pic>
      <p:pic>
        <p:nvPicPr>
          <p:cNvPr id="5" name="Obrázek 4">
            <a:extLst>
              <a:ext uri="{FF2B5EF4-FFF2-40B4-BE49-F238E27FC236}">
                <a16:creationId xmlns:a16="http://schemas.microsoft.com/office/drawing/2014/main" id="{13AB369C-AA14-A4F8-6EF2-3A4903419C89}"/>
              </a:ext>
            </a:extLst>
          </p:cNvPr>
          <p:cNvPicPr>
            <a:picLocks noChangeAspect="1"/>
          </p:cNvPicPr>
          <p:nvPr/>
        </p:nvPicPr>
        <p:blipFill>
          <a:blip r:embed="rId3"/>
          <a:stretch>
            <a:fillRect/>
          </a:stretch>
        </p:blipFill>
        <p:spPr>
          <a:xfrm>
            <a:off x="4468668" y="781421"/>
            <a:ext cx="3503054" cy="5856051"/>
          </a:xfrm>
          <a:prstGeom prst="rect">
            <a:avLst/>
          </a:prstGeom>
        </p:spPr>
      </p:pic>
      <p:pic>
        <p:nvPicPr>
          <p:cNvPr id="7" name="Obrázek 6">
            <a:extLst>
              <a:ext uri="{FF2B5EF4-FFF2-40B4-BE49-F238E27FC236}">
                <a16:creationId xmlns:a16="http://schemas.microsoft.com/office/drawing/2014/main" id="{5F99A0E2-4F64-77A8-6D23-1EA9AEA1F7BE}"/>
              </a:ext>
            </a:extLst>
          </p:cNvPr>
          <p:cNvPicPr>
            <a:picLocks noChangeAspect="1"/>
          </p:cNvPicPr>
          <p:nvPr/>
        </p:nvPicPr>
        <p:blipFill>
          <a:blip r:embed="rId4"/>
          <a:stretch>
            <a:fillRect/>
          </a:stretch>
        </p:blipFill>
        <p:spPr>
          <a:xfrm>
            <a:off x="8163611" y="781421"/>
            <a:ext cx="3554569" cy="5875506"/>
          </a:xfrm>
          <a:prstGeom prst="rect">
            <a:avLst/>
          </a:prstGeom>
        </p:spPr>
      </p:pic>
      <p:sp>
        <p:nvSpPr>
          <p:cNvPr id="2" name="Obdélník 1">
            <a:extLst>
              <a:ext uri="{FF2B5EF4-FFF2-40B4-BE49-F238E27FC236}">
                <a16:creationId xmlns:a16="http://schemas.microsoft.com/office/drawing/2014/main" id="{48483AB6-95C2-C3BE-8B83-5E117DA858E5}"/>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8" name="TextovéPole 7">
            <a:extLst>
              <a:ext uri="{FF2B5EF4-FFF2-40B4-BE49-F238E27FC236}">
                <a16:creationId xmlns:a16="http://schemas.microsoft.com/office/drawing/2014/main" id="{B6A57504-D542-505B-A43D-2CF601F46991}"/>
              </a:ext>
            </a:extLst>
          </p:cNvPr>
          <p:cNvSpPr txBox="1"/>
          <p:nvPr/>
        </p:nvSpPr>
        <p:spPr>
          <a:xfrm>
            <a:off x="3218941" y="-10305"/>
            <a:ext cx="5907128" cy="461665"/>
          </a:xfrm>
          <a:prstGeom prst="rect">
            <a:avLst/>
          </a:prstGeom>
          <a:noFill/>
        </p:spPr>
        <p:txBody>
          <a:bodyPr wrap="square" rtlCol="0">
            <a:spAutoFit/>
          </a:bodyPr>
          <a:lstStyle/>
          <a:p>
            <a:pPr algn="ctr"/>
            <a:r>
              <a:rPr lang="cs-CZ" sz="2400" cap="small" dirty="0">
                <a:solidFill>
                  <a:srgbClr val="70AD47">
                    <a:lumMod val="50000"/>
                  </a:srgbClr>
                </a:solidFill>
                <a:latin typeface="Calibri" panose="020F0502020204030204"/>
              </a:rPr>
              <a:t>Rok 1928 : </a:t>
            </a:r>
            <a:r>
              <a:rPr lang="cs-CZ" sz="2400" cap="small" dirty="0" err="1">
                <a:solidFill>
                  <a:srgbClr val="70AD47">
                    <a:lumMod val="50000"/>
                  </a:srgbClr>
                </a:solidFill>
                <a:latin typeface="Calibri" panose="020F0502020204030204"/>
              </a:rPr>
              <a:t>Schrödingerovy</a:t>
            </a:r>
            <a:r>
              <a:rPr lang="cs-CZ" sz="2400" cap="small" dirty="0">
                <a:solidFill>
                  <a:srgbClr val="70AD47">
                    <a:lumMod val="50000"/>
                  </a:srgbClr>
                </a:solidFill>
                <a:latin typeface="Calibri" panose="020F0502020204030204"/>
              </a:rPr>
              <a:t> čtyři přednášky</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Tree>
    <p:extLst>
      <p:ext uri="{BB962C8B-B14F-4D97-AF65-F5344CB8AC3E}">
        <p14:creationId xmlns:p14="http://schemas.microsoft.com/office/powerpoint/2010/main" val="448842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6C71360F-B7BB-18B1-6F81-6E37F3E3CD5D}"/>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 name="TextovéPole 1">
            <a:extLst>
              <a:ext uri="{FF2B5EF4-FFF2-40B4-BE49-F238E27FC236}">
                <a16:creationId xmlns:a16="http://schemas.microsoft.com/office/drawing/2014/main" id="{45ADE2E9-FADA-5415-6AAE-C35EEBF35DA6}"/>
              </a:ext>
            </a:extLst>
          </p:cNvPr>
          <p:cNvSpPr txBox="1"/>
          <p:nvPr/>
        </p:nvSpPr>
        <p:spPr>
          <a:xfrm>
            <a:off x="433634" y="2026763"/>
            <a:ext cx="6353666" cy="1015663"/>
          </a:xfrm>
          <a:prstGeom prst="rect">
            <a:avLst/>
          </a:prstGeom>
          <a:noFill/>
        </p:spPr>
        <p:txBody>
          <a:bodyPr wrap="square" rtlCol="0">
            <a:spAutoFit/>
          </a:bodyPr>
          <a:lstStyle/>
          <a:p>
            <a:r>
              <a:rPr lang="cs-CZ" sz="2000" dirty="0">
                <a:solidFill>
                  <a:srgbClr val="FF0000"/>
                </a:solidFill>
                <a:latin typeface="Cavolini" panose="03000502040302020204" pitchFamily="66" charset="0"/>
                <a:cs typeface="Cavolini" panose="03000502040302020204" pitchFamily="66" charset="0"/>
              </a:rPr>
              <a:t>Čím se v letech 1923 a 1924 de </a:t>
            </a:r>
            <a:r>
              <a:rPr lang="cs-CZ" sz="2000" dirty="0" err="1">
                <a:solidFill>
                  <a:srgbClr val="FF0000"/>
                </a:solidFill>
                <a:latin typeface="Cavolini" panose="03000502040302020204" pitchFamily="66" charset="0"/>
                <a:cs typeface="Cavolini" panose="03000502040302020204" pitchFamily="66" charset="0"/>
              </a:rPr>
              <a:t>Broglie</a:t>
            </a:r>
            <a:r>
              <a:rPr lang="cs-CZ" sz="2000" dirty="0">
                <a:solidFill>
                  <a:srgbClr val="FF0000"/>
                </a:solidFill>
                <a:latin typeface="Cavolini" panose="03000502040302020204" pitchFamily="66" charset="0"/>
                <a:cs typeface="Cavolini" panose="03000502040302020204" pitchFamily="66" charset="0"/>
              </a:rPr>
              <a:t> zabýval a co uvedl ve své disertaci z roku 1924</a:t>
            </a:r>
          </a:p>
        </p:txBody>
      </p:sp>
      <p:sp>
        <p:nvSpPr>
          <p:cNvPr id="6" name="TextovéPole 5">
            <a:extLst>
              <a:ext uri="{FF2B5EF4-FFF2-40B4-BE49-F238E27FC236}">
                <a16:creationId xmlns:a16="http://schemas.microsoft.com/office/drawing/2014/main" id="{C6C56C94-440A-DC98-554E-689FA659C207}"/>
              </a:ext>
            </a:extLst>
          </p:cNvPr>
          <p:cNvSpPr txBox="1"/>
          <p:nvPr/>
        </p:nvSpPr>
        <p:spPr>
          <a:xfrm>
            <a:off x="377071" y="630777"/>
            <a:ext cx="845103" cy="461665"/>
          </a:xfrm>
          <a:prstGeom prst="rect">
            <a:avLst/>
          </a:prstGeom>
          <a:noFill/>
        </p:spPr>
        <p:txBody>
          <a:bodyPr wrap="none" rtlCol="0">
            <a:spAutoFit/>
          </a:bodyPr>
          <a:lstStyle/>
          <a:p>
            <a:r>
              <a:rPr lang="cs-CZ" sz="2400" dirty="0">
                <a:solidFill>
                  <a:srgbClr val="0070C0"/>
                </a:solidFill>
              </a:rPr>
              <a:t>1925</a:t>
            </a:r>
          </a:p>
        </p:txBody>
      </p:sp>
      <p:sp>
        <p:nvSpPr>
          <p:cNvPr id="7" name="TextovéPole 6">
            <a:extLst>
              <a:ext uri="{FF2B5EF4-FFF2-40B4-BE49-F238E27FC236}">
                <a16:creationId xmlns:a16="http://schemas.microsoft.com/office/drawing/2014/main" id="{91F20430-D721-9D82-7A30-A6188FEF647E}"/>
              </a:ext>
            </a:extLst>
          </p:cNvPr>
          <p:cNvSpPr txBox="1"/>
          <p:nvPr/>
        </p:nvSpPr>
        <p:spPr>
          <a:xfrm>
            <a:off x="1538699" y="672315"/>
            <a:ext cx="8284191" cy="400110"/>
          </a:xfrm>
          <a:prstGeom prst="rect">
            <a:avLst/>
          </a:prstGeom>
          <a:noFill/>
        </p:spPr>
        <p:txBody>
          <a:bodyPr wrap="none" rtlCol="0">
            <a:spAutoFit/>
          </a:bodyPr>
          <a:lstStyle/>
          <a:p>
            <a:r>
              <a:rPr lang="cs-CZ" sz="2000" dirty="0" err="1">
                <a:solidFill>
                  <a:srgbClr val="00B050"/>
                </a:solidFill>
                <a:effectLst>
                  <a:outerShdw blurRad="38100" dist="38100" dir="2700000" algn="tl">
                    <a:srgbClr val="000000">
                      <a:alpha val="43137"/>
                    </a:srgbClr>
                  </a:outerShdw>
                </a:effectLst>
              </a:rPr>
              <a:t>Schrödinger</a:t>
            </a:r>
            <a:r>
              <a:rPr lang="cs-CZ" sz="2000" dirty="0">
                <a:solidFill>
                  <a:srgbClr val="00B050"/>
                </a:solidFill>
                <a:effectLst>
                  <a:outerShdw blurRad="38100" dist="38100" dir="2700000" algn="tl">
                    <a:srgbClr val="000000">
                      <a:alpha val="43137"/>
                    </a:srgbClr>
                  </a:outerShdw>
                </a:effectLst>
              </a:rPr>
              <a:t> </a:t>
            </a:r>
            <a:r>
              <a:rPr lang="cs-CZ" sz="2000" dirty="0">
                <a:solidFill>
                  <a:srgbClr val="0070C0"/>
                </a:solidFill>
              </a:rPr>
              <a:t>se seznamuje s de </a:t>
            </a:r>
            <a:r>
              <a:rPr lang="cs-CZ" sz="2000" dirty="0" err="1">
                <a:solidFill>
                  <a:srgbClr val="0070C0"/>
                </a:solidFill>
              </a:rPr>
              <a:t>Broglieho</a:t>
            </a:r>
            <a:r>
              <a:rPr lang="cs-CZ" sz="2000" dirty="0">
                <a:solidFill>
                  <a:srgbClr val="0070C0"/>
                </a:solidFill>
              </a:rPr>
              <a:t> disertací a hledá vlnovou rovnici</a:t>
            </a:r>
          </a:p>
        </p:txBody>
      </p:sp>
      <p:pic>
        <p:nvPicPr>
          <p:cNvPr id="10" name="Obrázek 9" descr="Obsah obrázku text, menu, papír, dokument&#10;&#10;Obsah generovaný pomocí AI může být nesprávný.">
            <a:extLst>
              <a:ext uri="{FF2B5EF4-FFF2-40B4-BE49-F238E27FC236}">
                <a16:creationId xmlns:a16="http://schemas.microsoft.com/office/drawing/2014/main" id="{0BE7A0DD-21A4-F113-5A0B-6A017152B1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1824" y="1092442"/>
            <a:ext cx="4442539" cy="5553174"/>
          </a:xfrm>
          <a:prstGeom prst="rect">
            <a:avLst/>
          </a:prstGeom>
        </p:spPr>
      </p:pic>
      <p:sp>
        <p:nvSpPr>
          <p:cNvPr id="4" name="TextovéPole 3">
            <a:extLst>
              <a:ext uri="{FF2B5EF4-FFF2-40B4-BE49-F238E27FC236}">
                <a16:creationId xmlns:a16="http://schemas.microsoft.com/office/drawing/2014/main" id="{9702B24A-D73C-37A5-8A57-E36EB83EB8A5}"/>
              </a:ext>
            </a:extLst>
          </p:cNvPr>
          <p:cNvSpPr txBox="1"/>
          <p:nvPr/>
        </p:nvSpPr>
        <p:spPr>
          <a:xfrm>
            <a:off x="3253414" y="28602"/>
            <a:ext cx="5812489"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se seznamuje s de </a:t>
            </a:r>
            <a:r>
              <a:rPr lang="cs-CZ" sz="2400" cap="small" dirty="0" err="1">
                <a:solidFill>
                  <a:srgbClr val="70AD47">
                    <a:lumMod val="50000"/>
                  </a:srgbClr>
                </a:solidFill>
                <a:latin typeface="Calibri" panose="020F0502020204030204"/>
              </a:rPr>
              <a:t>Broglieho</a:t>
            </a:r>
            <a:r>
              <a:rPr lang="cs-CZ" sz="2400" cap="small" dirty="0">
                <a:solidFill>
                  <a:srgbClr val="70AD47">
                    <a:lumMod val="50000"/>
                  </a:srgbClr>
                </a:solidFill>
                <a:latin typeface="Calibri" panose="020F0502020204030204"/>
              </a:rPr>
              <a:t> teorií</a:t>
            </a:r>
          </a:p>
        </p:txBody>
      </p:sp>
    </p:spTree>
    <p:extLst>
      <p:ext uri="{BB962C8B-B14F-4D97-AF65-F5344CB8AC3E}">
        <p14:creationId xmlns:p14="http://schemas.microsoft.com/office/powerpoint/2010/main" val="85520540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348B69-290A-FE6E-BD66-E424E6B36506}"/>
            </a:ext>
          </a:extLst>
        </p:cNvPr>
        <p:cNvGrpSpPr/>
        <p:nvPr/>
      </p:nvGrpSpPr>
      <p:grpSpPr>
        <a:xfrm>
          <a:off x="0" y="0"/>
          <a:ext cx="0" cy="0"/>
          <a:chOff x="0" y="0"/>
          <a:chExt cx="0" cy="0"/>
        </a:xfrm>
      </p:grpSpPr>
      <p:pic>
        <p:nvPicPr>
          <p:cNvPr id="3" name="Obrázek 2">
            <a:extLst>
              <a:ext uri="{FF2B5EF4-FFF2-40B4-BE49-F238E27FC236}">
                <a16:creationId xmlns:a16="http://schemas.microsoft.com/office/drawing/2014/main" id="{A7529E6F-FF10-C866-4596-98025DD219AD}"/>
              </a:ext>
            </a:extLst>
          </p:cNvPr>
          <p:cNvPicPr>
            <a:picLocks noChangeAspect="1"/>
          </p:cNvPicPr>
          <p:nvPr/>
        </p:nvPicPr>
        <p:blipFill>
          <a:blip r:embed="rId2"/>
          <a:stretch>
            <a:fillRect/>
          </a:stretch>
        </p:blipFill>
        <p:spPr>
          <a:xfrm>
            <a:off x="548404" y="752430"/>
            <a:ext cx="3662955" cy="5885042"/>
          </a:xfrm>
          <a:prstGeom prst="rect">
            <a:avLst/>
          </a:prstGeom>
        </p:spPr>
      </p:pic>
      <p:pic>
        <p:nvPicPr>
          <p:cNvPr id="5" name="Obrázek 4">
            <a:extLst>
              <a:ext uri="{FF2B5EF4-FFF2-40B4-BE49-F238E27FC236}">
                <a16:creationId xmlns:a16="http://schemas.microsoft.com/office/drawing/2014/main" id="{19C97862-4718-AC5E-F014-FB5EEF363E1F}"/>
              </a:ext>
            </a:extLst>
          </p:cNvPr>
          <p:cNvPicPr>
            <a:picLocks noChangeAspect="1"/>
          </p:cNvPicPr>
          <p:nvPr/>
        </p:nvPicPr>
        <p:blipFill>
          <a:blip r:embed="rId3"/>
          <a:stretch>
            <a:fillRect/>
          </a:stretch>
        </p:blipFill>
        <p:spPr>
          <a:xfrm>
            <a:off x="4468668" y="781421"/>
            <a:ext cx="3503054" cy="5856051"/>
          </a:xfrm>
          <a:prstGeom prst="rect">
            <a:avLst/>
          </a:prstGeom>
        </p:spPr>
      </p:pic>
      <p:sp>
        <p:nvSpPr>
          <p:cNvPr id="2" name="Obdélník 1">
            <a:extLst>
              <a:ext uri="{FF2B5EF4-FFF2-40B4-BE49-F238E27FC236}">
                <a16:creationId xmlns:a16="http://schemas.microsoft.com/office/drawing/2014/main" id="{3F614BBE-5F3B-3CDD-AD5C-2A7D883DDF6B}"/>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8" name="TextovéPole 7">
            <a:extLst>
              <a:ext uri="{FF2B5EF4-FFF2-40B4-BE49-F238E27FC236}">
                <a16:creationId xmlns:a16="http://schemas.microsoft.com/office/drawing/2014/main" id="{98D63BE9-48DD-FB0B-262C-E1CFF74949F4}"/>
              </a:ext>
            </a:extLst>
          </p:cNvPr>
          <p:cNvSpPr txBox="1"/>
          <p:nvPr/>
        </p:nvSpPr>
        <p:spPr>
          <a:xfrm>
            <a:off x="3218941" y="-10305"/>
            <a:ext cx="5907128" cy="461665"/>
          </a:xfrm>
          <a:prstGeom prst="rect">
            <a:avLst/>
          </a:prstGeom>
          <a:noFill/>
        </p:spPr>
        <p:txBody>
          <a:bodyPr wrap="square" rtlCol="0">
            <a:spAutoFit/>
          </a:bodyPr>
          <a:lstStyle/>
          <a:p>
            <a:pPr algn="ctr"/>
            <a:r>
              <a:rPr lang="cs-CZ" sz="2400" cap="small" dirty="0">
                <a:solidFill>
                  <a:srgbClr val="70AD47">
                    <a:lumMod val="50000"/>
                  </a:srgbClr>
                </a:solidFill>
                <a:latin typeface="Calibri" panose="020F0502020204030204"/>
              </a:rPr>
              <a:t>Rok 1928 : </a:t>
            </a:r>
            <a:r>
              <a:rPr lang="cs-CZ" sz="2400" cap="small" dirty="0" err="1">
                <a:solidFill>
                  <a:srgbClr val="70AD47">
                    <a:lumMod val="50000"/>
                  </a:srgbClr>
                </a:solidFill>
                <a:latin typeface="Calibri" panose="020F0502020204030204"/>
              </a:rPr>
              <a:t>Schrödingerovy</a:t>
            </a:r>
            <a:r>
              <a:rPr lang="cs-CZ" sz="2400" cap="small" dirty="0">
                <a:solidFill>
                  <a:srgbClr val="70AD47">
                    <a:lumMod val="50000"/>
                  </a:srgbClr>
                </a:solidFill>
                <a:latin typeface="Calibri" panose="020F0502020204030204"/>
              </a:rPr>
              <a:t> čtyři přednášky</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pic>
        <p:nvPicPr>
          <p:cNvPr id="9" name="Obrázek 8">
            <a:extLst>
              <a:ext uri="{FF2B5EF4-FFF2-40B4-BE49-F238E27FC236}">
                <a16:creationId xmlns:a16="http://schemas.microsoft.com/office/drawing/2014/main" id="{1A568C05-F380-591B-501B-E39AD9367E57}"/>
              </a:ext>
            </a:extLst>
          </p:cNvPr>
          <p:cNvPicPr>
            <a:picLocks noChangeAspect="1"/>
          </p:cNvPicPr>
          <p:nvPr/>
        </p:nvPicPr>
        <p:blipFill>
          <a:blip r:embed="rId4"/>
          <a:stretch>
            <a:fillRect/>
          </a:stretch>
        </p:blipFill>
        <p:spPr>
          <a:xfrm>
            <a:off x="8184206" y="781420"/>
            <a:ext cx="3644306" cy="5856051"/>
          </a:xfrm>
          <a:prstGeom prst="rect">
            <a:avLst/>
          </a:prstGeom>
        </p:spPr>
      </p:pic>
    </p:spTree>
    <p:extLst>
      <p:ext uri="{BB962C8B-B14F-4D97-AF65-F5344CB8AC3E}">
        <p14:creationId xmlns:p14="http://schemas.microsoft.com/office/powerpoint/2010/main" val="3820448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downRigh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20FC53-219D-C8E8-DA97-CE8CCD8E0823}"/>
            </a:ext>
          </a:extLst>
        </p:cNvPr>
        <p:cNvGrpSpPr/>
        <p:nvPr/>
      </p:nvGrpSpPr>
      <p:grpSpPr>
        <a:xfrm>
          <a:off x="0" y="0"/>
          <a:ext cx="0" cy="0"/>
          <a:chOff x="0" y="0"/>
          <a:chExt cx="0" cy="0"/>
        </a:xfrm>
      </p:grpSpPr>
      <p:pic>
        <p:nvPicPr>
          <p:cNvPr id="6" name="Obrázek 5">
            <a:extLst>
              <a:ext uri="{FF2B5EF4-FFF2-40B4-BE49-F238E27FC236}">
                <a16:creationId xmlns:a16="http://schemas.microsoft.com/office/drawing/2014/main" id="{94E522C2-91CD-66E4-04B0-7698FCE97DCB}"/>
              </a:ext>
            </a:extLst>
          </p:cNvPr>
          <p:cNvPicPr>
            <a:picLocks noChangeAspect="1"/>
          </p:cNvPicPr>
          <p:nvPr/>
        </p:nvPicPr>
        <p:blipFill>
          <a:blip r:embed="rId2"/>
          <a:stretch>
            <a:fillRect/>
          </a:stretch>
        </p:blipFill>
        <p:spPr>
          <a:xfrm>
            <a:off x="8184206" y="781420"/>
            <a:ext cx="3644306" cy="5856051"/>
          </a:xfrm>
          <a:prstGeom prst="rect">
            <a:avLst/>
          </a:prstGeom>
        </p:spPr>
      </p:pic>
      <p:pic>
        <p:nvPicPr>
          <p:cNvPr id="3" name="Obrázek 2">
            <a:extLst>
              <a:ext uri="{FF2B5EF4-FFF2-40B4-BE49-F238E27FC236}">
                <a16:creationId xmlns:a16="http://schemas.microsoft.com/office/drawing/2014/main" id="{7D8E5BC9-28AD-AE03-A867-1A6E91C1309D}"/>
              </a:ext>
            </a:extLst>
          </p:cNvPr>
          <p:cNvPicPr>
            <a:picLocks noChangeAspect="1"/>
          </p:cNvPicPr>
          <p:nvPr/>
        </p:nvPicPr>
        <p:blipFill>
          <a:blip r:embed="rId3"/>
          <a:stretch>
            <a:fillRect/>
          </a:stretch>
        </p:blipFill>
        <p:spPr>
          <a:xfrm>
            <a:off x="548404" y="752430"/>
            <a:ext cx="3662955" cy="5885042"/>
          </a:xfrm>
          <a:prstGeom prst="rect">
            <a:avLst/>
          </a:prstGeom>
        </p:spPr>
      </p:pic>
      <p:pic>
        <p:nvPicPr>
          <p:cNvPr id="5" name="Obrázek 4">
            <a:extLst>
              <a:ext uri="{FF2B5EF4-FFF2-40B4-BE49-F238E27FC236}">
                <a16:creationId xmlns:a16="http://schemas.microsoft.com/office/drawing/2014/main" id="{556FCA39-FCDD-0416-19B1-BCCEAFC31481}"/>
              </a:ext>
            </a:extLst>
          </p:cNvPr>
          <p:cNvPicPr>
            <a:picLocks noChangeAspect="1"/>
          </p:cNvPicPr>
          <p:nvPr/>
        </p:nvPicPr>
        <p:blipFill>
          <a:blip r:embed="rId4"/>
          <a:stretch>
            <a:fillRect/>
          </a:stretch>
        </p:blipFill>
        <p:spPr>
          <a:xfrm>
            <a:off x="4468668" y="781421"/>
            <a:ext cx="3503054" cy="5856051"/>
          </a:xfrm>
          <a:prstGeom prst="rect">
            <a:avLst/>
          </a:prstGeom>
        </p:spPr>
      </p:pic>
      <p:sp>
        <p:nvSpPr>
          <p:cNvPr id="2" name="Obdélník 1">
            <a:extLst>
              <a:ext uri="{FF2B5EF4-FFF2-40B4-BE49-F238E27FC236}">
                <a16:creationId xmlns:a16="http://schemas.microsoft.com/office/drawing/2014/main" id="{D066A5D7-975B-870A-D93D-9143E358A90A}"/>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8" name="TextovéPole 7">
            <a:extLst>
              <a:ext uri="{FF2B5EF4-FFF2-40B4-BE49-F238E27FC236}">
                <a16:creationId xmlns:a16="http://schemas.microsoft.com/office/drawing/2014/main" id="{469743D1-E89C-F95A-2DF9-1C95C3C609A9}"/>
              </a:ext>
            </a:extLst>
          </p:cNvPr>
          <p:cNvSpPr txBox="1"/>
          <p:nvPr/>
        </p:nvSpPr>
        <p:spPr>
          <a:xfrm>
            <a:off x="3218941" y="-10305"/>
            <a:ext cx="5907128" cy="461665"/>
          </a:xfrm>
          <a:prstGeom prst="rect">
            <a:avLst/>
          </a:prstGeom>
          <a:noFill/>
        </p:spPr>
        <p:txBody>
          <a:bodyPr wrap="square" rtlCol="0">
            <a:spAutoFit/>
          </a:bodyPr>
          <a:lstStyle/>
          <a:p>
            <a:pPr algn="ctr"/>
            <a:r>
              <a:rPr lang="cs-CZ" sz="2400" cap="small" dirty="0">
                <a:solidFill>
                  <a:srgbClr val="70AD47">
                    <a:lumMod val="50000"/>
                  </a:srgbClr>
                </a:solidFill>
                <a:latin typeface="Calibri" panose="020F0502020204030204"/>
              </a:rPr>
              <a:t>Rok 1928 : </a:t>
            </a:r>
            <a:r>
              <a:rPr lang="cs-CZ" sz="2400" cap="small" dirty="0" err="1">
                <a:solidFill>
                  <a:srgbClr val="70AD47">
                    <a:lumMod val="50000"/>
                  </a:srgbClr>
                </a:solidFill>
                <a:latin typeface="Calibri" panose="020F0502020204030204"/>
              </a:rPr>
              <a:t>Schrödingerovy</a:t>
            </a:r>
            <a:r>
              <a:rPr lang="cs-CZ" sz="2400" cap="small" dirty="0">
                <a:solidFill>
                  <a:srgbClr val="70AD47">
                    <a:lumMod val="50000"/>
                  </a:srgbClr>
                </a:solidFill>
                <a:latin typeface="Calibri" panose="020F0502020204030204"/>
              </a:rPr>
              <a:t> čtyři přednášky</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4" name="TextovéPole 3">
            <a:extLst>
              <a:ext uri="{FF2B5EF4-FFF2-40B4-BE49-F238E27FC236}">
                <a16:creationId xmlns:a16="http://schemas.microsoft.com/office/drawing/2014/main" id="{601CBB78-1A74-9C20-6C99-10E8AD11A7A0}"/>
              </a:ext>
            </a:extLst>
          </p:cNvPr>
          <p:cNvSpPr txBox="1"/>
          <p:nvPr/>
        </p:nvSpPr>
        <p:spPr>
          <a:xfrm>
            <a:off x="8665443" y="3709445"/>
            <a:ext cx="2771481" cy="1200329"/>
          </a:xfrm>
          <a:prstGeom prst="rect">
            <a:avLst/>
          </a:prstGeom>
          <a:solidFill>
            <a:srgbClr val="FFFFFF">
              <a:alpha val="83922"/>
            </a:srgbClr>
          </a:solidFill>
        </p:spPr>
        <p:txBody>
          <a:bodyPr wrap="square" rtlCol="0">
            <a:spAutoFit/>
          </a:bodyPr>
          <a:lstStyle/>
          <a:p>
            <a:pPr algn="ctr"/>
            <a:r>
              <a:rPr lang="cs-CZ" sz="2400" dirty="0">
                <a:solidFill>
                  <a:srgbClr val="FF0000"/>
                </a:solidFill>
                <a:latin typeface="Ink Free" panose="03080402000500000000" pitchFamily="66" charset="0"/>
              </a:rPr>
              <a:t>Variace „odvození“ </a:t>
            </a:r>
          </a:p>
          <a:p>
            <a:pPr algn="ctr"/>
            <a:r>
              <a:rPr lang="cs-CZ" sz="2400" dirty="0">
                <a:solidFill>
                  <a:srgbClr val="FF0000"/>
                </a:solidFill>
                <a:latin typeface="Ink Free" panose="03080402000500000000" pitchFamily="66" charset="0"/>
              </a:rPr>
              <a:t>vlnové rovnice      ve druhém článku .</a:t>
            </a:r>
          </a:p>
        </p:txBody>
      </p:sp>
    </p:spTree>
    <p:extLst>
      <p:ext uri="{BB962C8B-B14F-4D97-AF65-F5344CB8AC3E}">
        <p14:creationId xmlns:p14="http://schemas.microsoft.com/office/powerpoint/2010/main" val="189916429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4D761-FE43-A376-6B71-0FE6728658BC}"/>
            </a:ext>
          </a:extLst>
        </p:cNvPr>
        <p:cNvGrpSpPr/>
        <p:nvPr/>
      </p:nvGrpSpPr>
      <p:grpSpPr>
        <a:xfrm>
          <a:off x="0" y="0"/>
          <a:ext cx="0" cy="0"/>
          <a:chOff x="0" y="0"/>
          <a:chExt cx="0" cy="0"/>
        </a:xfrm>
      </p:grpSpPr>
      <p:pic>
        <p:nvPicPr>
          <p:cNvPr id="6" name="Obrázek 5">
            <a:extLst>
              <a:ext uri="{FF2B5EF4-FFF2-40B4-BE49-F238E27FC236}">
                <a16:creationId xmlns:a16="http://schemas.microsoft.com/office/drawing/2014/main" id="{52B7AE71-D7EA-A7C7-B2E5-D7ACA3DB0A17}"/>
              </a:ext>
            </a:extLst>
          </p:cNvPr>
          <p:cNvPicPr>
            <a:picLocks noChangeAspect="1"/>
          </p:cNvPicPr>
          <p:nvPr/>
        </p:nvPicPr>
        <p:blipFill>
          <a:blip r:embed="rId2"/>
          <a:stretch>
            <a:fillRect/>
          </a:stretch>
        </p:blipFill>
        <p:spPr>
          <a:xfrm>
            <a:off x="8184206" y="781420"/>
            <a:ext cx="3644306" cy="5856051"/>
          </a:xfrm>
          <a:prstGeom prst="rect">
            <a:avLst/>
          </a:prstGeom>
        </p:spPr>
      </p:pic>
      <p:pic>
        <p:nvPicPr>
          <p:cNvPr id="3" name="Obrázek 2">
            <a:extLst>
              <a:ext uri="{FF2B5EF4-FFF2-40B4-BE49-F238E27FC236}">
                <a16:creationId xmlns:a16="http://schemas.microsoft.com/office/drawing/2014/main" id="{BF8D0635-2104-9BB0-7CF9-A7BD0956CEC0}"/>
              </a:ext>
            </a:extLst>
          </p:cNvPr>
          <p:cNvPicPr>
            <a:picLocks noChangeAspect="1"/>
          </p:cNvPicPr>
          <p:nvPr/>
        </p:nvPicPr>
        <p:blipFill>
          <a:blip r:embed="rId3"/>
          <a:stretch>
            <a:fillRect/>
          </a:stretch>
        </p:blipFill>
        <p:spPr>
          <a:xfrm>
            <a:off x="548404" y="752430"/>
            <a:ext cx="3662955" cy="5885042"/>
          </a:xfrm>
          <a:prstGeom prst="rect">
            <a:avLst/>
          </a:prstGeom>
        </p:spPr>
      </p:pic>
      <p:pic>
        <p:nvPicPr>
          <p:cNvPr id="5" name="Obrázek 4">
            <a:extLst>
              <a:ext uri="{FF2B5EF4-FFF2-40B4-BE49-F238E27FC236}">
                <a16:creationId xmlns:a16="http://schemas.microsoft.com/office/drawing/2014/main" id="{A90697D1-D8B4-3C04-6B2B-60507F2168C3}"/>
              </a:ext>
            </a:extLst>
          </p:cNvPr>
          <p:cNvPicPr>
            <a:picLocks noChangeAspect="1"/>
          </p:cNvPicPr>
          <p:nvPr/>
        </p:nvPicPr>
        <p:blipFill>
          <a:blip r:embed="rId4"/>
          <a:stretch>
            <a:fillRect/>
          </a:stretch>
        </p:blipFill>
        <p:spPr>
          <a:xfrm>
            <a:off x="4468668" y="781421"/>
            <a:ext cx="3503054" cy="5856051"/>
          </a:xfrm>
          <a:prstGeom prst="rect">
            <a:avLst/>
          </a:prstGeom>
        </p:spPr>
      </p:pic>
      <p:sp>
        <p:nvSpPr>
          <p:cNvPr id="2" name="Obdélník 1">
            <a:extLst>
              <a:ext uri="{FF2B5EF4-FFF2-40B4-BE49-F238E27FC236}">
                <a16:creationId xmlns:a16="http://schemas.microsoft.com/office/drawing/2014/main" id="{D6BFA2FD-CA49-65CF-61EB-594A316FD804}"/>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8" name="TextovéPole 7">
            <a:extLst>
              <a:ext uri="{FF2B5EF4-FFF2-40B4-BE49-F238E27FC236}">
                <a16:creationId xmlns:a16="http://schemas.microsoft.com/office/drawing/2014/main" id="{77883717-BE9D-C20E-B4D6-F030AEE41A6C}"/>
              </a:ext>
            </a:extLst>
          </p:cNvPr>
          <p:cNvSpPr txBox="1"/>
          <p:nvPr/>
        </p:nvSpPr>
        <p:spPr>
          <a:xfrm>
            <a:off x="3218941" y="-10305"/>
            <a:ext cx="5907128" cy="461665"/>
          </a:xfrm>
          <a:prstGeom prst="rect">
            <a:avLst/>
          </a:prstGeom>
          <a:noFill/>
        </p:spPr>
        <p:txBody>
          <a:bodyPr wrap="square" rtlCol="0">
            <a:spAutoFit/>
          </a:bodyPr>
          <a:lstStyle/>
          <a:p>
            <a:pPr algn="ctr"/>
            <a:r>
              <a:rPr lang="cs-CZ" sz="2400" cap="small" dirty="0">
                <a:solidFill>
                  <a:srgbClr val="70AD47">
                    <a:lumMod val="50000"/>
                  </a:srgbClr>
                </a:solidFill>
                <a:latin typeface="Calibri" panose="020F0502020204030204"/>
              </a:rPr>
              <a:t>Rok 1928 : </a:t>
            </a:r>
            <a:r>
              <a:rPr lang="cs-CZ" sz="2400" cap="small" dirty="0" err="1">
                <a:solidFill>
                  <a:srgbClr val="70AD47">
                    <a:lumMod val="50000"/>
                  </a:srgbClr>
                </a:solidFill>
                <a:latin typeface="Calibri" panose="020F0502020204030204"/>
              </a:rPr>
              <a:t>Schrödingerovy</a:t>
            </a:r>
            <a:r>
              <a:rPr lang="cs-CZ" sz="2400" cap="small" dirty="0">
                <a:solidFill>
                  <a:srgbClr val="70AD47">
                    <a:lumMod val="50000"/>
                  </a:srgbClr>
                </a:solidFill>
                <a:latin typeface="Calibri" panose="020F0502020204030204"/>
              </a:rPr>
              <a:t> čtyři přednášky</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4" name="TextovéPole 3">
            <a:extLst>
              <a:ext uri="{FF2B5EF4-FFF2-40B4-BE49-F238E27FC236}">
                <a16:creationId xmlns:a16="http://schemas.microsoft.com/office/drawing/2014/main" id="{36E051E1-0E9A-1A04-65FC-D98969F0A402}"/>
              </a:ext>
            </a:extLst>
          </p:cNvPr>
          <p:cNvSpPr txBox="1"/>
          <p:nvPr/>
        </p:nvSpPr>
        <p:spPr>
          <a:xfrm>
            <a:off x="8665443" y="3709445"/>
            <a:ext cx="2771481" cy="1938992"/>
          </a:xfrm>
          <a:prstGeom prst="rect">
            <a:avLst/>
          </a:prstGeom>
          <a:solidFill>
            <a:srgbClr val="FFFFFF">
              <a:alpha val="83922"/>
            </a:srgbClr>
          </a:solidFill>
        </p:spPr>
        <p:txBody>
          <a:bodyPr wrap="square" rtlCol="0">
            <a:spAutoFit/>
          </a:bodyPr>
          <a:lstStyle/>
          <a:p>
            <a:pPr algn="ctr"/>
            <a:r>
              <a:rPr lang="cs-CZ" sz="2400" dirty="0">
                <a:solidFill>
                  <a:srgbClr val="FF0000"/>
                </a:solidFill>
                <a:latin typeface="Ink Free" panose="03080402000500000000" pitchFamily="66" charset="0"/>
              </a:rPr>
              <a:t>O „odvození“ </a:t>
            </a:r>
          </a:p>
          <a:p>
            <a:pPr algn="ctr"/>
            <a:r>
              <a:rPr lang="cs-CZ" sz="2400" dirty="0">
                <a:solidFill>
                  <a:srgbClr val="FF0000"/>
                </a:solidFill>
                <a:latin typeface="Ink Free" panose="03080402000500000000" pitchFamily="66" charset="0"/>
              </a:rPr>
              <a:t>vlnové rovnice </a:t>
            </a:r>
          </a:p>
          <a:p>
            <a:pPr algn="ctr"/>
            <a:r>
              <a:rPr lang="cs-CZ" sz="2400" dirty="0">
                <a:solidFill>
                  <a:srgbClr val="FF0000"/>
                </a:solidFill>
                <a:latin typeface="Ink Free" panose="03080402000500000000" pitchFamily="66" charset="0"/>
              </a:rPr>
              <a:t>v prvním článku </a:t>
            </a:r>
          </a:p>
          <a:p>
            <a:pPr algn="ctr"/>
            <a:r>
              <a:rPr lang="cs-CZ" sz="2400" dirty="0">
                <a:solidFill>
                  <a:srgbClr val="FF0000"/>
                </a:solidFill>
                <a:latin typeface="Ink Free" panose="03080402000500000000" pitchFamily="66" charset="0"/>
              </a:rPr>
              <a:t>své tetralogie </a:t>
            </a:r>
          </a:p>
          <a:p>
            <a:pPr algn="ctr"/>
            <a:r>
              <a:rPr lang="cs-CZ" sz="2400" dirty="0">
                <a:solidFill>
                  <a:srgbClr val="FF0000"/>
                </a:solidFill>
                <a:latin typeface="Ink Free" panose="03080402000500000000" pitchFamily="66" charset="0"/>
              </a:rPr>
              <a:t>se už nezmiňuje.</a:t>
            </a:r>
          </a:p>
        </p:txBody>
      </p:sp>
    </p:spTree>
    <p:extLst>
      <p:ext uri="{BB962C8B-B14F-4D97-AF65-F5344CB8AC3E}">
        <p14:creationId xmlns:p14="http://schemas.microsoft.com/office/powerpoint/2010/main" val="361545107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DB5F4-03C1-5B8A-F5FE-910EF29D7E51}"/>
            </a:ext>
          </a:extLst>
        </p:cNvPr>
        <p:cNvGrpSpPr/>
        <p:nvPr/>
      </p:nvGrpSpPr>
      <p:grpSpPr>
        <a:xfrm>
          <a:off x="0" y="0"/>
          <a:ext cx="0" cy="0"/>
          <a:chOff x="0" y="0"/>
          <a:chExt cx="0" cy="0"/>
        </a:xfrm>
      </p:grpSpPr>
      <p:sp>
        <p:nvSpPr>
          <p:cNvPr id="2" name="TextovéPole 1">
            <a:extLst>
              <a:ext uri="{FF2B5EF4-FFF2-40B4-BE49-F238E27FC236}">
                <a16:creationId xmlns:a16="http://schemas.microsoft.com/office/drawing/2014/main" id="{83219AA3-6558-7E81-1CB7-6932FCBFED97}"/>
              </a:ext>
            </a:extLst>
          </p:cNvPr>
          <p:cNvSpPr txBox="1"/>
          <p:nvPr/>
        </p:nvSpPr>
        <p:spPr>
          <a:xfrm>
            <a:off x="3345185" y="28602"/>
            <a:ext cx="5484386" cy="461665"/>
          </a:xfrm>
          <a:prstGeom prst="rect">
            <a:avLst/>
          </a:prstGeom>
          <a:noFill/>
        </p:spPr>
        <p:txBody>
          <a:bodyPr wrap="none" rtlCol="0">
            <a:spAutoFit/>
          </a:bodyPr>
          <a:lstStyle/>
          <a:p>
            <a:r>
              <a:rPr lang="cs-CZ" sz="2400" cap="small" dirty="0">
                <a:solidFill>
                  <a:srgbClr val="70AD47">
                    <a:lumMod val="50000"/>
                  </a:srgbClr>
                </a:solidFill>
                <a:latin typeface="Calibri" panose="020F0502020204030204"/>
              </a:rPr>
              <a:t>Erwin Rudolf Josef Alexander </a:t>
            </a:r>
            <a:r>
              <a:rPr lang="cs-CZ" sz="2400" cap="small" dirty="0" err="1">
                <a:solidFill>
                  <a:srgbClr val="70AD47">
                    <a:lumMod val="50000"/>
                  </a:srgbClr>
                </a:solidFill>
                <a:latin typeface="Calibri" panose="020F0502020204030204"/>
              </a:rPr>
              <a:t>Schrödinger</a:t>
            </a:r>
            <a:endParaRPr lang="cs-CZ" sz="2400" cap="small" dirty="0">
              <a:solidFill>
                <a:srgbClr val="70AD47">
                  <a:lumMod val="50000"/>
                </a:srgbClr>
              </a:solidFill>
              <a:latin typeface="Calibri" panose="020F0502020204030204"/>
            </a:endParaRPr>
          </a:p>
        </p:txBody>
      </p:sp>
      <p:sp>
        <p:nvSpPr>
          <p:cNvPr id="3" name="Obdélník 2">
            <a:extLst>
              <a:ext uri="{FF2B5EF4-FFF2-40B4-BE49-F238E27FC236}">
                <a16:creationId xmlns:a16="http://schemas.microsoft.com/office/drawing/2014/main" id="{9B34FC6F-D85B-7D14-91F1-F35D10097891}"/>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1A0FD536-4F24-72BF-4C98-91DDAE2ED823}"/>
              </a:ext>
            </a:extLst>
          </p:cNvPr>
          <p:cNvSpPr txBox="1"/>
          <p:nvPr/>
        </p:nvSpPr>
        <p:spPr>
          <a:xfrm>
            <a:off x="321512" y="838460"/>
            <a:ext cx="2226347" cy="384721"/>
          </a:xfrm>
          <a:prstGeom prst="rect">
            <a:avLst/>
          </a:prstGeom>
          <a:noFill/>
        </p:spPr>
        <p:txBody>
          <a:bodyPr wrap="square">
            <a:spAutoFit/>
          </a:bodyPr>
          <a:lstStyle/>
          <a:p>
            <a:r>
              <a:rPr lang="cs-CZ" sz="1900" b="1" dirty="0">
                <a:solidFill>
                  <a:srgbClr val="002060"/>
                </a:solidFill>
              </a:rPr>
              <a:t>XII/1926-III/1927</a:t>
            </a:r>
            <a:endParaRPr lang="cs-CZ" sz="1900" dirty="0">
              <a:solidFill>
                <a:srgbClr val="002060"/>
              </a:solidFill>
            </a:endParaRPr>
          </a:p>
        </p:txBody>
      </p:sp>
      <p:sp>
        <p:nvSpPr>
          <p:cNvPr id="5" name="TextovéPole 4">
            <a:extLst>
              <a:ext uri="{FF2B5EF4-FFF2-40B4-BE49-F238E27FC236}">
                <a16:creationId xmlns:a16="http://schemas.microsoft.com/office/drawing/2014/main" id="{5E4D2013-D444-6460-B0B3-068F9D495AE7}"/>
              </a:ext>
            </a:extLst>
          </p:cNvPr>
          <p:cNvSpPr txBox="1"/>
          <p:nvPr/>
        </p:nvSpPr>
        <p:spPr>
          <a:xfrm>
            <a:off x="2492825" y="829033"/>
            <a:ext cx="7111057" cy="384721"/>
          </a:xfrm>
          <a:prstGeom prst="rect">
            <a:avLst/>
          </a:prstGeom>
          <a:noFill/>
        </p:spPr>
        <p:txBody>
          <a:bodyPr wrap="square">
            <a:spAutoFit/>
          </a:bodyPr>
          <a:lstStyle/>
          <a:p>
            <a:r>
              <a:rPr lang="cs-CZ" sz="1900" dirty="0"/>
              <a:t>přednáškové turné v USA, kde se začala významně rozvíjet věda</a:t>
            </a:r>
          </a:p>
        </p:txBody>
      </p:sp>
      <p:sp>
        <p:nvSpPr>
          <p:cNvPr id="8" name="TextovéPole 7">
            <a:extLst>
              <a:ext uri="{FF2B5EF4-FFF2-40B4-BE49-F238E27FC236}">
                <a16:creationId xmlns:a16="http://schemas.microsoft.com/office/drawing/2014/main" id="{783BF03D-C5D4-E207-9E64-8524AFB10207}"/>
              </a:ext>
            </a:extLst>
          </p:cNvPr>
          <p:cNvSpPr txBox="1"/>
          <p:nvPr/>
        </p:nvSpPr>
        <p:spPr>
          <a:xfrm>
            <a:off x="305161" y="1379228"/>
            <a:ext cx="1443939" cy="384721"/>
          </a:xfrm>
          <a:prstGeom prst="rect">
            <a:avLst/>
          </a:prstGeom>
          <a:noFill/>
        </p:spPr>
        <p:txBody>
          <a:bodyPr wrap="square">
            <a:spAutoFit/>
          </a:bodyPr>
          <a:lstStyle/>
          <a:p>
            <a:r>
              <a:rPr lang="cs-CZ" sz="1900" b="1" dirty="0">
                <a:solidFill>
                  <a:srgbClr val="002060"/>
                </a:solidFill>
              </a:rPr>
              <a:t>1.10.1927</a:t>
            </a:r>
          </a:p>
        </p:txBody>
      </p:sp>
      <p:sp>
        <p:nvSpPr>
          <p:cNvPr id="9" name="TextovéPole 8">
            <a:extLst>
              <a:ext uri="{FF2B5EF4-FFF2-40B4-BE49-F238E27FC236}">
                <a16:creationId xmlns:a16="http://schemas.microsoft.com/office/drawing/2014/main" id="{5B17DB26-DA50-D1D0-C2F1-2585A31567EA}"/>
              </a:ext>
            </a:extLst>
          </p:cNvPr>
          <p:cNvSpPr txBox="1"/>
          <p:nvPr/>
        </p:nvSpPr>
        <p:spPr>
          <a:xfrm>
            <a:off x="2494348" y="1394702"/>
            <a:ext cx="6685511" cy="384721"/>
          </a:xfrm>
          <a:prstGeom prst="rect">
            <a:avLst/>
          </a:prstGeom>
          <a:noFill/>
        </p:spPr>
        <p:txBody>
          <a:bodyPr wrap="square">
            <a:spAutoFit/>
          </a:bodyPr>
          <a:lstStyle/>
          <a:p>
            <a:r>
              <a:rPr lang="cs-CZ" sz="1900" dirty="0"/>
              <a:t>se stává nástupcem Plancka na berlínské univerzitě</a:t>
            </a:r>
          </a:p>
        </p:txBody>
      </p:sp>
      <p:sp>
        <p:nvSpPr>
          <p:cNvPr id="10" name="TextovéPole 9">
            <a:extLst>
              <a:ext uri="{FF2B5EF4-FFF2-40B4-BE49-F238E27FC236}">
                <a16:creationId xmlns:a16="http://schemas.microsoft.com/office/drawing/2014/main" id="{5966796D-C9A5-682F-A5CD-34F71455A40A}"/>
              </a:ext>
            </a:extLst>
          </p:cNvPr>
          <p:cNvSpPr txBox="1"/>
          <p:nvPr/>
        </p:nvSpPr>
        <p:spPr>
          <a:xfrm>
            <a:off x="321512" y="1938483"/>
            <a:ext cx="878315" cy="384721"/>
          </a:xfrm>
          <a:prstGeom prst="rect">
            <a:avLst/>
          </a:prstGeom>
          <a:noFill/>
        </p:spPr>
        <p:txBody>
          <a:bodyPr wrap="square">
            <a:spAutoFit/>
          </a:bodyPr>
          <a:lstStyle/>
          <a:p>
            <a:r>
              <a:rPr lang="cs-CZ" sz="1900" b="1" dirty="0">
                <a:solidFill>
                  <a:srgbClr val="002060"/>
                </a:solidFill>
              </a:rPr>
              <a:t>1933</a:t>
            </a:r>
            <a:endParaRPr lang="cs-CZ" sz="1900" dirty="0">
              <a:solidFill>
                <a:srgbClr val="002060"/>
              </a:solidFill>
            </a:endParaRPr>
          </a:p>
        </p:txBody>
      </p:sp>
      <p:sp>
        <p:nvSpPr>
          <p:cNvPr id="11" name="TextovéPole 10">
            <a:extLst>
              <a:ext uri="{FF2B5EF4-FFF2-40B4-BE49-F238E27FC236}">
                <a16:creationId xmlns:a16="http://schemas.microsoft.com/office/drawing/2014/main" id="{FF6EA28B-AE3B-CD8D-3DC0-646CCC88A5DC}"/>
              </a:ext>
            </a:extLst>
          </p:cNvPr>
          <p:cNvSpPr txBox="1"/>
          <p:nvPr/>
        </p:nvSpPr>
        <p:spPr>
          <a:xfrm>
            <a:off x="2493497" y="1957337"/>
            <a:ext cx="8802035" cy="384721"/>
          </a:xfrm>
          <a:prstGeom prst="rect">
            <a:avLst/>
          </a:prstGeom>
          <a:noFill/>
        </p:spPr>
        <p:txBody>
          <a:bodyPr wrap="square">
            <a:spAutoFit/>
          </a:bodyPr>
          <a:lstStyle/>
          <a:p>
            <a:r>
              <a:rPr lang="cs-CZ" sz="1900" dirty="0"/>
              <a:t>odchází z Berlína (a Německa), jeho jméno bylo škrtnuto z univerzitních seznamů</a:t>
            </a:r>
          </a:p>
        </p:txBody>
      </p:sp>
      <p:sp>
        <p:nvSpPr>
          <p:cNvPr id="12" name="TextovéPole 11">
            <a:extLst>
              <a:ext uri="{FF2B5EF4-FFF2-40B4-BE49-F238E27FC236}">
                <a16:creationId xmlns:a16="http://schemas.microsoft.com/office/drawing/2014/main" id="{514617A8-D06A-A96B-A193-5A1772FECB7D}"/>
              </a:ext>
            </a:extLst>
          </p:cNvPr>
          <p:cNvSpPr txBox="1"/>
          <p:nvPr/>
        </p:nvSpPr>
        <p:spPr>
          <a:xfrm>
            <a:off x="326384" y="2506932"/>
            <a:ext cx="1496210" cy="384721"/>
          </a:xfrm>
          <a:prstGeom prst="rect">
            <a:avLst/>
          </a:prstGeom>
          <a:noFill/>
        </p:spPr>
        <p:txBody>
          <a:bodyPr wrap="square">
            <a:spAutoFit/>
          </a:bodyPr>
          <a:lstStyle/>
          <a:p>
            <a:r>
              <a:rPr lang="cs-CZ" sz="1900" b="1" dirty="0">
                <a:solidFill>
                  <a:srgbClr val="002060"/>
                </a:solidFill>
              </a:rPr>
              <a:t>1933</a:t>
            </a:r>
          </a:p>
        </p:txBody>
      </p:sp>
      <p:sp>
        <p:nvSpPr>
          <p:cNvPr id="13" name="TextovéPole 12">
            <a:extLst>
              <a:ext uri="{FF2B5EF4-FFF2-40B4-BE49-F238E27FC236}">
                <a16:creationId xmlns:a16="http://schemas.microsoft.com/office/drawing/2014/main" id="{7B40E154-49C9-508F-6E3D-9776771FE1CA}"/>
              </a:ext>
            </a:extLst>
          </p:cNvPr>
          <p:cNvSpPr txBox="1"/>
          <p:nvPr/>
        </p:nvSpPr>
        <p:spPr>
          <a:xfrm>
            <a:off x="2494705" y="2491851"/>
            <a:ext cx="4452943" cy="384721"/>
          </a:xfrm>
          <a:prstGeom prst="rect">
            <a:avLst/>
          </a:prstGeom>
          <a:noFill/>
        </p:spPr>
        <p:txBody>
          <a:bodyPr wrap="square">
            <a:spAutoFit/>
          </a:bodyPr>
          <a:lstStyle/>
          <a:p>
            <a:r>
              <a:rPr lang="cs-CZ" sz="1900" dirty="0"/>
              <a:t>Nobelova cena (spolu s P. </a:t>
            </a:r>
            <a:r>
              <a:rPr lang="cs-CZ" sz="1900" dirty="0" err="1"/>
              <a:t>Diracem</a:t>
            </a:r>
            <a:r>
              <a:rPr lang="cs-CZ" sz="1900" dirty="0"/>
              <a:t>)</a:t>
            </a:r>
          </a:p>
        </p:txBody>
      </p:sp>
      <p:sp>
        <p:nvSpPr>
          <p:cNvPr id="23" name="TextovéPole 22">
            <a:extLst>
              <a:ext uri="{FF2B5EF4-FFF2-40B4-BE49-F238E27FC236}">
                <a16:creationId xmlns:a16="http://schemas.microsoft.com/office/drawing/2014/main" id="{C3A3D81B-E682-4C62-7EF9-1332461A7952}"/>
              </a:ext>
            </a:extLst>
          </p:cNvPr>
          <p:cNvSpPr txBox="1"/>
          <p:nvPr/>
        </p:nvSpPr>
        <p:spPr>
          <a:xfrm>
            <a:off x="9756743" y="306931"/>
            <a:ext cx="2235880" cy="400110"/>
          </a:xfrm>
          <a:prstGeom prst="rect">
            <a:avLst/>
          </a:prstGeom>
          <a:solidFill>
            <a:srgbClr val="FFFFFF">
              <a:alpha val="80000"/>
            </a:srgbClr>
          </a:solidFill>
          <a:ln>
            <a:solidFill>
              <a:schemeClr val="bg1">
                <a:lumMod val="85000"/>
              </a:schemeClr>
            </a:solidFill>
          </a:ln>
        </p:spPr>
        <p:txBody>
          <a:bodyPr wrap="square" rtlCol="0">
            <a:spAutoFit/>
          </a:bodyPr>
          <a:lstStyle/>
          <a:p>
            <a:pPr algn="ctr"/>
            <a:r>
              <a:rPr lang="cs-CZ" sz="2000" dirty="0">
                <a:solidFill>
                  <a:schemeClr val="bg2">
                    <a:lumMod val="50000"/>
                  </a:schemeClr>
                </a:solidFill>
              </a:rPr>
              <a:t>po roku 1926</a:t>
            </a:r>
          </a:p>
        </p:txBody>
      </p:sp>
      <p:pic>
        <p:nvPicPr>
          <p:cNvPr id="3074" name="Picture 2" descr="Erwin Schrödinger – Nobel diploma - NobelPrize.org">
            <a:extLst>
              <a:ext uri="{FF2B5EF4-FFF2-40B4-BE49-F238E27FC236}">
                <a16:creationId xmlns:a16="http://schemas.microsoft.com/office/drawing/2014/main" id="{43E01985-7FB9-25A7-3B04-7A8F38B3F1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2308" y="1497793"/>
            <a:ext cx="7908677" cy="5316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7731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1000"/>
                                        <p:tgtEl>
                                          <p:spTgt spid="3074"/>
                                        </p:tgtEl>
                                      </p:cBhvr>
                                    </p:animEffect>
                                    <p:anim calcmode="lin" valueType="num">
                                      <p:cBhvr>
                                        <p:cTn id="8" dur="1000" fill="hold"/>
                                        <p:tgtEl>
                                          <p:spTgt spid="3074"/>
                                        </p:tgtEl>
                                        <p:attrNameLst>
                                          <p:attrName>ppt_x</p:attrName>
                                        </p:attrNameLst>
                                      </p:cBhvr>
                                      <p:tavLst>
                                        <p:tav tm="0">
                                          <p:val>
                                            <p:strVal val="#ppt_x"/>
                                          </p:val>
                                        </p:tav>
                                        <p:tav tm="100000">
                                          <p:val>
                                            <p:strVal val="#ppt_x"/>
                                          </p:val>
                                        </p:tav>
                                      </p:tavLst>
                                    </p:anim>
                                    <p:anim calcmode="lin" valueType="num">
                                      <p:cBhvr>
                                        <p:cTn id="9"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A0D3E-239E-B3C1-9BAC-F605B9C2F2F3}"/>
            </a:ext>
          </a:extLst>
        </p:cNvPr>
        <p:cNvGrpSpPr/>
        <p:nvPr/>
      </p:nvGrpSpPr>
      <p:grpSpPr>
        <a:xfrm>
          <a:off x="0" y="0"/>
          <a:ext cx="0" cy="0"/>
          <a:chOff x="0" y="0"/>
          <a:chExt cx="0" cy="0"/>
        </a:xfrm>
      </p:grpSpPr>
      <p:sp>
        <p:nvSpPr>
          <p:cNvPr id="2" name="TextovéPole 1">
            <a:extLst>
              <a:ext uri="{FF2B5EF4-FFF2-40B4-BE49-F238E27FC236}">
                <a16:creationId xmlns:a16="http://schemas.microsoft.com/office/drawing/2014/main" id="{65187CD1-6EEA-433A-13AC-BB346B63F5BC}"/>
              </a:ext>
            </a:extLst>
          </p:cNvPr>
          <p:cNvSpPr txBox="1"/>
          <p:nvPr/>
        </p:nvSpPr>
        <p:spPr>
          <a:xfrm>
            <a:off x="3345185" y="28602"/>
            <a:ext cx="5484386" cy="461665"/>
          </a:xfrm>
          <a:prstGeom prst="rect">
            <a:avLst/>
          </a:prstGeom>
          <a:noFill/>
        </p:spPr>
        <p:txBody>
          <a:bodyPr wrap="none" rtlCol="0">
            <a:spAutoFit/>
          </a:bodyPr>
          <a:lstStyle/>
          <a:p>
            <a:r>
              <a:rPr lang="cs-CZ" sz="2400" cap="small" dirty="0">
                <a:solidFill>
                  <a:srgbClr val="70AD47">
                    <a:lumMod val="50000"/>
                  </a:srgbClr>
                </a:solidFill>
                <a:latin typeface="Calibri" panose="020F0502020204030204"/>
              </a:rPr>
              <a:t>Erwin Rudolf Josef Alexander </a:t>
            </a:r>
            <a:r>
              <a:rPr lang="cs-CZ" sz="2400" cap="small" dirty="0" err="1">
                <a:solidFill>
                  <a:srgbClr val="70AD47">
                    <a:lumMod val="50000"/>
                  </a:srgbClr>
                </a:solidFill>
                <a:latin typeface="Calibri" panose="020F0502020204030204"/>
              </a:rPr>
              <a:t>Schrödinger</a:t>
            </a:r>
            <a:endParaRPr lang="cs-CZ" sz="2400" cap="small" dirty="0">
              <a:solidFill>
                <a:srgbClr val="70AD47">
                  <a:lumMod val="50000"/>
                </a:srgbClr>
              </a:solidFill>
              <a:latin typeface="Calibri" panose="020F0502020204030204"/>
            </a:endParaRPr>
          </a:p>
        </p:txBody>
      </p:sp>
      <p:sp>
        <p:nvSpPr>
          <p:cNvPr id="3" name="Obdélník 2">
            <a:extLst>
              <a:ext uri="{FF2B5EF4-FFF2-40B4-BE49-F238E27FC236}">
                <a16:creationId xmlns:a16="http://schemas.microsoft.com/office/drawing/2014/main" id="{4B174E54-9A5C-E58A-67CD-82B5434CBE3D}"/>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0D82446A-F0A9-27A8-07D0-409C1B0D4762}"/>
              </a:ext>
            </a:extLst>
          </p:cNvPr>
          <p:cNvSpPr txBox="1"/>
          <p:nvPr/>
        </p:nvSpPr>
        <p:spPr>
          <a:xfrm>
            <a:off x="321512" y="838460"/>
            <a:ext cx="2226347" cy="384721"/>
          </a:xfrm>
          <a:prstGeom prst="rect">
            <a:avLst/>
          </a:prstGeom>
          <a:noFill/>
        </p:spPr>
        <p:txBody>
          <a:bodyPr wrap="square">
            <a:spAutoFit/>
          </a:bodyPr>
          <a:lstStyle/>
          <a:p>
            <a:r>
              <a:rPr lang="cs-CZ" sz="1900" b="1" dirty="0">
                <a:solidFill>
                  <a:srgbClr val="002060"/>
                </a:solidFill>
              </a:rPr>
              <a:t>XII/1926-III/1927</a:t>
            </a:r>
            <a:endParaRPr lang="cs-CZ" sz="1900" dirty="0">
              <a:solidFill>
                <a:srgbClr val="002060"/>
              </a:solidFill>
            </a:endParaRPr>
          </a:p>
        </p:txBody>
      </p:sp>
      <p:sp>
        <p:nvSpPr>
          <p:cNvPr id="5" name="TextovéPole 4">
            <a:extLst>
              <a:ext uri="{FF2B5EF4-FFF2-40B4-BE49-F238E27FC236}">
                <a16:creationId xmlns:a16="http://schemas.microsoft.com/office/drawing/2014/main" id="{5F354A46-B7BD-2B18-CEC3-E46063F8B83F}"/>
              </a:ext>
            </a:extLst>
          </p:cNvPr>
          <p:cNvSpPr txBox="1"/>
          <p:nvPr/>
        </p:nvSpPr>
        <p:spPr>
          <a:xfrm>
            <a:off x="2492825" y="829033"/>
            <a:ext cx="7111057" cy="384721"/>
          </a:xfrm>
          <a:prstGeom prst="rect">
            <a:avLst/>
          </a:prstGeom>
          <a:noFill/>
        </p:spPr>
        <p:txBody>
          <a:bodyPr wrap="square">
            <a:spAutoFit/>
          </a:bodyPr>
          <a:lstStyle/>
          <a:p>
            <a:r>
              <a:rPr lang="cs-CZ" sz="1900" dirty="0"/>
              <a:t>přednáškové turné v USA, kde se začala významně rozvíjet věda</a:t>
            </a:r>
          </a:p>
        </p:txBody>
      </p:sp>
      <p:sp>
        <p:nvSpPr>
          <p:cNvPr id="8" name="TextovéPole 7">
            <a:extLst>
              <a:ext uri="{FF2B5EF4-FFF2-40B4-BE49-F238E27FC236}">
                <a16:creationId xmlns:a16="http://schemas.microsoft.com/office/drawing/2014/main" id="{E4FABD16-AE0E-6EC7-C9C4-71AC2A2DF291}"/>
              </a:ext>
            </a:extLst>
          </p:cNvPr>
          <p:cNvSpPr txBox="1"/>
          <p:nvPr/>
        </p:nvSpPr>
        <p:spPr>
          <a:xfrm>
            <a:off x="305161" y="1379228"/>
            <a:ext cx="1443939" cy="384721"/>
          </a:xfrm>
          <a:prstGeom prst="rect">
            <a:avLst/>
          </a:prstGeom>
          <a:noFill/>
        </p:spPr>
        <p:txBody>
          <a:bodyPr wrap="square">
            <a:spAutoFit/>
          </a:bodyPr>
          <a:lstStyle/>
          <a:p>
            <a:r>
              <a:rPr lang="cs-CZ" sz="1900" b="1" dirty="0">
                <a:solidFill>
                  <a:srgbClr val="002060"/>
                </a:solidFill>
              </a:rPr>
              <a:t>1.10.1927</a:t>
            </a:r>
          </a:p>
        </p:txBody>
      </p:sp>
      <p:sp>
        <p:nvSpPr>
          <p:cNvPr id="9" name="TextovéPole 8">
            <a:extLst>
              <a:ext uri="{FF2B5EF4-FFF2-40B4-BE49-F238E27FC236}">
                <a16:creationId xmlns:a16="http://schemas.microsoft.com/office/drawing/2014/main" id="{F126FE6A-9DB5-9E27-1E0E-47F3D15F4E78}"/>
              </a:ext>
            </a:extLst>
          </p:cNvPr>
          <p:cNvSpPr txBox="1"/>
          <p:nvPr/>
        </p:nvSpPr>
        <p:spPr>
          <a:xfrm>
            <a:off x="2494348" y="1394702"/>
            <a:ext cx="6685511" cy="384721"/>
          </a:xfrm>
          <a:prstGeom prst="rect">
            <a:avLst/>
          </a:prstGeom>
          <a:noFill/>
        </p:spPr>
        <p:txBody>
          <a:bodyPr wrap="square">
            <a:spAutoFit/>
          </a:bodyPr>
          <a:lstStyle/>
          <a:p>
            <a:r>
              <a:rPr lang="cs-CZ" sz="1900" dirty="0"/>
              <a:t>se stává nástupcem Plancka na berlínské univerzitě</a:t>
            </a:r>
          </a:p>
        </p:txBody>
      </p:sp>
      <p:sp>
        <p:nvSpPr>
          <p:cNvPr id="10" name="TextovéPole 9">
            <a:extLst>
              <a:ext uri="{FF2B5EF4-FFF2-40B4-BE49-F238E27FC236}">
                <a16:creationId xmlns:a16="http://schemas.microsoft.com/office/drawing/2014/main" id="{FDDA53A7-E1DA-BF71-349A-B84FE94D043A}"/>
              </a:ext>
            </a:extLst>
          </p:cNvPr>
          <p:cNvSpPr txBox="1"/>
          <p:nvPr/>
        </p:nvSpPr>
        <p:spPr>
          <a:xfrm>
            <a:off x="321512" y="1938483"/>
            <a:ext cx="878315" cy="384721"/>
          </a:xfrm>
          <a:prstGeom prst="rect">
            <a:avLst/>
          </a:prstGeom>
          <a:noFill/>
        </p:spPr>
        <p:txBody>
          <a:bodyPr wrap="square">
            <a:spAutoFit/>
          </a:bodyPr>
          <a:lstStyle/>
          <a:p>
            <a:r>
              <a:rPr lang="cs-CZ" sz="1900" b="1" dirty="0">
                <a:solidFill>
                  <a:srgbClr val="002060"/>
                </a:solidFill>
              </a:rPr>
              <a:t>1933</a:t>
            </a:r>
            <a:endParaRPr lang="cs-CZ" sz="1900" dirty="0">
              <a:solidFill>
                <a:srgbClr val="002060"/>
              </a:solidFill>
            </a:endParaRPr>
          </a:p>
        </p:txBody>
      </p:sp>
      <p:sp>
        <p:nvSpPr>
          <p:cNvPr id="11" name="TextovéPole 10">
            <a:extLst>
              <a:ext uri="{FF2B5EF4-FFF2-40B4-BE49-F238E27FC236}">
                <a16:creationId xmlns:a16="http://schemas.microsoft.com/office/drawing/2014/main" id="{CEC9E43D-6433-9CAB-2D4C-ACCC316EE832}"/>
              </a:ext>
            </a:extLst>
          </p:cNvPr>
          <p:cNvSpPr txBox="1"/>
          <p:nvPr/>
        </p:nvSpPr>
        <p:spPr>
          <a:xfrm>
            <a:off x="2493497" y="1957337"/>
            <a:ext cx="8802035" cy="384721"/>
          </a:xfrm>
          <a:prstGeom prst="rect">
            <a:avLst/>
          </a:prstGeom>
          <a:noFill/>
        </p:spPr>
        <p:txBody>
          <a:bodyPr wrap="square">
            <a:spAutoFit/>
          </a:bodyPr>
          <a:lstStyle/>
          <a:p>
            <a:r>
              <a:rPr lang="cs-CZ" sz="1900" dirty="0"/>
              <a:t>odchází z Berlína (a Německa), jeho jméno bylo škrtnuto z univerzitních seznamů</a:t>
            </a:r>
          </a:p>
        </p:txBody>
      </p:sp>
      <p:sp>
        <p:nvSpPr>
          <p:cNvPr id="12" name="TextovéPole 11">
            <a:extLst>
              <a:ext uri="{FF2B5EF4-FFF2-40B4-BE49-F238E27FC236}">
                <a16:creationId xmlns:a16="http://schemas.microsoft.com/office/drawing/2014/main" id="{BFA24133-2859-66F9-5CD2-44F4FD986089}"/>
              </a:ext>
            </a:extLst>
          </p:cNvPr>
          <p:cNvSpPr txBox="1"/>
          <p:nvPr/>
        </p:nvSpPr>
        <p:spPr>
          <a:xfrm>
            <a:off x="326384" y="2506932"/>
            <a:ext cx="1496210" cy="384721"/>
          </a:xfrm>
          <a:prstGeom prst="rect">
            <a:avLst/>
          </a:prstGeom>
          <a:noFill/>
        </p:spPr>
        <p:txBody>
          <a:bodyPr wrap="square">
            <a:spAutoFit/>
          </a:bodyPr>
          <a:lstStyle/>
          <a:p>
            <a:r>
              <a:rPr lang="cs-CZ" sz="1900" b="1" dirty="0">
                <a:solidFill>
                  <a:srgbClr val="002060"/>
                </a:solidFill>
              </a:rPr>
              <a:t>1933</a:t>
            </a:r>
          </a:p>
        </p:txBody>
      </p:sp>
      <p:sp>
        <p:nvSpPr>
          <p:cNvPr id="13" name="TextovéPole 12">
            <a:extLst>
              <a:ext uri="{FF2B5EF4-FFF2-40B4-BE49-F238E27FC236}">
                <a16:creationId xmlns:a16="http://schemas.microsoft.com/office/drawing/2014/main" id="{CD44314C-D585-C429-7492-CECFE85A7988}"/>
              </a:ext>
            </a:extLst>
          </p:cNvPr>
          <p:cNvSpPr txBox="1"/>
          <p:nvPr/>
        </p:nvSpPr>
        <p:spPr>
          <a:xfrm>
            <a:off x="2494705" y="2491851"/>
            <a:ext cx="4452943" cy="384721"/>
          </a:xfrm>
          <a:prstGeom prst="rect">
            <a:avLst/>
          </a:prstGeom>
          <a:noFill/>
        </p:spPr>
        <p:txBody>
          <a:bodyPr wrap="square">
            <a:spAutoFit/>
          </a:bodyPr>
          <a:lstStyle/>
          <a:p>
            <a:r>
              <a:rPr lang="cs-CZ" sz="1900" dirty="0"/>
              <a:t>Nobelova cena (spolu s P. </a:t>
            </a:r>
            <a:r>
              <a:rPr lang="cs-CZ" sz="1900" dirty="0" err="1"/>
              <a:t>Diracem</a:t>
            </a:r>
            <a:r>
              <a:rPr lang="cs-CZ" sz="1900" dirty="0"/>
              <a:t>)</a:t>
            </a:r>
          </a:p>
        </p:txBody>
      </p:sp>
      <p:sp>
        <p:nvSpPr>
          <p:cNvPr id="20" name="TextovéPole 19">
            <a:extLst>
              <a:ext uri="{FF2B5EF4-FFF2-40B4-BE49-F238E27FC236}">
                <a16:creationId xmlns:a16="http://schemas.microsoft.com/office/drawing/2014/main" id="{9121F195-F32C-1A8C-9101-F233943533E3}"/>
              </a:ext>
            </a:extLst>
          </p:cNvPr>
          <p:cNvSpPr txBox="1"/>
          <p:nvPr/>
        </p:nvSpPr>
        <p:spPr>
          <a:xfrm>
            <a:off x="325174" y="3032879"/>
            <a:ext cx="1385577" cy="384721"/>
          </a:xfrm>
          <a:prstGeom prst="rect">
            <a:avLst/>
          </a:prstGeom>
          <a:noFill/>
        </p:spPr>
        <p:txBody>
          <a:bodyPr wrap="square">
            <a:spAutoFit/>
          </a:bodyPr>
          <a:lstStyle/>
          <a:p>
            <a:r>
              <a:rPr lang="cs-CZ" sz="1900" b="1" dirty="0">
                <a:solidFill>
                  <a:srgbClr val="002060"/>
                </a:solidFill>
              </a:rPr>
              <a:t>1933-1936</a:t>
            </a:r>
          </a:p>
        </p:txBody>
      </p:sp>
      <p:sp>
        <p:nvSpPr>
          <p:cNvPr id="21" name="TextovéPole 20">
            <a:extLst>
              <a:ext uri="{FF2B5EF4-FFF2-40B4-BE49-F238E27FC236}">
                <a16:creationId xmlns:a16="http://schemas.microsoft.com/office/drawing/2014/main" id="{900FEE23-9EFB-A5C7-A056-CDD33FA566A2}"/>
              </a:ext>
            </a:extLst>
          </p:cNvPr>
          <p:cNvSpPr txBox="1"/>
          <p:nvPr/>
        </p:nvSpPr>
        <p:spPr>
          <a:xfrm>
            <a:off x="2484748" y="3040246"/>
            <a:ext cx="4660124" cy="384721"/>
          </a:xfrm>
          <a:prstGeom prst="rect">
            <a:avLst/>
          </a:prstGeom>
          <a:noFill/>
        </p:spPr>
        <p:txBody>
          <a:bodyPr wrap="square">
            <a:spAutoFit/>
          </a:bodyPr>
          <a:lstStyle/>
          <a:p>
            <a:r>
              <a:rPr lang="cs-CZ" sz="1900" dirty="0" err="1"/>
              <a:t>Fellow</a:t>
            </a:r>
            <a:r>
              <a:rPr lang="cs-CZ" sz="1900" dirty="0"/>
              <a:t> </a:t>
            </a:r>
            <a:r>
              <a:rPr lang="cs-CZ" sz="1900" dirty="0" err="1"/>
              <a:t>of</a:t>
            </a:r>
            <a:r>
              <a:rPr lang="cs-CZ" sz="1900" dirty="0"/>
              <a:t> </a:t>
            </a:r>
            <a:r>
              <a:rPr lang="cs-CZ" sz="1900" dirty="0" err="1"/>
              <a:t>the</a:t>
            </a:r>
            <a:r>
              <a:rPr lang="cs-CZ" sz="1900" dirty="0"/>
              <a:t> Magdalen </a:t>
            </a:r>
            <a:r>
              <a:rPr lang="cs-CZ" sz="1900" dirty="0" err="1"/>
              <a:t>Colledge</a:t>
            </a:r>
            <a:r>
              <a:rPr lang="cs-CZ" sz="1900" dirty="0"/>
              <a:t>, Oxford</a:t>
            </a:r>
          </a:p>
        </p:txBody>
      </p:sp>
      <p:sp>
        <p:nvSpPr>
          <p:cNvPr id="23" name="TextovéPole 22">
            <a:extLst>
              <a:ext uri="{FF2B5EF4-FFF2-40B4-BE49-F238E27FC236}">
                <a16:creationId xmlns:a16="http://schemas.microsoft.com/office/drawing/2014/main" id="{B72EBCAB-2887-A02E-F49E-3760CC019130}"/>
              </a:ext>
            </a:extLst>
          </p:cNvPr>
          <p:cNvSpPr txBox="1"/>
          <p:nvPr/>
        </p:nvSpPr>
        <p:spPr>
          <a:xfrm>
            <a:off x="9756743" y="306931"/>
            <a:ext cx="2235880" cy="400110"/>
          </a:xfrm>
          <a:prstGeom prst="rect">
            <a:avLst/>
          </a:prstGeom>
          <a:solidFill>
            <a:srgbClr val="FFFFFF">
              <a:alpha val="80000"/>
            </a:srgbClr>
          </a:solidFill>
          <a:ln>
            <a:solidFill>
              <a:schemeClr val="bg1">
                <a:lumMod val="85000"/>
              </a:schemeClr>
            </a:solidFill>
          </a:ln>
        </p:spPr>
        <p:txBody>
          <a:bodyPr wrap="square" rtlCol="0">
            <a:spAutoFit/>
          </a:bodyPr>
          <a:lstStyle/>
          <a:p>
            <a:pPr algn="ctr"/>
            <a:r>
              <a:rPr lang="cs-CZ" sz="2000" dirty="0">
                <a:solidFill>
                  <a:schemeClr val="bg2">
                    <a:lumMod val="50000"/>
                  </a:schemeClr>
                </a:solidFill>
              </a:rPr>
              <a:t>po roku 1926</a:t>
            </a:r>
          </a:p>
        </p:txBody>
      </p:sp>
    </p:spTree>
    <p:extLst>
      <p:ext uri="{BB962C8B-B14F-4D97-AF65-F5344CB8AC3E}">
        <p14:creationId xmlns:p14="http://schemas.microsoft.com/office/powerpoint/2010/main" val="258704239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6326AC-AF1E-6B92-E2B0-4C188E7242D1}"/>
            </a:ext>
          </a:extLst>
        </p:cNvPr>
        <p:cNvGrpSpPr/>
        <p:nvPr/>
      </p:nvGrpSpPr>
      <p:grpSpPr>
        <a:xfrm>
          <a:off x="0" y="0"/>
          <a:ext cx="0" cy="0"/>
          <a:chOff x="0" y="0"/>
          <a:chExt cx="0" cy="0"/>
        </a:xfrm>
      </p:grpSpPr>
      <p:sp>
        <p:nvSpPr>
          <p:cNvPr id="2" name="TextovéPole 1">
            <a:extLst>
              <a:ext uri="{FF2B5EF4-FFF2-40B4-BE49-F238E27FC236}">
                <a16:creationId xmlns:a16="http://schemas.microsoft.com/office/drawing/2014/main" id="{D6C0DD5D-7204-B1AC-2A26-E5109F42D312}"/>
              </a:ext>
            </a:extLst>
          </p:cNvPr>
          <p:cNvSpPr txBox="1"/>
          <p:nvPr/>
        </p:nvSpPr>
        <p:spPr>
          <a:xfrm>
            <a:off x="3345185" y="28602"/>
            <a:ext cx="5484386" cy="461665"/>
          </a:xfrm>
          <a:prstGeom prst="rect">
            <a:avLst/>
          </a:prstGeom>
          <a:noFill/>
        </p:spPr>
        <p:txBody>
          <a:bodyPr wrap="none" rtlCol="0">
            <a:spAutoFit/>
          </a:bodyPr>
          <a:lstStyle/>
          <a:p>
            <a:r>
              <a:rPr lang="cs-CZ" sz="2400" cap="small" dirty="0">
                <a:solidFill>
                  <a:srgbClr val="70AD47">
                    <a:lumMod val="50000"/>
                  </a:srgbClr>
                </a:solidFill>
                <a:latin typeface="Calibri" panose="020F0502020204030204"/>
              </a:rPr>
              <a:t>Erwin Rudolf Josef Alexander </a:t>
            </a:r>
            <a:r>
              <a:rPr lang="cs-CZ" sz="2400" cap="small" dirty="0" err="1">
                <a:solidFill>
                  <a:srgbClr val="70AD47">
                    <a:lumMod val="50000"/>
                  </a:srgbClr>
                </a:solidFill>
                <a:latin typeface="Calibri" panose="020F0502020204030204"/>
              </a:rPr>
              <a:t>Schrödinger</a:t>
            </a:r>
            <a:endParaRPr lang="cs-CZ" sz="2400" cap="small" dirty="0">
              <a:solidFill>
                <a:srgbClr val="70AD47">
                  <a:lumMod val="50000"/>
                </a:srgbClr>
              </a:solidFill>
              <a:latin typeface="Calibri" panose="020F0502020204030204"/>
            </a:endParaRPr>
          </a:p>
        </p:txBody>
      </p:sp>
      <p:sp>
        <p:nvSpPr>
          <p:cNvPr id="3" name="Obdélník 2">
            <a:extLst>
              <a:ext uri="{FF2B5EF4-FFF2-40B4-BE49-F238E27FC236}">
                <a16:creationId xmlns:a16="http://schemas.microsoft.com/office/drawing/2014/main" id="{4A20A336-39E0-2383-A6D6-8B705395A8D3}"/>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11783383-E73D-6082-BA1B-6D765D06F078}"/>
              </a:ext>
            </a:extLst>
          </p:cNvPr>
          <p:cNvSpPr txBox="1"/>
          <p:nvPr/>
        </p:nvSpPr>
        <p:spPr>
          <a:xfrm>
            <a:off x="321512" y="838460"/>
            <a:ext cx="2226347" cy="384721"/>
          </a:xfrm>
          <a:prstGeom prst="rect">
            <a:avLst/>
          </a:prstGeom>
          <a:noFill/>
        </p:spPr>
        <p:txBody>
          <a:bodyPr wrap="square">
            <a:spAutoFit/>
          </a:bodyPr>
          <a:lstStyle/>
          <a:p>
            <a:r>
              <a:rPr lang="cs-CZ" sz="1900" b="1" dirty="0">
                <a:solidFill>
                  <a:srgbClr val="002060"/>
                </a:solidFill>
              </a:rPr>
              <a:t>XII/1926-III/1927</a:t>
            </a:r>
            <a:endParaRPr lang="cs-CZ" sz="1900" dirty="0">
              <a:solidFill>
                <a:srgbClr val="002060"/>
              </a:solidFill>
            </a:endParaRPr>
          </a:p>
        </p:txBody>
      </p:sp>
      <p:sp>
        <p:nvSpPr>
          <p:cNvPr id="5" name="TextovéPole 4">
            <a:extLst>
              <a:ext uri="{FF2B5EF4-FFF2-40B4-BE49-F238E27FC236}">
                <a16:creationId xmlns:a16="http://schemas.microsoft.com/office/drawing/2014/main" id="{86F8C665-6951-E9BD-08F0-E9F8A567734A}"/>
              </a:ext>
            </a:extLst>
          </p:cNvPr>
          <p:cNvSpPr txBox="1"/>
          <p:nvPr/>
        </p:nvSpPr>
        <p:spPr>
          <a:xfrm>
            <a:off x="2492825" y="829033"/>
            <a:ext cx="7111057" cy="384721"/>
          </a:xfrm>
          <a:prstGeom prst="rect">
            <a:avLst/>
          </a:prstGeom>
          <a:noFill/>
        </p:spPr>
        <p:txBody>
          <a:bodyPr wrap="square">
            <a:spAutoFit/>
          </a:bodyPr>
          <a:lstStyle/>
          <a:p>
            <a:r>
              <a:rPr lang="cs-CZ" sz="1900" dirty="0"/>
              <a:t>přednáškové turné v USA, kde se začala významně rozvíjet věda</a:t>
            </a:r>
          </a:p>
        </p:txBody>
      </p:sp>
      <p:sp>
        <p:nvSpPr>
          <p:cNvPr id="8" name="TextovéPole 7">
            <a:extLst>
              <a:ext uri="{FF2B5EF4-FFF2-40B4-BE49-F238E27FC236}">
                <a16:creationId xmlns:a16="http://schemas.microsoft.com/office/drawing/2014/main" id="{4274C3B9-90CD-BA98-5652-210269D245D5}"/>
              </a:ext>
            </a:extLst>
          </p:cNvPr>
          <p:cNvSpPr txBox="1"/>
          <p:nvPr/>
        </p:nvSpPr>
        <p:spPr>
          <a:xfrm>
            <a:off x="305161" y="1379228"/>
            <a:ext cx="1443939" cy="384721"/>
          </a:xfrm>
          <a:prstGeom prst="rect">
            <a:avLst/>
          </a:prstGeom>
          <a:noFill/>
        </p:spPr>
        <p:txBody>
          <a:bodyPr wrap="square">
            <a:spAutoFit/>
          </a:bodyPr>
          <a:lstStyle/>
          <a:p>
            <a:r>
              <a:rPr lang="cs-CZ" sz="1900" b="1" dirty="0">
                <a:solidFill>
                  <a:srgbClr val="002060"/>
                </a:solidFill>
              </a:rPr>
              <a:t>1.10.1927</a:t>
            </a:r>
          </a:p>
        </p:txBody>
      </p:sp>
      <p:sp>
        <p:nvSpPr>
          <p:cNvPr id="9" name="TextovéPole 8">
            <a:extLst>
              <a:ext uri="{FF2B5EF4-FFF2-40B4-BE49-F238E27FC236}">
                <a16:creationId xmlns:a16="http://schemas.microsoft.com/office/drawing/2014/main" id="{86D06017-DD29-0D1A-C841-37CA2B110CCD}"/>
              </a:ext>
            </a:extLst>
          </p:cNvPr>
          <p:cNvSpPr txBox="1"/>
          <p:nvPr/>
        </p:nvSpPr>
        <p:spPr>
          <a:xfrm>
            <a:off x="2494348" y="1394702"/>
            <a:ext cx="6685511" cy="384721"/>
          </a:xfrm>
          <a:prstGeom prst="rect">
            <a:avLst/>
          </a:prstGeom>
          <a:noFill/>
        </p:spPr>
        <p:txBody>
          <a:bodyPr wrap="square">
            <a:spAutoFit/>
          </a:bodyPr>
          <a:lstStyle/>
          <a:p>
            <a:r>
              <a:rPr lang="cs-CZ" sz="1900" dirty="0"/>
              <a:t>se stává nástupcem Plancka na berlínské univerzitě</a:t>
            </a:r>
          </a:p>
        </p:txBody>
      </p:sp>
      <p:sp>
        <p:nvSpPr>
          <p:cNvPr id="10" name="TextovéPole 9">
            <a:extLst>
              <a:ext uri="{FF2B5EF4-FFF2-40B4-BE49-F238E27FC236}">
                <a16:creationId xmlns:a16="http://schemas.microsoft.com/office/drawing/2014/main" id="{C6536120-7523-4DED-E22D-CFA7E4CD4459}"/>
              </a:ext>
            </a:extLst>
          </p:cNvPr>
          <p:cNvSpPr txBox="1"/>
          <p:nvPr/>
        </p:nvSpPr>
        <p:spPr>
          <a:xfrm>
            <a:off x="321512" y="1938483"/>
            <a:ext cx="878315" cy="384721"/>
          </a:xfrm>
          <a:prstGeom prst="rect">
            <a:avLst/>
          </a:prstGeom>
          <a:noFill/>
        </p:spPr>
        <p:txBody>
          <a:bodyPr wrap="square">
            <a:spAutoFit/>
          </a:bodyPr>
          <a:lstStyle/>
          <a:p>
            <a:r>
              <a:rPr lang="cs-CZ" sz="1900" b="1" dirty="0">
                <a:solidFill>
                  <a:srgbClr val="002060"/>
                </a:solidFill>
              </a:rPr>
              <a:t>1933</a:t>
            </a:r>
            <a:endParaRPr lang="cs-CZ" sz="1900" dirty="0">
              <a:solidFill>
                <a:srgbClr val="002060"/>
              </a:solidFill>
            </a:endParaRPr>
          </a:p>
        </p:txBody>
      </p:sp>
      <p:sp>
        <p:nvSpPr>
          <p:cNvPr id="11" name="TextovéPole 10">
            <a:extLst>
              <a:ext uri="{FF2B5EF4-FFF2-40B4-BE49-F238E27FC236}">
                <a16:creationId xmlns:a16="http://schemas.microsoft.com/office/drawing/2014/main" id="{76FE9911-C6F5-BBC3-9478-BB783BD7422A}"/>
              </a:ext>
            </a:extLst>
          </p:cNvPr>
          <p:cNvSpPr txBox="1"/>
          <p:nvPr/>
        </p:nvSpPr>
        <p:spPr>
          <a:xfrm>
            <a:off x="2493496" y="1957337"/>
            <a:ext cx="9372119" cy="384721"/>
          </a:xfrm>
          <a:prstGeom prst="rect">
            <a:avLst/>
          </a:prstGeom>
          <a:noFill/>
        </p:spPr>
        <p:txBody>
          <a:bodyPr wrap="square">
            <a:spAutoFit/>
          </a:bodyPr>
          <a:lstStyle/>
          <a:p>
            <a:r>
              <a:rPr lang="cs-CZ" sz="1900" dirty="0"/>
              <a:t>odchází z Berlína (a Německa), jeho jméno bylo nacisty škrtnuto z univerzitních seznamů</a:t>
            </a:r>
          </a:p>
        </p:txBody>
      </p:sp>
      <p:sp>
        <p:nvSpPr>
          <p:cNvPr id="12" name="TextovéPole 11">
            <a:extLst>
              <a:ext uri="{FF2B5EF4-FFF2-40B4-BE49-F238E27FC236}">
                <a16:creationId xmlns:a16="http://schemas.microsoft.com/office/drawing/2014/main" id="{988BF132-62D7-04EB-A6A3-02FF57AF6CCC}"/>
              </a:ext>
            </a:extLst>
          </p:cNvPr>
          <p:cNvSpPr txBox="1"/>
          <p:nvPr/>
        </p:nvSpPr>
        <p:spPr>
          <a:xfrm>
            <a:off x="326384" y="2506932"/>
            <a:ext cx="1496210" cy="384721"/>
          </a:xfrm>
          <a:prstGeom prst="rect">
            <a:avLst/>
          </a:prstGeom>
          <a:noFill/>
        </p:spPr>
        <p:txBody>
          <a:bodyPr wrap="square">
            <a:spAutoFit/>
          </a:bodyPr>
          <a:lstStyle/>
          <a:p>
            <a:r>
              <a:rPr lang="cs-CZ" sz="1900" b="1" dirty="0">
                <a:solidFill>
                  <a:srgbClr val="002060"/>
                </a:solidFill>
              </a:rPr>
              <a:t>1933</a:t>
            </a:r>
          </a:p>
        </p:txBody>
      </p:sp>
      <p:sp>
        <p:nvSpPr>
          <p:cNvPr id="13" name="TextovéPole 12">
            <a:extLst>
              <a:ext uri="{FF2B5EF4-FFF2-40B4-BE49-F238E27FC236}">
                <a16:creationId xmlns:a16="http://schemas.microsoft.com/office/drawing/2014/main" id="{A2F3365B-41EE-BF95-CE0E-E1F8C3534674}"/>
              </a:ext>
            </a:extLst>
          </p:cNvPr>
          <p:cNvSpPr txBox="1"/>
          <p:nvPr/>
        </p:nvSpPr>
        <p:spPr>
          <a:xfrm>
            <a:off x="2494705" y="2491851"/>
            <a:ext cx="4452943" cy="384721"/>
          </a:xfrm>
          <a:prstGeom prst="rect">
            <a:avLst/>
          </a:prstGeom>
          <a:noFill/>
        </p:spPr>
        <p:txBody>
          <a:bodyPr wrap="square">
            <a:spAutoFit/>
          </a:bodyPr>
          <a:lstStyle/>
          <a:p>
            <a:r>
              <a:rPr lang="cs-CZ" sz="1900" dirty="0"/>
              <a:t>Nobelova cena (spolu s P. </a:t>
            </a:r>
            <a:r>
              <a:rPr lang="cs-CZ" sz="1900" dirty="0" err="1"/>
              <a:t>Diracem</a:t>
            </a:r>
            <a:r>
              <a:rPr lang="cs-CZ" sz="1900" dirty="0"/>
              <a:t>)</a:t>
            </a:r>
          </a:p>
        </p:txBody>
      </p:sp>
      <p:grpSp>
        <p:nvGrpSpPr>
          <p:cNvPr id="27" name="Skupina 26">
            <a:extLst>
              <a:ext uri="{FF2B5EF4-FFF2-40B4-BE49-F238E27FC236}">
                <a16:creationId xmlns:a16="http://schemas.microsoft.com/office/drawing/2014/main" id="{51F82262-B353-AD39-BDA2-53F3EEA202F2}"/>
              </a:ext>
            </a:extLst>
          </p:cNvPr>
          <p:cNvGrpSpPr/>
          <p:nvPr/>
        </p:nvGrpSpPr>
        <p:grpSpPr>
          <a:xfrm>
            <a:off x="334807" y="3577540"/>
            <a:ext cx="11222638" cy="948246"/>
            <a:chOff x="334807" y="3613400"/>
            <a:chExt cx="11222638" cy="948246"/>
          </a:xfrm>
        </p:grpSpPr>
        <p:sp>
          <p:nvSpPr>
            <p:cNvPr id="14" name="TextovéPole 13">
              <a:extLst>
                <a:ext uri="{FF2B5EF4-FFF2-40B4-BE49-F238E27FC236}">
                  <a16:creationId xmlns:a16="http://schemas.microsoft.com/office/drawing/2014/main" id="{EF00F557-71D9-68A2-F2A0-4B8E48E73157}"/>
                </a:ext>
              </a:extLst>
            </p:cNvPr>
            <p:cNvSpPr txBox="1"/>
            <p:nvPr/>
          </p:nvSpPr>
          <p:spPr>
            <a:xfrm>
              <a:off x="334807" y="3629362"/>
              <a:ext cx="2018658" cy="384721"/>
            </a:xfrm>
            <a:prstGeom prst="rect">
              <a:avLst/>
            </a:prstGeom>
            <a:noFill/>
          </p:spPr>
          <p:txBody>
            <a:bodyPr wrap="square">
              <a:spAutoFit/>
            </a:bodyPr>
            <a:lstStyle/>
            <a:p>
              <a:r>
                <a:rPr lang="cs-CZ" sz="1900" b="1" dirty="0">
                  <a:solidFill>
                    <a:srgbClr val="002060"/>
                  </a:solidFill>
                </a:rPr>
                <a:t>X/1936</a:t>
              </a:r>
              <a:r>
                <a:rPr lang="cs-CZ" sz="1900" b="1" dirty="0">
                  <a:solidFill>
                    <a:srgbClr val="002060"/>
                  </a:solidFill>
                  <a:sym typeface="Symbol" panose="05050102010706020507" pitchFamily="18" charset="2"/>
                </a:rPr>
                <a:t>III/</a:t>
              </a:r>
              <a:r>
                <a:rPr lang="cs-CZ" sz="1900" b="1" dirty="0">
                  <a:solidFill>
                    <a:srgbClr val="002060"/>
                  </a:solidFill>
                </a:rPr>
                <a:t>1938</a:t>
              </a:r>
            </a:p>
          </p:txBody>
        </p:sp>
        <p:sp>
          <p:nvSpPr>
            <p:cNvPr id="15" name="TextovéPole 14">
              <a:extLst>
                <a:ext uri="{FF2B5EF4-FFF2-40B4-BE49-F238E27FC236}">
                  <a16:creationId xmlns:a16="http://schemas.microsoft.com/office/drawing/2014/main" id="{B068F69F-8182-553C-C8D8-E7C11B15CFB1}"/>
                </a:ext>
              </a:extLst>
            </p:cNvPr>
            <p:cNvSpPr txBox="1"/>
            <p:nvPr/>
          </p:nvSpPr>
          <p:spPr>
            <a:xfrm>
              <a:off x="2494069" y="3613400"/>
              <a:ext cx="6237555" cy="384721"/>
            </a:xfrm>
            <a:prstGeom prst="rect">
              <a:avLst/>
            </a:prstGeom>
            <a:noFill/>
          </p:spPr>
          <p:txBody>
            <a:bodyPr wrap="square">
              <a:spAutoFit/>
            </a:bodyPr>
            <a:lstStyle/>
            <a:p>
              <a:r>
                <a:rPr lang="cs-CZ" sz="1900" dirty="0"/>
                <a:t>místo do </a:t>
              </a:r>
              <a:r>
                <a:rPr lang="cs-CZ" sz="1900" dirty="0" err="1"/>
                <a:t>Edinburgu</a:t>
              </a:r>
              <a:r>
                <a:rPr lang="cs-CZ" sz="1900" dirty="0"/>
                <a:t> se vydal do Štýrského Hradce</a:t>
              </a:r>
            </a:p>
          </p:txBody>
        </p:sp>
        <p:sp>
          <p:nvSpPr>
            <p:cNvPr id="16" name="TextovéPole 15">
              <a:extLst>
                <a:ext uri="{FF2B5EF4-FFF2-40B4-BE49-F238E27FC236}">
                  <a16:creationId xmlns:a16="http://schemas.microsoft.com/office/drawing/2014/main" id="{584F1CA9-FD78-9865-9EEB-2A59530A74E1}"/>
                </a:ext>
              </a:extLst>
            </p:cNvPr>
            <p:cNvSpPr txBox="1"/>
            <p:nvPr/>
          </p:nvSpPr>
          <p:spPr>
            <a:xfrm>
              <a:off x="343100" y="4157171"/>
              <a:ext cx="1545733" cy="384721"/>
            </a:xfrm>
            <a:prstGeom prst="rect">
              <a:avLst/>
            </a:prstGeom>
            <a:noFill/>
          </p:spPr>
          <p:txBody>
            <a:bodyPr wrap="square">
              <a:spAutoFit/>
            </a:bodyPr>
            <a:lstStyle/>
            <a:p>
              <a:r>
                <a:rPr lang="cs-CZ" sz="1900" b="1" dirty="0">
                  <a:solidFill>
                    <a:srgbClr val="002060"/>
                  </a:solidFill>
                </a:rPr>
                <a:t>IX/1938</a:t>
              </a:r>
            </a:p>
          </p:txBody>
        </p:sp>
        <p:sp>
          <p:nvSpPr>
            <p:cNvPr id="17" name="TextovéPole 16">
              <a:extLst>
                <a:ext uri="{FF2B5EF4-FFF2-40B4-BE49-F238E27FC236}">
                  <a16:creationId xmlns:a16="http://schemas.microsoft.com/office/drawing/2014/main" id="{527BFEB0-00C2-E49B-5886-7D768A32D453}"/>
                </a:ext>
              </a:extLst>
            </p:cNvPr>
            <p:cNvSpPr txBox="1"/>
            <p:nvPr/>
          </p:nvSpPr>
          <p:spPr>
            <a:xfrm>
              <a:off x="2488860" y="4176925"/>
              <a:ext cx="9068585" cy="384721"/>
            </a:xfrm>
            <a:prstGeom prst="rect">
              <a:avLst/>
            </a:prstGeom>
            <a:noFill/>
          </p:spPr>
          <p:txBody>
            <a:bodyPr wrap="square">
              <a:spAutoFit/>
            </a:bodyPr>
            <a:lstStyle/>
            <a:p>
              <a:r>
                <a:rPr lang="cs-CZ" sz="1900" dirty="0"/>
                <a:t>utíká (s několika kufry) z Rakouska do Itálie, následuje opět Oxford a potom </a:t>
              </a:r>
              <a:r>
                <a:rPr lang="cs-CZ" sz="1900" dirty="0" err="1"/>
                <a:t>Gent</a:t>
              </a:r>
              <a:endParaRPr lang="cs-CZ" sz="1900" dirty="0"/>
            </a:p>
          </p:txBody>
        </p:sp>
      </p:grpSp>
      <p:sp>
        <p:nvSpPr>
          <p:cNvPr id="20" name="TextovéPole 19">
            <a:extLst>
              <a:ext uri="{FF2B5EF4-FFF2-40B4-BE49-F238E27FC236}">
                <a16:creationId xmlns:a16="http://schemas.microsoft.com/office/drawing/2014/main" id="{53E47A47-3516-4E6B-F3D4-AF46CDF3AF71}"/>
              </a:ext>
            </a:extLst>
          </p:cNvPr>
          <p:cNvSpPr txBox="1"/>
          <p:nvPr/>
        </p:nvSpPr>
        <p:spPr>
          <a:xfrm>
            <a:off x="325174" y="3032879"/>
            <a:ext cx="1385577" cy="384721"/>
          </a:xfrm>
          <a:prstGeom prst="rect">
            <a:avLst/>
          </a:prstGeom>
          <a:noFill/>
        </p:spPr>
        <p:txBody>
          <a:bodyPr wrap="square">
            <a:spAutoFit/>
          </a:bodyPr>
          <a:lstStyle/>
          <a:p>
            <a:r>
              <a:rPr lang="cs-CZ" sz="1900" b="1" dirty="0">
                <a:solidFill>
                  <a:srgbClr val="002060"/>
                </a:solidFill>
              </a:rPr>
              <a:t>1933-1936</a:t>
            </a:r>
          </a:p>
        </p:txBody>
      </p:sp>
      <p:sp>
        <p:nvSpPr>
          <p:cNvPr id="21" name="TextovéPole 20">
            <a:extLst>
              <a:ext uri="{FF2B5EF4-FFF2-40B4-BE49-F238E27FC236}">
                <a16:creationId xmlns:a16="http://schemas.microsoft.com/office/drawing/2014/main" id="{1CBBE7DA-EC7C-2D4D-1B8B-73D286C2B78B}"/>
              </a:ext>
            </a:extLst>
          </p:cNvPr>
          <p:cNvSpPr txBox="1"/>
          <p:nvPr/>
        </p:nvSpPr>
        <p:spPr>
          <a:xfrm>
            <a:off x="2484748" y="3040246"/>
            <a:ext cx="4660124" cy="384721"/>
          </a:xfrm>
          <a:prstGeom prst="rect">
            <a:avLst/>
          </a:prstGeom>
          <a:noFill/>
        </p:spPr>
        <p:txBody>
          <a:bodyPr wrap="square">
            <a:spAutoFit/>
          </a:bodyPr>
          <a:lstStyle/>
          <a:p>
            <a:r>
              <a:rPr lang="cs-CZ" sz="1900" dirty="0" err="1"/>
              <a:t>Fellow</a:t>
            </a:r>
            <a:r>
              <a:rPr lang="cs-CZ" sz="1900" dirty="0"/>
              <a:t> </a:t>
            </a:r>
            <a:r>
              <a:rPr lang="cs-CZ" sz="1900" dirty="0" err="1"/>
              <a:t>of</a:t>
            </a:r>
            <a:r>
              <a:rPr lang="cs-CZ" sz="1900" dirty="0"/>
              <a:t> </a:t>
            </a:r>
            <a:r>
              <a:rPr lang="cs-CZ" sz="1900" dirty="0" err="1"/>
              <a:t>the</a:t>
            </a:r>
            <a:r>
              <a:rPr lang="cs-CZ" sz="1900" dirty="0"/>
              <a:t> Magdalen </a:t>
            </a:r>
            <a:r>
              <a:rPr lang="cs-CZ" sz="1900" dirty="0" err="1"/>
              <a:t>Colledge</a:t>
            </a:r>
            <a:r>
              <a:rPr lang="cs-CZ" sz="1900" dirty="0"/>
              <a:t>, Oxford</a:t>
            </a:r>
          </a:p>
        </p:txBody>
      </p:sp>
      <p:sp>
        <p:nvSpPr>
          <p:cNvPr id="23" name="TextovéPole 22">
            <a:extLst>
              <a:ext uri="{FF2B5EF4-FFF2-40B4-BE49-F238E27FC236}">
                <a16:creationId xmlns:a16="http://schemas.microsoft.com/office/drawing/2014/main" id="{94CBA7DC-924B-31D3-F355-215114E0B011}"/>
              </a:ext>
            </a:extLst>
          </p:cNvPr>
          <p:cNvSpPr txBox="1"/>
          <p:nvPr/>
        </p:nvSpPr>
        <p:spPr>
          <a:xfrm>
            <a:off x="9756743" y="306931"/>
            <a:ext cx="2235880" cy="400110"/>
          </a:xfrm>
          <a:prstGeom prst="rect">
            <a:avLst/>
          </a:prstGeom>
          <a:solidFill>
            <a:srgbClr val="FFFFFF">
              <a:alpha val="80000"/>
            </a:srgbClr>
          </a:solidFill>
          <a:ln>
            <a:solidFill>
              <a:schemeClr val="bg1">
                <a:lumMod val="85000"/>
              </a:schemeClr>
            </a:solidFill>
          </a:ln>
        </p:spPr>
        <p:txBody>
          <a:bodyPr wrap="square" rtlCol="0">
            <a:spAutoFit/>
          </a:bodyPr>
          <a:lstStyle/>
          <a:p>
            <a:pPr algn="ctr"/>
            <a:r>
              <a:rPr lang="cs-CZ" sz="2000" dirty="0">
                <a:solidFill>
                  <a:schemeClr val="bg2">
                    <a:lumMod val="50000"/>
                  </a:schemeClr>
                </a:solidFill>
              </a:rPr>
              <a:t>po roku 1926</a:t>
            </a:r>
          </a:p>
        </p:txBody>
      </p:sp>
    </p:spTree>
    <p:extLst>
      <p:ext uri="{BB962C8B-B14F-4D97-AF65-F5344CB8AC3E}">
        <p14:creationId xmlns:p14="http://schemas.microsoft.com/office/powerpoint/2010/main" val="40172131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10CFAD-CE71-0AE0-31DC-B5F69786F6B2}"/>
            </a:ext>
          </a:extLst>
        </p:cNvPr>
        <p:cNvGrpSpPr/>
        <p:nvPr/>
      </p:nvGrpSpPr>
      <p:grpSpPr>
        <a:xfrm>
          <a:off x="0" y="0"/>
          <a:ext cx="0" cy="0"/>
          <a:chOff x="0" y="0"/>
          <a:chExt cx="0" cy="0"/>
        </a:xfrm>
      </p:grpSpPr>
      <p:sp>
        <p:nvSpPr>
          <p:cNvPr id="2" name="TextovéPole 1">
            <a:extLst>
              <a:ext uri="{FF2B5EF4-FFF2-40B4-BE49-F238E27FC236}">
                <a16:creationId xmlns:a16="http://schemas.microsoft.com/office/drawing/2014/main" id="{4857D988-0EA9-9533-B204-791F4E077AAF}"/>
              </a:ext>
            </a:extLst>
          </p:cNvPr>
          <p:cNvSpPr txBox="1"/>
          <p:nvPr/>
        </p:nvSpPr>
        <p:spPr>
          <a:xfrm>
            <a:off x="3345185" y="28602"/>
            <a:ext cx="5484386" cy="461665"/>
          </a:xfrm>
          <a:prstGeom prst="rect">
            <a:avLst/>
          </a:prstGeom>
          <a:noFill/>
        </p:spPr>
        <p:txBody>
          <a:bodyPr wrap="none" rtlCol="0">
            <a:spAutoFit/>
          </a:bodyPr>
          <a:lstStyle/>
          <a:p>
            <a:r>
              <a:rPr lang="cs-CZ" sz="2400" cap="small" dirty="0">
                <a:solidFill>
                  <a:srgbClr val="70AD47">
                    <a:lumMod val="50000"/>
                  </a:srgbClr>
                </a:solidFill>
                <a:latin typeface="Calibri" panose="020F0502020204030204"/>
              </a:rPr>
              <a:t>Erwin Rudolf Josef Alexander </a:t>
            </a:r>
            <a:r>
              <a:rPr lang="cs-CZ" sz="2400" cap="small" dirty="0" err="1">
                <a:solidFill>
                  <a:srgbClr val="70AD47">
                    <a:lumMod val="50000"/>
                  </a:srgbClr>
                </a:solidFill>
                <a:latin typeface="Calibri" panose="020F0502020204030204"/>
              </a:rPr>
              <a:t>Schrödinger</a:t>
            </a:r>
            <a:endParaRPr lang="cs-CZ" sz="2400" cap="small" dirty="0">
              <a:solidFill>
                <a:srgbClr val="70AD47">
                  <a:lumMod val="50000"/>
                </a:srgbClr>
              </a:solidFill>
              <a:latin typeface="Calibri" panose="020F0502020204030204"/>
            </a:endParaRPr>
          </a:p>
        </p:txBody>
      </p:sp>
      <p:sp>
        <p:nvSpPr>
          <p:cNvPr id="3" name="Obdélník 2">
            <a:extLst>
              <a:ext uri="{FF2B5EF4-FFF2-40B4-BE49-F238E27FC236}">
                <a16:creationId xmlns:a16="http://schemas.microsoft.com/office/drawing/2014/main" id="{88944B88-B042-A320-31E0-A368FC9B962F}"/>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F0CC74CD-6897-2479-CEE4-41A67F444127}"/>
              </a:ext>
            </a:extLst>
          </p:cNvPr>
          <p:cNvSpPr txBox="1"/>
          <p:nvPr/>
        </p:nvSpPr>
        <p:spPr>
          <a:xfrm>
            <a:off x="321512" y="838460"/>
            <a:ext cx="2226347" cy="384721"/>
          </a:xfrm>
          <a:prstGeom prst="rect">
            <a:avLst/>
          </a:prstGeom>
          <a:noFill/>
        </p:spPr>
        <p:txBody>
          <a:bodyPr wrap="square">
            <a:spAutoFit/>
          </a:bodyPr>
          <a:lstStyle/>
          <a:p>
            <a:r>
              <a:rPr lang="cs-CZ" sz="1900" b="1" dirty="0">
                <a:solidFill>
                  <a:srgbClr val="002060"/>
                </a:solidFill>
              </a:rPr>
              <a:t>XII/1926-III/1927</a:t>
            </a:r>
            <a:endParaRPr lang="cs-CZ" sz="1900" dirty="0">
              <a:solidFill>
                <a:srgbClr val="002060"/>
              </a:solidFill>
            </a:endParaRPr>
          </a:p>
        </p:txBody>
      </p:sp>
      <p:sp>
        <p:nvSpPr>
          <p:cNvPr id="5" name="TextovéPole 4">
            <a:extLst>
              <a:ext uri="{FF2B5EF4-FFF2-40B4-BE49-F238E27FC236}">
                <a16:creationId xmlns:a16="http://schemas.microsoft.com/office/drawing/2014/main" id="{D5C4E768-51C2-F00F-8C56-E159CAC02D6A}"/>
              </a:ext>
            </a:extLst>
          </p:cNvPr>
          <p:cNvSpPr txBox="1"/>
          <p:nvPr/>
        </p:nvSpPr>
        <p:spPr>
          <a:xfrm>
            <a:off x="2492825" y="829033"/>
            <a:ext cx="7111057" cy="384721"/>
          </a:xfrm>
          <a:prstGeom prst="rect">
            <a:avLst/>
          </a:prstGeom>
          <a:noFill/>
        </p:spPr>
        <p:txBody>
          <a:bodyPr wrap="square">
            <a:spAutoFit/>
          </a:bodyPr>
          <a:lstStyle/>
          <a:p>
            <a:r>
              <a:rPr lang="cs-CZ" sz="1900" dirty="0"/>
              <a:t>přednáškové turné v USA, kde se začala významně rozvíjet věda</a:t>
            </a:r>
          </a:p>
        </p:txBody>
      </p:sp>
      <p:sp>
        <p:nvSpPr>
          <p:cNvPr id="8" name="TextovéPole 7">
            <a:extLst>
              <a:ext uri="{FF2B5EF4-FFF2-40B4-BE49-F238E27FC236}">
                <a16:creationId xmlns:a16="http://schemas.microsoft.com/office/drawing/2014/main" id="{C316C91E-C31D-5CB2-EDD8-EABC53EF4F4E}"/>
              </a:ext>
            </a:extLst>
          </p:cNvPr>
          <p:cNvSpPr txBox="1"/>
          <p:nvPr/>
        </p:nvSpPr>
        <p:spPr>
          <a:xfrm>
            <a:off x="305161" y="1379228"/>
            <a:ext cx="1443939" cy="384721"/>
          </a:xfrm>
          <a:prstGeom prst="rect">
            <a:avLst/>
          </a:prstGeom>
          <a:noFill/>
        </p:spPr>
        <p:txBody>
          <a:bodyPr wrap="square">
            <a:spAutoFit/>
          </a:bodyPr>
          <a:lstStyle/>
          <a:p>
            <a:r>
              <a:rPr lang="cs-CZ" sz="1900" b="1" dirty="0">
                <a:solidFill>
                  <a:srgbClr val="002060"/>
                </a:solidFill>
              </a:rPr>
              <a:t>1.10.1927</a:t>
            </a:r>
          </a:p>
        </p:txBody>
      </p:sp>
      <p:sp>
        <p:nvSpPr>
          <p:cNvPr id="9" name="TextovéPole 8">
            <a:extLst>
              <a:ext uri="{FF2B5EF4-FFF2-40B4-BE49-F238E27FC236}">
                <a16:creationId xmlns:a16="http://schemas.microsoft.com/office/drawing/2014/main" id="{6F4C60B8-51F2-7609-315D-A5DD68B85B4C}"/>
              </a:ext>
            </a:extLst>
          </p:cNvPr>
          <p:cNvSpPr txBox="1"/>
          <p:nvPr/>
        </p:nvSpPr>
        <p:spPr>
          <a:xfrm>
            <a:off x="2494348" y="1394702"/>
            <a:ext cx="6685511" cy="384721"/>
          </a:xfrm>
          <a:prstGeom prst="rect">
            <a:avLst/>
          </a:prstGeom>
          <a:noFill/>
        </p:spPr>
        <p:txBody>
          <a:bodyPr wrap="square">
            <a:spAutoFit/>
          </a:bodyPr>
          <a:lstStyle/>
          <a:p>
            <a:r>
              <a:rPr lang="cs-CZ" sz="1900" dirty="0"/>
              <a:t>se stává nástupcem Plancka na berlínské univerzitě</a:t>
            </a:r>
          </a:p>
        </p:txBody>
      </p:sp>
      <p:sp>
        <p:nvSpPr>
          <p:cNvPr id="10" name="TextovéPole 9">
            <a:extLst>
              <a:ext uri="{FF2B5EF4-FFF2-40B4-BE49-F238E27FC236}">
                <a16:creationId xmlns:a16="http://schemas.microsoft.com/office/drawing/2014/main" id="{84B65B98-6B61-BF40-8A4A-03D15C2480E9}"/>
              </a:ext>
            </a:extLst>
          </p:cNvPr>
          <p:cNvSpPr txBox="1"/>
          <p:nvPr/>
        </p:nvSpPr>
        <p:spPr>
          <a:xfrm>
            <a:off x="321512" y="1938483"/>
            <a:ext cx="878315" cy="384721"/>
          </a:xfrm>
          <a:prstGeom prst="rect">
            <a:avLst/>
          </a:prstGeom>
          <a:noFill/>
        </p:spPr>
        <p:txBody>
          <a:bodyPr wrap="square">
            <a:spAutoFit/>
          </a:bodyPr>
          <a:lstStyle/>
          <a:p>
            <a:r>
              <a:rPr lang="cs-CZ" sz="1900" b="1" dirty="0">
                <a:solidFill>
                  <a:srgbClr val="002060"/>
                </a:solidFill>
              </a:rPr>
              <a:t>1933</a:t>
            </a:r>
            <a:endParaRPr lang="cs-CZ" sz="1900" dirty="0">
              <a:solidFill>
                <a:srgbClr val="002060"/>
              </a:solidFill>
            </a:endParaRPr>
          </a:p>
        </p:txBody>
      </p:sp>
      <p:sp>
        <p:nvSpPr>
          <p:cNvPr id="11" name="TextovéPole 10">
            <a:extLst>
              <a:ext uri="{FF2B5EF4-FFF2-40B4-BE49-F238E27FC236}">
                <a16:creationId xmlns:a16="http://schemas.microsoft.com/office/drawing/2014/main" id="{7B3B6B04-1083-8795-BF96-F5239C4DF83C}"/>
              </a:ext>
            </a:extLst>
          </p:cNvPr>
          <p:cNvSpPr txBox="1"/>
          <p:nvPr/>
        </p:nvSpPr>
        <p:spPr>
          <a:xfrm>
            <a:off x="2493497" y="1957337"/>
            <a:ext cx="8802035" cy="384721"/>
          </a:xfrm>
          <a:prstGeom prst="rect">
            <a:avLst/>
          </a:prstGeom>
          <a:noFill/>
        </p:spPr>
        <p:txBody>
          <a:bodyPr wrap="square">
            <a:spAutoFit/>
          </a:bodyPr>
          <a:lstStyle/>
          <a:p>
            <a:r>
              <a:rPr lang="cs-CZ" sz="1900" dirty="0"/>
              <a:t>odchází z Berlína (a Německa), jeho jméno bylo škrtnuto z univerzitních seznamů</a:t>
            </a:r>
          </a:p>
        </p:txBody>
      </p:sp>
      <p:sp>
        <p:nvSpPr>
          <p:cNvPr id="12" name="TextovéPole 11">
            <a:extLst>
              <a:ext uri="{FF2B5EF4-FFF2-40B4-BE49-F238E27FC236}">
                <a16:creationId xmlns:a16="http://schemas.microsoft.com/office/drawing/2014/main" id="{4E780A60-6D25-0733-5918-938B21C18F02}"/>
              </a:ext>
            </a:extLst>
          </p:cNvPr>
          <p:cNvSpPr txBox="1"/>
          <p:nvPr/>
        </p:nvSpPr>
        <p:spPr>
          <a:xfrm>
            <a:off x="326384" y="2506932"/>
            <a:ext cx="1496210" cy="384721"/>
          </a:xfrm>
          <a:prstGeom prst="rect">
            <a:avLst/>
          </a:prstGeom>
          <a:noFill/>
        </p:spPr>
        <p:txBody>
          <a:bodyPr wrap="square">
            <a:spAutoFit/>
          </a:bodyPr>
          <a:lstStyle/>
          <a:p>
            <a:r>
              <a:rPr lang="cs-CZ" sz="1900" b="1" dirty="0">
                <a:solidFill>
                  <a:srgbClr val="002060"/>
                </a:solidFill>
              </a:rPr>
              <a:t>1933</a:t>
            </a:r>
          </a:p>
        </p:txBody>
      </p:sp>
      <p:sp>
        <p:nvSpPr>
          <p:cNvPr id="13" name="TextovéPole 12">
            <a:extLst>
              <a:ext uri="{FF2B5EF4-FFF2-40B4-BE49-F238E27FC236}">
                <a16:creationId xmlns:a16="http://schemas.microsoft.com/office/drawing/2014/main" id="{A0F98FA3-5BF8-166A-5DC4-B5FEA5D0C60E}"/>
              </a:ext>
            </a:extLst>
          </p:cNvPr>
          <p:cNvSpPr txBox="1"/>
          <p:nvPr/>
        </p:nvSpPr>
        <p:spPr>
          <a:xfrm>
            <a:off x="2494705" y="2491851"/>
            <a:ext cx="4452943" cy="384721"/>
          </a:xfrm>
          <a:prstGeom prst="rect">
            <a:avLst/>
          </a:prstGeom>
          <a:noFill/>
        </p:spPr>
        <p:txBody>
          <a:bodyPr wrap="square">
            <a:spAutoFit/>
          </a:bodyPr>
          <a:lstStyle/>
          <a:p>
            <a:r>
              <a:rPr lang="cs-CZ" sz="1900" dirty="0"/>
              <a:t>Nobelova cena (spolu s P. </a:t>
            </a:r>
            <a:r>
              <a:rPr lang="cs-CZ" sz="1900" dirty="0" err="1"/>
              <a:t>Diracem</a:t>
            </a:r>
            <a:r>
              <a:rPr lang="cs-CZ" sz="1900" dirty="0"/>
              <a:t>)</a:t>
            </a:r>
          </a:p>
        </p:txBody>
      </p:sp>
      <p:grpSp>
        <p:nvGrpSpPr>
          <p:cNvPr id="27" name="Skupina 26">
            <a:extLst>
              <a:ext uri="{FF2B5EF4-FFF2-40B4-BE49-F238E27FC236}">
                <a16:creationId xmlns:a16="http://schemas.microsoft.com/office/drawing/2014/main" id="{564CEFB3-A994-6963-22FE-2A7C49260855}"/>
              </a:ext>
            </a:extLst>
          </p:cNvPr>
          <p:cNvGrpSpPr/>
          <p:nvPr/>
        </p:nvGrpSpPr>
        <p:grpSpPr>
          <a:xfrm>
            <a:off x="332056" y="3593502"/>
            <a:ext cx="11225389" cy="1796929"/>
            <a:chOff x="332056" y="3629362"/>
            <a:chExt cx="11225389" cy="1796929"/>
          </a:xfrm>
        </p:grpSpPr>
        <p:sp>
          <p:nvSpPr>
            <p:cNvPr id="14" name="TextovéPole 13">
              <a:extLst>
                <a:ext uri="{FF2B5EF4-FFF2-40B4-BE49-F238E27FC236}">
                  <a16:creationId xmlns:a16="http://schemas.microsoft.com/office/drawing/2014/main" id="{604113FE-AD74-AF8F-CB5C-2E6A75FCC82F}"/>
                </a:ext>
              </a:extLst>
            </p:cNvPr>
            <p:cNvSpPr txBox="1"/>
            <p:nvPr/>
          </p:nvSpPr>
          <p:spPr>
            <a:xfrm>
              <a:off x="334807" y="3629362"/>
              <a:ext cx="2018658" cy="384721"/>
            </a:xfrm>
            <a:prstGeom prst="rect">
              <a:avLst/>
            </a:prstGeom>
            <a:noFill/>
          </p:spPr>
          <p:txBody>
            <a:bodyPr wrap="square">
              <a:spAutoFit/>
            </a:bodyPr>
            <a:lstStyle/>
            <a:p>
              <a:r>
                <a:rPr lang="cs-CZ" sz="1900" b="1" dirty="0">
                  <a:solidFill>
                    <a:srgbClr val="002060"/>
                  </a:solidFill>
                </a:rPr>
                <a:t>X/1936</a:t>
              </a:r>
              <a:r>
                <a:rPr lang="cs-CZ" sz="1900" b="1" dirty="0">
                  <a:solidFill>
                    <a:srgbClr val="002060"/>
                  </a:solidFill>
                  <a:sym typeface="Symbol" panose="05050102010706020507" pitchFamily="18" charset="2"/>
                </a:rPr>
                <a:t>III/</a:t>
              </a:r>
              <a:r>
                <a:rPr lang="cs-CZ" sz="1900" b="1" dirty="0">
                  <a:solidFill>
                    <a:srgbClr val="002060"/>
                  </a:solidFill>
                </a:rPr>
                <a:t>1938</a:t>
              </a:r>
            </a:p>
          </p:txBody>
        </p:sp>
        <p:sp>
          <p:nvSpPr>
            <p:cNvPr id="16" name="TextovéPole 15">
              <a:extLst>
                <a:ext uri="{FF2B5EF4-FFF2-40B4-BE49-F238E27FC236}">
                  <a16:creationId xmlns:a16="http://schemas.microsoft.com/office/drawing/2014/main" id="{0FBA1737-7962-8713-4B44-E7ACB6859A16}"/>
                </a:ext>
              </a:extLst>
            </p:cNvPr>
            <p:cNvSpPr txBox="1"/>
            <p:nvPr/>
          </p:nvSpPr>
          <p:spPr>
            <a:xfrm>
              <a:off x="343100" y="4157171"/>
              <a:ext cx="1545733" cy="384721"/>
            </a:xfrm>
            <a:prstGeom prst="rect">
              <a:avLst/>
            </a:prstGeom>
            <a:noFill/>
          </p:spPr>
          <p:txBody>
            <a:bodyPr wrap="square">
              <a:spAutoFit/>
            </a:bodyPr>
            <a:lstStyle/>
            <a:p>
              <a:r>
                <a:rPr lang="cs-CZ" sz="1900" b="1" dirty="0">
                  <a:solidFill>
                    <a:srgbClr val="002060"/>
                  </a:solidFill>
                </a:rPr>
                <a:t>IX/1938</a:t>
              </a:r>
            </a:p>
          </p:txBody>
        </p:sp>
        <p:sp>
          <p:nvSpPr>
            <p:cNvPr id="17" name="TextovéPole 16">
              <a:extLst>
                <a:ext uri="{FF2B5EF4-FFF2-40B4-BE49-F238E27FC236}">
                  <a16:creationId xmlns:a16="http://schemas.microsoft.com/office/drawing/2014/main" id="{9F6A8B8F-B4AD-2E8D-3139-AC0933901B61}"/>
                </a:ext>
              </a:extLst>
            </p:cNvPr>
            <p:cNvSpPr txBox="1"/>
            <p:nvPr/>
          </p:nvSpPr>
          <p:spPr>
            <a:xfrm>
              <a:off x="2488860" y="4176925"/>
              <a:ext cx="9068585" cy="384721"/>
            </a:xfrm>
            <a:prstGeom prst="rect">
              <a:avLst/>
            </a:prstGeom>
            <a:noFill/>
          </p:spPr>
          <p:txBody>
            <a:bodyPr wrap="square">
              <a:spAutoFit/>
            </a:bodyPr>
            <a:lstStyle/>
            <a:p>
              <a:r>
                <a:rPr lang="cs-CZ" sz="1900" dirty="0"/>
                <a:t>utíká (s několika kufry) z Rakouska do Itálie, následuje opět Oxford a potom </a:t>
              </a:r>
              <a:r>
                <a:rPr lang="cs-CZ" sz="1900" dirty="0" err="1"/>
                <a:t>Gent</a:t>
              </a:r>
              <a:endParaRPr lang="cs-CZ" sz="1900" dirty="0"/>
            </a:p>
          </p:txBody>
        </p:sp>
        <p:sp>
          <p:nvSpPr>
            <p:cNvPr id="18" name="TextovéPole 17">
              <a:extLst>
                <a:ext uri="{FF2B5EF4-FFF2-40B4-BE49-F238E27FC236}">
                  <a16:creationId xmlns:a16="http://schemas.microsoft.com/office/drawing/2014/main" id="{8079E1C8-28CB-B246-65C9-31A34094D3D9}"/>
                </a:ext>
              </a:extLst>
            </p:cNvPr>
            <p:cNvSpPr txBox="1"/>
            <p:nvPr/>
          </p:nvSpPr>
          <p:spPr>
            <a:xfrm>
              <a:off x="332056" y="4742772"/>
              <a:ext cx="1674468" cy="384721"/>
            </a:xfrm>
            <a:prstGeom prst="rect">
              <a:avLst/>
            </a:prstGeom>
            <a:noFill/>
          </p:spPr>
          <p:txBody>
            <a:bodyPr wrap="square">
              <a:spAutoFit/>
            </a:bodyPr>
            <a:lstStyle/>
            <a:p>
              <a:r>
                <a:rPr lang="cs-CZ" sz="1900" b="1" dirty="0">
                  <a:solidFill>
                    <a:srgbClr val="002060"/>
                  </a:solidFill>
                </a:rPr>
                <a:t>X/1939-1956</a:t>
              </a:r>
            </a:p>
          </p:txBody>
        </p:sp>
        <p:sp>
          <p:nvSpPr>
            <p:cNvPr id="19" name="TextovéPole 18">
              <a:extLst>
                <a:ext uri="{FF2B5EF4-FFF2-40B4-BE49-F238E27FC236}">
                  <a16:creationId xmlns:a16="http://schemas.microsoft.com/office/drawing/2014/main" id="{33CAEFCB-615D-8F04-3810-5F407A4ABD45}"/>
                </a:ext>
              </a:extLst>
            </p:cNvPr>
            <p:cNvSpPr txBox="1"/>
            <p:nvPr/>
          </p:nvSpPr>
          <p:spPr>
            <a:xfrm>
              <a:off x="2487934" y="4749183"/>
              <a:ext cx="4128019" cy="677108"/>
            </a:xfrm>
            <a:prstGeom prst="rect">
              <a:avLst/>
            </a:prstGeom>
            <a:noFill/>
          </p:spPr>
          <p:txBody>
            <a:bodyPr wrap="square">
              <a:spAutoFit/>
            </a:bodyPr>
            <a:lstStyle/>
            <a:p>
              <a:r>
                <a:rPr lang="cs-CZ" sz="1900" dirty="0"/>
                <a:t>Dublin Institute </a:t>
              </a:r>
              <a:r>
                <a:rPr lang="cs-CZ" sz="1900" dirty="0" err="1"/>
                <a:t>for</a:t>
              </a:r>
              <a:r>
                <a:rPr lang="cs-CZ" sz="1900" dirty="0"/>
                <a:t> </a:t>
              </a:r>
              <a:r>
                <a:rPr lang="cs-CZ" sz="1900" dirty="0" err="1"/>
                <a:t>Advanced</a:t>
              </a:r>
              <a:r>
                <a:rPr lang="cs-CZ" sz="1900" dirty="0"/>
                <a:t> </a:t>
              </a:r>
              <a:r>
                <a:rPr lang="cs-CZ" sz="1900" dirty="0" err="1"/>
                <a:t>Studies</a:t>
              </a:r>
              <a:r>
                <a:rPr lang="cs-CZ" sz="1900" dirty="0"/>
                <a:t> (píše knihu </a:t>
              </a:r>
              <a:r>
                <a:rPr lang="cs-CZ" sz="1900" i="1" dirty="0"/>
                <a:t>Co je život?</a:t>
              </a:r>
              <a:r>
                <a:rPr lang="cs-CZ" sz="1900" dirty="0"/>
                <a:t>)</a:t>
              </a:r>
            </a:p>
          </p:txBody>
        </p:sp>
      </p:grpSp>
      <p:sp>
        <p:nvSpPr>
          <p:cNvPr id="20" name="TextovéPole 19">
            <a:extLst>
              <a:ext uri="{FF2B5EF4-FFF2-40B4-BE49-F238E27FC236}">
                <a16:creationId xmlns:a16="http://schemas.microsoft.com/office/drawing/2014/main" id="{121889F3-1E83-7BEC-7AE3-ABFB3235F089}"/>
              </a:ext>
            </a:extLst>
          </p:cNvPr>
          <p:cNvSpPr txBox="1"/>
          <p:nvPr/>
        </p:nvSpPr>
        <p:spPr>
          <a:xfrm>
            <a:off x="325174" y="3032879"/>
            <a:ext cx="1385577" cy="384721"/>
          </a:xfrm>
          <a:prstGeom prst="rect">
            <a:avLst/>
          </a:prstGeom>
          <a:noFill/>
        </p:spPr>
        <p:txBody>
          <a:bodyPr wrap="square">
            <a:spAutoFit/>
          </a:bodyPr>
          <a:lstStyle/>
          <a:p>
            <a:r>
              <a:rPr lang="cs-CZ" sz="1900" b="1" dirty="0">
                <a:solidFill>
                  <a:srgbClr val="002060"/>
                </a:solidFill>
              </a:rPr>
              <a:t>1933-1936</a:t>
            </a:r>
          </a:p>
        </p:txBody>
      </p:sp>
      <p:sp>
        <p:nvSpPr>
          <p:cNvPr id="21" name="TextovéPole 20">
            <a:extLst>
              <a:ext uri="{FF2B5EF4-FFF2-40B4-BE49-F238E27FC236}">
                <a16:creationId xmlns:a16="http://schemas.microsoft.com/office/drawing/2014/main" id="{447DE539-78BD-8D5E-0724-D0027660BF73}"/>
              </a:ext>
            </a:extLst>
          </p:cNvPr>
          <p:cNvSpPr txBox="1"/>
          <p:nvPr/>
        </p:nvSpPr>
        <p:spPr>
          <a:xfrm>
            <a:off x="2484748" y="3040246"/>
            <a:ext cx="4660124" cy="384721"/>
          </a:xfrm>
          <a:prstGeom prst="rect">
            <a:avLst/>
          </a:prstGeom>
          <a:noFill/>
        </p:spPr>
        <p:txBody>
          <a:bodyPr wrap="square">
            <a:spAutoFit/>
          </a:bodyPr>
          <a:lstStyle/>
          <a:p>
            <a:r>
              <a:rPr lang="cs-CZ" sz="1900" dirty="0" err="1"/>
              <a:t>Fellow</a:t>
            </a:r>
            <a:r>
              <a:rPr lang="cs-CZ" sz="1900" dirty="0"/>
              <a:t> </a:t>
            </a:r>
            <a:r>
              <a:rPr lang="cs-CZ" sz="1900" dirty="0" err="1"/>
              <a:t>of</a:t>
            </a:r>
            <a:r>
              <a:rPr lang="cs-CZ" sz="1900" dirty="0"/>
              <a:t> </a:t>
            </a:r>
            <a:r>
              <a:rPr lang="cs-CZ" sz="1900" dirty="0" err="1"/>
              <a:t>the</a:t>
            </a:r>
            <a:r>
              <a:rPr lang="cs-CZ" sz="1900" dirty="0"/>
              <a:t> Magdalen </a:t>
            </a:r>
            <a:r>
              <a:rPr lang="cs-CZ" sz="1900" dirty="0" err="1"/>
              <a:t>Colledge</a:t>
            </a:r>
            <a:r>
              <a:rPr lang="cs-CZ" sz="1900" dirty="0"/>
              <a:t>, Oxford</a:t>
            </a:r>
          </a:p>
        </p:txBody>
      </p:sp>
      <p:sp>
        <p:nvSpPr>
          <p:cNvPr id="23" name="TextovéPole 22">
            <a:extLst>
              <a:ext uri="{FF2B5EF4-FFF2-40B4-BE49-F238E27FC236}">
                <a16:creationId xmlns:a16="http://schemas.microsoft.com/office/drawing/2014/main" id="{0BD9A6AE-75FF-68B9-D442-BEC9A5E9C3DF}"/>
              </a:ext>
            </a:extLst>
          </p:cNvPr>
          <p:cNvSpPr txBox="1"/>
          <p:nvPr/>
        </p:nvSpPr>
        <p:spPr>
          <a:xfrm>
            <a:off x="9756743" y="306931"/>
            <a:ext cx="2235880" cy="400110"/>
          </a:xfrm>
          <a:prstGeom prst="rect">
            <a:avLst/>
          </a:prstGeom>
          <a:solidFill>
            <a:srgbClr val="FFFFFF">
              <a:alpha val="80000"/>
            </a:srgbClr>
          </a:solidFill>
          <a:ln>
            <a:solidFill>
              <a:schemeClr val="bg1">
                <a:lumMod val="85000"/>
              </a:schemeClr>
            </a:solidFill>
          </a:ln>
        </p:spPr>
        <p:txBody>
          <a:bodyPr wrap="square" rtlCol="0">
            <a:spAutoFit/>
          </a:bodyPr>
          <a:lstStyle/>
          <a:p>
            <a:pPr algn="ctr"/>
            <a:r>
              <a:rPr lang="cs-CZ" sz="2000" dirty="0">
                <a:solidFill>
                  <a:schemeClr val="bg2">
                    <a:lumMod val="50000"/>
                  </a:schemeClr>
                </a:solidFill>
              </a:rPr>
              <a:t>po roku 1926</a:t>
            </a:r>
          </a:p>
        </p:txBody>
      </p:sp>
      <p:pic>
        <p:nvPicPr>
          <p:cNvPr id="6" name="Obrázek 5" descr="Obsah obrázku text, Písmo, Značka, Obal knihy&#10;&#10;Obsah generovaný pomocí AI může být nesprávný.">
            <a:extLst>
              <a:ext uri="{FF2B5EF4-FFF2-40B4-BE49-F238E27FC236}">
                <a16:creationId xmlns:a16="http://schemas.microsoft.com/office/drawing/2014/main" id="{D0CA2F0D-D31B-CD0A-B359-2A775C0A87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2774" y="1150076"/>
            <a:ext cx="3745826" cy="5707924"/>
          </a:xfrm>
          <a:prstGeom prst="rect">
            <a:avLst/>
          </a:prstGeom>
        </p:spPr>
      </p:pic>
      <p:sp>
        <p:nvSpPr>
          <p:cNvPr id="7" name="TextovéPole 6">
            <a:extLst>
              <a:ext uri="{FF2B5EF4-FFF2-40B4-BE49-F238E27FC236}">
                <a16:creationId xmlns:a16="http://schemas.microsoft.com/office/drawing/2014/main" id="{B9761C9D-33F1-8880-55B8-324573A7C182}"/>
              </a:ext>
            </a:extLst>
          </p:cNvPr>
          <p:cNvSpPr txBox="1"/>
          <p:nvPr/>
        </p:nvSpPr>
        <p:spPr>
          <a:xfrm>
            <a:off x="10074040" y="5585682"/>
            <a:ext cx="1221492" cy="523220"/>
          </a:xfrm>
          <a:prstGeom prst="rect">
            <a:avLst/>
          </a:prstGeom>
          <a:noFill/>
        </p:spPr>
        <p:txBody>
          <a:bodyPr wrap="square" rtlCol="0">
            <a:spAutoFit/>
          </a:bodyPr>
          <a:lstStyle/>
          <a:p>
            <a:pPr algn="ctr"/>
            <a:r>
              <a:rPr lang="cs-CZ" sz="2800" dirty="0">
                <a:solidFill>
                  <a:schemeClr val="accent5">
                    <a:lumMod val="75000"/>
                  </a:schemeClr>
                </a:solidFill>
              </a:rPr>
              <a:t>2005</a:t>
            </a:r>
          </a:p>
        </p:txBody>
      </p:sp>
      <p:sp>
        <p:nvSpPr>
          <p:cNvPr id="22" name="TextovéPole 21">
            <a:extLst>
              <a:ext uri="{FF2B5EF4-FFF2-40B4-BE49-F238E27FC236}">
                <a16:creationId xmlns:a16="http://schemas.microsoft.com/office/drawing/2014/main" id="{C239DA78-A327-9D2A-5AC8-DC5262039B86}"/>
              </a:ext>
            </a:extLst>
          </p:cNvPr>
          <p:cNvSpPr txBox="1"/>
          <p:nvPr/>
        </p:nvSpPr>
        <p:spPr>
          <a:xfrm>
            <a:off x="2494069" y="3577540"/>
            <a:ext cx="6237555" cy="384721"/>
          </a:xfrm>
          <a:prstGeom prst="rect">
            <a:avLst/>
          </a:prstGeom>
          <a:noFill/>
        </p:spPr>
        <p:txBody>
          <a:bodyPr wrap="square">
            <a:spAutoFit/>
          </a:bodyPr>
          <a:lstStyle/>
          <a:p>
            <a:r>
              <a:rPr lang="cs-CZ" sz="1900" dirty="0"/>
              <a:t>místo do </a:t>
            </a:r>
            <a:r>
              <a:rPr lang="cs-CZ" sz="1900" dirty="0" err="1"/>
              <a:t>Edinburgu</a:t>
            </a:r>
            <a:r>
              <a:rPr lang="cs-CZ" sz="1900" dirty="0"/>
              <a:t> se vydal do Štýrského Hradce</a:t>
            </a:r>
          </a:p>
        </p:txBody>
      </p:sp>
    </p:spTree>
    <p:extLst>
      <p:ext uri="{BB962C8B-B14F-4D97-AF65-F5344CB8AC3E}">
        <p14:creationId xmlns:p14="http://schemas.microsoft.com/office/powerpoint/2010/main" val="250062816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F35CE-E985-D192-4716-0BDA9BE9D39C}"/>
            </a:ext>
          </a:extLst>
        </p:cNvPr>
        <p:cNvGrpSpPr/>
        <p:nvPr/>
      </p:nvGrpSpPr>
      <p:grpSpPr>
        <a:xfrm>
          <a:off x="0" y="0"/>
          <a:ext cx="0" cy="0"/>
          <a:chOff x="0" y="0"/>
          <a:chExt cx="0" cy="0"/>
        </a:xfrm>
      </p:grpSpPr>
      <p:sp>
        <p:nvSpPr>
          <p:cNvPr id="2" name="TextovéPole 1">
            <a:extLst>
              <a:ext uri="{FF2B5EF4-FFF2-40B4-BE49-F238E27FC236}">
                <a16:creationId xmlns:a16="http://schemas.microsoft.com/office/drawing/2014/main" id="{27DBE481-F5F8-B8DF-78BD-B4FCF8C2570F}"/>
              </a:ext>
            </a:extLst>
          </p:cNvPr>
          <p:cNvSpPr txBox="1"/>
          <p:nvPr/>
        </p:nvSpPr>
        <p:spPr>
          <a:xfrm>
            <a:off x="3345185" y="28602"/>
            <a:ext cx="5484386" cy="461665"/>
          </a:xfrm>
          <a:prstGeom prst="rect">
            <a:avLst/>
          </a:prstGeom>
          <a:noFill/>
        </p:spPr>
        <p:txBody>
          <a:bodyPr wrap="none" rtlCol="0">
            <a:spAutoFit/>
          </a:bodyPr>
          <a:lstStyle/>
          <a:p>
            <a:r>
              <a:rPr lang="cs-CZ" sz="2400" cap="small" dirty="0">
                <a:solidFill>
                  <a:srgbClr val="70AD47">
                    <a:lumMod val="50000"/>
                  </a:srgbClr>
                </a:solidFill>
                <a:latin typeface="Calibri" panose="020F0502020204030204"/>
              </a:rPr>
              <a:t>Erwin Rudolf Josef Alexander </a:t>
            </a:r>
            <a:r>
              <a:rPr lang="cs-CZ" sz="2400" cap="small" dirty="0" err="1">
                <a:solidFill>
                  <a:srgbClr val="70AD47">
                    <a:lumMod val="50000"/>
                  </a:srgbClr>
                </a:solidFill>
                <a:latin typeface="Calibri" panose="020F0502020204030204"/>
              </a:rPr>
              <a:t>Schrödinger</a:t>
            </a:r>
            <a:endParaRPr lang="cs-CZ" sz="2400" cap="small" dirty="0">
              <a:solidFill>
                <a:srgbClr val="70AD47">
                  <a:lumMod val="50000"/>
                </a:srgbClr>
              </a:solidFill>
              <a:latin typeface="Calibri" panose="020F0502020204030204"/>
            </a:endParaRPr>
          </a:p>
        </p:txBody>
      </p:sp>
      <p:sp>
        <p:nvSpPr>
          <p:cNvPr id="3" name="Obdélník 2">
            <a:extLst>
              <a:ext uri="{FF2B5EF4-FFF2-40B4-BE49-F238E27FC236}">
                <a16:creationId xmlns:a16="http://schemas.microsoft.com/office/drawing/2014/main" id="{2A261860-5506-DECB-ACD4-B1281017D4D8}"/>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A497C51D-F796-9FAD-DADB-F69ACC35A4DE}"/>
              </a:ext>
            </a:extLst>
          </p:cNvPr>
          <p:cNvSpPr txBox="1"/>
          <p:nvPr/>
        </p:nvSpPr>
        <p:spPr>
          <a:xfrm>
            <a:off x="321512" y="838460"/>
            <a:ext cx="2226347" cy="384721"/>
          </a:xfrm>
          <a:prstGeom prst="rect">
            <a:avLst/>
          </a:prstGeom>
          <a:noFill/>
        </p:spPr>
        <p:txBody>
          <a:bodyPr wrap="square">
            <a:spAutoFit/>
          </a:bodyPr>
          <a:lstStyle/>
          <a:p>
            <a:r>
              <a:rPr lang="cs-CZ" sz="1900" b="1" dirty="0">
                <a:solidFill>
                  <a:srgbClr val="002060"/>
                </a:solidFill>
              </a:rPr>
              <a:t>XII/1926-III/1927</a:t>
            </a:r>
            <a:endParaRPr lang="cs-CZ" sz="1900" dirty="0">
              <a:solidFill>
                <a:srgbClr val="002060"/>
              </a:solidFill>
            </a:endParaRPr>
          </a:p>
        </p:txBody>
      </p:sp>
      <p:sp>
        <p:nvSpPr>
          <p:cNvPr id="5" name="TextovéPole 4">
            <a:extLst>
              <a:ext uri="{FF2B5EF4-FFF2-40B4-BE49-F238E27FC236}">
                <a16:creationId xmlns:a16="http://schemas.microsoft.com/office/drawing/2014/main" id="{82C7A319-00FB-521B-C3BE-B6D5DAD0DF3F}"/>
              </a:ext>
            </a:extLst>
          </p:cNvPr>
          <p:cNvSpPr txBox="1"/>
          <p:nvPr/>
        </p:nvSpPr>
        <p:spPr>
          <a:xfrm>
            <a:off x="2492825" y="829033"/>
            <a:ext cx="7111057" cy="384721"/>
          </a:xfrm>
          <a:prstGeom prst="rect">
            <a:avLst/>
          </a:prstGeom>
          <a:noFill/>
        </p:spPr>
        <p:txBody>
          <a:bodyPr wrap="square">
            <a:spAutoFit/>
          </a:bodyPr>
          <a:lstStyle/>
          <a:p>
            <a:r>
              <a:rPr lang="cs-CZ" sz="1900" dirty="0"/>
              <a:t>přednáškové turné v USA, kde se začala významně rozvíjet věda</a:t>
            </a:r>
          </a:p>
        </p:txBody>
      </p:sp>
      <p:sp>
        <p:nvSpPr>
          <p:cNvPr id="8" name="TextovéPole 7">
            <a:extLst>
              <a:ext uri="{FF2B5EF4-FFF2-40B4-BE49-F238E27FC236}">
                <a16:creationId xmlns:a16="http://schemas.microsoft.com/office/drawing/2014/main" id="{FF0EFB7C-A0FD-E3C3-356E-C174A19BD72A}"/>
              </a:ext>
            </a:extLst>
          </p:cNvPr>
          <p:cNvSpPr txBox="1"/>
          <p:nvPr/>
        </p:nvSpPr>
        <p:spPr>
          <a:xfrm>
            <a:off x="305161" y="1379228"/>
            <a:ext cx="1443939" cy="384721"/>
          </a:xfrm>
          <a:prstGeom prst="rect">
            <a:avLst/>
          </a:prstGeom>
          <a:noFill/>
        </p:spPr>
        <p:txBody>
          <a:bodyPr wrap="square">
            <a:spAutoFit/>
          </a:bodyPr>
          <a:lstStyle/>
          <a:p>
            <a:r>
              <a:rPr lang="cs-CZ" sz="1900" b="1" dirty="0">
                <a:solidFill>
                  <a:srgbClr val="002060"/>
                </a:solidFill>
              </a:rPr>
              <a:t>1.10.1927</a:t>
            </a:r>
          </a:p>
        </p:txBody>
      </p:sp>
      <p:sp>
        <p:nvSpPr>
          <p:cNvPr id="9" name="TextovéPole 8">
            <a:extLst>
              <a:ext uri="{FF2B5EF4-FFF2-40B4-BE49-F238E27FC236}">
                <a16:creationId xmlns:a16="http://schemas.microsoft.com/office/drawing/2014/main" id="{EA7A57AD-8395-8D2C-AF1D-F093807240D9}"/>
              </a:ext>
            </a:extLst>
          </p:cNvPr>
          <p:cNvSpPr txBox="1"/>
          <p:nvPr/>
        </p:nvSpPr>
        <p:spPr>
          <a:xfrm>
            <a:off x="2494348" y="1394702"/>
            <a:ext cx="6685511" cy="384721"/>
          </a:xfrm>
          <a:prstGeom prst="rect">
            <a:avLst/>
          </a:prstGeom>
          <a:noFill/>
        </p:spPr>
        <p:txBody>
          <a:bodyPr wrap="square">
            <a:spAutoFit/>
          </a:bodyPr>
          <a:lstStyle/>
          <a:p>
            <a:r>
              <a:rPr lang="cs-CZ" sz="1900" dirty="0"/>
              <a:t>se stává nástupcem Plancka na berlínské univerzitě</a:t>
            </a:r>
          </a:p>
        </p:txBody>
      </p:sp>
      <p:sp>
        <p:nvSpPr>
          <p:cNvPr id="10" name="TextovéPole 9">
            <a:extLst>
              <a:ext uri="{FF2B5EF4-FFF2-40B4-BE49-F238E27FC236}">
                <a16:creationId xmlns:a16="http://schemas.microsoft.com/office/drawing/2014/main" id="{9D7209E6-2802-6FD3-8E0C-A78ADAB32F11}"/>
              </a:ext>
            </a:extLst>
          </p:cNvPr>
          <p:cNvSpPr txBox="1"/>
          <p:nvPr/>
        </p:nvSpPr>
        <p:spPr>
          <a:xfrm>
            <a:off x="321512" y="1938483"/>
            <a:ext cx="878315" cy="384721"/>
          </a:xfrm>
          <a:prstGeom prst="rect">
            <a:avLst/>
          </a:prstGeom>
          <a:noFill/>
        </p:spPr>
        <p:txBody>
          <a:bodyPr wrap="square">
            <a:spAutoFit/>
          </a:bodyPr>
          <a:lstStyle/>
          <a:p>
            <a:r>
              <a:rPr lang="cs-CZ" sz="1900" b="1" dirty="0">
                <a:solidFill>
                  <a:srgbClr val="002060"/>
                </a:solidFill>
              </a:rPr>
              <a:t>1933</a:t>
            </a:r>
            <a:endParaRPr lang="cs-CZ" sz="1900" dirty="0">
              <a:solidFill>
                <a:srgbClr val="002060"/>
              </a:solidFill>
            </a:endParaRPr>
          </a:p>
        </p:txBody>
      </p:sp>
      <p:sp>
        <p:nvSpPr>
          <p:cNvPr id="11" name="TextovéPole 10">
            <a:extLst>
              <a:ext uri="{FF2B5EF4-FFF2-40B4-BE49-F238E27FC236}">
                <a16:creationId xmlns:a16="http://schemas.microsoft.com/office/drawing/2014/main" id="{2DD4F368-C802-E01C-EF7F-4A4DC4F0A229}"/>
              </a:ext>
            </a:extLst>
          </p:cNvPr>
          <p:cNvSpPr txBox="1"/>
          <p:nvPr/>
        </p:nvSpPr>
        <p:spPr>
          <a:xfrm>
            <a:off x="2493497" y="1957337"/>
            <a:ext cx="8802035" cy="384721"/>
          </a:xfrm>
          <a:prstGeom prst="rect">
            <a:avLst/>
          </a:prstGeom>
          <a:noFill/>
        </p:spPr>
        <p:txBody>
          <a:bodyPr wrap="square">
            <a:spAutoFit/>
          </a:bodyPr>
          <a:lstStyle/>
          <a:p>
            <a:r>
              <a:rPr lang="cs-CZ" sz="1900" dirty="0"/>
              <a:t>odchází z Berlína (a Německa), jeho jméno bylo škrtnuto z univerzitních seznamů</a:t>
            </a:r>
          </a:p>
        </p:txBody>
      </p:sp>
      <p:sp>
        <p:nvSpPr>
          <p:cNvPr id="12" name="TextovéPole 11">
            <a:extLst>
              <a:ext uri="{FF2B5EF4-FFF2-40B4-BE49-F238E27FC236}">
                <a16:creationId xmlns:a16="http://schemas.microsoft.com/office/drawing/2014/main" id="{28FAE977-8A34-CF7B-BF89-F4CA1CF132EA}"/>
              </a:ext>
            </a:extLst>
          </p:cNvPr>
          <p:cNvSpPr txBox="1"/>
          <p:nvPr/>
        </p:nvSpPr>
        <p:spPr>
          <a:xfrm>
            <a:off x="326384" y="2506932"/>
            <a:ext cx="1496210" cy="384721"/>
          </a:xfrm>
          <a:prstGeom prst="rect">
            <a:avLst/>
          </a:prstGeom>
          <a:noFill/>
        </p:spPr>
        <p:txBody>
          <a:bodyPr wrap="square">
            <a:spAutoFit/>
          </a:bodyPr>
          <a:lstStyle/>
          <a:p>
            <a:r>
              <a:rPr lang="cs-CZ" sz="1900" b="1" dirty="0">
                <a:solidFill>
                  <a:srgbClr val="002060"/>
                </a:solidFill>
              </a:rPr>
              <a:t>1933</a:t>
            </a:r>
          </a:p>
        </p:txBody>
      </p:sp>
      <p:sp>
        <p:nvSpPr>
          <p:cNvPr id="13" name="TextovéPole 12">
            <a:extLst>
              <a:ext uri="{FF2B5EF4-FFF2-40B4-BE49-F238E27FC236}">
                <a16:creationId xmlns:a16="http://schemas.microsoft.com/office/drawing/2014/main" id="{A5B97508-6061-599D-564E-01F3CF8F8ECC}"/>
              </a:ext>
            </a:extLst>
          </p:cNvPr>
          <p:cNvSpPr txBox="1"/>
          <p:nvPr/>
        </p:nvSpPr>
        <p:spPr>
          <a:xfrm>
            <a:off x="2494705" y="2491851"/>
            <a:ext cx="4452943" cy="384721"/>
          </a:xfrm>
          <a:prstGeom prst="rect">
            <a:avLst/>
          </a:prstGeom>
          <a:noFill/>
        </p:spPr>
        <p:txBody>
          <a:bodyPr wrap="square">
            <a:spAutoFit/>
          </a:bodyPr>
          <a:lstStyle/>
          <a:p>
            <a:r>
              <a:rPr lang="cs-CZ" sz="1900" dirty="0"/>
              <a:t>Nobelova cena (spolu s P. </a:t>
            </a:r>
            <a:r>
              <a:rPr lang="cs-CZ" sz="1900" dirty="0" err="1"/>
              <a:t>Diracem</a:t>
            </a:r>
            <a:r>
              <a:rPr lang="cs-CZ" sz="1900" dirty="0"/>
              <a:t>)</a:t>
            </a:r>
          </a:p>
        </p:txBody>
      </p:sp>
      <p:grpSp>
        <p:nvGrpSpPr>
          <p:cNvPr id="27" name="Skupina 26">
            <a:extLst>
              <a:ext uri="{FF2B5EF4-FFF2-40B4-BE49-F238E27FC236}">
                <a16:creationId xmlns:a16="http://schemas.microsoft.com/office/drawing/2014/main" id="{7878FA9C-AC1C-45B1-3622-D2F66517DB18}"/>
              </a:ext>
            </a:extLst>
          </p:cNvPr>
          <p:cNvGrpSpPr/>
          <p:nvPr/>
        </p:nvGrpSpPr>
        <p:grpSpPr>
          <a:xfrm>
            <a:off x="332056" y="3593502"/>
            <a:ext cx="11225389" cy="1796929"/>
            <a:chOff x="332056" y="3629362"/>
            <a:chExt cx="11225389" cy="1796929"/>
          </a:xfrm>
        </p:grpSpPr>
        <p:sp>
          <p:nvSpPr>
            <p:cNvPr id="14" name="TextovéPole 13">
              <a:extLst>
                <a:ext uri="{FF2B5EF4-FFF2-40B4-BE49-F238E27FC236}">
                  <a16:creationId xmlns:a16="http://schemas.microsoft.com/office/drawing/2014/main" id="{D6211E1B-C072-B782-7069-2DEB716F0F28}"/>
                </a:ext>
              </a:extLst>
            </p:cNvPr>
            <p:cNvSpPr txBox="1"/>
            <p:nvPr/>
          </p:nvSpPr>
          <p:spPr>
            <a:xfrm>
              <a:off x="334807" y="3629362"/>
              <a:ext cx="2018658" cy="384721"/>
            </a:xfrm>
            <a:prstGeom prst="rect">
              <a:avLst/>
            </a:prstGeom>
            <a:noFill/>
          </p:spPr>
          <p:txBody>
            <a:bodyPr wrap="square">
              <a:spAutoFit/>
            </a:bodyPr>
            <a:lstStyle/>
            <a:p>
              <a:r>
                <a:rPr lang="cs-CZ" sz="1900" b="1" dirty="0">
                  <a:solidFill>
                    <a:srgbClr val="002060"/>
                  </a:solidFill>
                </a:rPr>
                <a:t>X/1936</a:t>
              </a:r>
              <a:r>
                <a:rPr lang="cs-CZ" sz="1900" b="1" dirty="0">
                  <a:solidFill>
                    <a:srgbClr val="002060"/>
                  </a:solidFill>
                  <a:sym typeface="Symbol" panose="05050102010706020507" pitchFamily="18" charset="2"/>
                </a:rPr>
                <a:t>III/</a:t>
              </a:r>
              <a:r>
                <a:rPr lang="cs-CZ" sz="1900" b="1" dirty="0">
                  <a:solidFill>
                    <a:srgbClr val="002060"/>
                  </a:solidFill>
                </a:rPr>
                <a:t>1938</a:t>
              </a:r>
            </a:p>
          </p:txBody>
        </p:sp>
        <p:sp>
          <p:nvSpPr>
            <p:cNvPr id="16" name="TextovéPole 15">
              <a:extLst>
                <a:ext uri="{FF2B5EF4-FFF2-40B4-BE49-F238E27FC236}">
                  <a16:creationId xmlns:a16="http://schemas.microsoft.com/office/drawing/2014/main" id="{DC588795-AF6D-A8DC-80E4-A5E2C38F9541}"/>
                </a:ext>
              </a:extLst>
            </p:cNvPr>
            <p:cNvSpPr txBox="1"/>
            <p:nvPr/>
          </p:nvSpPr>
          <p:spPr>
            <a:xfrm>
              <a:off x="343100" y="4157171"/>
              <a:ext cx="1545733" cy="384721"/>
            </a:xfrm>
            <a:prstGeom prst="rect">
              <a:avLst/>
            </a:prstGeom>
            <a:noFill/>
          </p:spPr>
          <p:txBody>
            <a:bodyPr wrap="square">
              <a:spAutoFit/>
            </a:bodyPr>
            <a:lstStyle/>
            <a:p>
              <a:r>
                <a:rPr lang="cs-CZ" sz="1900" b="1" dirty="0">
                  <a:solidFill>
                    <a:srgbClr val="002060"/>
                  </a:solidFill>
                </a:rPr>
                <a:t>IX/1938</a:t>
              </a:r>
            </a:p>
          </p:txBody>
        </p:sp>
        <p:sp>
          <p:nvSpPr>
            <p:cNvPr id="17" name="TextovéPole 16">
              <a:extLst>
                <a:ext uri="{FF2B5EF4-FFF2-40B4-BE49-F238E27FC236}">
                  <a16:creationId xmlns:a16="http://schemas.microsoft.com/office/drawing/2014/main" id="{35A6B7CB-D3E6-01D3-A82A-CA1A88D0EC2A}"/>
                </a:ext>
              </a:extLst>
            </p:cNvPr>
            <p:cNvSpPr txBox="1"/>
            <p:nvPr/>
          </p:nvSpPr>
          <p:spPr>
            <a:xfrm>
              <a:off x="2488860" y="4176925"/>
              <a:ext cx="9068585" cy="384721"/>
            </a:xfrm>
            <a:prstGeom prst="rect">
              <a:avLst/>
            </a:prstGeom>
            <a:noFill/>
          </p:spPr>
          <p:txBody>
            <a:bodyPr wrap="square">
              <a:spAutoFit/>
            </a:bodyPr>
            <a:lstStyle/>
            <a:p>
              <a:r>
                <a:rPr lang="cs-CZ" sz="1900" dirty="0"/>
                <a:t>utíká (s několika kufry) z Rakouska do Itálie, následuje opět Oxford a potom </a:t>
              </a:r>
              <a:r>
                <a:rPr lang="cs-CZ" sz="1900" dirty="0" err="1"/>
                <a:t>Gent</a:t>
              </a:r>
              <a:endParaRPr lang="cs-CZ" sz="1900" dirty="0"/>
            </a:p>
          </p:txBody>
        </p:sp>
        <p:sp>
          <p:nvSpPr>
            <p:cNvPr id="18" name="TextovéPole 17">
              <a:extLst>
                <a:ext uri="{FF2B5EF4-FFF2-40B4-BE49-F238E27FC236}">
                  <a16:creationId xmlns:a16="http://schemas.microsoft.com/office/drawing/2014/main" id="{B42C611D-55EB-07F4-F69D-DB8E0153E30C}"/>
                </a:ext>
              </a:extLst>
            </p:cNvPr>
            <p:cNvSpPr txBox="1"/>
            <p:nvPr/>
          </p:nvSpPr>
          <p:spPr>
            <a:xfrm>
              <a:off x="332056" y="4742772"/>
              <a:ext cx="1674468" cy="384721"/>
            </a:xfrm>
            <a:prstGeom prst="rect">
              <a:avLst/>
            </a:prstGeom>
            <a:noFill/>
          </p:spPr>
          <p:txBody>
            <a:bodyPr wrap="square">
              <a:spAutoFit/>
            </a:bodyPr>
            <a:lstStyle/>
            <a:p>
              <a:r>
                <a:rPr lang="cs-CZ" sz="1900" b="1" dirty="0">
                  <a:solidFill>
                    <a:srgbClr val="002060"/>
                  </a:solidFill>
                </a:rPr>
                <a:t>X/1939-1956</a:t>
              </a:r>
            </a:p>
          </p:txBody>
        </p:sp>
        <p:sp>
          <p:nvSpPr>
            <p:cNvPr id="19" name="TextovéPole 18">
              <a:extLst>
                <a:ext uri="{FF2B5EF4-FFF2-40B4-BE49-F238E27FC236}">
                  <a16:creationId xmlns:a16="http://schemas.microsoft.com/office/drawing/2014/main" id="{E2BD3A3A-F672-C87A-9526-F8F5623954E5}"/>
                </a:ext>
              </a:extLst>
            </p:cNvPr>
            <p:cNvSpPr txBox="1"/>
            <p:nvPr/>
          </p:nvSpPr>
          <p:spPr>
            <a:xfrm>
              <a:off x="2487934" y="4749183"/>
              <a:ext cx="4128019" cy="677108"/>
            </a:xfrm>
            <a:prstGeom prst="rect">
              <a:avLst/>
            </a:prstGeom>
            <a:noFill/>
          </p:spPr>
          <p:txBody>
            <a:bodyPr wrap="square">
              <a:spAutoFit/>
            </a:bodyPr>
            <a:lstStyle/>
            <a:p>
              <a:r>
                <a:rPr lang="cs-CZ" sz="1900" dirty="0"/>
                <a:t>Dublin Institute </a:t>
              </a:r>
              <a:r>
                <a:rPr lang="cs-CZ" sz="1900" dirty="0" err="1"/>
                <a:t>for</a:t>
              </a:r>
              <a:r>
                <a:rPr lang="cs-CZ" sz="1900" dirty="0"/>
                <a:t> </a:t>
              </a:r>
              <a:r>
                <a:rPr lang="cs-CZ" sz="1900" dirty="0" err="1"/>
                <a:t>Advanced</a:t>
              </a:r>
              <a:r>
                <a:rPr lang="cs-CZ" sz="1900" dirty="0"/>
                <a:t> </a:t>
              </a:r>
              <a:r>
                <a:rPr lang="cs-CZ" sz="1900" dirty="0" err="1"/>
                <a:t>Studies</a:t>
              </a:r>
              <a:r>
                <a:rPr lang="cs-CZ" sz="1900" dirty="0"/>
                <a:t> (píše knihu </a:t>
              </a:r>
              <a:r>
                <a:rPr lang="cs-CZ" sz="1900" i="1" dirty="0"/>
                <a:t>Co je život?</a:t>
              </a:r>
              <a:r>
                <a:rPr lang="cs-CZ" sz="1900" dirty="0"/>
                <a:t>)</a:t>
              </a:r>
            </a:p>
          </p:txBody>
        </p:sp>
      </p:grpSp>
      <p:sp>
        <p:nvSpPr>
          <p:cNvPr id="20" name="TextovéPole 19">
            <a:extLst>
              <a:ext uri="{FF2B5EF4-FFF2-40B4-BE49-F238E27FC236}">
                <a16:creationId xmlns:a16="http://schemas.microsoft.com/office/drawing/2014/main" id="{42B14259-FE25-C1F4-68B9-0E2C390A5EBD}"/>
              </a:ext>
            </a:extLst>
          </p:cNvPr>
          <p:cNvSpPr txBox="1"/>
          <p:nvPr/>
        </p:nvSpPr>
        <p:spPr>
          <a:xfrm>
            <a:off x="325174" y="3032879"/>
            <a:ext cx="1385577" cy="384721"/>
          </a:xfrm>
          <a:prstGeom prst="rect">
            <a:avLst/>
          </a:prstGeom>
          <a:noFill/>
        </p:spPr>
        <p:txBody>
          <a:bodyPr wrap="square">
            <a:spAutoFit/>
          </a:bodyPr>
          <a:lstStyle/>
          <a:p>
            <a:r>
              <a:rPr lang="cs-CZ" sz="1900" b="1" dirty="0">
                <a:solidFill>
                  <a:srgbClr val="002060"/>
                </a:solidFill>
              </a:rPr>
              <a:t>1933-1936</a:t>
            </a:r>
          </a:p>
        </p:txBody>
      </p:sp>
      <p:sp>
        <p:nvSpPr>
          <p:cNvPr id="21" name="TextovéPole 20">
            <a:extLst>
              <a:ext uri="{FF2B5EF4-FFF2-40B4-BE49-F238E27FC236}">
                <a16:creationId xmlns:a16="http://schemas.microsoft.com/office/drawing/2014/main" id="{EBB32B8A-9080-1FAB-18B7-D3635C84AD84}"/>
              </a:ext>
            </a:extLst>
          </p:cNvPr>
          <p:cNvSpPr txBox="1"/>
          <p:nvPr/>
        </p:nvSpPr>
        <p:spPr>
          <a:xfrm>
            <a:off x="2484748" y="3040246"/>
            <a:ext cx="4660124" cy="384721"/>
          </a:xfrm>
          <a:prstGeom prst="rect">
            <a:avLst/>
          </a:prstGeom>
          <a:noFill/>
        </p:spPr>
        <p:txBody>
          <a:bodyPr wrap="square">
            <a:spAutoFit/>
          </a:bodyPr>
          <a:lstStyle/>
          <a:p>
            <a:r>
              <a:rPr lang="cs-CZ" sz="1900" dirty="0" err="1"/>
              <a:t>Fellow</a:t>
            </a:r>
            <a:r>
              <a:rPr lang="cs-CZ" sz="1900" dirty="0"/>
              <a:t> </a:t>
            </a:r>
            <a:r>
              <a:rPr lang="cs-CZ" sz="1900" dirty="0" err="1"/>
              <a:t>of</a:t>
            </a:r>
            <a:r>
              <a:rPr lang="cs-CZ" sz="1900" dirty="0"/>
              <a:t> </a:t>
            </a:r>
            <a:r>
              <a:rPr lang="cs-CZ" sz="1900" dirty="0" err="1"/>
              <a:t>the</a:t>
            </a:r>
            <a:r>
              <a:rPr lang="cs-CZ" sz="1900" dirty="0"/>
              <a:t> Magdalen </a:t>
            </a:r>
            <a:r>
              <a:rPr lang="cs-CZ" sz="1900" dirty="0" err="1"/>
              <a:t>Colledge</a:t>
            </a:r>
            <a:r>
              <a:rPr lang="cs-CZ" sz="1900" dirty="0"/>
              <a:t>, Oxford</a:t>
            </a:r>
          </a:p>
        </p:txBody>
      </p:sp>
      <p:sp>
        <p:nvSpPr>
          <p:cNvPr id="23" name="TextovéPole 22">
            <a:extLst>
              <a:ext uri="{FF2B5EF4-FFF2-40B4-BE49-F238E27FC236}">
                <a16:creationId xmlns:a16="http://schemas.microsoft.com/office/drawing/2014/main" id="{638CFC61-66E5-DEA5-FCC3-33DAB8C5A4C5}"/>
              </a:ext>
            </a:extLst>
          </p:cNvPr>
          <p:cNvSpPr txBox="1"/>
          <p:nvPr/>
        </p:nvSpPr>
        <p:spPr>
          <a:xfrm>
            <a:off x="9756743" y="306931"/>
            <a:ext cx="2235880" cy="400110"/>
          </a:xfrm>
          <a:prstGeom prst="rect">
            <a:avLst/>
          </a:prstGeom>
          <a:solidFill>
            <a:srgbClr val="FFFFFF">
              <a:alpha val="80000"/>
            </a:srgbClr>
          </a:solidFill>
          <a:ln>
            <a:solidFill>
              <a:schemeClr val="bg1">
                <a:lumMod val="85000"/>
              </a:schemeClr>
            </a:solidFill>
          </a:ln>
        </p:spPr>
        <p:txBody>
          <a:bodyPr wrap="square" rtlCol="0">
            <a:spAutoFit/>
          </a:bodyPr>
          <a:lstStyle/>
          <a:p>
            <a:pPr algn="ctr"/>
            <a:r>
              <a:rPr lang="cs-CZ" sz="2000" dirty="0">
                <a:solidFill>
                  <a:schemeClr val="bg2">
                    <a:lumMod val="50000"/>
                  </a:schemeClr>
                </a:solidFill>
              </a:rPr>
              <a:t>po roku 1926</a:t>
            </a:r>
          </a:p>
        </p:txBody>
      </p:sp>
      <p:sp>
        <p:nvSpPr>
          <p:cNvPr id="6" name="TextovéPole 5">
            <a:extLst>
              <a:ext uri="{FF2B5EF4-FFF2-40B4-BE49-F238E27FC236}">
                <a16:creationId xmlns:a16="http://schemas.microsoft.com/office/drawing/2014/main" id="{D66CAB32-EB8F-6DAC-61D1-0BD862DE7C33}"/>
              </a:ext>
            </a:extLst>
          </p:cNvPr>
          <p:cNvSpPr txBox="1"/>
          <p:nvPr/>
        </p:nvSpPr>
        <p:spPr>
          <a:xfrm>
            <a:off x="2494069" y="3577540"/>
            <a:ext cx="6237555" cy="384721"/>
          </a:xfrm>
          <a:prstGeom prst="rect">
            <a:avLst/>
          </a:prstGeom>
          <a:noFill/>
        </p:spPr>
        <p:txBody>
          <a:bodyPr wrap="square">
            <a:spAutoFit/>
          </a:bodyPr>
          <a:lstStyle/>
          <a:p>
            <a:r>
              <a:rPr lang="cs-CZ" sz="1900" dirty="0"/>
              <a:t>místo do </a:t>
            </a:r>
            <a:r>
              <a:rPr lang="cs-CZ" sz="1900" dirty="0" err="1"/>
              <a:t>Edinburgu</a:t>
            </a:r>
            <a:r>
              <a:rPr lang="cs-CZ" sz="1900" dirty="0"/>
              <a:t> se vydal do Štýrského Hradce</a:t>
            </a:r>
          </a:p>
        </p:txBody>
      </p:sp>
      <p:pic>
        <p:nvPicPr>
          <p:cNvPr id="22" name="Obrázek 21">
            <a:extLst>
              <a:ext uri="{FF2B5EF4-FFF2-40B4-BE49-F238E27FC236}">
                <a16:creationId xmlns:a16="http://schemas.microsoft.com/office/drawing/2014/main" id="{C7A5B46D-0561-3AC8-8A7F-442D24AC4425}"/>
              </a:ext>
            </a:extLst>
          </p:cNvPr>
          <p:cNvPicPr>
            <a:picLocks noChangeAspect="1"/>
          </p:cNvPicPr>
          <p:nvPr/>
        </p:nvPicPr>
        <p:blipFill>
          <a:blip r:embed="rId3"/>
          <a:stretch>
            <a:fillRect/>
          </a:stretch>
        </p:blipFill>
        <p:spPr>
          <a:xfrm>
            <a:off x="7285477" y="2787651"/>
            <a:ext cx="4812482" cy="3979098"/>
          </a:xfrm>
          <a:prstGeom prst="rect">
            <a:avLst/>
          </a:prstGeom>
        </p:spPr>
      </p:pic>
    </p:spTree>
    <p:extLst>
      <p:ext uri="{BB962C8B-B14F-4D97-AF65-F5344CB8AC3E}">
        <p14:creationId xmlns:p14="http://schemas.microsoft.com/office/powerpoint/2010/main" val="13526932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EC2D9-9497-0110-D869-3FA8781F4326}"/>
            </a:ext>
          </a:extLst>
        </p:cNvPr>
        <p:cNvGrpSpPr/>
        <p:nvPr/>
      </p:nvGrpSpPr>
      <p:grpSpPr>
        <a:xfrm>
          <a:off x="0" y="0"/>
          <a:ext cx="0" cy="0"/>
          <a:chOff x="0" y="0"/>
          <a:chExt cx="0" cy="0"/>
        </a:xfrm>
      </p:grpSpPr>
      <p:sp>
        <p:nvSpPr>
          <p:cNvPr id="2" name="TextovéPole 1">
            <a:extLst>
              <a:ext uri="{FF2B5EF4-FFF2-40B4-BE49-F238E27FC236}">
                <a16:creationId xmlns:a16="http://schemas.microsoft.com/office/drawing/2014/main" id="{0AD41045-4777-693D-E6BD-EE21954813B8}"/>
              </a:ext>
            </a:extLst>
          </p:cNvPr>
          <p:cNvSpPr txBox="1"/>
          <p:nvPr/>
        </p:nvSpPr>
        <p:spPr>
          <a:xfrm>
            <a:off x="3345185" y="28602"/>
            <a:ext cx="5484386" cy="461665"/>
          </a:xfrm>
          <a:prstGeom prst="rect">
            <a:avLst/>
          </a:prstGeom>
          <a:noFill/>
        </p:spPr>
        <p:txBody>
          <a:bodyPr wrap="none" rtlCol="0">
            <a:spAutoFit/>
          </a:bodyPr>
          <a:lstStyle/>
          <a:p>
            <a:r>
              <a:rPr lang="cs-CZ" sz="2400" cap="small" dirty="0">
                <a:solidFill>
                  <a:srgbClr val="70AD47">
                    <a:lumMod val="50000"/>
                  </a:srgbClr>
                </a:solidFill>
                <a:latin typeface="Calibri" panose="020F0502020204030204"/>
              </a:rPr>
              <a:t>Erwin Rudolf Josef Alexander </a:t>
            </a:r>
            <a:r>
              <a:rPr lang="cs-CZ" sz="2400" cap="small" dirty="0" err="1">
                <a:solidFill>
                  <a:srgbClr val="70AD47">
                    <a:lumMod val="50000"/>
                  </a:srgbClr>
                </a:solidFill>
                <a:latin typeface="Calibri" panose="020F0502020204030204"/>
              </a:rPr>
              <a:t>Schrödinger</a:t>
            </a:r>
            <a:endParaRPr lang="cs-CZ" sz="2400" cap="small" dirty="0">
              <a:solidFill>
                <a:srgbClr val="70AD47">
                  <a:lumMod val="50000"/>
                </a:srgbClr>
              </a:solidFill>
              <a:latin typeface="Calibri" panose="020F0502020204030204"/>
            </a:endParaRPr>
          </a:p>
        </p:txBody>
      </p:sp>
      <p:sp>
        <p:nvSpPr>
          <p:cNvPr id="3" name="Obdélník 2">
            <a:extLst>
              <a:ext uri="{FF2B5EF4-FFF2-40B4-BE49-F238E27FC236}">
                <a16:creationId xmlns:a16="http://schemas.microsoft.com/office/drawing/2014/main" id="{DA491320-852F-B875-78E4-1AF8773D4106}"/>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DAF6B4B1-CE94-2579-6F76-8A2709CB6081}"/>
              </a:ext>
            </a:extLst>
          </p:cNvPr>
          <p:cNvSpPr txBox="1"/>
          <p:nvPr/>
        </p:nvSpPr>
        <p:spPr>
          <a:xfrm>
            <a:off x="321512" y="838460"/>
            <a:ext cx="2226347" cy="384721"/>
          </a:xfrm>
          <a:prstGeom prst="rect">
            <a:avLst/>
          </a:prstGeom>
          <a:noFill/>
        </p:spPr>
        <p:txBody>
          <a:bodyPr wrap="square">
            <a:spAutoFit/>
          </a:bodyPr>
          <a:lstStyle/>
          <a:p>
            <a:r>
              <a:rPr lang="cs-CZ" sz="1900" b="1" dirty="0">
                <a:solidFill>
                  <a:srgbClr val="002060"/>
                </a:solidFill>
              </a:rPr>
              <a:t>XII/1926-III/1927</a:t>
            </a:r>
            <a:endParaRPr lang="cs-CZ" sz="1900" dirty="0">
              <a:solidFill>
                <a:srgbClr val="002060"/>
              </a:solidFill>
            </a:endParaRPr>
          </a:p>
        </p:txBody>
      </p:sp>
      <p:sp>
        <p:nvSpPr>
          <p:cNvPr id="5" name="TextovéPole 4">
            <a:extLst>
              <a:ext uri="{FF2B5EF4-FFF2-40B4-BE49-F238E27FC236}">
                <a16:creationId xmlns:a16="http://schemas.microsoft.com/office/drawing/2014/main" id="{75A9DA2C-FCC1-7DC5-F530-58E0DA2A94B7}"/>
              </a:ext>
            </a:extLst>
          </p:cNvPr>
          <p:cNvSpPr txBox="1"/>
          <p:nvPr/>
        </p:nvSpPr>
        <p:spPr>
          <a:xfrm>
            <a:off x="2492825" y="829033"/>
            <a:ext cx="7111057" cy="384721"/>
          </a:xfrm>
          <a:prstGeom prst="rect">
            <a:avLst/>
          </a:prstGeom>
          <a:noFill/>
        </p:spPr>
        <p:txBody>
          <a:bodyPr wrap="square">
            <a:spAutoFit/>
          </a:bodyPr>
          <a:lstStyle/>
          <a:p>
            <a:r>
              <a:rPr lang="cs-CZ" sz="1900" dirty="0"/>
              <a:t>přednáškové turné v USA, kde se začala významně rozvíjet věda</a:t>
            </a:r>
          </a:p>
        </p:txBody>
      </p:sp>
      <p:sp>
        <p:nvSpPr>
          <p:cNvPr id="8" name="TextovéPole 7">
            <a:extLst>
              <a:ext uri="{FF2B5EF4-FFF2-40B4-BE49-F238E27FC236}">
                <a16:creationId xmlns:a16="http://schemas.microsoft.com/office/drawing/2014/main" id="{8FD70F32-DB8C-7687-40BE-256C0AD7E89D}"/>
              </a:ext>
            </a:extLst>
          </p:cNvPr>
          <p:cNvSpPr txBox="1"/>
          <p:nvPr/>
        </p:nvSpPr>
        <p:spPr>
          <a:xfrm>
            <a:off x="305161" y="1379228"/>
            <a:ext cx="1443939" cy="384721"/>
          </a:xfrm>
          <a:prstGeom prst="rect">
            <a:avLst/>
          </a:prstGeom>
          <a:noFill/>
        </p:spPr>
        <p:txBody>
          <a:bodyPr wrap="square">
            <a:spAutoFit/>
          </a:bodyPr>
          <a:lstStyle/>
          <a:p>
            <a:r>
              <a:rPr lang="cs-CZ" sz="1900" b="1" dirty="0">
                <a:solidFill>
                  <a:srgbClr val="002060"/>
                </a:solidFill>
              </a:rPr>
              <a:t>1.10.1927</a:t>
            </a:r>
          </a:p>
        </p:txBody>
      </p:sp>
      <p:sp>
        <p:nvSpPr>
          <p:cNvPr id="9" name="TextovéPole 8">
            <a:extLst>
              <a:ext uri="{FF2B5EF4-FFF2-40B4-BE49-F238E27FC236}">
                <a16:creationId xmlns:a16="http://schemas.microsoft.com/office/drawing/2014/main" id="{1B7819AD-C76A-656D-58E2-654B7C27CAD9}"/>
              </a:ext>
            </a:extLst>
          </p:cNvPr>
          <p:cNvSpPr txBox="1"/>
          <p:nvPr/>
        </p:nvSpPr>
        <p:spPr>
          <a:xfrm>
            <a:off x="2494348" y="1394702"/>
            <a:ext cx="6685511" cy="384721"/>
          </a:xfrm>
          <a:prstGeom prst="rect">
            <a:avLst/>
          </a:prstGeom>
          <a:noFill/>
        </p:spPr>
        <p:txBody>
          <a:bodyPr wrap="square">
            <a:spAutoFit/>
          </a:bodyPr>
          <a:lstStyle/>
          <a:p>
            <a:r>
              <a:rPr lang="cs-CZ" sz="1900" dirty="0"/>
              <a:t>se stává nástupcem Plancka na berlínské univerzitě</a:t>
            </a:r>
          </a:p>
        </p:txBody>
      </p:sp>
      <p:sp>
        <p:nvSpPr>
          <p:cNvPr id="10" name="TextovéPole 9">
            <a:extLst>
              <a:ext uri="{FF2B5EF4-FFF2-40B4-BE49-F238E27FC236}">
                <a16:creationId xmlns:a16="http://schemas.microsoft.com/office/drawing/2014/main" id="{12803F42-9D6F-27E9-FAB3-D2CF35608A78}"/>
              </a:ext>
            </a:extLst>
          </p:cNvPr>
          <p:cNvSpPr txBox="1"/>
          <p:nvPr/>
        </p:nvSpPr>
        <p:spPr>
          <a:xfrm>
            <a:off x="321512" y="1938483"/>
            <a:ext cx="878315" cy="384721"/>
          </a:xfrm>
          <a:prstGeom prst="rect">
            <a:avLst/>
          </a:prstGeom>
          <a:noFill/>
        </p:spPr>
        <p:txBody>
          <a:bodyPr wrap="square">
            <a:spAutoFit/>
          </a:bodyPr>
          <a:lstStyle/>
          <a:p>
            <a:r>
              <a:rPr lang="cs-CZ" sz="1900" b="1" dirty="0">
                <a:solidFill>
                  <a:srgbClr val="002060"/>
                </a:solidFill>
              </a:rPr>
              <a:t>1933</a:t>
            </a:r>
            <a:endParaRPr lang="cs-CZ" sz="1900" dirty="0">
              <a:solidFill>
                <a:srgbClr val="002060"/>
              </a:solidFill>
            </a:endParaRPr>
          </a:p>
        </p:txBody>
      </p:sp>
      <p:sp>
        <p:nvSpPr>
          <p:cNvPr id="11" name="TextovéPole 10">
            <a:extLst>
              <a:ext uri="{FF2B5EF4-FFF2-40B4-BE49-F238E27FC236}">
                <a16:creationId xmlns:a16="http://schemas.microsoft.com/office/drawing/2014/main" id="{83B402A1-A073-9FD4-9B99-6491E72FB94D}"/>
              </a:ext>
            </a:extLst>
          </p:cNvPr>
          <p:cNvSpPr txBox="1"/>
          <p:nvPr/>
        </p:nvSpPr>
        <p:spPr>
          <a:xfrm>
            <a:off x="2493497" y="1957337"/>
            <a:ext cx="8802035" cy="384721"/>
          </a:xfrm>
          <a:prstGeom prst="rect">
            <a:avLst/>
          </a:prstGeom>
          <a:noFill/>
        </p:spPr>
        <p:txBody>
          <a:bodyPr wrap="square">
            <a:spAutoFit/>
          </a:bodyPr>
          <a:lstStyle/>
          <a:p>
            <a:r>
              <a:rPr lang="cs-CZ" sz="1900" dirty="0"/>
              <a:t>odchází z Berlína (a Německa), jeho jméno bylo škrtnuto z univerzitních seznamů</a:t>
            </a:r>
          </a:p>
        </p:txBody>
      </p:sp>
      <p:sp>
        <p:nvSpPr>
          <p:cNvPr id="12" name="TextovéPole 11">
            <a:extLst>
              <a:ext uri="{FF2B5EF4-FFF2-40B4-BE49-F238E27FC236}">
                <a16:creationId xmlns:a16="http://schemas.microsoft.com/office/drawing/2014/main" id="{6F00DBAE-A9FF-6DFB-9DC8-1FC43015AB9A}"/>
              </a:ext>
            </a:extLst>
          </p:cNvPr>
          <p:cNvSpPr txBox="1"/>
          <p:nvPr/>
        </p:nvSpPr>
        <p:spPr>
          <a:xfrm>
            <a:off x="326384" y="2506932"/>
            <a:ext cx="1496210" cy="384721"/>
          </a:xfrm>
          <a:prstGeom prst="rect">
            <a:avLst/>
          </a:prstGeom>
          <a:noFill/>
        </p:spPr>
        <p:txBody>
          <a:bodyPr wrap="square">
            <a:spAutoFit/>
          </a:bodyPr>
          <a:lstStyle/>
          <a:p>
            <a:r>
              <a:rPr lang="cs-CZ" sz="1900" b="1" dirty="0">
                <a:solidFill>
                  <a:srgbClr val="002060"/>
                </a:solidFill>
              </a:rPr>
              <a:t>1933</a:t>
            </a:r>
          </a:p>
        </p:txBody>
      </p:sp>
      <p:sp>
        <p:nvSpPr>
          <p:cNvPr id="13" name="TextovéPole 12">
            <a:extLst>
              <a:ext uri="{FF2B5EF4-FFF2-40B4-BE49-F238E27FC236}">
                <a16:creationId xmlns:a16="http://schemas.microsoft.com/office/drawing/2014/main" id="{1B6B0361-FF4C-256B-412C-6C7605E1F28F}"/>
              </a:ext>
            </a:extLst>
          </p:cNvPr>
          <p:cNvSpPr txBox="1"/>
          <p:nvPr/>
        </p:nvSpPr>
        <p:spPr>
          <a:xfrm>
            <a:off x="2494705" y="2491851"/>
            <a:ext cx="4452943" cy="384721"/>
          </a:xfrm>
          <a:prstGeom prst="rect">
            <a:avLst/>
          </a:prstGeom>
          <a:noFill/>
        </p:spPr>
        <p:txBody>
          <a:bodyPr wrap="square">
            <a:spAutoFit/>
          </a:bodyPr>
          <a:lstStyle/>
          <a:p>
            <a:r>
              <a:rPr lang="cs-CZ" sz="1900" dirty="0"/>
              <a:t>Nobelova cena (spolu s P. </a:t>
            </a:r>
            <a:r>
              <a:rPr lang="cs-CZ" sz="1900" dirty="0" err="1"/>
              <a:t>Diracem</a:t>
            </a:r>
            <a:r>
              <a:rPr lang="cs-CZ" sz="1900" dirty="0"/>
              <a:t>)</a:t>
            </a:r>
          </a:p>
        </p:txBody>
      </p:sp>
      <p:grpSp>
        <p:nvGrpSpPr>
          <p:cNvPr id="27" name="Skupina 26">
            <a:extLst>
              <a:ext uri="{FF2B5EF4-FFF2-40B4-BE49-F238E27FC236}">
                <a16:creationId xmlns:a16="http://schemas.microsoft.com/office/drawing/2014/main" id="{10B74210-186B-58B8-E8D1-1B30BCCAE470}"/>
              </a:ext>
            </a:extLst>
          </p:cNvPr>
          <p:cNvGrpSpPr/>
          <p:nvPr/>
        </p:nvGrpSpPr>
        <p:grpSpPr>
          <a:xfrm>
            <a:off x="332056" y="3593502"/>
            <a:ext cx="11225389" cy="1796929"/>
            <a:chOff x="332056" y="3629362"/>
            <a:chExt cx="11225389" cy="1796929"/>
          </a:xfrm>
        </p:grpSpPr>
        <p:sp>
          <p:nvSpPr>
            <p:cNvPr id="14" name="TextovéPole 13">
              <a:extLst>
                <a:ext uri="{FF2B5EF4-FFF2-40B4-BE49-F238E27FC236}">
                  <a16:creationId xmlns:a16="http://schemas.microsoft.com/office/drawing/2014/main" id="{54AAF683-0794-CF2F-2ECC-82D57594284A}"/>
                </a:ext>
              </a:extLst>
            </p:cNvPr>
            <p:cNvSpPr txBox="1"/>
            <p:nvPr/>
          </p:nvSpPr>
          <p:spPr>
            <a:xfrm>
              <a:off x="334807" y="3629362"/>
              <a:ext cx="2018658" cy="384721"/>
            </a:xfrm>
            <a:prstGeom prst="rect">
              <a:avLst/>
            </a:prstGeom>
            <a:noFill/>
          </p:spPr>
          <p:txBody>
            <a:bodyPr wrap="square">
              <a:spAutoFit/>
            </a:bodyPr>
            <a:lstStyle/>
            <a:p>
              <a:r>
                <a:rPr lang="cs-CZ" sz="1900" b="1" dirty="0">
                  <a:solidFill>
                    <a:srgbClr val="002060"/>
                  </a:solidFill>
                </a:rPr>
                <a:t>X/1936</a:t>
              </a:r>
              <a:r>
                <a:rPr lang="cs-CZ" sz="1900" b="1" dirty="0">
                  <a:solidFill>
                    <a:srgbClr val="002060"/>
                  </a:solidFill>
                  <a:sym typeface="Symbol" panose="05050102010706020507" pitchFamily="18" charset="2"/>
                </a:rPr>
                <a:t>III/</a:t>
              </a:r>
              <a:r>
                <a:rPr lang="cs-CZ" sz="1900" b="1" dirty="0">
                  <a:solidFill>
                    <a:srgbClr val="002060"/>
                  </a:solidFill>
                </a:rPr>
                <a:t>1938</a:t>
              </a:r>
            </a:p>
          </p:txBody>
        </p:sp>
        <p:sp>
          <p:nvSpPr>
            <p:cNvPr id="16" name="TextovéPole 15">
              <a:extLst>
                <a:ext uri="{FF2B5EF4-FFF2-40B4-BE49-F238E27FC236}">
                  <a16:creationId xmlns:a16="http://schemas.microsoft.com/office/drawing/2014/main" id="{EC51BABF-326E-7C61-4FAE-56556BF5F35C}"/>
                </a:ext>
              </a:extLst>
            </p:cNvPr>
            <p:cNvSpPr txBox="1"/>
            <p:nvPr/>
          </p:nvSpPr>
          <p:spPr>
            <a:xfrm>
              <a:off x="343100" y="4157171"/>
              <a:ext cx="1545733" cy="384721"/>
            </a:xfrm>
            <a:prstGeom prst="rect">
              <a:avLst/>
            </a:prstGeom>
            <a:noFill/>
          </p:spPr>
          <p:txBody>
            <a:bodyPr wrap="square">
              <a:spAutoFit/>
            </a:bodyPr>
            <a:lstStyle/>
            <a:p>
              <a:r>
                <a:rPr lang="cs-CZ" sz="1900" b="1" dirty="0">
                  <a:solidFill>
                    <a:srgbClr val="002060"/>
                  </a:solidFill>
                </a:rPr>
                <a:t>IX/1938</a:t>
              </a:r>
            </a:p>
          </p:txBody>
        </p:sp>
        <p:sp>
          <p:nvSpPr>
            <p:cNvPr id="17" name="TextovéPole 16">
              <a:extLst>
                <a:ext uri="{FF2B5EF4-FFF2-40B4-BE49-F238E27FC236}">
                  <a16:creationId xmlns:a16="http://schemas.microsoft.com/office/drawing/2014/main" id="{0AF3BF6A-F759-72F1-293D-BFCF031A656A}"/>
                </a:ext>
              </a:extLst>
            </p:cNvPr>
            <p:cNvSpPr txBox="1"/>
            <p:nvPr/>
          </p:nvSpPr>
          <p:spPr>
            <a:xfrm>
              <a:off x="2488860" y="4176925"/>
              <a:ext cx="9068585" cy="384721"/>
            </a:xfrm>
            <a:prstGeom prst="rect">
              <a:avLst/>
            </a:prstGeom>
            <a:noFill/>
          </p:spPr>
          <p:txBody>
            <a:bodyPr wrap="square">
              <a:spAutoFit/>
            </a:bodyPr>
            <a:lstStyle/>
            <a:p>
              <a:r>
                <a:rPr lang="cs-CZ" sz="1900" dirty="0"/>
                <a:t>utíká (s několika kufry) z Rakouska do Itálie, následuje opět Oxford a potom </a:t>
              </a:r>
              <a:r>
                <a:rPr lang="cs-CZ" sz="1900" dirty="0" err="1"/>
                <a:t>Gent</a:t>
              </a:r>
              <a:endParaRPr lang="cs-CZ" sz="1900" dirty="0"/>
            </a:p>
          </p:txBody>
        </p:sp>
        <p:sp>
          <p:nvSpPr>
            <p:cNvPr id="18" name="TextovéPole 17">
              <a:extLst>
                <a:ext uri="{FF2B5EF4-FFF2-40B4-BE49-F238E27FC236}">
                  <a16:creationId xmlns:a16="http://schemas.microsoft.com/office/drawing/2014/main" id="{CA3C8BA0-60EB-FEBE-8AF4-A07A88ECEAF5}"/>
                </a:ext>
              </a:extLst>
            </p:cNvPr>
            <p:cNvSpPr txBox="1"/>
            <p:nvPr/>
          </p:nvSpPr>
          <p:spPr>
            <a:xfrm>
              <a:off x="332056" y="4742772"/>
              <a:ext cx="1674468" cy="384721"/>
            </a:xfrm>
            <a:prstGeom prst="rect">
              <a:avLst/>
            </a:prstGeom>
            <a:noFill/>
          </p:spPr>
          <p:txBody>
            <a:bodyPr wrap="square">
              <a:spAutoFit/>
            </a:bodyPr>
            <a:lstStyle/>
            <a:p>
              <a:r>
                <a:rPr lang="cs-CZ" sz="1900" b="1" dirty="0">
                  <a:solidFill>
                    <a:srgbClr val="002060"/>
                  </a:solidFill>
                </a:rPr>
                <a:t>X/1939-1956</a:t>
              </a:r>
            </a:p>
          </p:txBody>
        </p:sp>
        <p:sp>
          <p:nvSpPr>
            <p:cNvPr id="19" name="TextovéPole 18">
              <a:extLst>
                <a:ext uri="{FF2B5EF4-FFF2-40B4-BE49-F238E27FC236}">
                  <a16:creationId xmlns:a16="http://schemas.microsoft.com/office/drawing/2014/main" id="{C15D48B3-4C2B-714F-B23F-157E405F2AD4}"/>
                </a:ext>
              </a:extLst>
            </p:cNvPr>
            <p:cNvSpPr txBox="1"/>
            <p:nvPr/>
          </p:nvSpPr>
          <p:spPr>
            <a:xfrm>
              <a:off x="2487934" y="4749183"/>
              <a:ext cx="4128019" cy="677108"/>
            </a:xfrm>
            <a:prstGeom prst="rect">
              <a:avLst/>
            </a:prstGeom>
            <a:noFill/>
          </p:spPr>
          <p:txBody>
            <a:bodyPr wrap="square">
              <a:spAutoFit/>
            </a:bodyPr>
            <a:lstStyle/>
            <a:p>
              <a:r>
                <a:rPr lang="cs-CZ" sz="1900" dirty="0"/>
                <a:t>Dublin Institute </a:t>
              </a:r>
              <a:r>
                <a:rPr lang="cs-CZ" sz="1900" dirty="0" err="1"/>
                <a:t>for</a:t>
              </a:r>
              <a:r>
                <a:rPr lang="cs-CZ" sz="1900" dirty="0"/>
                <a:t> </a:t>
              </a:r>
              <a:r>
                <a:rPr lang="cs-CZ" sz="1900" dirty="0" err="1"/>
                <a:t>Advanced</a:t>
              </a:r>
              <a:r>
                <a:rPr lang="cs-CZ" sz="1900" dirty="0"/>
                <a:t> </a:t>
              </a:r>
              <a:r>
                <a:rPr lang="cs-CZ" sz="1900" dirty="0" err="1"/>
                <a:t>Studies</a:t>
              </a:r>
              <a:r>
                <a:rPr lang="cs-CZ" sz="1900" dirty="0"/>
                <a:t> (píše knihu </a:t>
              </a:r>
              <a:r>
                <a:rPr lang="cs-CZ" sz="1900" i="1" dirty="0"/>
                <a:t>Co je život?</a:t>
              </a:r>
              <a:r>
                <a:rPr lang="cs-CZ" sz="1900" dirty="0"/>
                <a:t>)</a:t>
              </a:r>
            </a:p>
          </p:txBody>
        </p:sp>
      </p:grpSp>
      <p:sp>
        <p:nvSpPr>
          <p:cNvPr id="20" name="TextovéPole 19">
            <a:extLst>
              <a:ext uri="{FF2B5EF4-FFF2-40B4-BE49-F238E27FC236}">
                <a16:creationId xmlns:a16="http://schemas.microsoft.com/office/drawing/2014/main" id="{13ABFE71-0F54-86BF-42C6-8300E88E6895}"/>
              </a:ext>
            </a:extLst>
          </p:cNvPr>
          <p:cNvSpPr txBox="1"/>
          <p:nvPr/>
        </p:nvSpPr>
        <p:spPr>
          <a:xfrm>
            <a:off x="325174" y="3032879"/>
            <a:ext cx="1385577" cy="384721"/>
          </a:xfrm>
          <a:prstGeom prst="rect">
            <a:avLst/>
          </a:prstGeom>
          <a:noFill/>
        </p:spPr>
        <p:txBody>
          <a:bodyPr wrap="square">
            <a:spAutoFit/>
          </a:bodyPr>
          <a:lstStyle/>
          <a:p>
            <a:r>
              <a:rPr lang="cs-CZ" sz="1900" b="1" dirty="0">
                <a:solidFill>
                  <a:srgbClr val="002060"/>
                </a:solidFill>
              </a:rPr>
              <a:t>1933-1936</a:t>
            </a:r>
          </a:p>
        </p:txBody>
      </p:sp>
      <p:sp>
        <p:nvSpPr>
          <p:cNvPr id="21" name="TextovéPole 20">
            <a:extLst>
              <a:ext uri="{FF2B5EF4-FFF2-40B4-BE49-F238E27FC236}">
                <a16:creationId xmlns:a16="http://schemas.microsoft.com/office/drawing/2014/main" id="{3132A307-D887-19A3-17F7-6B6AB8ECFC39}"/>
              </a:ext>
            </a:extLst>
          </p:cNvPr>
          <p:cNvSpPr txBox="1"/>
          <p:nvPr/>
        </p:nvSpPr>
        <p:spPr>
          <a:xfrm>
            <a:off x="2484748" y="3040246"/>
            <a:ext cx="4660124" cy="384721"/>
          </a:xfrm>
          <a:prstGeom prst="rect">
            <a:avLst/>
          </a:prstGeom>
          <a:noFill/>
        </p:spPr>
        <p:txBody>
          <a:bodyPr wrap="square">
            <a:spAutoFit/>
          </a:bodyPr>
          <a:lstStyle/>
          <a:p>
            <a:r>
              <a:rPr lang="cs-CZ" sz="1900" dirty="0" err="1"/>
              <a:t>Fellow</a:t>
            </a:r>
            <a:r>
              <a:rPr lang="cs-CZ" sz="1900" dirty="0"/>
              <a:t> </a:t>
            </a:r>
            <a:r>
              <a:rPr lang="cs-CZ" sz="1900" dirty="0" err="1"/>
              <a:t>of</a:t>
            </a:r>
            <a:r>
              <a:rPr lang="cs-CZ" sz="1900" dirty="0"/>
              <a:t> </a:t>
            </a:r>
            <a:r>
              <a:rPr lang="cs-CZ" sz="1900" dirty="0" err="1"/>
              <a:t>the</a:t>
            </a:r>
            <a:r>
              <a:rPr lang="cs-CZ" sz="1900" dirty="0"/>
              <a:t> Magdalen </a:t>
            </a:r>
            <a:r>
              <a:rPr lang="cs-CZ" sz="1900" dirty="0" err="1"/>
              <a:t>Colledge</a:t>
            </a:r>
            <a:r>
              <a:rPr lang="cs-CZ" sz="1900" dirty="0"/>
              <a:t>, Oxford</a:t>
            </a:r>
          </a:p>
        </p:txBody>
      </p:sp>
      <p:sp>
        <p:nvSpPr>
          <p:cNvPr id="23" name="TextovéPole 22">
            <a:extLst>
              <a:ext uri="{FF2B5EF4-FFF2-40B4-BE49-F238E27FC236}">
                <a16:creationId xmlns:a16="http://schemas.microsoft.com/office/drawing/2014/main" id="{88AA9E88-56EB-E18C-9962-28E82AD518F0}"/>
              </a:ext>
            </a:extLst>
          </p:cNvPr>
          <p:cNvSpPr txBox="1"/>
          <p:nvPr/>
        </p:nvSpPr>
        <p:spPr>
          <a:xfrm>
            <a:off x="9756743" y="306931"/>
            <a:ext cx="2235880" cy="400110"/>
          </a:xfrm>
          <a:prstGeom prst="rect">
            <a:avLst/>
          </a:prstGeom>
          <a:solidFill>
            <a:srgbClr val="FFFFFF">
              <a:alpha val="80000"/>
            </a:srgbClr>
          </a:solidFill>
          <a:ln>
            <a:solidFill>
              <a:schemeClr val="bg1">
                <a:lumMod val="85000"/>
              </a:schemeClr>
            </a:solidFill>
          </a:ln>
        </p:spPr>
        <p:txBody>
          <a:bodyPr wrap="square" rtlCol="0">
            <a:spAutoFit/>
          </a:bodyPr>
          <a:lstStyle/>
          <a:p>
            <a:pPr algn="ctr"/>
            <a:r>
              <a:rPr lang="cs-CZ" sz="2000" dirty="0">
                <a:solidFill>
                  <a:schemeClr val="bg2">
                    <a:lumMod val="50000"/>
                  </a:schemeClr>
                </a:solidFill>
              </a:rPr>
              <a:t>po roku 1926</a:t>
            </a:r>
          </a:p>
        </p:txBody>
      </p:sp>
      <p:grpSp>
        <p:nvGrpSpPr>
          <p:cNvPr id="6" name="Skupina 5">
            <a:extLst>
              <a:ext uri="{FF2B5EF4-FFF2-40B4-BE49-F238E27FC236}">
                <a16:creationId xmlns:a16="http://schemas.microsoft.com/office/drawing/2014/main" id="{98721095-A810-3CA0-6499-58679AD01B51}"/>
              </a:ext>
            </a:extLst>
          </p:cNvPr>
          <p:cNvGrpSpPr/>
          <p:nvPr/>
        </p:nvGrpSpPr>
        <p:grpSpPr>
          <a:xfrm>
            <a:off x="272051" y="5534369"/>
            <a:ext cx="10165896" cy="928690"/>
            <a:chOff x="272051" y="5355075"/>
            <a:chExt cx="10165896" cy="928690"/>
          </a:xfrm>
        </p:grpSpPr>
        <p:sp>
          <p:nvSpPr>
            <p:cNvPr id="7" name="TextovéPole 6">
              <a:extLst>
                <a:ext uri="{FF2B5EF4-FFF2-40B4-BE49-F238E27FC236}">
                  <a16:creationId xmlns:a16="http://schemas.microsoft.com/office/drawing/2014/main" id="{877D5BED-80A7-C348-0DFC-8FFE7277D9A3}"/>
                </a:ext>
              </a:extLst>
            </p:cNvPr>
            <p:cNvSpPr txBox="1"/>
            <p:nvPr/>
          </p:nvSpPr>
          <p:spPr>
            <a:xfrm>
              <a:off x="334807" y="5355075"/>
              <a:ext cx="1674468" cy="384721"/>
            </a:xfrm>
            <a:prstGeom prst="rect">
              <a:avLst/>
            </a:prstGeom>
            <a:noFill/>
          </p:spPr>
          <p:txBody>
            <a:bodyPr wrap="square">
              <a:spAutoFit/>
            </a:bodyPr>
            <a:lstStyle/>
            <a:p>
              <a:r>
                <a:rPr lang="cs-CZ" sz="1900" b="1" dirty="0">
                  <a:solidFill>
                    <a:srgbClr val="002060"/>
                  </a:solidFill>
                </a:rPr>
                <a:t>III/1956</a:t>
              </a:r>
            </a:p>
          </p:txBody>
        </p:sp>
        <p:sp>
          <p:nvSpPr>
            <p:cNvPr id="24" name="TextovéPole 23">
              <a:extLst>
                <a:ext uri="{FF2B5EF4-FFF2-40B4-BE49-F238E27FC236}">
                  <a16:creationId xmlns:a16="http://schemas.microsoft.com/office/drawing/2014/main" id="{C2B65CE4-DD0D-0EF5-C071-02149F7D2902}"/>
                </a:ext>
              </a:extLst>
            </p:cNvPr>
            <p:cNvSpPr txBox="1"/>
            <p:nvPr/>
          </p:nvSpPr>
          <p:spPr>
            <a:xfrm>
              <a:off x="2484748" y="5366266"/>
              <a:ext cx="7953199" cy="384721"/>
            </a:xfrm>
            <a:prstGeom prst="rect">
              <a:avLst/>
            </a:prstGeom>
            <a:noFill/>
          </p:spPr>
          <p:txBody>
            <a:bodyPr wrap="square">
              <a:spAutoFit/>
            </a:bodyPr>
            <a:lstStyle/>
            <a:p>
              <a:r>
                <a:rPr lang="cs-CZ" sz="1900" dirty="0"/>
                <a:t>profesor (</a:t>
              </a:r>
              <a:r>
                <a:rPr lang="cs-CZ" sz="1900" i="1" dirty="0" err="1"/>
                <a:t>ordinarius</a:t>
              </a:r>
              <a:r>
                <a:rPr lang="cs-CZ" sz="1900" i="1" dirty="0"/>
                <a:t> ad personam</a:t>
              </a:r>
              <a:r>
                <a:rPr lang="cs-CZ" sz="1900" dirty="0"/>
                <a:t>) teoretické fyziky na univerzitě ve Vídni</a:t>
              </a:r>
            </a:p>
          </p:txBody>
        </p:sp>
        <p:sp>
          <p:nvSpPr>
            <p:cNvPr id="25" name="TextovéPole 24">
              <a:extLst>
                <a:ext uri="{FF2B5EF4-FFF2-40B4-BE49-F238E27FC236}">
                  <a16:creationId xmlns:a16="http://schemas.microsoft.com/office/drawing/2014/main" id="{9E7C9CE1-36E3-58B9-9FB7-47B6E9C511FF}"/>
                </a:ext>
              </a:extLst>
            </p:cNvPr>
            <p:cNvSpPr txBox="1"/>
            <p:nvPr/>
          </p:nvSpPr>
          <p:spPr>
            <a:xfrm>
              <a:off x="272051" y="5899044"/>
              <a:ext cx="2212697" cy="384721"/>
            </a:xfrm>
            <a:prstGeom prst="rect">
              <a:avLst/>
            </a:prstGeom>
            <a:noFill/>
          </p:spPr>
          <p:txBody>
            <a:bodyPr wrap="square">
              <a:spAutoFit/>
            </a:bodyPr>
            <a:lstStyle/>
            <a:p>
              <a:r>
                <a:rPr lang="cs-CZ" sz="1900" b="1" dirty="0">
                  <a:solidFill>
                    <a:srgbClr val="002060"/>
                  </a:solidFill>
                </a:rPr>
                <a:t>+ 10. 1. 1961 </a:t>
              </a:r>
              <a:r>
                <a:rPr lang="cs-CZ" sz="1900" dirty="0">
                  <a:solidFill>
                    <a:srgbClr val="002060"/>
                  </a:solidFill>
                </a:rPr>
                <a:t>Vídeň</a:t>
              </a:r>
            </a:p>
          </p:txBody>
        </p:sp>
        <p:sp>
          <p:nvSpPr>
            <p:cNvPr id="26" name="TextovéPole 25">
              <a:extLst>
                <a:ext uri="{FF2B5EF4-FFF2-40B4-BE49-F238E27FC236}">
                  <a16:creationId xmlns:a16="http://schemas.microsoft.com/office/drawing/2014/main" id="{A5EB833C-0E04-C76A-E66D-266F81863D59}"/>
                </a:ext>
              </a:extLst>
            </p:cNvPr>
            <p:cNvSpPr txBox="1"/>
            <p:nvPr/>
          </p:nvSpPr>
          <p:spPr>
            <a:xfrm>
              <a:off x="2484748" y="5899043"/>
              <a:ext cx="4201931" cy="384721"/>
            </a:xfrm>
            <a:prstGeom prst="rect">
              <a:avLst/>
            </a:prstGeom>
            <a:noFill/>
          </p:spPr>
          <p:txBody>
            <a:bodyPr wrap="square">
              <a:spAutoFit/>
            </a:bodyPr>
            <a:lstStyle/>
            <a:p>
              <a:r>
                <a:rPr lang="cs-CZ" sz="1900" dirty="0"/>
                <a:t>pohřben v </a:t>
              </a:r>
              <a:r>
                <a:rPr lang="cs-CZ" sz="1900" dirty="0" err="1"/>
                <a:t>Alpbachu</a:t>
              </a:r>
              <a:r>
                <a:rPr lang="cs-CZ" sz="1900" dirty="0"/>
                <a:t> v Tyrolích</a:t>
              </a:r>
            </a:p>
          </p:txBody>
        </p:sp>
      </p:grpSp>
      <p:sp>
        <p:nvSpPr>
          <p:cNvPr id="22" name="TextovéPole 21">
            <a:extLst>
              <a:ext uri="{FF2B5EF4-FFF2-40B4-BE49-F238E27FC236}">
                <a16:creationId xmlns:a16="http://schemas.microsoft.com/office/drawing/2014/main" id="{304CAC5E-722A-93D1-4C98-57C321B0BFC2}"/>
              </a:ext>
            </a:extLst>
          </p:cNvPr>
          <p:cNvSpPr txBox="1"/>
          <p:nvPr/>
        </p:nvSpPr>
        <p:spPr>
          <a:xfrm>
            <a:off x="2494069" y="3577540"/>
            <a:ext cx="6237555" cy="384721"/>
          </a:xfrm>
          <a:prstGeom prst="rect">
            <a:avLst/>
          </a:prstGeom>
          <a:noFill/>
        </p:spPr>
        <p:txBody>
          <a:bodyPr wrap="square">
            <a:spAutoFit/>
          </a:bodyPr>
          <a:lstStyle/>
          <a:p>
            <a:r>
              <a:rPr lang="cs-CZ" sz="1900" dirty="0"/>
              <a:t>místo do </a:t>
            </a:r>
            <a:r>
              <a:rPr lang="cs-CZ" sz="1900" dirty="0" err="1"/>
              <a:t>Edinburgu</a:t>
            </a:r>
            <a:r>
              <a:rPr lang="cs-CZ" sz="1900" dirty="0"/>
              <a:t> se vydal do Štýrského Hradce</a:t>
            </a:r>
          </a:p>
        </p:txBody>
      </p:sp>
    </p:spTree>
    <p:extLst>
      <p:ext uri="{BB962C8B-B14F-4D97-AF65-F5344CB8AC3E}">
        <p14:creationId xmlns:p14="http://schemas.microsoft.com/office/powerpoint/2010/main" val="92738928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EDE7F-6FF6-9EAA-D319-78E98052691A}"/>
            </a:ext>
          </a:extLst>
        </p:cNvPr>
        <p:cNvGrpSpPr/>
        <p:nvPr/>
      </p:nvGrpSpPr>
      <p:grpSpPr>
        <a:xfrm>
          <a:off x="0" y="0"/>
          <a:ext cx="0" cy="0"/>
          <a:chOff x="0" y="0"/>
          <a:chExt cx="0" cy="0"/>
        </a:xfrm>
      </p:grpSpPr>
      <p:sp>
        <p:nvSpPr>
          <p:cNvPr id="2" name="TextovéPole 1">
            <a:extLst>
              <a:ext uri="{FF2B5EF4-FFF2-40B4-BE49-F238E27FC236}">
                <a16:creationId xmlns:a16="http://schemas.microsoft.com/office/drawing/2014/main" id="{10343BED-5326-24E6-4CFF-C388CADF6222}"/>
              </a:ext>
            </a:extLst>
          </p:cNvPr>
          <p:cNvSpPr txBox="1"/>
          <p:nvPr/>
        </p:nvSpPr>
        <p:spPr>
          <a:xfrm>
            <a:off x="3345185" y="28602"/>
            <a:ext cx="5484386" cy="461665"/>
          </a:xfrm>
          <a:prstGeom prst="rect">
            <a:avLst/>
          </a:prstGeom>
          <a:noFill/>
        </p:spPr>
        <p:txBody>
          <a:bodyPr wrap="none" rtlCol="0">
            <a:spAutoFit/>
          </a:bodyPr>
          <a:lstStyle/>
          <a:p>
            <a:r>
              <a:rPr lang="cs-CZ" sz="2400" cap="small" dirty="0">
                <a:solidFill>
                  <a:srgbClr val="70AD47">
                    <a:lumMod val="50000"/>
                  </a:srgbClr>
                </a:solidFill>
                <a:latin typeface="Calibri" panose="020F0502020204030204"/>
              </a:rPr>
              <a:t>Erwin Rudolf Josef Alexander </a:t>
            </a:r>
            <a:r>
              <a:rPr lang="cs-CZ" sz="2400" cap="small" dirty="0" err="1">
                <a:solidFill>
                  <a:srgbClr val="70AD47">
                    <a:lumMod val="50000"/>
                  </a:srgbClr>
                </a:solidFill>
                <a:latin typeface="Calibri" panose="020F0502020204030204"/>
              </a:rPr>
              <a:t>Schrödinger</a:t>
            </a:r>
            <a:endParaRPr lang="cs-CZ" sz="2400" cap="small" dirty="0">
              <a:solidFill>
                <a:srgbClr val="70AD47">
                  <a:lumMod val="50000"/>
                </a:srgbClr>
              </a:solidFill>
              <a:latin typeface="Calibri" panose="020F0502020204030204"/>
            </a:endParaRPr>
          </a:p>
        </p:txBody>
      </p:sp>
      <p:sp>
        <p:nvSpPr>
          <p:cNvPr id="3" name="Obdélník 2">
            <a:extLst>
              <a:ext uri="{FF2B5EF4-FFF2-40B4-BE49-F238E27FC236}">
                <a16:creationId xmlns:a16="http://schemas.microsoft.com/office/drawing/2014/main" id="{9A12069D-DC95-88A9-5C69-3075A5A6C17E}"/>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662DF1CC-6CEA-458B-C96C-0A82DF785263}"/>
              </a:ext>
            </a:extLst>
          </p:cNvPr>
          <p:cNvSpPr txBox="1"/>
          <p:nvPr/>
        </p:nvSpPr>
        <p:spPr>
          <a:xfrm>
            <a:off x="321512" y="838460"/>
            <a:ext cx="2226347" cy="384721"/>
          </a:xfrm>
          <a:prstGeom prst="rect">
            <a:avLst/>
          </a:prstGeom>
          <a:noFill/>
        </p:spPr>
        <p:txBody>
          <a:bodyPr wrap="square">
            <a:spAutoFit/>
          </a:bodyPr>
          <a:lstStyle/>
          <a:p>
            <a:r>
              <a:rPr lang="cs-CZ" sz="1900" b="1" dirty="0">
                <a:solidFill>
                  <a:srgbClr val="002060"/>
                </a:solidFill>
              </a:rPr>
              <a:t>XII/1926-III/1927</a:t>
            </a:r>
            <a:endParaRPr lang="cs-CZ" sz="1900" dirty="0">
              <a:solidFill>
                <a:srgbClr val="002060"/>
              </a:solidFill>
            </a:endParaRPr>
          </a:p>
        </p:txBody>
      </p:sp>
      <p:sp>
        <p:nvSpPr>
          <p:cNvPr id="5" name="TextovéPole 4">
            <a:extLst>
              <a:ext uri="{FF2B5EF4-FFF2-40B4-BE49-F238E27FC236}">
                <a16:creationId xmlns:a16="http://schemas.microsoft.com/office/drawing/2014/main" id="{2207EC3F-B544-49F5-B91A-289E8B29035C}"/>
              </a:ext>
            </a:extLst>
          </p:cNvPr>
          <p:cNvSpPr txBox="1"/>
          <p:nvPr/>
        </p:nvSpPr>
        <p:spPr>
          <a:xfrm>
            <a:off x="2492825" y="829033"/>
            <a:ext cx="7111057" cy="384721"/>
          </a:xfrm>
          <a:prstGeom prst="rect">
            <a:avLst/>
          </a:prstGeom>
          <a:noFill/>
        </p:spPr>
        <p:txBody>
          <a:bodyPr wrap="square">
            <a:spAutoFit/>
          </a:bodyPr>
          <a:lstStyle/>
          <a:p>
            <a:r>
              <a:rPr lang="cs-CZ" sz="1900" dirty="0"/>
              <a:t>přednáškové turné v USA, kde se začala významně rozvíjet věda</a:t>
            </a:r>
          </a:p>
        </p:txBody>
      </p:sp>
      <p:sp>
        <p:nvSpPr>
          <p:cNvPr id="8" name="TextovéPole 7">
            <a:extLst>
              <a:ext uri="{FF2B5EF4-FFF2-40B4-BE49-F238E27FC236}">
                <a16:creationId xmlns:a16="http://schemas.microsoft.com/office/drawing/2014/main" id="{51BD9E8C-ED7A-B0E1-9B84-5F3F91806141}"/>
              </a:ext>
            </a:extLst>
          </p:cNvPr>
          <p:cNvSpPr txBox="1"/>
          <p:nvPr/>
        </p:nvSpPr>
        <p:spPr>
          <a:xfrm>
            <a:off x="305161" y="1379228"/>
            <a:ext cx="1443939" cy="384721"/>
          </a:xfrm>
          <a:prstGeom prst="rect">
            <a:avLst/>
          </a:prstGeom>
          <a:noFill/>
        </p:spPr>
        <p:txBody>
          <a:bodyPr wrap="square">
            <a:spAutoFit/>
          </a:bodyPr>
          <a:lstStyle/>
          <a:p>
            <a:r>
              <a:rPr lang="cs-CZ" sz="1900" b="1" dirty="0">
                <a:solidFill>
                  <a:srgbClr val="002060"/>
                </a:solidFill>
              </a:rPr>
              <a:t>1.10.1927</a:t>
            </a:r>
          </a:p>
        </p:txBody>
      </p:sp>
      <p:sp>
        <p:nvSpPr>
          <p:cNvPr id="9" name="TextovéPole 8">
            <a:extLst>
              <a:ext uri="{FF2B5EF4-FFF2-40B4-BE49-F238E27FC236}">
                <a16:creationId xmlns:a16="http://schemas.microsoft.com/office/drawing/2014/main" id="{C998CA08-1236-D53E-4331-412FE9038918}"/>
              </a:ext>
            </a:extLst>
          </p:cNvPr>
          <p:cNvSpPr txBox="1"/>
          <p:nvPr/>
        </p:nvSpPr>
        <p:spPr>
          <a:xfrm>
            <a:off x="2494348" y="1394702"/>
            <a:ext cx="6685511" cy="384721"/>
          </a:xfrm>
          <a:prstGeom prst="rect">
            <a:avLst/>
          </a:prstGeom>
          <a:noFill/>
        </p:spPr>
        <p:txBody>
          <a:bodyPr wrap="square">
            <a:spAutoFit/>
          </a:bodyPr>
          <a:lstStyle/>
          <a:p>
            <a:r>
              <a:rPr lang="cs-CZ" sz="1900" dirty="0"/>
              <a:t>se stává nástupcem Plancka na berlínské univerzitě</a:t>
            </a:r>
          </a:p>
        </p:txBody>
      </p:sp>
      <p:sp>
        <p:nvSpPr>
          <p:cNvPr id="10" name="TextovéPole 9">
            <a:extLst>
              <a:ext uri="{FF2B5EF4-FFF2-40B4-BE49-F238E27FC236}">
                <a16:creationId xmlns:a16="http://schemas.microsoft.com/office/drawing/2014/main" id="{10769C1C-164A-B15D-BAB1-089D59B36B0F}"/>
              </a:ext>
            </a:extLst>
          </p:cNvPr>
          <p:cNvSpPr txBox="1"/>
          <p:nvPr/>
        </p:nvSpPr>
        <p:spPr>
          <a:xfrm>
            <a:off x="321512" y="1938483"/>
            <a:ext cx="878315" cy="384721"/>
          </a:xfrm>
          <a:prstGeom prst="rect">
            <a:avLst/>
          </a:prstGeom>
          <a:noFill/>
        </p:spPr>
        <p:txBody>
          <a:bodyPr wrap="square">
            <a:spAutoFit/>
          </a:bodyPr>
          <a:lstStyle/>
          <a:p>
            <a:r>
              <a:rPr lang="cs-CZ" sz="1900" b="1" dirty="0">
                <a:solidFill>
                  <a:srgbClr val="002060"/>
                </a:solidFill>
              </a:rPr>
              <a:t>1933</a:t>
            </a:r>
            <a:endParaRPr lang="cs-CZ" sz="1900" dirty="0">
              <a:solidFill>
                <a:srgbClr val="002060"/>
              </a:solidFill>
            </a:endParaRPr>
          </a:p>
        </p:txBody>
      </p:sp>
      <p:sp>
        <p:nvSpPr>
          <p:cNvPr id="11" name="TextovéPole 10">
            <a:extLst>
              <a:ext uri="{FF2B5EF4-FFF2-40B4-BE49-F238E27FC236}">
                <a16:creationId xmlns:a16="http://schemas.microsoft.com/office/drawing/2014/main" id="{AC578A13-AC7F-BE59-9E23-127242BD9980}"/>
              </a:ext>
            </a:extLst>
          </p:cNvPr>
          <p:cNvSpPr txBox="1"/>
          <p:nvPr/>
        </p:nvSpPr>
        <p:spPr>
          <a:xfrm>
            <a:off x="2493497" y="1957337"/>
            <a:ext cx="8802035" cy="384721"/>
          </a:xfrm>
          <a:prstGeom prst="rect">
            <a:avLst/>
          </a:prstGeom>
          <a:noFill/>
        </p:spPr>
        <p:txBody>
          <a:bodyPr wrap="square">
            <a:spAutoFit/>
          </a:bodyPr>
          <a:lstStyle/>
          <a:p>
            <a:r>
              <a:rPr lang="cs-CZ" sz="1900" dirty="0"/>
              <a:t>odchází z Berlína (a Německa), jeho jméno bylo škrtnuto z univerzitních seznamů</a:t>
            </a:r>
          </a:p>
        </p:txBody>
      </p:sp>
      <p:sp>
        <p:nvSpPr>
          <p:cNvPr id="12" name="TextovéPole 11">
            <a:extLst>
              <a:ext uri="{FF2B5EF4-FFF2-40B4-BE49-F238E27FC236}">
                <a16:creationId xmlns:a16="http://schemas.microsoft.com/office/drawing/2014/main" id="{DFB79286-DDC3-DAAA-607A-0C9B8F7C2CB7}"/>
              </a:ext>
            </a:extLst>
          </p:cNvPr>
          <p:cNvSpPr txBox="1"/>
          <p:nvPr/>
        </p:nvSpPr>
        <p:spPr>
          <a:xfrm>
            <a:off x="326384" y="2506932"/>
            <a:ext cx="1496210" cy="384721"/>
          </a:xfrm>
          <a:prstGeom prst="rect">
            <a:avLst/>
          </a:prstGeom>
          <a:noFill/>
        </p:spPr>
        <p:txBody>
          <a:bodyPr wrap="square">
            <a:spAutoFit/>
          </a:bodyPr>
          <a:lstStyle/>
          <a:p>
            <a:r>
              <a:rPr lang="cs-CZ" sz="1900" b="1" dirty="0">
                <a:solidFill>
                  <a:srgbClr val="002060"/>
                </a:solidFill>
              </a:rPr>
              <a:t>1933</a:t>
            </a:r>
          </a:p>
        </p:txBody>
      </p:sp>
      <p:sp>
        <p:nvSpPr>
          <p:cNvPr id="13" name="TextovéPole 12">
            <a:extLst>
              <a:ext uri="{FF2B5EF4-FFF2-40B4-BE49-F238E27FC236}">
                <a16:creationId xmlns:a16="http://schemas.microsoft.com/office/drawing/2014/main" id="{216B5FBF-3E0E-1BA2-95A7-4D77B4593B37}"/>
              </a:ext>
            </a:extLst>
          </p:cNvPr>
          <p:cNvSpPr txBox="1"/>
          <p:nvPr/>
        </p:nvSpPr>
        <p:spPr>
          <a:xfrm>
            <a:off x="2494705" y="2491851"/>
            <a:ext cx="4452943" cy="384721"/>
          </a:xfrm>
          <a:prstGeom prst="rect">
            <a:avLst/>
          </a:prstGeom>
          <a:noFill/>
        </p:spPr>
        <p:txBody>
          <a:bodyPr wrap="square">
            <a:spAutoFit/>
          </a:bodyPr>
          <a:lstStyle/>
          <a:p>
            <a:r>
              <a:rPr lang="cs-CZ" sz="1900" dirty="0"/>
              <a:t>Nobelova cena (spolu s P. </a:t>
            </a:r>
            <a:r>
              <a:rPr lang="cs-CZ" sz="1900" dirty="0" err="1"/>
              <a:t>Diracem</a:t>
            </a:r>
            <a:r>
              <a:rPr lang="cs-CZ" sz="1900" dirty="0"/>
              <a:t>)</a:t>
            </a:r>
          </a:p>
        </p:txBody>
      </p:sp>
      <p:grpSp>
        <p:nvGrpSpPr>
          <p:cNvPr id="27" name="Skupina 26">
            <a:extLst>
              <a:ext uri="{FF2B5EF4-FFF2-40B4-BE49-F238E27FC236}">
                <a16:creationId xmlns:a16="http://schemas.microsoft.com/office/drawing/2014/main" id="{F9153507-A2AB-715F-8247-13584D053848}"/>
              </a:ext>
            </a:extLst>
          </p:cNvPr>
          <p:cNvGrpSpPr/>
          <p:nvPr/>
        </p:nvGrpSpPr>
        <p:grpSpPr>
          <a:xfrm>
            <a:off x="332056" y="3593502"/>
            <a:ext cx="11225389" cy="1796929"/>
            <a:chOff x="332056" y="3629362"/>
            <a:chExt cx="11225389" cy="1796929"/>
          </a:xfrm>
        </p:grpSpPr>
        <p:sp>
          <p:nvSpPr>
            <p:cNvPr id="14" name="TextovéPole 13">
              <a:extLst>
                <a:ext uri="{FF2B5EF4-FFF2-40B4-BE49-F238E27FC236}">
                  <a16:creationId xmlns:a16="http://schemas.microsoft.com/office/drawing/2014/main" id="{586BE569-CD1D-6859-7592-BB162DA180A6}"/>
                </a:ext>
              </a:extLst>
            </p:cNvPr>
            <p:cNvSpPr txBox="1"/>
            <p:nvPr/>
          </p:nvSpPr>
          <p:spPr>
            <a:xfrm>
              <a:off x="334807" y="3629362"/>
              <a:ext cx="2018658" cy="384721"/>
            </a:xfrm>
            <a:prstGeom prst="rect">
              <a:avLst/>
            </a:prstGeom>
            <a:noFill/>
          </p:spPr>
          <p:txBody>
            <a:bodyPr wrap="square">
              <a:spAutoFit/>
            </a:bodyPr>
            <a:lstStyle/>
            <a:p>
              <a:r>
                <a:rPr lang="cs-CZ" sz="1900" b="1" dirty="0">
                  <a:solidFill>
                    <a:srgbClr val="002060"/>
                  </a:solidFill>
                </a:rPr>
                <a:t>X/1936</a:t>
              </a:r>
              <a:r>
                <a:rPr lang="cs-CZ" sz="1900" b="1" dirty="0">
                  <a:solidFill>
                    <a:srgbClr val="002060"/>
                  </a:solidFill>
                  <a:sym typeface="Symbol" panose="05050102010706020507" pitchFamily="18" charset="2"/>
                </a:rPr>
                <a:t>III/</a:t>
              </a:r>
              <a:r>
                <a:rPr lang="cs-CZ" sz="1900" b="1" dirty="0">
                  <a:solidFill>
                    <a:srgbClr val="002060"/>
                  </a:solidFill>
                </a:rPr>
                <a:t>1938</a:t>
              </a:r>
            </a:p>
          </p:txBody>
        </p:sp>
        <p:sp>
          <p:nvSpPr>
            <p:cNvPr id="16" name="TextovéPole 15">
              <a:extLst>
                <a:ext uri="{FF2B5EF4-FFF2-40B4-BE49-F238E27FC236}">
                  <a16:creationId xmlns:a16="http://schemas.microsoft.com/office/drawing/2014/main" id="{836CEAE1-01F8-08BC-59E6-C83086951007}"/>
                </a:ext>
              </a:extLst>
            </p:cNvPr>
            <p:cNvSpPr txBox="1"/>
            <p:nvPr/>
          </p:nvSpPr>
          <p:spPr>
            <a:xfrm>
              <a:off x="343100" y="4157171"/>
              <a:ext cx="1545733" cy="384721"/>
            </a:xfrm>
            <a:prstGeom prst="rect">
              <a:avLst/>
            </a:prstGeom>
            <a:noFill/>
          </p:spPr>
          <p:txBody>
            <a:bodyPr wrap="square">
              <a:spAutoFit/>
            </a:bodyPr>
            <a:lstStyle/>
            <a:p>
              <a:r>
                <a:rPr lang="cs-CZ" sz="1900" b="1" dirty="0">
                  <a:solidFill>
                    <a:srgbClr val="002060"/>
                  </a:solidFill>
                </a:rPr>
                <a:t>IX/1938</a:t>
              </a:r>
            </a:p>
          </p:txBody>
        </p:sp>
        <p:sp>
          <p:nvSpPr>
            <p:cNvPr id="17" name="TextovéPole 16">
              <a:extLst>
                <a:ext uri="{FF2B5EF4-FFF2-40B4-BE49-F238E27FC236}">
                  <a16:creationId xmlns:a16="http://schemas.microsoft.com/office/drawing/2014/main" id="{EC4A2730-0C69-1D4E-AE8F-8379E82175B3}"/>
                </a:ext>
              </a:extLst>
            </p:cNvPr>
            <p:cNvSpPr txBox="1"/>
            <p:nvPr/>
          </p:nvSpPr>
          <p:spPr>
            <a:xfrm>
              <a:off x="2488860" y="4176925"/>
              <a:ext cx="9068585" cy="384721"/>
            </a:xfrm>
            <a:prstGeom prst="rect">
              <a:avLst/>
            </a:prstGeom>
            <a:noFill/>
          </p:spPr>
          <p:txBody>
            <a:bodyPr wrap="square">
              <a:spAutoFit/>
            </a:bodyPr>
            <a:lstStyle/>
            <a:p>
              <a:r>
                <a:rPr lang="cs-CZ" sz="1900" dirty="0"/>
                <a:t>utíká (s několika kufry) z Rakouska do Itálie, následuje opět Oxford a potom </a:t>
              </a:r>
              <a:r>
                <a:rPr lang="cs-CZ" sz="1900" dirty="0" err="1"/>
                <a:t>Gent</a:t>
              </a:r>
              <a:endParaRPr lang="cs-CZ" sz="1900" dirty="0"/>
            </a:p>
          </p:txBody>
        </p:sp>
        <p:sp>
          <p:nvSpPr>
            <p:cNvPr id="18" name="TextovéPole 17">
              <a:extLst>
                <a:ext uri="{FF2B5EF4-FFF2-40B4-BE49-F238E27FC236}">
                  <a16:creationId xmlns:a16="http://schemas.microsoft.com/office/drawing/2014/main" id="{E5BAB91C-C0E2-9E42-B8C1-757EF17BA137}"/>
                </a:ext>
              </a:extLst>
            </p:cNvPr>
            <p:cNvSpPr txBox="1"/>
            <p:nvPr/>
          </p:nvSpPr>
          <p:spPr>
            <a:xfrm>
              <a:off x="332056" y="4742772"/>
              <a:ext cx="1674468" cy="384721"/>
            </a:xfrm>
            <a:prstGeom prst="rect">
              <a:avLst/>
            </a:prstGeom>
            <a:noFill/>
          </p:spPr>
          <p:txBody>
            <a:bodyPr wrap="square">
              <a:spAutoFit/>
            </a:bodyPr>
            <a:lstStyle/>
            <a:p>
              <a:r>
                <a:rPr lang="cs-CZ" sz="1900" b="1" dirty="0">
                  <a:solidFill>
                    <a:srgbClr val="002060"/>
                  </a:solidFill>
                </a:rPr>
                <a:t>X/1939-1956</a:t>
              </a:r>
            </a:p>
          </p:txBody>
        </p:sp>
        <p:sp>
          <p:nvSpPr>
            <p:cNvPr id="19" name="TextovéPole 18">
              <a:extLst>
                <a:ext uri="{FF2B5EF4-FFF2-40B4-BE49-F238E27FC236}">
                  <a16:creationId xmlns:a16="http://schemas.microsoft.com/office/drawing/2014/main" id="{BD6B2C44-996B-2C6F-4BD9-5FE09545224B}"/>
                </a:ext>
              </a:extLst>
            </p:cNvPr>
            <p:cNvSpPr txBox="1"/>
            <p:nvPr/>
          </p:nvSpPr>
          <p:spPr>
            <a:xfrm>
              <a:off x="2487934" y="4749183"/>
              <a:ext cx="4128019" cy="677108"/>
            </a:xfrm>
            <a:prstGeom prst="rect">
              <a:avLst/>
            </a:prstGeom>
            <a:noFill/>
          </p:spPr>
          <p:txBody>
            <a:bodyPr wrap="square">
              <a:spAutoFit/>
            </a:bodyPr>
            <a:lstStyle/>
            <a:p>
              <a:r>
                <a:rPr lang="cs-CZ" sz="1900" dirty="0"/>
                <a:t>Dublin Institute </a:t>
              </a:r>
              <a:r>
                <a:rPr lang="cs-CZ" sz="1900" dirty="0" err="1"/>
                <a:t>for</a:t>
              </a:r>
              <a:r>
                <a:rPr lang="cs-CZ" sz="1900" dirty="0"/>
                <a:t> </a:t>
              </a:r>
              <a:r>
                <a:rPr lang="cs-CZ" sz="1900" dirty="0" err="1"/>
                <a:t>Advanced</a:t>
              </a:r>
              <a:r>
                <a:rPr lang="cs-CZ" sz="1900" dirty="0"/>
                <a:t> </a:t>
              </a:r>
              <a:r>
                <a:rPr lang="cs-CZ" sz="1900" dirty="0" err="1"/>
                <a:t>Studies</a:t>
              </a:r>
              <a:r>
                <a:rPr lang="cs-CZ" sz="1900" dirty="0"/>
                <a:t> (píše knihu </a:t>
              </a:r>
              <a:r>
                <a:rPr lang="cs-CZ" sz="1900" i="1" dirty="0"/>
                <a:t>Co je život?</a:t>
              </a:r>
              <a:r>
                <a:rPr lang="cs-CZ" sz="1900" dirty="0"/>
                <a:t>)</a:t>
              </a:r>
            </a:p>
          </p:txBody>
        </p:sp>
      </p:grpSp>
      <p:sp>
        <p:nvSpPr>
          <p:cNvPr id="20" name="TextovéPole 19">
            <a:extLst>
              <a:ext uri="{FF2B5EF4-FFF2-40B4-BE49-F238E27FC236}">
                <a16:creationId xmlns:a16="http://schemas.microsoft.com/office/drawing/2014/main" id="{11A1979E-0E32-2D98-4717-A7474D3B1211}"/>
              </a:ext>
            </a:extLst>
          </p:cNvPr>
          <p:cNvSpPr txBox="1"/>
          <p:nvPr/>
        </p:nvSpPr>
        <p:spPr>
          <a:xfrm>
            <a:off x="325174" y="3032879"/>
            <a:ext cx="1385577" cy="384721"/>
          </a:xfrm>
          <a:prstGeom prst="rect">
            <a:avLst/>
          </a:prstGeom>
          <a:noFill/>
        </p:spPr>
        <p:txBody>
          <a:bodyPr wrap="square">
            <a:spAutoFit/>
          </a:bodyPr>
          <a:lstStyle/>
          <a:p>
            <a:r>
              <a:rPr lang="cs-CZ" sz="1900" b="1" dirty="0">
                <a:solidFill>
                  <a:srgbClr val="002060"/>
                </a:solidFill>
              </a:rPr>
              <a:t>1933-1936</a:t>
            </a:r>
          </a:p>
        </p:txBody>
      </p:sp>
      <p:sp>
        <p:nvSpPr>
          <p:cNvPr id="21" name="TextovéPole 20">
            <a:extLst>
              <a:ext uri="{FF2B5EF4-FFF2-40B4-BE49-F238E27FC236}">
                <a16:creationId xmlns:a16="http://schemas.microsoft.com/office/drawing/2014/main" id="{1BD87781-2F8E-3794-0435-45C2B5F7DB12}"/>
              </a:ext>
            </a:extLst>
          </p:cNvPr>
          <p:cNvSpPr txBox="1"/>
          <p:nvPr/>
        </p:nvSpPr>
        <p:spPr>
          <a:xfrm>
            <a:off x="2484748" y="3040246"/>
            <a:ext cx="4660124" cy="384721"/>
          </a:xfrm>
          <a:prstGeom prst="rect">
            <a:avLst/>
          </a:prstGeom>
          <a:noFill/>
        </p:spPr>
        <p:txBody>
          <a:bodyPr wrap="square">
            <a:spAutoFit/>
          </a:bodyPr>
          <a:lstStyle/>
          <a:p>
            <a:r>
              <a:rPr lang="cs-CZ" sz="1900" dirty="0" err="1"/>
              <a:t>Fellow</a:t>
            </a:r>
            <a:r>
              <a:rPr lang="cs-CZ" sz="1900" dirty="0"/>
              <a:t> </a:t>
            </a:r>
            <a:r>
              <a:rPr lang="cs-CZ" sz="1900" dirty="0" err="1"/>
              <a:t>of</a:t>
            </a:r>
            <a:r>
              <a:rPr lang="cs-CZ" sz="1900" dirty="0"/>
              <a:t> </a:t>
            </a:r>
            <a:r>
              <a:rPr lang="cs-CZ" sz="1900" dirty="0" err="1"/>
              <a:t>the</a:t>
            </a:r>
            <a:r>
              <a:rPr lang="cs-CZ" sz="1900" dirty="0"/>
              <a:t> Magdalen </a:t>
            </a:r>
            <a:r>
              <a:rPr lang="cs-CZ" sz="1900" dirty="0" err="1"/>
              <a:t>Colledge</a:t>
            </a:r>
            <a:r>
              <a:rPr lang="cs-CZ" sz="1900" dirty="0"/>
              <a:t>, Oxford</a:t>
            </a:r>
          </a:p>
        </p:txBody>
      </p:sp>
      <p:sp>
        <p:nvSpPr>
          <p:cNvPr id="23" name="TextovéPole 22">
            <a:extLst>
              <a:ext uri="{FF2B5EF4-FFF2-40B4-BE49-F238E27FC236}">
                <a16:creationId xmlns:a16="http://schemas.microsoft.com/office/drawing/2014/main" id="{43723A2F-FF7C-D258-59F1-A86148011C03}"/>
              </a:ext>
            </a:extLst>
          </p:cNvPr>
          <p:cNvSpPr txBox="1"/>
          <p:nvPr/>
        </p:nvSpPr>
        <p:spPr>
          <a:xfrm>
            <a:off x="9756743" y="306931"/>
            <a:ext cx="2235880" cy="400110"/>
          </a:xfrm>
          <a:prstGeom prst="rect">
            <a:avLst/>
          </a:prstGeom>
          <a:solidFill>
            <a:srgbClr val="FFFFFF">
              <a:alpha val="80000"/>
            </a:srgbClr>
          </a:solidFill>
          <a:ln>
            <a:solidFill>
              <a:schemeClr val="bg1">
                <a:lumMod val="85000"/>
              </a:schemeClr>
            </a:solidFill>
          </a:ln>
        </p:spPr>
        <p:txBody>
          <a:bodyPr wrap="square" rtlCol="0">
            <a:spAutoFit/>
          </a:bodyPr>
          <a:lstStyle/>
          <a:p>
            <a:pPr algn="ctr"/>
            <a:r>
              <a:rPr lang="cs-CZ" sz="2000" dirty="0">
                <a:solidFill>
                  <a:schemeClr val="bg2">
                    <a:lumMod val="50000"/>
                  </a:schemeClr>
                </a:solidFill>
              </a:rPr>
              <a:t>po roku 1926</a:t>
            </a:r>
          </a:p>
        </p:txBody>
      </p:sp>
      <p:grpSp>
        <p:nvGrpSpPr>
          <p:cNvPr id="6" name="Skupina 5">
            <a:extLst>
              <a:ext uri="{FF2B5EF4-FFF2-40B4-BE49-F238E27FC236}">
                <a16:creationId xmlns:a16="http://schemas.microsoft.com/office/drawing/2014/main" id="{873166F1-DBE6-9ABF-C85F-DE721C818867}"/>
              </a:ext>
            </a:extLst>
          </p:cNvPr>
          <p:cNvGrpSpPr/>
          <p:nvPr/>
        </p:nvGrpSpPr>
        <p:grpSpPr>
          <a:xfrm>
            <a:off x="272051" y="5534369"/>
            <a:ext cx="10165896" cy="928690"/>
            <a:chOff x="272051" y="5355075"/>
            <a:chExt cx="10165896" cy="928690"/>
          </a:xfrm>
        </p:grpSpPr>
        <p:sp>
          <p:nvSpPr>
            <p:cNvPr id="7" name="TextovéPole 6">
              <a:extLst>
                <a:ext uri="{FF2B5EF4-FFF2-40B4-BE49-F238E27FC236}">
                  <a16:creationId xmlns:a16="http://schemas.microsoft.com/office/drawing/2014/main" id="{3C9A6B25-7496-0D26-C246-F3EFCCE78AE9}"/>
                </a:ext>
              </a:extLst>
            </p:cNvPr>
            <p:cNvSpPr txBox="1"/>
            <p:nvPr/>
          </p:nvSpPr>
          <p:spPr>
            <a:xfrm>
              <a:off x="334807" y="5355075"/>
              <a:ext cx="1674468" cy="384721"/>
            </a:xfrm>
            <a:prstGeom prst="rect">
              <a:avLst/>
            </a:prstGeom>
            <a:noFill/>
          </p:spPr>
          <p:txBody>
            <a:bodyPr wrap="square">
              <a:spAutoFit/>
            </a:bodyPr>
            <a:lstStyle/>
            <a:p>
              <a:r>
                <a:rPr lang="cs-CZ" sz="1900" b="1" dirty="0">
                  <a:solidFill>
                    <a:srgbClr val="002060"/>
                  </a:solidFill>
                </a:rPr>
                <a:t>III/1956</a:t>
              </a:r>
            </a:p>
          </p:txBody>
        </p:sp>
        <p:sp>
          <p:nvSpPr>
            <p:cNvPr id="24" name="TextovéPole 23">
              <a:extLst>
                <a:ext uri="{FF2B5EF4-FFF2-40B4-BE49-F238E27FC236}">
                  <a16:creationId xmlns:a16="http://schemas.microsoft.com/office/drawing/2014/main" id="{53607C64-7CBF-7DB9-4D17-A99FF62EFEF0}"/>
                </a:ext>
              </a:extLst>
            </p:cNvPr>
            <p:cNvSpPr txBox="1"/>
            <p:nvPr/>
          </p:nvSpPr>
          <p:spPr>
            <a:xfrm>
              <a:off x="2484748" y="5366266"/>
              <a:ext cx="7953199" cy="384721"/>
            </a:xfrm>
            <a:prstGeom prst="rect">
              <a:avLst/>
            </a:prstGeom>
            <a:noFill/>
          </p:spPr>
          <p:txBody>
            <a:bodyPr wrap="square">
              <a:spAutoFit/>
            </a:bodyPr>
            <a:lstStyle/>
            <a:p>
              <a:r>
                <a:rPr lang="cs-CZ" sz="1900" dirty="0"/>
                <a:t>profesor (</a:t>
              </a:r>
              <a:r>
                <a:rPr lang="cs-CZ" sz="1900" i="1" dirty="0" err="1"/>
                <a:t>ordinarius</a:t>
              </a:r>
              <a:r>
                <a:rPr lang="cs-CZ" sz="1900" i="1" dirty="0"/>
                <a:t> ad personam</a:t>
              </a:r>
              <a:r>
                <a:rPr lang="cs-CZ" sz="1900" dirty="0"/>
                <a:t>) teoretické fyziky na univerzitě ve Vídni</a:t>
              </a:r>
            </a:p>
          </p:txBody>
        </p:sp>
        <p:sp>
          <p:nvSpPr>
            <p:cNvPr id="25" name="TextovéPole 24">
              <a:extLst>
                <a:ext uri="{FF2B5EF4-FFF2-40B4-BE49-F238E27FC236}">
                  <a16:creationId xmlns:a16="http://schemas.microsoft.com/office/drawing/2014/main" id="{56941DE5-1E85-FE49-B822-E3876958CD37}"/>
                </a:ext>
              </a:extLst>
            </p:cNvPr>
            <p:cNvSpPr txBox="1"/>
            <p:nvPr/>
          </p:nvSpPr>
          <p:spPr>
            <a:xfrm>
              <a:off x="272051" y="5899044"/>
              <a:ext cx="2212697" cy="384721"/>
            </a:xfrm>
            <a:prstGeom prst="rect">
              <a:avLst/>
            </a:prstGeom>
            <a:noFill/>
          </p:spPr>
          <p:txBody>
            <a:bodyPr wrap="square">
              <a:spAutoFit/>
            </a:bodyPr>
            <a:lstStyle/>
            <a:p>
              <a:r>
                <a:rPr lang="cs-CZ" sz="1900" b="1" dirty="0">
                  <a:solidFill>
                    <a:srgbClr val="002060"/>
                  </a:solidFill>
                </a:rPr>
                <a:t>+ 10. 1. 1961 Vídeň</a:t>
              </a:r>
            </a:p>
          </p:txBody>
        </p:sp>
        <p:sp>
          <p:nvSpPr>
            <p:cNvPr id="26" name="TextovéPole 25">
              <a:extLst>
                <a:ext uri="{FF2B5EF4-FFF2-40B4-BE49-F238E27FC236}">
                  <a16:creationId xmlns:a16="http://schemas.microsoft.com/office/drawing/2014/main" id="{B1D10DC5-3562-0882-8E10-2F0E3283FB53}"/>
                </a:ext>
              </a:extLst>
            </p:cNvPr>
            <p:cNvSpPr txBox="1"/>
            <p:nvPr/>
          </p:nvSpPr>
          <p:spPr>
            <a:xfrm>
              <a:off x="2484748" y="5899043"/>
              <a:ext cx="4201931" cy="384721"/>
            </a:xfrm>
            <a:prstGeom prst="rect">
              <a:avLst/>
            </a:prstGeom>
            <a:noFill/>
          </p:spPr>
          <p:txBody>
            <a:bodyPr wrap="square">
              <a:spAutoFit/>
            </a:bodyPr>
            <a:lstStyle/>
            <a:p>
              <a:r>
                <a:rPr lang="cs-CZ" sz="1900" dirty="0"/>
                <a:t>pohřben v </a:t>
              </a:r>
              <a:r>
                <a:rPr lang="cs-CZ" sz="1900" dirty="0" err="1"/>
                <a:t>Alpbachu</a:t>
              </a:r>
              <a:r>
                <a:rPr lang="cs-CZ" sz="1900" dirty="0"/>
                <a:t> v Tyrolích</a:t>
              </a:r>
            </a:p>
          </p:txBody>
        </p:sp>
      </p:grpSp>
      <p:sp>
        <p:nvSpPr>
          <p:cNvPr id="28" name="TextovéPole 27">
            <a:extLst>
              <a:ext uri="{FF2B5EF4-FFF2-40B4-BE49-F238E27FC236}">
                <a16:creationId xmlns:a16="http://schemas.microsoft.com/office/drawing/2014/main" id="{DF30DBA7-3CC8-7FD9-EF6B-653209E13529}"/>
              </a:ext>
            </a:extLst>
          </p:cNvPr>
          <p:cNvSpPr txBox="1"/>
          <p:nvPr/>
        </p:nvSpPr>
        <p:spPr>
          <a:xfrm>
            <a:off x="2494069" y="3577540"/>
            <a:ext cx="6237555" cy="384721"/>
          </a:xfrm>
          <a:prstGeom prst="rect">
            <a:avLst/>
          </a:prstGeom>
          <a:noFill/>
        </p:spPr>
        <p:txBody>
          <a:bodyPr wrap="square">
            <a:spAutoFit/>
          </a:bodyPr>
          <a:lstStyle/>
          <a:p>
            <a:r>
              <a:rPr lang="cs-CZ" sz="1900" dirty="0"/>
              <a:t>místo do </a:t>
            </a:r>
            <a:r>
              <a:rPr lang="cs-CZ" sz="1900" dirty="0" err="1"/>
              <a:t>Edinburgu</a:t>
            </a:r>
            <a:r>
              <a:rPr lang="cs-CZ" sz="1900" dirty="0"/>
              <a:t> se vydal do Štýrského Hradce</a:t>
            </a:r>
          </a:p>
        </p:txBody>
      </p:sp>
      <p:pic>
        <p:nvPicPr>
          <p:cNvPr id="22" name="Obrázek 21" descr="Obsah obrázku venku, rostlina, hrob, hřbitov&#10;&#10;Obsah generovaný pomocí AI může být nesprávný.">
            <a:extLst>
              <a:ext uri="{FF2B5EF4-FFF2-40B4-BE49-F238E27FC236}">
                <a16:creationId xmlns:a16="http://schemas.microsoft.com/office/drawing/2014/main" id="{D5711D09-0874-2E73-225B-AEE61478BA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70201" y="661919"/>
            <a:ext cx="4062856" cy="6040624"/>
          </a:xfrm>
          <a:prstGeom prst="rect">
            <a:avLst/>
          </a:prstGeom>
        </p:spPr>
      </p:pic>
    </p:spTree>
    <p:extLst>
      <p:ext uri="{BB962C8B-B14F-4D97-AF65-F5344CB8AC3E}">
        <p14:creationId xmlns:p14="http://schemas.microsoft.com/office/powerpoint/2010/main" val="39446948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6DF21-6357-6AE0-7EC1-EDEFC13C7866}"/>
            </a:ext>
          </a:extLst>
        </p:cNvPr>
        <p:cNvGrpSpPr/>
        <p:nvPr/>
      </p:nvGrpSpPr>
      <p:grpSpPr>
        <a:xfrm>
          <a:off x="0" y="0"/>
          <a:ext cx="0" cy="0"/>
          <a:chOff x="0" y="0"/>
          <a:chExt cx="0" cy="0"/>
        </a:xfrm>
      </p:grpSpPr>
      <p:sp>
        <p:nvSpPr>
          <p:cNvPr id="3" name="Obdélník 2">
            <a:extLst>
              <a:ext uri="{FF2B5EF4-FFF2-40B4-BE49-F238E27FC236}">
                <a16:creationId xmlns:a16="http://schemas.microsoft.com/office/drawing/2014/main" id="{6250A1B1-3AFB-1528-FF15-E6AAE88B42D8}"/>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 name="TextovéPole 1">
            <a:extLst>
              <a:ext uri="{FF2B5EF4-FFF2-40B4-BE49-F238E27FC236}">
                <a16:creationId xmlns:a16="http://schemas.microsoft.com/office/drawing/2014/main" id="{848F55F9-7880-0C70-381A-5A42BEE8C64B}"/>
              </a:ext>
            </a:extLst>
          </p:cNvPr>
          <p:cNvSpPr txBox="1"/>
          <p:nvPr/>
        </p:nvSpPr>
        <p:spPr>
          <a:xfrm>
            <a:off x="433634" y="2026763"/>
            <a:ext cx="6353666" cy="1446550"/>
          </a:xfrm>
          <a:prstGeom prst="rect">
            <a:avLst/>
          </a:prstGeom>
          <a:noFill/>
        </p:spPr>
        <p:txBody>
          <a:bodyPr wrap="square" rtlCol="0">
            <a:spAutoFit/>
          </a:bodyPr>
          <a:lstStyle/>
          <a:p>
            <a:r>
              <a:rPr lang="cs-CZ" sz="2000" dirty="0">
                <a:solidFill>
                  <a:srgbClr val="FF0000"/>
                </a:solidFill>
                <a:latin typeface="Cavolini" panose="03000502040302020204" pitchFamily="66" charset="0"/>
                <a:cs typeface="Cavolini" panose="03000502040302020204" pitchFamily="66" charset="0"/>
              </a:rPr>
              <a:t>Čím se v letech 1923 a 1924 de </a:t>
            </a:r>
            <a:r>
              <a:rPr lang="cs-CZ" sz="2000" dirty="0" err="1">
                <a:solidFill>
                  <a:srgbClr val="FF0000"/>
                </a:solidFill>
                <a:latin typeface="Cavolini" panose="03000502040302020204" pitchFamily="66" charset="0"/>
                <a:cs typeface="Cavolini" panose="03000502040302020204" pitchFamily="66" charset="0"/>
              </a:rPr>
              <a:t>Broglie</a:t>
            </a:r>
            <a:r>
              <a:rPr lang="cs-CZ" sz="2000" dirty="0">
                <a:solidFill>
                  <a:srgbClr val="FF0000"/>
                </a:solidFill>
                <a:latin typeface="Cavolini" panose="03000502040302020204" pitchFamily="66" charset="0"/>
                <a:cs typeface="Cavolini" panose="03000502040302020204" pitchFamily="66" charset="0"/>
              </a:rPr>
              <a:t> zabýval a co uvedl ve své disertaci z roku 1924 ... publikované v roce 1925 … </a:t>
            </a:r>
          </a:p>
          <a:p>
            <a:endParaRPr lang="cs-CZ" sz="800" dirty="0">
              <a:solidFill>
                <a:srgbClr val="FF0000"/>
              </a:solidFill>
              <a:latin typeface="Cavolini" panose="03000502040302020204" pitchFamily="66" charset="0"/>
              <a:cs typeface="Cavolini" panose="03000502040302020204" pitchFamily="66" charset="0"/>
            </a:endParaRPr>
          </a:p>
          <a:p>
            <a:r>
              <a:rPr lang="cs-CZ" sz="2000" dirty="0">
                <a:solidFill>
                  <a:srgbClr val="FF0000"/>
                </a:solidFill>
                <a:latin typeface="Cavolini" panose="03000502040302020204" pitchFamily="66" charset="0"/>
                <a:cs typeface="Cavolini" panose="03000502040302020204" pitchFamily="66" charset="0"/>
              </a:rPr>
              <a:t>… která inspirovala </a:t>
            </a:r>
            <a:r>
              <a:rPr lang="cs-CZ" sz="2000" dirty="0" err="1">
                <a:solidFill>
                  <a:srgbClr val="FF0000"/>
                </a:solidFill>
                <a:latin typeface="Cavolini" panose="03000502040302020204" pitchFamily="66" charset="0"/>
                <a:cs typeface="Cavolini" panose="03000502040302020204" pitchFamily="66" charset="0"/>
              </a:rPr>
              <a:t>Schrödingera</a:t>
            </a:r>
            <a:endParaRPr lang="cs-CZ" sz="2000" dirty="0">
              <a:solidFill>
                <a:srgbClr val="FF0000"/>
              </a:solidFill>
              <a:latin typeface="Cavolini" panose="03000502040302020204" pitchFamily="66" charset="0"/>
              <a:cs typeface="Cavolini" panose="03000502040302020204" pitchFamily="66" charset="0"/>
            </a:endParaRPr>
          </a:p>
        </p:txBody>
      </p:sp>
      <p:pic>
        <p:nvPicPr>
          <p:cNvPr id="9" name="Obrázek 8">
            <a:extLst>
              <a:ext uri="{FF2B5EF4-FFF2-40B4-BE49-F238E27FC236}">
                <a16:creationId xmlns:a16="http://schemas.microsoft.com/office/drawing/2014/main" id="{2C795F8E-085C-C8E0-F014-07A86F31B999}"/>
              </a:ext>
            </a:extLst>
          </p:cNvPr>
          <p:cNvPicPr>
            <a:picLocks noChangeAspect="1"/>
          </p:cNvPicPr>
          <p:nvPr/>
        </p:nvPicPr>
        <p:blipFill>
          <a:blip r:embed="rId2"/>
          <a:stretch>
            <a:fillRect/>
          </a:stretch>
        </p:blipFill>
        <p:spPr>
          <a:xfrm>
            <a:off x="7427912" y="1135434"/>
            <a:ext cx="3601449" cy="5440488"/>
          </a:xfrm>
          <a:prstGeom prst="rect">
            <a:avLst/>
          </a:prstGeom>
          <a:ln>
            <a:noFill/>
          </a:ln>
          <a:effectLst>
            <a:outerShdw blurRad="292100" dist="139700" dir="2700000" algn="tl" rotWithShape="0">
              <a:srgbClr val="333333">
                <a:alpha val="65000"/>
              </a:srgbClr>
            </a:outerShdw>
          </a:effectLst>
        </p:spPr>
      </p:pic>
      <p:sp>
        <p:nvSpPr>
          <p:cNvPr id="6" name="TextovéPole 5">
            <a:extLst>
              <a:ext uri="{FF2B5EF4-FFF2-40B4-BE49-F238E27FC236}">
                <a16:creationId xmlns:a16="http://schemas.microsoft.com/office/drawing/2014/main" id="{1B35F309-ADE0-80DC-A5BF-E9E3E5C0421A}"/>
              </a:ext>
            </a:extLst>
          </p:cNvPr>
          <p:cNvSpPr txBox="1"/>
          <p:nvPr/>
        </p:nvSpPr>
        <p:spPr>
          <a:xfrm>
            <a:off x="377071" y="630777"/>
            <a:ext cx="845103" cy="461665"/>
          </a:xfrm>
          <a:prstGeom prst="rect">
            <a:avLst/>
          </a:prstGeom>
          <a:noFill/>
        </p:spPr>
        <p:txBody>
          <a:bodyPr wrap="none" rtlCol="0">
            <a:spAutoFit/>
          </a:bodyPr>
          <a:lstStyle/>
          <a:p>
            <a:r>
              <a:rPr lang="cs-CZ" sz="2400" dirty="0">
                <a:solidFill>
                  <a:srgbClr val="0070C0"/>
                </a:solidFill>
              </a:rPr>
              <a:t>1925</a:t>
            </a:r>
          </a:p>
        </p:txBody>
      </p:sp>
      <p:sp>
        <p:nvSpPr>
          <p:cNvPr id="7" name="TextovéPole 6">
            <a:extLst>
              <a:ext uri="{FF2B5EF4-FFF2-40B4-BE49-F238E27FC236}">
                <a16:creationId xmlns:a16="http://schemas.microsoft.com/office/drawing/2014/main" id="{5A612DD9-F52E-1DA3-CF84-B419992EFAA4}"/>
              </a:ext>
            </a:extLst>
          </p:cNvPr>
          <p:cNvSpPr txBox="1"/>
          <p:nvPr/>
        </p:nvSpPr>
        <p:spPr>
          <a:xfrm>
            <a:off x="1538699" y="672315"/>
            <a:ext cx="8284191" cy="400110"/>
          </a:xfrm>
          <a:prstGeom prst="rect">
            <a:avLst/>
          </a:prstGeom>
          <a:noFill/>
        </p:spPr>
        <p:txBody>
          <a:bodyPr wrap="none" rtlCol="0">
            <a:spAutoFit/>
          </a:bodyPr>
          <a:lstStyle/>
          <a:p>
            <a:r>
              <a:rPr lang="cs-CZ" sz="2000" dirty="0" err="1">
                <a:solidFill>
                  <a:srgbClr val="00B050"/>
                </a:solidFill>
                <a:effectLst>
                  <a:outerShdw blurRad="38100" dist="38100" dir="2700000" algn="tl">
                    <a:srgbClr val="000000">
                      <a:alpha val="43137"/>
                    </a:srgbClr>
                  </a:outerShdw>
                </a:effectLst>
              </a:rPr>
              <a:t>Schrödinger</a:t>
            </a:r>
            <a:r>
              <a:rPr lang="cs-CZ" sz="2000" dirty="0">
                <a:solidFill>
                  <a:srgbClr val="0070C0"/>
                </a:solidFill>
              </a:rPr>
              <a:t> se seznamuje s de </a:t>
            </a:r>
            <a:r>
              <a:rPr lang="cs-CZ" sz="2000" dirty="0" err="1">
                <a:solidFill>
                  <a:srgbClr val="0070C0"/>
                </a:solidFill>
              </a:rPr>
              <a:t>Broglieho</a:t>
            </a:r>
            <a:r>
              <a:rPr lang="cs-CZ" sz="2000" dirty="0">
                <a:solidFill>
                  <a:srgbClr val="0070C0"/>
                </a:solidFill>
              </a:rPr>
              <a:t> disertací a hledá vlnovou rovnici</a:t>
            </a:r>
          </a:p>
        </p:txBody>
      </p:sp>
      <p:sp>
        <p:nvSpPr>
          <p:cNvPr id="4" name="TextovéPole 3">
            <a:extLst>
              <a:ext uri="{FF2B5EF4-FFF2-40B4-BE49-F238E27FC236}">
                <a16:creationId xmlns:a16="http://schemas.microsoft.com/office/drawing/2014/main" id="{BF97C7CC-4398-70F8-4DDC-830BC380F077}"/>
              </a:ext>
            </a:extLst>
          </p:cNvPr>
          <p:cNvSpPr txBox="1"/>
          <p:nvPr/>
        </p:nvSpPr>
        <p:spPr>
          <a:xfrm>
            <a:off x="3253414" y="28602"/>
            <a:ext cx="5812489"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se seznamuje s de </a:t>
            </a:r>
            <a:r>
              <a:rPr lang="cs-CZ" sz="2400" cap="small" dirty="0" err="1">
                <a:solidFill>
                  <a:srgbClr val="70AD47">
                    <a:lumMod val="50000"/>
                  </a:srgbClr>
                </a:solidFill>
                <a:latin typeface="Calibri" panose="020F0502020204030204"/>
              </a:rPr>
              <a:t>Broglieho</a:t>
            </a:r>
            <a:r>
              <a:rPr lang="cs-CZ" sz="2400" cap="small" dirty="0">
                <a:solidFill>
                  <a:srgbClr val="70AD47">
                    <a:lumMod val="50000"/>
                  </a:srgbClr>
                </a:solidFill>
                <a:latin typeface="Calibri" panose="020F0502020204030204"/>
              </a:rPr>
              <a:t> teorií</a:t>
            </a:r>
          </a:p>
        </p:txBody>
      </p:sp>
    </p:spTree>
    <p:extLst>
      <p:ext uri="{BB962C8B-B14F-4D97-AF65-F5344CB8AC3E}">
        <p14:creationId xmlns:p14="http://schemas.microsoft.com/office/powerpoint/2010/main" val="25189036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7E136-175A-21C6-806A-3F8F54308A62}"/>
            </a:ext>
          </a:extLst>
        </p:cNvPr>
        <p:cNvGrpSpPr/>
        <p:nvPr/>
      </p:nvGrpSpPr>
      <p:grpSpPr>
        <a:xfrm>
          <a:off x="0" y="0"/>
          <a:ext cx="0" cy="0"/>
          <a:chOff x="0" y="0"/>
          <a:chExt cx="0" cy="0"/>
        </a:xfrm>
      </p:grpSpPr>
      <p:pic>
        <p:nvPicPr>
          <p:cNvPr id="3" name="Obrázek 2" descr="Obsah obrázku text, mapa, atlas&#10;&#10;Obsah generovaný pomocí AI může být nesprávný.">
            <a:extLst>
              <a:ext uri="{FF2B5EF4-FFF2-40B4-BE49-F238E27FC236}">
                <a16:creationId xmlns:a16="http://schemas.microsoft.com/office/drawing/2014/main" id="{45A97D8F-DE89-0D96-F69A-FC9CFB2C46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15074" y="928455"/>
            <a:ext cx="4718930" cy="5430269"/>
          </a:xfrm>
          <a:prstGeom prst="rect">
            <a:avLst/>
          </a:prstGeom>
        </p:spPr>
      </p:pic>
      <p:sp>
        <p:nvSpPr>
          <p:cNvPr id="5" name="TextovéPole 4">
            <a:extLst>
              <a:ext uri="{FF2B5EF4-FFF2-40B4-BE49-F238E27FC236}">
                <a16:creationId xmlns:a16="http://schemas.microsoft.com/office/drawing/2014/main" id="{202F3214-E76A-A2D6-039B-B01F28B9CAB4}"/>
              </a:ext>
            </a:extLst>
          </p:cNvPr>
          <p:cNvSpPr txBox="1"/>
          <p:nvPr/>
        </p:nvSpPr>
        <p:spPr>
          <a:xfrm>
            <a:off x="569067" y="808162"/>
            <a:ext cx="4251771" cy="384721"/>
          </a:xfrm>
          <a:prstGeom prst="rect">
            <a:avLst/>
          </a:prstGeom>
          <a:noFill/>
        </p:spPr>
        <p:txBody>
          <a:bodyPr wrap="square" rtlCol="0">
            <a:spAutoFit/>
          </a:bodyPr>
          <a:lstStyle/>
          <a:p>
            <a:r>
              <a:rPr lang="cs-CZ" sz="1900" b="1" dirty="0">
                <a:solidFill>
                  <a:srgbClr val="FFC000"/>
                </a:solidFill>
              </a:rPr>
              <a:t>Kvantová teorie </a:t>
            </a:r>
            <a:r>
              <a:rPr lang="cs-CZ" sz="1900" dirty="0"/>
              <a:t>se rodila od roku 1900</a:t>
            </a:r>
          </a:p>
        </p:txBody>
      </p:sp>
      <p:sp>
        <p:nvSpPr>
          <p:cNvPr id="7" name="TextovéPole 6">
            <a:extLst>
              <a:ext uri="{FF2B5EF4-FFF2-40B4-BE49-F238E27FC236}">
                <a16:creationId xmlns:a16="http://schemas.microsoft.com/office/drawing/2014/main" id="{994D5F3D-2ECF-153F-5058-C0A80B1C034B}"/>
              </a:ext>
            </a:extLst>
          </p:cNvPr>
          <p:cNvSpPr txBox="1"/>
          <p:nvPr/>
        </p:nvSpPr>
        <p:spPr>
          <a:xfrm>
            <a:off x="569067" y="1389843"/>
            <a:ext cx="5935683" cy="677108"/>
          </a:xfrm>
          <a:prstGeom prst="rect">
            <a:avLst/>
          </a:prstGeom>
          <a:noFill/>
        </p:spPr>
        <p:txBody>
          <a:bodyPr wrap="square" rtlCol="0">
            <a:spAutoFit/>
          </a:bodyPr>
          <a:lstStyle/>
          <a:p>
            <a:r>
              <a:rPr lang="cs-CZ" sz="1900" dirty="0"/>
              <a:t>Od 1920 probíhala </a:t>
            </a:r>
            <a:r>
              <a:rPr lang="cs-CZ" sz="1900" b="1" dirty="0"/>
              <a:t>výměna studentů</a:t>
            </a:r>
            <a:r>
              <a:rPr lang="cs-CZ" sz="1900" dirty="0"/>
              <a:t>, především mezi Bornem,  </a:t>
            </a:r>
            <a:r>
              <a:rPr lang="cs-CZ" sz="1900" dirty="0" err="1"/>
              <a:t>Bohrem</a:t>
            </a:r>
            <a:r>
              <a:rPr lang="cs-CZ" sz="1900" dirty="0"/>
              <a:t>, Sommerfeldem (</a:t>
            </a:r>
            <a:r>
              <a:rPr lang="cs-CZ" sz="1900" i="1" dirty="0" err="1"/>
              <a:t>Knabenphysik</a:t>
            </a:r>
            <a:r>
              <a:rPr lang="cs-CZ" sz="1900" dirty="0"/>
              <a:t>)</a:t>
            </a:r>
          </a:p>
        </p:txBody>
      </p:sp>
      <p:sp>
        <p:nvSpPr>
          <p:cNvPr id="2" name="Obdélník 1">
            <a:extLst>
              <a:ext uri="{FF2B5EF4-FFF2-40B4-BE49-F238E27FC236}">
                <a16:creationId xmlns:a16="http://schemas.microsoft.com/office/drawing/2014/main" id="{AF81CF5F-9052-96CF-0992-FF94AEF09958}"/>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8" name="TextovéPole 7">
            <a:extLst>
              <a:ext uri="{FF2B5EF4-FFF2-40B4-BE49-F238E27FC236}">
                <a16:creationId xmlns:a16="http://schemas.microsoft.com/office/drawing/2014/main" id="{B95407B5-5EEA-4DA2-3F3E-D703C5804C27}"/>
              </a:ext>
            </a:extLst>
          </p:cNvPr>
          <p:cNvSpPr txBox="1"/>
          <p:nvPr/>
        </p:nvSpPr>
        <p:spPr>
          <a:xfrm>
            <a:off x="3118944" y="28602"/>
            <a:ext cx="5949639" cy="461665"/>
          </a:xfrm>
          <a:prstGeom prst="rect">
            <a:avLst/>
          </a:prstGeom>
          <a:noFill/>
        </p:spPr>
        <p:txBody>
          <a:bodyPr wrap="square" rtlCol="0">
            <a:spAutoFit/>
          </a:bodyPr>
          <a:lstStyle/>
          <a:p>
            <a:pPr algn="ctr"/>
            <a:r>
              <a:rPr lang="cs-CZ" sz="2400" cap="small" dirty="0">
                <a:solidFill>
                  <a:srgbClr val="70AD47">
                    <a:lumMod val="50000"/>
                  </a:srgbClr>
                </a:solidFill>
                <a:latin typeface="Calibri" panose="020F0502020204030204"/>
              </a:rPr>
              <a:t>zrození kvantové teorie a kvantové mechaniky</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grpSp>
        <p:nvGrpSpPr>
          <p:cNvPr id="11" name="Skupina 10">
            <a:extLst>
              <a:ext uri="{FF2B5EF4-FFF2-40B4-BE49-F238E27FC236}">
                <a16:creationId xmlns:a16="http://schemas.microsoft.com/office/drawing/2014/main" id="{386B0C0B-0689-5406-BBB2-46D9AACA05BB}"/>
              </a:ext>
            </a:extLst>
          </p:cNvPr>
          <p:cNvGrpSpPr/>
          <p:nvPr/>
        </p:nvGrpSpPr>
        <p:grpSpPr>
          <a:xfrm>
            <a:off x="559704" y="2370891"/>
            <a:ext cx="5796271" cy="2258768"/>
            <a:chOff x="418301" y="2693620"/>
            <a:chExt cx="5796271" cy="2258768"/>
          </a:xfrm>
        </p:grpSpPr>
        <p:sp>
          <p:nvSpPr>
            <p:cNvPr id="6" name="TextovéPole 5">
              <a:extLst>
                <a:ext uri="{FF2B5EF4-FFF2-40B4-BE49-F238E27FC236}">
                  <a16:creationId xmlns:a16="http://schemas.microsoft.com/office/drawing/2014/main" id="{4E31CAB4-01FC-9FDA-D8EB-69A481107E89}"/>
                </a:ext>
              </a:extLst>
            </p:cNvPr>
            <p:cNvSpPr txBox="1"/>
            <p:nvPr/>
          </p:nvSpPr>
          <p:spPr>
            <a:xfrm>
              <a:off x="427663" y="2693620"/>
              <a:ext cx="5786909" cy="969496"/>
            </a:xfrm>
            <a:prstGeom prst="rect">
              <a:avLst/>
            </a:prstGeom>
            <a:noFill/>
          </p:spPr>
          <p:txBody>
            <a:bodyPr wrap="square" rtlCol="0">
              <a:spAutoFit/>
            </a:bodyPr>
            <a:lstStyle/>
            <a:p>
              <a:r>
                <a:rPr lang="cs-CZ" sz="1900" b="1" dirty="0">
                  <a:solidFill>
                    <a:srgbClr val="C00000"/>
                  </a:solidFill>
                </a:rPr>
                <a:t>Kvantová mechanika </a:t>
              </a:r>
              <a:r>
                <a:rPr lang="cs-CZ" sz="1900" dirty="0"/>
                <a:t>se rodila v létech 1925 a 1926 (a moderně byla v úplnosti vyložena v roce </a:t>
              </a:r>
              <a:r>
                <a:rPr lang="cs-CZ" sz="1900" dirty="0">
                  <a:effectLst>
                    <a:outerShdw blurRad="38100" dist="38100" dir="2700000" algn="tl">
                      <a:srgbClr val="000000">
                        <a:alpha val="43137"/>
                      </a:srgbClr>
                    </a:outerShdw>
                  </a:effectLst>
                </a:rPr>
                <a:t>1930</a:t>
              </a:r>
              <a:r>
                <a:rPr lang="cs-CZ" sz="1900" dirty="0"/>
                <a:t> </a:t>
              </a:r>
            </a:p>
            <a:p>
              <a:r>
                <a:rPr lang="cs-CZ" sz="1900" dirty="0"/>
                <a:t>v knize P. </a:t>
              </a:r>
              <a:r>
                <a:rPr lang="cs-CZ" sz="1900" dirty="0" err="1"/>
                <a:t>Diraca</a:t>
              </a:r>
              <a:r>
                <a:rPr lang="cs-CZ" sz="1900" dirty="0"/>
                <a:t> </a:t>
              </a:r>
              <a:r>
                <a:rPr lang="cs-CZ" sz="1900" i="1" dirty="0" err="1"/>
                <a:t>Principles</a:t>
              </a:r>
              <a:r>
                <a:rPr lang="cs-CZ" sz="1900" i="1" dirty="0"/>
                <a:t> </a:t>
              </a:r>
              <a:r>
                <a:rPr lang="cs-CZ" sz="1900" i="1" dirty="0" err="1"/>
                <a:t>of</a:t>
              </a:r>
              <a:r>
                <a:rPr lang="cs-CZ" sz="1900" i="1" dirty="0"/>
                <a:t> </a:t>
              </a:r>
              <a:r>
                <a:rPr lang="cs-CZ" sz="1900" i="1" dirty="0" err="1"/>
                <a:t>Quantum</a:t>
              </a:r>
              <a:r>
                <a:rPr lang="cs-CZ" sz="1900" i="1" dirty="0"/>
                <a:t> </a:t>
              </a:r>
              <a:r>
                <a:rPr lang="cs-CZ" sz="1900" i="1" dirty="0" err="1"/>
                <a:t>Mechanics</a:t>
              </a:r>
              <a:r>
                <a:rPr lang="cs-CZ" sz="1900" dirty="0"/>
                <a:t>)</a:t>
              </a:r>
              <a:endParaRPr lang="cs-CZ" sz="1900" b="1" dirty="0"/>
            </a:p>
          </p:txBody>
        </p:sp>
        <p:sp>
          <p:nvSpPr>
            <p:cNvPr id="9" name="TextovéPole 8">
              <a:extLst>
                <a:ext uri="{FF2B5EF4-FFF2-40B4-BE49-F238E27FC236}">
                  <a16:creationId xmlns:a16="http://schemas.microsoft.com/office/drawing/2014/main" id="{530F793B-80EE-BF49-9FE5-F6AA627263B7}"/>
                </a:ext>
              </a:extLst>
            </p:cNvPr>
            <p:cNvSpPr txBox="1"/>
            <p:nvPr/>
          </p:nvSpPr>
          <p:spPr>
            <a:xfrm>
              <a:off x="418301" y="3770654"/>
              <a:ext cx="5674936" cy="677108"/>
            </a:xfrm>
            <a:prstGeom prst="rect">
              <a:avLst/>
            </a:prstGeom>
            <a:noFill/>
          </p:spPr>
          <p:txBody>
            <a:bodyPr wrap="square" rtlCol="0">
              <a:spAutoFit/>
            </a:bodyPr>
            <a:lstStyle/>
            <a:p>
              <a:r>
                <a:rPr lang="cs-CZ" sz="1900" b="1" dirty="0">
                  <a:solidFill>
                    <a:srgbClr val="0070C0"/>
                  </a:solidFill>
                </a:rPr>
                <a:t>Maticovou mechaniku</a:t>
              </a:r>
              <a:r>
                <a:rPr lang="cs-CZ" sz="1900" b="1" dirty="0"/>
                <a:t> </a:t>
              </a:r>
              <a:r>
                <a:rPr lang="cs-CZ" sz="1900" dirty="0"/>
                <a:t>rozvinula skupina fyziků (Heisenberg, Born, Jordan)</a:t>
              </a:r>
              <a:endParaRPr lang="cs-CZ" sz="1900" b="1" dirty="0"/>
            </a:p>
          </p:txBody>
        </p:sp>
        <p:sp>
          <p:nvSpPr>
            <p:cNvPr id="10" name="TextovéPole 9">
              <a:extLst>
                <a:ext uri="{FF2B5EF4-FFF2-40B4-BE49-F238E27FC236}">
                  <a16:creationId xmlns:a16="http://schemas.microsoft.com/office/drawing/2014/main" id="{C8BC20E7-3C55-CBE2-74DA-C9981394A5E6}"/>
                </a:ext>
              </a:extLst>
            </p:cNvPr>
            <p:cNvSpPr txBox="1"/>
            <p:nvPr/>
          </p:nvSpPr>
          <p:spPr>
            <a:xfrm>
              <a:off x="437091" y="4567667"/>
              <a:ext cx="5674936" cy="384721"/>
            </a:xfrm>
            <a:prstGeom prst="rect">
              <a:avLst/>
            </a:prstGeom>
            <a:noFill/>
          </p:spPr>
          <p:txBody>
            <a:bodyPr wrap="square" rtlCol="0">
              <a:spAutoFit/>
            </a:bodyPr>
            <a:lstStyle/>
            <a:p>
              <a:r>
                <a:rPr lang="cs-CZ" sz="1900" b="1" dirty="0">
                  <a:solidFill>
                    <a:srgbClr val="00B050"/>
                  </a:solidFill>
                </a:rPr>
                <a:t>Vlnovou mechaniku </a:t>
              </a:r>
              <a:r>
                <a:rPr lang="cs-CZ" sz="1900" dirty="0"/>
                <a:t>vypracoval </a:t>
              </a:r>
              <a:r>
                <a:rPr lang="cs-CZ" sz="1900" u="sng" dirty="0"/>
                <a:t>sám</a:t>
              </a:r>
              <a:r>
                <a:rPr lang="cs-CZ" sz="1900" dirty="0"/>
                <a:t> </a:t>
              </a:r>
              <a:r>
                <a:rPr lang="cs-CZ" sz="1900" dirty="0" err="1"/>
                <a:t>Schrödinger</a:t>
              </a:r>
              <a:endParaRPr lang="cs-CZ" sz="1900" b="1" dirty="0"/>
            </a:p>
          </p:txBody>
        </p:sp>
      </p:grpSp>
    </p:spTree>
    <p:extLst>
      <p:ext uri="{BB962C8B-B14F-4D97-AF65-F5344CB8AC3E}">
        <p14:creationId xmlns:p14="http://schemas.microsoft.com/office/powerpoint/2010/main" val="810051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3B68F-B7D1-DE5F-843C-541365BF0126}"/>
            </a:ext>
          </a:extLst>
        </p:cNvPr>
        <p:cNvGrpSpPr/>
        <p:nvPr/>
      </p:nvGrpSpPr>
      <p:grpSpPr>
        <a:xfrm>
          <a:off x="0" y="0"/>
          <a:ext cx="0" cy="0"/>
          <a:chOff x="0" y="0"/>
          <a:chExt cx="0" cy="0"/>
        </a:xfrm>
      </p:grpSpPr>
      <p:sp>
        <p:nvSpPr>
          <p:cNvPr id="2" name="Obdélník 1">
            <a:extLst>
              <a:ext uri="{FF2B5EF4-FFF2-40B4-BE49-F238E27FC236}">
                <a16:creationId xmlns:a16="http://schemas.microsoft.com/office/drawing/2014/main" id="{389DE681-9933-B37B-57DD-60C44CC082CE}"/>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8" name="TextovéPole 7">
            <a:extLst>
              <a:ext uri="{FF2B5EF4-FFF2-40B4-BE49-F238E27FC236}">
                <a16:creationId xmlns:a16="http://schemas.microsoft.com/office/drawing/2014/main" id="{7ED2FB6E-5C0A-6D0A-717C-6529542927C9}"/>
              </a:ext>
            </a:extLst>
          </p:cNvPr>
          <p:cNvSpPr txBox="1"/>
          <p:nvPr/>
        </p:nvSpPr>
        <p:spPr>
          <a:xfrm>
            <a:off x="3118944" y="28602"/>
            <a:ext cx="5949639" cy="461665"/>
          </a:xfrm>
          <a:prstGeom prst="rect">
            <a:avLst/>
          </a:prstGeom>
          <a:noFill/>
        </p:spPr>
        <p:txBody>
          <a:bodyPr wrap="square" rtlCol="0">
            <a:spAutoFit/>
          </a:bodyPr>
          <a:lstStyle/>
          <a:p>
            <a:pPr algn="ctr"/>
            <a:r>
              <a:rPr lang="cs-CZ" sz="2400" cap="small" dirty="0">
                <a:solidFill>
                  <a:srgbClr val="70AD47">
                    <a:lumMod val="50000"/>
                  </a:srgbClr>
                </a:solidFill>
                <a:latin typeface="Calibri" panose="020F0502020204030204"/>
              </a:rPr>
              <a:t>zrození kvantové teorie a kvantové mechaniky</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grpSp>
        <p:nvGrpSpPr>
          <p:cNvPr id="11" name="Skupina 10">
            <a:extLst>
              <a:ext uri="{FF2B5EF4-FFF2-40B4-BE49-F238E27FC236}">
                <a16:creationId xmlns:a16="http://schemas.microsoft.com/office/drawing/2014/main" id="{A3431F83-31C3-D02B-E454-4A1AD5DB46DF}"/>
              </a:ext>
            </a:extLst>
          </p:cNvPr>
          <p:cNvGrpSpPr/>
          <p:nvPr/>
        </p:nvGrpSpPr>
        <p:grpSpPr>
          <a:xfrm>
            <a:off x="559704" y="2370891"/>
            <a:ext cx="5796271" cy="2258768"/>
            <a:chOff x="418301" y="2693620"/>
            <a:chExt cx="5796271" cy="2258768"/>
          </a:xfrm>
        </p:grpSpPr>
        <p:sp>
          <p:nvSpPr>
            <p:cNvPr id="6" name="TextovéPole 5">
              <a:extLst>
                <a:ext uri="{FF2B5EF4-FFF2-40B4-BE49-F238E27FC236}">
                  <a16:creationId xmlns:a16="http://schemas.microsoft.com/office/drawing/2014/main" id="{2293CB52-8FA3-B2E3-6496-AD5D702C1F99}"/>
                </a:ext>
              </a:extLst>
            </p:cNvPr>
            <p:cNvSpPr txBox="1"/>
            <p:nvPr/>
          </p:nvSpPr>
          <p:spPr>
            <a:xfrm>
              <a:off x="427663" y="2693620"/>
              <a:ext cx="5786909" cy="969496"/>
            </a:xfrm>
            <a:prstGeom prst="rect">
              <a:avLst/>
            </a:prstGeom>
            <a:noFill/>
          </p:spPr>
          <p:txBody>
            <a:bodyPr wrap="square" rtlCol="0">
              <a:spAutoFit/>
            </a:bodyPr>
            <a:lstStyle/>
            <a:p>
              <a:r>
                <a:rPr lang="cs-CZ" sz="1900" b="1" dirty="0">
                  <a:solidFill>
                    <a:schemeClr val="bg1"/>
                  </a:solidFill>
                </a:rPr>
                <a:t>Kvantová mechanika </a:t>
              </a:r>
              <a:r>
                <a:rPr lang="cs-CZ" sz="1900" dirty="0">
                  <a:solidFill>
                    <a:schemeClr val="bg1"/>
                  </a:solidFill>
                </a:rPr>
                <a:t>se rodila v létech 1925 a 1926 (a moderně byla v úplnosti vyložena v roce 1930 </a:t>
              </a:r>
            </a:p>
            <a:p>
              <a:r>
                <a:rPr lang="cs-CZ" sz="1900" dirty="0">
                  <a:solidFill>
                    <a:schemeClr val="bg1"/>
                  </a:solidFill>
                </a:rPr>
                <a:t>v knize P. </a:t>
              </a:r>
              <a:r>
                <a:rPr lang="cs-CZ" sz="1900" dirty="0" err="1">
                  <a:solidFill>
                    <a:schemeClr val="bg1"/>
                  </a:solidFill>
                </a:rPr>
                <a:t>Diraca</a:t>
              </a:r>
              <a:r>
                <a:rPr lang="cs-CZ" sz="1900" dirty="0">
                  <a:solidFill>
                    <a:schemeClr val="bg1"/>
                  </a:solidFill>
                </a:rPr>
                <a:t> </a:t>
              </a:r>
              <a:r>
                <a:rPr lang="cs-CZ" sz="1900" i="1" dirty="0" err="1">
                  <a:solidFill>
                    <a:schemeClr val="bg1"/>
                  </a:solidFill>
                </a:rPr>
                <a:t>Principles</a:t>
              </a:r>
              <a:r>
                <a:rPr lang="cs-CZ" sz="1900" i="1" dirty="0">
                  <a:solidFill>
                    <a:schemeClr val="bg1"/>
                  </a:solidFill>
                </a:rPr>
                <a:t> </a:t>
              </a:r>
              <a:r>
                <a:rPr lang="cs-CZ" sz="1900" i="1" dirty="0" err="1">
                  <a:solidFill>
                    <a:schemeClr val="bg1"/>
                  </a:solidFill>
                </a:rPr>
                <a:t>of</a:t>
              </a:r>
              <a:r>
                <a:rPr lang="cs-CZ" sz="1900" i="1" dirty="0">
                  <a:solidFill>
                    <a:schemeClr val="bg1"/>
                  </a:solidFill>
                </a:rPr>
                <a:t> </a:t>
              </a:r>
              <a:r>
                <a:rPr lang="cs-CZ" sz="1900" i="1" dirty="0" err="1">
                  <a:solidFill>
                    <a:schemeClr val="bg1"/>
                  </a:solidFill>
                </a:rPr>
                <a:t>Quantum</a:t>
              </a:r>
              <a:r>
                <a:rPr lang="cs-CZ" sz="1900" i="1" dirty="0">
                  <a:solidFill>
                    <a:schemeClr val="bg1"/>
                  </a:solidFill>
                </a:rPr>
                <a:t> </a:t>
              </a:r>
              <a:r>
                <a:rPr lang="cs-CZ" sz="1900" i="1" dirty="0" err="1">
                  <a:solidFill>
                    <a:schemeClr val="bg1"/>
                  </a:solidFill>
                </a:rPr>
                <a:t>Mechanics</a:t>
              </a:r>
              <a:r>
                <a:rPr lang="cs-CZ" sz="1900" dirty="0">
                  <a:solidFill>
                    <a:schemeClr val="bg1"/>
                  </a:solidFill>
                </a:rPr>
                <a:t>)</a:t>
              </a:r>
              <a:endParaRPr lang="cs-CZ" sz="1900" b="1" dirty="0">
                <a:solidFill>
                  <a:schemeClr val="bg1"/>
                </a:solidFill>
              </a:endParaRPr>
            </a:p>
          </p:txBody>
        </p:sp>
        <p:sp>
          <p:nvSpPr>
            <p:cNvPr id="9" name="TextovéPole 8">
              <a:extLst>
                <a:ext uri="{FF2B5EF4-FFF2-40B4-BE49-F238E27FC236}">
                  <a16:creationId xmlns:a16="http://schemas.microsoft.com/office/drawing/2014/main" id="{F26A3472-2D73-596C-1240-FC1899E673E1}"/>
                </a:ext>
              </a:extLst>
            </p:cNvPr>
            <p:cNvSpPr txBox="1"/>
            <p:nvPr/>
          </p:nvSpPr>
          <p:spPr>
            <a:xfrm>
              <a:off x="418301" y="3770654"/>
              <a:ext cx="5674936" cy="677108"/>
            </a:xfrm>
            <a:prstGeom prst="rect">
              <a:avLst/>
            </a:prstGeom>
            <a:noFill/>
          </p:spPr>
          <p:txBody>
            <a:bodyPr wrap="square" rtlCol="0">
              <a:spAutoFit/>
            </a:bodyPr>
            <a:lstStyle/>
            <a:p>
              <a:r>
                <a:rPr lang="cs-CZ" sz="1900" b="1" dirty="0">
                  <a:solidFill>
                    <a:srgbClr val="0070C0"/>
                  </a:solidFill>
                </a:rPr>
                <a:t>Maticovou mechaniku</a:t>
              </a:r>
              <a:r>
                <a:rPr lang="cs-CZ" sz="1900" b="1" dirty="0"/>
                <a:t> </a:t>
              </a:r>
              <a:r>
                <a:rPr lang="cs-CZ" sz="1900" dirty="0"/>
                <a:t>rozvinula skupina fyziků (Heisenberg, Born, Jordan)</a:t>
              </a:r>
              <a:endParaRPr lang="cs-CZ" sz="1900" b="1" dirty="0"/>
            </a:p>
          </p:txBody>
        </p:sp>
        <p:sp>
          <p:nvSpPr>
            <p:cNvPr id="10" name="TextovéPole 9">
              <a:extLst>
                <a:ext uri="{FF2B5EF4-FFF2-40B4-BE49-F238E27FC236}">
                  <a16:creationId xmlns:a16="http://schemas.microsoft.com/office/drawing/2014/main" id="{FA86F869-CF76-2431-9C9D-17DF2E2984AC}"/>
                </a:ext>
              </a:extLst>
            </p:cNvPr>
            <p:cNvSpPr txBox="1"/>
            <p:nvPr/>
          </p:nvSpPr>
          <p:spPr>
            <a:xfrm>
              <a:off x="437091" y="4567667"/>
              <a:ext cx="5674936" cy="384721"/>
            </a:xfrm>
            <a:prstGeom prst="rect">
              <a:avLst/>
            </a:prstGeom>
            <a:noFill/>
          </p:spPr>
          <p:txBody>
            <a:bodyPr wrap="square" rtlCol="0">
              <a:spAutoFit/>
            </a:bodyPr>
            <a:lstStyle/>
            <a:p>
              <a:r>
                <a:rPr lang="cs-CZ" sz="1900" b="1" dirty="0">
                  <a:solidFill>
                    <a:srgbClr val="00B050"/>
                  </a:solidFill>
                </a:rPr>
                <a:t>Vlnovou mechaniku </a:t>
              </a:r>
              <a:r>
                <a:rPr lang="cs-CZ" sz="1900" dirty="0"/>
                <a:t>vypracoval </a:t>
              </a:r>
              <a:r>
                <a:rPr lang="cs-CZ" sz="1900" u="sng" dirty="0"/>
                <a:t>sám</a:t>
              </a:r>
              <a:r>
                <a:rPr lang="cs-CZ" sz="1900" dirty="0"/>
                <a:t> </a:t>
              </a:r>
              <a:r>
                <a:rPr lang="cs-CZ" sz="1900" dirty="0" err="1"/>
                <a:t>Schrödinger</a:t>
              </a:r>
              <a:endParaRPr lang="cs-CZ" sz="1900" b="1" dirty="0"/>
            </a:p>
          </p:txBody>
        </p:sp>
      </p:grpSp>
      <p:sp>
        <p:nvSpPr>
          <p:cNvPr id="4" name="TextovéPole 3">
            <a:extLst>
              <a:ext uri="{FF2B5EF4-FFF2-40B4-BE49-F238E27FC236}">
                <a16:creationId xmlns:a16="http://schemas.microsoft.com/office/drawing/2014/main" id="{E849EE5A-3F52-5517-02E0-FC24D1A8319C}"/>
              </a:ext>
            </a:extLst>
          </p:cNvPr>
          <p:cNvSpPr txBox="1"/>
          <p:nvPr/>
        </p:nvSpPr>
        <p:spPr>
          <a:xfrm>
            <a:off x="6916540" y="2034042"/>
            <a:ext cx="3841106" cy="907941"/>
          </a:xfrm>
          <a:prstGeom prst="rect">
            <a:avLst/>
          </a:prstGeom>
          <a:noFill/>
        </p:spPr>
        <p:txBody>
          <a:bodyPr wrap="square" rtlCol="0">
            <a:spAutoFit/>
          </a:bodyPr>
          <a:lstStyle/>
          <a:p>
            <a:pPr algn="ctr"/>
            <a:r>
              <a:rPr lang="cs-CZ" sz="1900" u="sng" dirty="0"/>
              <a:t>Společné východisko</a:t>
            </a:r>
          </a:p>
          <a:p>
            <a:pPr algn="ctr"/>
            <a:endParaRPr lang="cs-CZ" sz="1200" b="1" dirty="0">
              <a:solidFill>
                <a:srgbClr val="0070C0"/>
              </a:solidFill>
            </a:endParaRPr>
          </a:p>
          <a:p>
            <a:pPr algn="ctr"/>
            <a:r>
              <a:rPr lang="cs-CZ" sz="2200" b="1" dirty="0" err="1">
                <a:solidFill>
                  <a:srgbClr val="C00000"/>
                </a:solidFill>
              </a:rPr>
              <a:t>hamiltonovská</a:t>
            </a:r>
            <a:r>
              <a:rPr lang="cs-CZ" sz="2200" b="1" dirty="0">
                <a:solidFill>
                  <a:srgbClr val="C00000"/>
                </a:solidFill>
              </a:rPr>
              <a:t> mechanika</a:t>
            </a:r>
          </a:p>
        </p:txBody>
      </p:sp>
      <p:sp>
        <p:nvSpPr>
          <p:cNvPr id="12" name="TextovéPole 11">
            <a:extLst>
              <a:ext uri="{FF2B5EF4-FFF2-40B4-BE49-F238E27FC236}">
                <a16:creationId xmlns:a16="http://schemas.microsoft.com/office/drawing/2014/main" id="{B79596ED-F8D7-6FCD-A11C-3B4E2B80BB87}"/>
              </a:ext>
            </a:extLst>
          </p:cNvPr>
          <p:cNvSpPr txBox="1"/>
          <p:nvPr/>
        </p:nvSpPr>
        <p:spPr>
          <a:xfrm>
            <a:off x="7113763" y="4218043"/>
            <a:ext cx="4307271" cy="430887"/>
          </a:xfrm>
          <a:prstGeom prst="rect">
            <a:avLst/>
          </a:prstGeom>
          <a:noFill/>
        </p:spPr>
        <p:txBody>
          <a:bodyPr wrap="square" rtlCol="0">
            <a:spAutoFit/>
          </a:bodyPr>
          <a:lstStyle/>
          <a:p>
            <a:r>
              <a:rPr lang="cs-CZ" sz="2200" b="1" dirty="0">
                <a:solidFill>
                  <a:srgbClr val="00B050"/>
                </a:solidFill>
              </a:rPr>
              <a:t>opticko-mechanická analogie</a:t>
            </a:r>
          </a:p>
        </p:txBody>
      </p:sp>
      <p:sp>
        <p:nvSpPr>
          <p:cNvPr id="13" name="TextovéPole 12">
            <a:extLst>
              <a:ext uri="{FF2B5EF4-FFF2-40B4-BE49-F238E27FC236}">
                <a16:creationId xmlns:a16="http://schemas.microsoft.com/office/drawing/2014/main" id="{D99F35BC-7738-3398-6074-DB4D0572AA0D}"/>
              </a:ext>
            </a:extLst>
          </p:cNvPr>
          <p:cNvSpPr txBox="1"/>
          <p:nvPr/>
        </p:nvSpPr>
        <p:spPr>
          <a:xfrm>
            <a:off x="7131693" y="3447925"/>
            <a:ext cx="4307271" cy="430887"/>
          </a:xfrm>
          <a:prstGeom prst="rect">
            <a:avLst/>
          </a:prstGeom>
          <a:noFill/>
        </p:spPr>
        <p:txBody>
          <a:bodyPr wrap="square" rtlCol="0">
            <a:spAutoFit/>
          </a:bodyPr>
          <a:lstStyle/>
          <a:p>
            <a:r>
              <a:rPr lang="cs-CZ" sz="2200" b="1" dirty="0">
                <a:solidFill>
                  <a:srgbClr val="0070C0"/>
                </a:solidFill>
              </a:rPr>
              <a:t>princip korespondence </a:t>
            </a:r>
          </a:p>
        </p:txBody>
      </p:sp>
      <p:cxnSp>
        <p:nvCxnSpPr>
          <p:cNvPr id="16" name="Přímá spojnice se šipkou 15">
            <a:extLst>
              <a:ext uri="{FF2B5EF4-FFF2-40B4-BE49-F238E27FC236}">
                <a16:creationId xmlns:a16="http://schemas.microsoft.com/office/drawing/2014/main" id="{7BED0C25-B615-F502-33D3-DBC3A984ED32}"/>
              </a:ext>
            </a:extLst>
          </p:cNvPr>
          <p:cNvCxnSpPr>
            <a:cxnSpLocks/>
          </p:cNvCxnSpPr>
          <p:nvPr/>
        </p:nvCxnSpPr>
        <p:spPr>
          <a:xfrm flipH="1">
            <a:off x="6102600" y="3705794"/>
            <a:ext cx="889871" cy="0"/>
          </a:xfrm>
          <a:prstGeom prst="straightConnector1">
            <a:avLst/>
          </a:prstGeom>
          <a:ln w="38100">
            <a:solidFill>
              <a:srgbClr val="0070C0"/>
            </a:solidFill>
            <a:tailEnd type="stealth" w="lg" len="lg"/>
          </a:ln>
        </p:spPr>
        <p:style>
          <a:lnRef idx="2">
            <a:schemeClr val="accent1"/>
          </a:lnRef>
          <a:fillRef idx="0">
            <a:schemeClr val="accent1"/>
          </a:fillRef>
          <a:effectRef idx="1">
            <a:schemeClr val="accent1"/>
          </a:effectRef>
          <a:fontRef idx="minor">
            <a:schemeClr val="tx1"/>
          </a:fontRef>
        </p:style>
      </p:cxnSp>
      <p:cxnSp>
        <p:nvCxnSpPr>
          <p:cNvPr id="19" name="Přímá spojnice se šipkou 18">
            <a:extLst>
              <a:ext uri="{FF2B5EF4-FFF2-40B4-BE49-F238E27FC236}">
                <a16:creationId xmlns:a16="http://schemas.microsoft.com/office/drawing/2014/main" id="{BB0915EA-A071-23FA-C498-6BD795F5B1CD}"/>
              </a:ext>
            </a:extLst>
          </p:cNvPr>
          <p:cNvCxnSpPr>
            <a:cxnSpLocks/>
          </p:cNvCxnSpPr>
          <p:nvPr/>
        </p:nvCxnSpPr>
        <p:spPr>
          <a:xfrm flipH="1">
            <a:off x="6138459" y="4449866"/>
            <a:ext cx="889871" cy="0"/>
          </a:xfrm>
          <a:prstGeom prst="straightConnector1">
            <a:avLst/>
          </a:prstGeom>
          <a:ln w="38100">
            <a:solidFill>
              <a:srgbClr val="00B050"/>
            </a:solidFill>
            <a:tailEnd type="stealth" w="lg" len="lg"/>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41336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right)">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01813-DABE-092E-103E-8C5D2EAAC9B1}"/>
            </a:ext>
          </a:extLst>
        </p:cNvPr>
        <p:cNvGrpSpPr/>
        <p:nvPr/>
      </p:nvGrpSpPr>
      <p:grpSpPr>
        <a:xfrm>
          <a:off x="0" y="0"/>
          <a:ext cx="0" cy="0"/>
          <a:chOff x="0" y="0"/>
          <a:chExt cx="0" cy="0"/>
        </a:xfrm>
      </p:grpSpPr>
      <p:pic>
        <p:nvPicPr>
          <p:cNvPr id="3" name="Obrázek 2" descr="Obsah obrázku kniha, papír, Papírový výrobek, kupa&#10;&#10;Obsah generovaný pomocí AI může být nesprávný.">
            <a:extLst>
              <a:ext uri="{FF2B5EF4-FFF2-40B4-BE49-F238E27FC236}">
                <a16:creationId xmlns:a16="http://schemas.microsoft.com/office/drawing/2014/main" id="{C0A85767-BCD0-5566-4556-EAA229736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7607" y="1266121"/>
            <a:ext cx="5373465" cy="4325757"/>
          </a:xfrm>
          <a:prstGeom prst="rect">
            <a:avLst/>
          </a:prstGeom>
        </p:spPr>
      </p:pic>
      <p:sp>
        <p:nvSpPr>
          <p:cNvPr id="5" name="TextovéPole 4">
            <a:extLst>
              <a:ext uri="{FF2B5EF4-FFF2-40B4-BE49-F238E27FC236}">
                <a16:creationId xmlns:a16="http://schemas.microsoft.com/office/drawing/2014/main" id="{0139BABD-6F98-C8F9-34DF-EE675C9B8406}"/>
              </a:ext>
            </a:extLst>
          </p:cNvPr>
          <p:cNvSpPr txBox="1"/>
          <p:nvPr/>
        </p:nvSpPr>
        <p:spPr>
          <a:xfrm>
            <a:off x="8707132" y="1630829"/>
            <a:ext cx="3259563" cy="1938992"/>
          </a:xfrm>
          <a:prstGeom prst="rect">
            <a:avLst/>
          </a:prstGeom>
          <a:noFill/>
        </p:spPr>
        <p:txBody>
          <a:bodyPr wrap="square" rtlCol="0">
            <a:spAutoFit/>
          </a:bodyPr>
          <a:lstStyle/>
          <a:p>
            <a:pPr algn="ctr"/>
            <a:r>
              <a:rPr lang="cs-CZ" sz="2000" dirty="0">
                <a:effectLst>
                  <a:outerShdw blurRad="38100" dist="38100" dir="2700000" algn="tl">
                    <a:srgbClr val="000000">
                      <a:alpha val="43137"/>
                    </a:srgbClr>
                  </a:outerShdw>
                </a:effectLst>
              </a:rPr>
              <a:t>formalismus</a:t>
            </a:r>
          </a:p>
          <a:p>
            <a:pPr algn="ctr"/>
            <a:r>
              <a:rPr lang="cs-CZ" sz="2000" dirty="0"/>
              <a:t>kvantové mechaniky</a:t>
            </a:r>
          </a:p>
          <a:p>
            <a:pPr algn="ctr"/>
            <a:r>
              <a:rPr lang="cs-CZ" sz="2000" dirty="0">
                <a:solidFill>
                  <a:schemeClr val="accent2">
                    <a:lumMod val="50000"/>
                  </a:schemeClr>
                </a:solidFill>
              </a:rPr>
              <a:t>Heisenberg, Born, Jordan,</a:t>
            </a:r>
          </a:p>
          <a:p>
            <a:pPr algn="ctr"/>
            <a:r>
              <a:rPr lang="cs-CZ" sz="2000" dirty="0" err="1">
                <a:solidFill>
                  <a:schemeClr val="accent2">
                    <a:lumMod val="50000"/>
                  </a:schemeClr>
                </a:solidFill>
              </a:rPr>
              <a:t>Schrödinger</a:t>
            </a:r>
            <a:r>
              <a:rPr lang="cs-CZ" sz="2000" dirty="0">
                <a:solidFill>
                  <a:schemeClr val="accent2">
                    <a:lumMod val="50000"/>
                  </a:schemeClr>
                </a:solidFill>
              </a:rPr>
              <a:t>,</a:t>
            </a:r>
          </a:p>
          <a:p>
            <a:pPr algn="ctr"/>
            <a:r>
              <a:rPr lang="cs-CZ" sz="2000" dirty="0" err="1">
                <a:solidFill>
                  <a:schemeClr val="accent2">
                    <a:lumMod val="50000"/>
                  </a:schemeClr>
                </a:solidFill>
              </a:rPr>
              <a:t>Dirac</a:t>
            </a:r>
            <a:r>
              <a:rPr lang="cs-CZ" sz="2000" dirty="0">
                <a:solidFill>
                  <a:schemeClr val="accent2">
                    <a:lumMod val="50000"/>
                  </a:schemeClr>
                </a:solidFill>
              </a:rPr>
              <a:t>,</a:t>
            </a:r>
          </a:p>
          <a:p>
            <a:pPr algn="ctr"/>
            <a:r>
              <a:rPr lang="cs-CZ" sz="2000" dirty="0">
                <a:solidFill>
                  <a:schemeClr val="accent2">
                    <a:lumMod val="50000"/>
                  </a:schemeClr>
                </a:solidFill>
              </a:rPr>
              <a:t>von Neumann</a:t>
            </a:r>
          </a:p>
        </p:txBody>
      </p:sp>
      <p:sp>
        <p:nvSpPr>
          <p:cNvPr id="2" name="Obdélník 1">
            <a:extLst>
              <a:ext uri="{FF2B5EF4-FFF2-40B4-BE49-F238E27FC236}">
                <a16:creationId xmlns:a16="http://schemas.microsoft.com/office/drawing/2014/main" id="{34457442-5162-8B66-E242-EC0EE4F6331C}"/>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8" name="TextovéPole 7">
            <a:extLst>
              <a:ext uri="{FF2B5EF4-FFF2-40B4-BE49-F238E27FC236}">
                <a16:creationId xmlns:a16="http://schemas.microsoft.com/office/drawing/2014/main" id="{5087622B-5374-8C00-4B40-80CA706B7139}"/>
              </a:ext>
            </a:extLst>
          </p:cNvPr>
          <p:cNvSpPr txBox="1"/>
          <p:nvPr/>
        </p:nvSpPr>
        <p:spPr>
          <a:xfrm>
            <a:off x="3524302" y="28602"/>
            <a:ext cx="5120077" cy="461665"/>
          </a:xfrm>
          <a:prstGeom prst="rect">
            <a:avLst/>
          </a:prstGeom>
          <a:noFill/>
        </p:spPr>
        <p:txBody>
          <a:bodyPr wrap="square" rtlCol="0">
            <a:spAutoFit/>
          </a:bodyPr>
          <a:lstStyle/>
          <a:p>
            <a:pPr algn="ctr"/>
            <a:r>
              <a:rPr lang="cs-CZ" sz="2400" cap="small" dirty="0">
                <a:solidFill>
                  <a:srgbClr val="70AD47">
                    <a:lumMod val="50000"/>
                  </a:srgbClr>
                </a:solidFill>
                <a:latin typeface="Calibri" panose="020F0502020204030204"/>
              </a:rPr>
              <a:t>práce z kvantové mechaniky 1925-1935</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9" name="TextovéPole 8">
            <a:extLst>
              <a:ext uri="{FF2B5EF4-FFF2-40B4-BE49-F238E27FC236}">
                <a16:creationId xmlns:a16="http://schemas.microsoft.com/office/drawing/2014/main" id="{3DBF67FA-B663-CBEF-608D-725FE98A7511}"/>
              </a:ext>
            </a:extLst>
          </p:cNvPr>
          <p:cNvSpPr txBox="1"/>
          <p:nvPr/>
        </p:nvSpPr>
        <p:spPr>
          <a:xfrm>
            <a:off x="8155743" y="4163127"/>
            <a:ext cx="3094963" cy="2554545"/>
          </a:xfrm>
          <a:prstGeom prst="rect">
            <a:avLst/>
          </a:prstGeom>
          <a:noFill/>
        </p:spPr>
        <p:txBody>
          <a:bodyPr wrap="square" rtlCol="0">
            <a:spAutoFit/>
          </a:bodyPr>
          <a:lstStyle/>
          <a:p>
            <a:pPr algn="ctr"/>
            <a:r>
              <a:rPr lang="cs-CZ" sz="2000" dirty="0">
                <a:effectLst>
                  <a:outerShdw blurRad="38100" dist="38100" dir="2700000" algn="tl">
                    <a:srgbClr val="000000">
                      <a:alpha val="43137"/>
                    </a:srgbClr>
                  </a:outerShdw>
                </a:effectLst>
              </a:rPr>
              <a:t>aplikace</a:t>
            </a:r>
          </a:p>
          <a:p>
            <a:pPr algn="ctr"/>
            <a:r>
              <a:rPr lang="cs-CZ" sz="2000" dirty="0"/>
              <a:t>kvantové mechaniky</a:t>
            </a:r>
          </a:p>
          <a:p>
            <a:pPr algn="ctr"/>
            <a:r>
              <a:rPr lang="cs-CZ" sz="2000" dirty="0">
                <a:solidFill>
                  <a:schemeClr val="accent2">
                    <a:lumMod val="50000"/>
                  </a:schemeClr>
                </a:solidFill>
              </a:rPr>
              <a:t>Pauli, Sommerfeld, </a:t>
            </a:r>
            <a:r>
              <a:rPr lang="cs-CZ" sz="2000" dirty="0" err="1">
                <a:solidFill>
                  <a:schemeClr val="accent2">
                    <a:lumMod val="50000"/>
                  </a:schemeClr>
                </a:solidFill>
              </a:rPr>
              <a:t>Bethe</a:t>
            </a:r>
            <a:r>
              <a:rPr lang="cs-CZ" sz="2000" dirty="0">
                <a:solidFill>
                  <a:schemeClr val="accent2">
                    <a:lumMod val="50000"/>
                  </a:schemeClr>
                </a:solidFill>
              </a:rPr>
              <a:t>,</a:t>
            </a:r>
          </a:p>
          <a:p>
            <a:pPr algn="ctr"/>
            <a:r>
              <a:rPr lang="cs-CZ" sz="2000" dirty="0">
                <a:solidFill>
                  <a:schemeClr val="accent2">
                    <a:lumMod val="50000"/>
                  </a:schemeClr>
                </a:solidFill>
              </a:rPr>
              <a:t>Heisenberg, </a:t>
            </a:r>
            <a:r>
              <a:rPr lang="cs-CZ" sz="2000" dirty="0" err="1">
                <a:solidFill>
                  <a:schemeClr val="accent2">
                    <a:lumMod val="50000"/>
                  </a:schemeClr>
                </a:solidFill>
              </a:rPr>
              <a:t>Bloch</a:t>
            </a:r>
            <a:r>
              <a:rPr lang="cs-CZ" sz="2000" dirty="0">
                <a:solidFill>
                  <a:schemeClr val="accent2">
                    <a:lumMod val="50000"/>
                  </a:schemeClr>
                </a:solidFill>
              </a:rPr>
              <a:t>,</a:t>
            </a:r>
          </a:p>
          <a:p>
            <a:pPr algn="ctr"/>
            <a:r>
              <a:rPr lang="cs-CZ" sz="2000" dirty="0">
                <a:solidFill>
                  <a:schemeClr val="accent2">
                    <a:lumMod val="50000"/>
                  </a:schemeClr>
                </a:solidFill>
              </a:rPr>
              <a:t>Born-</a:t>
            </a:r>
            <a:r>
              <a:rPr lang="cs-CZ" sz="2000" dirty="0" err="1">
                <a:solidFill>
                  <a:schemeClr val="accent2">
                    <a:lumMod val="50000"/>
                  </a:schemeClr>
                </a:solidFill>
              </a:rPr>
              <a:t>Oppenhaimer</a:t>
            </a:r>
            <a:r>
              <a:rPr lang="cs-CZ" sz="2000" dirty="0">
                <a:solidFill>
                  <a:schemeClr val="accent2">
                    <a:lumMod val="50000"/>
                  </a:schemeClr>
                </a:solidFill>
              </a:rPr>
              <a:t>, </a:t>
            </a:r>
            <a:r>
              <a:rPr lang="cs-CZ" sz="2000" dirty="0" err="1">
                <a:solidFill>
                  <a:schemeClr val="accent2">
                    <a:lumMod val="50000"/>
                  </a:schemeClr>
                </a:solidFill>
              </a:rPr>
              <a:t>Gamow</a:t>
            </a:r>
            <a:r>
              <a:rPr lang="cs-CZ" sz="2000" dirty="0">
                <a:solidFill>
                  <a:schemeClr val="accent2">
                    <a:lumMod val="50000"/>
                  </a:schemeClr>
                </a:solidFill>
              </a:rPr>
              <a:t>,</a:t>
            </a:r>
          </a:p>
          <a:p>
            <a:pPr algn="ctr"/>
            <a:r>
              <a:rPr lang="cs-CZ" sz="2000" dirty="0" err="1">
                <a:solidFill>
                  <a:schemeClr val="accent2">
                    <a:lumMod val="50000"/>
                  </a:schemeClr>
                </a:solidFill>
              </a:rPr>
              <a:t>Hund</a:t>
            </a:r>
            <a:r>
              <a:rPr lang="cs-CZ" sz="2000" dirty="0">
                <a:solidFill>
                  <a:schemeClr val="accent2">
                    <a:lumMod val="50000"/>
                  </a:schemeClr>
                </a:solidFill>
              </a:rPr>
              <a:t>, </a:t>
            </a:r>
            <a:r>
              <a:rPr lang="cs-CZ" sz="2000" dirty="0" err="1">
                <a:solidFill>
                  <a:schemeClr val="accent2">
                    <a:lumMod val="50000"/>
                  </a:schemeClr>
                </a:solidFill>
              </a:rPr>
              <a:t>Slater</a:t>
            </a:r>
            <a:r>
              <a:rPr lang="cs-CZ" sz="2000" dirty="0">
                <a:solidFill>
                  <a:schemeClr val="accent2">
                    <a:lumMod val="50000"/>
                  </a:schemeClr>
                </a:solidFill>
              </a:rPr>
              <a:t>, </a:t>
            </a:r>
            <a:r>
              <a:rPr lang="cs-CZ" sz="2000" dirty="0" err="1">
                <a:solidFill>
                  <a:schemeClr val="accent2">
                    <a:lumMod val="50000"/>
                  </a:schemeClr>
                </a:solidFill>
              </a:rPr>
              <a:t>Hartree</a:t>
            </a:r>
            <a:r>
              <a:rPr lang="cs-CZ" sz="2000" dirty="0">
                <a:solidFill>
                  <a:schemeClr val="accent2">
                    <a:lumMod val="50000"/>
                  </a:schemeClr>
                </a:solidFill>
              </a:rPr>
              <a:t>, </a:t>
            </a:r>
            <a:r>
              <a:rPr lang="cs-CZ" sz="2000" dirty="0" err="1">
                <a:solidFill>
                  <a:schemeClr val="accent2">
                    <a:lumMod val="50000"/>
                  </a:schemeClr>
                </a:solidFill>
              </a:rPr>
              <a:t>Fok</a:t>
            </a:r>
            <a:r>
              <a:rPr lang="cs-CZ" sz="2000" dirty="0">
                <a:solidFill>
                  <a:schemeClr val="accent2">
                    <a:lumMod val="50000"/>
                  </a:schemeClr>
                </a:solidFill>
              </a:rPr>
              <a:t>,  …</a:t>
            </a:r>
          </a:p>
        </p:txBody>
      </p:sp>
      <p:sp>
        <p:nvSpPr>
          <p:cNvPr id="10" name="TextovéPole 9">
            <a:extLst>
              <a:ext uri="{FF2B5EF4-FFF2-40B4-BE49-F238E27FC236}">
                <a16:creationId xmlns:a16="http://schemas.microsoft.com/office/drawing/2014/main" id="{D006F172-BA6C-4E6F-5CE9-1D3D154B6666}"/>
              </a:ext>
            </a:extLst>
          </p:cNvPr>
          <p:cNvSpPr txBox="1"/>
          <p:nvPr/>
        </p:nvSpPr>
        <p:spPr>
          <a:xfrm>
            <a:off x="587375" y="3525326"/>
            <a:ext cx="2551157" cy="1323439"/>
          </a:xfrm>
          <a:prstGeom prst="rect">
            <a:avLst/>
          </a:prstGeom>
          <a:noFill/>
        </p:spPr>
        <p:txBody>
          <a:bodyPr wrap="square" rtlCol="0">
            <a:spAutoFit/>
          </a:bodyPr>
          <a:lstStyle/>
          <a:p>
            <a:pPr algn="ctr"/>
            <a:r>
              <a:rPr lang="cs-CZ" sz="2000" dirty="0">
                <a:effectLst>
                  <a:outerShdw blurRad="38100" dist="38100" dir="2700000" algn="tl">
                    <a:srgbClr val="000000">
                      <a:alpha val="43137"/>
                    </a:srgbClr>
                  </a:outerShdw>
                </a:effectLst>
              </a:rPr>
              <a:t>interpretace</a:t>
            </a:r>
          </a:p>
          <a:p>
            <a:pPr algn="ctr"/>
            <a:r>
              <a:rPr lang="cs-CZ" sz="2000" dirty="0"/>
              <a:t>kvantové mechaniky</a:t>
            </a:r>
          </a:p>
          <a:p>
            <a:pPr algn="ctr"/>
            <a:r>
              <a:rPr lang="cs-CZ" sz="2000" dirty="0">
                <a:solidFill>
                  <a:schemeClr val="accent2">
                    <a:lumMod val="50000"/>
                  </a:schemeClr>
                </a:solidFill>
              </a:rPr>
              <a:t>Born, Heisenberg, </a:t>
            </a:r>
            <a:r>
              <a:rPr lang="cs-CZ" sz="2000" dirty="0" err="1">
                <a:solidFill>
                  <a:schemeClr val="accent2">
                    <a:lumMod val="50000"/>
                  </a:schemeClr>
                </a:solidFill>
                <a:effectLst>
                  <a:outerShdw blurRad="38100" dist="38100" dir="2700000" algn="tl">
                    <a:srgbClr val="000000">
                      <a:alpha val="43137"/>
                    </a:srgbClr>
                  </a:outerShdw>
                </a:effectLst>
              </a:rPr>
              <a:t>Bohr</a:t>
            </a:r>
            <a:r>
              <a:rPr lang="cs-CZ" sz="2000" dirty="0">
                <a:solidFill>
                  <a:schemeClr val="accent2">
                    <a:lumMod val="50000"/>
                  </a:schemeClr>
                </a:solidFill>
              </a:rPr>
              <a:t>, EPR</a:t>
            </a:r>
          </a:p>
        </p:txBody>
      </p:sp>
    </p:spTree>
    <p:extLst>
      <p:ext uri="{BB962C8B-B14F-4D97-AF65-F5344CB8AC3E}">
        <p14:creationId xmlns:p14="http://schemas.microsoft.com/office/powerpoint/2010/main" val="68790505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819E184-BC98-3C91-D29D-26855F03C202}"/>
              </a:ext>
            </a:extLst>
          </p:cNvPr>
          <p:cNvSpPr txBox="1"/>
          <p:nvPr/>
        </p:nvSpPr>
        <p:spPr>
          <a:xfrm>
            <a:off x="1366295" y="1214606"/>
            <a:ext cx="9310674" cy="4537461"/>
          </a:xfrm>
          <a:prstGeom prst="rect">
            <a:avLst/>
          </a:prstGeom>
          <a:noFill/>
        </p:spPr>
        <p:txBody>
          <a:bodyPr wrap="square">
            <a:spAutoFit/>
          </a:bodyPr>
          <a:lstStyle/>
          <a:p>
            <a:pPr>
              <a:lnSpc>
                <a:spcPct val="107000"/>
              </a:lnSpc>
              <a:spcAft>
                <a:spcPts val="800"/>
              </a:spcAft>
              <a:buNone/>
            </a:pPr>
            <a:r>
              <a:rPr lang="cs-CZ" sz="2200" kern="100" dirty="0">
                <a:solidFill>
                  <a:schemeClr val="accent6">
                    <a:lumMod val="50000"/>
                  </a:schemeClr>
                </a:solidFill>
                <a:effectLst/>
                <a:latin typeface="Cavolini" panose="03000502040302020204" pitchFamily="66" charset="0"/>
                <a:ea typeface="Aptos" panose="020B0004020202020204" pitchFamily="34" charset="0"/>
                <a:cs typeface="Cavolini" panose="03000502040302020204" pitchFamily="66" charset="0"/>
              </a:rPr>
              <a:t>„</a:t>
            </a:r>
            <a:r>
              <a:rPr lang="cs-CZ" sz="2200" kern="100" dirty="0" err="1">
                <a:solidFill>
                  <a:schemeClr val="accent6">
                    <a:lumMod val="50000"/>
                  </a:schemeClr>
                </a:solidFill>
                <a:effectLst/>
                <a:latin typeface="Cavolini" panose="03000502040302020204" pitchFamily="66" charset="0"/>
                <a:ea typeface="Aptos" panose="020B0004020202020204" pitchFamily="34" charset="0"/>
                <a:cs typeface="Cavolini" panose="03000502040302020204" pitchFamily="66" charset="0"/>
              </a:rPr>
              <a:t>Schrödingerova</a:t>
            </a:r>
            <a:r>
              <a:rPr lang="cs-CZ" sz="2200" kern="100" dirty="0">
                <a:solidFill>
                  <a:schemeClr val="accent6">
                    <a:lumMod val="50000"/>
                  </a:schemeClr>
                </a:solidFill>
                <a:effectLst/>
                <a:latin typeface="Cavolini" panose="03000502040302020204" pitchFamily="66" charset="0"/>
                <a:ea typeface="Aptos" panose="020B0004020202020204" pitchFamily="34" charset="0"/>
                <a:cs typeface="Cavolini" panose="03000502040302020204" pitchFamily="66" charset="0"/>
              </a:rPr>
              <a:t> brilantní práce byla bezpochyby jedním   z nejvlivnějších příspěvků v dějinách vědy. Prohloubila naše porozumění atomovým jevům, poskytla vhodný základ pro matematické řešení problémů atomové fyziky, fyziky pevných látek a do určité míry také jaderné fyziky, a nakonec otevřela nové myšlenkové horizonty. Následný vývoj </a:t>
            </a:r>
            <a:r>
              <a:rPr lang="cs-CZ" sz="2200" kern="100" dirty="0" err="1">
                <a:solidFill>
                  <a:schemeClr val="accent6">
                    <a:lumMod val="50000"/>
                  </a:schemeClr>
                </a:solidFill>
                <a:effectLst/>
                <a:latin typeface="Cavolini" panose="03000502040302020204" pitchFamily="66" charset="0"/>
                <a:ea typeface="Aptos" panose="020B0004020202020204" pitchFamily="34" charset="0"/>
                <a:cs typeface="Cavolini" panose="03000502040302020204" pitchFamily="66" charset="0"/>
              </a:rPr>
              <a:t>nerelativistické</a:t>
            </a:r>
            <a:r>
              <a:rPr lang="cs-CZ" sz="2200" kern="100" dirty="0">
                <a:solidFill>
                  <a:schemeClr val="accent6">
                    <a:lumMod val="50000"/>
                  </a:schemeClr>
                </a:solidFill>
                <a:effectLst/>
                <a:latin typeface="Cavolini" panose="03000502040302020204" pitchFamily="66" charset="0"/>
                <a:ea typeface="Aptos" panose="020B0004020202020204" pitchFamily="34" charset="0"/>
                <a:cs typeface="Cavolini" panose="03000502040302020204" pitchFamily="66" charset="0"/>
              </a:rPr>
              <a:t> kvantové teorie byl totiž z nemalé části pouze rozpracováním a aplikací </a:t>
            </a:r>
            <a:r>
              <a:rPr lang="cs-CZ" sz="2200" kern="100" dirty="0" err="1">
                <a:solidFill>
                  <a:schemeClr val="accent6">
                    <a:lumMod val="50000"/>
                  </a:schemeClr>
                </a:solidFill>
                <a:effectLst/>
                <a:latin typeface="Cavolini" panose="03000502040302020204" pitchFamily="66" charset="0"/>
                <a:ea typeface="Aptos" panose="020B0004020202020204" pitchFamily="34" charset="0"/>
                <a:cs typeface="Cavolini" panose="03000502040302020204" pitchFamily="66" charset="0"/>
              </a:rPr>
              <a:t>Schrödingerova</a:t>
            </a:r>
            <a:r>
              <a:rPr lang="cs-CZ" sz="2200" kern="100" dirty="0">
                <a:solidFill>
                  <a:schemeClr val="accent6">
                    <a:lumMod val="50000"/>
                  </a:schemeClr>
                </a:solidFill>
                <a:effectLst/>
                <a:latin typeface="Cavolini" panose="03000502040302020204" pitchFamily="66" charset="0"/>
                <a:ea typeface="Aptos" panose="020B0004020202020204" pitchFamily="34" charset="0"/>
                <a:cs typeface="Cavolini" panose="03000502040302020204" pitchFamily="66" charset="0"/>
              </a:rPr>
              <a:t> díla.“</a:t>
            </a:r>
          </a:p>
          <a:p>
            <a:pPr>
              <a:lnSpc>
                <a:spcPct val="107000"/>
              </a:lnSpc>
              <a:spcAft>
                <a:spcPts val="800"/>
              </a:spcAft>
              <a:buNone/>
            </a:pPr>
            <a:endParaRPr lang="cs-CZ" sz="1000" kern="100" dirty="0">
              <a:latin typeface="Aptos" panose="020B0004020202020204" pitchFamily="34" charset="0"/>
              <a:ea typeface="Aptos" panose="020B0004020202020204" pitchFamily="34" charset="0"/>
              <a:cs typeface="Times New Roman" panose="02020603050405020304" pitchFamily="18" charset="0"/>
            </a:endParaRPr>
          </a:p>
          <a:p>
            <a:pPr algn="r">
              <a:lnSpc>
                <a:spcPct val="107000"/>
              </a:lnSpc>
              <a:spcAft>
                <a:spcPts val="800"/>
              </a:spcAft>
              <a:buNone/>
            </a:pPr>
            <a:r>
              <a:rPr lang="cs-CZ" sz="2200" kern="100" dirty="0">
                <a:latin typeface="Aptos" panose="020B0004020202020204" pitchFamily="34" charset="0"/>
                <a:ea typeface="Aptos" panose="020B0004020202020204" pitchFamily="34" charset="0"/>
                <a:cs typeface="Times New Roman" panose="02020603050405020304" pitchFamily="18" charset="0"/>
              </a:rPr>
              <a:t>Max </a:t>
            </a:r>
            <a:r>
              <a:rPr lang="en-GB" sz="2200" kern="100" dirty="0">
                <a:latin typeface="Aptos" panose="020B0004020202020204" pitchFamily="34" charset="0"/>
                <a:ea typeface="Aptos" panose="020B0004020202020204" pitchFamily="34" charset="0"/>
                <a:cs typeface="Times New Roman" panose="02020603050405020304" pitchFamily="18" charset="0"/>
              </a:rPr>
              <a:t>Jammer</a:t>
            </a:r>
            <a:r>
              <a:rPr lang="cs-CZ" sz="2200" kern="100" dirty="0">
                <a:latin typeface="Aptos" panose="020B0004020202020204" pitchFamily="34" charset="0"/>
                <a:ea typeface="Aptos" panose="020B0004020202020204" pitchFamily="34" charset="0"/>
                <a:cs typeface="Times New Roman" panose="02020603050405020304" pitchFamily="18" charset="0"/>
              </a:rPr>
              <a:t> (1989) </a:t>
            </a:r>
          </a:p>
          <a:p>
            <a:pPr algn="r">
              <a:lnSpc>
                <a:spcPct val="107000"/>
              </a:lnSpc>
              <a:spcAft>
                <a:spcPts val="800"/>
              </a:spcAft>
              <a:buNone/>
            </a:pPr>
            <a:r>
              <a:rPr lang="en-GB" sz="2200" i="1" kern="100" dirty="0">
                <a:latin typeface="Aptos" panose="020B0004020202020204" pitchFamily="34" charset="0"/>
                <a:ea typeface="Aptos" panose="020B0004020202020204" pitchFamily="34" charset="0"/>
                <a:cs typeface="Times New Roman" panose="02020603050405020304" pitchFamily="18" charset="0"/>
              </a:rPr>
              <a:t>The Conceptual Development od Quantum Mechanics</a:t>
            </a:r>
            <a:endParaRPr lang="cs-CZ" sz="2200" kern="100" dirty="0">
              <a:latin typeface="Aptos" panose="020B0004020202020204" pitchFamily="34" charset="0"/>
              <a:ea typeface="Aptos" panose="020B0004020202020204" pitchFamily="34" charset="0"/>
              <a:cs typeface="Times New Roman" panose="02020603050405020304" pitchFamily="18" charset="0"/>
            </a:endParaRPr>
          </a:p>
        </p:txBody>
      </p:sp>
      <p:sp>
        <p:nvSpPr>
          <p:cNvPr id="2" name="Obdélník 1">
            <a:extLst>
              <a:ext uri="{FF2B5EF4-FFF2-40B4-BE49-F238E27FC236}">
                <a16:creationId xmlns:a16="http://schemas.microsoft.com/office/drawing/2014/main" id="{4F06E972-F518-93B6-48BF-B24A35A822BF}"/>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B0357580-E6A9-7EE9-96E8-40631407F45B}"/>
              </a:ext>
            </a:extLst>
          </p:cNvPr>
          <p:cNvSpPr txBox="1"/>
          <p:nvPr/>
        </p:nvSpPr>
        <p:spPr>
          <a:xfrm>
            <a:off x="4815774" y="28602"/>
            <a:ext cx="2471145" cy="461665"/>
          </a:xfrm>
          <a:prstGeom prst="rect">
            <a:avLst/>
          </a:prstGeom>
          <a:noFill/>
        </p:spPr>
        <p:txBody>
          <a:bodyPr wrap="square" rtlCol="0">
            <a:spAutoFit/>
          </a:bodyPr>
          <a:lstStyle/>
          <a:p>
            <a:pPr algn="ctr"/>
            <a:r>
              <a:rPr lang="cs-CZ" sz="2400" cap="small" dirty="0">
                <a:solidFill>
                  <a:srgbClr val="70AD47">
                    <a:lumMod val="50000"/>
                  </a:srgbClr>
                </a:solidFill>
                <a:latin typeface="Calibri" panose="020F0502020204030204"/>
              </a:rPr>
              <a:t>slova na závěr</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Tree>
    <p:extLst>
      <p:ext uri="{BB962C8B-B14F-4D97-AF65-F5344CB8AC3E}">
        <p14:creationId xmlns:p14="http://schemas.microsoft.com/office/powerpoint/2010/main" val="297605254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028DA-6EE7-7904-8861-D2DCF9AC89FA}"/>
            </a:ext>
          </a:extLst>
        </p:cNvPr>
        <p:cNvGrpSpPr/>
        <p:nvPr/>
      </p:nvGrpSpPr>
      <p:grpSpPr>
        <a:xfrm>
          <a:off x="0" y="0"/>
          <a:ext cx="0" cy="0"/>
          <a:chOff x="0" y="0"/>
          <a:chExt cx="0" cy="0"/>
        </a:xfrm>
      </p:grpSpPr>
      <p:pic>
        <p:nvPicPr>
          <p:cNvPr id="3" name="Obrázek 2" descr="Obsah obrázku text, kniha, Publikace, Obal knihy&#10;&#10;Obsah generovaný pomocí AI může být nesprávný.">
            <a:extLst>
              <a:ext uri="{FF2B5EF4-FFF2-40B4-BE49-F238E27FC236}">
                <a16:creationId xmlns:a16="http://schemas.microsoft.com/office/drawing/2014/main" id="{CE58C1FB-928F-D73E-FAC4-AA475CE9E5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22895" y="987042"/>
            <a:ext cx="3593806" cy="5380996"/>
          </a:xfrm>
          <a:prstGeom prst="rect">
            <a:avLst/>
          </a:prstGeom>
        </p:spPr>
      </p:pic>
      <p:sp>
        <p:nvSpPr>
          <p:cNvPr id="6" name="Obdélník 5">
            <a:extLst>
              <a:ext uri="{FF2B5EF4-FFF2-40B4-BE49-F238E27FC236}">
                <a16:creationId xmlns:a16="http://schemas.microsoft.com/office/drawing/2014/main" id="{ED29F978-C7AD-F183-DD79-B4E606A1D612}"/>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7" name="TextovéPole 6">
            <a:extLst>
              <a:ext uri="{FF2B5EF4-FFF2-40B4-BE49-F238E27FC236}">
                <a16:creationId xmlns:a16="http://schemas.microsoft.com/office/drawing/2014/main" id="{49AC79F8-E5F4-8A4F-DFAC-DC17022A081F}"/>
              </a:ext>
            </a:extLst>
          </p:cNvPr>
          <p:cNvSpPr txBox="1"/>
          <p:nvPr/>
        </p:nvSpPr>
        <p:spPr>
          <a:xfrm>
            <a:off x="3220050" y="28602"/>
            <a:ext cx="5780513" cy="461665"/>
          </a:xfrm>
          <a:prstGeom prst="rect">
            <a:avLst/>
          </a:prstGeom>
          <a:noFill/>
        </p:spPr>
        <p:txBody>
          <a:bodyPr wrap="square" rtlCol="0">
            <a:spAutoFit/>
          </a:bodyPr>
          <a:lstStyle/>
          <a:p>
            <a:pPr algn="ctr"/>
            <a:r>
              <a:rPr lang="cs-CZ" sz="2400" cap="small" dirty="0">
                <a:solidFill>
                  <a:srgbClr val="70AD47">
                    <a:lumMod val="50000"/>
                  </a:srgbClr>
                </a:solidFill>
                <a:latin typeface="Calibri" panose="020F0502020204030204"/>
              </a:rPr>
              <a:t>co číst (nejen) o </a:t>
            </a:r>
            <a:r>
              <a:rPr lang="cs-CZ" sz="2400" cap="small" dirty="0" err="1">
                <a:solidFill>
                  <a:srgbClr val="70AD47">
                    <a:lumMod val="50000"/>
                  </a:srgbClr>
                </a:solidFill>
                <a:latin typeface="Calibri" panose="020F0502020204030204"/>
              </a:rPr>
              <a:t>Schrödingerovi</a:t>
            </a:r>
            <a:r>
              <a:rPr lang="cs-CZ" sz="2400" cap="small" dirty="0">
                <a:solidFill>
                  <a:srgbClr val="70AD47">
                    <a:lumMod val="50000"/>
                  </a:srgbClr>
                </a:solidFill>
                <a:latin typeface="Calibri" panose="020F0502020204030204"/>
              </a:rPr>
              <a:t> a jeho rovnici</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5" name="TextovéPole 4">
            <a:extLst>
              <a:ext uri="{FF2B5EF4-FFF2-40B4-BE49-F238E27FC236}">
                <a16:creationId xmlns:a16="http://schemas.microsoft.com/office/drawing/2014/main" id="{DDE3D86A-1BAC-2749-D863-3B18D9D74A5F}"/>
              </a:ext>
            </a:extLst>
          </p:cNvPr>
          <p:cNvSpPr txBox="1"/>
          <p:nvPr/>
        </p:nvSpPr>
        <p:spPr>
          <a:xfrm>
            <a:off x="551235" y="1524400"/>
            <a:ext cx="5984035" cy="3682034"/>
          </a:xfrm>
          <a:prstGeom prst="rect">
            <a:avLst/>
          </a:prstGeom>
          <a:noFill/>
        </p:spPr>
        <p:txBody>
          <a:bodyPr wrap="square">
            <a:spAutoFit/>
          </a:bodyPr>
          <a:lstStyle/>
          <a:p>
            <a:pPr>
              <a:lnSpc>
                <a:spcPct val="107000"/>
              </a:lnSpc>
              <a:spcAft>
                <a:spcPts val="800"/>
              </a:spcAft>
              <a:buNone/>
            </a:pPr>
            <a:r>
              <a:rPr lang="cs-CZ" sz="2000" kern="100" dirty="0">
                <a:effectLst/>
                <a:latin typeface="Aptos" panose="020B0004020202020204" pitchFamily="34" charset="0"/>
                <a:ea typeface="Aptos" panose="020B0004020202020204" pitchFamily="34" charset="0"/>
                <a:cs typeface="Times New Roman" panose="02020603050405020304" pitchFamily="18" charset="0"/>
              </a:rPr>
              <a:t>Kniha </a:t>
            </a:r>
            <a:r>
              <a:rPr lang="cs-CZ" sz="2000" b="1" i="1" kern="100" dirty="0" err="1">
                <a:effectLst/>
                <a:latin typeface="Aptos" panose="020B0004020202020204" pitchFamily="34" charset="0"/>
                <a:ea typeface="Aptos" panose="020B0004020202020204" pitchFamily="34" charset="0"/>
                <a:cs typeface="Times New Roman" panose="02020603050405020304" pitchFamily="18" charset="0"/>
              </a:rPr>
              <a:t>The</a:t>
            </a:r>
            <a:r>
              <a:rPr lang="cs-CZ" sz="2000" b="1" i="1" kern="100" dirty="0">
                <a:effectLst/>
                <a:latin typeface="Aptos" panose="020B0004020202020204" pitchFamily="34" charset="0"/>
                <a:ea typeface="Aptos" panose="020B0004020202020204" pitchFamily="34" charset="0"/>
                <a:cs typeface="Times New Roman" panose="02020603050405020304" pitchFamily="18" charset="0"/>
              </a:rPr>
              <a:t> </a:t>
            </a:r>
            <a:r>
              <a:rPr lang="cs-CZ" sz="2000" b="1" i="1" kern="100" dirty="0" err="1">
                <a:effectLst/>
                <a:latin typeface="Aptos" panose="020B0004020202020204" pitchFamily="34" charset="0"/>
                <a:ea typeface="Aptos" panose="020B0004020202020204" pitchFamily="34" charset="0"/>
                <a:cs typeface="Times New Roman" panose="02020603050405020304" pitchFamily="18" charset="0"/>
              </a:rPr>
              <a:t>Golden</a:t>
            </a:r>
            <a:r>
              <a:rPr lang="cs-CZ" sz="2000" b="1" i="1" kern="100" dirty="0">
                <a:effectLst/>
                <a:latin typeface="Aptos" panose="020B0004020202020204" pitchFamily="34" charset="0"/>
                <a:ea typeface="Aptos" panose="020B0004020202020204" pitchFamily="34" charset="0"/>
                <a:cs typeface="Times New Roman" panose="02020603050405020304" pitchFamily="18" charset="0"/>
              </a:rPr>
              <a:t> Age </a:t>
            </a:r>
            <a:r>
              <a:rPr lang="cs-CZ" sz="2000" b="1" i="1" kern="100" dirty="0" err="1">
                <a:effectLst/>
                <a:latin typeface="Aptos" panose="020B0004020202020204" pitchFamily="34" charset="0"/>
                <a:ea typeface="Aptos" panose="020B0004020202020204" pitchFamily="34" charset="0"/>
                <a:cs typeface="Times New Roman" panose="02020603050405020304" pitchFamily="18" charset="0"/>
              </a:rPr>
              <a:t>of</a:t>
            </a:r>
            <a:r>
              <a:rPr lang="cs-CZ" sz="2000" b="1" i="1" kern="100" dirty="0">
                <a:effectLst/>
                <a:latin typeface="Aptos" panose="020B0004020202020204" pitchFamily="34" charset="0"/>
                <a:ea typeface="Aptos" panose="020B0004020202020204" pitchFamily="34" charset="0"/>
                <a:cs typeface="Times New Roman" panose="02020603050405020304" pitchFamily="18" charset="0"/>
              </a:rPr>
              <a:t> </a:t>
            </a:r>
            <a:r>
              <a:rPr lang="cs-CZ" sz="2000" b="1" i="1" kern="100" dirty="0" err="1">
                <a:effectLst/>
                <a:latin typeface="Aptos" panose="020B0004020202020204" pitchFamily="34" charset="0"/>
                <a:ea typeface="Aptos" panose="020B0004020202020204" pitchFamily="34" charset="0"/>
                <a:cs typeface="Times New Roman" panose="02020603050405020304" pitchFamily="18" charset="0"/>
              </a:rPr>
              <a:t>Theoretical</a:t>
            </a:r>
            <a:r>
              <a:rPr lang="cs-CZ" sz="2000" b="1" i="1" kern="100" dirty="0">
                <a:effectLst/>
                <a:latin typeface="Aptos" panose="020B0004020202020204" pitchFamily="34" charset="0"/>
                <a:ea typeface="Aptos" panose="020B0004020202020204" pitchFamily="34" charset="0"/>
                <a:cs typeface="Times New Roman" panose="02020603050405020304" pitchFamily="18" charset="0"/>
              </a:rPr>
              <a:t> </a:t>
            </a:r>
            <a:r>
              <a:rPr lang="cs-CZ" sz="2000" b="1" i="1" kern="100" dirty="0" err="1">
                <a:effectLst/>
                <a:latin typeface="Aptos" panose="020B0004020202020204" pitchFamily="34" charset="0"/>
                <a:ea typeface="Aptos" panose="020B0004020202020204" pitchFamily="34" charset="0"/>
                <a:cs typeface="Times New Roman" panose="02020603050405020304" pitchFamily="18" charset="0"/>
              </a:rPr>
              <a:t>Physics</a:t>
            </a:r>
            <a:r>
              <a:rPr lang="cs-CZ" sz="2000" i="1" kern="100" dirty="0">
                <a:effectLst/>
                <a:latin typeface="Aptos" panose="020B0004020202020204" pitchFamily="34" charset="0"/>
                <a:ea typeface="Aptos" panose="020B0004020202020204" pitchFamily="34" charset="0"/>
                <a:cs typeface="Times New Roman" panose="02020603050405020304" pitchFamily="18" charset="0"/>
              </a:rPr>
              <a:t> </a:t>
            </a:r>
            <a:r>
              <a:rPr lang="cs-CZ" sz="2000" kern="100" dirty="0">
                <a:effectLst/>
                <a:latin typeface="Aptos" panose="020B0004020202020204" pitchFamily="34" charset="0"/>
                <a:ea typeface="Aptos" panose="020B0004020202020204" pitchFamily="34" charset="0"/>
                <a:cs typeface="Times New Roman" panose="02020603050405020304" pitchFamily="18" charset="0"/>
              </a:rPr>
              <a:t>od </a:t>
            </a:r>
            <a:r>
              <a:rPr lang="cs-CZ" sz="2000" kern="100" dirty="0" err="1">
                <a:effectLst/>
                <a:latin typeface="Aptos" panose="020B0004020202020204" pitchFamily="34" charset="0"/>
                <a:ea typeface="Aptos" panose="020B0004020202020204" pitchFamily="34" charset="0"/>
                <a:cs typeface="Times New Roman" panose="02020603050405020304" pitchFamily="18" charset="0"/>
              </a:rPr>
              <a:t>Jagdish</a:t>
            </a:r>
            <a:r>
              <a:rPr lang="cs-CZ" sz="2000" kern="100" dirty="0">
                <a:effectLst/>
                <a:latin typeface="Aptos" panose="020B0004020202020204" pitchFamily="34" charset="0"/>
                <a:ea typeface="Aptos" panose="020B0004020202020204" pitchFamily="34" charset="0"/>
                <a:cs typeface="Times New Roman" panose="02020603050405020304" pitchFamily="18" charset="0"/>
              </a:rPr>
              <a:t> </a:t>
            </a:r>
            <a:r>
              <a:rPr lang="cs-CZ" sz="2000" kern="100" dirty="0" err="1">
                <a:effectLst/>
                <a:latin typeface="Aptos" panose="020B0004020202020204" pitchFamily="34" charset="0"/>
                <a:ea typeface="Aptos" panose="020B0004020202020204" pitchFamily="34" charset="0"/>
                <a:cs typeface="Times New Roman" panose="02020603050405020304" pitchFamily="18" charset="0"/>
              </a:rPr>
              <a:t>Mehra</a:t>
            </a:r>
            <a:r>
              <a:rPr lang="cs-CZ" sz="2000" kern="100" dirty="0">
                <a:effectLst/>
                <a:latin typeface="Aptos" panose="020B0004020202020204" pitchFamily="34" charset="0"/>
                <a:ea typeface="Aptos" panose="020B0004020202020204" pitchFamily="34" charset="0"/>
                <a:cs typeface="Times New Roman" panose="02020603050405020304" pitchFamily="18" charset="0"/>
              </a:rPr>
              <a:t> je rozsáhlé dvousvazkové dílo poskytující syntetický historický pohled na období, </a:t>
            </a:r>
            <a:r>
              <a:rPr lang="cs-CZ" sz="2000" kern="100" dirty="0">
                <a:latin typeface="Aptos" panose="020B0004020202020204" pitchFamily="34" charset="0"/>
                <a:ea typeface="Aptos" panose="020B0004020202020204" pitchFamily="34" charset="0"/>
                <a:cs typeface="Times New Roman" panose="02020603050405020304" pitchFamily="18" charset="0"/>
              </a:rPr>
              <a:t>   </a:t>
            </a:r>
            <a:r>
              <a:rPr lang="cs-CZ" sz="2000" kern="100" dirty="0">
                <a:effectLst/>
                <a:latin typeface="Aptos" panose="020B0004020202020204" pitchFamily="34" charset="0"/>
                <a:ea typeface="Aptos" panose="020B0004020202020204" pitchFamily="34" charset="0"/>
                <a:cs typeface="Times New Roman" panose="02020603050405020304" pitchFamily="18" charset="0"/>
              </a:rPr>
              <a:t>v němž se rodila kvantová fyzika.</a:t>
            </a:r>
          </a:p>
          <a:p>
            <a:pPr>
              <a:lnSpc>
                <a:spcPct val="107000"/>
              </a:lnSpc>
              <a:spcAft>
                <a:spcPts val="800"/>
              </a:spcAft>
              <a:buNone/>
            </a:pPr>
            <a:r>
              <a:rPr lang="cs-CZ" sz="2000" kern="100" dirty="0">
                <a:effectLst/>
                <a:latin typeface="Aptos" panose="020B0004020202020204" pitchFamily="34" charset="0"/>
                <a:ea typeface="Aptos" panose="020B0004020202020204" pitchFamily="34" charset="0"/>
                <a:cs typeface="Times New Roman" panose="02020603050405020304" pitchFamily="18" charset="0"/>
              </a:rPr>
              <a:t>Autor v 37 esejích na základě archivních pramenů, korespondence a osobních svědectví rekonstruuje intelektuální prostředí 20. a 30. let.</a:t>
            </a:r>
          </a:p>
          <a:p>
            <a:pPr>
              <a:lnSpc>
                <a:spcPct val="107000"/>
              </a:lnSpc>
              <a:spcAft>
                <a:spcPts val="800"/>
              </a:spcAft>
              <a:buNone/>
            </a:pPr>
            <a:r>
              <a:rPr lang="cs-CZ" sz="2000" kern="100" dirty="0">
                <a:effectLst/>
                <a:latin typeface="Aptos" panose="020B0004020202020204" pitchFamily="34" charset="0"/>
                <a:ea typeface="Aptos" panose="020B0004020202020204" pitchFamily="34" charset="0"/>
                <a:cs typeface="Times New Roman" panose="02020603050405020304" pitchFamily="18" charset="0"/>
              </a:rPr>
              <a:t>Kniha plasticky líčí mimořádnou tvůrčí atmosféru této doby a sleduje interakce mezi hlavními protagonisty  (</a:t>
            </a:r>
            <a:r>
              <a:rPr lang="cs-CZ" sz="2000" kern="100" dirty="0" err="1">
                <a:effectLst/>
                <a:latin typeface="Aptos" panose="020B0004020202020204" pitchFamily="34" charset="0"/>
                <a:ea typeface="Aptos" panose="020B0004020202020204" pitchFamily="34" charset="0"/>
                <a:cs typeface="Times New Roman" panose="02020603050405020304" pitchFamily="18" charset="0"/>
              </a:rPr>
              <a:t>Bohr</a:t>
            </a:r>
            <a:r>
              <a:rPr lang="cs-CZ" sz="2000" kern="100" dirty="0">
                <a:effectLst/>
                <a:latin typeface="Aptos" panose="020B0004020202020204" pitchFamily="34" charset="0"/>
                <a:ea typeface="Aptos" panose="020B0004020202020204" pitchFamily="34" charset="0"/>
                <a:cs typeface="Times New Roman" panose="02020603050405020304" pitchFamily="18" charset="0"/>
              </a:rPr>
              <a:t>, </a:t>
            </a:r>
            <a:r>
              <a:rPr lang="cs-CZ" sz="2000" kern="100" dirty="0" err="1">
                <a:effectLst/>
                <a:latin typeface="Aptos" panose="020B0004020202020204" pitchFamily="34" charset="0"/>
                <a:ea typeface="Aptos" panose="020B0004020202020204" pitchFamily="34" charset="0"/>
                <a:cs typeface="Times New Roman" panose="02020603050405020304" pitchFamily="18" charset="0"/>
              </a:rPr>
              <a:t>Dirac</a:t>
            </a:r>
            <a:r>
              <a:rPr lang="cs-CZ" sz="2000" kern="100" dirty="0">
                <a:effectLst/>
                <a:latin typeface="Aptos" panose="020B0004020202020204" pitchFamily="34" charset="0"/>
                <a:ea typeface="Aptos" panose="020B0004020202020204" pitchFamily="34" charset="0"/>
                <a:cs typeface="Times New Roman" panose="02020603050405020304" pitchFamily="18" charset="0"/>
              </a:rPr>
              <a:t>, Heisenberg, </a:t>
            </a:r>
            <a:r>
              <a:rPr lang="cs-CZ" sz="2000" kern="100" dirty="0" err="1">
                <a:effectLst/>
                <a:latin typeface="Aptos" panose="020B0004020202020204" pitchFamily="34" charset="0"/>
                <a:ea typeface="Aptos" panose="020B0004020202020204" pitchFamily="34" charset="0"/>
                <a:cs typeface="Times New Roman" panose="02020603050405020304" pitchFamily="18" charset="0"/>
              </a:rPr>
              <a:t>Schrödinger</a:t>
            </a:r>
            <a:r>
              <a:rPr lang="cs-CZ" sz="2000" kern="100" dirty="0">
                <a:effectLst/>
                <a:latin typeface="Aptos" panose="020B0004020202020204" pitchFamily="34" charset="0"/>
                <a:ea typeface="Aptos" panose="020B0004020202020204" pitchFamily="34" charset="0"/>
                <a:cs typeface="Times New Roman" panose="02020603050405020304" pitchFamily="18" charset="0"/>
              </a:rPr>
              <a:t>). </a:t>
            </a:r>
          </a:p>
        </p:txBody>
      </p:sp>
    </p:spTree>
    <p:extLst>
      <p:ext uri="{BB962C8B-B14F-4D97-AF65-F5344CB8AC3E}">
        <p14:creationId xmlns:p14="http://schemas.microsoft.com/office/powerpoint/2010/main" val="381592797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DCC5F229-BEFA-B207-7D34-14AFAE8C75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4889" y="944564"/>
            <a:ext cx="4128299" cy="5414162"/>
          </a:xfrm>
          <a:prstGeom prst="rect">
            <a:avLst/>
          </a:prstGeom>
          <a:noFill/>
          <a:extLst>
            <a:ext uri="{909E8E84-426E-40DD-AFC4-6F175D3DCCD1}">
              <a14:hiddenFill xmlns:a14="http://schemas.microsoft.com/office/drawing/2010/main">
                <a:solidFill>
                  <a:srgbClr val="FFFFFF"/>
                </a:solidFill>
              </a14:hiddenFill>
            </a:ext>
          </a:extLst>
        </p:spPr>
      </p:pic>
      <p:sp>
        <p:nvSpPr>
          <p:cNvPr id="2" name="Obdélník 1">
            <a:extLst>
              <a:ext uri="{FF2B5EF4-FFF2-40B4-BE49-F238E27FC236}">
                <a16:creationId xmlns:a16="http://schemas.microsoft.com/office/drawing/2014/main" id="{561FEB79-1F5D-FE2D-A19F-DB3268B22B5C}"/>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 name="TextovéPole 2">
            <a:extLst>
              <a:ext uri="{FF2B5EF4-FFF2-40B4-BE49-F238E27FC236}">
                <a16:creationId xmlns:a16="http://schemas.microsoft.com/office/drawing/2014/main" id="{F755FF98-4BD8-0CCD-218E-27B20D0F5CB7}"/>
              </a:ext>
            </a:extLst>
          </p:cNvPr>
          <p:cNvSpPr txBox="1"/>
          <p:nvPr/>
        </p:nvSpPr>
        <p:spPr>
          <a:xfrm>
            <a:off x="3220050" y="28602"/>
            <a:ext cx="5780513" cy="461665"/>
          </a:xfrm>
          <a:prstGeom prst="rect">
            <a:avLst/>
          </a:prstGeom>
          <a:noFill/>
        </p:spPr>
        <p:txBody>
          <a:bodyPr wrap="square" rtlCol="0">
            <a:spAutoFit/>
          </a:bodyPr>
          <a:lstStyle/>
          <a:p>
            <a:pPr algn="ctr"/>
            <a:r>
              <a:rPr lang="cs-CZ" sz="2400" cap="small" dirty="0">
                <a:solidFill>
                  <a:srgbClr val="70AD47">
                    <a:lumMod val="50000"/>
                  </a:srgbClr>
                </a:solidFill>
                <a:latin typeface="Calibri" panose="020F0502020204030204"/>
              </a:rPr>
              <a:t>co číst (nejen) o </a:t>
            </a:r>
            <a:r>
              <a:rPr lang="cs-CZ" sz="2400" cap="small" dirty="0" err="1">
                <a:solidFill>
                  <a:srgbClr val="70AD47">
                    <a:lumMod val="50000"/>
                  </a:srgbClr>
                </a:solidFill>
                <a:latin typeface="Calibri" panose="020F0502020204030204"/>
              </a:rPr>
              <a:t>Schrödingerovi</a:t>
            </a:r>
            <a:r>
              <a:rPr lang="cs-CZ" sz="2400" cap="small" dirty="0">
                <a:solidFill>
                  <a:srgbClr val="70AD47">
                    <a:lumMod val="50000"/>
                  </a:srgbClr>
                </a:solidFill>
                <a:latin typeface="Calibri" panose="020F0502020204030204"/>
              </a:rPr>
              <a:t> a jeho rovnici</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5" name="TextovéPole 4">
            <a:extLst>
              <a:ext uri="{FF2B5EF4-FFF2-40B4-BE49-F238E27FC236}">
                <a16:creationId xmlns:a16="http://schemas.microsoft.com/office/drawing/2014/main" id="{A6EAEEB6-0187-378E-ED56-544556DCF2B8}"/>
              </a:ext>
            </a:extLst>
          </p:cNvPr>
          <p:cNvSpPr txBox="1"/>
          <p:nvPr/>
        </p:nvSpPr>
        <p:spPr>
          <a:xfrm>
            <a:off x="533398" y="1524002"/>
            <a:ext cx="6315637" cy="4464812"/>
          </a:xfrm>
          <a:prstGeom prst="rect">
            <a:avLst/>
          </a:prstGeom>
          <a:noFill/>
        </p:spPr>
        <p:txBody>
          <a:bodyPr wrap="square">
            <a:spAutoFit/>
          </a:bodyPr>
          <a:lstStyle/>
          <a:p>
            <a:pPr>
              <a:lnSpc>
                <a:spcPct val="107000"/>
              </a:lnSpc>
              <a:spcAft>
                <a:spcPts val="800"/>
              </a:spcAft>
              <a:buNone/>
            </a:pPr>
            <a:r>
              <a:rPr lang="cs-CZ" sz="2000" kern="100" dirty="0">
                <a:effectLst/>
                <a:latin typeface="Aptos" panose="020B0004020202020204" pitchFamily="34" charset="0"/>
                <a:ea typeface="Aptos" panose="020B0004020202020204" pitchFamily="34" charset="0"/>
                <a:cs typeface="Times New Roman" panose="02020603050405020304" pitchFamily="18" charset="0"/>
              </a:rPr>
              <a:t>Kniha </a:t>
            </a:r>
            <a:r>
              <a:rPr lang="cs-CZ" sz="2000" b="1" i="1" kern="100" dirty="0" err="1">
                <a:effectLst/>
                <a:latin typeface="Aptos" panose="020B0004020202020204" pitchFamily="34" charset="0"/>
                <a:ea typeface="Aptos" panose="020B0004020202020204" pitchFamily="34" charset="0"/>
                <a:cs typeface="Times New Roman" panose="02020603050405020304" pitchFamily="18" charset="0"/>
              </a:rPr>
              <a:t>Quantum</a:t>
            </a:r>
            <a:r>
              <a:rPr lang="cs-CZ" sz="2000" b="1" i="1" kern="100" dirty="0">
                <a:effectLst/>
                <a:latin typeface="Aptos" panose="020B0004020202020204" pitchFamily="34" charset="0"/>
                <a:ea typeface="Aptos" panose="020B0004020202020204" pitchFamily="34" charset="0"/>
                <a:cs typeface="Times New Roman" panose="02020603050405020304" pitchFamily="18" charset="0"/>
              </a:rPr>
              <a:t> </a:t>
            </a:r>
            <a:r>
              <a:rPr lang="cs-CZ" sz="2000" b="1" i="1" kern="100" dirty="0" err="1">
                <a:effectLst/>
                <a:latin typeface="Aptos" panose="020B0004020202020204" pitchFamily="34" charset="0"/>
                <a:ea typeface="Aptos" panose="020B0004020202020204" pitchFamily="34" charset="0"/>
                <a:cs typeface="Times New Roman" panose="02020603050405020304" pitchFamily="18" charset="0"/>
              </a:rPr>
              <a:t>Concepts</a:t>
            </a:r>
            <a:r>
              <a:rPr lang="cs-CZ" sz="2000" b="1" i="1" kern="100" dirty="0">
                <a:effectLst/>
                <a:latin typeface="Aptos" panose="020B0004020202020204" pitchFamily="34" charset="0"/>
                <a:ea typeface="Aptos" panose="020B0004020202020204" pitchFamily="34" charset="0"/>
                <a:cs typeface="Times New Roman" panose="02020603050405020304" pitchFamily="18" charset="0"/>
              </a:rPr>
              <a:t> in </a:t>
            </a:r>
            <a:r>
              <a:rPr lang="cs-CZ" sz="2000" b="1" i="1" kern="100" dirty="0" err="1">
                <a:effectLst/>
                <a:latin typeface="Aptos" panose="020B0004020202020204" pitchFamily="34" charset="0"/>
                <a:ea typeface="Aptos" panose="020B0004020202020204" pitchFamily="34" charset="0"/>
                <a:cs typeface="Times New Roman" panose="02020603050405020304" pitchFamily="18" charset="0"/>
              </a:rPr>
              <a:t>Physics</a:t>
            </a:r>
            <a:r>
              <a:rPr lang="cs-CZ" sz="2000" kern="100" dirty="0">
                <a:effectLst/>
                <a:latin typeface="Aptos" panose="020B0004020202020204" pitchFamily="34" charset="0"/>
                <a:ea typeface="Aptos" panose="020B0004020202020204" pitchFamily="34" charset="0"/>
                <a:cs typeface="Times New Roman" panose="02020603050405020304" pitchFamily="18" charset="0"/>
              </a:rPr>
              <a:t>, jejímž autorem je profesor teoretické fyziky </a:t>
            </a:r>
            <a:r>
              <a:rPr lang="cs-CZ" sz="2000" kern="100" dirty="0" err="1">
                <a:effectLst/>
                <a:latin typeface="Aptos" panose="020B0004020202020204" pitchFamily="34" charset="0"/>
                <a:ea typeface="Aptos" panose="020B0004020202020204" pitchFamily="34" charset="0"/>
                <a:cs typeface="Times New Roman" panose="02020603050405020304" pitchFamily="18" charset="0"/>
              </a:rPr>
              <a:t>Malcolm</a:t>
            </a:r>
            <a:r>
              <a:rPr lang="cs-CZ" sz="2000" kern="100" dirty="0">
                <a:effectLst/>
                <a:latin typeface="Aptos" panose="020B0004020202020204" pitchFamily="34" charset="0"/>
                <a:ea typeface="Aptos" panose="020B0004020202020204" pitchFamily="34" charset="0"/>
                <a:cs typeface="Times New Roman" panose="02020603050405020304" pitchFamily="18" charset="0"/>
              </a:rPr>
              <a:t> </a:t>
            </a:r>
            <a:r>
              <a:rPr lang="cs-CZ" sz="2000" kern="100" dirty="0" err="1">
                <a:effectLst/>
                <a:latin typeface="Aptos" panose="020B0004020202020204" pitchFamily="34" charset="0"/>
                <a:ea typeface="Aptos" panose="020B0004020202020204" pitchFamily="34" charset="0"/>
                <a:cs typeface="Times New Roman" panose="02020603050405020304" pitchFamily="18" charset="0"/>
              </a:rPr>
              <a:t>Longair</a:t>
            </a:r>
            <a:r>
              <a:rPr lang="cs-CZ" sz="2000" kern="100" dirty="0">
                <a:effectLst/>
                <a:latin typeface="Aptos" panose="020B0004020202020204" pitchFamily="34" charset="0"/>
                <a:ea typeface="Aptos" panose="020B0004020202020204" pitchFamily="34" charset="0"/>
                <a:cs typeface="Times New Roman" panose="02020603050405020304" pitchFamily="18" charset="0"/>
              </a:rPr>
              <a:t> (University </a:t>
            </a:r>
            <a:r>
              <a:rPr lang="cs-CZ" sz="2000" kern="100" dirty="0" err="1">
                <a:effectLst/>
                <a:latin typeface="Aptos" panose="020B0004020202020204" pitchFamily="34" charset="0"/>
                <a:ea typeface="Aptos" panose="020B0004020202020204" pitchFamily="34" charset="0"/>
                <a:cs typeface="Times New Roman" panose="02020603050405020304" pitchFamily="18" charset="0"/>
              </a:rPr>
              <a:t>of</a:t>
            </a:r>
            <a:r>
              <a:rPr lang="cs-CZ" sz="2000" kern="100" dirty="0">
                <a:effectLst/>
                <a:latin typeface="Aptos" panose="020B0004020202020204" pitchFamily="34" charset="0"/>
                <a:ea typeface="Aptos" panose="020B0004020202020204" pitchFamily="34" charset="0"/>
                <a:cs typeface="Times New Roman" panose="02020603050405020304" pitchFamily="18" charset="0"/>
              </a:rPr>
              <a:t> Cambridge), je netradičním průvodcem vývojem kvantové mechaniky. Nejde o klasickou učebnici, ale představuje historicko‑konceptuální příběh, který ukazuje, jak se z rodící se staré kvantové teorie vyvinula plnohodnotná moderní kvantová mechanika.</a:t>
            </a:r>
          </a:p>
          <a:p>
            <a:pPr>
              <a:lnSpc>
                <a:spcPct val="107000"/>
              </a:lnSpc>
              <a:spcAft>
                <a:spcPts val="800"/>
              </a:spcAft>
              <a:buNone/>
            </a:pPr>
            <a:r>
              <a:rPr lang="cs-CZ" sz="2000" kern="100" dirty="0" err="1">
                <a:effectLst/>
                <a:latin typeface="Aptos" panose="020B0004020202020204" pitchFamily="34" charset="0"/>
                <a:ea typeface="Aptos" panose="020B0004020202020204" pitchFamily="34" charset="0"/>
                <a:cs typeface="Times New Roman" panose="02020603050405020304" pitchFamily="18" charset="0"/>
              </a:rPr>
              <a:t>Longair</a:t>
            </a:r>
            <a:r>
              <a:rPr lang="cs-CZ" sz="2000" kern="100" dirty="0">
                <a:effectLst/>
                <a:latin typeface="Aptos" panose="020B0004020202020204" pitchFamily="34" charset="0"/>
                <a:ea typeface="Aptos" panose="020B0004020202020204" pitchFamily="34" charset="0"/>
                <a:cs typeface="Times New Roman" panose="02020603050405020304" pitchFamily="18" charset="0"/>
              </a:rPr>
              <a:t> systematicky vysvětluje klíčové kroky vedoucí     k její formulaci prostřednictvím myšlenkových postupů  a experimentálních výsledků hlavních protagonistů – Plancka, Einsteina, </a:t>
            </a:r>
            <a:r>
              <a:rPr lang="cs-CZ" sz="2000" kern="100" dirty="0" err="1">
                <a:effectLst/>
                <a:latin typeface="Aptos" panose="020B0004020202020204" pitchFamily="34" charset="0"/>
                <a:ea typeface="Aptos" panose="020B0004020202020204" pitchFamily="34" charset="0"/>
                <a:cs typeface="Times New Roman" panose="02020603050405020304" pitchFamily="18" charset="0"/>
              </a:rPr>
              <a:t>Bohra</a:t>
            </a:r>
            <a:r>
              <a:rPr lang="cs-CZ" sz="2000" kern="100" dirty="0">
                <a:effectLst/>
                <a:latin typeface="Aptos" panose="020B0004020202020204" pitchFamily="34" charset="0"/>
                <a:ea typeface="Aptos" panose="020B0004020202020204" pitchFamily="34" charset="0"/>
                <a:cs typeface="Times New Roman" panose="02020603050405020304" pitchFamily="18" charset="0"/>
              </a:rPr>
              <a:t>, Heisenberga, Borna a </a:t>
            </a:r>
            <a:r>
              <a:rPr lang="cs-CZ" sz="2000" kern="100" dirty="0" err="1">
                <a:effectLst/>
                <a:latin typeface="Aptos" panose="020B0004020202020204" pitchFamily="34" charset="0"/>
                <a:ea typeface="Aptos" panose="020B0004020202020204" pitchFamily="34" charset="0"/>
                <a:cs typeface="Times New Roman" panose="02020603050405020304" pitchFamily="18" charset="0"/>
              </a:rPr>
              <a:t>Diraca</a:t>
            </a:r>
            <a:r>
              <a:rPr lang="cs-CZ" sz="2000" kern="100" dirty="0">
                <a:effectLst/>
                <a:latin typeface="Aptos" panose="020B0004020202020204" pitchFamily="34" charset="0"/>
                <a:ea typeface="Aptos" panose="020B0004020202020204" pitchFamily="34" charset="0"/>
                <a:cs typeface="Times New Roman" panose="02020603050405020304" pitchFamily="18" charset="0"/>
              </a:rPr>
              <a:t> – až po </a:t>
            </a:r>
            <a:r>
              <a:rPr lang="cs-CZ" sz="2000" i="1" kern="100" dirty="0" err="1">
                <a:effectLst/>
                <a:latin typeface="Aptos" panose="020B0004020202020204" pitchFamily="34" charset="0"/>
                <a:ea typeface="Aptos" panose="020B0004020202020204" pitchFamily="34" charset="0"/>
                <a:cs typeface="Times New Roman" panose="02020603050405020304" pitchFamily="18" charset="0"/>
              </a:rPr>
              <a:t>Schrödingerovu</a:t>
            </a:r>
            <a:r>
              <a:rPr lang="cs-CZ" sz="2000" i="1" kern="100" dirty="0">
                <a:effectLst/>
                <a:latin typeface="Aptos" panose="020B0004020202020204" pitchFamily="34" charset="0"/>
                <a:ea typeface="Aptos" panose="020B0004020202020204" pitchFamily="34" charset="0"/>
                <a:cs typeface="Times New Roman" panose="02020603050405020304" pitchFamily="18" charset="0"/>
              </a:rPr>
              <a:t> vlnovou mechaniku </a:t>
            </a:r>
            <a:r>
              <a:rPr lang="cs-CZ" sz="2000" kern="100" dirty="0">
                <a:effectLst/>
                <a:latin typeface="Aptos" panose="020B0004020202020204" pitchFamily="34" charset="0"/>
                <a:ea typeface="Aptos" panose="020B0004020202020204" pitchFamily="34" charset="0"/>
                <a:cs typeface="Times New Roman" panose="02020603050405020304" pitchFamily="18" charset="0"/>
              </a:rPr>
              <a:t>a její začlenění do širšího teoretického rámce.</a:t>
            </a:r>
          </a:p>
        </p:txBody>
      </p:sp>
    </p:spTree>
    <p:extLst>
      <p:ext uri="{BB962C8B-B14F-4D97-AF65-F5344CB8AC3E}">
        <p14:creationId xmlns:p14="http://schemas.microsoft.com/office/powerpoint/2010/main" val="343172037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168905F-4AE7-8328-66FC-2BEE7D7EE9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86336" y="947454"/>
            <a:ext cx="3573556" cy="5598571"/>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a:extLst>
              <a:ext uri="{FF2B5EF4-FFF2-40B4-BE49-F238E27FC236}">
                <a16:creationId xmlns:a16="http://schemas.microsoft.com/office/drawing/2014/main" id="{BDC42CAE-2978-CCB0-860C-15CEA0514459}"/>
              </a:ext>
            </a:extLst>
          </p:cNvPr>
          <p:cNvSpPr txBox="1"/>
          <p:nvPr/>
        </p:nvSpPr>
        <p:spPr>
          <a:xfrm>
            <a:off x="565990" y="1547494"/>
            <a:ext cx="5816881" cy="4340675"/>
          </a:xfrm>
          <a:prstGeom prst="rect">
            <a:avLst/>
          </a:prstGeom>
          <a:noFill/>
        </p:spPr>
        <p:txBody>
          <a:bodyPr wrap="square">
            <a:spAutoFit/>
          </a:bodyPr>
          <a:lstStyle/>
          <a:p>
            <a:pPr>
              <a:lnSpc>
                <a:spcPct val="107000"/>
              </a:lnSpc>
              <a:spcAft>
                <a:spcPts val="800"/>
              </a:spcAft>
              <a:buNone/>
            </a:pPr>
            <a:r>
              <a:rPr lang="cs-CZ" sz="2000" kern="100" dirty="0" err="1">
                <a:effectLst/>
                <a:latin typeface="Aptos" panose="020B0004020202020204" pitchFamily="34" charset="0"/>
                <a:ea typeface="Aptos" panose="020B0004020202020204" pitchFamily="34" charset="0"/>
                <a:cs typeface="Times New Roman" panose="02020603050405020304" pitchFamily="18" charset="0"/>
              </a:rPr>
              <a:t>Mooreova</a:t>
            </a:r>
            <a:r>
              <a:rPr lang="cs-CZ" sz="2000" kern="100" dirty="0">
                <a:effectLst/>
                <a:latin typeface="Aptos" panose="020B0004020202020204" pitchFamily="34" charset="0"/>
                <a:ea typeface="Aptos" panose="020B0004020202020204" pitchFamily="34" charset="0"/>
                <a:cs typeface="Times New Roman" panose="02020603050405020304" pitchFamily="18" charset="0"/>
              </a:rPr>
              <a:t> kniha je nejrozsáhlejší vědecká biografie </a:t>
            </a:r>
            <a:r>
              <a:rPr lang="cs-CZ" sz="2000" b="1" kern="100" dirty="0">
                <a:effectLst/>
                <a:latin typeface="Aptos" panose="020B0004020202020204" pitchFamily="34" charset="0"/>
                <a:ea typeface="Aptos" panose="020B0004020202020204" pitchFamily="34" charset="0"/>
                <a:cs typeface="Times New Roman" panose="02020603050405020304" pitchFamily="18" charset="0"/>
              </a:rPr>
              <a:t>Erwina </a:t>
            </a:r>
            <a:r>
              <a:rPr lang="cs-CZ" sz="2000" b="1" kern="100" dirty="0" err="1">
                <a:effectLst/>
                <a:latin typeface="Aptos" panose="020B0004020202020204" pitchFamily="34" charset="0"/>
                <a:ea typeface="Aptos" panose="020B0004020202020204" pitchFamily="34" charset="0"/>
                <a:cs typeface="Times New Roman" panose="02020603050405020304" pitchFamily="18" charset="0"/>
              </a:rPr>
              <a:t>Schrödingera</a:t>
            </a:r>
            <a:r>
              <a:rPr lang="cs-CZ" sz="20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buNone/>
            </a:pPr>
            <a:r>
              <a:rPr lang="cs-CZ" sz="2000" kern="100" dirty="0">
                <a:effectLst/>
                <a:latin typeface="Aptos" panose="020B0004020202020204" pitchFamily="34" charset="0"/>
                <a:ea typeface="Aptos" panose="020B0004020202020204" pitchFamily="34" charset="0"/>
                <a:cs typeface="Times New Roman" panose="02020603050405020304" pitchFamily="18" charset="0"/>
              </a:rPr>
              <a:t>Na základě bohatého archivního materiálu, korespondence a osobních vzpomínek podává podrobný obraz jeho života i vědecké práce.</a:t>
            </a:r>
          </a:p>
          <a:p>
            <a:pPr>
              <a:lnSpc>
                <a:spcPct val="107000"/>
              </a:lnSpc>
              <a:spcAft>
                <a:spcPts val="800"/>
              </a:spcAft>
              <a:buNone/>
            </a:pPr>
            <a:r>
              <a:rPr lang="cs-CZ" sz="2000" kern="100" dirty="0">
                <a:effectLst/>
                <a:latin typeface="Aptos" panose="020B0004020202020204" pitchFamily="34" charset="0"/>
                <a:ea typeface="Aptos" panose="020B0004020202020204" pitchFamily="34" charset="0"/>
                <a:cs typeface="Times New Roman" panose="02020603050405020304" pitchFamily="18" charset="0"/>
              </a:rPr>
              <a:t>Zvláštní pozornost věnuje vzniku vlnové mechaniky v roce 1926 a intelektuálnímu prostředí, v němž se zrodila </a:t>
            </a:r>
            <a:r>
              <a:rPr lang="cs-CZ" sz="2000" kern="100" dirty="0" err="1">
                <a:effectLst/>
                <a:latin typeface="Aptos" panose="020B0004020202020204" pitchFamily="34" charset="0"/>
                <a:ea typeface="Aptos" panose="020B0004020202020204" pitchFamily="34" charset="0"/>
                <a:cs typeface="Times New Roman" panose="02020603050405020304" pitchFamily="18" charset="0"/>
              </a:rPr>
              <a:t>Schrödingerova</a:t>
            </a:r>
            <a:r>
              <a:rPr lang="cs-CZ" sz="2000" kern="100" dirty="0">
                <a:effectLst/>
                <a:latin typeface="Aptos" panose="020B0004020202020204" pitchFamily="34" charset="0"/>
                <a:ea typeface="Aptos" panose="020B0004020202020204" pitchFamily="34" charset="0"/>
                <a:cs typeface="Times New Roman" panose="02020603050405020304" pitchFamily="18" charset="0"/>
              </a:rPr>
              <a:t> rovnice. </a:t>
            </a:r>
          </a:p>
          <a:p>
            <a:pPr>
              <a:lnSpc>
                <a:spcPct val="107000"/>
              </a:lnSpc>
              <a:spcAft>
                <a:spcPts val="800"/>
              </a:spcAft>
              <a:buNone/>
            </a:pPr>
            <a:r>
              <a:rPr lang="cs-CZ" sz="2000" kern="100" dirty="0">
                <a:effectLst/>
                <a:latin typeface="Aptos" panose="020B0004020202020204" pitchFamily="34" charset="0"/>
                <a:ea typeface="Aptos" panose="020B0004020202020204" pitchFamily="34" charset="0"/>
                <a:cs typeface="Times New Roman" panose="02020603050405020304" pitchFamily="18" charset="0"/>
              </a:rPr>
              <a:t>Kniha </a:t>
            </a:r>
            <a:r>
              <a:rPr lang="cs-CZ" sz="2000" strike="sngStrike" kern="100" dirty="0">
                <a:effectLst/>
                <a:latin typeface="Aptos" panose="020B0004020202020204" pitchFamily="34" charset="0"/>
                <a:ea typeface="Aptos" panose="020B0004020202020204" pitchFamily="34" charset="0"/>
                <a:cs typeface="Times New Roman" panose="02020603050405020304" pitchFamily="18" charset="0"/>
              </a:rPr>
              <a:t>z</a:t>
            </a:r>
            <a:r>
              <a:rPr lang="cs-CZ" sz="2000" kern="100" dirty="0">
                <a:effectLst/>
                <a:latin typeface="Aptos" panose="020B0004020202020204" pitchFamily="34" charset="0"/>
                <a:ea typeface="Aptos" panose="020B0004020202020204" pitchFamily="34" charset="0"/>
                <a:cs typeface="Times New Roman" panose="02020603050405020304" pitchFamily="18" charset="0"/>
              </a:rPr>
              <a:t>ároveň ukazuje </a:t>
            </a:r>
            <a:r>
              <a:rPr lang="cs-CZ" sz="2000" kern="100" dirty="0" err="1">
                <a:effectLst/>
                <a:latin typeface="Aptos" panose="020B0004020202020204" pitchFamily="34" charset="0"/>
                <a:ea typeface="Aptos" panose="020B0004020202020204" pitchFamily="34" charset="0"/>
                <a:cs typeface="Times New Roman" panose="02020603050405020304" pitchFamily="18" charset="0"/>
              </a:rPr>
              <a:t>Schrödingera</a:t>
            </a:r>
            <a:r>
              <a:rPr lang="cs-CZ" sz="2000" kern="100" dirty="0">
                <a:effectLst/>
                <a:latin typeface="Aptos" panose="020B0004020202020204" pitchFamily="34" charset="0"/>
                <a:ea typeface="Aptos" panose="020B0004020202020204" pitchFamily="34" charset="0"/>
                <a:cs typeface="Times New Roman" panose="02020603050405020304" pitchFamily="18" charset="0"/>
              </a:rPr>
              <a:t> nejen jako fyzika, ale také jako myslitele se silnými filozofickými zájmy a výraznou intelektuální osobnost evropské vědy první poloviny 20. století.</a:t>
            </a:r>
          </a:p>
        </p:txBody>
      </p:sp>
      <p:sp>
        <p:nvSpPr>
          <p:cNvPr id="5" name="Obdélník 4">
            <a:extLst>
              <a:ext uri="{FF2B5EF4-FFF2-40B4-BE49-F238E27FC236}">
                <a16:creationId xmlns:a16="http://schemas.microsoft.com/office/drawing/2014/main" id="{9D3AAC6F-7E5A-DFFF-93EE-95739FDBF93A}"/>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6" name="TextovéPole 5">
            <a:extLst>
              <a:ext uri="{FF2B5EF4-FFF2-40B4-BE49-F238E27FC236}">
                <a16:creationId xmlns:a16="http://schemas.microsoft.com/office/drawing/2014/main" id="{452096AC-C6C6-7AB9-FDD1-BCFEE10581BD}"/>
              </a:ext>
            </a:extLst>
          </p:cNvPr>
          <p:cNvSpPr txBox="1"/>
          <p:nvPr/>
        </p:nvSpPr>
        <p:spPr>
          <a:xfrm>
            <a:off x="3220050" y="28602"/>
            <a:ext cx="5780513" cy="461665"/>
          </a:xfrm>
          <a:prstGeom prst="rect">
            <a:avLst/>
          </a:prstGeom>
          <a:noFill/>
        </p:spPr>
        <p:txBody>
          <a:bodyPr wrap="square" rtlCol="0">
            <a:spAutoFit/>
          </a:bodyPr>
          <a:lstStyle/>
          <a:p>
            <a:pPr algn="ctr"/>
            <a:r>
              <a:rPr lang="cs-CZ" sz="2400" cap="small" dirty="0">
                <a:solidFill>
                  <a:srgbClr val="70AD47">
                    <a:lumMod val="50000"/>
                  </a:srgbClr>
                </a:solidFill>
                <a:latin typeface="Calibri" panose="020F0502020204030204"/>
              </a:rPr>
              <a:t>co číst (nejen) o </a:t>
            </a:r>
            <a:r>
              <a:rPr lang="cs-CZ" sz="2400" cap="small" dirty="0" err="1">
                <a:solidFill>
                  <a:srgbClr val="70AD47">
                    <a:lumMod val="50000"/>
                  </a:srgbClr>
                </a:solidFill>
                <a:latin typeface="Calibri" panose="020F0502020204030204"/>
              </a:rPr>
              <a:t>Schrödingerovi</a:t>
            </a:r>
            <a:r>
              <a:rPr lang="cs-CZ" sz="2400" cap="small" dirty="0">
                <a:solidFill>
                  <a:srgbClr val="70AD47">
                    <a:lumMod val="50000"/>
                  </a:srgbClr>
                </a:solidFill>
                <a:latin typeface="Calibri" panose="020F0502020204030204"/>
              </a:rPr>
              <a:t> a jeho rovnici</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Tree>
    <p:extLst>
      <p:ext uri="{BB962C8B-B14F-4D97-AF65-F5344CB8AC3E}">
        <p14:creationId xmlns:p14="http://schemas.microsoft.com/office/powerpoint/2010/main" val="388876489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8B30E609-EB2F-3FAD-E0CD-B322DC9E9A79}"/>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 name="TextovéPole 4">
            <a:extLst>
              <a:ext uri="{FF2B5EF4-FFF2-40B4-BE49-F238E27FC236}">
                <a16:creationId xmlns:a16="http://schemas.microsoft.com/office/drawing/2014/main" id="{EC0ED44F-ABAB-EE31-844B-AA69494C3E92}"/>
              </a:ext>
            </a:extLst>
          </p:cNvPr>
          <p:cNvSpPr txBox="1"/>
          <p:nvPr/>
        </p:nvSpPr>
        <p:spPr>
          <a:xfrm>
            <a:off x="3220050" y="28602"/>
            <a:ext cx="5780513" cy="461665"/>
          </a:xfrm>
          <a:prstGeom prst="rect">
            <a:avLst/>
          </a:prstGeom>
          <a:noFill/>
        </p:spPr>
        <p:txBody>
          <a:bodyPr wrap="square" rtlCol="0">
            <a:spAutoFit/>
          </a:bodyPr>
          <a:lstStyle/>
          <a:p>
            <a:pPr algn="ctr"/>
            <a:r>
              <a:rPr lang="cs-CZ" sz="2400" cap="small" dirty="0">
                <a:solidFill>
                  <a:srgbClr val="70AD47">
                    <a:lumMod val="50000"/>
                  </a:srgbClr>
                </a:solidFill>
                <a:latin typeface="Calibri" panose="020F0502020204030204"/>
              </a:rPr>
              <a:t>co číst (nejen) o </a:t>
            </a:r>
            <a:r>
              <a:rPr lang="cs-CZ" sz="2400" cap="small" dirty="0" err="1">
                <a:solidFill>
                  <a:srgbClr val="70AD47">
                    <a:lumMod val="50000"/>
                  </a:srgbClr>
                </a:solidFill>
                <a:latin typeface="Calibri" panose="020F0502020204030204"/>
              </a:rPr>
              <a:t>Schrödingerovi</a:t>
            </a:r>
            <a:r>
              <a:rPr lang="cs-CZ" sz="2400" cap="small" dirty="0">
                <a:solidFill>
                  <a:srgbClr val="70AD47">
                    <a:lumMod val="50000"/>
                  </a:srgbClr>
                </a:solidFill>
                <a:latin typeface="Calibri" panose="020F0502020204030204"/>
              </a:rPr>
              <a:t> a jeho rovnici</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pic>
        <p:nvPicPr>
          <p:cNvPr id="7" name="Obrázek 6">
            <a:extLst>
              <a:ext uri="{FF2B5EF4-FFF2-40B4-BE49-F238E27FC236}">
                <a16:creationId xmlns:a16="http://schemas.microsoft.com/office/drawing/2014/main" id="{CA603487-2215-1158-B52F-7C1ACA8AD41C}"/>
              </a:ext>
            </a:extLst>
          </p:cNvPr>
          <p:cNvPicPr>
            <a:picLocks noChangeAspect="1"/>
          </p:cNvPicPr>
          <p:nvPr/>
        </p:nvPicPr>
        <p:blipFill>
          <a:blip r:embed="rId2"/>
          <a:stretch>
            <a:fillRect/>
          </a:stretch>
        </p:blipFill>
        <p:spPr>
          <a:xfrm>
            <a:off x="7933765" y="959682"/>
            <a:ext cx="3616418" cy="5577757"/>
          </a:xfrm>
          <a:prstGeom prst="rect">
            <a:avLst/>
          </a:prstGeom>
        </p:spPr>
      </p:pic>
      <p:pic>
        <p:nvPicPr>
          <p:cNvPr id="9" name="Obrázek 8">
            <a:extLst>
              <a:ext uri="{FF2B5EF4-FFF2-40B4-BE49-F238E27FC236}">
                <a16:creationId xmlns:a16="http://schemas.microsoft.com/office/drawing/2014/main" id="{AC9E3D0D-BBEB-C255-E5F3-B455F54C706A}"/>
              </a:ext>
            </a:extLst>
          </p:cNvPr>
          <p:cNvPicPr>
            <a:picLocks noChangeAspect="1"/>
          </p:cNvPicPr>
          <p:nvPr/>
        </p:nvPicPr>
        <p:blipFill>
          <a:blip r:embed="rId3"/>
          <a:stretch>
            <a:fillRect/>
          </a:stretch>
        </p:blipFill>
        <p:spPr>
          <a:xfrm>
            <a:off x="4286213" y="944563"/>
            <a:ext cx="3396794" cy="5592876"/>
          </a:xfrm>
          <a:prstGeom prst="rect">
            <a:avLst/>
          </a:prstGeom>
          <a:ln>
            <a:noFill/>
          </a:ln>
          <a:effectLst>
            <a:outerShdw blurRad="292100" dist="139700" dir="2700000" algn="tl" rotWithShape="0">
              <a:srgbClr val="333333">
                <a:alpha val="65000"/>
              </a:srgbClr>
            </a:outerShdw>
          </a:effectLst>
        </p:spPr>
      </p:pic>
      <p:sp>
        <p:nvSpPr>
          <p:cNvPr id="11" name="TextovéPole 10">
            <a:extLst>
              <a:ext uri="{FF2B5EF4-FFF2-40B4-BE49-F238E27FC236}">
                <a16:creationId xmlns:a16="http://schemas.microsoft.com/office/drawing/2014/main" id="{60E5A6D8-8016-9878-6988-71A09B44624D}"/>
              </a:ext>
            </a:extLst>
          </p:cNvPr>
          <p:cNvSpPr txBox="1"/>
          <p:nvPr/>
        </p:nvSpPr>
        <p:spPr>
          <a:xfrm>
            <a:off x="565990" y="1547494"/>
            <a:ext cx="3880503" cy="2262158"/>
          </a:xfrm>
          <a:prstGeom prst="rect">
            <a:avLst/>
          </a:prstGeom>
          <a:noFill/>
        </p:spPr>
        <p:txBody>
          <a:bodyPr wrap="square">
            <a:spAutoFit/>
          </a:bodyPr>
          <a:lstStyle/>
          <a:p>
            <a:pPr>
              <a:lnSpc>
                <a:spcPct val="107000"/>
              </a:lnSpc>
              <a:spcAft>
                <a:spcPts val="800"/>
              </a:spcAft>
              <a:buNone/>
            </a:pPr>
            <a:r>
              <a:rPr lang="cs-CZ" sz="2000" kern="100" dirty="0">
                <a:latin typeface="Aptos" panose="020B0004020202020204" pitchFamily="34" charset="0"/>
                <a:ea typeface="Aptos" panose="020B0004020202020204" pitchFamily="34" charset="0"/>
                <a:cs typeface="Times New Roman" panose="02020603050405020304" pitchFamily="18" charset="0"/>
              </a:rPr>
              <a:t>Nová publikace, 2024…</a:t>
            </a:r>
          </a:p>
          <a:p>
            <a:pPr>
              <a:lnSpc>
                <a:spcPct val="107000"/>
              </a:lnSpc>
              <a:spcAft>
                <a:spcPts val="800"/>
              </a:spcAft>
              <a:buNone/>
            </a:pPr>
            <a:r>
              <a:rPr lang="cs-CZ" sz="2000" kern="100" dirty="0">
                <a:latin typeface="Aptos" panose="020B0004020202020204" pitchFamily="34" charset="0"/>
                <a:ea typeface="Aptos" panose="020B0004020202020204" pitchFamily="34" charset="0"/>
                <a:cs typeface="Times New Roman" panose="02020603050405020304" pitchFamily="18" charset="0"/>
              </a:rPr>
              <a:t>Beletristický styl … pěkně se čte, zajímavé, i když jsou zde nepřesnosti ….</a:t>
            </a:r>
          </a:p>
          <a:p>
            <a:pPr>
              <a:lnSpc>
                <a:spcPct val="107000"/>
              </a:lnSpc>
              <a:spcAft>
                <a:spcPts val="800"/>
              </a:spcAft>
              <a:buNone/>
            </a:pPr>
            <a:r>
              <a:rPr lang="cs-CZ" sz="2000" kern="100" dirty="0">
                <a:effectLst/>
                <a:latin typeface="Aptos" panose="020B0004020202020204" pitchFamily="34" charset="0"/>
                <a:ea typeface="Aptos" panose="020B0004020202020204" pitchFamily="34" charset="0"/>
                <a:cs typeface="Times New Roman" panose="02020603050405020304" pitchFamily="18" charset="0"/>
              </a:rPr>
              <a:t>Zařazeny jsou i události společenské, politické, kulturní ...</a:t>
            </a:r>
          </a:p>
        </p:txBody>
      </p:sp>
    </p:spTree>
    <p:extLst>
      <p:ext uri="{BB962C8B-B14F-4D97-AF65-F5344CB8AC3E}">
        <p14:creationId xmlns:p14="http://schemas.microsoft.com/office/powerpoint/2010/main" val="206973201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4FC75-8195-3CE1-3EC0-C96221B32878}"/>
            </a:ext>
          </a:extLst>
        </p:cNvPr>
        <p:cNvGrpSpPr/>
        <p:nvPr/>
      </p:nvGrpSpPr>
      <p:grpSpPr>
        <a:xfrm>
          <a:off x="0" y="0"/>
          <a:ext cx="0" cy="0"/>
          <a:chOff x="0" y="0"/>
          <a:chExt cx="0" cy="0"/>
        </a:xfrm>
      </p:grpSpPr>
      <p:sp>
        <p:nvSpPr>
          <p:cNvPr id="4" name="TextovéPole 3">
            <a:extLst>
              <a:ext uri="{FF2B5EF4-FFF2-40B4-BE49-F238E27FC236}">
                <a16:creationId xmlns:a16="http://schemas.microsoft.com/office/drawing/2014/main" id="{7A07346C-EC75-F967-1CB0-FA5018369366}"/>
              </a:ext>
            </a:extLst>
          </p:cNvPr>
          <p:cNvSpPr txBox="1"/>
          <p:nvPr/>
        </p:nvSpPr>
        <p:spPr>
          <a:xfrm>
            <a:off x="3220050" y="28602"/>
            <a:ext cx="5780513" cy="461665"/>
          </a:xfrm>
          <a:prstGeom prst="rect">
            <a:avLst/>
          </a:prstGeom>
          <a:noFill/>
        </p:spPr>
        <p:txBody>
          <a:bodyPr wrap="square" rtlCol="0">
            <a:spAutoFit/>
          </a:bodyPr>
          <a:lstStyle/>
          <a:p>
            <a:pPr algn="ctr"/>
            <a:r>
              <a:rPr lang="cs-CZ" sz="2400" cap="small" dirty="0">
                <a:solidFill>
                  <a:srgbClr val="70AD47">
                    <a:lumMod val="50000"/>
                  </a:srgbClr>
                </a:solidFill>
                <a:latin typeface="Calibri" panose="020F0502020204030204"/>
              </a:rPr>
              <a:t>co číst (nejen) o </a:t>
            </a:r>
            <a:r>
              <a:rPr lang="cs-CZ" sz="2400" cap="small" dirty="0" err="1">
                <a:solidFill>
                  <a:srgbClr val="70AD47">
                    <a:lumMod val="50000"/>
                  </a:srgbClr>
                </a:solidFill>
                <a:latin typeface="Calibri" panose="020F0502020204030204"/>
              </a:rPr>
              <a:t>Schrödingerovi</a:t>
            </a:r>
            <a:r>
              <a:rPr lang="cs-CZ" sz="2400" cap="small" dirty="0">
                <a:solidFill>
                  <a:srgbClr val="70AD47">
                    <a:lumMod val="50000"/>
                  </a:srgbClr>
                </a:solidFill>
                <a:latin typeface="Calibri" panose="020F0502020204030204"/>
              </a:rPr>
              <a:t> a jeho rovnici</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6" name="TextovéPole 5">
            <a:extLst>
              <a:ext uri="{FF2B5EF4-FFF2-40B4-BE49-F238E27FC236}">
                <a16:creationId xmlns:a16="http://schemas.microsoft.com/office/drawing/2014/main" id="{501829B7-3F26-A660-DC53-9D25BD13184B}"/>
              </a:ext>
            </a:extLst>
          </p:cNvPr>
          <p:cNvSpPr txBox="1"/>
          <p:nvPr/>
        </p:nvSpPr>
        <p:spPr>
          <a:xfrm>
            <a:off x="1017868" y="2510412"/>
            <a:ext cx="9697976" cy="400110"/>
          </a:xfrm>
          <a:prstGeom prst="rect">
            <a:avLst/>
          </a:prstGeom>
          <a:noFill/>
        </p:spPr>
        <p:txBody>
          <a:bodyPr wrap="none" rtlCol="0">
            <a:spAutoFit/>
          </a:bodyPr>
          <a:lstStyle/>
          <a:p>
            <a:r>
              <a:rPr lang="cs-CZ" sz="2000" dirty="0"/>
              <a:t>M. </a:t>
            </a:r>
            <a:r>
              <a:rPr lang="cs-CZ" sz="2000" dirty="0" err="1"/>
              <a:t>Brdička</a:t>
            </a:r>
            <a:r>
              <a:rPr lang="cs-CZ" sz="2000" dirty="0"/>
              <a:t>: </a:t>
            </a:r>
            <a:r>
              <a:rPr lang="cs-CZ" sz="2000" b="1" dirty="0">
                <a:solidFill>
                  <a:schemeClr val="tx2">
                    <a:lumMod val="75000"/>
                    <a:lumOff val="25000"/>
                  </a:schemeClr>
                </a:solidFill>
              </a:rPr>
              <a:t>Panoramatický pohled na život a dílo Erwina </a:t>
            </a:r>
            <a:r>
              <a:rPr lang="cs-CZ" sz="2000" b="1" dirty="0" err="1">
                <a:solidFill>
                  <a:schemeClr val="tx2">
                    <a:lumMod val="75000"/>
                    <a:lumOff val="25000"/>
                  </a:schemeClr>
                </a:solidFill>
              </a:rPr>
              <a:t>Schrödingera</a:t>
            </a:r>
            <a:r>
              <a:rPr lang="cs-CZ" sz="2000" dirty="0"/>
              <a:t>, pp. 470-484.</a:t>
            </a:r>
          </a:p>
        </p:txBody>
      </p:sp>
      <p:sp>
        <p:nvSpPr>
          <p:cNvPr id="7" name="TextovéPole 6">
            <a:extLst>
              <a:ext uri="{FF2B5EF4-FFF2-40B4-BE49-F238E27FC236}">
                <a16:creationId xmlns:a16="http://schemas.microsoft.com/office/drawing/2014/main" id="{95153AF5-BDC9-8F8A-FEF1-00A75583EDCB}"/>
              </a:ext>
            </a:extLst>
          </p:cNvPr>
          <p:cNvSpPr txBox="1"/>
          <p:nvPr/>
        </p:nvSpPr>
        <p:spPr>
          <a:xfrm>
            <a:off x="1017868" y="3073090"/>
            <a:ext cx="6798336" cy="400110"/>
          </a:xfrm>
          <a:prstGeom prst="rect">
            <a:avLst/>
          </a:prstGeom>
          <a:noFill/>
        </p:spPr>
        <p:txBody>
          <a:bodyPr wrap="none" rtlCol="0">
            <a:spAutoFit/>
          </a:bodyPr>
          <a:lstStyle/>
          <a:p>
            <a:r>
              <a:rPr lang="cs-CZ" sz="2000" dirty="0"/>
              <a:t>J. Komrska: </a:t>
            </a:r>
            <a:r>
              <a:rPr lang="cs-CZ" sz="2000" b="1" dirty="0">
                <a:solidFill>
                  <a:schemeClr val="tx2">
                    <a:lumMod val="75000"/>
                    <a:lumOff val="25000"/>
                  </a:schemeClr>
                </a:solidFill>
              </a:rPr>
              <a:t>Erwin </a:t>
            </a:r>
            <a:r>
              <a:rPr lang="cs-CZ" sz="2000" b="1" dirty="0" err="1">
                <a:solidFill>
                  <a:schemeClr val="tx2">
                    <a:lumMod val="75000"/>
                    <a:lumOff val="25000"/>
                  </a:schemeClr>
                </a:solidFill>
              </a:rPr>
              <a:t>Schrödinger</a:t>
            </a:r>
            <a:r>
              <a:rPr lang="cs-CZ" sz="2000" b="1" dirty="0">
                <a:solidFill>
                  <a:schemeClr val="tx2">
                    <a:lumMod val="75000"/>
                    <a:lumOff val="25000"/>
                  </a:schemeClr>
                </a:solidFill>
              </a:rPr>
              <a:t> a jeho rovnice</a:t>
            </a:r>
            <a:r>
              <a:rPr lang="cs-CZ" sz="2000" dirty="0"/>
              <a:t>, pp. 484-501.</a:t>
            </a:r>
          </a:p>
        </p:txBody>
      </p:sp>
      <p:sp>
        <p:nvSpPr>
          <p:cNvPr id="8" name="TextovéPole 7">
            <a:extLst>
              <a:ext uri="{FF2B5EF4-FFF2-40B4-BE49-F238E27FC236}">
                <a16:creationId xmlns:a16="http://schemas.microsoft.com/office/drawing/2014/main" id="{6D1A4391-F560-8DF5-9D87-3441B421EBBD}"/>
              </a:ext>
            </a:extLst>
          </p:cNvPr>
          <p:cNvSpPr txBox="1"/>
          <p:nvPr/>
        </p:nvSpPr>
        <p:spPr>
          <a:xfrm>
            <a:off x="1017868" y="3674530"/>
            <a:ext cx="6654707" cy="400110"/>
          </a:xfrm>
          <a:prstGeom prst="rect">
            <a:avLst/>
          </a:prstGeom>
          <a:noFill/>
        </p:spPr>
        <p:txBody>
          <a:bodyPr wrap="none" rtlCol="0">
            <a:spAutoFit/>
          </a:bodyPr>
          <a:lstStyle/>
          <a:p>
            <a:r>
              <a:rPr lang="cs-CZ" sz="2000" dirty="0"/>
              <a:t>J. Kvasnica: </a:t>
            </a:r>
            <a:r>
              <a:rPr lang="cs-CZ" sz="2000" b="1" dirty="0">
                <a:solidFill>
                  <a:schemeClr val="tx2">
                    <a:lumMod val="75000"/>
                    <a:lumOff val="25000"/>
                  </a:schemeClr>
                </a:solidFill>
              </a:rPr>
              <a:t>Zrození </a:t>
            </a:r>
            <a:r>
              <a:rPr lang="cs-CZ" sz="2000" b="1" dirty="0" err="1">
                <a:solidFill>
                  <a:schemeClr val="tx2">
                    <a:lumMod val="75000"/>
                    <a:lumOff val="25000"/>
                  </a:schemeClr>
                </a:solidFill>
              </a:rPr>
              <a:t>Schrödingerovy</a:t>
            </a:r>
            <a:r>
              <a:rPr lang="cs-CZ" sz="2000" b="1" dirty="0">
                <a:solidFill>
                  <a:schemeClr val="tx2">
                    <a:lumMod val="75000"/>
                    <a:lumOff val="25000"/>
                  </a:schemeClr>
                </a:solidFill>
              </a:rPr>
              <a:t> rovnice</a:t>
            </a:r>
            <a:r>
              <a:rPr lang="cs-CZ" sz="2000" dirty="0"/>
              <a:t>, pp. 501-504.</a:t>
            </a:r>
          </a:p>
        </p:txBody>
      </p:sp>
      <p:sp>
        <p:nvSpPr>
          <p:cNvPr id="9" name="TextovéPole 8">
            <a:extLst>
              <a:ext uri="{FF2B5EF4-FFF2-40B4-BE49-F238E27FC236}">
                <a16:creationId xmlns:a16="http://schemas.microsoft.com/office/drawing/2014/main" id="{248A93F4-735A-3EA9-71AA-5F8E8A338DAD}"/>
              </a:ext>
            </a:extLst>
          </p:cNvPr>
          <p:cNvSpPr txBox="1"/>
          <p:nvPr/>
        </p:nvSpPr>
        <p:spPr>
          <a:xfrm>
            <a:off x="1017868" y="5381771"/>
            <a:ext cx="10608118" cy="400110"/>
          </a:xfrm>
          <a:prstGeom prst="rect">
            <a:avLst/>
          </a:prstGeom>
          <a:noFill/>
        </p:spPr>
        <p:txBody>
          <a:bodyPr wrap="square" rtlCol="0">
            <a:spAutoFit/>
          </a:bodyPr>
          <a:lstStyle/>
          <a:p>
            <a:r>
              <a:rPr lang="cs-CZ" sz="2000" dirty="0"/>
              <a:t>R. Zajac, T. </a:t>
            </a:r>
            <a:r>
              <a:rPr lang="cs-CZ" sz="2000" dirty="0" err="1"/>
              <a:t>Obert</a:t>
            </a:r>
            <a:r>
              <a:rPr lang="cs-CZ" sz="2000" dirty="0"/>
              <a:t>: </a:t>
            </a:r>
            <a:r>
              <a:rPr lang="cs-CZ" sz="2000" b="1" dirty="0">
                <a:solidFill>
                  <a:schemeClr val="accent6">
                    <a:lumMod val="75000"/>
                  </a:schemeClr>
                </a:solidFill>
              </a:rPr>
              <a:t>Sto </a:t>
            </a:r>
            <a:r>
              <a:rPr lang="cs-CZ" sz="2000" b="1" dirty="0" err="1">
                <a:solidFill>
                  <a:schemeClr val="accent6">
                    <a:lumMod val="75000"/>
                  </a:schemeClr>
                </a:solidFill>
              </a:rPr>
              <a:t>rokov</a:t>
            </a:r>
            <a:r>
              <a:rPr lang="cs-CZ" sz="2000" b="1" dirty="0">
                <a:solidFill>
                  <a:schemeClr val="accent6">
                    <a:lumMod val="75000"/>
                  </a:schemeClr>
                </a:solidFill>
              </a:rPr>
              <a:t> od </a:t>
            </a:r>
            <a:r>
              <a:rPr lang="cs-CZ" sz="2000" b="1" dirty="0" err="1">
                <a:solidFill>
                  <a:schemeClr val="accent6">
                    <a:lumMod val="75000"/>
                  </a:schemeClr>
                </a:solidFill>
              </a:rPr>
              <a:t>narodenia</a:t>
            </a:r>
            <a:r>
              <a:rPr lang="cs-CZ" sz="2000" b="1" dirty="0">
                <a:solidFill>
                  <a:schemeClr val="accent6">
                    <a:lumMod val="75000"/>
                  </a:schemeClr>
                </a:solidFill>
              </a:rPr>
              <a:t> Erwina </a:t>
            </a:r>
            <a:r>
              <a:rPr lang="cs-CZ" sz="2000" b="1" dirty="0" err="1">
                <a:solidFill>
                  <a:schemeClr val="accent6">
                    <a:lumMod val="75000"/>
                  </a:schemeClr>
                </a:solidFill>
              </a:rPr>
              <a:t>Schrödingera</a:t>
            </a:r>
            <a:r>
              <a:rPr lang="cs-CZ" sz="2000" dirty="0"/>
              <a:t>, pp.177-190 a 241-251.</a:t>
            </a:r>
          </a:p>
        </p:txBody>
      </p:sp>
      <p:sp>
        <p:nvSpPr>
          <p:cNvPr id="10" name="Obdélník 9">
            <a:extLst>
              <a:ext uri="{FF2B5EF4-FFF2-40B4-BE49-F238E27FC236}">
                <a16:creationId xmlns:a16="http://schemas.microsoft.com/office/drawing/2014/main" id="{6E479A7C-8B36-31C9-D408-C1BAF21C792F}"/>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 name="TextovéPole 1">
            <a:extLst>
              <a:ext uri="{FF2B5EF4-FFF2-40B4-BE49-F238E27FC236}">
                <a16:creationId xmlns:a16="http://schemas.microsoft.com/office/drawing/2014/main" id="{9A0A1A4F-F02E-A57D-0676-35C89091FFA4}"/>
              </a:ext>
            </a:extLst>
          </p:cNvPr>
          <p:cNvSpPr txBox="1"/>
          <p:nvPr/>
        </p:nvSpPr>
        <p:spPr>
          <a:xfrm>
            <a:off x="3106656" y="1844593"/>
            <a:ext cx="6110474" cy="430887"/>
          </a:xfrm>
          <a:prstGeom prst="rect">
            <a:avLst/>
          </a:prstGeom>
          <a:noFill/>
        </p:spPr>
        <p:txBody>
          <a:bodyPr wrap="square">
            <a:spAutoFit/>
          </a:bodyPr>
          <a:lstStyle/>
          <a:p>
            <a:pPr algn="ctr"/>
            <a:r>
              <a:rPr lang="cs-CZ" sz="2200" i="1" dirty="0">
                <a:solidFill>
                  <a:schemeClr val="accent4">
                    <a:lumMod val="75000"/>
                  </a:schemeClr>
                </a:solidFill>
              </a:rPr>
              <a:t>Československý časopis pro fyziku </a:t>
            </a:r>
            <a:r>
              <a:rPr lang="cs-CZ" sz="2200" b="1" dirty="0"/>
              <a:t>37 </a:t>
            </a:r>
            <a:r>
              <a:rPr lang="cs-CZ" sz="2200" dirty="0"/>
              <a:t>(1987)</a:t>
            </a:r>
            <a:endParaRPr lang="de-DE" sz="2200" dirty="0"/>
          </a:p>
        </p:txBody>
      </p:sp>
      <p:sp>
        <p:nvSpPr>
          <p:cNvPr id="12" name="TextovéPole 11">
            <a:extLst>
              <a:ext uri="{FF2B5EF4-FFF2-40B4-BE49-F238E27FC236}">
                <a16:creationId xmlns:a16="http://schemas.microsoft.com/office/drawing/2014/main" id="{5C2A1239-7745-1644-F667-27392749FC95}"/>
              </a:ext>
            </a:extLst>
          </p:cNvPr>
          <p:cNvSpPr txBox="1"/>
          <p:nvPr/>
        </p:nvSpPr>
        <p:spPr>
          <a:xfrm>
            <a:off x="2896790" y="4735506"/>
            <a:ext cx="6471445" cy="430887"/>
          </a:xfrm>
          <a:prstGeom prst="rect">
            <a:avLst/>
          </a:prstGeom>
          <a:noFill/>
        </p:spPr>
        <p:txBody>
          <a:bodyPr wrap="square" rtlCol="0">
            <a:spAutoFit/>
          </a:bodyPr>
          <a:lstStyle/>
          <a:p>
            <a:pPr algn="ctr"/>
            <a:r>
              <a:rPr lang="cs-CZ" sz="2200" i="1" dirty="0">
                <a:solidFill>
                  <a:srgbClr val="00B050"/>
                </a:solidFill>
              </a:rPr>
              <a:t>Pokroky matematiky, fyziky a astronomie</a:t>
            </a:r>
            <a:r>
              <a:rPr lang="cs-CZ" sz="2200" i="1" dirty="0"/>
              <a:t> </a:t>
            </a:r>
            <a:r>
              <a:rPr lang="cs-CZ" sz="2200" b="1" dirty="0"/>
              <a:t>32</a:t>
            </a:r>
            <a:r>
              <a:rPr lang="cs-CZ" sz="2200" dirty="0"/>
              <a:t> (1987)</a:t>
            </a:r>
          </a:p>
        </p:txBody>
      </p:sp>
      <p:sp>
        <p:nvSpPr>
          <p:cNvPr id="14" name="TextovéPole 13">
            <a:extLst>
              <a:ext uri="{FF2B5EF4-FFF2-40B4-BE49-F238E27FC236}">
                <a16:creationId xmlns:a16="http://schemas.microsoft.com/office/drawing/2014/main" id="{9B7CF65D-3C76-9B4D-27AA-61FA3EB6FD19}"/>
              </a:ext>
            </a:extLst>
          </p:cNvPr>
          <p:cNvSpPr txBox="1"/>
          <p:nvPr/>
        </p:nvSpPr>
        <p:spPr>
          <a:xfrm>
            <a:off x="2963258" y="923046"/>
            <a:ext cx="6294095" cy="461665"/>
          </a:xfrm>
          <a:prstGeom prst="rect">
            <a:avLst/>
          </a:prstGeom>
          <a:noFill/>
        </p:spPr>
        <p:txBody>
          <a:bodyPr wrap="none" rtlCol="0">
            <a:spAutoFit/>
          </a:bodyPr>
          <a:lstStyle/>
          <a:p>
            <a:r>
              <a:rPr lang="cs-CZ" sz="2400" u="sng" dirty="0"/>
              <a:t>Články ke 100. výročí narození E. </a:t>
            </a:r>
            <a:r>
              <a:rPr lang="cs-CZ" sz="2400" u="sng" dirty="0" err="1"/>
              <a:t>Schrödingera</a:t>
            </a:r>
            <a:endParaRPr lang="cs-CZ" sz="2400" u="sng" dirty="0"/>
          </a:p>
        </p:txBody>
      </p:sp>
    </p:spTree>
    <p:extLst>
      <p:ext uri="{BB962C8B-B14F-4D97-AF65-F5344CB8AC3E}">
        <p14:creationId xmlns:p14="http://schemas.microsoft.com/office/powerpoint/2010/main" val="369380948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7FA3EACE-AD5B-1A44-8A09-0B76612C82D2}"/>
              </a:ext>
            </a:extLst>
          </p:cNvPr>
          <p:cNvSpPr txBox="1"/>
          <p:nvPr/>
        </p:nvSpPr>
        <p:spPr>
          <a:xfrm>
            <a:off x="3220050" y="28602"/>
            <a:ext cx="5780513" cy="461665"/>
          </a:xfrm>
          <a:prstGeom prst="rect">
            <a:avLst/>
          </a:prstGeom>
          <a:noFill/>
        </p:spPr>
        <p:txBody>
          <a:bodyPr wrap="square" rtlCol="0">
            <a:spAutoFit/>
          </a:bodyPr>
          <a:lstStyle/>
          <a:p>
            <a:pPr algn="ctr"/>
            <a:r>
              <a:rPr lang="cs-CZ" sz="2400" cap="small" dirty="0">
                <a:solidFill>
                  <a:srgbClr val="70AD47">
                    <a:lumMod val="50000"/>
                  </a:srgbClr>
                </a:solidFill>
                <a:latin typeface="Calibri" panose="020F0502020204030204"/>
              </a:rPr>
              <a:t>co číst (nejen) o </a:t>
            </a:r>
            <a:r>
              <a:rPr lang="cs-CZ" sz="2400" cap="small" dirty="0" err="1">
                <a:solidFill>
                  <a:srgbClr val="70AD47">
                    <a:lumMod val="50000"/>
                  </a:srgbClr>
                </a:solidFill>
                <a:latin typeface="Calibri" panose="020F0502020204030204"/>
              </a:rPr>
              <a:t>Schrödingerovi</a:t>
            </a:r>
            <a:r>
              <a:rPr lang="cs-CZ" sz="2400" cap="small" dirty="0">
                <a:solidFill>
                  <a:srgbClr val="70AD47">
                    <a:lumMod val="50000"/>
                  </a:srgbClr>
                </a:solidFill>
                <a:latin typeface="Calibri" panose="020F0502020204030204"/>
              </a:rPr>
              <a:t> a jeho rovnici</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3" name="Obdélník 2">
            <a:extLst>
              <a:ext uri="{FF2B5EF4-FFF2-40B4-BE49-F238E27FC236}">
                <a16:creationId xmlns:a16="http://schemas.microsoft.com/office/drawing/2014/main" id="{05DD5A7F-C235-13A3-6EAA-237CE44676F7}"/>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 name="TextovéPole 4">
            <a:extLst>
              <a:ext uri="{FF2B5EF4-FFF2-40B4-BE49-F238E27FC236}">
                <a16:creationId xmlns:a16="http://schemas.microsoft.com/office/drawing/2014/main" id="{BDB9A11B-57BA-FEBA-3F80-29F62ABA391D}"/>
              </a:ext>
            </a:extLst>
          </p:cNvPr>
          <p:cNvSpPr txBox="1"/>
          <p:nvPr/>
        </p:nvSpPr>
        <p:spPr>
          <a:xfrm>
            <a:off x="3835867" y="858663"/>
            <a:ext cx="4593292" cy="492443"/>
          </a:xfrm>
          <a:prstGeom prst="rect">
            <a:avLst/>
          </a:prstGeom>
          <a:noFill/>
        </p:spPr>
        <p:txBody>
          <a:bodyPr wrap="square">
            <a:spAutoFit/>
          </a:bodyPr>
          <a:lstStyle/>
          <a:p>
            <a:pPr algn="ctr"/>
            <a:r>
              <a:rPr lang="de-DE" sz="2600" i="1" dirty="0">
                <a:solidFill>
                  <a:schemeClr val="accent1">
                    <a:lumMod val="75000"/>
                  </a:schemeClr>
                </a:solidFill>
              </a:rPr>
              <a:t>Am</a:t>
            </a:r>
            <a:r>
              <a:rPr lang="cs-CZ" sz="2600" i="1" dirty="0" err="1">
                <a:solidFill>
                  <a:schemeClr val="accent1">
                    <a:lumMod val="75000"/>
                  </a:schemeClr>
                </a:solidFill>
              </a:rPr>
              <a:t>erican</a:t>
            </a:r>
            <a:r>
              <a:rPr lang="de-DE" sz="2600" i="1" dirty="0">
                <a:solidFill>
                  <a:schemeClr val="accent1">
                    <a:lumMod val="75000"/>
                  </a:schemeClr>
                </a:solidFill>
              </a:rPr>
              <a:t> J</a:t>
            </a:r>
            <a:r>
              <a:rPr lang="cs-CZ" sz="2600" i="1" dirty="0" err="1">
                <a:solidFill>
                  <a:schemeClr val="accent1">
                    <a:lumMod val="75000"/>
                  </a:schemeClr>
                </a:solidFill>
              </a:rPr>
              <a:t>ournal</a:t>
            </a:r>
            <a:r>
              <a:rPr lang="cs-CZ" sz="2600" i="1" dirty="0">
                <a:solidFill>
                  <a:schemeClr val="accent1">
                    <a:lumMod val="75000"/>
                  </a:schemeClr>
                </a:solidFill>
              </a:rPr>
              <a:t> </a:t>
            </a:r>
            <a:r>
              <a:rPr lang="cs-CZ" sz="2600" i="1" dirty="0" err="1">
                <a:solidFill>
                  <a:schemeClr val="accent1">
                    <a:lumMod val="75000"/>
                  </a:schemeClr>
                </a:solidFill>
              </a:rPr>
              <a:t>of</a:t>
            </a:r>
            <a:r>
              <a:rPr lang="de-DE" sz="2600" i="1" dirty="0">
                <a:solidFill>
                  <a:schemeClr val="accent1">
                    <a:lumMod val="75000"/>
                  </a:schemeClr>
                </a:solidFill>
              </a:rPr>
              <a:t> </a:t>
            </a:r>
            <a:r>
              <a:rPr lang="de-DE" sz="2600" i="1" dirty="0" err="1">
                <a:solidFill>
                  <a:schemeClr val="accent1">
                    <a:lumMod val="75000"/>
                  </a:schemeClr>
                </a:solidFill>
              </a:rPr>
              <a:t>Phys</a:t>
            </a:r>
            <a:r>
              <a:rPr lang="cs-CZ" sz="2600" i="1" dirty="0" err="1">
                <a:solidFill>
                  <a:schemeClr val="accent1">
                    <a:lumMod val="75000"/>
                  </a:schemeClr>
                </a:solidFill>
              </a:rPr>
              <a:t>ics</a:t>
            </a:r>
            <a:r>
              <a:rPr lang="de-DE" sz="2600" i="1" dirty="0">
                <a:solidFill>
                  <a:schemeClr val="accent1">
                    <a:lumMod val="75000"/>
                  </a:schemeClr>
                </a:solidFill>
              </a:rPr>
              <a:t> </a:t>
            </a:r>
            <a:endParaRPr lang="de-DE" sz="2600" dirty="0">
              <a:solidFill>
                <a:schemeClr val="accent1">
                  <a:lumMod val="75000"/>
                </a:schemeClr>
              </a:solidFill>
            </a:endParaRPr>
          </a:p>
        </p:txBody>
      </p:sp>
      <p:sp>
        <p:nvSpPr>
          <p:cNvPr id="6" name="TextovéPole 5">
            <a:extLst>
              <a:ext uri="{FF2B5EF4-FFF2-40B4-BE49-F238E27FC236}">
                <a16:creationId xmlns:a16="http://schemas.microsoft.com/office/drawing/2014/main" id="{3E1EFBB6-9EFD-A617-20E8-10F9FC72ED30}"/>
              </a:ext>
            </a:extLst>
          </p:cNvPr>
          <p:cNvSpPr txBox="1"/>
          <p:nvPr/>
        </p:nvSpPr>
        <p:spPr>
          <a:xfrm>
            <a:off x="518832" y="2490115"/>
            <a:ext cx="10470776" cy="707886"/>
          </a:xfrm>
          <a:prstGeom prst="rect">
            <a:avLst/>
          </a:prstGeom>
          <a:noFill/>
        </p:spPr>
        <p:txBody>
          <a:bodyPr wrap="square">
            <a:spAutoFit/>
          </a:bodyPr>
          <a:lstStyle/>
          <a:p>
            <a:r>
              <a:rPr lang="cs-CZ" sz="2000" dirty="0">
                <a:solidFill>
                  <a:srgbClr val="000000"/>
                </a:solidFill>
              </a:rPr>
              <a:t>H. </a:t>
            </a:r>
            <a:r>
              <a:rPr lang="cs-CZ" sz="2000" dirty="0" err="1">
                <a:solidFill>
                  <a:srgbClr val="000000"/>
                </a:solidFill>
              </a:rPr>
              <a:t>Kragh</a:t>
            </a:r>
            <a:r>
              <a:rPr lang="cs-CZ" sz="2000" dirty="0">
                <a:solidFill>
                  <a:srgbClr val="000000"/>
                </a:solidFill>
              </a:rPr>
              <a:t> (</a:t>
            </a:r>
            <a:r>
              <a:rPr lang="de-DE" sz="2000" dirty="0">
                <a:solidFill>
                  <a:srgbClr val="1A1A1A"/>
                </a:solidFill>
              </a:rPr>
              <a:t>1984</a:t>
            </a:r>
            <a:r>
              <a:rPr lang="cs-CZ" sz="2000" dirty="0">
                <a:solidFill>
                  <a:srgbClr val="1A1A1A"/>
                </a:solidFill>
              </a:rPr>
              <a:t>).</a:t>
            </a:r>
            <a:r>
              <a:rPr lang="cs-CZ" sz="2000" dirty="0">
                <a:solidFill>
                  <a:srgbClr val="000000"/>
                </a:solidFill>
              </a:rPr>
              <a:t> </a:t>
            </a:r>
            <a:r>
              <a:rPr lang="en-US" sz="2000" b="1" i="0" u="none" strike="noStrike" baseline="0" dirty="0">
                <a:solidFill>
                  <a:schemeClr val="accent1">
                    <a:lumMod val="75000"/>
                  </a:schemeClr>
                </a:solidFill>
              </a:rPr>
              <a:t>Equation with the many fathers. The Klein–Gordon equation</a:t>
            </a:r>
            <a:r>
              <a:rPr lang="cs-CZ" sz="2000" b="1" i="0" u="none" strike="noStrike" baseline="0" dirty="0">
                <a:solidFill>
                  <a:schemeClr val="accent1">
                    <a:lumMod val="75000"/>
                  </a:schemeClr>
                </a:solidFill>
              </a:rPr>
              <a:t> in 1926</a:t>
            </a:r>
            <a:r>
              <a:rPr lang="cs-CZ" sz="2000" i="0" u="none" strike="noStrike" baseline="0" dirty="0">
                <a:solidFill>
                  <a:srgbClr val="1D1B1B"/>
                </a:solidFill>
              </a:rPr>
              <a:t>, </a:t>
            </a:r>
            <a:r>
              <a:rPr lang="cs-CZ" sz="2000" b="1" i="0" u="none" strike="noStrike" baseline="0" dirty="0">
                <a:solidFill>
                  <a:srgbClr val="1D1B1B"/>
                </a:solidFill>
              </a:rPr>
              <a:t>52, </a:t>
            </a:r>
            <a:r>
              <a:rPr lang="cs-CZ" sz="2000" i="0" u="none" strike="noStrike" baseline="0" dirty="0">
                <a:solidFill>
                  <a:srgbClr val="1D1B1B"/>
                </a:solidFill>
              </a:rPr>
              <a:t>pp. </a:t>
            </a:r>
            <a:r>
              <a:rPr lang="de-DE" sz="2000" dirty="0">
                <a:solidFill>
                  <a:srgbClr val="1A1A1A"/>
                </a:solidFill>
              </a:rPr>
              <a:t>1024–1033</a:t>
            </a:r>
            <a:r>
              <a:rPr lang="cs-CZ" sz="2000" dirty="0">
                <a:solidFill>
                  <a:srgbClr val="1A1A1A"/>
                </a:solidFill>
              </a:rPr>
              <a:t>. </a:t>
            </a:r>
            <a:endParaRPr lang="cs-CZ" sz="2000" b="0" i="0" u="none" strike="noStrike" baseline="0" dirty="0">
              <a:solidFill>
                <a:srgbClr val="000000"/>
              </a:solidFill>
            </a:endParaRPr>
          </a:p>
        </p:txBody>
      </p:sp>
      <p:sp>
        <p:nvSpPr>
          <p:cNvPr id="7" name="TextovéPole 6">
            <a:extLst>
              <a:ext uri="{FF2B5EF4-FFF2-40B4-BE49-F238E27FC236}">
                <a16:creationId xmlns:a16="http://schemas.microsoft.com/office/drawing/2014/main" id="{FE7B1E16-766E-0752-4250-7E08F87349E8}"/>
              </a:ext>
            </a:extLst>
          </p:cNvPr>
          <p:cNvSpPr txBox="1"/>
          <p:nvPr/>
        </p:nvSpPr>
        <p:spPr>
          <a:xfrm>
            <a:off x="518831" y="1614946"/>
            <a:ext cx="10470776" cy="707886"/>
          </a:xfrm>
          <a:prstGeom prst="rect">
            <a:avLst/>
          </a:prstGeom>
          <a:noFill/>
        </p:spPr>
        <p:txBody>
          <a:bodyPr wrap="square">
            <a:spAutoFit/>
          </a:bodyPr>
          <a:lstStyle/>
          <a:p>
            <a:r>
              <a:rPr lang="cs-CZ" sz="2000" dirty="0">
                <a:solidFill>
                  <a:srgbClr val="000000"/>
                </a:solidFill>
              </a:rPr>
              <a:t>P. A. </a:t>
            </a:r>
            <a:r>
              <a:rPr lang="cs-CZ" sz="2000" dirty="0" err="1">
                <a:solidFill>
                  <a:srgbClr val="000000"/>
                </a:solidFill>
              </a:rPr>
              <a:t>Hanle</a:t>
            </a:r>
            <a:r>
              <a:rPr lang="cs-CZ" sz="2000" dirty="0">
                <a:solidFill>
                  <a:srgbClr val="000000"/>
                </a:solidFill>
              </a:rPr>
              <a:t> (1979). </a:t>
            </a:r>
            <a:r>
              <a:rPr lang="en-US" sz="2000" b="1" i="0" u="none" strike="noStrike" baseline="0" dirty="0">
                <a:solidFill>
                  <a:schemeClr val="accent1">
                    <a:lumMod val="75000"/>
                  </a:schemeClr>
                </a:solidFill>
              </a:rPr>
              <a:t>The Schrödinger‐Einstein correspondence and the sources</a:t>
            </a:r>
            <a:r>
              <a:rPr lang="cs-CZ" sz="2000" b="1" i="0" u="none" strike="noStrike" baseline="0" dirty="0">
                <a:solidFill>
                  <a:schemeClr val="accent1">
                    <a:lumMod val="75000"/>
                  </a:schemeClr>
                </a:solidFill>
              </a:rPr>
              <a:t> </a:t>
            </a:r>
            <a:r>
              <a:rPr lang="cs-CZ" sz="2000" b="1" i="0" u="none" strike="noStrike" baseline="0" dirty="0" err="1">
                <a:solidFill>
                  <a:schemeClr val="accent1">
                    <a:lumMod val="75000"/>
                  </a:schemeClr>
                </a:solidFill>
              </a:rPr>
              <a:t>of</a:t>
            </a:r>
            <a:r>
              <a:rPr lang="cs-CZ" sz="2000" b="1" i="0" u="none" strike="noStrike" baseline="0" dirty="0">
                <a:solidFill>
                  <a:schemeClr val="accent1">
                    <a:lumMod val="75000"/>
                  </a:schemeClr>
                </a:solidFill>
              </a:rPr>
              <a:t> </a:t>
            </a:r>
            <a:r>
              <a:rPr lang="cs-CZ" sz="2000" b="1" i="0" u="none" strike="noStrike" baseline="0" dirty="0" err="1">
                <a:solidFill>
                  <a:schemeClr val="accent1">
                    <a:lumMod val="75000"/>
                  </a:schemeClr>
                </a:solidFill>
              </a:rPr>
              <a:t>wave</a:t>
            </a:r>
            <a:r>
              <a:rPr lang="cs-CZ" sz="2000" b="1" i="0" u="none" strike="noStrike" baseline="0" dirty="0">
                <a:solidFill>
                  <a:schemeClr val="accent1">
                    <a:lumMod val="75000"/>
                  </a:schemeClr>
                </a:solidFill>
              </a:rPr>
              <a:t> </a:t>
            </a:r>
            <a:r>
              <a:rPr lang="cs-CZ" sz="2000" b="1" i="0" u="none" strike="noStrike" baseline="0" dirty="0" err="1">
                <a:solidFill>
                  <a:schemeClr val="accent1">
                    <a:lumMod val="75000"/>
                  </a:schemeClr>
                </a:solidFill>
              </a:rPr>
              <a:t>mechanics</a:t>
            </a:r>
            <a:r>
              <a:rPr lang="cs-CZ" sz="2000" i="0" u="none" strike="noStrike" baseline="0" dirty="0">
                <a:solidFill>
                  <a:srgbClr val="1D1B1B"/>
                </a:solidFill>
              </a:rPr>
              <a:t>, </a:t>
            </a:r>
            <a:r>
              <a:rPr lang="cs-CZ" sz="2000" b="1" i="0" u="none" strike="noStrike" baseline="0" dirty="0">
                <a:solidFill>
                  <a:srgbClr val="1D1B1B"/>
                </a:solidFill>
              </a:rPr>
              <a:t>47, </a:t>
            </a:r>
            <a:r>
              <a:rPr lang="cs-CZ" sz="2000" i="0" u="none" strike="noStrike" baseline="0" dirty="0">
                <a:solidFill>
                  <a:srgbClr val="1D1B1B"/>
                </a:solidFill>
              </a:rPr>
              <a:t>pp. </a:t>
            </a:r>
            <a:r>
              <a:rPr lang="de-DE" sz="2000" dirty="0"/>
              <a:t>644–648</a:t>
            </a:r>
            <a:r>
              <a:rPr lang="cs-CZ" sz="2000" dirty="0"/>
              <a:t>.     </a:t>
            </a:r>
          </a:p>
        </p:txBody>
      </p:sp>
      <p:sp>
        <p:nvSpPr>
          <p:cNvPr id="8" name="TextovéPole 7">
            <a:extLst>
              <a:ext uri="{FF2B5EF4-FFF2-40B4-BE49-F238E27FC236}">
                <a16:creationId xmlns:a16="http://schemas.microsoft.com/office/drawing/2014/main" id="{E6091165-AC82-9363-F8F5-AE83B709F840}"/>
              </a:ext>
            </a:extLst>
          </p:cNvPr>
          <p:cNvSpPr txBox="1"/>
          <p:nvPr/>
        </p:nvSpPr>
        <p:spPr>
          <a:xfrm>
            <a:off x="518831" y="3306057"/>
            <a:ext cx="9942981" cy="707886"/>
          </a:xfrm>
          <a:prstGeom prst="rect">
            <a:avLst/>
          </a:prstGeom>
          <a:noFill/>
        </p:spPr>
        <p:txBody>
          <a:bodyPr wrap="square">
            <a:spAutoFit/>
          </a:bodyPr>
          <a:lstStyle/>
          <a:p>
            <a:r>
              <a:rPr lang="cs-CZ" sz="2000" dirty="0"/>
              <a:t>R. </a:t>
            </a:r>
            <a:r>
              <a:rPr lang="cs-CZ" sz="2000" dirty="0" err="1"/>
              <a:t>Karam</a:t>
            </a:r>
            <a:r>
              <a:rPr lang="cs-CZ" sz="2000" dirty="0"/>
              <a:t> (2020). </a:t>
            </a:r>
            <a:r>
              <a:rPr lang="en-US" sz="2000" b="1" i="0" u="none" strike="noStrike" baseline="0" dirty="0">
                <a:solidFill>
                  <a:schemeClr val="accent1">
                    <a:lumMod val="75000"/>
                  </a:schemeClr>
                </a:solidFill>
              </a:rPr>
              <a:t>Schrödinger's original struggles with a complex wave function</a:t>
            </a:r>
            <a:r>
              <a:rPr lang="cs-CZ" sz="2000" dirty="0"/>
              <a:t>, </a:t>
            </a:r>
            <a:r>
              <a:rPr lang="cs-CZ" sz="2000" b="1" dirty="0"/>
              <a:t>88</a:t>
            </a:r>
            <a:r>
              <a:rPr lang="cs-CZ" sz="2000" dirty="0"/>
              <a:t>, pp. 433–438.  </a:t>
            </a:r>
            <a:endParaRPr lang="en-US" sz="2000" b="0" i="0" u="none" strike="noStrike" baseline="0" dirty="0">
              <a:solidFill>
                <a:srgbClr val="1D1B1B"/>
              </a:solidFill>
            </a:endParaRPr>
          </a:p>
        </p:txBody>
      </p:sp>
      <p:sp>
        <p:nvSpPr>
          <p:cNvPr id="9" name="TextovéPole 8">
            <a:extLst>
              <a:ext uri="{FF2B5EF4-FFF2-40B4-BE49-F238E27FC236}">
                <a16:creationId xmlns:a16="http://schemas.microsoft.com/office/drawing/2014/main" id="{B33509E5-9232-FAD4-40A3-95C953922216}"/>
              </a:ext>
            </a:extLst>
          </p:cNvPr>
          <p:cNvSpPr txBox="1"/>
          <p:nvPr/>
        </p:nvSpPr>
        <p:spPr>
          <a:xfrm>
            <a:off x="518831" y="4121999"/>
            <a:ext cx="10255624" cy="707886"/>
          </a:xfrm>
          <a:prstGeom prst="rect">
            <a:avLst/>
          </a:prstGeom>
          <a:noFill/>
        </p:spPr>
        <p:txBody>
          <a:bodyPr wrap="square">
            <a:spAutoFit/>
          </a:bodyPr>
          <a:lstStyle/>
          <a:p>
            <a:r>
              <a:rPr lang="cs-CZ" sz="2000" dirty="0">
                <a:solidFill>
                  <a:srgbClr val="000000"/>
                </a:solidFill>
              </a:rPr>
              <a:t>N. Lima</a:t>
            </a:r>
            <a:r>
              <a:rPr lang="cs-CZ" sz="2000" dirty="0">
                <a:solidFill>
                  <a:srgbClr val="1A1A1A"/>
                </a:solidFill>
              </a:rPr>
              <a:t>; </a:t>
            </a:r>
            <a:r>
              <a:rPr lang="cs-CZ" sz="2000" dirty="0">
                <a:solidFill>
                  <a:srgbClr val="000000"/>
                </a:solidFill>
              </a:rPr>
              <a:t>R. </a:t>
            </a:r>
            <a:r>
              <a:rPr lang="cs-CZ" sz="2000" dirty="0" err="1">
                <a:solidFill>
                  <a:srgbClr val="000000"/>
                </a:solidFill>
              </a:rPr>
              <a:t>Karam</a:t>
            </a:r>
            <a:r>
              <a:rPr lang="cs-CZ" sz="2000" dirty="0">
                <a:solidFill>
                  <a:srgbClr val="000000"/>
                </a:solidFill>
              </a:rPr>
              <a:t> (2021). </a:t>
            </a:r>
            <a:r>
              <a:rPr lang="en-US" sz="2000" b="1" i="0" u="none" strike="noStrike" baseline="0" dirty="0">
                <a:solidFill>
                  <a:schemeClr val="accent1">
                    <a:lumMod val="75000"/>
                  </a:schemeClr>
                </a:solidFill>
              </a:rPr>
              <a:t>Particle velocity = group velocity: A common assumption in</a:t>
            </a:r>
            <a:r>
              <a:rPr lang="cs-CZ" sz="2000" b="1" i="0" u="none" strike="noStrike" baseline="0" dirty="0">
                <a:solidFill>
                  <a:schemeClr val="accent1">
                    <a:lumMod val="75000"/>
                  </a:schemeClr>
                </a:solidFill>
              </a:rPr>
              <a:t> </a:t>
            </a:r>
            <a:r>
              <a:rPr lang="en-US" sz="2000" b="1" i="0" u="none" strike="noStrike" baseline="0" dirty="0">
                <a:solidFill>
                  <a:schemeClr val="accent1">
                    <a:lumMod val="75000"/>
                  </a:schemeClr>
                </a:solidFill>
              </a:rPr>
              <a:t>the different theories of Louis de Broglie and Erwin</a:t>
            </a:r>
            <a:r>
              <a:rPr lang="cs-CZ" sz="2000" b="1" i="0" u="none" strike="noStrike" baseline="0" dirty="0">
                <a:solidFill>
                  <a:schemeClr val="accent1">
                    <a:lumMod val="75000"/>
                  </a:schemeClr>
                </a:solidFill>
              </a:rPr>
              <a:t> </a:t>
            </a:r>
            <a:r>
              <a:rPr lang="cs-CZ" sz="2000" b="1" i="0" u="none" strike="noStrike" baseline="0" dirty="0" err="1">
                <a:solidFill>
                  <a:schemeClr val="accent1">
                    <a:lumMod val="75000"/>
                  </a:schemeClr>
                </a:solidFill>
              </a:rPr>
              <a:t>Schrödinger</a:t>
            </a:r>
            <a:r>
              <a:rPr lang="de-DE" sz="2000" dirty="0"/>
              <a:t>, </a:t>
            </a:r>
            <a:r>
              <a:rPr lang="cs-CZ" sz="2000" b="1" dirty="0"/>
              <a:t>89</a:t>
            </a:r>
            <a:r>
              <a:rPr lang="cs-CZ" sz="2000" dirty="0"/>
              <a:t>, pp. </a:t>
            </a:r>
            <a:r>
              <a:rPr lang="de-DE" sz="2000" dirty="0"/>
              <a:t>521–528</a:t>
            </a:r>
            <a:r>
              <a:rPr lang="cs-CZ" sz="2000"/>
              <a:t>.   </a:t>
            </a:r>
            <a:endParaRPr lang="de-DE" sz="2000" dirty="0"/>
          </a:p>
        </p:txBody>
      </p:sp>
    </p:spTree>
    <p:extLst>
      <p:ext uri="{BB962C8B-B14F-4D97-AF65-F5344CB8AC3E}">
        <p14:creationId xmlns:p14="http://schemas.microsoft.com/office/powerpoint/2010/main" val="10678536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a:extLst>
              <a:ext uri="{FF2B5EF4-FFF2-40B4-BE49-F238E27FC236}">
                <a16:creationId xmlns:a16="http://schemas.microsoft.com/office/drawing/2014/main" id="{1B587799-C97E-995B-CAA5-6C748D93BE1F}"/>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 name="TextovéPole 4">
            <a:extLst>
              <a:ext uri="{FF2B5EF4-FFF2-40B4-BE49-F238E27FC236}">
                <a16:creationId xmlns:a16="http://schemas.microsoft.com/office/drawing/2014/main" id="{CE9F1B07-3414-C55E-87F2-EB280AEAD531}"/>
              </a:ext>
            </a:extLst>
          </p:cNvPr>
          <p:cNvSpPr txBox="1"/>
          <p:nvPr/>
        </p:nvSpPr>
        <p:spPr>
          <a:xfrm>
            <a:off x="3722261" y="28602"/>
            <a:ext cx="4870949" cy="461665"/>
          </a:xfrm>
          <a:prstGeom prst="rect">
            <a:avLst/>
          </a:prstGeom>
          <a:noFill/>
        </p:spPr>
        <p:txBody>
          <a:bodyPr wrap="none" rtlCol="0">
            <a:spAutoFit/>
          </a:bodyPr>
          <a:lstStyle/>
          <a:p>
            <a:r>
              <a:rPr lang="cs-CZ" sz="2400" cap="small" dirty="0">
                <a:solidFill>
                  <a:srgbClr val="70AD47">
                    <a:lumMod val="50000"/>
                  </a:srgbClr>
                </a:solidFill>
                <a:latin typeface="Calibri" panose="020F0502020204030204"/>
              </a:rPr>
              <a:t>Z čeho de </a:t>
            </a:r>
            <a:r>
              <a:rPr lang="cs-CZ" sz="2400" cap="small" dirty="0" err="1">
                <a:solidFill>
                  <a:srgbClr val="70AD47">
                    <a:lumMod val="50000"/>
                  </a:srgbClr>
                </a:solidFill>
                <a:latin typeface="Calibri" panose="020F0502020204030204"/>
              </a:rPr>
              <a:t>Broglie</a:t>
            </a:r>
            <a:r>
              <a:rPr lang="cs-CZ" sz="2400" cap="small" dirty="0">
                <a:solidFill>
                  <a:srgbClr val="70AD47">
                    <a:lumMod val="50000"/>
                  </a:srgbClr>
                </a:solidFill>
                <a:latin typeface="Calibri" panose="020F0502020204030204"/>
              </a:rPr>
              <a:t> </a:t>
            </a:r>
            <a:r>
              <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rPr>
              <a:t>vyšel</a:t>
            </a:r>
            <a:r>
              <a:rPr lang="cs-CZ" sz="2400" cap="small" dirty="0">
                <a:solidFill>
                  <a:srgbClr val="70AD47">
                    <a:lumMod val="50000"/>
                  </a:srgbClr>
                </a:solidFill>
                <a:latin typeface="Calibri" panose="020F0502020204030204"/>
              </a:rPr>
              <a:t> a k čemu došel</a:t>
            </a:r>
          </a:p>
        </p:txBody>
      </p:sp>
      <p:sp>
        <p:nvSpPr>
          <p:cNvPr id="6" name="TextovéPole 5">
            <a:extLst>
              <a:ext uri="{FF2B5EF4-FFF2-40B4-BE49-F238E27FC236}">
                <a16:creationId xmlns:a16="http://schemas.microsoft.com/office/drawing/2014/main" id="{2E5E800A-89A8-F170-7D6C-CAEDDF39B04A}"/>
              </a:ext>
            </a:extLst>
          </p:cNvPr>
          <p:cNvSpPr txBox="1"/>
          <p:nvPr/>
        </p:nvSpPr>
        <p:spPr>
          <a:xfrm>
            <a:off x="3846380" y="714248"/>
            <a:ext cx="1475084" cy="492443"/>
          </a:xfrm>
          <a:prstGeom prst="rect">
            <a:avLst/>
          </a:prstGeom>
          <a:noFill/>
        </p:spPr>
        <p:txBody>
          <a:bodyPr wrap="none" rtlCol="0">
            <a:spAutoFit/>
          </a:bodyPr>
          <a:lstStyle/>
          <a:p>
            <a:r>
              <a:rPr lang="cs-CZ" sz="2600" cap="small" dirty="0">
                <a:solidFill>
                  <a:srgbClr val="00B0F0"/>
                </a:solidFill>
                <a:latin typeface="Calibri" panose="020F0502020204030204"/>
              </a:rPr>
              <a:t>Frekvence</a:t>
            </a:r>
            <a:endParaRPr lang="cs-CZ" sz="2600" cap="small" dirty="0">
              <a:solidFill>
                <a:srgbClr val="00B0F0"/>
              </a:solidFill>
              <a:effectLst>
                <a:outerShdw blurRad="38100" dist="38100" dir="2700000" algn="tl">
                  <a:srgbClr val="000000">
                    <a:alpha val="43137"/>
                  </a:srgbClr>
                </a:outerShdw>
              </a:effectLst>
              <a:latin typeface="Calibri" panose="020F0502020204030204"/>
            </a:endParaRPr>
          </a:p>
        </p:txBody>
      </p:sp>
      <p:sp>
        <p:nvSpPr>
          <p:cNvPr id="7" name="TextovéPole 6">
            <a:extLst>
              <a:ext uri="{FF2B5EF4-FFF2-40B4-BE49-F238E27FC236}">
                <a16:creationId xmlns:a16="http://schemas.microsoft.com/office/drawing/2014/main" id="{79E1EDBD-F699-5C17-E364-07E6B4AE6DF6}"/>
              </a:ext>
            </a:extLst>
          </p:cNvPr>
          <p:cNvSpPr txBox="1"/>
          <p:nvPr/>
        </p:nvSpPr>
        <p:spPr>
          <a:xfrm>
            <a:off x="6968322" y="714247"/>
            <a:ext cx="1156792" cy="492443"/>
          </a:xfrm>
          <a:prstGeom prst="rect">
            <a:avLst/>
          </a:prstGeom>
          <a:noFill/>
        </p:spPr>
        <p:txBody>
          <a:bodyPr wrap="none" rtlCol="0">
            <a:spAutoFit/>
          </a:bodyPr>
          <a:lstStyle/>
          <a:p>
            <a:r>
              <a:rPr lang="cs-CZ" sz="2600" cap="small" dirty="0">
                <a:solidFill>
                  <a:srgbClr val="00B050"/>
                </a:solidFill>
                <a:latin typeface="Calibri" panose="020F0502020204030204"/>
              </a:rPr>
              <a:t>Energie</a:t>
            </a:r>
            <a:endParaRPr lang="cs-CZ" sz="2600" cap="small" dirty="0">
              <a:solidFill>
                <a:srgbClr val="00B050"/>
              </a:solidFill>
              <a:effectLst>
                <a:outerShdw blurRad="38100" dist="38100" dir="2700000" algn="tl">
                  <a:srgbClr val="000000">
                    <a:alpha val="43137"/>
                  </a:srgbClr>
                </a:outerShdw>
              </a:effectLst>
              <a:latin typeface="Calibri" panose="020F0502020204030204"/>
            </a:endParaRPr>
          </a:p>
        </p:txBody>
      </p:sp>
      <p:sp>
        <p:nvSpPr>
          <p:cNvPr id="8" name="TextovéPole 7">
            <a:extLst>
              <a:ext uri="{FF2B5EF4-FFF2-40B4-BE49-F238E27FC236}">
                <a16:creationId xmlns:a16="http://schemas.microsoft.com/office/drawing/2014/main" id="{E9AA6392-685A-02DD-4D55-F580AA3D889C}"/>
              </a:ext>
            </a:extLst>
          </p:cNvPr>
          <p:cNvSpPr txBox="1"/>
          <p:nvPr/>
        </p:nvSpPr>
        <p:spPr>
          <a:xfrm>
            <a:off x="8911619" y="156103"/>
            <a:ext cx="3052723" cy="707886"/>
          </a:xfrm>
          <a:prstGeom prst="rect">
            <a:avLst/>
          </a:prstGeom>
          <a:solidFill>
            <a:srgbClr val="FFFFFF">
              <a:alpha val="80000"/>
            </a:srgbClr>
          </a:solidFill>
          <a:ln>
            <a:solidFill>
              <a:schemeClr val="bg1">
                <a:lumMod val="85000"/>
              </a:schemeClr>
            </a:solidFill>
          </a:ln>
        </p:spPr>
        <p:txBody>
          <a:bodyPr wrap="square" rtlCol="0">
            <a:spAutoFit/>
          </a:bodyPr>
          <a:lstStyle/>
          <a:p>
            <a:pPr algn="ctr"/>
            <a:r>
              <a:rPr lang="cs-CZ" sz="2000" dirty="0">
                <a:solidFill>
                  <a:schemeClr val="bg2">
                    <a:lumMod val="50000"/>
                  </a:schemeClr>
                </a:solidFill>
              </a:rPr>
              <a:t>De </a:t>
            </a:r>
            <a:r>
              <a:rPr lang="cs-CZ" sz="2000" dirty="0" err="1">
                <a:solidFill>
                  <a:schemeClr val="bg2">
                    <a:lumMod val="50000"/>
                  </a:schemeClr>
                </a:solidFill>
              </a:rPr>
              <a:t>Broglie</a:t>
            </a:r>
            <a:r>
              <a:rPr lang="cs-CZ" sz="2000" dirty="0">
                <a:solidFill>
                  <a:schemeClr val="bg2">
                    <a:lumMod val="50000"/>
                  </a:schemeClr>
                </a:solidFill>
              </a:rPr>
              <a:t> spojil relativitu s kvantovou fyzikou</a:t>
            </a:r>
          </a:p>
        </p:txBody>
      </p:sp>
      <mc:AlternateContent xmlns:mc="http://schemas.openxmlformats.org/markup-compatibility/2006" xmlns:a14="http://schemas.microsoft.com/office/drawing/2010/main">
        <mc:Choice Requires="a14">
          <p:sp>
            <p:nvSpPr>
              <p:cNvPr id="9" name="TextovéPole 8">
                <a:extLst>
                  <a:ext uri="{FF2B5EF4-FFF2-40B4-BE49-F238E27FC236}">
                    <a16:creationId xmlns:a16="http://schemas.microsoft.com/office/drawing/2014/main" id="{3334CC50-AAC3-DDF4-3F8A-178965CBB267}"/>
                  </a:ext>
                </a:extLst>
              </p:cNvPr>
              <p:cNvSpPr txBox="1"/>
              <p:nvPr/>
            </p:nvSpPr>
            <p:spPr>
              <a:xfrm>
                <a:off x="6568681" y="1826292"/>
                <a:ext cx="3171791" cy="89614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solidFill>
                            <a:srgbClr val="00B050"/>
                          </a:solidFill>
                          <a:latin typeface="Cambria Math" panose="02040503050406030204" pitchFamily="18" charset="0"/>
                        </a:rPr>
                        <m:t>𝐸</m:t>
                      </m:r>
                      <m:r>
                        <a:rPr lang="cs-CZ" sz="2400" b="0" i="1" smtClean="0">
                          <a:latin typeface="Cambria Math" panose="02040503050406030204" pitchFamily="18" charset="0"/>
                        </a:rPr>
                        <m:t>=</m:t>
                      </m:r>
                      <m:f>
                        <m:fPr>
                          <m:ctrlPr>
                            <a:rPr lang="cs-CZ" sz="2400" b="0" i="1" smtClean="0">
                              <a:latin typeface="Cambria Math" panose="02040503050406030204" pitchFamily="18" charset="0"/>
                            </a:rPr>
                          </m:ctrlPr>
                        </m:fPr>
                        <m:num>
                          <m:r>
                            <a:rPr lang="cs-CZ" sz="2400" b="0" i="1" smtClean="0">
                              <a:latin typeface="Cambria Math" panose="02040503050406030204" pitchFamily="18" charset="0"/>
                            </a:rPr>
                            <m:t>𝑚</m:t>
                          </m:r>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𝑐</m:t>
                              </m:r>
                            </m:e>
                            <m:sup>
                              <m:r>
                                <a:rPr lang="cs-CZ" sz="2400" b="0" i="1" smtClean="0">
                                  <a:latin typeface="Cambria Math" panose="02040503050406030204" pitchFamily="18" charset="0"/>
                                </a:rPr>
                                <m:t>2</m:t>
                              </m:r>
                            </m:sup>
                          </m:sSup>
                        </m:num>
                        <m:den>
                          <m:rad>
                            <m:radPr>
                              <m:degHide m:val="on"/>
                              <m:ctrlPr>
                                <a:rPr lang="cs-CZ" sz="2400" b="0" i="1" smtClean="0">
                                  <a:latin typeface="Cambria Math" panose="02040503050406030204" pitchFamily="18" charset="0"/>
                                </a:rPr>
                              </m:ctrlPr>
                            </m:radPr>
                            <m:deg/>
                            <m:e>
                              <m:r>
                                <a:rPr lang="cs-CZ" sz="2400" b="0" i="1" smtClean="0">
                                  <a:latin typeface="Cambria Math" panose="02040503050406030204" pitchFamily="18" charset="0"/>
                                </a:rPr>
                                <m:t>1−</m:t>
                              </m:r>
                              <m:sSup>
                                <m:sSupPr>
                                  <m:ctrlPr>
                                    <a:rPr lang="cs-CZ" sz="2400" b="0" i="1" smtClean="0">
                                      <a:latin typeface="Cambria Math" panose="02040503050406030204" pitchFamily="18" charset="0"/>
                                      <a:ea typeface="Cambria Math" panose="02040503050406030204" pitchFamily="18" charset="0"/>
                                    </a:rPr>
                                  </m:ctrlPr>
                                </m:sSupPr>
                                <m:e>
                                  <m:r>
                                    <a:rPr lang="cs-CZ" sz="2400" b="0" i="1" smtClean="0">
                                      <a:latin typeface="Cambria Math" panose="02040503050406030204" pitchFamily="18" charset="0"/>
                                      <a:ea typeface="Cambria Math" panose="02040503050406030204" pitchFamily="18" charset="0"/>
                                    </a:rPr>
                                    <m:t>𝛽</m:t>
                                  </m:r>
                                </m:e>
                                <m:sup>
                                  <m:r>
                                    <a:rPr lang="cs-CZ" sz="2400" b="0" i="1" smtClean="0">
                                      <a:latin typeface="Cambria Math" panose="02040503050406030204" pitchFamily="18" charset="0"/>
                                    </a:rPr>
                                    <m:t>2</m:t>
                                  </m:r>
                                </m:sup>
                              </m:sSup>
                            </m:e>
                          </m:rad>
                        </m:den>
                      </m:f>
                      <m:r>
                        <a:rPr lang="cs-CZ" sz="2400" b="0" i="1" smtClean="0">
                          <a:latin typeface="Cambria Math" panose="02040503050406030204" pitchFamily="18" charset="0"/>
                        </a:rPr>
                        <m:t> , </m:t>
                      </m:r>
                      <m:r>
                        <a:rPr lang="cs-CZ" sz="2400" b="0" i="1" smtClean="0">
                          <a:latin typeface="Cambria Math" panose="02040503050406030204" pitchFamily="18" charset="0"/>
                          <a:ea typeface="Cambria Math" panose="02040503050406030204" pitchFamily="18" charset="0"/>
                        </a:rPr>
                        <m:t>𝛽</m:t>
                      </m:r>
                      <m:r>
                        <a:rPr lang="cs-CZ" sz="2400" b="0" i="1" smtClean="0">
                          <a:latin typeface="Cambria Math" panose="02040503050406030204" pitchFamily="18" charset="0"/>
                          <a:ea typeface="Cambria Math" panose="02040503050406030204" pitchFamily="18" charset="0"/>
                        </a:rPr>
                        <m:t>=</m:t>
                      </m:r>
                      <m:f>
                        <m:fPr>
                          <m:type m:val="lin"/>
                          <m:ctrlPr>
                            <a:rPr lang="cs-CZ" sz="2400" b="0" i="1" smtClean="0">
                              <a:latin typeface="Cambria Math" panose="02040503050406030204" pitchFamily="18" charset="0"/>
                              <a:ea typeface="Cambria Math" panose="02040503050406030204" pitchFamily="18" charset="0"/>
                            </a:rPr>
                          </m:ctrlPr>
                        </m:fPr>
                        <m:num>
                          <m:r>
                            <a:rPr lang="cs-CZ" sz="2400" b="0" i="1" smtClean="0">
                              <a:latin typeface="Cambria Math" panose="02040503050406030204" pitchFamily="18" charset="0"/>
                              <a:ea typeface="Cambria Math" panose="02040503050406030204" pitchFamily="18" charset="0"/>
                            </a:rPr>
                            <m:t>𝑣</m:t>
                          </m:r>
                        </m:num>
                        <m:den>
                          <m:r>
                            <a:rPr lang="cs-CZ" sz="2400" b="0" i="1" smtClean="0">
                              <a:latin typeface="Cambria Math" panose="02040503050406030204" pitchFamily="18" charset="0"/>
                              <a:ea typeface="Cambria Math" panose="02040503050406030204" pitchFamily="18" charset="0"/>
                            </a:rPr>
                            <m:t>𝑐</m:t>
                          </m:r>
                        </m:den>
                      </m:f>
                    </m:oMath>
                  </m:oMathPara>
                </a14:m>
                <a:endParaRPr lang="cs-CZ" sz="2400" dirty="0"/>
              </a:p>
            </p:txBody>
          </p:sp>
        </mc:Choice>
        <mc:Fallback xmlns="">
          <p:sp>
            <p:nvSpPr>
              <p:cNvPr id="9" name="TextovéPole 8">
                <a:extLst>
                  <a:ext uri="{FF2B5EF4-FFF2-40B4-BE49-F238E27FC236}">
                    <a16:creationId xmlns:a16="http://schemas.microsoft.com/office/drawing/2014/main" id="{3334CC50-AAC3-DDF4-3F8A-178965CBB267}"/>
                  </a:ext>
                </a:extLst>
              </p:cNvPr>
              <p:cNvSpPr txBox="1">
                <a:spLocks noRot="1" noChangeAspect="1" noMove="1" noResize="1" noEditPoints="1" noAdjustHandles="1" noChangeArrowheads="1" noChangeShapeType="1" noTextEdit="1"/>
              </p:cNvSpPr>
              <p:nvPr/>
            </p:nvSpPr>
            <p:spPr>
              <a:xfrm>
                <a:off x="6568681" y="1826292"/>
                <a:ext cx="3171791" cy="896143"/>
              </a:xfrm>
              <a:prstGeom prst="rect">
                <a:avLst/>
              </a:prstGeom>
              <a:blipFill>
                <a:blip r:embed="rId2"/>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0" name="TextovéPole 9">
                <a:extLst>
                  <a:ext uri="{FF2B5EF4-FFF2-40B4-BE49-F238E27FC236}">
                    <a16:creationId xmlns:a16="http://schemas.microsoft.com/office/drawing/2014/main" id="{6C5CC21E-CD3F-C857-92D0-509B661C8C88}"/>
                  </a:ext>
                </a:extLst>
              </p:cNvPr>
              <p:cNvSpPr txBox="1"/>
              <p:nvPr/>
            </p:nvSpPr>
            <p:spPr>
              <a:xfrm>
                <a:off x="3535558" y="2071768"/>
                <a:ext cx="2096728"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rPr>
                        <m:t>h</m:t>
                      </m:r>
                      <m:r>
                        <a:rPr lang="cs-CZ" sz="2400" b="0" i="1" smtClean="0">
                          <a:solidFill>
                            <a:srgbClr val="00B0F0"/>
                          </a:solidFill>
                          <a:latin typeface="Cambria Math" panose="02040503050406030204" pitchFamily="18" charset="0"/>
                        </a:rPr>
                        <m:t>𝑓</m:t>
                      </m:r>
                      <m:r>
                        <a:rPr lang="cs-CZ" sz="2400" b="0" i="1" smtClean="0">
                          <a:latin typeface="Cambria Math" panose="02040503050406030204" pitchFamily="18" charset="0"/>
                        </a:rPr>
                        <m:t>=</m:t>
                      </m:r>
                      <m:r>
                        <a:rPr lang="cs-CZ" sz="2400" i="1">
                          <a:solidFill>
                            <a:srgbClr val="00B050"/>
                          </a:solidFill>
                          <a:latin typeface="Cambria Math" panose="02040503050406030204" pitchFamily="18" charset="0"/>
                        </a:rPr>
                        <m:t>𝐸</m:t>
                      </m:r>
                      <m:r>
                        <a:rPr lang="cs-CZ" sz="2400" b="0" i="1" smtClean="0">
                          <a:latin typeface="Cambria Math" panose="02040503050406030204" pitchFamily="18" charset="0"/>
                        </a:rPr>
                        <m:t> </m:t>
                      </m:r>
                    </m:oMath>
                  </m:oMathPara>
                </a14:m>
                <a:endParaRPr lang="cs-CZ" sz="2400" dirty="0"/>
              </a:p>
            </p:txBody>
          </p:sp>
        </mc:Choice>
        <mc:Fallback xmlns="">
          <p:sp>
            <p:nvSpPr>
              <p:cNvPr id="10" name="TextovéPole 9">
                <a:extLst>
                  <a:ext uri="{FF2B5EF4-FFF2-40B4-BE49-F238E27FC236}">
                    <a16:creationId xmlns:a16="http://schemas.microsoft.com/office/drawing/2014/main" id="{6C5CC21E-CD3F-C857-92D0-509B661C8C88}"/>
                  </a:ext>
                </a:extLst>
              </p:cNvPr>
              <p:cNvSpPr txBox="1">
                <a:spLocks noRot="1" noChangeAspect="1" noMove="1" noResize="1" noEditPoints="1" noAdjustHandles="1" noChangeArrowheads="1" noChangeShapeType="1" noTextEdit="1"/>
              </p:cNvSpPr>
              <p:nvPr/>
            </p:nvSpPr>
            <p:spPr>
              <a:xfrm>
                <a:off x="3535558" y="2071768"/>
                <a:ext cx="2096728" cy="369332"/>
              </a:xfrm>
              <a:prstGeom prst="rect">
                <a:avLst/>
              </a:prstGeom>
              <a:blipFill>
                <a:blip r:embed="rId3"/>
                <a:stretch>
                  <a:fillRect t="-1667" b="-33333"/>
                </a:stretch>
              </a:blipFill>
            </p:spPr>
            <p:txBody>
              <a:bodyPr/>
              <a:lstStyle/>
              <a:p>
                <a:r>
                  <a:rPr lang="cs-CZ">
                    <a:noFill/>
                  </a:rPr>
                  <a:t> </a:t>
                </a:r>
              </a:p>
            </p:txBody>
          </p:sp>
        </mc:Fallback>
      </mc:AlternateContent>
      <p:sp>
        <p:nvSpPr>
          <p:cNvPr id="11" name="TextovéPole 10">
            <a:extLst>
              <a:ext uri="{FF2B5EF4-FFF2-40B4-BE49-F238E27FC236}">
                <a16:creationId xmlns:a16="http://schemas.microsoft.com/office/drawing/2014/main" id="{241F9006-56EE-0D71-3B6A-E0EDC824A5BF}"/>
              </a:ext>
            </a:extLst>
          </p:cNvPr>
          <p:cNvSpPr txBox="1"/>
          <p:nvPr/>
        </p:nvSpPr>
        <p:spPr>
          <a:xfrm>
            <a:off x="726141" y="2056379"/>
            <a:ext cx="2675091" cy="400110"/>
          </a:xfrm>
          <a:prstGeom prst="rect">
            <a:avLst/>
          </a:prstGeom>
          <a:noFill/>
        </p:spPr>
        <p:txBody>
          <a:bodyPr wrap="none" rtlCol="0">
            <a:spAutoFit/>
          </a:bodyPr>
          <a:lstStyle/>
          <a:p>
            <a:r>
              <a:rPr lang="cs-CZ" sz="2000" dirty="0"/>
              <a:t>Dva Einsteinovy vztahy</a:t>
            </a:r>
          </a:p>
        </p:txBody>
      </p:sp>
      <p:sp>
        <p:nvSpPr>
          <p:cNvPr id="2" name="TextovéPole 1">
            <a:extLst>
              <a:ext uri="{FF2B5EF4-FFF2-40B4-BE49-F238E27FC236}">
                <a16:creationId xmlns:a16="http://schemas.microsoft.com/office/drawing/2014/main" id="{DA566C96-F7E8-41F3-AFED-AE776FBFA8E8}"/>
              </a:ext>
            </a:extLst>
          </p:cNvPr>
          <p:cNvSpPr txBox="1"/>
          <p:nvPr/>
        </p:nvSpPr>
        <p:spPr>
          <a:xfrm>
            <a:off x="303473" y="1162794"/>
            <a:ext cx="806631" cy="461665"/>
          </a:xfrm>
          <a:prstGeom prst="rect">
            <a:avLst/>
          </a:prstGeom>
          <a:noFill/>
        </p:spPr>
        <p:txBody>
          <a:bodyPr wrap="none" rtlCol="0">
            <a:spAutoFit/>
          </a:bodyPr>
          <a:lstStyle/>
          <a:p>
            <a:r>
              <a:rPr lang="cs-CZ" sz="2400" cap="small" dirty="0">
                <a:solidFill>
                  <a:schemeClr val="accent2">
                    <a:lumMod val="75000"/>
                  </a:schemeClr>
                </a:solidFill>
                <a:latin typeface="Calibri" panose="020F0502020204030204"/>
              </a:rPr>
              <a:t>1922</a:t>
            </a:r>
            <a:endParaRPr lang="cs-CZ" sz="2400" cap="small" dirty="0">
              <a:solidFill>
                <a:schemeClr val="accent2">
                  <a:lumMod val="75000"/>
                </a:schemeClr>
              </a:solidFill>
              <a:effectLst>
                <a:outerShdw blurRad="38100" dist="38100" dir="2700000" algn="tl">
                  <a:srgbClr val="000000">
                    <a:alpha val="43137"/>
                  </a:srgbClr>
                </a:outerShdw>
              </a:effectLst>
              <a:latin typeface="Calibri" panose="020F0502020204030204"/>
            </a:endParaRPr>
          </a:p>
        </p:txBody>
      </p:sp>
      <p:sp>
        <p:nvSpPr>
          <p:cNvPr id="12" name="TextovéPole 11">
            <a:extLst>
              <a:ext uri="{FF2B5EF4-FFF2-40B4-BE49-F238E27FC236}">
                <a16:creationId xmlns:a16="http://schemas.microsoft.com/office/drawing/2014/main" id="{FE489911-8B2E-88A4-2FC7-F7431192E769}"/>
              </a:ext>
            </a:extLst>
          </p:cNvPr>
          <p:cNvSpPr txBox="1"/>
          <p:nvPr/>
        </p:nvSpPr>
        <p:spPr>
          <a:xfrm>
            <a:off x="1328356" y="3816736"/>
            <a:ext cx="9658757" cy="984885"/>
          </a:xfrm>
          <a:prstGeom prst="rect">
            <a:avLst/>
          </a:prstGeom>
          <a:noFill/>
        </p:spPr>
        <p:txBody>
          <a:bodyPr wrap="square" rtlCol="0">
            <a:spAutoFit/>
          </a:bodyPr>
          <a:lstStyle/>
          <a:p>
            <a:r>
              <a:rPr lang="cs-CZ" sz="2400" dirty="0">
                <a:solidFill>
                  <a:srgbClr val="002060"/>
                </a:solidFill>
                <a:latin typeface="Cavolini" panose="03000502040302020204" pitchFamily="66" charset="0"/>
                <a:cs typeface="Cavolini" panose="03000502040302020204" pitchFamily="66" charset="0"/>
              </a:rPr>
              <a:t>Rozbor de </a:t>
            </a:r>
            <a:r>
              <a:rPr lang="cs-CZ" sz="2400" dirty="0" err="1">
                <a:solidFill>
                  <a:srgbClr val="002060"/>
                </a:solidFill>
                <a:latin typeface="Cavolini" panose="03000502040302020204" pitchFamily="66" charset="0"/>
                <a:cs typeface="Cavolini" panose="03000502040302020204" pitchFamily="66" charset="0"/>
              </a:rPr>
              <a:t>Broglieho</a:t>
            </a:r>
            <a:r>
              <a:rPr lang="cs-CZ" sz="2400" dirty="0">
                <a:solidFill>
                  <a:srgbClr val="002060"/>
                </a:solidFill>
                <a:latin typeface="Cavolini" panose="03000502040302020204" pitchFamily="66" charset="0"/>
                <a:cs typeface="Cavolini" panose="03000502040302020204" pitchFamily="66" charset="0"/>
              </a:rPr>
              <a:t> prací by zabral celou přednášku …</a:t>
            </a:r>
          </a:p>
          <a:p>
            <a:endParaRPr lang="cs-CZ" sz="1000" dirty="0">
              <a:solidFill>
                <a:srgbClr val="002060"/>
              </a:solidFill>
              <a:latin typeface="Cavolini" panose="03000502040302020204" pitchFamily="66" charset="0"/>
              <a:cs typeface="Cavolini" panose="03000502040302020204" pitchFamily="66" charset="0"/>
            </a:endParaRPr>
          </a:p>
          <a:p>
            <a:r>
              <a:rPr lang="cs-CZ" sz="2400" dirty="0">
                <a:solidFill>
                  <a:srgbClr val="002060"/>
                </a:solidFill>
                <a:latin typeface="Cavolini" panose="03000502040302020204" pitchFamily="66" charset="0"/>
                <a:cs typeface="Cavolini" panose="03000502040302020204" pitchFamily="66" charset="0"/>
              </a:rPr>
              <a:t>Uvedeme jen hlavní výsledky …</a:t>
            </a:r>
          </a:p>
        </p:txBody>
      </p:sp>
      <p:sp>
        <p:nvSpPr>
          <p:cNvPr id="3" name="Oblouk 2">
            <a:extLst>
              <a:ext uri="{FF2B5EF4-FFF2-40B4-BE49-F238E27FC236}">
                <a16:creationId xmlns:a16="http://schemas.microsoft.com/office/drawing/2014/main" id="{045B9761-E5B6-0647-9436-4B39C9E92AC2}"/>
              </a:ext>
            </a:extLst>
          </p:cNvPr>
          <p:cNvSpPr/>
          <p:nvPr/>
        </p:nvSpPr>
        <p:spPr>
          <a:xfrm rot="8109107">
            <a:off x="4891611" y="1270249"/>
            <a:ext cx="2033589" cy="1711777"/>
          </a:xfrm>
          <a:prstGeom prst="arc">
            <a:avLst>
              <a:gd name="adj1" fmla="val 15133838"/>
              <a:gd name="adj2" fmla="val 1367217"/>
            </a:avLst>
          </a:prstGeom>
          <a:ln>
            <a:solidFill>
              <a:srgbClr val="00B05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cs-CZ"/>
          </a:p>
        </p:txBody>
      </p:sp>
    </p:spTree>
    <p:extLst>
      <p:ext uri="{BB962C8B-B14F-4D97-AF65-F5344CB8AC3E}">
        <p14:creationId xmlns:p14="http://schemas.microsoft.com/office/powerpoint/2010/main" val="2414441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 grpId="0" animBg="1"/>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09B31FCD-BB9D-F189-9F27-BCD71C138F1C}"/>
              </a:ext>
            </a:extLst>
          </p:cNvPr>
          <p:cNvPicPr>
            <a:picLocks noChangeAspect="1"/>
          </p:cNvPicPr>
          <p:nvPr/>
        </p:nvPicPr>
        <p:blipFill>
          <a:blip r:embed="rId2"/>
          <a:stretch>
            <a:fillRect/>
          </a:stretch>
        </p:blipFill>
        <p:spPr>
          <a:xfrm>
            <a:off x="396996" y="2786840"/>
            <a:ext cx="5646108" cy="3571885"/>
          </a:xfrm>
          <a:prstGeom prst="rect">
            <a:avLst/>
          </a:prstGeom>
          <a:ln>
            <a:noFill/>
          </a:ln>
          <a:effectLst>
            <a:outerShdw blurRad="292100" dist="139700" dir="2700000" algn="tl" rotWithShape="0">
              <a:srgbClr val="333333">
                <a:alpha val="65000"/>
              </a:srgbClr>
            </a:outerShdw>
          </a:effectLst>
        </p:spPr>
      </p:pic>
      <p:sp>
        <p:nvSpPr>
          <p:cNvPr id="6" name="TextovéPole 5">
            <a:extLst>
              <a:ext uri="{FF2B5EF4-FFF2-40B4-BE49-F238E27FC236}">
                <a16:creationId xmlns:a16="http://schemas.microsoft.com/office/drawing/2014/main" id="{57CE3DF5-4780-0978-4854-57B4BF7169F5}"/>
              </a:ext>
            </a:extLst>
          </p:cNvPr>
          <p:cNvSpPr txBox="1"/>
          <p:nvPr/>
        </p:nvSpPr>
        <p:spPr>
          <a:xfrm>
            <a:off x="3220050" y="28602"/>
            <a:ext cx="5780513" cy="461665"/>
          </a:xfrm>
          <a:prstGeom prst="rect">
            <a:avLst/>
          </a:prstGeom>
          <a:noFill/>
        </p:spPr>
        <p:txBody>
          <a:bodyPr wrap="square" rtlCol="0">
            <a:spAutoFit/>
          </a:bodyPr>
          <a:lstStyle/>
          <a:p>
            <a:pPr algn="ctr"/>
            <a:r>
              <a:rPr lang="cs-CZ" sz="2400" cap="small" dirty="0" err="1">
                <a:solidFill>
                  <a:srgbClr val="70AD47">
                    <a:lumMod val="50000"/>
                  </a:srgbClr>
                </a:solidFill>
                <a:latin typeface="Calibri" panose="020F0502020204030204"/>
              </a:rPr>
              <a:t>Schrödingerova</a:t>
            </a:r>
            <a:r>
              <a:rPr lang="cs-CZ" sz="2400" cap="small" dirty="0">
                <a:solidFill>
                  <a:srgbClr val="70AD47">
                    <a:lumMod val="50000"/>
                  </a:srgbClr>
                </a:solidFill>
                <a:latin typeface="Calibri" panose="020F0502020204030204"/>
              </a:rPr>
              <a:t> rovnice u nás (1926)</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7" name="Obdélník 6">
            <a:extLst>
              <a:ext uri="{FF2B5EF4-FFF2-40B4-BE49-F238E27FC236}">
                <a16:creationId xmlns:a16="http://schemas.microsoft.com/office/drawing/2014/main" id="{7106C08C-4DE0-7764-38E6-11FA4BA93307}"/>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pic>
        <p:nvPicPr>
          <p:cNvPr id="8" name="Obrázek 7">
            <a:extLst>
              <a:ext uri="{FF2B5EF4-FFF2-40B4-BE49-F238E27FC236}">
                <a16:creationId xmlns:a16="http://schemas.microsoft.com/office/drawing/2014/main" id="{70202BCC-57B4-9421-5589-90E640B9D9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6652" y="742340"/>
            <a:ext cx="2470841" cy="3828063"/>
          </a:xfrm>
          <a:prstGeom prst="rect">
            <a:avLst/>
          </a:prstGeom>
        </p:spPr>
      </p:pic>
      <p:pic>
        <p:nvPicPr>
          <p:cNvPr id="9" name="Obrázek 8">
            <a:extLst>
              <a:ext uri="{FF2B5EF4-FFF2-40B4-BE49-F238E27FC236}">
                <a16:creationId xmlns:a16="http://schemas.microsoft.com/office/drawing/2014/main" id="{9A29F2A2-9142-93EF-8857-F589BFA706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55839" y="742342"/>
            <a:ext cx="2545661" cy="3828062"/>
          </a:xfrm>
          <a:prstGeom prst="rect">
            <a:avLst/>
          </a:prstGeom>
        </p:spPr>
      </p:pic>
      <p:sp>
        <p:nvSpPr>
          <p:cNvPr id="10" name="TextovéPole 9">
            <a:extLst>
              <a:ext uri="{FF2B5EF4-FFF2-40B4-BE49-F238E27FC236}">
                <a16:creationId xmlns:a16="http://schemas.microsoft.com/office/drawing/2014/main" id="{B4612F7F-1022-2A42-514B-636B0421D07B}"/>
              </a:ext>
            </a:extLst>
          </p:cNvPr>
          <p:cNvSpPr txBox="1"/>
          <p:nvPr/>
        </p:nvSpPr>
        <p:spPr>
          <a:xfrm>
            <a:off x="1713981" y="2194706"/>
            <a:ext cx="3479286" cy="461665"/>
          </a:xfrm>
          <a:prstGeom prst="rect">
            <a:avLst/>
          </a:prstGeom>
          <a:noFill/>
        </p:spPr>
        <p:txBody>
          <a:bodyPr wrap="none" rtlCol="0">
            <a:spAutoFit/>
          </a:bodyPr>
          <a:lstStyle/>
          <a:p>
            <a:r>
              <a:rPr lang="cs-CZ" sz="2400" dirty="0">
                <a:solidFill>
                  <a:srgbClr val="C00000"/>
                </a:solidFill>
              </a:rPr>
              <a:t>Zprávy, ve 4. čísle, s. 424 </a:t>
            </a:r>
          </a:p>
        </p:txBody>
      </p:sp>
      <p:sp>
        <p:nvSpPr>
          <p:cNvPr id="11" name="TextovéPole 10">
            <a:extLst>
              <a:ext uri="{FF2B5EF4-FFF2-40B4-BE49-F238E27FC236}">
                <a16:creationId xmlns:a16="http://schemas.microsoft.com/office/drawing/2014/main" id="{2276672D-B8D7-8EF0-9780-952CB85BC703}"/>
              </a:ext>
            </a:extLst>
          </p:cNvPr>
          <p:cNvSpPr txBox="1"/>
          <p:nvPr/>
        </p:nvSpPr>
        <p:spPr>
          <a:xfrm>
            <a:off x="7575499" y="2228960"/>
            <a:ext cx="1063112" cy="584775"/>
          </a:xfrm>
          <a:prstGeom prst="rect">
            <a:avLst/>
          </a:prstGeom>
          <a:noFill/>
        </p:spPr>
        <p:txBody>
          <a:bodyPr wrap="none" rtlCol="0">
            <a:spAutoFit/>
          </a:bodyPr>
          <a:lstStyle/>
          <a:p>
            <a:r>
              <a:rPr lang="cs-CZ" sz="3200" dirty="0">
                <a:solidFill>
                  <a:srgbClr val="C00000"/>
                </a:solidFill>
              </a:rPr>
              <a:t>1926</a:t>
            </a:r>
          </a:p>
        </p:txBody>
      </p:sp>
      <p:cxnSp>
        <p:nvCxnSpPr>
          <p:cNvPr id="2" name="Přímá spojnice se šipkou 1">
            <a:extLst>
              <a:ext uri="{FF2B5EF4-FFF2-40B4-BE49-F238E27FC236}">
                <a16:creationId xmlns:a16="http://schemas.microsoft.com/office/drawing/2014/main" id="{08367273-334A-B165-2DA1-ABC99F6A5460}"/>
              </a:ext>
            </a:extLst>
          </p:cNvPr>
          <p:cNvCxnSpPr/>
          <p:nvPr/>
        </p:nvCxnSpPr>
        <p:spPr>
          <a:xfrm flipH="1">
            <a:off x="4794338" y="2376130"/>
            <a:ext cx="797858" cy="560481"/>
          </a:xfrm>
          <a:prstGeom prst="straightConnector1">
            <a:avLst/>
          </a:prstGeom>
          <a:ln w="28575">
            <a:solidFill>
              <a:srgbClr val="FF0000"/>
            </a:solidFill>
            <a:headEnd type="oval" w="lg" len="lg"/>
            <a:tailEnd type="stealth" w="lg" len="lg"/>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29253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6E785-DFC2-6BB6-6024-6A951747F0FD}"/>
            </a:ext>
          </a:extLst>
        </p:cNvPr>
        <p:cNvGrpSpPr/>
        <p:nvPr/>
      </p:nvGrpSpPr>
      <p:grpSpPr>
        <a:xfrm>
          <a:off x="0" y="0"/>
          <a:ext cx="0" cy="0"/>
          <a:chOff x="0" y="0"/>
          <a:chExt cx="0" cy="0"/>
        </a:xfrm>
      </p:grpSpPr>
      <p:sp>
        <p:nvSpPr>
          <p:cNvPr id="6" name="TextovéPole 5">
            <a:extLst>
              <a:ext uri="{FF2B5EF4-FFF2-40B4-BE49-F238E27FC236}">
                <a16:creationId xmlns:a16="http://schemas.microsoft.com/office/drawing/2014/main" id="{DE47318F-1521-C400-2277-BB74A733FEB6}"/>
              </a:ext>
            </a:extLst>
          </p:cNvPr>
          <p:cNvSpPr txBox="1"/>
          <p:nvPr/>
        </p:nvSpPr>
        <p:spPr>
          <a:xfrm>
            <a:off x="3220050" y="28602"/>
            <a:ext cx="5780513" cy="461665"/>
          </a:xfrm>
          <a:prstGeom prst="rect">
            <a:avLst/>
          </a:prstGeom>
          <a:noFill/>
        </p:spPr>
        <p:txBody>
          <a:bodyPr wrap="square" rtlCol="0">
            <a:spAutoFit/>
          </a:bodyPr>
          <a:lstStyle/>
          <a:p>
            <a:pPr algn="ctr"/>
            <a:r>
              <a:rPr lang="cs-CZ" sz="2400" cap="small" dirty="0" err="1">
                <a:solidFill>
                  <a:srgbClr val="70AD47">
                    <a:lumMod val="50000"/>
                  </a:srgbClr>
                </a:solidFill>
                <a:latin typeface="Calibri" panose="020F0502020204030204"/>
              </a:rPr>
              <a:t>Schrödingerova</a:t>
            </a:r>
            <a:r>
              <a:rPr lang="cs-CZ" sz="2400" cap="small" dirty="0">
                <a:solidFill>
                  <a:srgbClr val="70AD47">
                    <a:lumMod val="50000"/>
                  </a:srgbClr>
                </a:solidFill>
                <a:latin typeface="Calibri" panose="020F0502020204030204"/>
              </a:rPr>
              <a:t> rovnice u nás (1926)</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7" name="Obdélník 6">
            <a:extLst>
              <a:ext uri="{FF2B5EF4-FFF2-40B4-BE49-F238E27FC236}">
                <a16:creationId xmlns:a16="http://schemas.microsoft.com/office/drawing/2014/main" id="{7A91D1A7-BD29-E1E0-EE6D-23DF2FFE1BF2}"/>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pic>
        <p:nvPicPr>
          <p:cNvPr id="8" name="Obrázek 7">
            <a:extLst>
              <a:ext uri="{FF2B5EF4-FFF2-40B4-BE49-F238E27FC236}">
                <a16:creationId xmlns:a16="http://schemas.microsoft.com/office/drawing/2014/main" id="{A73674BB-D15D-7943-BF01-A5FC154DE5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36652" y="742340"/>
            <a:ext cx="2470841" cy="3828063"/>
          </a:xfrm>
          <a:prstGeom prst="rect">
            <a:avLst/>
          </a:prstGeom>
        </p:spPr>
      </p:pic>
      <p:pic>
        <p:nvPicPr>
          <p:cNvPr id="9" name="Obrázek 8">
            <a:extLst>
              <a:ext uri="{FF2B5EF4-FFF2-40B4-BE49-F238E27FC236}">
                <a16:creationId xmlns:a16="http://schemas.microsoft.com/office/drawing/2014/main" id="{3EC124B4-4068-975C-3228-0C8FD750EE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55839" y="742342"/>
            <a:ext cx="2545661" cy="3828062"/>
          </a:xfrm>
          <a:prstGeom prst="rect">
            <a:avLst/>
          </a:prstGeom>
        </p:spPr>
      </p:pic>
      <p:sp>
        <p:nvSpPr>
          <p:cNvPr id="11" name="TextovéPole 10">
            <a:extLst>
              <a:ext uri="{FF2B5EF4-FFF2-40B4-BE49-F238E27FC236}">
                <a16:creationId xmlns:a16="http://schemas.microsoft.com/office/drawing/2014/main" id="{9990FB11-AE67-D793-875C-1C248B184B38}"/>
              </a:ext>
            </a:extLst>
          </p:cNvPr>
          <p:cNvSpPr txBox="1"/>
          <p:nvPr/>
        </p:nvSpPr>
        <p:spPr>
          <a:xfrm>
            <a:off x="7575499" y="2228960"/>
            <a:ext cx="1063112" cy="584775"/>
          </a:xfrm>
          <a:prstGeom prst="rect">
            <a:avLst/>
          </a:prstGeom>
          <a:noFill/>
        </p:spPr>
        <p:txBody>
          <a:bodyPr wrap="none" rtlCol="0">
            <a:spAutoFit/>
          </a:bodyPr>
          <a:lstStyle/>
          <a:p>
            <a:r>
              <a:rPr lang="cs-CZ" sz="3200" dirty="0">
                <a:solidFill>
                  <a:srgbClr val="C00000"/>
                </a:solidFill>
              </a:rPr>
              <a:t>1927</a:t>
            </a:r>
          </a:p>
        </p:txBody>
      </p:sp>
      <p:pic>
        <p:nvPicPr>
          <p:cNvPr id="2" name="Obrázek 1">
            <a:extLst>
              <a:ext uri="{FF2B5EF4-FFF2-40B4-BE49-F238E27FC236}">
                <a16:creationId xmlns:a16="http://schemas.microsoft.com/office/drawing/2014/main" id="{9CD6A122-A712-D0FA-F089-D449632A0B35}"/>
              </a:ext>
            </a:extLst>
          </p:cNvPr>
          <p:cNvPicPr>
            <a:picLocks noChangeAspect="1"/>
          </p:cNvPicPr>
          <p:nvPr/>
        </p:nvPicPr>
        <p:blipFill>
          <a:blip r:embed="rId4"/>
          <a:stretch>
            <a:fillRect/>
          </a:stretch>
        </p:blipFill>
        <p:spPr>
          <a:xfrm>
            <a:off x="356071" y="655397"/>
            <a:ext cx="4144211" cy="6085337"/>
          </a:xfrm>
          <a:prstGeom prst="rect">
            <a:avLst/>
          </a:prstGeom>
          <a:ln>
            <a:noFill/>
          </a:ln>
          <a:effectLst>
            <a:outerShdw blurRad="292100" dist="139700" dir="2700000" algn="tl" rotWithShape="0">
              <a:srgbClr val="333333">
                <a:alpha val="65000"/>
              </a:srgbClr>
            </a:outerShdw>
          </a:effectLst>
        </p:spPr>
      </p:pic>
      <p:sp>
        <p:nvSpPr>
          <p:cNvPr id="10" name="TextovéPole 9">
            <a:extLst>
              <a:ext uri="{FF2B5EF4-FFF2-40B4-BE49-F238E27FC236}">
                <a16:creationId xmlns:a16="http://schemas.microsoft.com/office/drawing/2014/main" id="{E8121BDF-8132-12C4-C90C-75C7F01D5F76}"/>
              </a:ext>
            </a:extLst>
          </p:cNvPr>
          <p:cNvSpPr txBox="1"/>
          <p:nvPr/>
        </p:nvSpPr>
        <p:spPr>
          <a:xfrm>
            <a:off x="3686401" y="655397"/>
            <a:ext cx="2221377" cy="461665"/>
          </a:xfrm>
          <a:prstGeom prst="rect">
            <a:avLst/>
          </a:prstGeom>
          <a:noFill/>
        </p:spPr>
        <p:txBody>
          <a:bodyPr wrap="none" rtlCol="0">
            <a:spAutoFit/>
          </a:bodyPr>
          <a:lstStyle/>
          <a:p>
            <a:r>
              <a:rPr lang="cs-CZ" sz="2400" dirty="0">
                <a:solidFill>
                  <a:srgbClr val="C00000"/>
                </a:solidFill>
              </a:rPr>
              <a:t> v 1. čísle, s. 53 </a:t>
            </a:r>
          </a:p>
        </p:txBody>
      </p:sp>
      <p:cxnSp>
        <p:nvCxnSpPr>
          <p:cNvPr id="3" name="Přímá spojnice se šipkou 2">
            <a:extLst>
              <a:ext uri="{FF2B5EF4-FFF2-40B4-BE49-F238E27FC236}">
                <a16:creationId xmlns:a16="http://schemas.microsoft.com/office/drawing/2014/main" id="{7572D848-8D15-EA38-0879-93668725FB34}"/>
              </a:ext>
            </a:extLst>
          </p:cNvPr>
          <p:cNvCxnSpPr>
            <a:cxnSpLocks/>
          </p:cNvCxnSpPr>
          <p:nvPr/>
        </p:nvCxnSpPr>
        <p:spPr>
          <a:xfrm flipH="1">
            <a:off x="1553677" y="886229"/>
            <a:ext cx="1424254" cy="972898"/>
          </a:xfrm>
          <a:prstGeom prst="straightConnector1">
            <a:avLst/>
          </a:prstGeom>
          <a:ln w="28575">
            <a:solidFill>
              <a:srgbClr val="FF0000"/>
            </a:solidFill>
            <a:headEnd type="oval" w="lg" len="lg"/>
            <a:tailEnd type="stealth" w="lg" len="lg"/>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51844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Obrázek 8">
            <a:extLst>
              <a:ext uri="{FF2B5EF4-FFF2-40B4-BE49-F238E27FC236}">
                <a16:creationId xmlns:a16="http://schemas.microsoft.com/office/drawing/2014/main" id="{F806B2F8-E1F9-0C7F-1578-58E9B9FF3849}"/>
              </a:ext>
            </a:extLst>
          </p:cNvPr>
          <p:cNvPicPr>
            <a:picLocks noChangeAspect="1"/>
          </p:cNvPicPr>
          <p:nvPr/>
        </p:nvPicPr>
        <p:blipFill>
          <a:blip r:embed="rId2"/>
          <a:stretch>
            <a:fillRect/>
          </a:stretch>
        </p:blipFill>
        <p:spPr>
          <a:xfrm>
            <a:off x="495608" y="749582"/>
            <a:ext cx="4789784" cy="5966222"/>
          </a:xfrm>
          <a:prstGeom prst="rect">
            <a:avLst/>
          </a:prstGeom>
          <a:ln>
            <a:noFill/>
          </a:ln>
          <a:effectLst>
            <a:outerShdw blurRad="292100" dist="139700" dir="2700000" algn="tl" rotWithShape="0">
              <a:srgbClr val="333333">
                <a:alpha val="65000"/>
              </a:srgbClr>
            </a:outerShdw>
          </a:effectLst>
        </p:spPr>
      </p:pic>
      <p:sp>
        <p:nvSpPr>
          <p:cNvPr id="11" name="TextovéPole 10">
            <a:extLst>
              <a:ext uri="{FF2B5EF4-FFF2-40B4-BE49-F238E27FC236}">
                <a16:creationId xmlns:a16="http://schemas.microsoft.com/office/drawing/2014/main" id="{7CBFC589-4C77-AD87-ADD1-4268BA1199B5}"/>
              </a:ext>
            </a:extLst>
          </p:cNvPr>
          <p:cNvSpPr txBox="1"/>
          <p:nvPr/>
        </p:nvSpPr>
        <p:spPr>
          <a:xfrm>
            <a:off x="3220050" y="28602"/>
            <a:ext cx="5780513" cy="461665"/>
          </a:xfrm>
          <a:prstGeom prst="rect">
            <a:avLst/>
          </a:prstGeom>
          <a:noFill/>
        </p:spPr>
        <p:txBody>
          <a:bodyPr wrap="square" rtlCol="0">
            <a:spAutoFit/>
          </a:bodyPr>
          <a:lstStyle/>
          <a:p>
            <a:pPr algn="ctr"/>
            <a:r>
              <a:rPr lang="cs-CZ" sz="2400" cap="small" dirty="0" err="1">
                <a:solidFill>
                  <a:srgbClr val="70AD47">
                    <a:lumMod val="50000"/>
                  </a:srgbClr>
                </a:solidFill>
                <a:latin typeface="Calibri" panose="020F0502020204030204"/>
              </a:rPr>
              <a:t>Schrödingerova</a:t>
            </a:r>
            <a:r>
              <a:rPr lang="cs-CZ" sz="2400" cap="small" dirty="0">
                <a:solidFill>
                  <a:srgbClr val="70AD47">
                    <a:lumMod val="50000"/>
                  </a:srgbClr>
                </a:solidFill>
                <a:latin typeface="Calibri" panose="020F0502020204030204"/>
              </a:rPr>
              <a:t> rovnice u nás (1928)</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12" name="Obdélník 11">
            <a:extLst>
              <a:ext uri="{FF2B5EF4-FFF2-40B4-BE49-F238E27FC236}">
                <a16:creationId xmlns:a16="http://schemas.microsoft.com/office/drawing/2014/main" id="{202A6645-3105-1EE4-F036-56919227EFB5}"/>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pic>
        <p:nvPicPr>
          <p:cNvPr id="13" name="Obrázek 12">
            <a:extLst>
              <a:ext uri="{FF2B5EF4-FFF2-40B4-BE49-F238E27FC236}">
                <a16:creationId xmlns:a16="http://schemas.microsoft.com/office/drawing/2014/main" id="{AAF8DE0D-C7BC-A8C1-7819-C89413339E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55839" y="742342"/>
            <a:ext cx="2545661" cy="3828062"/>
          </a:xfrm>
          <a:prstGeom prst="rect">
            <a:avLst/>
          </a:prstGeom>
        </p:spPr>
      </p:pic>
      <p:sp>
        <p:nvSpPr>
          <p:cNvPr id="14" name="TextovéPole 13">
            <a:extLst>
              <a:ext uri="{FF2B5EF4-FFF2-40B4-BE49-F238E27FC236}">
                <a16:creationId xmlns:a16="http://schemas.microsoft.com/office/drawing/2014/main" id="{023A971E-62B0-064C-28F7-75E15E9D5ACE}"/>
              </a:ext>
            </a:extLst>
          </p:cNvPr>
          <p:cNvSpPr txBox="1"/>
          <p:nvPr/>
        </p:nvSpPr>
        <p:spPr>
          <a:xfrm>
            <a:off x="7575499" y="2228960"/>
            <a:ext cx="1063112" cy="584775"/>
          </a:xfrm>
          <a:prstGeom prst="rect">
            <a:avLst/>
          </a:prstGeom>
          <a:noFill/>
        </p:spPr>
        <p:txBody>
          <a:bodyPr wrap="none" rtlCol="0">
            <a:spAutoFit/>
          </a:bodyPr>
          <a:lstStyle/>
          <a:p>
            <a:r>
              <a:rPr lang="cs-CZ" sz="3200" dirty="0">
                <a:solidFill>
                  <a:srgbClr val="C00000"/>
                </a:solidFill>
              </a:rPr>
              <a:t>1928</a:t>
            </a:r>
          </a:p>
        </p:txBody>
      </p:sp>
      <p:pic>
        <p:nvPicPr>
          <p:cNvPr id="16" name="Obrázek 15">
            <a:extLst>
              <a:ext uri="{FF2B5EF4-FFF2-40B4-BE49-F238E27FC236}">
                <a16:creationId xmlns:a16="http://schemas.microsoft.com/office/drawing/2014/main" id="{12584508-28B5-E045-43EA-6644110E82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36652" y="742340"/>
            <a:ext cx="2470841" cy="3828063"/>
          </a:xfrm>
          <a:prstGeom prst="rect">
            <a:avLst/>
          </a:prstGeom>
        </p:spPr>
      </p:pic>
    </p:spTree>
    <p:extLst>
      <p:ext uri="{BB962C8B-B14F-4D97-AF65-F5344CB8AC3E}">
        <p14:creationId xmlns:p14="http://schemas.microsoft.com/office/powerpoint/2010/main" val="428377126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2AF9F-334B-5292-0C75-7C1651C4BCAE}"/>
            </a:ext>
          </a:extLst>
        </p:cNvPr>
        <p:cNvGrpSpPr/>
        <p:nvPr/>
      </p:nvGrpSpPr>
      <p:grpSpPr>
        <a:xfrm>
          <a:off x="0" y="0"/>
          <a:ext cx="0" cy="0"/>
          <a:chOff x="0" y="0"/>
          <a:chExt cx="0" cy="0"/>
        </a:xfrm>
      </p:grpSpPr>
      <p:sp>
        <p:nvSpPr>
          <p:cNvPr id="11" name="TextovéPole 10">
            <a:extLst>
              <a:ext uri="{FF2B5EF4-FFF2-40B4-BE49-F238E27FC236}">
                <a16:creationId xmlns:a16="http://schemas.microsoft.com/office/drawing/2014/main" id="{C226B79C-CA13-E571-1A3C-A3427EF7C1A1}"/>
              </a:ext>
            </a:extLst>
          </p:cNvPr>
          <p:cNvSpPr txBox="1"/>
          <p:nvPr/>
        </p:nvSpPr>
        <p:spPr>
          <a:xfrm>
            <a:off x="3220050" y="28602"/>
            <a:ext cx="5780513" cy="461665"/>
          </a:xfrm>
          <a:prstGeom prst="rect">
            <a:avLst/>
          </a:prstGeom>
          <a:noFill/>
        </p:spPr>
        <p:txBody>
          <a:bodyPr wrap="square" rtlCol="0">
            <a:spAutoFit/>
          </a:bodyPr>
          <a:lstStyle/>
          <a:p>
            <a:pPr algn="ctr"/>
            <a:r>
              <a:rPr lang="cs-CZ" sz="2400" cap="small" dirty="0" err="1">
                <a:solidFill>
                  <a:srgbClr val="70AD47">
                    <a:lumMod val="50000"/>
                  </a:srgbClr>
                </a:solidFill>
                <a:latin typeface="Calibri" panose="020F0502020204030204"/>
              </a:rPr>
              <a:t>Schrödingerova</a:t>
            </a:r>
            <a:r>
              <a:rPr lang="cs-CZ" sz="2400" cap="small" dirty="0">
                <a:solidFill>
                  <a:srgbClr val="70AD47">
                    <a:lumMod val="50000"/>
                  </a:srgbClr>
                </a:solidFill>
                <a:latin typeface="Calibri" panose="020F0502020204030204"/>
              </a:rPr>
              <a:t> rovnice u nás (1928)</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12" name="Obdélník 11">
            <a:extLst>
              <a:ext uri="{FF2B5EF4-FFF2-40B4-BE49-F238E27FC236}">
                <a16:creationId xmlns:a16="http://schemas.microsoft.com/office/drawing/2014/main" id="{CDF2AB45-FEF0-A879-9084-555222FF23A2}"/>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pic>
        <p:nvPicPr>
          <p:cNvPr id="13" name="Obrázek 12">
            <a:extLst>
              <a:ext uri="{FF2B5EF4-FFF2-40B4-BE49-F238E27FC236}">
                <a16:creationId xmlns:a16="http://schemas.microsoft.com/office/drawing/2014/main" id="{E971ED6D-548F-736F-8BA4-022B8A8E21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55839" y="742342"/>
            <a:ext cx="2545661" cy="3828062"/>
          </a:xfrm>
          <a:prstGeom prst="rect">
            <a:avLst/>
          </a:prstGeom>
        </p:spPr>
      </p:pic>
      <p:sp>
        <p:nvSpPr>
          <p:cNvPr id="14" name="TextovéPole 13">
            <a:extLst>
              <a:ext uri="{FF2B5EF4-FFF2-40B4-BE49-F238E27FC236}">
                <a16:creationId xmlns:a16="http://schemas.microsoft.com/office/drawing/2014/main" id="{935C6B20-47FC-4BF0-974F-2A5C7A48DA62}"/>
              </a:ext>
            </a:extLst>
          </p:cNvPr>
          <p:cNvSpPr txBox="1"/>
          <p:nvPr/>
        </p:nvSpPr>
        <p:spPr>
          <a:xfrm>
            <a:off x="7575499" y="2228960"/>
            <a:ext cx="1063112" cy="584775"/>
          </a:xfrm>
          <a:prstGeom prst="rect">
            <a:avLst/>
          </a:prstGeom>
          <a:noFill/>
        </p:spPr>
        <p:txBody>
          <a:bodyPr wrap="none" rtlCol="0">
            <a:spAutoFit/>
          </a:bodyPr>
          <a:lstStyle/>
          <a:p>
            <a:r>
              <a:rPr lang="cs-CZ" sz="3200" dirty="0">
                <a:solidFill>
                  <a:srgbClr val="C00000"/>
                </a:solidFill>
              </a:rPr>
              <a:t>1929</a:t>
            </a:r>
          </a:p>
        </p:txBody>
      </p:sp>
      <p:pic>
        <p:nvPicPr>
          <p:cNvPr id="16" name="Obrázek 15">
            <a:extLst>
              <a:ext uri="{FF2B5EF4-FFF2-40B4-BE49-F238E27FC236}">
                <a16:creationId xmlns:a16="http://schemas.microsoft.com/office/drawing/2014/main" id="{662B960E-4322-4ABE-EC03-3D22B53980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6652" y="742340"/>
            <a:ext cx="2470841" cy="3828063"/>
          </a:xfrm>
          <a:prstGeom prst="rect">
            <a:avLst/>
          </a:prstGeom>
        </p:spPr>
      </p:pic>
      <p:pic>
        <p:nvPicPr>
          <p:cNvPr id="2" name="Obrázek 1">
            <a:extLst>
              <a:ext uri="{FF2B5EF4-FFF2-40B4-BE49-F238E27FC236}">
                <a16:creationId xmlns:a16="http://schemas.microsoft.com/office/drawing/2014/main" id="{D928E40C-2273-AFC9-8A02-3ECA3D7806D9}"/>
              </a:ext>
            </a:extLst>
          </p:cNvPr>
          <p:cNvPicPr>
            <a:picLocks noChangeAspect="1"/>
          </p:cNvPicPr>
          <p:nvPr/>
        </p:nvPicPr>
        <p:blipFill>
          <a:blip r:embed="rId4"/>
          <a:stretch>
            <a:fillRect/>
          </a:stretch>
        </p:blipFill>
        <p:spPr>
          <a:xfrm>
            <a:off x="495608" y="783353"/>
            <a:ext cx="4739780" cy="593245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4347101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D7F3F229-9B1B-B20F-78FC-5A8813E7D3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424" y="765175"/>
            <a:ext cx="3960241" cy="5823884"/>
          </a:xfrm>
          <a:prstGeom prst="rect">
            <a:avLst/>
          </a:prstGeom>
        </p:spPr>
      </p:pic>
      <p:pic>
        <p:nvPicPr>
          <p:cNvPr id="4" name="Obrázek 3">
            <a:extLst>
              <a:ext uri="{FF2B5EF4-FFF2-40B4-BE49-F238E27FC236}">
                <a16:creationId xmlns:a16="http://schemas.microsoft.com/office/drawing/2014/main" id="{C315464B-C2F1-786C-15CA-A020A1E5F9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72917" y="765174"/>
            <a:ext cx="2202810" cy="3123985"/>
          </a:xfrm>
          <a:prstGeom prst="rect">
            <a:avLst/>
          </a:prstGeom>
        </p:spPr>
      </p:pic>
      <p:pic>
        <p:nvPicPr>
          <p:cNvPr id="6" name="Obrázek 5">
            <a:extLst>
              <a:ext uri="{FF2B5EF4-FFF2-40B4-BE49-F238E27FC236}">
                <a16:creationId xmlns:a16="http://schemas.microsoft.com/office/drawing/2014/main" id="{269A325F-87DD-F391-EF3F-0A5AEA2E0C99}"/>
              </a:ext>
            </a:extLst>
          </p:cNvPr>
          <p:cNvPicPr>
            <a:picLocks noChangeAspect="1"/>
          </p:cNvPicPr>
          <p:nvPr/>
        </p:nvPicPr>
        <p:blipFill>
          <a:blip r:embed="rId4"/>
          <a:stretch>
            <a:fillRect/>
          </a:stretch>
        </p:blipFill>
        <p:spPr>
          <a:xfrm>
            <a:off x="3377841" y="3332866"/>
            <a:ext cx="6153029" cy="3363767"/>
          </a:xfrm>
          <a:prstGeom prst="rect">
            <a:avLst/>
          </a:prstGeom>
        </p:spPr>
      </p:pic>
      <p:sp>
        <p:nvSpPr>
          <p:cNvPr id="7" name="TextovéPole 6">
            <a:extLst>
              <a:ext uri="{FF2B5EF4-FFF2-40B4-BE49-F238E27FC236}">
                <a16:creationId xmlns:a16="http://schemas.microsoft.com/office/drawing/2014/main" id="{F79BDEE5-F779-63FD-BD25-2374F7D631A6}"/>
              </a:ext>
            </a:extLst>
          </p:cNvPr>
          <p:cNvSpPr txBox="1"/>
          <p:nvPr/>
        </p:nvSpPr>
        <p:spPr>
          <a:xfrm>
            <a:off x="3220050" y="28602"/>
            <a:ext cx="5780513" cy="461665"/>
          </a:xfrm>
          <a:prstGeom prst="rect">
            <a:avLst/>
          </a:prstGeom>
          <a:noFill/>
        </p:spPr>
        <p:txBody>
          <a:bodyPr wrap="square" rtlCol="0">
            <a:spAutoFit/>
          </a:bodyPr>
          <a:lstStyle/>
          <a:p>
            <a:pPr algn="ctr"/>
            <a:r>
              <a:rPr lang="cs-CZ" sz="2400" cap="small" dirty="0" err="1">
                <a:solidFill>
                  <a:srgbClr val="70AD47">
                    <a:lumMod val="50000"/>
                  </a:srgbClr>
                </a:solidFill>
                <a:latin typeface="Calibri" panose="020F0502020204030204"/>
              </a:rPr>
              <a:t>Schrödingerova</a:t>
            </a:r>
            <a:r>
              <a:rPr lang="cs-CZ" sz="2400" cap="small" dirty="0">
                <a:solidFill>
                  <a:srgbClr val="70AD47">
                    <a:lumMod val="50000"/>
                  </a:srgbClr>
                </a:solidFill>
                <a:latin typeface="Calibri" panose="020F0502020204030204"/>
              </a:rPr>
              <a:t> rovnice u nás (ve VŠ učebnici)</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8" name="Obdélník 7">
            <a:extLst>
              <a:ext uri="{FF2B5EF4-FFF2-40B4-BE49-F238E27FC236}">
                <a16:creationId xmlns:a16="http://schemas.microsoft.com/office/drawing/2014/main" id="{3DEEB8CF-F9F4-5948-5478-4681D97B972C}"/>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9" name="TextovéPole 8">
            <a:extLst>
              <a:ext uri="{FF2B5EF4-FFF2-40B4-BE49-F238E27FC236}">
                <a16:creationId xmlns:a16="http://schemas.microsoft.com/office/drawing/2014/main" id="{991E32B9-9575-BB7A-8B2B-4010E46FA4A9}"/>
              </a:ext>
            </a:extLst>
          </p:cNvPr>
          <p:cNvSpPr txBox="1"/>
          <p:nvPr/>
        </p:nvSpPr>
        <p:spPr>
          <a:xfrm>
            <a:off x="1927988" y="3677117"/>
            <a:ext cx="1063112" cy="584775"/>
          </a:xfrm>
          <a:prstGeom prst="rect">
            <a:avLst/>
          </a:prstGeom>
          <a:noFill/>
        </p:spPr>
        <p:txBody>
          <a:bodyPr wrap="none" rtlCol="0">
            <a:spAutoFit/>
          </a:bodyPr>
          <a:lstStyle/>
          <a:p>
            <a:r>
              <a:rPr lang="cs-CZ" sz="3200" dirty="0">
                <a:solidFill>
                  <a:srgbClr val="FF0000"/>
                </a:solidFill>
              </a:rPr>
              <a:t>1937</a:t>
            </a:r>
          </a:p>
        </p:txBody>
      </p:sp>
    </p:spTree>
    <p:extLst>
      <p:ext uri="{BB962C8B-B14F-4D97-AF65-F5344CB8AC3E}">
        <p14:creationId xmlns:p14="http://schemas.microsoft.com/office/powerpoint/2010/main" val="3124708541"/>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8698ED2-FC45-EA8C-3D36-A9E038DCEB26}"/>
              </a:ext>
            </a:extLst>
          </p:cNvPr>
          <p:cNvSpPr txBox="1"/>
          <p:nvPr/>
        </p:nvSpPr>
        <p:spPr>
          <a:xfrm>
            <a:off x="3220050" y="28602"/>
            <a:ext cx="5780513" cy="461665"/>
          </a:xfrm>
          <a:prstGeom prst="rect">
            <a:avLst/>
          </a:prstGeom>
          <a:noFill/>
        </p:spPr>
        <p:txBody>
          <a:bodyPr wrap="square" rtlCol="0">
            <a:spAutoFit/>
          </a:bodyPr>
          <a:lstStyle/>
          <a:p>
            <a:pPr algn="ctr"/>
            <a:r>
              <a:rPr lang="cs-CZ" sz="2400" cap="small" dirty="0" err="1">
                <a:solidFill>
                  <a:srgbClr val="70AD47">
                    <a:lumMod val="50000"/>
                  </a:srgbClr>
                </a:solidFill>
                <a:latin typeface="Calibri" panose="020F0502020204030204"/>
              </a:rPr>
              <a:t>Schrödingerova</a:t>
            </a:r>
            <a:r>
              <a:rPr lang="cs-CZ" sz="2400" cap="small" dirty="0">
                <a:solidFill>
                  <a:srgbClr val="70AD47">
                    <a:lumMod val="50000"/>
                  </a:srgbClr>
                </a:solidFill>
                <a:latin typeface="Calibri" panose="020F0502020204030204"/>
              </a:rPr>
              <a:t> rovnice u nás (ve </a:t>
            </a:r>
            <a:r>
              <a:rPr lang="cs-CZ" sz="2400" cap="small" dirty="0">
                <a:solidFill>
                  <a:srgbClr val="FF0000"/>
                </a:solidFill>
                <a:latin typeface="Calibri" panose="020F0502020204030204"/>
              </a:rPr>
              <a:t>SŠ</a:t>
            </a:r>
            <a:r>
              <a:rPr lang="cs-CZ" sz="2400" cap="small" dirty="0">
                <a:solidFill>
                  <a:srgbClr val="70AD47">
                    <a:lumMod val="50000"/>
                  </a:srgbClr>
                </a:solidFill>
                <a:latin typeface="Calibri" panose="020F0502020204030204"/>
              </a:rPr>
              <a:t> učebnici)</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5" name="Obdélník 4">
            <a:extLst>
              <a:ext uri="{FF2B5EF4-FFF2-40B4-BE49-F238E27FC236}">
                <a16:creationId xmlns:a16="http://schemas.microsoft.com/office/drawing/2014/main" id="{31EBF842-6B69-2DA7-18B2-06A77F3101A4}"/>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6" name="TextovéPole 5">
            <a:extLst>
              <a:ext uri="{FF2B5EF4-FFF2-40B4-BE49-F238E27FC236}">
                <a16:creationId xmlns:a16="http://schemas.microsoft.com/office/drawing/2014/main" id="{A9418A8C-0A75-FA76-6813-3B75ABAFAEC4}"/>
              </a:ext>
            </a:extLst>
          </p:cNvPr>
          <p:cNvSpPr txBox="1"/>
          <p:nvPr/>
        </p:nvSpPr>
        <p:spPr>
          <a:xfrm>
            <a:off x="5616009" y="1138517"/>
            <a:ext cx="817853" cy="1477328"/>
          </a:xfrm>
          <a:prstGeom prst="rect">
            <a:avLst/>
          </a:prstGeom>
          <a:noFill/>
        </p:spPr>
        <p:txBody>
          <a:bodyPr wrap="none" rtlCol="0">
            <a:spAutoFit/>
          </a:bodyPr>
          <a:lstStyle/>
          <a:p>
            <a:r>
              <a:rPr lang="cs-CZ" sz="9000" dirty="0">
                <a:solidFill>
                  <a:srgbClr val="FF0000"/>
                </a:solidFill>
                <a:latin typeface="Cavolini" panose="03000502040302020204" pitchFamily="66" charset="0"/>
                <a:cs typeface="Cavolini" panose="03000502040302020204" pitchFamily="66" charset="0"/>
              </a:rPr>
              <a:t>?</a:t>
            </a:r>
          </a:p>
        </p:txBody>
      </p:sp>
    </p:spTree>
    <p:extLst>
      <p:ext uri="{BB962C8B-B14F-4D97-AF65-F5344CB8AC3E}">
        <p14:creationId xmlns:p14="http://schemas.microsoft.com/office/powerpoint/2010/main" val="501990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559380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B2167AA0-718D-63D4-20F3-3339FA33C167}"/>
              </a:ext>
            </a:extLst>
          </p:cNvPr>
          <p:cNvSpPr txBox="1"/>
          <p:nvPr/>
        </p:nvSpPr>
        <p:spPr>
          <a:xfrm>
            <a:off x="1884306" y="28602"/>
            <a:ext cx="8496821" cy="461665"/>
          </a:xfrm>
          <a:prstGeom prst="rect">
            <a:avLst/>
          </a:prstGeom>
          <a:noFill/>
        </p:spPr>
        <p:txBody>
          <a:bodyPr wrap="square" rtlCol="0">
            <a:spAutoFit/>
          </a:bodyPr>
          <a:lstStyle/>
          <a:p>
            <a:pPr algn="ctr"/>
            <a:r>
              <a:rPr lang="cs-CZ" sz="2400" cap="small" dirty="0">
                <a:solidFill>
                  <a:srgbClr val="70AD47">
                    <a:lumMod val="50000"/>
                  </a:srgbClr>
                </a:solidFill>
                <a:latin typeface="Calibri" panose="020F0502020204030204"/>
              </a:rPr>
              <a:t>První monografie, v jejímž názvu je slovo KVANTOVÁ,  u nás (1954)</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5" name="Obdélník 4">
            <a:extLst>
              <a:ext uri="{FF2B5EF4-FFF2-40B4-BE49-F238E27FC236}">
                <a16:creationId xmlns:a16="http://schemas.microsoft.com/office/drawing/2014/main" id="{8FE29F1E-8486-E094-C0D9-5173738B4BED}"/>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pic>
        <p:nvPicPr>
          <p:cNvPr id="8" name="Obrázek 7">
            <a:extLst>
              <a:ext uri="{FF2B5EF4-FFF2-40B4-BE49-F238E27FC236}">
                <a16:creationId xmlns:a16="http://schemas.microsoft.com/office/drawing/2014/main" id="{7AC0AB4C-574A-3248-B582-ED9127B1AD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2271" y="765175"/>
            <a:ext cx="4556879" cy="5593550"/>
          </a:xfrm>
          <a:prstGeom prst="rect">
            <a:avLst/>
          </a:prstGeom>
        </p:spPr>
      </p:pic>
      <p:pic>
        <p:nvPicPr>
          <p:cNvPr id="9" name="Picture 2">
            <a:extLst>
              <a:ext uri="{FF2B5EF4-FFF2-40B4-BE49-F238E27FC236}">
                <a16:creationId xmlns:a16="http://schemas.microsoft.com/office/drawing/2014/main" id="{8AE28F8E-7A63-7094-0935-98D5E8D37194}"/>
              </a:ext>
            </a:extLst>
          </p:cNvPr>
          <p:cNvPicPr>
            <a:picLocks noChangeAspect="1" noChangeArrowheads="1"/>
          </p:cNvPicPr>
          <p:nvPr/>
        </p:nvPicPr>
        <p:blipFill>
          <a:blip r:embed="rId3" cstate="print"/>
          <a:srcRect/>
          <a:stretch>
            <a:fillRect/>
          </a:stretch>
        </p:blipFill>
        <p:spPr bwMode="auto">
          <a:xfrm>
            <a:off x="498356" y="765175"/>
            <a:ext cx="4962283" cy="3437772"/>
          </a:xfrm>
          <a:prstGeom prst="rect">
            <a:avLst/>
          </a:prstGeom>
          <a:noFill/>
          <a:ln w="9525">
            <a:noFill/>
            <a:miter lim="800000"/>
            <a:headEnd/>
            <a:tailEnd/>
          </a:ln>
        </p:spPr>
      </p:pic>
      <p:sp>
        <p:nvSpPr>
          <p:cNvPr id="10" name="Rectangle 10">
            <a:extLst>
              <a:ext uri="{FF2B5EF4-FFF2-40B4-BE49-F238E27FC236}">
                <a16:creationId xmlns:a16="http://schemas.microsoft.com/office/drawing/2014/main" id="{2F26C80B-EC07-EC42-3415-8C7DE192D132}"/>
              </a:ext>
            </a:extLst>
          </p:cNvPr>
          <p:cNvSpPr>
            <a:spLocks noChangeArrowheads="1"/>
          </p:cNvSpPr>
          <p:nvPr/>
        </p:nvSpPr>
        <p:spPr bwMode="auto">
          <a:xfrm>
            <a:off x="498356" y="3279617"/>
            <a:ext cx="4752528" cy="923330"/>
          </a:xfrm>
          <a:prstGeom prst="rect">
            <a:avLst/>
          </a:prstGeom>
          <a:noFill/>
          <a:ln w="12700" cap="sq">
            <a:noFill/>
            <a:miter lim="800000"/>
            <a:headEnd type="none" w="sm" len="sm"/>
            <a:tailEnd type="none" w="sm" len="sm"/>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a:ea typeface="+mn-ea"/>
                <a:cs typeface="+mn-cs"/>
              </a:rPr>
              <a:t>Zdeněk Matyáš</a:t>
            </a:r>
            <a:r>
              <a:rPr kumimoji="0" lang="cs-CZ" b="0" i="0" u="none" strike="noStrike" kern="1200" cap="none" spc="0" normalizeH="0" baseline="0" noProof="0" dirty="0">
                <a:ln>
                  <a:noFill/>
                </a:ln>
                <a:solidFill>
                  <a:schemeClr val="bg1"/>
                </a:solidFill>
                <a:effectLst/>
                <a:uLnTx/>
                <a:uFillTx/>
                <a:latin typeface="Calibri"/>
                <a:ea typeface="+mn-ea"/>
                <a:cs typeface="+mn-cs"/>
              </a:rPr>
              <a:t>, UK (1914-1957)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i="0" u="none" strike="noStrike" kern="1200" cap="none" spc="0" normalizeH="0" baseline="0" noProof="0" dirty="0">
                <a:ln>
                  <a:noFill/>
                </a:ln>
                <a:solidFill>
                  <a:schemeClr val="bg1"/>
                </a:solidFill>
                <a:effectLst/>
                <a:uLnTx/>
                <a:uFillTx/>
                <a:latin typeface="Calibri"/>
                <a:ea typeface="+mn-ea"/>
                <a:cs typeface="+mn-cs"/>
              </a:rPr>
              <a:t>Zakladatel moderní fyziky pevných látek u nás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a:ea typeface="+mn-ea"/>
                <a:cs typeface="+mn-cs"/>
              </a:rPr>
              <a:t>1946-47 </a:t>
            </a:r>
            <a:r>
              <a:rPr kumimoji="0" lang="cs-CZ" i="0" u="none" strike="noStrike" kern="1200" cap="none" spc="0" normalizeH="0" baseline="0" noProof="0" dirty="0">
                <a:ln>
                  <a:noFill/>
                </a:ln>
                <a:solidFill>
                  <a:srgbClr val="FF0000"/>
                </a:solidFill>
                <a:effectLst/>
                <a:uLnTx/>
                <a:uFillTx/>
                <a:latin typeface="Calibri"/>
                <a:ea typeface="+mn-ea"/>
                <a:cs typeface="+mn-cs"/>
              </a:rPr>
              <a:t>působil v Bristolu u prof. Motta</a:t>
            </a:r>
          </a:p>
        </p:txBody>
      </p:sp>
    </p:spTree>
    <p:extLst>
      <p:ext uri="{BB962C8B-B14F-4D97-AF65-F5344CB8AC3E}">
        <p14:creationId xmlns:p14="http://schemas.microsoft.com/office/powerpoint/2010/main" val="238918212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345038-9E31-6DB5-E4AD-4AF2876FDC4E}"/>
            </a:ext>
          </a:extLst>
        </p:cNvPr>
        <p:cNvGrpSpPr/>
        <p:nvPr/>
      </p:nvGrpSpPr>
      <p:grpSpPr>
        <a:xfrm>
          <a:off x="0" y="0"/>
          <a:ext cx="0" cy="0"/>
          <a:chOff x="0" y="0"/>
          <a:chExt cx="0" cy="0"/>
        </a:xfrm>
      </p:grpSpPr>
      <p:pic>
        <p:nvPicPr>
          <p:cNvPr id="3" name="Obrázek 2">
            <a:extLst>
              <a:ext uri="{FF2B5EF4-FFF2-40B4-BE49-F238E27FC236}">
                <a16:creationId xmlns:a16="http://schemas.microsoft.com/office/drawing/2014/main" id="{23CB01EA-7D82-A0D5-3F5E-45E65059BCBC}"/>
              </a:ext>
            </a:extLst>
          </p:cNvPr>
          <p:cNvPicPr>
            <a:picLocks noChangeAspect="1"/>
          </p:cNvPicPr>
          <p:nvPr/>
        </p:nvPicPr>
        <p:blipFill>
          <a:blip r:embed="rId2"/>
          <a:stretch>
            <a:fillRect/>
          </a:stretch>
        </p:blipFill>
        <p:spPr>
          <a:xfrm>
            <a:off x="8050305" y="719456"/>
            <a:ext cx="3951289" cy="5563384"/>
          </a:xfrm>
          <a:prstGeom prst="rect">
            <a:avLst/>
          </a:prstGeom>
        </p:spPr>
      </p:pic>
      <p:sp>
        <p:nvSpPr>
          <p:cNvPr id="4" name="TextovéPole 3">
            <a:extLst>
              <a:ext uri="{FF2B5EF4-FFF2-40B4-BE49-F238E27FC236}">
                <a16:creationId xmlns:a16="http://schemas.microsoft.com/office/drawing/2014/main" id="{1784BADB-189C-2DD1-DB2B-CAC16D0E4190}"/>
              </a:ext>
            </a:extLst>
          </p:cNvPr>
          <p:cNvSpPr txBox="1"/>
          <p:nvPr/>
        </p:nvSpPr>
        <p:spPr>
          <a:xfrm>
            <a:off x="3121438" y="28602"/>
            <a:ext cx="6076350" cy="461665"/>
          </a:xfrm>
          <a:prstGeom prst="rect">
            <a:avLst/>
          </a:prstGeom>
          <a:noFill/>
        </p:spPr>
        <p:txBody>
          <a:bodyPr wrap="square" rtlCol="0">
            <a:spAutoFit/>
          </a:bodyPr>
          <a:lstStyle/>
          <a:p>
            <a:pPr algn="ctr"/>
            <a:r>
              <a:rPr lang="cs-CZ" sz="2400" cap="small" dirty="0">
                <a:solidFill>
                  <a:srgbClr val="70AD47">
                    <a:lumMod val="50000"/>
                  </a:srgbClr>
                </a:solidFill>
                <a:latin typeface="Calibri" panose="020F0502020204030204"/>
              </a:rPr>
              <a:t>První učebnice kvantové mechaniky u nás (1956)</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5" name="Obdélník 4">
            <a:extLst>
              <a:ext uri="{FF2B5EF4-FFF2-40B4-BE49-F238E27FC236}">
                <a16:creationId xmlns:a16="http://schemas.microsoft.com/office/drawing/2014/main" id="{9BF371C8-416D-14E7-13BD-C1D893CF0A2F}"/>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 name="TextovéPole 1">
            <a:extLst>
              <a:ext uri="{FF2B5EF4-FFF2-40B4-BE49-F238E27FC236}">
                <a16:creationId xmlns:a16="http://schemas.microsoft.com/office/drawing/2014/main" id="{9178108B-8C8C-335B-E4E4-A3C1BB6EC500}"/>
              </a:ext>
            </a:extLst>
          </p:cNvPr>
          <p:cNvSpPr txBox="1"/>
          <p:nvPr/>
        </p:nvSpPr>
        <p:spPr>
          <a:xfrm>
            <a:off x="2662517" y="5244353"/>
            <a:ext cx="4805083" cy="923330"/>
          </a:xfrm>
          <a:prstGeom prst="rect">
            <a:avLst/>
          </a:prstGeom>
          <a:noFill/>
        </p:spPr>
        <p:txBody>
          <a:bodyPr wrap="square" rtlCol="0">
            <a:spAutoFit/>
          </a:bodyPr>
          <a:lstStyle/>
          <a:p>
            <a:r>
              <a:rPr lang="cs-CZ" dirty="0"/>
              <a:t>V Brně začal vyučovat kvantovou mechaniku prof. O. </a:t>
            </a:r>
            <a:r>
              <a:rPr lang="cs-CZ" dirty="0" err="1"/>
              <a:t>Litzman</a:t>
            </a:r>
            <a:r>
              <a:rPr lang="cs-CZ" dirty="0"/>
              <a:t> až v polovině  50. let </a:t>
            </a:r>
          </a:p>
          <a:p>
            <a:r>
              <a:rPr lang="cs-CZ" dirty="0"/>
              <a:t>(přitom vznikal překlad </a:t>
            </a:r>
            <a:r>
              <a:rPr lang="cs-CZ" dirty="0" err="1"/>
              <a:t>Blochincevovy</a:t>
            </a:r>
            <a:r>
              <a:rPr lang="cs-CZ" dirty="0"/>
              <a:t> knihy).</a:t>
            </a:r>
          </a:p>
        </p:txBody>
      </p:sp>
    </p:spTree>
    <p:extLst>
      <p:ext uri="{BB962C8B-B14F-4D97-AF65-F5344CB8AC3E}">
        <p14:creationId xmlns:p14="http://schemas.microsoft.com/office/powerpoint/2010/main" val="3388853789"/>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76B53-520C-95AF-3F72-FA56E5344E9E}"/>
            </a:ext>
          </a:extLst>
        </p:cNvPr>
        <p:cNvGrpSpPr/>
        <p:nvPr/>
      </p:nvGrpSpPr>
      <p:grpSpPr>
        <a:xfrm>
          <a:off x="0" y="0"/>
          <a:ext cx="0" cy="0"/>
          <a:chOff x="0" y="0"/>
          <a:chExt cx="0" cy="0"/>
        </a:xfrm>
      </p:grpSpPr>
      <p:pic>
        <p:nvPicPr>
          <p:cNvPr id="3" name="Obrázek 2">
            <a:extLst>
              <a:ext uri="{FF2B5EF4-FFF2-40B4-BE49-F238E27FC236}">
                <a16:creationId xmlns:a16="http://schemas.microsoft.com/office/drawing/2014/main" id="{A9241D4A-06CD-7DB6-8B31-FAD9E2F780B1}"/>
              </a:ext>
            </a:extLst>
          </p:cNvPr>
          <p:cNvPicPr>
            <a:picLocks noChangeAspect="1"/>
          </p:cNvPicPr>
          <p:nvPr/>
        </p:nvPicPr>
        <p:blipFill>
          <a:blip r:embed="rId2"/>
          <a:stretch>
            <a:fillRect/>
          </a:stretch>
        </p:blipFill>
        <p:spPr>
          <a:xfrm>
            <a:off x="3953435" y="1874782"/>
            <a:ext cx="8095130" cy="485607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Obdélník 3">
            <a:extLst>
              <a:ext uri="{FF2B5EF4-FFF2-40B4-BE49-F238E27FC236}">
                <a16:creationId xmlns:a16="http://schemas.microsoft.com/office/drawing/2014/main" id="{24CA1D5E-FD9B-0631-8EBA-FD4036A1BF1A}"/>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 name="TextovéPole 4">
            <a:extLst>
              <a:ext uri="{FF2B5EF4-FFF2-40B4-BE49-F238E27FC236}">
                <a16:creationId xmlns:a16="http://schemas.microsoft.com/office/drawing/2014/main" id="{BBDF801D-5AB5-47CE-D359-5B34C09954C8}"/>
              </a:ext>
            </a:extLst>
          </p:cNvPr>
          <p:cNvSpPr txBox="1"/>
          <p:nvPr/>
        </p:nvSpPr>
        <p:spPr>
          <a:xfrm>
            <a:off x="5346083" y="18459"/>
            <a:ext cx="1801455" cy="461665"/>
          </a:xfrm>
          <a:prstGeom prst="rect">
            <a:avLst/>
          </a:prstGeom>
          <a:noFill/>
        </p:spPr>
        <p:txBody>
          <a:bodyPr wrap="none" rtlCol="0">
            <a:spAutoFit/>
          </a:bodyPr>
          <a:lstStyle/>
          <a:p>
            <a:r>
              <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rPr>
              <a:t>Vlnové balíky</a:t>
            </a:r>
          </a:p>
        </p:txBody>
      </p:sp>
      <p:sp>
        <p:nvSpPr>
          <p:cNvPr id="11" name="TextovéPole 10">
            <a:extLst>
              <a:ext uri="{FF2B5EF4-FFF2-40B4-BE49-F238E27FC236}">
                <a16:creationId xmlns:a16="http://schemas.microsoft.com/office/drawing/2014/main" id="{B7D019A3-DF44-420E-8D69-4AA6370F7090}"/>
              </a:ext>
            </a:extLst>
          </p:cNvPr>
          <p:cNvSpPr txBox="1"/>
          <p:nvPr/>
        </p:nvSpPr>
        <p:spPr>
          <a:xfrm>
            <a:off x="2519080" y="1972531"/>
            <a:ext cx="2402645" cy="369332"/>
          </a:xfrm>
          <a:prstGeom prst="rect">
            <a:avLst/>
          </a:prstGeom>
          <a:noFill/>
        </p:spPr>
        <p:txBody>
          <a:bodyPr wrap="none" rtlCol="0">
            <a:spAutoFit/>
          </a:bodyPr>
          <a:lstStyle/>
          <a:p>
            <a:r>
              <a:rPr lang="cs-CZ" b="1" dirty="0">
                <a:solidFill>
                  <a:schemeClr val="accent2">
                    <a:lumMod val="75000"/>
                  </a:schemeClr>
                </a:solidFill>
              </a:rPr>
              <a:t>28</a:t>
            </a:r>
            <a:r>
              <a:rPr lang="cs-CZ" dirty="0">
                <a:solidFill>
                  <a:schemeClr val="accent2">
                    <a:lumMod val="75000"/>
                  </a:schemeClr>
                </a:solidFill>
              </a:rPr>
              <a:t> (1926), pp. 664-666</a:t>
            </a:r>
          </a:p>
        </p:txBody>
      </p:sp>
      <p:sp>
        <p:nvSpPr>
          <p:cNvPr id="7" name="TextovéPole 6">
            <a:extLst>
              <a:ext uri="{FF2B5EF4-FFF2-40B4-BE49-F238E27FC236}">
                <a16:creationId xmlns:a16="http://schemas.microsoft.com/office/drawing/2014/main" id="{E7F03F4E-54F3-FCE6-AF15-7CEE50CDC637}"/>
              </a:ext>
            </a:extLst>
          </p:cNvPr>
          <p:cNvSpPr txBox="1"/>
          <p:nvPr/>
        </p:nvSpPr>
        <p:spPr>
          <a:xfrm>
            <a:off x="480827" y="706107"/>
            <a:ext cx="11576702" cy="1015663"/>
          </a:xfrm>
          <a:prstGeom prst="rect">
            <a:avLst/>
          </a:prstGeom>
          <a:noFill/>
        </p:spPr>
        <p:txBody>
          <a:bodyPr wrap="square" rtlCol="0">
            <a:spAutoFit/>
          </a:bodyPr>
          <a:lstStyle/>
          <a:p>
            <a:r>
              <a:rPr lang="cs-CZ" sz="2000" dirty="0">
                <a:solidFill>
                  <a:srgbClr val="0070C0"/>
                </a:solidFill>
                <a:latin typeface="Cavolini" panose="03000502040302020204" pitchFamily="66" charset="0"/>
                <a:cs typeface="Cavolini" panose="03000502040302020204" pitchFamily="66" charset="0"/>
              </a:rPr>
              <a:t>Po posledním článku </a:t>
            </a:r>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Schrödingerovy</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tetralogie</a:t>
            </a:r>
            <a:r>
              <a:rPr lang="cs-CZ" sz="2000" dirty="0">
                <a:solidFill>
                  <a:srgbClr val="0070C0"/>
                </a:solidFill>
                <a:latin typeface="Cavolini" panose="03000502040302020204" pitchFamily="66" charset="0"/>
                <a:cs typeface="Cavolini" panose="03000502040302020204" pitchFamily="66" charset="0"/>
              </a:rPr>
              <a:t> vyšel dne 9. 7. 1926 v časopise </a:t>
            </a:r>
            <a:r>
              <a:rPr lang="cs-CZ" sz="2000" i="1" dirty="0" err="1">
                <a:solidFill>
                  <a:srgbClr val="0070C0"/>
                </a:solidFill>
                <a:latin typeface="Cavolini" panose="03000502040302020204" pitchFamily="66" charset="0"/>
                <a:cs typeface="Cavolini" panose="03000502040302020204" pitchFamily="66" charset="0"/>
              </a:rPr>
              <a:t>Naturwissenschaften</a:t>
            </a:r>
            <a:r>
              <a:rPr lang="cs-CZ" sz="2000" i="1" dirty="0">
                <a:solidFill>
                  <a:srgbClr val="0070C0"/>
                </a:solidFill>
                <a:latin typeface="Cavolini" panose="03000502040302020204" pitchFamily="66" charset="0"/>
                <a:cs typeface="Cavolini" panose="03000502040302020204" pitchFamily="66" charset="0"/>
              </a:rPr>
              <a:t> </a:t>
            </a:r>
            <a:r>
              <a:rPr lang="cs-CZ" sz="2000" dirty="0">
                <a:solidFill>
                  <a:srgbClr val="0070C0"/>
                </a:solidFill>
                <a:latin typeface="Cavolini" panose="03000502040302020204" pitchFamily="66" charset="0"/>
                <a:cs typeface="Cavolini" panose="03000502040302020204" pitchFamily="66" charset="0"/>
              </a:rPr>
              <a:t>krátký článek, v němž </a:t>
            </a:r>
            <a:r>
              <a:rPr lang="cs-CZ" sz="2000" dirty="0">
                <a:solidFill>
                  <a:srgbClr val="FF0000"/>
                </a:solidFill>
                <a:latin typeface="Cavolini" panose="03000502040302020204" pitchFamily="66" charset="0"/>
                <a:cs typeface="Cavolini" panose="03000502040302020204" pitchFamily="66" charset="0"/>
              </a:rPr>
              <a:t>konstruuje </a:t>
            </a:r>
            <a:r>
              <a:rPr lang="cs-CZ" sz="2000" dirty="0">
                <a:solidFill>
                  <a:srgbClr val="FF000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vlnový balík </a:t>
            </a:r>
            <a:r>
              <a:rPr lang="cs-CZ" sz="2000" dirty="0">
                <a:solidFill>
                  <a:srgbClr val="FF0000"/>
                </a:solidFill>
                <a:latin typeface="Cavolini" panose="03000502040302020204" pitchFamily="66" charset="0"/>
                <a:cs typeface="Cavolini" panose="03000502040302020204" pitchFamily="66" charset="0"/>
              </a:rPr>
              <a:t>z vlastních funkcí </a:t>
            </a:r>
            <a:r>
              <a:rPr lang="cs-CZ" sz="2000" u="sng" dirty="0">
                <a:solidFill>
                  <a:srgbClr val="FF0000"/>
                </a:solidFill>
                <a:latin typeface="Cavolini" panose="03000502040302020204" pitchFamily="66" charset="0"/>
                <a:cs typeface="Cavolini" panose="03000502040302020204" pitchFamily="66" charset="0"/>
              </a:rPr>
              <a:t>harmonického oscilátoru.</a:t>
            </a:r>
            <a:endParaRPr lang="cs-CZ" sz="2000" dirty="0">
              <a:solidFill>
                <a:srgbClr val="0070C0"/>
              </a:solidFill>
              <a:latin typeface="Cavolini" panose="03000502040302020204" pitchFamily="66" charset="0"/>
              <a:cs typeface="Cavolini" panose="03000502040302020204" pitchFamily="66" charset="0"/>
            </a:endParaRPr>
          </a:p>
        </p:txBody>
      </p:sp>
    </p:spTree>
    <p:extLst>
      <p:ext uri="{BB962C8B-B14F-4D97-AF65-F5344CB8AC3E}">
        <p14:creationId xmlns:p14="http://schemas.microsoft.com/office/powerpoint/2010/main" val="20026774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Přímá spojnice se šipkou 3">
            <a:extLst>
              <a:ext uri="{FF2B5EF4-FFF2-40B4-BE49-F238E27FC236}">
                <a16:creationId xmlns:a16="http://schemas.microsoft.com/office/drawing/2014/main" id="{9F957E9D-B48F-5D1A-3719-5D8D1DCDBCB4}"/>
              </a:ext>
            </a:extLst>
          </p:cNvPr>
          <p:cNvCxnSpPr>
            <a:cxnSpLocks/>
          </p:cNvCxnSpPr>
          <p:nvPr/>
        </p:nvCxnSpPr>
        <p:spPr>
          <a:xfrm>
            <a:off x="5495826" y="908413"/>
            <a:ext cx="1187777" cy="0"/>
          </a:xfrm>
          <a:prstGeom prst="straightConnector1">
            <a:avLst/>
          </a:prstGeom>
          <a:ln w="28575">
            <a:solidFill>
              <a:srgbClr val="7030A0"/>
            </a:solidFill>
            <a:tailEnd type="stealth" w="lg" len="lg"/>
          </a:ln>
        </p:spPr>
        <p:style>
          <a:lnRef idx="2">
            <a:schemeClr val="accent1"/>
          </a:lnRef>
          <a:fillRef idx="0">
            <a:schemeClr val="accent1"/>
          </a:fillRef>
          <a:effectRef idx="1">
            <a:schemeClr val="accent1"/>
          </a:effectRef>
          <a:fontRef idx="minor">
            <a:schemeClr val="tx1"/>
          </a:fontRef>
        </p:style>
      </p:cxnSp>
      <p:cxnSp>
        <p:nvCxnSpPr>
          <p:cNvPr id="5" name="Přímá spojnice se šipkou 4">
            <a:extLst>
              <a:ext uri="{FF2B5EF4-FFF2-40B4-BE49-F238E27FC236}">
                <a16:creationId xmlns:a16="http://schemas.microsoft.com/office/drawing/2014/main" id="{D3E465D8-1CA3-8C00-0045-E0E3A9BAFFA0}"/>
              </a:ext>
            </a:extLst>
          </p:cNvPr>
          <p:cNvCxnSpPr>
            <a:cxnSpLocks/>
          </p:cNvCxnSpPr>
          <p:nvPr/>
        </p:nvCxnSpPr>
        <p:spPr>
          <a:xfrm flipH="1">
            <a:off x="5495826" y="1051388"/>
            <a:ext cx="1187777" cy="0"/>
          </a:xfrm>
          <a:prstGeom prst="straightConnector1">
            <a:avLst/>
          </a:prstGeom>
          <a:ln w="28575">
            <a:solidFill>
              <a:srgbClr val="FF0000"/>
            </a:solidFill>
            <a:tailEnd type="stealth" w="lg" len="lg"/>
          </a:ln>
        </p:spPr>
        <p:style>
          <a:lnRef idx="2">
            <a:schemeClr val="accent1"/>
          </a:lnRef>
          <a:fillRef idx="0">
            <a:schemeClr val="accent1"/>
          </a:fillRef>
          <a:effectRef idx="1">
            <a:schemeClr val="accent1"/>
          </a:effectRef>
          <a:fontRef idx="minor">
            <a:schemeClr val="tx1"/>
          </a:fontRef>
        </p:style>
      </p:cxnSp>
      <p:sp>
        <p:nvSpPr>
          <p:cNvPr id="9" name="Obdélník 8">
            <a:extLst>
              <a:ext uri="{FF2B5EF4-FFF2-40B4-BE49-F238E27FC236}">
                <a16:creationId xmlns:a16="http://schemas.microsoft.com/office/drawing/2014/main" id="{D236692B-117B-B142-13C7-8517CCA16236}"/>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1" name="TextovéPole 10">
            <a:extLst>
              <a:ext uri="{FF2B5EF4-FFF2-40B4-BE49-F238E27FC236}">
                <a16:creationId xmlns:a16="http://schemas.microsoft.com/office/drawing/2014/main" id="{15AC84FD-92BE-02B8-6687-1976A10999D3}"/>
              </a:ext>
            </a:extLst>
          </p:cNvPr>
          <p:cNvSpPr txBox="1"/>
          <p:nvPr/>
        </p:nvSpPr>
        <p:spPr>
          <a:xfrm>
            <a:off x="3722261" y="28602"/>
            <a:ext cx="4870949" cy="461665"/>
          </a:xfrm>
          <a:prstGeom prst="rect">
            <a:avLst/>
          </a:prstGeom>
          <a:noFill/>
        </p:spPr>
        <p:txBody>
          <a:bodyPr wrap="none" rtlCol="0">
            <a:spAutoFit/>
          </a:bodyPr>
          <a:lstStyle/>
          <a:p>
            <a:r>
              <a:rPr lang="cs-CZ" sz="2400" cap="small" dirty="0">
                <a:solidFill>
                  <a:srgbClr val="70AD47">
                    <a:lumMod val="50000"/>
                  </a:srgbClr>
                </a:solidFill>
                <a:latin typeface="Calibri" panose="020F0502020204030204"/>
              </a:rPr>
              <a:t>Z čeho de </a:t>
            </a:r>
            <a:r>
              <a:rPr lang="cs-CZ" sz="2400" cap="small" dirty="0" err="1">
                <a:solidFill>
                  <a:srgbClr val="70AD47">
                    <a:lumMod val="50000"/>
                  </a:srgbClr>
                </a:solidFill>
                <a:latin typeface="Calibri" panose="020F0502020204030204"/>
              </a:rPr>
              <a:t>Broglie</a:t>
            </a:r>
            <a:r>
              <a:rPr lang="cs-CZ" sz="2400" cap="small" dirty="0">
                <a:solidFill>
                  <a:srgbClr val="70AD47">
                    <a:lumMod val="50000"/>
                  </a:srgbClr>
                </a:solidFill>
                <a:latin typeface="Calibri" panose="020F0502020204030204"/>
              </a:rPr>
              <a:t> vyšel a k čemu </a:t>
            </a:r>
            <a:r>
              <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rPr>
              <a:t>došel</a:t>
            </a:r>
          </a:p>
        </p:txBody>
      </p:sp>
      <p:grpSp>
        <p:nvGrpSpPr>
          <p:cNvPr id="30" name="Skupina 29">
            <a:extLst>
              <a:ext uri="{FF2B5EF4-FFF2-40B4-BE49-F238E27FC236}">
                <a16:creationId xmlns:a16="http://schemas.microsoft.com/office/drawing/2014/main" id="{1089923D-726D-DB55-1A9E-08019E3F29C1}"/>
              </a:ext>
            </a:extLst>
          </p:cNvPr>
          <p:cNvGrpSpPr/>
          <p:nvPr/>
        </p:nvGrpSpPr>
        <p:grpSpPr>
          <a:xfrm>
            <a:off x="792192" y="3690952"/>
            <a:ext cx="9353016" cy="896143"/>
            <a:chOff x="792192" y="4078157"/>
            <a:chExt cx="9353016" cy="896143"/>
          </a:xfrm>
        </p:grpSpPr>
        <p:sp>
          <p:nvSpPr>
            <p:cNvPr id="12" name="TextovéPole 11">
              <a:extLst>
                <a:ext uri="{FF2B5EF4-FFF2-40B4-BE49-F238E27FC236}">
                  <a16:creationId xmlns:a16="http://schemas.microsoft.com/office/drawing/2014/main" id="{E89CE7E0-27F4-2256-6956-900FEE58FB49}"/>
                </a:ext>
              </a:extLst>
            </p:cNvPr>
            <p:cNvSpPr txBox="1"/>
            <p:nvPr/>
          </p:nvSpPr>
          <p:spPr>
            <a:xfrm>
              <a:off x="792192" y="4189464"/>
              <a:ext cx="5572813" cy="707886"/>
            </a:xfrm>
            <a:prstGeom prst="rect">
              <a:avLst/>
            </a:prstGeom>
            <a:noFill/>
          </p:spPr>
          <p:txBody>
            <a:bodyPr wrap="square" rtlCol="0">
              <a:spAutoFit/>
            </a:bodyPr>
            <a:lstStyle/>
            <a:p>
              <a:r>
                <a:rPr lang="cs-CZ" sz="2000" dirty="0"/>
                <a:t>Pokud se objekt se pohybuje rychlostí </a:t>
              </a:r>
              <a:r>
                <a:rPr lang="cs-CZ" sz="2000" i="1" dirty="0">
                  <a:solidFill>
                    <a:srgbClr val="C00000"/>
                  </a:solidFill>
                </a:rPr>
                <a:t>v</a:t>
              </a:r>
              <a:r>
                <a:rPr lang="cs-CZ" sz="2000" i="1" dirty="0"/>
                <a:t> </a:t>
              </a:r>
              <a:r>
                <a:rPr lang="cs-CZ" sz="2000" dirty="0"/>
                <a:t> vůči pozorovateli, </a:t>
              </a:r>
              <a:r>
                <a:rPr lang="cs-CZ" sz="2000" dirty="0">
                  <a:solidFill>
                    <a:srgbClr val="00B0F0"/>
                  </a:solidFill>
                </a:rPr>
                <a:t>pro pozorovatele frekvence je  </a:t>
              </a:r>
            </a:p>
          </p:txBody>
        </p:sp>
        <p:grpSp>
          <p:nvGrpSpPr>
            <p:cNvPr id="16" name="Skupina 15">
              <a:extLst>
                <a:ext uri="{FF2B5EF4-FFF2-40B4-BE49-F238E27FC236}">
                  <a16:creationId xmlns:a16="http://schemas.microsoft.com/office/drawing/2014/main" id="{2281A613-8261-7CF4-0742-CB9A9862E527}"/>
                </a:ext>
              </a:extLst>
            </p:cNvPr>
            <p:cNvGrpSpPr/>
            <p:nvPr/>
          </p:nvGrpSpPr>
          <p:grpSpPr>
            <a:xfrm>
              <a:off x="6968322" y="4078157"/>
              <a:ext cx="3176886" cy="896143"/>
              <a:chOff x="6677622" y="2532857"/>
              <a:chExt cx="3176886" cy="896143"/>
            </a:xfrm>
          </p:grpSpPr>
          <mc:AlternateContent xmlns:mc="http://schemas.openxmlformats.org/markup-compatibility/2006" xmlns:a14="http://schemas.microsoft.com/office/drawing/2010/main">
            <mc:Choice Requires="a14">
              <p:sp>
                <p:nvSpPr>
                  <p:cNvPr id="6" name="TextovéPole 5">
                    <a:extLst>
                      <a:ext uri="{FF2B5EF4-FFF2-40B4-BE49-F238E27FC236}">
                        <a16:creationId xmlns:a16="http://schemas.microsoft.com/office/drawing/2014/main" id="{9842528B-9DEA-C978-CD95-00674E0390BE}"/>
                      </a:ext>
                    </a:extLst>
                  </p:cNvPr>
                  <p:cNvSpPr txBox="1"/>
                  <p:nvPr/>
                </p:nvSpPr>
                <p:spPr>
                  <a:xfrm>
                    <a:off x="6677622" y="2532857"/>
                    <a:ext cx="2096728" cy="89614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rPr>
                            <m:t>h</m:t>
                          </m:r>
                          <m:r>
                            <a:rPr lang="cs-CZ" sz="2400" b="0" i="1" smtClean="0">
                              <a:solidFill>
                                <a:srgbClr val="00B0F0"/>
                              </a:solidFill>
                              <a:latin typeface="Cambria Math" panose="02040503050406030204" pitchFamily="18" charset="0"/>
                            </a:rPr>
                            <m:t>𝑓</m:t>
                          </m:r>
                          <m:r>
                            <a:rPr lang="cs-CZ" sz="2400" b="0" i="1" smtClean="0">
                              <a:latin typeface="Cambria Math" panose="02040503050406030204" pitchFamily="18" charset="0"/>
                            </a:rPr>
                            <m:t>=</m:t>
                          </m:r>
                          <m:f>
                            <m:fPr>
                              <m:ctrlPr>
                                <a:rPr lang="cs-CZ" sz="2400" b="0" i="1" smtClean="0">
                                  <a:latin typeface="Cambria Math" panose="02040503050406030204" pitchFamily="18" charset="0"/>
                                </a:rPr>
                              </m:ctrlPr>
                            </m:fPr>
                            <m:num>
                              <m:r>
                                <a:rPr lang="cs-CZ" sz="2400" b="0" i="1" smtClean="0">
                                  <a:latin typeface="Cambria Math" panose="02040503050406030204" pitchFamily="18" charset="0"/>
                                </a:rPr>
                                <m:t>𝑚</m:t>
                              </m:r>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𝑐</m:t>
                                  </m:r>
                                </m:e>
                                <m:sup>
                                  <m:r>
                                    <a:rPr lang="cs-CZ" sz="2400" b="0" i="1" smtClean="0">
                                      <a:latin typeface="Cambria Math" panose="02040503050406030204" pitchFamily="18" charset="0"/>
                                    </a:rPr>
                                    <m:t>2</m:t>
                                  </m:r>
                                </m:sup>
                              </m:sSup>
                            </m:num>
                            <m:den>
                              <m:rad>
                                <m:radPr>
                                  <m:degHide m:val="on"/>
                                  <m:ctrlPr>
                                    <a:rPr lang="cs-CZ" sz="2400" b="0" i="1" smtClean="0">
                                      <a:latin typeface="Cambria Math" panose="02040503050406030204" pitchFamily="18" charset="0"/>
                                    </a:rPr>
                                  </m:ctrlPr>
                                </m:radPr>
                                <m:deg/>
                                <m:e>
                                  <m:r>
                                    <a:rPr lang="cs-CZ" sz="2400" b="0" i="1" smtClean="0">
                                      <a:latin typeface="Cambria Math" panose="02040503050406030204" pitchFamily="18" charset="0"/>
                                    </a:rPr>
                                    <m:t>1−</m:t>
                                  </m:r>
                                  <m:sSup>
                                    <m:sSupPr>
                                      <m:ctrlPr>
                                        <a:rPr lang="cs-CZ" sz="2400" b="0" i="1" smtClean="0">
                                          <a:solidFill>
                                            <a:srgbClr val="C00000"/>
                                          </a:solidFill>
                                          <a:latin typeface="Cambria Math" panose="02040503050406030204" pitchFamily="18" charset="0"/>
                                          <a:ea typeface="Cambria Math" panose="02040503050406030204" pitchFamily="18" charset="0"/>
                                        </a:rPr>
                                      </m:ctrlPr>
                                    </m:sSupPr>
                                    <m:e>
                                      <m:r>
                                        <a:rPr lang="cs-CZ" sz="2400" b="0" i="1" smtClean="0">
                                          <a:solidFill>
                                            <a:srgbClr val="C00000"/>
                                          </a:solidFill>
                                          <a:latin typeface="Cambria Math" panose="02040503050406030204" pitchFamily="18" charset="0"/>
                                          <a:ea typeface="Cambria Math" panose="02040503050406030204" pitchFamily="18" charset="0"/>
                                        </a:rPr>
                                        <m:t>𝛽</m:t>
                                      </m:r>
                                    </m:e>
                                    <m:sup>
                                      <m:r>
                                        <a:rPr lang="cs-CZ" sz="2400" b="0" i="1" smtClean="0">
                                          <a:latin typeface="Cambria Math" panose="02040503050406030204" pitchFamily="18" charset="0"/>
                                        </a:rPr>
                                        <m:t>2</m:t>
                                      </m:r>
                                    </m:sup>
                                  </m:sSup>
                                </m:e>
                              </m:rad>
                            </m:den>
                          </m:f>
                          <m:r>
                            <a:rPr lang="cs-CZ" sz="2400" b="0" i="1" smtClean="0">
                              <a:latin typeface="Cambria Math" panose="02040503050406030204" pitchFamily="18" charset="0"/>
                            </a:rPr>
                            <m:t>, </m:t>
                          </m:r>
                        </m:oMath>
                      </m:oMathPara>
                    </a14:m>
                    <a:endParaRPr lang="cs-CZ" sz="2400" dirty="0"/>
                  </a:p>
                </p:txBody>
              </p:sp>
            </mc:Choice>
            <mc:Fallback xmlns="">
              <p:sp>
                <p:nvSpPr>
                  <p:cNvPr id="6" name="TextovéPole 5">
                    <a:extLst>
                      <a:ext uri="{FF2B5EF4-FFF2-40B4-BE49-F238E27FC236}">
                        <a16:creationId xmlns:a16="http://schemas.microsoft.com/office/drawing/2014/main" id="{9842528B-9DEA-C978-CD95-00674E0390BE}"/>
                      </a:ext>
                    </a:extLst>
                  </p:cNvPr>
                  <p:cNvSpPr txBox="1">
                    <a:spLocks noRot="1" noChangeAspect="1" noMove="1" noResize="1" noEditPoints="1" noAdjustHandles="1" noChangeArrowheads="1" noChangeShapeType="1" noTextEdit="1"/>
                  </p:cNvSpPr>
                  <p:nvPr/>
                </p:nvSpPr>
                <p:spPr>
                  <a:xfrm>
                    <a:off x="6677622" y="2532857"/>
                    <a:ext cx="2096728" cy="896143"/>
                  </a:xfrm>
                  <a:prstGeom prst="rect">
                    <a:avLst/>
                  </a:prstGeom>
                  <a:blipFill>
                    <a:blip r:embed="rId3"/>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5" name="TextovéPole 14">
                    <a:extLst>
                      <a:ext uri="{FF2B5EF4-FFF2-40B4-BE49-F238E27FC236}">
                        <a16:creationId xmlns:a16="http://schemas.microsoft.com/office/drawing/2014/main" id="{658A47E6-6D6F-8D37-29E1-321B7DFF3089}"/>
                      </a:ext>
                    </a:extLst>
                  </p:cNvPr>
                  <p:cNvSpPr txBox="1"/>
                  <p:nvPr/>
                </p:nvSpPr>
                <p:spPr>
                  <a:xfrm>
                    <a:off x="8723292" y="2645417"/>
                    <a:ext cx="1131216" cy="633315"/>
                  </a:xfrm>
                  <a:prstGeom prst="rect">
                    <a:avLst/>
                  </a:prstGeom>
                  <a:noFill/>
                </p:spPr>
                <p:txBody>
                  <a:bodyPr wrap="square" lIns="0" tIns="0" rIns="0" bIns="0" rtlCol="0">
                    <a:spAutoFit/>
                  </a:bodyPr>
                  <a:lstStyle/>
                  <a:p>
                    <a:pPr/>
                    <a14:m>
                      <m:oMathPara xmlns:m="http://schemas.openxmlformats.org/officeDocument/2006/math">
                        <m:oMathParaPr>
                          <m:jc m:val="center"/>
                        </m:oMathParaPr>
                        <m:oMath xmlns:m="http://schemas.openxmlformats.org/officeDocument/2006/math">
                          <m:r>
                            <a:rPr lang="cs-CZ" sz="2400" b="0" i="1" smtClean="0">
                              <a:latin typeface="Cambria Math" panose="02040503050406030204" pitchFamily="18" charset="0"/>
                            </a:rPr>
                            <m:t> </m:t>
                          </m:r>
                          <m:r>
                            <a:rPr lang="cs-CZ" sz="2400" b="0" i="1" smtClean="0">
                              <a:latin typeface="Cambria Math" panose="02040503050406030204" pitchFamily="18" charset="0"/>
                              <a:ea typeface="Cambria Math" panose="02040503050406030204" pitchFamily="18" charset="0"/>
                            </a:rPr>
                            <m:t>𝛽</m:t>
                          </m:r>
                          <m:r>
                            <a:rPr lang="cs-CZ" sz="2400" b="0" i="1" smtClean="0">
                              <a:latin typeface="Cambria Math" panose="02040503050406030204" pitchFamily="18" charset="0"/>
                              <a:ea typeface="Cambria Math" panose="02040503050406030204" pitchFamily="18" charset="0"/>
                            </a:rPr>
                            <m:t>=</m:t>
                          </m:r>
                          <m:f>
                            <m:fPr>
                              <m:ctrlPr>
                                <a:rPr lang="cs-CZ" sz="2400" b="0" i="1" smtClean="0">
                                  <a:solidFill>
                                    <a:srgbClr val="C00000"/>
                                  </a:solidFill>
                                  <a:latin typeface="Cambria Math" panose="02040503050406030204" pitchFamily="18" charset="0"/>
                                  <a:ea typeface="Cambria Math" panose="02040503050406030204" pitchFamily="18" charset="0"/>
                                </a:rPr>
                              </m:ctrlPr>
                            </m:fPr>
                            <m:num>
                              <m:r>
                                <a:rPr lang="cs-CZ" sz="2400" b="0" i="1" smtClean="0">
                                  <a:solidFill>
                                    <a:srgbClr val="C00000"/>
                                  </a:solidFill>
                                  <a:latin typeface="Cambria Math" panose="02040503050406030204" pitchFamily="18" charset="0"/>
                                  <a:ea typeface="Cambria Math" panose="02040503050406030204" pitchFamily="18" charset="0"/>
                                </a:rPr>
                                <m:t>𝑣</m:t>
                              </m:r>
                            </m:num>
                            <m:den>
                              <m:r>
                                <a:rPr lang="cs-CZ" sz="2400" b="0" i="1" smtClean="0">
                                  <a:latin typeface="Cambria Math" panose="02040503050406030204" pitchFamily="18" charset="0"/>
                                  <a:ea typeface="Cambria Math" panose="02040503050406030204" pitchFamily="18" charset="0"/>
                                </a:rPr>
                                <m:t>𝑐</m:t>
                              </m:r>
                            </m:den>
                          </m:f>
                        </m:oMath>
                      </m:oMathPara>
                    </a14:m>
                    <a:endParaRPr lang="cs-CZ" sz="2400" dirty="0"/>
                  </a:p>
                </p:txBody>
              </p:sp>
            </mc:Choice>
            <mc:Fallback xmlns="">
              <p:sp>
                <p:nvSpPr>
                  <p:cNvPr id="15" name="TextovéPole 14">
                    <a:extLst>
                      <a:ext uri="{FF2B5EF4-FFF2-40B4-BE49-F238E27FC236}">
                        <a16:creationId xmlns:a16="http://schemas.microsoft.com/office/drawing/2014/main" id="{658A47E6-6D6F-8D37-29E1-321B7DFF3089}"/>
                      </a:ext>
                    </a:extLst>
                  </p:cNvPr>
                  <p:cNvSpPr txBox="1">
                    <a:spLocks noRot="1" noChangeAspect="1" noMove="1" noResize="1" noEditPoints="1" noAdjustHandles="1" noChangeArrowheads="1" noChangeShapeType="1" noTextEdit="1"/>
                  </p:cNvSpPr>
                  <p:nvPr/>
                </p:nvSpPr>
                <p:spPr>
                  <a:xfrm>
                    <a:off x="8723292" y="2645417"/>
                    <a:ext cx="1131216" cy="633315"/>
                  </a:xfrm>
                  <a:prstGeom prst="rect">
                    <a:avLst/>
                  </a:prstGeom>
                  <a:blipFill>
                    <a:blip r:embed="rId4"/>
                    <a:stretch>
                      <a:fillRect/>
                    </a:stretch>
                  </a:blipFill>
                </p:spPr>
                <p:txBody>
                  <a:bodyPr/>
                  <a:lstStyle/>
                  <a:p>
                    <a:r>
                      <a:rPr lang="cs-CZ">
                        <a:noFill/>
                      </a:rPr>
                      <a:t> </a:t>
                    </a:r>
                  </a:p>
                </p:txBody>
              </p:sp>
            </mc:Fallback>
          </mc:AlternateContent>
        </p:grpSp>
      </p:grpSp>
      <p:sp>
        <p:nvSpPr>
          <p:cNvPr id="19" name="TextovéPole 18">
            <a:extLst>
              <a:ext uri="{FF2B5EF4-FFF2-40B4-BE49-F238E27FC236}">
                <a16:creationId xmlns:a16="http://schemas.microsoft.com/office/drawing/2014/main" id="{86C796B4-6E9A-EF2F-DAC9-90836F26BBC5}"/>
              </a:ext>
            </a:extLst>
          </p:cNvPr>
          <p:cNvSpPr txBox="1"/>
          <p:nvPr/>
        </p:nvSpPr>
        <p:spPr>
          <a:xfrm>
            <a:off x="3846380" y="714248"/>
            <a:ext cx="1475084" cy="492443"/>
          </a:xfrm>
          <a:prstGeom prst="rect">
            <a:avLst/>
          </a:prstGeom>
          <a:noFill/>
        </p:spPr>
        <p:txBody>
          <a:bodyPr wrap="none" rtlCol="0">
            <a:spAutoFit/>
          </a:bodyPr>
          <a:lstStyle/>
          <a:p>
            <a:r>
              <a:rPr lang="cs-CZ" sz="2600" cap="small" dirty="0">
                <a:solidFill>
                  <a:srgbClr val="70AD47">
                    <a:lumMod val="50000"/>
                  </a:srgbClr>
                </a:solidFill>
                <a:latin typeface="Calibri" panose="020F0502020204030204"/>
              </a:rPr>
              <a:t>Frekvence</a:t>
            </a:r>
            <a:endParaRPr lang="cs-CZ" sz="26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20" name="TextovéPole 19">
            <a:extLst>
              <a:ext uri="{FF2B5EF4-FFF2-40B4-BE49-F238E27FC236}">
                <a16:creationId xmlns:a16="http://schemas.microsoft.com/office/drawing/2014/main" id="{B2A442CD-AAE5-5A38-ACD1-CA44F23F8ECE}"/>
              </a:ext>
            </a:extLst>
          </p:cNvPr>
          <p:cNvSpPr txBox="1"/>
          <p:nvPr/>
        </p:nvSpPr>
        <p:spPr>
          <a:xfrm>
            <a:off x="6968322" y="714247"/>
            <a:ext cx="1156792" cy="492443"/>
          </a:xfrm>
          <a:prstGeom prst="rect">
            <a:avLst/>
          </a:prstGeom>
          <a:noFill/>
        </p:spPr>
        <p:txBody>
          <a:bodyPr wrap="none" rtlCol="0">
            <a:spAutoFit/>
          </a:bodyPr>
          <a:lstStyle/>
          <a:p>
            <a:r>
              <a:rPr lang="cs-CZ" sz="2600" cap="small" dirty="0">
                <a:solidFill>
                  <a:srgbClr val="70AD47">
                    <a:lumMod val="50000"/>
                  </a:srgbClr>
                </a:solidFill>
                <a:latin typeface="Calibri" panose="020F0502020204030204"/>
              </a:rPr>
              <a:t>Energie</a:t>
            </a:r>
            <a:endParaRPr lang="cs-CZ" sz="26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24" name="TextovéPole 23">
            <a:extLst>
              <a:ext uri="{FF2B5EF4-FFF2-40B4-BE49-F238E27FC236}">
                <a16:creationId xmlns:a16="http://schemas.microsoft.com/office/drawing/2014/main" id="{01121CCD-88CF-D1AB-9E70-9F110A2D5309}"/>
              </a:ext>
            </a:extLst>
          </p:cNvPr>
          <p:cNvSpPr txBox="1"/>
          <p:nvPr/>
        </p:nvSpPr>
        <p:spPr>
          <a:xfrm>
            <a:off x="792192" y="1666672"/>
            <a:ext cx="4340733" cy="400110"/>
          </a:xfrm>
          <a:prstGeom prst="rect">
            <a:avLst/>
          </a:prstGeom>
          <a:noFill/>
        </p:spPr>
        <p:txBody>
          <a:bodyPr wrap="square" rtlCol="0">
            <a:spAutoFit/>
          </a:bodyPr>
          <a:lstStyle/>
          <a:p>
            <a:r>
              <a:rPr lang="cs-CZ" sz="2000" dirty="0"/>
              <a:t>Záření černého tělesa</a:t>
            </a:r>
          </a:p>
        </p:txBody>
      </p:sp>
      <p:sp>
        <p:nvSpPr>
          <p:cNvPr id="25" name="TextovéPole 24">
            <a:extLst>
              <a:ext uri="{FF2B5EF4-FFF2-40B4-BE49-F238E27FC236}">
                <a16:creationId xmlns:a16="http://schemas.microsoft.com/office/drawing/2014/main" id="{B47F00B6-CCC6-D6AF-FFDA-D78F94AB5508}"/>
              </a:ext>
            </a:extLst>
          </p:cNvPr>
          <p:cNvSpPr txBox="1"/>
          <p:nvPr/>
        </p:nvSpPr>
        <p:spPr>
          <a:xfrm>
            <a:off x="303473" y="1162794"/>
            <a:ext cx="806631" cy="461665"/>
          </a:xfrm>
          <a:prstGeom prst="rect">
            <a:avLst/>
          </a:prstGeom>
          <a:noFill/>
        </p:spPr>
        <p:txBody>
          <a:bodyPr wrap="none" rtlCol="0">
            <a:spAutoFit/>
          </a:bodyPr>
          <a:lstStyle/>
          <a:p>
            <a:r>
              <a:rPr lang="cs-CZ" sz="2400" cap="small" dirty="0">
                <a:solidFill>
                  <a:schemeClr val="accent2">
                    <a:lumMod val="75000"/>
                  </a:schemeClr>
                </a:solidFill>
                <a:latin typeface="Calibri" panose="020F0502020204030204"/>
              </a:rPr>
              <a:t>1922</a:t>
            </a:r>
            <a:endParaRPr lang="cs-CZ" sz="2400" cap="small" dirty="0">
              <a:solidFill>
                <a:schemeClr val="accent2">
                  <a:lumMod val="75000"/>
                </a:schemeClr>
              </a:solidFill>
              <a:effectLst>
                <a:outerShdw blurRad="38100" dist="38100" dir="2700000" algn="tl">
                  <a:srgbClr val="000000">
                    <a:alpha val="43137"/>
                  </a:srgbClr>
                </a:outerShdw>
              </a:effectLst>
              <a:latin typeface="Calibri" panose="020F0502020204030204"/>
            </a:endParaRPr>
          </a:p>
        </p:txBody>
      </p:sp>
      <p:grpSp>
        <p:nvGrpSpPr>
          <p:cNvPr id="29" name="Skupina 28">
            <a:extLst>
              <a:ext uri="{FF2B5EF4-FFF2-40B4-BE49-F238E27FC236}">
                <a16:creationId xmlns:a16="http://schemas.microsoft.com/office/drawing/2014/main" id="{93009D14-E8D1-741D-2CFB-E73FA4A9D11B}"/>
              </a:ext>
            </a:extLst>
          </p:cNvPr>
          <p:cNvGrpSpPr/>
          <p:nvPr/>
        </p:nvGrpSpPr>
        <p:grpSpPr>
          <a:xfrm>
            <a:off x="303472" y="2517146"/>
            <a:ext cx="8138116" cy="990057"/>
            <a:chOff x="303472" y="2718758"/>
            <a:chExt cx="8138116" cy="990057"/>
          </a:xfrm>
        </p:grpSpPr>
        <p:sp>
          <p:nvSpPr>
            <p:cNvPr id="7" name="TextovéPole 6">
              <a:extLst>
                <a:ext uri="{FF2B5EF4-FFF2-40B4-BE49-F238E27FC236}">
                  <a16:creationId xmlns:a16="http://schemas.microsoft.com/office/drawing/2014/main" id="{E4ECF8B3-EF6C-DE47-A9EB-05275460A06B}"/>
                </a:ext>
              </a:extLst>
            </p:cNvPr>
            <p:cNvSpPr txBox="1"/>
            <p:nvPr/>
          </p:nvSpPr>
          <p:spPr>
            <a:xfrm>
              <a:off x="792192" y="3308705"/>
              <a:ext cx="5987591" cy="400110"/>
            </a:xfrm>
            <a:prstGeom prst="rect">
              <a:avLst/>
            </a:prstGeom>
            <a:noFill/>
          </p:spPr>
          <p:txBody>
            <a:bodyPr wrap="square" rtlCol="0">
              <a:spAutoFit/>
            </a:bodyPr>
            <a:lstStyle/>
            <a:p>
              <a:r>
                <a:rPr lang="cs-CZ" sz="2000" dirty="0"/>
                <a:t>Objekt o hmotnosti </a:t>
              </a:r>
              <a:r>
                <a:rPr lang="cs-CZ" sz="2000" i="1" dirty="0"/>
                <a:t>m </a:t>
              </a:r>
              <a:r>
                <a:rPr lang="cs-CZ" sz="2000" dirty="0"/>
                <a:t>má </a:t>
              </a:r>
              <a:r>
                <a:rPr lang="cs-CZ" sz="2000" dirty="0">
                  <a:solidFill>
                    <a:srgbClr val="FF0000"/>
                  </a:solidFill>
                </a:rPr>
                <a:t>klidovou (vnitřní) frekvenci</a:t>
              </a:r>
            </a:p>
          </p:txBody>
        </p:sp>
        <mc:AlternateContent xmlns:mc="http://schemas.openxmlformats.org/markup-compatibility/2006" xmlns:a14="http://schemas.microsoft.com/office/drawing/2010/main">
          <mc:Choice Requires="a14">
            <p:sp>
              <p:nvSpPr>
                <p:cNvPr id="10" name="TextovéPole 9">
                  <a:extLst>
                    <a:ext uri="{FF2B5EF4-FFF2-40B4-BE49-F238E27FC236}">
                      <a16:creationId xmlns:a16="http://schemas.microsoft.com/office/drawing/2014/main" id="{F547B9B3-7C88-18DD-C685-52E161EBFA1F}"/>
                    </a:ext>
                  </a:extLst>
                </p:cNvPr>
                <p:cNvSpPr txBox="1"/>
                <p:nvPr/>
              </p:nvSpPr>
              <p:spPr>
                <a:xfrm>
                  <a:off x="6975674" y="3325087"/>
                  <a:ext cx="1465914"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rPr>
                          <m:t>h</m:t>
                        </m:r>
                        <m:sSub>
                          <m:sSubPr>
                            <m:ctrlPr>
                              <a:rPr lang="cs-CZ" sz="2400" b="0" i="1" smtClean="0">
                                <a:solidFill>
                                  <a:srgbClr val="FF0000"/>
                                </a:solidFill>
                                <a:latin typeface="Cambria Math" panose="02040503050406030204" pitchFamily="18" charset="0"/>
                              </a:rPr>
                            </m:ctrlPr>
                          </m:sSubPr>
                          <m:e>
                            <m:r>
                              <a:rPr lang="cs-CZ" sz="2400" b="0" i="1" smtClean="0">
                                <a:solidFill>
                                  <a:srgbClr val="FF0000"/>
                                </a:solidFill>
                                <a:latin typeface="Cambria Math" panose="02040503050406030204" pitchFamily="18" charset="0"/>
                              </a:rPr>
                              <m:t>𝑓</m:t>
                            </m:r>
                          </m:e>
                          <m:sub>
                            <m:r>
                              <a:rPr lang="cs-CZ" sz="2400" b="0" i="1" smtClean="0">
                                <a:solidFill>
                                  <a:srgbClr val="FF0000"/>
                                </a:solidFill>
                                <a:latin typeface="Cambria Math" panose="02040503050406030204" pitchFamily="18" charset="0"/>
                              </a:rPr>
                              <m:t>0</m:t>
                            </m:r>
                          </m:sub>
                        </m:sSub>
                        <m:r>
                          <a:rPr lang="cs-CZ" sz="2400" b="0" i="1" smtClean="0">
                            <a:latin typeface="Cambria Math" panose="02040503050406030204" pitchFamily="18" charset="0"/>
                          </a:rPr>
                          <m:t>=</m:t>
                        </m:r>
                        <m:r>
                          <a:rPr lang="cs-CZ" sz="2400" i="1">
                            <a:latin typeface="Cambria Math" panose="02040503050406030204" pitchFamily="18" charset="0"/>
                          </a:rPr>
                          <m:t>𝑚</m:t>
                        </m:r>
                        <m:sSup>
                          <m:sSupPr>
                            <m:ctrlPr>
                              <a:rPr lang="cs-CZ" sz="2400" i="1">
                                <a:latin typeface="Cambria Math" panose="02040503050406030204" pitchFamily="18" charset="0"/>
                              </a:rPr>
                            </m:ctrlPr>
                          </m:sSupPr>
                          <m:e>
                            <m:r>
                              <a:rPr lang="cs-CZ" sz="2400" i="1">
                                <a:latin typeface="Cambria Math" panose="02040503050406030204" pitchFamily="18" charset="0"/>
                              </a:rPr>
                              <m:t>𝑐</m:t>
                            </m:r>
                          </m:e>
                          <m:sup>
                            <m:r>
                              <a:rPr lang="cs-CZ" sz="2400" i="1">
                                <a:latin typeface="Cambria Math" panose="02040503050406030204" pitchFamily="18" charset="0"/>
                              </a:rPr>
                              <m:t>2</m:t>
                            </m:r>
                          </m:sup>
                        </m:sSup>
                      </m:oMath>
                    </m:oMathPara>
                  </a14:m>
                  <a:endParaRPr lang="cs-CZ" sz="2400" dirty="0"/>
                </a:p>
              </p:txBody>
            </p:sp>
          </mc:Choice>
          <mc:Fallback xmlns="">
            <p:sp>
              <p:nvSpPr>
                <p:cNvPr id="10" name="TextovéPole 9">
                  <a:extLst>
                    <a:ext uri="{FF2B5EF4-FFF2-40B4-BE49-F238E27FC236}">
                      <a16:creationId xmlns:a16="http://schemas.microsoft.com/office/drawing/2014/main" id="{F547B9B3-7C88-18DD-C685-52E161EBFA1F}"/>
                    </a:ext>
                  </a:extLst>
                </p:cNvPr>
                <p:cNvSpPr txBox="1">
                  <a:spLocks noRot="1" noChangeAspect="1" noMove="1" noResize="1" noEditPoints="1" noAdjustHandles="1" noChangeArrowheads="1" noChangeShapeType="1" noTextEdit="1"/>
                </p:cNvSpPr>
                <p:nvPr/>
              </p:nvSpPr>
              <p:spPr>
                <a:xfrm>
                  <a:off x="6975674" y="3325087"/>
                  <a:ext cx="1465914" cy="369332"/>
                </a:xfrm>
                <a:prstGeom prst="rect">
                  <a:avLst/>
                </a:prstGeom>
                <a:blipFill>
                  <a:blip r:embed="rId5"/>
                  <a:stretch>
                    <a:fillRect l="-4979" r="-1660" b="-34426"/>
                  </a:stretch>
                </a:blipFill>
              </p:spPr>
              <p:txBody>
                <a:bodyPr/>
                <a:lstStyle/>
                <a:p>
                  <a:r>
                    <a:rPr lang="cs-CZ">
                      <a:noFill/>
                    </a:rPr>
                    <a:t> </a:t>
                  </a:r>
                </a:p>
              </p:txBody>
            </p:sp>
          </mc:Fallback>
        </mc:AlternateContent>
        <p:sp>
          <p:nvSpPr>
            <p:cNvPr id="26" name="TextovéPole 25">
              <a:extLst>
                <a:ext uri="{FF2B5EF4-FFF2-40B4-BE49-F238E27FC236}">
                  <a16:creationId xmlns:a16="http://schemas.microsoft.com/office/drawing/2014/main" id="{1DB521E9-41CE-25CE-5098-563BC82886AB}"/>
                </a:ext>
              </a:extLst>
            </p:cNvPr>
            <p:cNvSpPr txBox="1"/>
            <p:nvPr/>
          </p:nvSpPr>
          <p:spPr>
            <a:xfrm>
              <a:off x="303472" y="2718758"/>
              <a:ext cx="806631" cy="461665"/>
            </a:xfrm>
            <a:prstGeom prst="rect">
              <a:avLst/>
            </a:prstGeom>
            <a:noFill/>
          </p:spPr>
          <p:txBody>
            <a:bodyPr wrap="none" rtlCol="0">
              <a:spAutoFit/>
            </a:bodyPr>
            <a:lstStyle/>
            <a:p>
              <a:r>
                <a:rPr lang="cs-CZ" sz="2400" cap="small" dirty="0">
                  <a:solidFill>
                    <a:srgbClr val="FF0000"/>
                  </a:solidFill>
                  <a:latin typeface="Calibri" panose="020F0502020204030204"/>
                </a:rPr>
                <a:t>1923</a:t>
              </a:r>
              <a:endParaRPr lang="cs-CZ" sz="2400" cap="small" dirty="0">
                <a:solidFill>
                  <a:srgbClr val="FF0000"/>
                </a:solidFill>
                <a:effectLst>
                  <a:outerShdw blurRad="38100" dist="38100" dir="2700000" algn="tl">
                    <a:srgbClr val="000000">
                      <a:alpha val="43137"/>
                    </a:srgbClr>
                  </a:outerShdw>
                </a:effectLst>
                <a:latin typeface="Calibri" panose="020F0502020204030204"/>
              </a:endParaRPr>
            </a:p>
          </p:txBody>
        </p:sp>
      </p:grpSp>
      <mc:AlternateContent xmlns:mc="http://schemas.openxmlformats.org/markup-compatibility/2006" xmlns:a14="http://schemas.microsoft.com/office/drawing/2010/main">
        <mc:Choice Requires="a14">
          <p:sp>
            <p:nvSpPr>
              <p:cNvPr id="22" name="TextovéPole 21">
                <a:extLst>
                  <a:ext uri="{FF2B5EF4-FFF2-40B4-BE49-F238E27FC236}">
                    <a16:creationId xmlns:a16="http://schemas.microsoft.com/office/drawing/2014/main" id="{4987E77C-AD2E-FA01-902F-9068D1A16722}"/>
                  </a:ext>
                </a:extLst>
              </p:cNvPr>
              <p:cNvSpPr txBox="1"/>
              <p:nvPr/>
            </p:nvSpPr>
            <p:spPr>
              <a:xfrm>
                <a:off x="6763731" y="1558202"/>
                <a:ext cx="2781826" cy="89614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rPr>
                        <m:t>h𝑓</m:t>
                      </m:r>
                      <m:r>
                        <a:rPr lang="cs-CZ" sz="2400" b="0" i="1" smtClean="0">
                          <a:latin typeface="Cambria Math" panose="02040503050406030204" pitchFamily="18" charset="0"/>
                        </a:rPr>
                        <m:t>=</m:t>
                      </m:r>
                      <m:f>
                        <m:fPr>
                          <m:ctrlPr>
                            <a:rPr lang="cs-CZ" sz="2400" b="0" i="1" smtClean="0">
                              <a:solidFill>
                                <a:srgbClr val="7030A0"/>
                              </a:solidFill>
                              <a:effectLst>
                                <a:outerShdw blurRad="38100" dist="38100" dir="2700000" algn="tl">
                                  <a:srgbClr val="000000">
                                    <a:alpha val="43137"/>
                                  </a:srgbClr>
                                </a:outerShdw>
                              </a:effectLst>
                              <a:latin typeface="Cambria Math" panose="02040503050406030204" pitchFamily="18" charset="0"/>
                            </a:rPr>
                          </m:ctrlPr>
                        </m:fPr>
                        <m:num>
                          <m:sSub>
                            <m:sSubPr>
                              <m:ctrlPr>
                                <a:rPr lang="cs-CZ" sz="2400" b="0" i="1" smtClean="0">
                                  <a:solidFill>
                                    <a:srgbClr val="7030A0"/>
                                  </a:solidFill>
                                  <a:effectLst>
                                    <a:outerShdw blurRad="38100" dist="38100" dir="2700000" algn="tl">
                                      <a:srgbClr val="000000">
                                        <a:alpha val="43137"/>
                                      </a:srgbClr>
                                    </a:outerShdw>
                                  </a:effectLst>
                                  <a:latin typeface="Cambria Math" panose="02040503050406030204" pitchFamily="18" charset="0"/>
                                </a:rPr>
                              </m:ctrlPr>
                            </m:sSubPr>
                            <m:e>
                              <m:r>
                                <a:rPr lang="cs-CZ" sz="2400" b="0" i="1" smtClean="0">
                                  <a:solidFill>
                                    <a:srgbClr val="7030A0"/>
                                  </a:solidFill>
                                  <a:effectLst>
                                    <a:outerShdw blurRad="38100" dist="38100" dir="2700000" algn="tl">
                                      <a:srgbClr val="000000">
                                        <a:alpha val="43137"/>
                                      </a:srgbClr>
                                    </a:outerShdw>
                                  </a:effectLst>
                                  <a:latin typeface="Cambria Math" panose="02040503050406030204" pitchFamily="18" charset="0"/>
                                </a:rPr>
                                <m:t>𝑚</m:t>
                              </m:r>
                            </m:e>
                            <m:sub>
                              <m:r>
                                <m:rPr>
                                  <m:sty m:val="p"/>
                                </m:rPr>
                                <a:rPr lang="cs-CZ" sz="2400" b="0" i="0" smtClean="0">
                                  <a:solidFill>
                                    <a:srgbClr val="7030A0"/>
                                  </a:solidFill>
                                  <a:effectLst>
                                    <a:outerShdw blurRad="38100" dist="38100" dir="2700000" algn="tl">
                                      <a:srgbClr val="000000">
                                        <a:alpha val="43137"/>
                                      </a:srgbClr>
                                    </a:outerShdw>
                                  </a:effectLst>
                                  <a:latin typeface="Cambria Math" panose="02040503050406030204" pitchFamily="18" charset="0"/>
                                </a:rPr>
                                <m:t>fot</m:t>
                              </m:r>
                            </m:sub>
                          </m:sSub>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𝑐</m:t>
                              </m:r>
                            </m:e>
                            <m:sup>
                              <m:r>
                                <a:rPr lang="cs-CZ" sz="2400" b="0" i="1" smtClean="0">
                                  <a:latin typeface="Cambria Math" panose="02040503050406030204" pitchFamily="18" charset="0"/>
                                </a:rPr>
                                <m:t>2</m:t>
                              </m:r>
                            </m:sup>
                          </m:sSup>
                        </m:num>
                        <m:den>
                          <m:rad>
                            <m:radPr>
                              <m:degHide m:val="on"/>
                              <m:ctrlPr>
                                <a:rPr lang="cs-CZ" sz="2400" b="0" i="1" smtClean="0">
                                  <a:latin typeface="Cambria Math" panose="02040503050406030204" pitchFamily="18" charset="0"/>
                                </a:rPr>
                              </m:ctrlPr>
                            </m:radPr>
                            <m:deg/>
                            <m:e>
                              <m:r>
                                <a:rPr lang="cs-CZ" sz="2400" b="0" i="1" smtClean="0">
                                  <a:latin typeface="Cambria Math" panose="02040503050406030204" pitchFamily="18" charset="0"/>
                                </a:rPr>
                                <m:t>1−</m:t>
                              </m:r>
                              <m:sSup>
                                <m:sSupPr>
                                  <m:ctrlPr>
                                    <a:rPr lang="cs-CZ" sz="2400" b="0" i="1" smtClean="0">
                                      <a:latin typeface="Cambria Math" panose="02040503050406030204" pitchFamily="18" charset="0"/>
                                    </a:rPr>
                                  </m:ctrlPr>
                                </m:sSupPr>
                                <m:e>
                                  <m:d>
                                    <m:dPr>
                                      <m:ctrlPr>
                                        <a:rPr lang="cs-CZ" sz="2400" b="0" i="1" smtClean="0">
                                          <a:latin typeface="Cambria Math" panose="02040503050406030204" pitchFamily="18" charset="0"/>
                                        </a:rPr>
                                      </m:ctrlPr>
                                    </m:dPr>
                                    <m:e>
                                      <m:f>
                                        <m:fPr>
                                          <m:type m:val="lin"/>
                                          <m:ctrlPr>
                                            <a:rPr lang="cs-CZ" sz="2400" b="0" i="1" smtClean="0">
                                              <a:latin typeface="Cambria Math" panose="02040503050406030204" pitchFamily="18" charset="0"/>
                                            </a:rPr>
                                          </m:ctrlPr>
                                        </m:fPr>
                                        <m:num>
                                          <m:acc>
                                            <m:accPr>
                                              <m:chr m:val="̃"/>
                                              <m:ctrlPr>
                                                <a:rPr lang="cs-CZ" sz="2400" b="0" i="1" smtClean="0">
                                                  <a:latin typeface="Cambria Math" panose="02040503050406030204" pitchFamily="18" charset="0"/>
                                                </a:rPr>
                                              </m:ctrlPr>
                                            </m:accPr>
                                            <m:e>
                                              <m:r>
                                                <a:rPr lang="cs-CZ" sz="2400" b="0" i="1" smtClean="0">
                                                  <a:latin typeface="Cambria Math" panose="02040503050406030204" pitchFamily="18" charset="0"/>
                                                </a:rPr>
                                                <m:t>𝑐</m:t>
                                              </m:r>
                                            </m:e>
                                          </m:acc>
                                        </m:num>
                                        <m:den>
                                          <m:r>
                                            <a:rPr lang="cs-CZ" sz="2400" b="0" i="1" smtClean="0">
                                              <a:latin typeface="Cambria Math" panose="02040503050406030204" pitchFamily="18" charset="0"/>
                                            </a:rPr>
                                            <m:t>𝑐</m:t>
                                          </m:r>
                                        </m:den>
                                      </m:f>
                                    </m:e>
                                  </m:d>
                                </m:e>
                                <m:sup>
                                  <m:r>
                                    <a:rPr lang="cs-CZ" sz="2400" b="0" i="1" smtClean="0">
                                      <a:latin typeface="Cambria Math" panose="02040503050406030204" pitchFamily="18" charset="0"/>
                                    </a:rPr>
                                    <m:t>2</m:t>
                                  </m:r>
                                </m:sup>
                              </m:sSup>
                            </m:e>
                          </m:rad>
                        </m:den>
                      </m:f>
                    </m:oMath>
                  </m:oMathPara>
                </a14:m>
                <a:endParaRPr lang="cs-CZ" sz="2400" dirty="0"/>
              </a:p>
            </p:txBody>
          </p:sp>
        </mc:Choice>
        <mc:Fallback xmlns="">
          <p:sp>
            <p:nvSpPr>
              <p:cNvPr id="22" name="TextovéPole 21">
                <a:extLst>
                  <a:ext uri="{FF2B5EF4-FFF2-40B4-BE49-F238E27FC236}">
                    <a16:creationId xmlns:a16="http://schemas.microsoft.com/office/drawing/2014/main" id="{4987E77C-AD2E-FA01-902F-9068D1A16722}"/>
                  </a:ext>
                </a:extLst>
              </p:cNvPr>
              <p:cNvSpPr txBox="1">
                <a:spLocks noRot="1" noChangeAspect="1" noMove="1" noResize="1" noEditPoints="1" noAdjustHandles="1" noChangeArrowheads="1" noChangeShapeType="1" noTextEdit="1"/>
              </p:cNvSpPr>
              <p:nvPr/>
            </p:nvSpPr>
            <p:spPr>
              <a:xfrm>
                <a:off x="6763731" y="1558202"/>
                <a:ext cx="2781826" cy="896143"/>
              </a:xfrm>
              <a:prstGeom prst="rect">
                <a:avLst/>
              </a:prstGeom>
              <a:blipFill>
                <a:blip r:embed="rId6"/>
                <a:stretch>
                  <a:fillRect/>
                </a:stretch>
              </a:blipFill>
            </p:spPr>
            <p:txBody>
              <a:bodyPr/>
              <a:lstStyle/>
              <a:p>
                <a:r>
                  <a:rPr lang="cs-CZ">
                    <a:noFill/>
                  </a:rPr>
                  <a:t> </a:t>
                </a:r>
              </a:p>
            </p:txBody>
          </p:sp>
        </mc:Fallback>
      </mc:AlternateContent>
      <p:grpSp>
        <p:nvGrpSpPr>
          <p:cNvPr id="2" name="Skupina 1">
            <a:extLst>
              <a:ext uri="{FF2B5EF4-FFF2-40B4-BE49-F238E27FC236}">
                <a16:creationId xmlns:a16="http://schemas.microsoft.com/office/drawing/2014/main" id="{6844FB51-7505-E630-D61F-E3C522D28F0E}"/>
              </a:ext>
            </a:extLst>
          </p:cNvPr>
          <p:cNvGrpSpPr/>
          <p:nvPr/>
        </p:nvGrpSpPr>
        <p:grpSpPr>
          <a:xfrm>
            <a:off x="9736718" y="1618023"/>
            <a:ext cx="1796004" cy="846322"/>
            <a:chOff x="9736718" y="1618023"/>
            <a:chExt cx="1796004" cy="846322"/>
          </a:xfrm>
        </p:grpSpPr>
        <mc:AlternateContent xmlns:mc="http://schemas.openxmlformats.org/markup-compatibility/2006" xmlns:a14="http://schemas.microsoft.com/office/drawing/2010/main">
          <mc:Choice Requires="a14">
            <p:sp>
              <p:nvSpPr>
                <p:cNvPr id="27" name="TextovéPole 26">
                  <a:extLst>
                    <a:ext uri="{FF2B5EF4-FFF2-40B4-BE49-F238E27FC236}">
                      <a16:creationId xmlns:a16="http://schemas.microsoft.com/office/drawing/2014/main" id="{A50E2355-0B63-FE5A-EC7F-C0F5032E7BF8}"/>
                    </a:ext>
                  </a:extLst>
                </p:cNvPr>
                <p:cNvSpPr txBox="1"/>
                <p:nvPr/>
              </p:nvSpPr>
              <p:spPr>
                <a:xfrm>
                  <a:off x="9810822" y="2095013"/>
                  <a:ext cx="133177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cs-CZ" sz="2400" i="1">
                                <a:latin typeface="Cambria Math" panose="02040503050406030204" pitchFamily="18" charset="0"/>
                              </a:rPr>
                            </m:ctrlPr>
                          </m:accPr>
                          <m:e>
                            <m:r>
                              <a:rPr lang="cs-CZ" sz="2400" i="1">
                                <a:latin typeface="Cambria Math" panose="02040503050406030204" pitchFamily="18" charset="0"/>
                              </a:rPr>
                              <m:t>𝑐</m:t>
                            </m:r>
                          </m:e>
                        </m:acc>
                        <m:d>
                          <m:dPr>
                            <m:ctrlPr>
                              <a:rPr lang="cs-CZ" sz="2400" i="1">
                                <a:solidFill>
                                  <a:srgbClr val="7030A0"/>
                                </a:solidFill>
                                <a:latin typeface="Cambria Math" panose="02040503050406030204" pitchFamily="18" charset="0"/>
                              </a:rPr>
                            </m:ctrlPr>
                          </m:dPr>
                          <m:e>
                            <m:r>
                              <a:rPr lang="cs-CZ" sz="2400" i="1">
                                <a:solidFill>
                                  <a:srgbClr val="7030A0"/>
                                </a:solidFill>
                                <a:latin typeface="Cambria Math" panose="02040503050406030204" pitchFamily="18" charset="0"/>
                              </a:rPr>
                              <m:t>𝑓</m:t>
                            </m:r>
                          </m:e>
                        </m:d>
                        <m:r>
                          <a:rPr lang="cs-CZ" sz="2400" i="1" smtClean="0">
                            <a:latin typeface="Cambria Math" panose="02040503050406030204" pitchFamily="18" charset="0"/>
                            <a:ea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𝑐</m:t>
                        </m:r>
                      </m:oMath>
                    </m:oMathPara>
                  </a14:m>
                  <a:endParaRPr lang="cs-CZ" sz="2400" dirty="0"/>
                </a:p>
              </p:txBody>
            </p:sp>
          </mc:Choice>
          <mc:Fallback xmlns="">
            <p:sp>
              <p:nvSpPr>
                <p:cNvPr id="27" name="TextovéPole 26">
                  <a:extLst>
                    <a:ext uri="{FF2B5EF4-FFF2-40B4-BE49-F238E27FC236}">
                      <a16:creationId xmlns:a16="http://schemas.microsoft.com/office/drawing/2014/main" id="{A50E2355-0B63-FE5A-EC7F-C0F5032E7BF8}"/>
                    </a:ext>
                  </a:extLst>
                </p:cNvPr>
                <p:cNvSpPr txBox="1">
                  <a:spLocks noRot="1" noChangeAspect="1" noMove="1" noResize="1" noEditPoints="1" noAdjustHandles="1" noChangeArrowheads="1" noChangeShapeType="1" noTextEdit="1"/>
                </p:cNvSpPr>
                <p:nvPr/>
              </p:nvSpPr>
              <p:spPr>
                <a:xfrm>
                  <a:off x="9810822" y="2095013"/>
                  <a:ext cx="1331775" cy="369332"/>
                </a:xfrm>
                <a:prstGeom prst="rect">
                  <a:avLst/>
                </a:prstGeom>
                <a:blipFill>
                  <a:blip r:embed="rId7"/>
                  <a:stretch>
                    <a:fillRect l="-2740" t="-6667" r="-2283" b="-33333"/>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28" name="TextovéPole 27">
                  <a:extLst>
                    <a:ext uri="{FF2B5EF4-FFF2-40B4-BE49-F238E27FC236}">
                      <a16:creationId xmlns:a16="http://schemas.microsoft.com/office/drawing/2014/main" id="{CBD338F4-D92A-CAFF-D8D6-DE5FC7C82D0E}"/>
                    </a:ext>
                  </a:extLst>
                </p:cNvPr>
                <p:cNvSpPr txBox="1"/>
                <p:nvPr/>
              </p:nvSpPr>
              <p:spPr>
                <a:xfrm>
                  <a:off x="9736718" y="1618023"/>
                  <a:ext cx="1796004" cy="34240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cs-CZ" sz="2200" i="1">
                                <a:solidFill>
                                  <a:srgbClr val="7030A0"/>
                                </a:solidFill>
                                <a:effectLst>
                                  <a:outerShdw blurRad="38100" dist="38100" dir="2700000" algn="tl">
                                    <a:srgbClr val="000000">
                                      <a:alpha val="43137"/>
                                    </a:srgbClr>
                                  </a:outerShdw>
                                </a:effectLst>
                                <a:latin typeface="Cambria Math" panose="02040503050406030204" pitchFamily="18" charset="0"/>
                              </a:rPr>
                            </m:ctrlPr>
                          </m:sSubPr>
                          <m:e>
                            <m:r>
                              <a:rPr lang="cs-CZ" sz="2200" i="1">
                                <a:solidFill>
                                  <a:srgbClr val="7030A0"/>
                                </a:solidFill>
                                <a:effectLst>
                                  <a:outerShdw blurRad="38100" dist="38100" dir="2700000" algn="tl">
                                    <a:srgbClr val="000000">
                                      <a:alpha val="43137"/>
                                    </a:srgbClr>
                                  </a:outerShdw>
                                </a:effectLst>
                                <a:latin typeface="Cambria Math" panose="02040503050406030204" pitchFamily="18" charset="0"/>
                              </a:rPr>
                              <m:t>𝑚</m:t>
                            </m:r>
                          </m:e>
                          <m:sub>
                            <m:r>
                              <m:rPr>
                                <m:sty m:val="p"/>
                              </m:rPr>
                              <a:rPr lang="cs-CZ" sz="2200">
                                <a:solidFill>
                                  <a:srgbClr val="7030A0"/>
                                </a:solidFill>
                                <a:effectLst>
                                  <a:outerShdw blurRad="38100" dist="38100" dir="2700000" algn="tl">
                                    <a:srgbClr val="000000">
                                      <a:alpha val="43137"/>
                                    </a:srgbClr>
                                  </a:outerShdw>
                                </a:effectLst>
                                <a:latin typeface="Cambria Math" panose="02040503050406030204" pitchFamily="18" charset="0"/>
                              </a:rPr>
                              <m:t>fot</m:t>
                            </m:r>
                          </m:sub>
                        </m:sSub>
                        <m:r>
                          <a:rPr lang="cs-CZ" sz="2200" i="1" smtClean="0">
                            <a:solidFill>
                              <a:srgbClr val="7030A0"/>
                            </a:solidFill>
                            <a:latin typeface="Cambria Math" panose="02040503050406030204" pitchFamily="18" charset="0"/>
                            <a:ea typeface="Cambria Math" panose="02040503050406030204" pitchFamily="18" charset="0"/>
                          </a:rPr>
                          <m:t>≈</m:t>
                        </m:r>
                        <m:sSup>
                          <m:sSupPr>
                            <m:ctrlPr>
                              <a:rPr lang="cs-CZ" sz="2200" b="0" i="1" smtClean="0">
                                <a:solidFill>
                                  <a:srgbClr val="7030A0"/>
                                </a:solidFill>
                                <a:latin typeface="Cambria Math" panose="02040503050406030204" pitchFamily="18" charset="0"/>
                                <a:ea typeface="Cambria Math" panose="02040503050406030204" pitchFamily="18" charset="0"/>
                              </a:rPr>
                            </m:ctrlPr>
                          </m:sSupPr>
                          <m:e>
                            <m:r>
                              <a:rPr lang="cs-CZ" sz="2200" b="0" i="1" smtClean="0">
                                <a:solidFill>
                                  <a:srgbClr val="7030A0"/>
                                </a:solidFill>
                                <a:latin typeface="Cambria Math" panose="02040503050406030204" pitchFamily="18" charset="0"/>
                                <a:ea typeface="Cambria Math" panose="02040503050406030204" pitchFamily="18" charset="0"/>
                              </a:rPr>
                              <m:t>10</m:t>
                            </m:r>
                          </m:e>
                          <m:sup>
                            <m:r>
                              <a:rPr lang="cs-CZ" sz="2200" b="0" i="1" smtClean="0">
                                <a:solidFill>
                                  <a:srgbClr val="7030A0"/>
                                </a:solidFill>
                                <a:latin typeface="Cambria Math" panose="02040503050406030204" pitchFamily="18" charset="0"/>
                                <a:ea typeface="Cambria Math" panose="02040503050406030204" pitchFamily="18" charset="0"/>
                              </a:rPr>
                              <m:t>−50</m:t>
                            </m:r>
                          </m:sup>
                        </m:sSup>
                        <m:r>
                          <m:rPr>
                            <m:sty m:val="p"/>
                          </m:rPr>
                          <a:rPr lang="cs-CZ" sz="2200" b="0" i="0" smtClean="0">
                            <a:solidFill>
                              <a:srgbClr val="7030A0"/>
                            </a:solidFill>
                            <a:latin typeface="Cambria Math" panose="02040503050406030204" pitchFamily="18" charset="0"/>
                            <a:ea typeface="Cambria Math" panose="02040503050406030204" pitchFamily="18" charset="0"/>
                          </a:rPr>
                          <m:t>g</m:t>
                        </m:r>
                      </m:oMath>
                    </m:oMathPara>
                  </a14:m>
                  <a:endParaRPr lang="cs-CZ" sz="2200" dirty="0">
                    <a:solidFill>
                      <a:srgbClr val="7030A0"/>
                    </a:solidFill>
                  </a:endParaRPr>
                </a:p>
              </p:txBody>
            </p:sp>
          </mc:Choice>
          <mc:Fallback xmlns="">
            <p:sp>
              <p:nvSpPr>
                <p:cNvPr id="28" name="TextovéPole 27">
                  <a:extLst>
                    <a:ext uri="{FF2B5EF4-FFF2-40B4-BE49-F238E27FC236}">
                      <a16:creationId xmlns:a16="http://schemas.microsoft.com/office/drawing/2014/main" id="{CBD338F4-D92A-CAFF-D8D6-DE5FC7C82D0E}"/>
                    </a:ext>
                  </a:extLst>
                </p:cNvPr>
                <p:cNvSpPr txBox="1">
                  <a:spLocks noRot="1" noChangeAspect="1" noMove="1" noResize="1" noEditPoints="1" noAdjustHandles="1" noChangeArrowheads="1" noChangeShapeType="1" noTextEdit="1"/>
                </p:cNvSpPr>
                <p:nvPr/>
              </p:nvSpPr>
              <p:spPr>
                <a:xfrm>
                  <a:off x="9736718" y="1618023"/>
                  <a:ext cx="1796004" cy="342401"/>
                </a:xfrm>
                <a:prstGeom prst="rect">
                  <a:avLst/>
                </a:prstGeom>
                <a:blipFill>
                  <a:blip r:embed="rId8"/>
                  <a:stretch>
                    <a:fillRect l="-2034" t="-3509" r="-3729" b="-22807"/>
                  </a:stretch>
                </a:blipFill>
              </p:spPr>
              <p:txBody>
                <a:bodyPr/>
                <a:lstStyle/>
                <a:p>
                  <a:r>
                    <a:rPr lang="cs-CZ">
                      <a:noFill/>
                    </a:rPr>
                    <a:t> </a:t>
                  </a:r>
                </a:p>
              </p:txBody>
            </p:sp>
          </mc:Fallback>
        </mc:AlternateContent>
      </p:grpSp>
      <p:grpSp>
        <p:nvGrpSpPr>
          <p:cNvPr id="34" name="Skupina 33">
            <a:extLst>
              <a:ext uri="{FF2B5EF4-FFF2-40B4-BE49-F238E27FC236}">
                <a16:creationId xmlns:a16="http://schemas.microsoft.com/office/drawing/2014/main" id="{D794947F-124C-8FA2-6E34-F70A4BBFA312}"/>
              </a:ext>
            </a:extLst>
          </p:cNvPr>
          <p:cNvGrpSpPr/>
          <p:nvPr/>
        </p:nvGrpSpPr>
        <p:grpSpPr>
          <a:xfrm>
            <a:off x="792192" y="4770268"/>
            <a:ext cx="10822067" cy="1273137"/>
            <a:chOff x="792192" y="5173989"/>
            <a:chExt cx="10822067" cy="1273137"/>
          </a:xfrm>
        </p:grpSpPr>
        <p:sp>
          <p:nvSpPr>
            <p:cNvPr id="13" name="TextovéPole 12">
              <a:extLst>
                <a:ext uri="{FF2B5EF4-FFF2-40B4-BE49-F238E27FC236}">
                  <a16:creationId xmlns:a16="http://schemas.microsoft.com/office/drawing/2014/main" id="{CAD84E2B-41D3-FAD1-3BE0-BFADA9B1F120}"/>
                </a:ext>
              </a:extLst>
            </p:cNvPr>
            <p:cNvSpPr txBox="1"/>
            <p:nvPr/>
          </p:nvSpPr>
          <p:spPr>
            <a:xfrm>
              <a:off x="792192" y="5177039"/>
              <a:ext cx="5476634" cy="1015663"/>
            </a:xfrm>
            <a:prstGeom prst="rect">
              <a:avLst/>
            </a:prstGeom>
            <a:noFill/>
          </p:spPr>
          <p:txBody>
            <a:bodyPr wrap="square" rtlCol="0">
              <a:spAutoFit/>
            </a:bodyPr>
            <a:lstStyle/>
            <a:p>
              <a:r>
                <a:rPr lang="cs-CZ" sz="2000" dirty="0"/>
                <a:t>Pokud </a:t>
              </a:r>
              <a:r>
                <a:rPr lang="cs-CZ" sz="2000" dirty="0">
                  <a:solidFill>
                    <a:srgbClr val="00B050"/>
                  </a:solidFill>
                </a:rPr>
                <a:t>pozorovatel sleduje vnitřní periodický děj</a:t>
              </a:r>
              <a:r>
                <a:rPr lang="cs-CZ" sz="2000" dirty="0"/>
                <a:t> pohyblivého objektu, vidí jej zpomalený a připíše mu </a:t>
              </a:r>
              <a:r>
                <a:rPr lang="cs-CZ" sz="2000" dirty="0">
                  <a:solidFill>
                    <a:srgbClr val="00B050"/>
                  </a:solidFill>
                </a:rPr>
                <a:t>frekvenci</a:t>
              </a:r>
            </a:p>
          </p:txBody>
        </p:sp>
        <p:grpSp>
          <p:nvGrpSpPr>
            <p:cNvPr id="18" name="Skupina 17">
              <a:extLst>
                <a:ext uri="{FF2B5EF4-FFF2-40B4-BE49-F238E27FC236}">
                  <a16:creationId xmlns:a16="http://schemas.microsoft.com/office/drawing/2014/main" id="{A037408C-BE40-9200-AEE5-CA18220E6418}"/>
                </a:ext>
              </a:extLst>
            </p:cNvPr>
            <p:cNvGrpSpPr/>
            <p:nvPr/>
          </p:nvGrpSpPr>
          <p:grpSpPr>
            <a:xfrm>
              <a:off x="7027492" y="5173989"/>
              <a:ext cx="3131435" cy="629981"/>
              <a:chOff x="6706217" y="3649685"/>
              <a:chExt cx="3131435" cy="629981"/>
            </a:xfrm>
          </p:grpSpPr>
          <mc:AlternateContent xmlns:mc="http://schemas.openxmlformats.org/markup-compatibility/2006" xmlns:a14="http://schemas.microsoft.com/office/drawing/2010/main">
            <mc:Choice Requires="a14">
              <p:sp>
                <p:nvSpPr>
                  <p:cNvPr id="14" name="TextovéPole 13">
                    <a:extLst>
                      <a:ext uri="{FF2B5EF4-FFF2-40B4-BE49-F238E27FC236}">
                        <a16:creationId xmlns:a16="http://schemas.microsoft.com/office/drawing/2014/main" id="{5DEAB8AF-24FA-ADED-3167-C2A12ABE284D}"/>
                      </a:ext>
                    </a:extLst>
                  </p:cNvPr>
                  <p:cNvSpPr txBox="1"/>
                  <p:nvPr/>
                </p:nvSpPr>
                <p:spPr>
                  <a:xfrm>
                    <a:off x="6706217" y="3750891"/>
                    <a:ext cx="2149370" cy="44723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cs-CZ" sz="2400" b="0" i="1" smtClean="0">
                                  <a:solidFill>
                                    <a:srgbClr val="00B050"/>
                                  </a:solidFill>
                                  <a:latin typeface="Cambria Math" panose="02040503050406030204" pitchFamily="18" charset="0"/>
                                </a:rPr>
                              </m:ctrlPr>
                            </m:sSubPr>
                            <m:e>
                              <m:r>
                                <a:rPr lang="cs-CZ" sz="2400" b="0" i="1" smtClean="0">
                                  <a:solidFill>
                                    <a:srgbClr val="00B050"/>
                                  </a:solidFill>
                                  <a:latin typeface="Cambria Math" panose="02040503050406030204" pitchFamily="18" charset="0"/>
                                </a:rPr>
                                <m:t>𝑓</m:t>
                              </m:r>
                            </m:e>
                            <m:sub>
                              <m:r>
                                <a:rPr lang="cs-CZ" sz="2400" b="0" i="1" smtClean="0">
                                  <a:solidFill>
                                    <a:srgbClr val="00B050"/>
                                  </a:solidFill>
                                  <a:latin typeface="Cambria Math" panose="02040503050406030204" pitchFamily="18" charset="0"/>
                                </a:rPr>
                                <m:t>1</m:t>
                              </m:r>
                            </m:sub>
                          </m:sSub>
                          <m:r>
                            <a:rPr lang="cs-CZ" sz="2400" b="0" i="1" smtClean="0">
                              <a:latin typeface="Cambria Math" panose="02040503050406030204" pitchFamily="18" charset="0"/>
                            </a:rPr>
                            <m:t>=</m:t>
                          </m:r>
                          <m:sSub>
                            <m:sSubPr>
                              <m:ctrlPr>
                                <a:rPr lang="cs-CZ" sz="2400" i="1">
                                  <a:solidFill>
                                    <a:srgbClr val="FF0000"/>
                                  </a:solidFill>
                                  <a:latin typeface="Cambria Math" panose="02040503050406030204" pitchFamily="18" charset="0"/>
                                </a:rPr>
                              </m:ctrlPr>
                            </m:sSubPr>
                            <m:e>
                              <m:r>
                                <a:rPr lang="cs-CZ" sz="2400" i="1">
                                  <a:solidFill>
                                    <a:srgbClr val="FF0000"/>
                                  </a:solidFill>
                                  <a:latin typeface="Cambria Math" panose="02040503050406030204" pitchFamily="18" charset="0"/>
                                </a:rPr>
                                <m:t>𝑓</m:t>
                              </m:r>
                            </m:e>
                            <m:sub>
                              <m:r>
                                <a:rPr lang="cs-CZ" sz="2400" b="0" i="1" smtClean="0">
                                  <a:solidFill>
                                    <a:srgbClr val="FF0000"/>
                                  </a:solidFill>
                                  <a:latin typeface="Cambria Math" panose="02040503050406030204" pitchFamily="18" charset="0"/>
                                </a:rPr>
                                <m:t>0</m:t>
                              </m:r>
                            </m:sub>
                          </m:sSub>
                          <m:rad>
                            <m:radPr>
                              <m:degHide m:val="on"/>
                              <m:ctrlPr>
                                <a:rPr lang="cs-CZ" sz="2400" i="1">
                                  <a:latin typeface="Cambria Math" panose="02040503050406030204" pitchFamily="18" charset="0"/>
                                </a:rPr>
                              </m:ctrlPr>
                            </m:radPr>
                            <m:deg/>
                            <m:e>
                              <m:r>
                                <a:rPr lang="cs-CZ" sz="2400" i="1">
                                  <a:latin typeface="Cambria Math" panose="02040503050406030204" pitchFamily="18" charset="0"/>
                                </a:rPr>
                                <m:t>1−</m:t>
                              </m:r>
                              <m:sSup>
                                <m:sSupPr>
                                  <m:ctrlPr>
                                    <a:rPr lang="cs-CZ" sz="2400" i="1" smtClean="0">
                                      <a:solidFill>
                                        <a:srgbClr val="C00000"/>
                                      </a:solidFill>
                                      <a:latin typeface="Cambria Math" panose="02040503050406030204" pitchFamily="18" charset="0"/>
                                      <a:ea typeface="Cambria Math" panose="02040503050406030204" pitchFamily="18" charset="0"/>
                                    </a:rPr>
                                  </m:ctrlPr>
                                </m:sSupPr>
                                <m:e>
                                  <m:r>
                                    <a:rPr lang="cs-CZ" sz="2400" i="1" smtClean="0">
                                      <a:solidFill>
                                        <a:srgbClr val="C00000"/>
                                      </a:solidFill>
                                      <a:latin typeface="Cambria Math" panose="02040503050406030204" pitchFamily="18" charset="0"/>
                                      <a:ea typeface="Cambria Math" panose="02040503050406030204" pitchFamily="18" charset="0"/>
                                    </a:rPr>
                                    <m:t>𝛽</m:t>
                                  </m:r>
                                </m:e>
                                <m:sup>
                                  <m:r>
                                    <a:rPr lang="cs-CZ" sz="2400" i="1">
                                      <a:latin typeface="Cambria Math" panose="02040503050406030204" pitchFamily="18" charset="0"/>
                                    </a:rPr>
                                    <m:t>2</m:t>
                                  </m:r>
                                </m:sup>
                              </m:sSup>
                            </m:e>
                          </m:rad>
                          <m:r>
                            <a:rPr lang="cs-CZ" sz="2400" b="0" i="1" smtClean="0">
                              <a:latin typeface="Cambria Math" panose="02040503050406030204" pitchFamily="18" charset="0"/>
                            </a:rPr>
                            <m:t>,</m:t>
                          </m:r>
                        </m:oMath>
                      </m:oMathPara>
                    </a14:m>
                    <a:endParaRPr lang="cs-CZ" sz="2400" dirty="0"/>
                  </a:p>
                </p:txBody>
              </p:sp>
            </mc:Choice>
            <mc:Fallback xmlns="">
              <p:sp>
                <p:nvSpPr>
                  <p:cNvPr id="14" name="TextovéPole 13">
                    <a:extLst>
                      <a:ext uri="{FF2B5EF4-FFF2-40B4-BE49-F238E27FC236}">
                        <a16:creationId xmlns:a16="http://schemas.microsoft.com/office/drawing/2014/main" id="{5DEAB8AF-24FA-ADED-3167-C2A12ABE284D}"/>
                      </a:ext>
                    </a:extLst>
                  </p:cNvPr>
                  <p:cNvSpPr txBox="1">
                    <a:spLocks noRot="1" noChangeAspect="1" noMove="1" noResize="1" noEditPoints="1" noAdjustHandles="1" noChangeArrowheads="1" noChangeShapeType="1" noTextEdit="1"/>
                  </p:cNvSpPr>
                  <p:nvPr/>
                </p:nvSpPr>
                <p:spPr>
                  <a:xfrm>
                    <a:off x="6706217" y="3750891"/>
                    <a:ext cx="2149370" cy="447238"/>
                  </a:xfrm>
                  <a:prstGeom prst="rect">
                    <a:avLst/>
                  </a:prstGeom>
                  <a:blipFill>
                    <a:blip r:embed="rId9"/>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7" name="TextovéPole 16">
                    <a:extLst>
                      <a:ext uri="{FF2B5EF4-FFF2-40B4-BE49-F238E27FC236}">
                        <a16:creationId xmlns:a16="http://schemas.microsoft.com/office/drawing/2014/main" id="{413FFADF-DA58-9E6C-623D-CC81CB284715}"/>
                      </a:ext>
                    </a:extLst>
                  </p:cNvPr>
                  <p:cNvSpPr txBox="1"/>
                  <p:nvPr/>
                </p:nvSpPr>
                <p:spPr>
                  <a:xfrm>
                    <a:off x="9006527" y="3649685"/>
                    <a:ext cx="831125" cy="62998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rPr>
                            <m:t>𝑓</m:t>
                          </m:r>
                          <m:r>
                            <a:rPr lang="cs-CZ" sz="2400" b="0" i="1" smtClean="0">
                              <a:latin typeface="Cambria Math" panose="02040503050406030204" pitchFamily="18" charset="0"/>
                            </a:rPr>
                            <m:t>=</m:t>
                          </m:r>
                          <m:f>
                            <m:fPr>
                              <m:ctrlPr>
                                <a:rPr lang="cs-CZ" sz="2400" b="0" i="1" smtClean="0">
                                  <a:latin typeface="Cambria Math" panose="02040503050406030204" pitchFamily="18" charset="0"/>
                                </a:rPr>
                              </m:ctrlPr>
                            </m:fPr>
                            <m:num>
                              <m:r>
                                <a:rPr lang="cs-CZ" sz="2400" b="0" i="1" smtClean="0">
                                  <a:latin typeface="Cambria Math" panose="02040503050406030204" pitchFamily="18" charset="0"/>
                                </a:rPr>
                                <m:t>𝑐</m:t>
                              </m:r>
                            </m:num>
                            <m:den>
                              <m:r>
                                <a:rPr lang="cs-CZ" sz="2400" b="0" i="1" smtClean="0">
                                  <a:latin typeface="Cambria Math" panose="02040503050406030204" pitchFamily="18" charset="0"/>
                                </a:rPr>
                                <m:t>𝑇</m:t>
                              </m:r>
                            </m:den>
                          </m:f>
                        </m:oMath>
                      </m:oMathPara>
                    </a14:m>
                    <a:endParaRPr lang="cs-CZ" sz="2400" dirty="0"/>
                  </a:p>
                </p:txBody>
              </p:sp>
            </mc:Choice>
            <mc:Fallback xmlns="">
              <p:sp>
                <p:nvSpPr>
                  <p:cNvPr id="17" name="TextovéPole 16">
                    <a:extLst>
                      <a:ext uri="{FF2B5EF4-FFF2-40B4-BE49-F238E27FC236}">
                        <a16:creationId xmlns:a16="http://schemas.microsoft.com/office/drawing/2014/main" id="{413FFADF-DA58-9E6C-623D-CC81CB284715}"/>
                      </a:ext>
                    </a:extLst>
                  </p:cNvPr>
                  <p:cNvSpPr txBox="1">
                    <a:spLocks noRot="1" noChangeAspect="1" noMove="1" noResize="1" noEditPoints="1" noAdjustHandles="1" noChangeArrowheads="1" noChangeShapeType="1" noTextEdit="1"/>
                  </p:cNvSpPr>
                  <p:nvPr/>
                </p:nvSpPr>
                <p:spPr>
                  <a:xfrm>
                    <a:off x="9006527" y="3649685"/>
                    <a:ext cx="831125" cy="629981"/>
                  </a:xfrm>
                  <a:prstGeom prst="rect">
                    <a:avLst/>
                  </a:prstGeom>
                  <a:blipFill>
                    <a:blip r:embed="rId11"/>
                    <a:stretch>
                      <a:fillRect/>
                    </a:stretch>
                  </a:blipFill>
                </p:spPr>
                <p:txBody>
                  <a:bodyPr/>
                  <a:lstStyle/>
                  <a:p>
                    <a:r>
                      <a:rPr lang="cs-CZ">
                        <a:noFill/>
                      </a:rPr>
                      <a:t> </a:t>
                    </a:r>
                  </a:p>
                </p:txBody>
              </p:sp>
            </mc:Fallback>
          </mc:AlternateContent>
        </p:grpSp>
        <mc:AlternateContent xmlns:mc="http://schemas.openxmlformats.org/markup-compatibility/2006" xmlns:a14="http://schemas.microsoft.com/office/drawing/2010/main">
          <mc:Choice Requires="a14">
            <p:sp>
              <p:nvSpPr>
                <p:cNvPr id="33" name="TextovéPole 32">
                  <a:extLst>
                    <a:ext uri="{FF2B5EF4-FFF2-40B4-BE49-F238E27FC236}">
                      <a16:creationId xmlns:a16="http://schemas.microsoft.com/office/drawing/2014/main" id="{E9A849B5-3A75-644D-AEE8-9864225BE90F}"/>
                    </a:ext>
                  </a:extLst>
                </p:cNvPr>
                <p:cNvSpPr txBox="1"/>
                <p:nvPr/>
              </p:nvSpPr>
              <p:spPr>
                <a:xfrm>
                  <a:off x="9261703" y="5999888"/>
                  <a:ext cx="2352556" cy="447238"/>
                </a:xfrm>
                <a:prstGeom prst="rect">
                  <a:avLst/>
                </a:prstGeom>
                <a:noFill/>
                <a:ln>
                  <a:solidFill>
                    <a:schemeClr val="bg2">
                      <a:lumMod val="75000"/>
                    </a:schemeClr>
                  </a:solidFill>
                </a:ln>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cs-CZ" sz="2400" b="0" i="1" smtClean="0">
                                <a:latin typeface="Cambria Math" panose="02040503050406030204" pitchFamily="18" charset="0"/>
                              </a:rPr>
                            </m:ctrlPr>
                          </m:sSubPr>
                          <m:e>
                            <m:r>
                              <a:rPr lang="cs-CZ" sz="2400" b="0" i="1" smtClean="0">
                                <a:latin typeface="Cambria Math" panose="02040503050406030204" pitchFamily="18" charset="0"/>
                              </a:rPr>
                              <m:t>𝑇</m:t>
                            </m:r>
                          </m:e>
                          <m:sub>
                            <m:r>
                              <a:rPr lang="cs-CZ" sz="2400" b="0" i="1" smtClean="0">
                                <a:latin typeface="Cambria Math" panose="02040503050406030204" pitchFamily="18" charset="0"/>
                              </a:rPr>
                              <m:t>1</m:t>
                            </m:r>
                          </m:sub>
                        </m:sSub>
                        <m:r>
                          <a:rPr lang="cs-CZ" sz="2400" b="0" i="1" smtClean="0">
                            <a:latin typeface="Cambria Math" panose="02040503050406030204" pitchFamily="18" charset="0"/>
                          </a:rPr>
                          <m:t>=</m:t>
                        </m:r>
                        <m:f>
                          <m:fPr>
                            <m:type m:val="lin"/>
                            <m:ctrlPr>
                              <a:rPr lang="cs-CZ" sz="2400" i="1">
                                <a:latin typeface="Cambria Math" panose="02040503050406030204" pitchFamily="18" charset="0"/>
                              </a:rPr>
                            </m:ctrlPr>
                          </m:fPr>
                          <m:num>
                            <m:sSub>
                              <m:sSubPr>
                                <m:ctrlPr>
                                  <a:rPr lang="cs-CZ" sz="2400" i="1">
                                    <a:latin typeface="Cambria Math" panose="02040503050406030204" pitchFamily="18" charset="0"/>
                                  </a:rPr>
                                </m:ctrlPr>
                              </m:sSubPr>
                              <m:e>
                                <m:r>
                                  <a:rPr lang="cs-CZ" sz="2400" i="1">
                                    <a:latin typeface="Cambria Math" panose="02040503050406030204" pitchFamily="18" charset="0"/>
                                  </a:rPr>
                                  <m:t>𝑇</m:t>
                                </m:r>
                              </m:e>
                              <m:sub>
                                <m:r>
                                  <a:rPr lang="cs-CZ" sz="2400" i="1">
                                    <a:latin typeface="Cambria Math" panose="02040503050406030204" pitchFamily="18" charset="0"/>
                                  </a:rPr>
                                  <m:t>0</m:t>
                                </m:r>
                              </m:sub>
                            </m:sSub>
                          </m:num>
                          <m:den>
                            <m:rad>
                              <m:radPr>
                                <m:degHide m:val="on"/>
                                <m:ctrlPr>
                                  <a:rPr lang="cs-CZ" sz="2400" b="0" i="1" smtClean="0">
                                    <a:latin typeface="Cambria Math" panose="02040503050406030204" pitchFamily="18" charset="0"/>
                                  </a:rPr>
                                </m:ctrlPr>
                              </m:radPr>
                              <m:deg/>
                              <m:e>
                                <m:r>
                                  <a:rPr lang="cs-CZ" sz="2400" i="1">
                                    <a:latin typeface="Cambria Math" panose="02040503050406030204" pitchFamily="18" charset="0"/>
                                  </a:rPr>
                                  <m:t>1−</m:t>
                                </m:r>
                                <m:sSup>
                                  <m:sSupPr>
                                    <m:ctrlPr>
                                      <a:rPr lang="cs-CZ" sz="2400" i="1" smtClean="0">
                                        <a:solidFill>
                                          <a:srgbClr val="C00000"/>
                                        </a:solidFill>
                                        <a:latin typeface="Cambria Math" panose="02040503050406030204" pitchFamily="18" charset="0"/>
                                        <a:ea typeface="Cambria Math" panose="02040503050406030204" pitchFamily="18" charset="0"/>
                                      </a:rPr>
                                    </m:ctrlPr>
                                  </m:sSupPr>
                                  <m:e>
                                    <m:r>
                                      <a:rPr lang="cs-CZ" sz="2400" i="1" smtClean="0">
                                        <a:solidFill>
                                          <a:srgbClr val="C00000"/>
                                        </a:solidFill>
                                        <a:latin typeface="Cambria Math" panose="02040503050406030204" pitchFamily="18" charset="0"/>
                                        <a:ea typeface="Cambria Math" panose="02040503050406030204" pitchFamily="18" charset="0"/>
                                      </a:rPr>
                                      <m:t>𝛽</m:t>
                                    </m:r>
                                  </m:e>
                                  <m:sup>
                                    <m:r>
                                      <a:rPr lang="cs-CZ" sz="2400" i="1">
                                        <a:latin typeface="Cambria Math" panose="02040503050406030204" pitchFamily="18" charset="0"/>
                                      </a:rPr>
                                      <m:t>2</m:t>
                                    </m:r>
                                  </m:sup>
                                </m:sSup>
                              </m:e>
                            </m:rad>
                          </m:den>
                        </m:f>
                      </m:oMath>
                    </m:oMathPara>
                  </a14:m>
                  <a:endParaRPr lang="cs-CZ" sz="2400" dirty="0"/>
                </a:p>
              </p:txBody>
            </p:sp>
          </mc:Choice>
          <mc:Fallback xmlns="">
            <p:sp>
              <p:nvSpPr>
                <p:cNvPr id="33" name="TextovéPole 32">
                  <a:extLst>
                    <a:ext uri="{FF2B5EF4-FFF2-40B4-BE49-F238E27FC236}">
                      <a16:creationId xmlns:a16="http://schemas.microsoft.com/office/drawing/2014/main" id="{E9A849B5-3A75-644D-AEE8-9864225BE90F}"/>
                    </a:ext>
                  </a:extLst>
                </p:cNvPr>
                <p:cNvSpPr txBox="1">
                  <a:spLocks noRot="1" noChangeAspect="1" noMove="1" noResize="1" noEditPoints="1" noAdjustHandles="1" noChangeArrowheads="1" noChangeShapeType="1" noTextEdit="1"/>
                </p:cNvSpPr>
                <p:nvPr/>
              </p:nvSpPr>
              <p:spPr>
                <a:xfrm>
                  <a:off x="9261703" y="5999888"/>
                  <a:ext cx="2352556" cy="447238"/>
                </a:xfrm>
                <a:prstGeom prst="rect">
                  <a:avLst/>
                </a:prstGeom>
                <a:blipFill>
                  <a:blip r:embed="rId12"/>
                  <a:stretch>
                    <a:fillRect/>
                  </a:stretch>
                </a:blipFill>
                <a:ln>
                  <a:solidFill>
                    <a:schemeClr val="bg2">
                      <a:lumMod val="75000"/>
                    </a:schemeClr>
                  </a:solidFill>
                </a:ln>
              </p:spPr>
              <p:txBody>
                <a:bodyPr/>
                <a:lstStyle/>
                <a:p>
                  <a:r>
                    <a:rPr lang="cs-CZ">
                      <a:noFill/>
                    </a:rPr>
                    <a:t> </a:t>
                  </a:r>
                </a:p>
              </p:txBody>
            </p:sp>
          </mc:Fallback>
        </mc:AlternateContent>
      </p:grpSp>
      <p:sp>
        <p:nvSpPr>
          <p:cNvPr id="23" name="TextovéPole 22">
            <a:extLst>
              <a:ext uri="{FF2B5EF4-FFF2-40B4-BE49-F238E27FC236}">
                <a16:creationId xmlns:a16="http://schemas.microsoft.com/office/drawing/2014/main" id="{126A79C2-8D5C-8F85-F071-ADF095F734EE}"/>
              </a:ext>
            </a:extLst>
          </p:cNvPr>
          <p:cNvSpPr txBox="1"/>
          <p:nvPr/>
        </p:nvSpPr>
        <p:spPr>
          <a:xfrm>
            <a:off x="8911619" y="156103"/>
            <a:ext cx="3052723" cy="707886"/>
          </a:xfrm>
          <a:prstGeom prst="rect">
            <a:avLst/>
          </a:prstGeom>
          <a:solidFill>
            <a:srgbClr val="FFFFFF">
              <a:alpha val="80000"/>
            </a:srgbClr>
          </a:solidFill>
          <a:ln>
            <a:solidFill>
              <a:schemeClr val="bg1">
                <a:lumMod val="85000"/>
              </a:schemeClr>
            </a:solidFill>
          </a:ln>
        </p:spPr>
        <p:txBody>
          <a:bodyPr wrap="square" rtlCol="0">
            <a:spAutoFit/>
          </a:bodyPr>
          <a:lstStyle/>
          <a:p>
            <a:pPr algn="ctr"/>
            <a:r>
              <a:rPr lang="cs-CZ" sz="2000" dirty="0">
                <a:solidFill>
                  <a:schemeClr val="bg2">
                    <a:lumMod val="50000"/>
                  </a:schemeClr>
                </a:solidFill>
              </a:rPr>
              <a:t>De </a:t>
            </a:r>
            <a:r>
              <a:rPr lang="cs-CZ" sz="2000" dirty="0" err="1">
                <a:solidFill>
                  <a:schemeClr val="bg2">
                    <a:lumMod val="50000"/>
                  </a:schemeClr>
                </a:solidFill>
              </a:rPr>
              <a:t>Broglie</a:t>
            </a:r>
            <a:r>
              <a:rPr lang="cs-CZ" sz="2000" dirty="0">
                <a:solidFill>
                  <a:schemeClr val="bg2">
                    <a:lumMod val="50000"/>
                  </a:schemeClr>
                </a:solidFill>
              </a:rPr>
              <a:t> spojil relativitu s kvantovou fyzikou</a:t>
            </a:r>
          </a:p>
        </p:txBody>
      </p:sp>
      <p:sp>
        <p:nvSpPr>
          <p:cNvPr id="8" name="TextovéPole 7">
            <a:extLst>
              <a:ext uri="{FF2B5EF4-FFF2-40B4-BE49-F238E27FC236}">
                <a16:creationId xmlns:a16="http://schemas.microsoft.com/office/drawing/2014/main" id="{2AAA8113-8387-2410-2E86-16779030CD14}"/>
              </a:ext>
            </a:extLst>
          </p:cNvPr>
          <p:cNvSpPr txBox="1"/>
          <p:nvPr/>
        </p:nvSpPr>
        <p:spPr>
          <a:xfrm>
            <a:off x="792192" y="2074823"/>
            <a:ext cx="4340733" cy="400110"/>
          </a:xfrm>
          <a:prstGeom prst="rect">
            <a:avLst/>
          </a:prstGeom>
          <a:noFill/>
        </p:spPr>
        <p:txBody>
          <a:bodyPr wrap="square" rtlCol="0">
            <a:spAutoFit/>
          </a:bodyPr>
          <a:lstStyle/>
          <a:p>
            <a:r>
              <a:rPr lang="cs-CZ" sz="2000" dirty="0"/>
              <a:t>Zhmotnění světla: „</a:t>
            </a:r>
            <a:r>
              <a:rPr lang="cs-CZ" sz="2000" dirty="0">
                <a:solidFill>
                  <a:srgbClr val="7030A0"/>
                </a:solidFill>
                <a:effectLst>
                  <a:outerShdw blurRad="38100" dist="38100" dir="2700000" algn="tl">
                    <a:srgbClr val="000000">
                      <a:alpha val="43137"/>
                    </a:srgbClr>
                  </a:outerShdw>
                </a:effectLst>
              </a:rPr>
              <a:t>světelné atomy</a:t>
            </a:r>
            <a:r>
              <a:rPr lang="cs-CZ" sz="2000" dirty="0"/>
              <a:t>“ </a:t>
            </a:r>
          </a:p>
        </p:txBody>
      </p:sp>
    </p:spTree>
    <p:extLst>
      <p:ext uri="{BB962C8B-B14F-4D97-AF65-F5344CB8AC3E}">
        <p14:creationId xmlns:p14="http://schemas.microsoft.com/office/powerpoint/2010/main" val="1256596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1"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22"/>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22" presetClass="entr" presetSubtype="2"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right)">
                                      <p:cBhvr>
                                        <p:cTn id="18" dur="500"/>
                                        <p:tgtEl>
                                          <p:spTgt spid="5"/>
                                        </p:tgtEl>
                                      </p:cBhvr>
                                    </p:animEffect>
                                  </p:childTnLst>
                                </p:cTn>
                              </p:par>
                            </p:childTnLst>
                          </p:cTn>
                        </p:par>
                        <p:par>
                          <p:cTn id="19" fill="hold">
                            <p:stCondLst>
                              <p:cond delay="500"/>
                            </p:stCondLst>
                            <p:childTnLst>
                              <p:par>
                                <p:cTn id="20" presetID="1" presetClass="entr" presetSubtype="0" fill="hold" nodeType="afterEffect">
                                  <p:stCondLst>
                                    <p:cond delay="0"/>
                                  </p:stCondLst>
                                  <p:childTnLst>
                                    <p:set>
                                      <p:cBhvr>
                                        <p:cTn id="21" dur="1" fill="hold">
                                          <p:stCondLst>
                                            <p:cond delay="0"/>
                                          </p:stCondLst>
                                        </p:cTn>
                                        <p:tgtEl>
                                          <p:spTgt spid="29"/>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0"/>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8" grpId="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ABFBB-523A-B1C6-CAE6-4102BC311998}"/>
            </a:ext>
          </a:extLst>
        </p:cNvPr>
        <p:cNvGrpSpPr/>
        <p:nvPr/>
      </p:nvGrpSpPr>
      <p:grpSpPr>
        <a:xfrm>
          <a:off x="0" y="0"/>
          <a:ext cx="0" cy="0"/>
          <a:chOff x="0" y="0"/>
          <a:chExt cx="0" cy="0"/>
        </a:xfrm>
      </p:grpSpPr>
      <p:sp>
        <p:nvSpPr>
          <p:cNvPr id="2" name="Obdélník 1">
            <a:extLst>
              <a:ext uri="{FF2B5EF4-FFF2-40B4-BE49-F238E27FC236}">
                <a16:creationId xmlns:a16="http://schemas.microsoft.com/office/drawing/2014/main" id="{B735C230-1C0E-707B-27C7-F3FA95577C78}"/>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C0879BCA-B0A3-6FE8-45AF-ABE61BB356FB}"/>
              </a:ext>
            </a:extLst>
          </p:cNvPr>
          <p:cNvSpPr txBox="1"/>
          <p:nvPr/>
        </p:nvSpPr>
        <p:spPr>
          <a:xfrm>
            <a:off x="480827" y="706105"/>
            <a:ext cx="11576702" cy="400110"/>
          </a:xfrm>
          <a:prstGeom prst="rect">
            <a:avLst/>
          </a:prstGeom>
          <a:noFill/>
        </p:spPr>
        <p:txBody>
          <a:bodyPr wrap="square" rtlCol="0">
            <a:spAutoFit/>
          </a:bodyPr>
          <a:lstStyle/>
          <a:p>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2000" dirty="0">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a:solidFill>
                  <a:srgbClr val="0070C0"/>
                </a:solidFill>
                <a:latin typeface="Cavolini" panose="03000502040302020204" pitchFamily="66" charset="0"/>
                <a:cs typeface="Cavolini" panose="03000502040302020204" pitchFamily="66" charset="0"/>
              </a:rPr>
              <a:t>konstruuje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gaussovský</a:t>
            </a:r>
            <a:r>
              <a:rPr lang="cs-CZ" sz="2000" dirty="0">
                <a:solidFill>
                  <a:srgbClr val="0070C0"/>
                </a:solidFill>
                <a:latin typeface="Cavolini" panose="03000502040302020204" pitchFamily="66" charset="0"/>
                <a:cs typeface="Cavolini" panose="03000502040302020204" pitchFamily="66" charset="0"/>
              </a:rPr>
              <a:t> vlnový balík, který se </a:t>
            </a:r>
            <a:r>
              <a:rPr lang="cs-CZ" sz="2000" u="sng" dirty="0">
                <a:solidFill>
                  <a:srgbClr val="0070C0"/>
                </a:solidFill>
                <a:latin typeface="Cavolini" panose="03000502040302020204" pitchFamily="66" charset="0"/>
                <a:cs typeface="Cavolini" panose="03000502040302020204" pitchFamily="66" charset="0"/>
              </a:rPr>
              <a:t>nerozplýv</a:t>
            </a:r>
            <a:r>
              <a:rPr lang="cs-CZ" sz="2000" dirty="0">
                <a:solidFill>
                  <a:srgbClr val="0070C0"/>
                </a:solidFill>
                <a:latin typeface="Cavolini" panose="03000502040302020204" pitchFamily="66" charset="0"/>
                <a:cs typeface="Cavolini" panose="03000502040302020204" pitchFamily="66" charset="0"/>
              </a:rPr>
              <a:t>á, a uvádí</a:t>
            </a:r>
          </a:p>
        </p:txBody>
      </p:sp>
      <p:sp>
        <p:nvSpPr>
          <p:cNvPr id="6" name="TextovéPole 5">
            <a:extLst>
              <a:ext uri="{FF2B5EF4-FFF2-40B4-BE49-F238E27FC236}">
                <a16:creationId xmlns:a16="http://schemas.microsoft.com/office/drawing/2014/main" id="{E01CED92-3EFD-7BE3-791A-691093367A31}"/>
              </a:ext>
            </a:extLst>
          </p:cNvPr>
          <p:cNvSpPr txBox="1"/>
          <p:nvPr/>
        </p:nvSpPr>
        <p:spPr>
          <a:xfrm>
            <a:off x="512203" y="1232304"/>
            <a:ext cx="11513949" cy="1015663"/>
          </a:xfrm>
          <a:prstGeom prst="rect">
            <a:avLst/>
          </a:prstGeom>
          <a:noFill/>
        </p:spPr>
        <p:txBody>
          <a:bodyPr wrap="square" rtlCol="0">
            <a:spAutoFit/>
          </a:bodyPr>
          <a:lstStyle/>
          <a:p>
            <a:r>
              <a:rPr lang="cs-CZ" sz="2000" dirty="0">
                <a:solidFill>
                  <a:schemeClr val="accent2">
                    <a:lumMod val="75000"/>
                  </a:schemeClr>
                </a:solidFill>
                <a:latin typeface="Cavolini" panose="03000502040302020204" pitchFamily="66" charset="0"/>
                <a:cs typeface="Cavolini" panose="03000502040302020204" pitchFamily="66" charset="0"/>
              </a:rPr>
              <a:t>„že skupina vlastních kmitů s vysokým kvantovým číslem </a:t>
            </a:r>
            <a:r>
              <a:rPr lang="cs-CZ" sz="2000" i="1" dirty="0">
                <a:solidFill>
                  <a:schemeClr val="accent2">
                    <a:lumMod val="75000"/>
                  </a:schemeClr>
                </a:solidFill>
                <a:latin typeface="Cavolini" panose="03000502040302020204" pitchFamily="66" charset="0"/>
                <a:cs typeface="Cavolini" panose="03000502040302020204" pitchFamily="66" charset="0"/>
              </a:rPr>
              <a:t>n </a:t>
            </a:r>
            <a:r>
              <a:rPr lang="cs-CZ" sz="2000" dirty="0">
                <a:solidFill>
                  <a:schemeClr val="accent2">
                    <a:lumMod val="75000"/>
                  </a:schemeClr>
                </a:solidFill>
                <a:latin typeface="Cavolini" panose="03000502040302020204" pitchFamily="66" charset="0"/>
                <a:cs typeface="Cavolini" panose="03000502040302020204" pitchFamily="66" charset="0"/>
              </a:rPr>
              <a:t>a relativně malými rozdíly</a:t>
            </a:r>
            <a:r>
              <a:rPr lang="en-US" sz="2000" dirty="0">
                <a:solidFill>
                  <a:schemeClr val="accent2">
                    <a:lumMod val="75000"/>
                  </a:schemeClr>
                </a:solidFill>
                <a:latin typeface="Cavolini" panose="03000502040302020204" pitchFamily="66" charset="0"/>
                <a:cs typeface="Cavolini" panose="03000502040302020204" pitchFamily="66" charset="0"/>
              </a:rPr>
              <a:t> </a:t>
            </a:r>
            <a:r>
              <a:rPr lang="cs-CZ" sz="2000" dirty="0">
                <a:solidFill>
                  <a:schemeClr val="accent2">
                    <a:lumMod val="75000"/>
                  </a:schemeClr>
                </a:solidFill>
                <a:latin typeface="Cavolini" panose="03000502040302020204" pitchFamily="66" charset="0"/>
                <a:cs typeface="Cavolini" panose="03000502040302020204" pitchFamily="66" charset="0"/>
              </a:rPr>
              <a:t>kvantových čísel je schopna představovat „</a:t>
            </a:r>
            <a:r>
              <a:rPr lang="cs-CZ" sz="2000" u="sng" dirty="0">
                <a:solidFill>
                  <a:schemeClr val="accent2">
                    <a:lumMod val="75000"/>
                  </a:schemeClr>
                </a:solidFill>
                <a:latin typeface="Cavolini" panose="03000502040302020204" pitchFamily="66" charset="0"/>
                <a:cs typeface="Cavolini" panose="03000502040302020204" pitchFamily="66" charset="0"/>
              </a:rPr>
              <a:t>hmotný bod</a:t>
            </a:r>
            <a:r>
              <a:rPr lang="cs-CZ" sz="2000" dirty="0">
                <a:solidFill>
                  <a:schemeClr val="accent2">
                    <a:lumMod val="75000"/>
                  </a:schemeClr>
                </a:solidFill>
                <a:latin typeface="Cavolini" panose="03000502040302020204" pitchFamily="66" charset="0"/>
                <a:cs typeface="Cavolini" panose="03000502040302020204" pitchFamily="66" charset="0"/>
              </a:rPr>
              <a:t>“, který vykonává „</a:t>
            </a:r>
            <a:r>
              <a:rPr lang="cs-CZ" sz="2000" u="sng" dirty="0">
                <a:solidFill>
                  <a:schemeClr val="accent2">
                    <a:lumMod val="75000"/>
                  </a:schemeClr>
                </a:solidFill>
                <a:latin typeface="Cavolini" panose="03000502040302020204" pitchFamily="66" charset="0"/>
                <a:cs typeface="Cavolini" panose="03000502040302020204" pitchFamily="66" charset="0"/>
              </a:rPr>
              <a:t>pohyb</a:t>
            </a:r>
            <a:r>
              <a:rPr lang="cs-CZ" sz="2000" dirty="0">
                <a:solidFill>
                  <a:schemeClr val="accent2">
                    <a:lumMod val="75000"/>
                  </a:schemeClr>
                </a:solidFill>
                <a:latin typeface="Cavolini" panose="03000502040302020204" pitchFamily="66" charset="0"/>
                <a:cs typeface="Cavolini" panose="03000502040302020204" pitchFamily="66" charset="0"/>
              </a:rPr>
              <a:t>“ očekávaný </a:t>
            </a:r>
            <a:r>
              <a:rPr lang="cs-CZ" sz="2000" u="sng" dirty="0">
                <a:solidFill>
                  <a:schemeClr val="accent2">
                    <a:lumMod val="75000"/>
                  </a:schemeClr>
                </a:solidFill>
                <a:latin typeface="Cavolini" panose="03000502040302020204" pitchFamily="66" charset="0"/>
                <a:cs typeface="Cavolini" panose="03000502040302020204" pitchFamily="66" charset="0"/>
              </a:rPr>
              <a:t>podle klasické mechaniky </a:t>
            </a:r>
            <a:r>
              <a:rPr lang="cs-CZ" sz="2000" dirty="0">
                <a:solidFill>
                  <a:schemeClr val="accent2">
                    <a:lumMod val="75000"/>
                  </a:schemeClr>
                </a:solidFill>
                <a:latin typeface="Cavolini" panose="03000502040302020204" pitchFamily="66" charset="0"/>
                <a:cs typeface="Cavolini" panose="03000502040302020204" pitchFamily="66" charset="0"/>
              </a:rPr>
              <a:t>(…).“</a:t>
            </a:r>
            <a:endParaRPr lang="en-US" sz="2000" dirty="0">
              <a:solidFill>
                <a:schemeClr val="accent2">
                  <a:lumMod val="75000"/>
                </a:schemeClr>
              </a:solidFill>
              <a:latin typeface="Cavolini" panose="03000502040302020204" pitchFamily="66" charset="0"/>
              <a:cs typeface="Cavolini" panose="03000502040302020204" pitchFamily="66" charset="0"/>
            </a:endParaRPr>
          </a:p>
        </p:txBody>
      </p:sp>
      <p:pic>
        <p:nvPicPr>
          <p:cNvPr id="7" name="Obrázek 6">
            <a:extLst>
              <a:ext uri="{FF2B5EF4-FFF2-40B4-BE49-F238E27FC236}">
                <a16:creationId xmlns:a16="http://schemas.microsoft.com/office/drawing/2014/main" id="{459ED8CA-45FF-0210-12AF-B94D6723E069}"/>
              </a:ext>
            </a:extLst>
          </p:cNvPr>
          <p:cNvPicPr>
            <a:picLocks noChangeAspect="1"/>
          </p:cNvPicPr>
          <p:nvPr/>
        </p:nvPicPr>
        <p:blipFill>
          <a:blip r:embed="rId2"/>
          <a:stretch>
            <a:fillRect/>
          </a:stretch>
        </p:blipFill>
        <p:spPr>
          <a:xfrm>
            <a:off x="2522021" y="2415900"/>
            <a:ext cx="7147957" cy="1938992"/>
          </a:xfrm>
          <a:prstGeom prst="rect">
            <a:avLst/>
          </a:prstGeom>
        </p:spPr>
      </p:pic>
      <p:sp>
        <p:nvSpPr>
          <p:cNvPr id="10" name="TextovéPole 9">
            <a:extLst>
              <a:ext uri="{FF2B5EF4-FFF2-40B4-BE49-F238E27FC236}">
                <a16:creationId xmlns:a16="http://schemas.microsoft.com/office/drawing/2014/main" id="{7038288F-6327-CDF7-06C1-B3231A795D4F}"/>
              </a:ext>
            </a:extLst>
          </p:cNvPr>
          <p:cNvSpPr txBox="1"/>
          <p:nvPr/>
        </p:nvSpPr>
        <p:spPr>
          <a:xfrm>
            <a:off x="5346083" y="18459"/>
            <a:ext cx="1801455" cy="461665"/>
          </a:xfrm>
          <a:prstGeom prst="rect">
            <a:avLst/>
          </a:prstGeom>
          <a:noFill/>
        </p:spPr>
        <p:txBody>
          <a:bodyPr wrap="none" rtlCol="0">
            <a:spAutoFit/>
          </a:bodyPr>
          <a:lstStyle/>
          <a:p>
            <a:r>
              <a:rPr lang="cs-CZ" sz="2400" cap="small" dirty="0">
                <a:solidFill>
                  <a:srgbClr val="70AD47">
                    <a:lumMod val="50000"/>
                  </a:srgbClr>
                </a:solidFill>
                <a:latin typeface="Calibri" panose="020F0502020204030204"/>
              </a:rPr>
              <a:t>Vlnové balíky</a:t>
            </a:r>
          </a:p>
        </p:txBody>
      </p:sp>
    </p:spTree>
    <p:extLst>
      <p:ext uri="{BB962C8B-B14F-4D97-AF65-F5344CB8AC3E}">
        <p14:creationId xmlns:p14="http://schemas.microsoft.com/office/powerpoint/2010/main" val="2446281491"/>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8585E-BE80-7A51-F73C-9795136499A2}"/>
            </a:ext>
          </a:extLst>
        </p:cNvPr>
        <p:cNvGrpSpPr/>
        <p:nvPr/>
      </p:nvGrpSpPr>
      <p:grpSpPr>
        <a:xfrm>
          <a:off x="0" y="0"/>
          <a:ext cx="0" cy="0"/>
          <a:chOff x="0" y="0"/>
          <a:chExt cx="0" cy="0"/>
        </a:xfrm>
      </p:grpSpPr>
      <p:sp>
        <p:nvSpPr>
          <p:cNvPr id="2" name="Obdélník 1">
            <a:extLst>
              <a:ext uri="{FF2B5EF4-FFF2-40B4-BE49-F238E27FC236}">
                <a16:creationId xmlns:a16="http://schemas.microsoft.com/office/drawing/2014/main" id="{C40B58BD-652B-313B-5315-5A9F30EC2395}"/>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FFAB3778-768C-1273-B845-8391ED60D4B6}"/>
              </a:ext>
            </a:extLst>
          </p:cNvPr>
          <p:cNvSpPr txBox="1"/>
          <p:nvPr/>
        </p:nvSpPr>
        <p:spPr>
          <a:xfrm>
            <a:off x="480827" y="706105"/>
            <a:ext cx="11576702" cy="400110"/>
          </a:xfrm>
          <a:prstGeom prst="rect">
            <a:avLst/>
          </a:prstGeom>
          <a:noFill/>
        </p:spPr>
        <p:txBody>
          <a:bodyPr wrap="square" rtlCol="0">
            <a:spAutoFit/>
          </a:bodyPr>
          <a:lstStyle/>
          <a:p>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2000" dirty="0">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a:solidFill>
                  <a:srgbClr val="0070C0"/>
                </a:solidFill>
                <a:latin typeface="Cavolini" panose="03000502040302020204" pitchFamily="66" charset="0"/>
                <a:cs typeface="Cavolini" panose="03000502040302020204" pitchFamily="66" charset="0"/>
              </a:rPr>
              <a:t>konstruuje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gaussovský</a:t>
            </a:r>
            <a:r>
              <a:rPr lang="cs-CZ" sz="2000" dirty="0">
                <a:solidFill>
                  <a:srgbClr val="0070C0"/>
                </a:solidFill>
                <a:latin typeface="Cavolini" panose="03000502040302020204" pitchFamily="66" charset="0"/>
                <a:cs typeface="Cavolini" panose="03000502040302020204" pitchFamily="66" charset="0"/>
              </a:rPr>
              <a:t> vlnový balík, který se </a:t>
            </a:r>
            <a:r>
              <a:rPr lang="cs-CZ" sz="2000" u="sng" dirty="0">
                <a:solidFill>
                  <a:srgbClr val="0070C0"/>
                </a:solidFill>
                <a:latin typeface="Cavolini" panose="03000502040302020204" pitchFamily="66" charset="0"/>
                <a:cs typeface="Cavolini" panose="03000502040302020204" pitchFamily="66" charset="0"/>
              </a:rPr>
              <a:t>nerozplýv</a:t>
            </a:r>
            <a:r>
              <a:rPr lang="cs-CZ" sz="2000" dirty="0">
                <a:solidFill>
                  <a:srgbClr val="0070C0"/>
                </a:solidFill>
                <a:latin typeface="Cavolini" panose="03000502040302020204" pitchFamily="66" charset="0"/>
                <a:cs typeface="Cavolini" panose="03000502040302020204" pitchFamily="66" charset="0"/>
              </a:rPr>
              <a:t>á, a uvádí</a:t>
            </a:r>
          </a:p>
        </p:txBody>
      </p:sp>
      <p:sp>
        <p:nvSpPr>
          <p:cNvPr id="6" name="TextovéPole 5">
            <a:extLst>
              <a:ext uri="{FF2B5EF4-FFF2-40B4-BE49-F238E27FC236}">
                <a16:creationId xmlns:a16="http://schemas.microsoft.com/office/drawing/2014/main" id="{15CB0546-7F3D-CAF8-E2DA-233CD6404889}"/>
              </a:ext>
            </a:extLst>
          </p:cNvPr>
          <p:cNvSpPr txBox="1"/>
          <p:nvPr/>
        </p:nvSpPr>
        <p:spPr>
          <a:xfrm>
            <a:off x="512203" y="1232304"/>
            <a:ext cx="11513949" cy="1015663"/>
          </a:xfrm>
          <a:prstGeom prst="rect">
            <a:avLst/>
          </a:prstGeom>
          <a:noFill/>
        </p:spPr>
        <p:txBody>
          <a:bodyPr wrap="square" rtlCol="0">
            <a:spAutoFit/>
          </a:bodyPr>
          <a:lstStyle/>
          <a:p>
            <a:r>
              <a:rPr lang="cs-CZ" sz="2000" dirty="0">
                <a:solidFill>
                  <a:schemeClr val="accent2">
                    <a:lumMod val="75000"/>
                  </a:schemeClr>
                </a:solidFill>
                <a:latin typeface="Cavolini" panose="03000502040302020204" pitchFamily="66" charset="0"/>
                <a:cs typeface="Cavolini" panose="03000502040302020204" pitchFamily="66" charset="0"/>
              </a:rPr>
              <a:t>„že skupina vlastních kmitů s vysokým kvantovým číslem </a:t>
            </a:r>
            <a:r>
              <a:rPr lang="cs-CZ" sz="2000" i="1" dirty="0">
                <a:solidFill>
                  <a:schemeClr val="accent2">
                    <a:lumMod val="75000"/>
                  </a:schemeClr>
                </a:solidFill>
                <a:latin typeface="Cavolini" panose="03000502040302020204" pitchFamily="66" charset="0"/>
                <a:cs typeface="Cavolini" panose="03000502040302020204" pitchFamily="66" charset="0"/>
              </a:rPr>
              <a:t>n </a:t>
            </a:r>
            <a:r>
              <a:rPr lang="cs-CZ" sz="2000" dirty="0">
                <a:solidFill>
                  <a:schemeClr val="accent2">
                    <a:lumMod val="75000"/>
                  </a:schemeClr>
                </a:solidFill>
                <a:latin typeface="Cavolini" panose="03000502040302020204" pitchFamily="66" charset="0"/>
                <a:cs typeface="Cavolini" panose="03000502040302020204" pitchFamily="66" charset="0"/>
              </a:rPr>
              <a:t>a relativně malými rozdíly</a:t>
            </a:r>
            <a:r>
              <a:rPr lang="en-US" sz="2000" dirty="0">
                <a:solidFill>
                  <a:schemeClr val="accent2">
                    <a:lumMod val="75000"/>
                  </a:schemeClr>
                </a:solidFill>
                <a:latin typeface="Cavolini" panose="03000502040302020204" pitchFamily="66" charset="0"/>
                <a:cs typeface="Cavolini" panose="03000502040302020204" pitchFamily="66" charset="0"/>
              </a:rPr>
              <a:t> </a:t>
            </a:r>
            <a:r>
              <a:rPr lang="cs-CZ" sz="2000" dirty="0">
                <a:solidFill>
                  <a:schemeClr val="accent2">
                    <a:lumMod val="75000"/>
                  </a:schemeClr>
                </a:solidFill>
                <a:latin typeface="Cavolini" panose="03000502040302020204" pitchFamily="66" charset="0"/>
                <a:cs typeface="Cavolini" panose="03000502040302020204" pitchFamily="66" charset="0"/>
              </a:rPr>
              <a:t>kvantových čísel je schopna představovat „</a:t>
            </a:r>
            <a:r>
              <a:rPr lang="cs-CZ" sz="2000" u="sng" dirty="0">
                <a:solidFill>
                  <a:schemeClr val="accent2">
                    <a:lumMod val="75000"/>
                  </a:schemeClr>
                </a:solidFill>
                <a:latin typeface="Cavolini" panose="03000502040302020204" pitchFamily="66" charset="0"/>
                <a:cs typeface="Cavolini" panose="03000502040302020204" pitchFamily="66" charset="0"/>
              </a:rPr>
              <a:t>hmotný bod</a:t>
            </a:r>
            <a:r>
              <a:rPr lang="cs-CZ" sz="2000" dirty="0">
                <a:solidFill>
                  <a:schemeClr val="accent2">
                    <a:lumMod val="75000"/>
                  </a:schemeClr>
                </a:solidFill>
                <a:latin typeface="Cavolini" panose="03000502040302020204" pitchFamily="66" charset="0"/>
                <a:cs typeface="Cavolini" panose="03000502040302020204" pitchFamily="66" charset="0"/>
              </a:rPr>
              <a:t>“, který vykonává „</a:t>
            </a:r>
            <a:r>
              <a:rPr lang="cs-CZ" sz="2000" u="sng" dirty="0">
                <a:solidFill>
                  <a:schemeClr val="accent2">
                    <a:lumMod val="75000"/>
                  </a:schemeClr>
                </a:solidFill>
                <a:latin typeface="Cavolini" panose="03000502040302020204" pitchFamily="66" charset="0"/>
                <a:cs typeface="Cavolini" panose="03000502040302020204" pitchFamily="66" charset="0"/>
              </a:rPr>
              <a:t>pohyb</a:t>
            </a:r>
            <a:r>
              <a:rPr lang="cs-CZ" sz="2000" dirty="0">
                <a:solidFill>
                  <a:schemeClr val="accent2">
                    <a:lumMod val="75000"/>
                  </a:schemeClr>
                </a:solidFill>
                <a:latin typeface="Cavolini" panose="03000502040302020204" pitchFamily="66" charset="0"/>
                <a:cs typeface="Cavolini" panose="03000502040302020204" pitchFamily="66" charset="0"/>
              </a:rPr>
              <a:t>“ očekávaný </a:t>
            </a:r>
            <a:r>
              <a:rPr lang="cs-CZ" sz="2000" u="sng" dirty="0">
                <a:solidFill>
                  <a:schemeClr val="accent2">
                    <a:lumMod val="75000"/>
                  </a:schemeClr>
                </a:solidFill>
                <a:latin typeface="Cavolini" panose="03000502040302020204" pitchFamily="66" charset="0"/>
                <a:cs typeface="Cavolini" panose="03000502040302020204" pitchFamily="66" charset="0"/>
              </a:rPr>
              <a:t>podle klasické mechaniky </a:t>
            </a:r>
            <a:r>
              <a:rPr lang="cs-CZ" sz="2000" dirty="0">
                <a:solidFill>
                  <a:schemeClr val="accent2">
                    <a:lumMod val="75000"/>
                  </a:schemeClr>
                </a:solidFill>
                <a:latin typeface="Cavolini" panose="03000502040302020204" pitchFamily="66" charset="0"/>
                <a:cs typeface="Cavolini" panose="03000502040302020204" pitchFamily="66" charset="0"/>
              </a:rPr>
              <a:t>(…).“</a:t>
            </a:r>
            <a:endParaRPr lang="en-US" sz="2000" dirty="0">
              <a:solidFill>
                <a:schemeClr val="accent2">
                  <a:lumMod val="75000"/>
                </a:schemeClr>
              </a:solidFill>
              <a:latin typeface="Cavolini" panose="03000502040302020204" pitchFamily="66" charset="0"/>
              <a:cs typeface="Cavolini" panose="03000502040302020204" pitchFamily="66" charset="0"/>
            </a:endParaRPr>
          </a:p>
        </p:txBody>
      </p:sp>
      <p:pic>
        <p:nvPicPr>
          <p:cNvPr id="7" name="Obrázek 6">
            <a:extLst>
              <a:ext uri="{FF2B5EF4-FFF2-40B4-BE49-F238E27FC236}">
                <a16:creationId xmlns:a16="http://schemas.microsoft.com/office/drawing/2014/main" id="{DAC3C671-6482-58EA-55C6-1FC9BC135962}"/>
              </a:ext>
            </a:extLst>
          </p:cNvPr>
          <p:cNvPicPr>
            <a:picLocks noChangeAspect="1"/>
          </p:cNvPicPr>
          <p:nvPr/>
        </p:nvPicPr>
        <p:blipFill>
          <a:blip r:embed="rId2"/>
          <a:stretch>
            <a:fillRect/>
          </a:stretch>
        </p:blipFill>
        <p:spPr>
          <a:xfrm>
            <a:off x="2522021" y="2415900"/>
            <a:ext cx="7147957" cy="1938992"/>
          </a:xfrm>
          <a:prstGeom prst="rect">
            <a:avLst/>
          </a:prstGeom>
        </p:spPr>
      </p:pic>
      <p:pic>
        <p:nvPicPr>
          <p:cNvPr id="5" name="Picture 5" descr="klubko HO">
            <a:extLst>
              <a:ext uri="{FF2B5EF4-FFF2-40B4-BE49-F238E27FC236}">
                <a16:creationId xmlns:a16="http://schemas.microsoft.com/office/drawing/2014/main" id="{2ECE77BC-91E1-ACE3-3017-52E181736EFE}"/>
              </a:ext>
            </a:extLst>
          </p:cNvPr>
          <p:cNvPicPr>
            <a:picLocks noChangeAspect="1" noChangeArrowheads="1"/>
          </p:cNvPicPr>
          <p:nvPr/>
        </p:nvPicPr>
        <p:blipFill>
          <a:blip r:embed="rId3" cstate="print"/>
          <a:srcRect/>
          <a:stretch>
            <a:fillRect/>
          </a:stretch>
        </p:blipFill>
        <p:spPr bwMode="auto">
          <a:xfrm>
            <a:off x="165848" y="589365"/>
            <a:ext cx="3559684" cy="6104943"/>
          </a:xfrm>
          <a:prstGeom prst="rect">
            <a:avLst/>
          </a:prstGeom>
          <a:ln>
            <a:noFill/>
          </a:ln>
          <a:effectLst>
            <a:outerShdw blurRad="292100" dist="139700" dir="2700000" algn="tl" rotWithShape="0">
              <a:srgbClr val="333333">
                <a:alpha val="65000"/>
              </a:srgbClr>
            </a:outerShdw>
          </a:effectLst>
        </p:spPr>
      </p:pic>
      <p:sp>
        <p:nvSpPr>
          <p:cNvPr id="9" name="Obdélník 5">
            <a:extLst>
              <a:ext uri="{FF2B5EF4-FFF2-40B4-BE49-F238E27FC236}">
                <a16:creationId xmlns:a16="http://schemas.microsoft.com/office/drawing/2014/main" id="{7F1ECA81-6E45-D324-7D26-AEEEA723260F}"/>
              </a:ext>
            </a:extLst>
          </p:cNvPr>
          <p:cNvSpPr>
            <a:spLocks noChangeArrowheads="1"/>
          </p:cNvSpPr>
          <p:nvPr/>
        </p:nvSpPr>
        <p:spPr bwMode="auto">
          <a:xfrm>
            <a:off x="4275513" y="6068212"/>
            <a:ext cx="4176713" cy="581025"/>
          </a:xfrm>
          <a:prstGeom prst="rect">
            <a:avLst/>
          </a:prstGeom>
          <a:noFill/>
          <a:ln w="9525">
            <a:noFill/>
            <a:miter lim="800000"/>
            <a:headEnd/>
            <a:tailEnd/>
          </a:ln>
        </p:spPr>
        <p:txBody>
          <a:bodyPr>
            <a:spAutoFit/>
          </a:bodyPr>
          <a:lstStyle/>
          <a:p>
            <a:r>
              <a:rPr lang="cs-CZ" sz="1600" dirty="0">
                <a:latin typeface="Arial" charset="0"/>
              </a:rPr>
              <a:t>S. </a:t>
            </a:r>
            <a:r>
              <a:rPr lang="cs-CZ" sz="1600" dirty="0" err="1">
                <a:latin typeface="Arial" charset="0"/>
              </a:rPr>
              <a:t>Brandt</a:t>
            </a:r>
            <a:r>
              <a:rPr lang="cs-CZ" sz="1600" dirty="0">
                <a:latin typeface="Arial" charset="0"/>
              </a:rPr>
              <a:t>, H. D. </a:t>
            </a:r>
            <a:r>
              <a:rPr lang="cs-CZ" sz="1600" dirty="0" err="1">
                <a:latin typeface="Arial" charset="0"/>
              </a:rPr>
              <a:t>Dahmen</a:t>
            </a:r>
            <a:r>
              <a:rPr lang="cs-CZ" sz="1600" dirty="0">
                <a:latin typeface="Arial" charset="0"/>
              </a:rPr>
              <a:t>: </a:t>
            </a:r>
            <a:r>
              <a:rPr lang="cs-CZ" sz="1600" i="1" dirty="0" err="1">
                <a:latin typeface="Arial" charset="0"/>
              </a:rPr>
              <a:t>The</a:t>
            </a:r>
            <a:r>
              <a:rPr lang="cs-CZ" sz="1600" i="1" dirty="0">
                <a:latin typeface="Arial" charset="0"/>
              </a:rPr>
              <a:t> Picture </a:t>
            </a:r>
            <a:r>
              <a:rPr lang="cs-CZ" sz="1600" i="1" dirty="0" err="1">
                <a:latin typeface="Arial" charset="0"/>
              </a:rPr>
              <a:t>Book</a:t>
            </a:r>
            <a:r>
              <a:rPr lang="cs-CZ" sz="1600" i="1" dirty="0">
                <a:latin typeface="Arial" charset="0"/>
              </a:rPr>
              <a:t> </a:t>
            </a:r>
            <a:r>
              <a:rPr lang="cs-CZ" sz="1600" i="1" dirty="0" err="1">
                <a:latin typeface="Arial" charset="0"/>
              </a:rPr>
              <a:t>of</a:t>
            </a:r>
            <a:r>
              <a:rPr lang="cs-CZ" sz="1600" i="1" dirty="0">
                <a:latin typeface="Arial" charset="0"/>
              </a:rPr>
              <a:t> </a:t>
            </a:r>
            <a:r>
              <a:rPr lang="cs-CZ" sz="1600" i="1" dirty="0" err="1">
                <a:latin typeface="Arial" charset="0"/>
              </a:rPr>
              <a:t>Quantum</a:t>
            </a:r>
            <a:r>
              <a:rPr lang="cs-CZ" sz="1600" i="1" dirty="0">
                <a:latin typeface="Arial" charset="0"/>
              </a:rPr>
              <a:t> </a:t>
            </a:r>
            <a:r>
              <a:rPr lang="cs-CZ" sz="1600" i="1" dirty="0" err="1">
                <a:latin typeface="Arial" charset="0"/>
              </a:rPr>
              <a:t>Mechanics</a:t>
            </a:r>
            <a:r>
              <a:rPr lang="cs-CZ" sz="1600" dirty="0">
                <a:latin typeface="Arial" charset="0"/>
              </a:rPr>
              <a:t>. J. </a:t>
            </a:r>
            <a:r>
              <a:rPr lang="cs-CZ" sz="1600" dirty="0" err="1">
                <a:latin typeface="Arial" charset="0"/>
              </a:rPr>
              <a:t>Wiley</a:t>
            </a:r>
            <a:r>
              <a:rPr lang="cs-CZ" sz="1600" dirty="0">
                <a:latin typeface="Arial" charset="0"/>
              </a:rPr>
              <a:t>, 1985.</a:t>
            </a:r>
            <a:endParaRPr lang="cs-CZ" dirty="0"/>
          </a:p>
        </p:txBody>
      </p:sp>
      <p:sp>
        <p:nvSpPr>
          <p:cNvPr id="10" name="TextovéPole 9">
            <a:extLst>
              <a:ext uri="{FF2B5EF4-FFF2-40B4-BE49-F238E27FC236}">
                <a16:creationId xmlns:a16="http://schemas.microsoft.com/office/drawing/2014/main" id="{28B7EE87-78DA-00CC-EAC9-E1C511D61D3D}"/>
              </a:ext>
            </a:extLst>
          </p:cNvPr>
          <p:cNvSpPr txBox="1"/>
          <p:nvPr/>
        </p:nvSpPr>
        <p:spPr>
          <a:xfrm>
            <a:off x="5346083" y="18459"/>
            <a:ext cx="1801455" cy="461665"/>
          </a:xfrm>
          <a:prstGeom prst="rect">
            <a:avLst/>
          </a:prstGeom>
          <a:noFill/>
        </p:spPr>
        <p:txBody>
          <a:bodyPr wrap="none" rtlCol="0">
            <a:spAutoFit/>
          </a:bodyPr>
          <a:lstStyle/>
          <a:p>
            <a:r>
              <a:rPr lang="cs-CZ" sz="2400" cap="small" dirty="0">
                <a:solidFill>
                  <a:srgbClr val="70AD47">
                    <a:lumMod val="50000"/>
                  </a:srgbClr>
                </a:solidFill>
                <a:latin typeface="Calibri" panose="020F0502020204030204"/>
              </a:rPr>
              <a:t>Vlnové balíky</a:t>
            </a:r>
          </a:p>
        </p:txBody>
      </p:sp>
    </p:spTree>
    <p:extLst>
      <p:ext uri="{BB962C8B-B14F-4D97-AF65-F5344CB8AC3E}">
        <p14:creationId xmlns:p14="http://schemas.microsoft.com/office/powerpoint/2010/main" val="1456768315"/>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26CA6-B0D1-9B57-88C2-62877937D955}"/>
            </a:ext>
          </a:extLst>
        </p:cNvPr>
        <p:cNvGrpSpPr/>
        <p:nvPr/>
      </p:nvGrpSpPr>
      <p:grpSpPr>
        <a:xfrm>
          <a:off x="0" y="0"/>
          <a:ext cx="0" cy="0"/>
          <a:chOff x="0" y="0"/>
          <a:chExt cx="0" cy="0"/>
        </a:xfrm>
      </p:grpSpPr>
      <p:sp>
        <p:nvSpPr>
          <p:cNvPr id="2" name="Obdélník 1">
            <a:extLst>
              <a:ext uri="{FF2B5EF4-FFF2-40B4-BE49-F238E27FC236}">
                <a16:creationId xmlns:a16="http://schemas.microsoft.com/office/drawing/2014/main" id="{75E1E23A-828A-66AE-54B1-EE50FA7D1BF8}"/>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31E2AECB-1423-0280-3878-B56DA4E262E5}"/>
              </a:ext>
            </a:extLst>
          </p:cNvPr>
          <p:cNvSpPr txBox="1"/>
          <p:nvPr/>
        </p:nvSpPr>
        <p:spPr>
          <a:xfrm>
            <a:off x="480827" y="706105"/>
            <a:ext cx="11576702" cy="400110"/>
          </a:xfrm>
          <a:prstGeom prst="rect">
            <a:avLst/>
          </a:prstGeom>
          <a:noFill/>
        </p:spPr>
        <p:txBody>
          <a:bodyPr wrap="square" rtlCol="0">
            <a:spAutoFit/>
          </a:bodyPr>
          <a:lstStyle/>
          <a:p>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2000" dirty="0">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a:solidFill>
                  <a:srgbClr val="0070C0"/>
                </a:solidFill>
                <a:latin typeface="Cavolini" panose="03000502040302020204" pitchFamily="66" charset="0"/>
                <a:cs typeface="Cavolini" panose="03000502040302020204" pitchFamily="66" charset="0"/>
              </a:rPr>
              <a:t>konstruuje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gaussovský</a:t>
            </a:r>
            <a:r>
              <a:rPr lang="cs-CZ" sz="2000" dirty="0">
                <a:solidFill>
                  <a:srgbClr val="0070C0"/>
                </a:solidFill>
                <a:latin typeface="Cavolini" panose="03000502040302020204" pitchFamily="66" charset="0"/>
                <a:cs typeface="Cavolini" panose="03000502040302020204" pitchFamily="66" charset="0"/>
              </a:rPr>
              <a:t> vlnový balík, který se </a:t>
            </a:r>
            <a:r>
              <a:rPr lang="cs-CZ" sz="2000" u="sng" dirty="0">
                <a:solidFill>
                  <a:srgbClr val="0070C0"/>
                </a:solidFill>
                <a:latin typeface="Cavolini" panose="03000502040302020204" pitchFamily="66" charset="0"/>
                <a:cs typeface="Cavolini" panose="03000502040302020204" pitchFamily="66" charset="0"/>
              </a:rPr>
              <a:t>nerozplýv</a:t>
            </a:r>
            <a:r>
              <a:rPr lang="cs-CZ" sz="2000" dirty="0">
                <a:solidFill>
                  <a:srgbClr val="0070C0"/>
                </a:solidFill>
                <a:latin typeface="Cavolini" panose="03000502040302020204" pitchFamily="66" charset="0"/>
                <a:cs typeface="Cavolini" panose="03000502040302020204" pitchFamily="66" charset="0"/>
              </a:rPr>
              <a:t>á, a uvádí</a:t>
            </a:r>
          </a:p>
        </p:txBody>
      </p:sp>
      <p:sp>
        <p:nvSpPr>
          <p:cNvPr id="6" name="TextovéPole 5">
            <a:extLst>
              <a:ext uri="{FF2B5EF4-FFF2-40B4-BE49-F238E27FC236}">
                <a16:creationId xmlns:a16="http://schemas.microsoft.com/office/drawing/2014/main" id="{F995EEAE-136C-FDD4-B357-85E2F9D20D32}"/>
              </a:ext>
            </a:extLst>
          </p:cNvPr>
          <p:cNvSpPr txBox="1"/>
          <p:nvPr/>
        </p:nvSpPr>
        <p:spPr>
          <a:xfrm>
            <a:off x="512203" y="1232304"/>
            <a:ext cx="11513949" cy="1015663"/>
          </a:xfrm>
          <a:prstGeom prst="rect">
            <a:avLst/>
          </a:prstGeom>
          <a:noFill/>
        </p:spPr>
        <p:txBody>
          <a:bodyPr wrap="square" rtlCol="0">
            <a:spAutoFit/>
          </a:bodyPr>
          <a:lstStyle/>
          <a:p>
            <a:r>
              <a:rPr lang="cs-CZ" sz="2000" dirty="0">
                <a:solidFill>
                  <a:schemeClr val="accent2">
                    <a:lumMod val="75000"/>
                  </a:schemeClr>
                </a:solidFill>
                <a:latin typeface="Cavolini" panose="03000502040302020204" pitchFamily="66" charset="0"/>
                <a:cs typeface="Cavolini" panose="03000502040302020204" pitchFamily="66" charset="0"/>
              </a:rPr>
              <a:t>„že skupina vlastních kmitů s vysokým kvantovým číslem </a:t>
            </a:r>
            <a:r>
              <a:rPr lang="cs-CZ" sz="2000" i="1" dirty="0">
                <a:solidFill>
                  <a:schemeClr val="accent2">
                    <a:lumMod val="75000"/>
                  </a:schemeClr>
                </a:solidFill>
                <a:latin typeface="Cavolini" panose="03000502040302020204" pitchFamily="66" charset="0"/>
                <a:cs typeface="Cavolini" panose="03000502040302020204" pitchFamily="66" charset="0"/>
              </a:rPr>
              <a:t>n </a:t>
            </a:r>
            <a:r>
              <a:rPr lang="cs-CZ" sz="2000" dirty="0">
                <a:solidFill>
                  <a:schemeClr val="accent2">
                    <a:lumMod val="75000"/>
                  </a:schemeClr>
                </a:solidFill>
                <a:latin typeface="Cavolini" panose="03000502040302020204" pitchFamily="66" charset="0"/>
                <a:cs typeface="Cavolini" panose="03000502040302020204" pitchFamily="66" charset="0"/>
              </a:rPr>
              <a:t>a relativně malými rozdíly</a:t>
            </a:r>
            <a:r>
              <a:rPr lang="en-US" sz="2000" dirty="0">
                <a:solidFill>
                  <a:schemeClr val="accent2">
                    <a:lumMod val="75000"/>
                  </a:schemeClr>
                </a:solidFill>
                <a:latin typeface="Cavolini" panose="03000502040302020204" pitchFamily="66" charset="0"/>
                <a:cs typeface="Cavolini" panose="03000502040302020204" pitchFamily="66" charset="0"/>
              </a:rPr>
              <a:t> </a:t>
            </a:r>
            <a:r>
              <a:rPr lang="cs-CZ" sz="2000" dirty="0">
                <a:solidFill>
                  <a:schemeClr val="accent2">
                    <a:lumMod val="75000"/>
                  </a:schemeClr>
                </a:solidFill>
                <a:latin typeface="Cavolini" panose="03000502040302020204" pitchFamily="66" charset="0"/>
                <a:cs typeface="Cavolini" panose="03000502040302020204" pitchFamily="66" charset="0"/>
              </a:rPr>
              <a:t>kvantových čísel je schopna představovat „</a:t>
            </a:r>
            <a:r>
              <a:rPr lang="cs-CZ" sz="2000" u="sng" dirty="0">
                <a:solidFill>
                  <a:schemeClr val="accent2">
                    <a:lumMod val="75000"/>
                  </a:schemeClr>
                </a:solidFill>
                <a:latin typeface="Cavolini" panose="03000502040302020204" pitchFamily="66" charset="0"/>
                <a:cs typeface="Cavolini" panose="03000502040302020204" pitchFamily="66" charset="0"/>
              </a:rPr>
              <a:t>hmotný bod</a:t>
            </a:r>
            <a:r>
              <a:rPr lang="cs-CZ" sz="2000" dirty="0">
                <a:solidFill>
                  <a:schemeClr val="accent2">
                    <a:lumMod val="75000"/>
                  </a:schemeClr>
                </a:solidFill>
                <a:latin typeface="Cavolini" panose="03000502040302020204" pitchFamily="66" charset="0"/>
                <a:cs typeface="Cavolini" panose="03000502040302020204" pitchFamily="66" charset="0"/>
              </a:rPr>
              <a:t>“, který vykonává „</a:t>
            </a:r>
            <a:r>
              <a:rPr lang="cs-CZ" sz="2000" u="sng" dirty="0">
                <a:solidFill>
                  <a:schemeClr val="accent2">
                    <a:lumMod val="75000"/>
                  </a:schemeClr>
                </a:solidFill>
                <a:latin typeface="Cavolini" panose="03000502040302020204" pitchFamily="66" charset="0"/>
                <a:cs typeface="Cavolini" panose="03000502040302020204" pitchFamily="66" charset="0"/>
              </a:rPr>
              <a:t>pohyb</a:t>
            </a:r>
            <a:r>
              <a:rPr lang="cs-CZ" sz="2000" dirty="0">
                <a:solidFill>
                  <a:schemeClr val="accent2">
                    <a:lumMod val="75000"/>
                  </a:schemeClr>
                </a:solidFill>
                <a:latin typeface="Cavolini" panose="03000502040302020204" pitchFamily="66" charset="0"/>
                <a:cs typeface="Cavolini" panose="03000502040302020204" pitchFamily="66" charset="0"/>
              </a:rPr>
              <a:t>“ očekávaný </a:t>
            </a:r>
            <a:r>
              <a:rPr lang="cs-CZ" sz="2000" u="sng" dirty="0">
                <a:solidFill>
                  <a:schemeClr val="accent2">
                    <a:lumMod val="75000"/>
                  </a:schemeClr>
                </a:solidFill>
                <a:latin typeface="Cavolini" panose="03000502040302020204" pitchFamily="66" charset="0"/>
                <a:cs typeface="Cavolini" panose="03000502040302020204" pitchFamily="66" charset="0"/>
              </a:rPr>
              <a:t>podle klasické mechaniky </a:t>
            </a:r>
            <a:r>
              <a:rPr lang="cs-CZ" sz="2000" dirty="0">
                <a:solidFill>
                  <a:schemeClr val="accent2">
                    <a:lumMod val="75000"/>
                  </a:schemeClr>
                </a:solidFill>
                <a:latin typeface="Cavolini" panose="03000502040302020204" pitchFamily="66" charset="0"/>
                <a:cs typeface="Cavolini" panose="03000502040302020204" pitchFamily="66" charset="0"/>
              </a:rPr>
              <a:t>(…).“</a:t>
            </a:r>
            <a:endParaRPr lang="en-US" sz="2000" dirty="0">
              <a:solidFill>
                <a:schemeClr val="accent2">
                  <a:lumMod val="75000"/>
                </a:schemeClr>
              </a:solidFill>
              <a:latin typeface="Cavolini" panose="03000502040302020204" pitchFamily="66" charset="0"/>
              <a:cs typeface="Cavolini" panose="03000502040302020204" pitchFamily="66" charset="0"/>
            </a:endParaRPr>
          </a:p>
        </p:txBody>
      </p:sp>
      <p:pic>
        <p:nvPicPr>
          <p:cNvPr id="7" name="Obrázek 6">
            <a:extLst>
              <a:ext uri="{FF2B5EF4-FFF2-40B4-BE49-F238E27FC236}">
                <a16:creationId xmlns:a16="http://schemas.microsoft.com/office/drawing/2014/main" id="{DEF8A1AD-8756-A14E-C81E-3A8EF1F9CA29}"/>
              </a:ext>
            </a:extLst>
          </p:cNvPr>
          <p:cNvPicPr>
            <a:picLocks noChangeAspect="1"/>
          </p:cNvPicPr>
          <p:nvPr/>
        </p:nvPicPr>
        <p:blipFill>
          <a:blip r:embed="rId2"/>
          <a:stretch>
            <a:fillRect/>
          </a:stretch>
        </p:blipFill>
        <p:spPr>
          <a:xfrm>
            <a:off x="2522021" y="2415900"/>
            <a:ext cx="7147957" cy="1938992"/>
          </a:xfrm>
          <a:prstGeom prst="rect">
            <a:avLst/>
          </a:prstGeom>
        </p:spPr>
      </p:pic>
      <p:sp>
        <p:nvSpPr>
          <p:cNvPr id="10" name="TextovéPole 9">
            <a:extLst>
              <a:ext uri="{FF2B5EF4-FFF2-40B4-BE49-F238E27FC236}">
                <a16:creationId xmlns:a16="http://schemas.microsoft.com/office/drawing/2014/main" id="{8367C87B-AF37-C90C-4D97-4E15CFD1B431}"/>
              </a:ext>
            </a:extLst>
          </p:cNvPr>
          <p:cNvSpPr txBox="1"/>
          <p:nvPr/>
        </p:nvSpPr>
        <p:spPr>
          <a:xfrm>
            <a:off x="5346083" y="18459"/>
            <a:ext cx="1801455" cy="461665"/>
          </a:xfrm>
          <a:prstGeom prst="rect">
            <a:avLst/>
          </a:prstGeom>
          <a:noFill/>
        </p:spPr>
        <p:txBody>
          <a:bodyPr wrap="none" rtlCol="0">
            <a:spAutoFit/>
          </a:bodyPr>
          <a:lstStyle/>
          <a:p>
            <a:r>
              <a:rPr lang="cs-CZ" sz="2400" cap="small" dirty="0">
                <a:solidFill>
                  <a:srgbClr val="70AD47">
                    <a:lumMod val="50000"/>
                  </a:srgbClr>
                </a:solidFill>
                <a:latin typeface="Calibri" panose="020F0502020204030204"/>
              </a:rPr>
              <a:t>Vlnové balíky</a:t>
            </a:r>
          </a:p>
        </p:txBody>
      </p:sp>
      <p:sp>
        <p:nvSpPr>
          <p:cNvPr id="3" name="Obdélník 2">
            <a:extLst>
              <a:ext uri="{FF2B5EF4-FFF2-40B4-BE49-F238E27FC236}">
                <a16:creationId xmlns:a16="http://schemas.microsoft.com/office/drawing/2014/main" id="{F63BB651-24FF-9DD3-4194-C9325670D566}"/>
              </a:ext>
            </a:extLst>
          </p:cNvPr>
          <p:cNvSpPr/>
          <p:nvPr/>
        </p:nvSpPr>
        <p:spPr>
          <a:xfrm>
            <a:off x="352474" y="4935200"/>
            <a:ext cx="11576702" cy="1904341"/>
          </a:xfrm>
          <a:prstGeom prst="rect">
            <a:avLst/>
          </a:prstGeom>
          <a:solidFill>
            <a:srgbClr val="FBE3D6">
              <a:alpha val="4117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TextovéPole 7">
            <a:extLst>
              <a:ext uri="{FF2B5EF4-FFF2-40B4-BE49-F238E27FC236}">
                <a16:creationId xmlns:a16="http://schemas.microsoft.com/office/drawing/2014/main" id="{0FCA7BDF-8765-92D0-596A-6C4B2204F45D}"/>
              </a:ext>
            </a:extLst>
          </p:cNvPr>
          <p:cNvSpPr txBox="1"/>
          <p:nvPr/>
        </p:nvSpPr>
        <p:spPr>
          <a:xfrm>
            <a:off x="550863" y="5006920"/>
            <a:ext cx="11264620" cy="1631216"/>
          </a:xfrm>
          <a:prstGeom prst="rect">
            <a:avLst/>
          </a:prstGeom>
          <a:noFill/>
        </p:spPr>
        <p:txBody>
          <a:bodyPr wrap="square">
            <a:spAutoFit/>
          </a:bodyPr>
          <a:lstStyle/>
          <a:p>
            <a:pPr>
              <a:buNone/>
            </a:pPr>
            <a:r>
              <a:rPr lang="cs-CZ" sz="2000" dirty="0">
                <a:solidFill>
                  <a:srgbClr val="0070C0"/>
                </a:solidFill>
                <a:latin typeface="Cavolini" panose="03000502040302020204" pitchFamily="66" charset="0"/>
                <a:cs typeface="Cavolini" panose="03000502040302020204" pitchFamily="66" charset="0"/>
              </a:rPr>
              <a:t>Tuto jednoduchou úvahu uzavírá poněkud překvapující poznámkou: </a:t>
            </a:r>
            <a:r>
              <a:rPr lang="cs-CZ" sz="2000" dirty="0">
                <a:solidFill>
                  <a:schemeClr val="accent2">
                    <a:lumMod val="75000"/>
                  </a:schemeClr>
                </a:solidFill>
                <a:latin typeface="Cavolini" panose="03000502040302020204" pitchFamily="66" charset="0"/>
                <a:cs typeface="Cavolini" panose="03000502040302020204" pitchFamily="66" charset="0"/>
              </a:rPr>
              <a:t>„Lze </a:t>
            </a:r>
          </a:p>
          <a:p>
            <a:pPr>
              <a:buNone/>
            </a:pPr>
            <a:r>
              <a:rPr lang="cs-CZ" sz="2000" dirty="0">
                <a:solidFill>
                  <a:schemeClr val="accent2">
                    <a:lumMod val="75000"/>
                  </a:schemeClr>
                </a:solidFill>
                <a:latin typeface="Cavolini" panose="03000502040302020204" pitchFamily="66" charset="0"/>
                <a:cs typeface="Cavolini" panose="03000502040302020204" pitchFamily="66" charset="0"/>
              </a:rPr>
              <a:t>s jistotou předvídat, že zcela obdobným způsobem bude možné konstruovat </a:t>
            </a:r>
          </a:p>
          <a:p>
            <a:pPr>
              <a:buNone/>
            </a:pPr>
            <a:r>
              <a:rPr lang="cs-CZ" sz="2000" dirty="0">
                <a:solidFill>
                  <a:schemeClr val="accent2">
                    <a:lumMod val="75000"/>
                  </a:schemeClr>
                </a:solidFill>
                <a:latin typeface="Cavolini" panose="03000502040302020204" pitchFamily="66" charset="0"/>
                <a:cs typeface="Cavolini" panose="03000502040302020204" pitchFamily="66" charset="0"/>
              </a:rPr>
              <a:t>i vlnové balíky, které obíhají po Keplerových elipsách s vysokými kvantovými čísly a představují vlnově mechanický obraz elektronu v atomu vodíku; pouze jsou zde výpočetní obtíže větší než v tomto zde probíraném (…) příkladu.“</a:t>
            </a:r>
          </a:p>
        </p:txBody>
      </p:sp>
    </p:spTree>
    <p:extLst>
      <p:ext uri="{BB962C8B-B14F-4D97-AF65-F5344CB8AC3E}">
        <p14:creationId xmlns:p14="http://schemas.microsoft.com/office/powerpoint/2010/main" val="1486089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1C9117-B0EA-F7B1-29E7-EAF13436A23C}"/>
            </a:ext>
          </a:extLst>
        </p:cNvPr>
        <p:cNvGrpSpPr/>
        <p:nvPr/>
      </p:nvGrpSpPr>
      <p:grpSpPr>
        <a:xfrm>
          <a:off x="0" y="0"/>
          <a:ext cx="0" cy="0"/>
          <a:chOff x="0" y="0"/>
          <a:chExt cx="0" cy="0"/>
        </a:xfrm>
      </p:grpSpPr>
      <p:sp>
        <p:nvSpPr>
          <p:cNvPr id="7" name="TextovéPole 6">
            <a:extLst>
              <a:ext uri="{FF2B5EF4-FFF2-40B4-BE49-F238E27FC236}">
                <a16:creationId xmlns:a16="http://schemas.microsoft.com/office/drawing/2014/main" id="{47015EA1-67AF-E4CC-F77C-46EEB43A0C26}"/>
              </a:ext>
            </a:extLst>
          </p:cNvPr>
          <p:cNvSpPr txBox="1"/>
          <p:nvPr/>
        </p:nvSpPr>
        <p:spPr>
          <a:xfrm>
            <a:off x="493060" y="853903"/>
            <a:ext cx="11627222" cy="3249672"/>
          </a:xfrm>
          <a:prstGeom prst="rect">
            <a:avLst/>
          </a:prstGeom>
          <a:noFill/>
        </p:spPr>
        <p:txBody>
          <a:bodyPr wrap="square">
            <a:spAutoFit/>
          </a:bodyPr>
          <a:lstStyle/>
          <a:p>
            <a:pPr>
              <a:lnSpc>
                <a:spcPct val="107000"/>
              </a:lnSpc>
              <a:spcAft>
                <a:spcPts val="800"/>
              </a:spcAft>
              <a:buNone/>
            </a:pPr>
            <a:r>
              <a:rPr lang="cs-CZ" sz="2000" kern="100" dirty="0">
                <a:solidFill>
                  <a:schemeClr val="tx1">
                    <a:lumMod val="85000"/>
                    <a:lumOff val="15000"/>
                  </a:schemeClr>
                </a:solidFill>
                <a:effectLst/>
                <a:latin typeface="Cavolini" panose="03000502040302020204" pitchFamily="66" charset="0"/>
                <a:ea typeface="Aptos" panose="020B0004020202020204" pitchFamily="34" charset="0"/>
                <a:cs typeface="Cavolini" panose="03000502040302020204" pitchFamily="66" charset="0"/>
              </a:rPr>
              <a:t>S tímto názorem však nebyli všichni spokojeni. </a:t>
            </a:r>
            <a:r>
              <a:rPr lang="cs-CZ" sz="2000" b="1" kern="100" dirty="0">
                <a:solidFill>
                  <a:schemeClr val="tx1">
                    <a:lumMod val="85000"/>
                    <a:lumOff val="15000"/>
                  </a:schemeClr>
                </a:solidFill>
                <a:effectLst/>
                <a:latin typeface="Cavolini" panose="03000502040302020204" pitchFamily="66" charset="0"/>
                <a:ea typeface="Aptos" panose="020B0004020202020204" pitchFamily="34" charset="0"/>
                <a:cs typeface="Cavolini" panose="03000502040302020204" pitchFamily="66" charset="0"/>
              </a:rPr>
              <a:t>H. A. Lorenz </a:t>
            </a:r>
            <a:r>
              <a:rPr lang="cs-CZ" sz="2000" kern="100" dirty="0" err="1">
                <a:solidFill>
                  <a:srgbClr val="00B050"/>
                </a:solidFill>
                <a:effectLst>
                  <a:outerShdw blurRad="38100" dist="38100" dir="2700000" algn="tl">
                    <a:srgbClr val="000000">
                      <a:alpha val="43137"/>
                    </a:srgbClr>
                  </a:outerShdw>
                </a:effectLst>
                <a:latin typeface="Cavolini" panose="03000502040302020204" pitchFamily="66" charset="0"/>
                <a:ea typeface="Aptos" panose="020B0004020202020204" pitchFamily="34" charset="0"/>
                <a:cs typeface="Cavolini" panose="03000502040302020204" pitchFamily="66" charset="0"/>
              </a:rPr>
              <a:t>Schrödingera</a:t>
            </a:r>
            <a:r>
              <a:rPr lang="cs-CZ" sz="2000" kern="100" dirty="0">
                <a:solidFill>
                  <a:schemeClr val="tx1">
                    <a:lumMod val="85000"/>
                    <a:lumOff val="15000"/>
                  </a:schemeClr>
                </a:solidFill>
                <a:effectLst/>
                <a:latin typeface="Cavolini" panose="03000502040302020204" pitchFamily="66" charset="0"/>
                <a:ea typeface="Aptos" panose="020B0004020202020204" pitchFamily="34" charset="0"/>
                <a:cs typeface="Cavolini" panose="03000502040302020204" pitchFamily="66" charset="0"/>
              </a:rPr>
              <a:t> okamžitě upozornil v dopise na jeho omyl:</a:t>
            </a:r>
          </a:p>
          <a:p>
            <a:pPr>
              <a:lnSpc>
                <a:spcPct val="107000"/>
              </a:lnSpc>
              <a:spcAft>
                <a:spcPts val="800"/>
              </a:spcAft>
              <a:buNone/>
            </a:pPr>
            <a:r>
              <a:rPr lang="cs-CZ" sz="2000" kern="100" dirty="0">
                <a:solidFill>
                  <a:srgbClr val="996633"/>
                </a:solidFill>
                <a:effectLst/>
                <a:latin typeface="Cavolini" panose="03000502040302020204" pitchFamily="66" charset="0"/>
                <a:ea typeface="Aptos" panose="020B0004020202020204" pitchFamily="34" charset="0"/>
                <a:cs typeface="Cavolini" panose="03000502040302020204" pitchFamily="66" charset="0"/>
              </a:rPr>
              <a:t>„Pokud se rozhodneme elektron takříkajíc zcela rozložit a nahradit jej vlnovým systémem, má to jednu </a:t>
            </a:r>
            <a:r>
              <a:rPr lang="cs-CZ" sz="2000" kern="100" dirty="0">
                <a:solidFill>
                  <a:srgbClr val="996633"/>
                </a:solidFill>
                <a:latin typeface="Cavolini" panose="03000502040302020204" pitchFamily="66" charset="0"/>
                <a:ea typeface="Aptos" panose="020B0004020202020204" pitchFamily="34" charset="0"/>
                <a:cs typeface="Cavolini" panose="03000502040302020204" pitchFamily="66" charset="0"/>
              </a:rPr>
              <a:t>n</a:t>
            </a:r>
            <a:r>
              <a:rPr lang="cs-CZ" sz="2000" kern="100" dirty="0">
                <a:solidFill>
                  <a:srgbClr val="996633"/>
                </a:solidFill>
                <a:effectLst/>
                <a:latin typeface="Cavolini" panose="03000502040302020204" pitchFamily="66" charset="0"/>
                <a:ea typeface="Aptos" panose="020B0004020202020204" pitchFamily="34" charset="0"/>
                <a:cs typeface="Cavolini" panose="03000502040302020204" pitchFamily="66" charset="0"/>
              </a:rPr>
              <a:t>evýhodu (…) – to, co předpokládáme o elektronu vodíkového atomu, musíme pravděpodobně předpokládat i o všech elektronech ve všech atomech; všechny </a:t>
            </a:r>
            <a:r>
              <a:rPr lang="cs-CZ" sz="2000" kern="100" dirty="0">
                <a:solidFill>
                  <a:srgbClr val="996633"/>
                </a:solidFill>
                <a:latin typeface="Cavolini" panose="03000502040302020204" pitchFamily="66" charset="0"/>
                <a:ea typeface="Aptos" panose="020B0004020202020204" pitchFamily="34" charset="0"/>
                <a:cs typeface="Cavolini" panose="03000502040302020204" pitchFamily="66" charset="0"/>
              </a:rPr>
              <a:t> </a:t>
            </a:r>
            <a:r>
              <a:rPr lang="cs-CZ" sz="2000" kern="100" dirty="0">
                <a:solidFill>
                  <a:srgbClr val="996633"/>
                </a:solidFill>
                <a:effectLst/>
                <a:latin typeface="Cavolini" panose="03000502040302020204" pitchFamily="66" charset="0"/>
                <a:ea typeface="Aptos" panose="020B0004020202020204" pitchFamily="34" charset="0"/>
                <a:cs typeface="Cavolini" panose="03000502040302020204" pitchFamily="66" charset="0"/>
              </a:rPr>
              <a:t>je musíme nahradit vlnovými systémy. Jak však potom pochopíme jevy, jako je fotoelektrických jev </a:t>
            </a:r>
            <a:r>
              <a:rPr lang="cs-CZ" sz="2000" kern="100" dirty="0">
                <a:solidFill>
                  <a:srgbClr val="996633"/>
                </a:solidFill>
                <a:latin typeface="Cavolini" panose="03000502040302020204" pitchFamily="66" charset="0"/>
                <a:ea typeface="Aptos" panose="020B0004020202020204" pitchFamily="34" charset="0"/>
                <a:cs typeface="Cavolini" panose="03000502040302020204" pitchFamily="66" charset="0"/>
              </a:rPr>
              <a:t>či</a:t>
            </a:r>
            <a:r>
              <a:rPr lang="cs-CZ" sz="2000" kern="100" dirty="0">
                <a:solidFill>
                  <a:srgbClr val="996633"/>
                </a:solidFill>
                <a:effectLst/>
                <a:latin typeface="Cavolini" panose="03000502040302020204" pitchFamily="66" charset="0"/>
                <a:ea typeface="Aptos" panose="020B0004020202020204" pitchFamily="34" charset="0"/>
                <a:cs typeface="Cavolini" panose="03000502040302020204" pitchFamily="66" charset="0"/>
              </a:rPr>
              <a:t> uvolňování elektronů z rozehřátých kovů? Zde se částice objevují pěkné a neporušené; jak se mohly po rozložení opět zformovat?“</a:t>
            </a:r>
          </a:p>
        </p:txBody>
      </p:sp>
      <p:sp>
        <p:nvSpPr>
          <p:cNvPr id="8" name="Obdélník 7">
            <a:extLst>
              <a:ext uri="{FF2B5EF4-FFF2-40B4-BE49-F238E27FC236}">
                <a16:creationId xmlns:a16="http://schemas.microsoft.com/office/drawing/2014/main" id="{8CD9078C-F0FE-62EA-BF14-6F345E9B1EF6}"/>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1" name="TextovéPole 10">
            <a:extLst>
              <a:ext uri="{FF2B5EF4-FFF2-40B4-BE49-F238E27FC236}">
                <a16:creationId xmlns:a16="http://schemas.microsoft.com/office/drawing/2014/main" id="{E63BE4A7-32CD-5B68-DADA-3D5762E63435}"/>
              </a:ext>
            </a:extLst>
          </p:cNvPr>
          <p:cNvSpPr txBox="1"/>
          <p:nvPr/>
        </p:nvSpPr>
        <p:spPr>
          <a:xfrm>
            <a:off x="493060" y="4659514"/>
            <a:ext cx="11304687" cy="1829796"/>
          </a:xfrm>
          <a:prstGeom prst="rect">
            <a:avLst/>
          </a:prstGeom>
          <a:noFill/>
        </p:spPr>
        <p:txBody>
          <a:bodyPr wrap="square">
            <a:spAutoFit/>
          </a:bodyPr>
          <a:lstStyle/>
          <a:p>
            <a:pPr>
              <a:lnSpc>
                <a:spcPct val="107000"/>
              </a:lnSpc>
              <a:spcAft>
                <a:spcPts val="800"/>
              </a:spcAft>
              <a:buNone/>
            </a:pPr>
            <a:r>
              <a:rPr lang="cs-CZ" sz="2000" kern="100" dirty="0">
                <a:solidFill>
                  <a:schemeClr val="tx1">
                    <a:lumMod val="85000"/>
                    <a:lumOff val="15000"/>
                  </a:schemeClr>
                </a:solidFill>
                <a:effectLst/>
                <a:latin typeface="Cavolini" panose="03000502040302020204" pitchFamily="66" charset="0"/>
                <a:ea typeface="Aptos" panose="020B0004020202020204" pitchFamily="34" charset="0"/>
                <a:cs typeface="Cavolini" panose="03000502040302020204" pitchFamily="66" charset="0"/>
              </a:rPr>
              <a:t>Následoval druhý dopis, který </a:t>
            </a:r>
            <a:r>
              <a:rPr lang="cs-CZ" sz="2000" kern="100" dirty="0" err="1">
                <a:solidFill>
                  <a:schemeClr val="tx1">
                    <a:lumMod val="85000"/>
                    <a:lumOff val="15000"/>
                  </a:schemeClr>
                </a:solidFill>
                <a:effectLst/>
                <a:latin typeface="Cavolini" panose="03000502040302020204" pitchFamily="66" charset="0"/>
                <a:ea typeface="Aptos" panose="020B0004020202020204" pitchFamily="34" charset="0"/>
                <a:cs typeface="Cavolini" panose="03000502040302020204" pitchFamily="66" charset="0"/>
              </a:rPr>
              <a:t>Lorentz</a:t>
            </a:r>
            <a:r>
              <a:rPr lang="cs-CZ" sz="2000" kern="100" dirty="0">
                <a:solidFill>
                  <a:schemeClr val="tx1">
                    <a:lumMod val="85000"/>
                    <a:lumOff val="15000"/>
                  </a:schemeClr>
                </a:solidFill>
                <a:effectLst/>
                <a:latin typeface="Cavolini" panose="03000502040302020204" pitchFamily="66" charset="0"/>
                <a:ea typeface="Aptos" panose="020B0004020202020204" pitchFamily="34" charset="0"/>
                <a:cs typeface="Cavolini" panose="03000502040302020204" pitchFamily="66" charset="0"/>
              </a:rPr>
              <a:t> (</a:t>
            </a:r>
            <a:r>
              <a:rPr lang="cs-CZ" sz="2000" kern="100" dirty="0">
                <a:solidFill>
                  <a:schemeClr val="tx1">
                    <a:lumMod val="85000"/>
                    <a:lumOff val="15000"/>
                  </a:schemeClr>
                </a:solidFill>
                <a:latin typeface="Cavolini" panose="03000502040302020204" pitchFamily="66" charset="0"/>
                <a:ea typeface="Aptos" panose="020B0004020202020204" pitchFamily="34" charset="0"/>
                <a:cs typeface="Cavolini" panose="03000502040302020204" pitchFamily="66" charset="0"/>
              </a:rPr>
              <a:t>tehdy 73letý)</a:t>
            </a:r>
            <a:r>
              <a:rPr lang="cs-CZ" sz="2000" kern="100" dirty="0">
                <a:solidFill>
                  <a:schemeClr val="tx1">
                    <a:lumMod val="85000"/>
                    <a:lumOff val="15000"/>
                  </a:schemeClr>
                </a:solidFill>
                <a:effectLst/>
                <a:latin typeface="Cavolini" panose="03000502040302020204" pitchFamily="66" charset="0"/>
                <a:ea typeface="Aptos" panose="020B0004020202020204" pitchFamily="34" charset="0"/>
                <a:cs typeface="Cavolini" panose="03000502040302020204" pitchFamily="66" charset="0"/>
              </a:rPr>
              <a:t> doplňuje 12stránkovým výpočtem, jehož výsledkem bylo, že </a:t>
            </a:r>
            <a:r>
              <a:rPr lang="cs-CZ" sz="2000" kern="100" dirty="0" err="1">
                <a:solidFill>
                  <a:srgbClr val="00B050"/>
                </a:solidFill>
                <a:effectLst/>
                <a:latin typeface="Cavolini" panose="03000502040302020204" pitchFamily="66" charset="0"/>
                <a:ea typeface="Aptos" panose="020B0004020202020204" pitchFamily="34" charset="0"/>
                <a:cs typeface="Cavolini" panose="03000502040302020204" pitchFamily="66" charset="0"/>
              </a:rPr>
              <a:t>Schrödingerova</a:t>
            </a:r>
            <a:r>
              <a:rPr lang="cs-CZ" sz="2000" kern="100" dirty="0">
                <a:solidFill>
                  <a:srgbClr val="00B050"/>
                </a:solidFill>
                <a:effectLst/>
                <a:latin typeface="Cavolini" panose="03000502040302020204" pitchFamily="66" charset="0"/>
                <a:ea typeface="Aptos" panose="020B0004020202020204" pitchFamily="34" charset="0"/>
                <a:cs typeface="Cavolini" panose="03000502040302020204" pitchFamily="66" charset="0"/>
              </a:rPr>
              <a:t> </a:t>
            </a:r>
            <a:r>
              <a:rPr lang="cs-CZ" sz="2000" kern="100" dirty="0">
                <a:solidFill>
                  <a:schemeClr val="tx1">
                    <a:lumMod val="85000"/>
                    <a:lumOff val="15000"/>
                  </a:schemeClr>
                </a:solidFill>
                <a:effectLst/>
                <a:latin typeface="Cavolini" panose="03000502040302020204" pitchFamily="66" charset="0"/>
                <a:ea typeface="Aptos" panose="020B0004020202020204" pitchFamily="34" charset="0"/>
                <a:cs typeface="Cavolini" panose="03000502040302020204" pitchFamily="66" charset="0"/>
              </a:rPr>
              <a:t>představa o vlnových balících není pro atomy možná.</a:t>
            </a:r>
          </a:p>
          <a:p>
            <a:pPr>
              <a:lnSpc>
                <a:spcPct val="107000"/>
              </a:lnSpc>
              <a:spcAft>
                <a:spcPts val="800"/>
              </a:spcAft>
              <a:buNone/>
            </a:pPr>
            <a:r>
              <a:rPr lang="cs-CZ" sz="2000" kern="100" dirty="0">
                <a:solidFill>
                  <a:schemeClr val="tx1">
                    <a:lumMod val="85000"/>
                    <a:lumOff val="15000"/>
                  </a:schemeClr>
                </a:solidFill>
                <a:effectLst/>
                <a:latin typeface="Cavolini" panose="03000502040302020204" pitchFamily="66" charset="0"/>
                <a:ea typeface="Aptos" panose="020B0004020202020204" pitchFamily="34" charset="0"/>
                <a:cs typeface="Cavolini" panose="03000502040302020204" pitchFamily="66" charset="0"/>
              </a:rPr>
              <a:t>Dopisy H. A. Lorenze jsou velmi působivé – žádný jiný kolega se tak detailně nezabýval obtížemi </a:t>
            </a:r>
            <a:r>
              <a:rPr lang="cs-CZ" sz="2000" kern="100" dirty="0" err="1">
                <a:solidFill>
                  <a:schemeClr val="tx1">
                    <a:lumMod val="85000"/>
                    <a:lumOff val="15000"/>
                  </a:schemeClr>
                </a:solidFill>
                <a:effectLst/>
                <a:latin typeface="Cavolini" panose="03000502040302020204" pitchFamily="66" charset="0"/>
                <a:ea typeface="Aptos" panose="020B0004020202020204" pitchFamily="34" charset="0"/>
                <a:cs typeface="Cavolini" panose="03000502040302020204" pitchFamily="66" charset="0"/>
              </a:rPr>
              <a:t>Schrödingerem</a:t>
            </a:r>
            <a:r>
              <a:rPr lang="cs-CZ" sz="2000" kern="100">
                <a:solidFill>
                  <a:schemeClr val="tx1">
                    <a:lumMod val="85000"/>
                    <a:lumOff val="15000"/>
                  </a:schemeClr>
                </a:solidFill>
                <a:effectLst/>
                <a:latin typeface="Cavolini" panose="03000502040302020204" pitchFamily="66" charset="0"/>
                <a:ea typeface="Aptos" panose="020B0004020202020204" pitchFamily="34" charset="0"/>
                <a:cs typeface="Cavolini" panose="03000502040302020204" pitchFamily="66" charset="0"/>
              </a:rPr>
              <a:t> předkládané </a:t>
            </a:r>
            <a:r>
              <a:rPr lang="cs-CZ" sz="2000" kern="100" dirty="0">
                <a:solidFill>
                  <a:schemeClr val="tx1">
                    <a:lumMod val="85000"/>
                    <a:lumOff val="15000"/>
                  </a:schemeClr>
                </a:solidFill>
                <a:effectLst/>
                <a:latin typeface="Cavolini" panose="03000502040302020204" pitchFamily="66" charset="0"/>
                <a:ea typeface="Aptos" panose="020B0004020202020204" pitchFamily="34" charset="0"/>
                <a:cs typeface="Cavolini" panose="03000502040302020204" pitchFamily="66" charset="0"/>
              </a:rPr>
              <a:t>interpretace. </a:t>
            </a:r>
          </a:p>
        </p:txBody>
      </p:sp>
      <p:sp>
        <p:nvSpPr>
          <p:cNvPr id="3" name="Obdélník 2">
            <a:extLst>
              <a:ext uri="{FF2B5EF4-FFF2-40B4-BE49-F238E27FC236}">
                <a16:creationId xmlns:a16="http://schemas.microsoft.com/office/drawing/2014/main" id="{7658215A-2376-8A5E-5C9C-0B0482B13383}"/>
              </a:ext>
            </a:extLst>
          </p:cNvPr>
          <p:cNvSpPr/>
          <p:nvPr/>
        </p:nvSpPr>
        <p:spPr>
          <a:xfrm>
            <a:off x="352474" y="802472"/>
            <a:ext cx="11576702" cy="856000"/>
          </a:xfrm>
          <a:prstGeom prst="rect">
            <a:avLst/>
          </a:prstGeom>
          <a:solidFill>
            <a:srgbClr val="FBE3D6">
              <a:alpha val="4117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TextovéPole 1">
            <a:extLst>
              <a:ext uri="{FF2B5EF4-FFF2-40B4-BE49-F238E27FC236}">
                <a16:creationId xmlns:a16="http://schemas.microsoft.com/office/drawing/2014/main" id="{25A5AA20-EC48-1442-723D-047B3EBCC341}"/>
              </a:ext>
            </a:extLst>
          </p:cNvPr>
          <p:cNvSpPr txBox="1"/>
          <p:nvPr/>
        </p:nvSpPr>
        <p:spPr>
          <a:xfrm>
            <a:off x="5346083" y="18459"/>
            <a:ext cx="1801455" cy="461665"/>
          </a:xfrm>
          <a:prstGeom prst="rect">
            <a:avLst/>
          </a:prstGeom>
          <a:noFill/>
        </p:spPr>
        <p:txBody>
          <a:bodyPr wrap="none" rtlCol="0">
            <a:spAutoFit/>
          </a:bodyPr>
          <a:lstStyle/>
          <a:p>
            <a:r>
              <a:rPr lang="cs-CZ" sz="2400" cap="small" dirty="0">
                <a:solidFill>
                  <a:srgbClr val="70AD47">
                    <a:lumMod val="50000"/>
                  </a:srgbClr>
                </a:solidFill>
                <a:latin typeface="Calibri" panose="020F0502020204030204"/>
              </a:rPr>
              <a:t>Vlnové balíky</a:t>
            </a:r>
          </a:p>
        </p:txBody>
      </p:sp>
    </p:spTree>
    <p:extLst>
      <p:ext uri="{BB962C8B-B14F-4D97-AF65-F5344CB8AC3E}">
        <p14:creationId xmlns:p14="http://schemas.microsoft.com/office/powerpoint/2010/main" val="4160676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C2EFC-FD09-BA5A-0FE4-653F2E6B3BD4}"/>
            </a:ext>
          </a:extLst>
        </p:cNvPr>
        <p:cNvGrpSpPr/>
        <p:nvPr/>
      </p:nvGrpSpPr>
      <p:grpSpPr>
        <a:xfrm>
          <a:off x="0" y="0"/>
          <a:ext cx="0" cy="0"/>
          <a:chOff x="0" y="0"/>
          <a:chExt cx="0" cy="0"/>
        </a:xfrm>
      </p:grpSpPr>
      <p:sp>
        <p:nvSpPr>
          <p:cNvPr id="2" name="TextovéPole 1">
            <a:extLst>
              <a:ext uri="{FF2B5EF4-FFF2-40B4-BE49-F238E27FC236}">
                <a16:creationId xmlns:a16="http://schemas.microsoft.com/office/drawing/2014/main" id="{2BE207F7-1B7E-12D0-2866-AACDF983AFF4}"/>
              </a:ext>
            </a:extLst>
          </p:cNvPr>
          <p:cNvSpPr txBox="1"/>
          <p:nvPr/>
        </p:nvSpPr>
        <p:spPr>
          <a:xfrm>
            <a:off x="3345185" y="28602"/>
            <a:ext cx="5484386" cy="461665"/>
          </a:xfrm>
          <a:prstGeom prst="rect">
            <a:avLst/>
          </a:prstGeom>
          <a:noFill/>
        </p:spPr>
        <p:txBody>
          <a:bodyPr wrap="none" rtlCol="0">
            <a:spAutoFit/>
          </a:bodyPr>
          <a:lstStyle/>
          <a:p>
            <a:r>
              <a:rPr lang="cs-CZ" sz="2400" cap="small" dirty="0">
                <a:solidFill>
                  <a:srgbClr val="70AD47">
                    <a:lumMod val="50000"/>
                  </a:srgbClr>
                </a:solidFill>
                <a:latin typeface="Calibri" panose="020F0502020204030204"/>
              </a:rPr>
              <a:t>Erwin Rudolf Josef Alexander </a:t>
            </a:r>
            <a:r>
              <a:rPr lang="cs-CZ" sz="2400" cap="small" dirty="0" err="1">
                <a:solidFill>
                  <a:srgbClr val="70AD47">
                    <a:lumMod val="50000"/>
                  </a:srgbClr>
                </a:solidFill>
                <a:latin typeface="Calibri" panose="020F0502020204030204"/>
              </a:rPr>
              <a:t>Schrödinger</a:t>
            </a:r>
            <a:endParaRPr lang="cs-CZ" sz="2400" cap="small" dirty="0">
              <a:solidFill>
                <a:srgbClr val="70AD47">
                  <a:lumMod val="50000"/>
                </a:srgbClr>
              </a:solidFill>
              <a:latin typeface="Calibri" panose="020F0502020204030204"/>
            </a:endParaRPr>
          </a:p>
        </p:txBody>
      </p:sp>
      <p:sp>
        <p:nvSpPr>
          <p:cNvPr id="3" name="Obdélník 2">
            <a:extLst>
              <a:ext uri="{FF2B5EF4-FFF2-40B4-BE49-F238E27FC236}">
                <a16:creationId xmlns:a16="http://schemas.microsoft.com/office/drawing/2014/main" id="{93CDC00E-70A2-9EB7-4E73-992AC007B68E}"/>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1686110B-A3A2-351F-1033-5E4E1110B04B}"/>
              </a:ext>
            </a:extLst>
          </p:cNvPr>
          <p:cNvSpPr txBox="1"/>
          <p:nvPr/>
        </p:nvSpPr>
        <p:spPr>
          <a:xfrm>
            <a:off x="321512" y="838460"/>
            <a:ext cx="2226347" cy="384721"/>
          </a:xfrm>
          <a:prstGeom prst="rect">
            <a:avLst/>
          </a:prstGeom>
          <a:noFill/>
        </p:spPr>
        <p:txBody>
          <a:bodyPr wrap="square">
            <a:spAutoFit/>
          </a:bodyPr>
          <a:lstStyle/>
          <a:p>
            <a:r>
              <a:rPr lang="cs-CZ" sz="1900" b="1" dirty="0">
                <a:solidFill>
                  <a:srgbClr val="002060"/>
                </a:solidFill>
              </a:rPr>
              <a:t>XII/1926-III/1927</a:t>
            </a:r>
            <a:endParaRPr lang="cs-CZ" sz="1900" dirty="0">
              <a:solidFill>
                <a:srgbClr val="002060"/>
              </a:solidFill>
            </a:endParaRPr>
          </a:p>
        </p:txBody>
      </p:sp>
      <p:sp>
        <p:nvSpPr>
          <p:cNvPr id="5" name="TextovéPole 4">
            <a:extLst>
              <a:ext uri="{FF2B5EF4-FFF2-40B4-BE49-F238E27FC236}">
                <a16:creationId xmlns:a16="http://schemas.microsoft.com/office/drawing/2014/main" id="{B73AA261-FD57-0458-242A-774532410FAB}"/>
              </a:ext>
            </a:extLst>
          </p:cNvPr>
          <p:cNvSpPr txBox="1"/>
          <p:nvPr/>
        </p:nvSpPr>
        <p:spPr>
          <a:xfrm>
            <a:off x="2492825" y="829033"/>
            <a:ext cx="7111057" cy="384721"/>
          </a:xfrm>
          <a:prstGeom prst="rect">
            <a:avLst/>
          </a:prstGeom>
          <a:noFill/>
        </p:spPr>
        <p:txBody>
          <a:bodyPr wrap="square">
            <a:spAutoFit/>
          </a:bodyPr>
          <a:lstStyle/>
          <a:p>
            <a:r>
              <a:rPr lang="cs-CZ" sz="1900" dirty="0"/>
              <a:t>přednáškové turné v USA, kde se začala významně rozvíjet věda</a:t>
            </a:r>
          </a:p>
        </p:txBody>
      </p:sp>
      <p:sp>
        <p:nvSpPr>
          <p:cNvPr id="8" name="TextovéPole 7">
            <a:extLst>
              <a:ext uri="{FF2B5EF4-FFF2-40B4-BE49-F238E27FC236}">
                <a16:creationId xmlns:a16="http://schemas.microsoft.com/office/drawing/2014/main" id="{754D44EF-C558-E612-9069-A22B7551F271}"/>
              </a:ext>
            </a:extLst>
          </p:cNvPr>
          <p:cNvSpPr txBox="1"/>
          <p:nvPr/>
        </p:nvSpPr>
        <p:spPr>
          <a:xfrm>
            <a:off x="305161" y="1379228"/>
            <a:ext cx="1443939" cy="384721"/>
          </a:xfrm>
          <a:prstGeom prst="rect">
            <a:avLst/>
          </a:prstGeom>
          <a:noFill/>
        </p:spPr>
        <p:txBody>
          <a:bodyPr wrap="square">
            <a:spAutoFit/>
          </a:bodyPr>
          <a:lstStyle/>
          <a:p>
            <a:r>
              <a:rPr lang="cs-CZ" sz="1900" b="1" dirty="0">
                <a:solidFill>
                  <a:srgbClr val="002060"/>
                </a:solidFill>
              </a:rPr>
              <a:t>1.10.1927</a:t>
            </a:r>
          </a:p>
        </p:txBody>
      </p:sp>
      <p:sp>
        <p:nvSpPr>
          <p:cNvPr id="9" name="TextovéPole 8">
            <a:extLst>
              <a:ext uri="{FF2B5EF4-FFF2-40B4-BE49-F238E27FC236}">
                <a16:creationId xmlns:a16="http://schemas.microsoft.com/office/drawing/2014/main" id="{08B3E265-5D6F-9B47-9A11-D7EE29C56773}"/>
              </a:ext>
            </a:extLst>
          </p:cNvPr>
          <p:cNvSpPr txBox="1"/>
          <p:nvPr/>
        </p:nvSpPr>
        <p:spPr>
          <a:xfrm>
            <a:off x="2494348" y="1394702"/>
            <a:ext cx="6685511" cy="384721"/>
          </a:xfrm>
          <a:prstGeom prst="rect">
            <a:avLst/>
          </a:prstGeom>
          <a:noFill/>
        </p:spPr>
        <p:txBody>
          <a:bodyPr wrap="square">
            <a:spAutoFit/>
          </a:bodyPr>
          <a:lstStyle/>
          <a:p>
            <a:r>
              <a:rPr lang="cs-CZ" sz="1900" dirty="0"/>
              <a:t>se stává nástupcem Plancka na berlínské univerzitě</a:t>
            </a:r>
          </a:p>
        </p:txBody>
      </p:sp>
      <p:sp>
        <p:nvSpPr>
          <p:cNvPr id="10" name="TextovéPole 9">
            <a:extLst>
              <a:ext uri="{FF2B5EF4-FFF2-40B4-BE49-F238E27FC236}">
                <a16:creationId xmlns:a16="http://schemas.microsoft.com/office/drawing/2014/main" id="{8B047FC4-5458-9DB5-4887-770F5C300C72}"/>
              </a:ext>
            </a:extLst>
          </p:cNvPr>
          <p:cNvSpPr txBox="1"/>
          <p:nvPr/>
        </p:nvSpPr>
        <p:spPr>
          <a:xfrm>
            <a:off x="321512" y="1938483"/>
            <a:ext cx="878315" cy="384721"/>
          </a:xfrm>
          <a:prstGeom prst="rect">
            <a:avLst/>
          </a:prstGeom>
          <a:noFill/>
        </p:spPr>
        <p:txBody>
          <a:bodyPr wrap="square">
            <a:spAutoFit/>
          </a:bodyPr>
          <a:lstStyle/>
          <a:p>
            <a:r>
              <a:rPr lang="cs-CZ" sz="1900" b="1" dirty="0">
                <a:solidFill>
                  <a:srgbClr val="002060"/>
                </a:solidFill>
              </a:rPr>
              <a:t>1933</a:t>
            </a:r>
            <a:endParaRPr lang="cs-CZ" sz="1900" dirty="0">
              <a:solidFill>
                <a:srgbClr val="002060"/>
              </a:solidFill>
            </a:endParaRPr>
          </a:p>
        </p:txBody>
      </p:sp>
      <p:sp>
        <p:nvSpPr>
          <p:cNvPr id="11" name="TextovéPole 10">
            <a:extLst>
              <a:ext uri="{FF2B5EF4-FFF2-40B4-BE49-F238E27FC236}">
                <a16:creationId xmlns:a16="http://schemas.microsoft.com/office/drawing/2014/main" id="{7B7616E3-4F18-16CF-3F37-0E8C250063BE}"/>
              </a:ext>
            </a:extLst>
          </p:cNvPr>
          <p:cNvSpPr txBox="1"/>
          <p:nvPr/>
        </p:nvSpPr>
        <p:spPr>
          <a:xfrm>
            <a:off x="2493497" y="1957337"/>
            <a:ext cx="8802035" cy="384721"/>
          </a:xfrm>
          <a:prstGeom prst="rect">
            <a:avLst/>
          </a:prstGeom>
          <a:noFill/>
        </p:spPr>
        <p:txBody>
          <a:bodyPr wrap="square">
            <a:spAutoFit/>
          </a:bodyPr>
          <a:lstStyle/>
          <a:p>
            <a:r>
              <a:rPr lang="cs-CZ" sz="1900" dirty="0"/>
              <a:t>odchází z Berlína (a Německa), jeho jméno bylo škrtnuto z univerzitních seznamů</a:t>
            </a:r>
          </a:p>
        </p:txBody>
      </p:sp>
      <p:sp>
        <p:nvSpPr>
          <p:cNvPr id="12" name="TextovéPole 11">
            <a:extLst>
              <a:ext uri="{FF2B5EF4-FFF2-40B4-BE49-F238E27FC236}">
                <a16:creationId xmlns:a16="http://schemas.microsoft.com/office/drawing/2014/main" id="{B944E72E-6BD4-9D2F-F78D-904C634750FA}"/>
              </a:ext>
            </a:extLst>
          </p:cNvPr>
          <p:cNvSpPr txBox="1"/>
          <p:nvPr/>
        </p:nvSpPr>
        <p:spPr>
          <a:xfrm>
            <a:off x="326384" y="2506932"/>
            <a:ext cx="1496210" cy="384721"/>
          </a:xfrm>
          <a:prstGeom prst="rect">
            <a:avLst/>
          </a:prstGeom>
          <a:noFill/>
        </p:spPr>
        <p:txBody>
          <a:bodyPr wrap="square">
            <a:spAutoFit/>
          </a:bodyPr>
          <a:lstStyle/>
          <a:p>
            <a:r>
              <a:rPr lang="cs-CZ" sz="1900" b="1" dirty="0">
                <a:solidFill>
                  <a:srgbClr val="002060"/>
                </a:solidFill>
              </a:rPr>
              <a:t>1933</a:t>
            </a:r>
          </a:p>
        </p:txBody>
      </p:sp>
      <p:sp>
        <p:nvSpPr>
          <p:cNvPr id="13" name="TextovéPole 12">
            <a:extLst>
              <a:ext uri="{FF2B5EF4-FFF2-40B4-BE49-F238E27FC236}">
                <a16:creationId xmlns:a16="http://schemas.microsoft.com/office/drawing/2014/main" id="{3B78903E-125D-27CE-F8CC-6D4E8BB84546}"/>
              </a:ext>
            </a:extLst>
          </p:cNvPr>
          <p:cNvSpPr txBox="1"/>
          <p:nvPr/>
        </p:nvSpPr>
        <p:spPr>
          <a:xfrm>
            <a:off x="2494705" y="2491851"/>
            <a:ext cx="4452943" cy="384721"/>
          </a:xfrm>
          <a:prstGeom prst="rect">
            <a:avLst/>
          </a:prstGeom>
          <a:noFill/>
        </p:spPr>
        <p:txBody>
          <a:bodyPr wrap="square">
            <a:spAutoFit/>
          </a:bodyPr>
          <a:lstStyle/>
          <a:p>
            <a:r>
              <a:rPr lang="cs-CZ" sz="1900" dirty="0"/>
              <a:t>Nobelova cena (spolu s P. </a:t>
            </a:r>
            <a:r>
              <a:rPr lang="cs-CZ" sz="1900" dirty="0" err="1"/>
              <a:t>Diracem</a:t>
            </a:r>
            <a:r>
              <a:rPr lang="cs-CZ" sz="1900" dirty="0"/>
              <a:t>)</a:t>
            </a:r>
          </a:p>
        </p:txBody>
      </p:sp>
      <p:sp>
        <p:nvSpPr>
          <p:cNvPr id="20" name="TextovéPole 19">
            <a:extLst>
              <a:ext uri="{FF2B5EF4-FFF2-40B4-BE49-F238E27FC236}">
                <a16:creationId xmlns:a16="http://schemas.microsoft.com/office/drawing/2014/main" id="{8104A359-754D-3E58-CF07-9060456BB04E}"/>
              </a:ext>
            </a:extLst>
          </p:cNvPr>
          <p:cNvSpPr txBox="1"/>
          <p:nvPr/>
        </p:nvSpPr>
        <p:spPr>
          <a:xfrm>
            <a:off x="325174" y="3032879"/>
            <a:ext cx="1385577" cy="384721"/>
          </a:xfrm>
          <a:prstGeom prst="rect">
            <a:avLst/>
          </a:prstGeom>
          <a:noFill/>
        </p:spPr>
        <p:txBody>
          <a:bodyPr wrap="square">
            <a:spAutoFit/>
          </a:bodyPr>
          <a:lstStyle/>
          <a:p>
            <a:r>
              <a:rPr lang="cs-CZ" sz="1900" b="1" dirty="0">
                <a:solidFill>
                  <a:srgbClr val="002060"/>
                </a:solidFill>
              </a:rPr>
              <a:t>1933-1936</a:t>
            </a:r>
          </a:p>
        </p:txBody>
      </p:sp>
      <p:sp>
        <p:nvSpPr>
          <p:cNvPr id="21" name="TextovéPole 20">
            <a:extLst>
              <a:ext uri="{FF2B5EF4-FFF2-40B4-BE49-F238E27FC236}">
                <a16:creationId xmlns:a16="http://schemas.microsoft.com/office/drawing/2014/main" id="{BB1D7B10-9323-BE1D-D045-29A28B2C20BC}"/>
              </a:ext>
            </a:extLst>
          </p:cNvPr>
          <p:cNvSpPr txBox="1"/>
          <p:nvPr/>
        </p:nvSpPr>
        <p:spPr>
          <a:xfrm>
            <a:off x="2484748" y="3040246"/>
            <a:ext cx="4660124" cy="384721"/>
          </a:xfrm>
          <a:prstGeom prst="rect">
            <a:avLst/>
          </a:prstGeom>
          <a:noFill/>
        </p:spPr>
        <p:txBody>
          <a:bodyPr wrap="square">
            <a:spAutoFit/>
          </a:bodyPr>
          <a:lstStyle/>
          <a:p>
            <a:r>
              <a:rPr lang="cs-CZ" sz="1900" dirty="0" err="1"/>
              <a:t>Fellow</a:t>
            </a:r>
            <a:r>
              <a:rPr lang="cs-CZ" sz="1900" dirty="0"/>
              <a:t> </a:t>
            </a:r>
            <a:r>
              <a:rPr lang="cs-CZ" sz="1900" dirty="0" err="1"/>
              <a:t>of</a:t>
            </a:r>
            <a:r>
              <a:rPr lang="cs-CZ" sz="1900" dirty="0"/>
              <a:t> </a:t>
            </a:r>
            <a:r>
              <a:rPr lang="cs-CZ" sz="1900" dirty="0" err="1"/>
              <a:t>the</a:t>
            </a:r>
            <a:r>
              <a:rPr lang="cs-CZ" sz="1900" dirty="0"/>
              <a:t> Magdalen </a:t>
            </a:r>
            <a:r>
              <a:rPr lang="cs-CZ" sz="1900" dirty="0" err="1"/>
              <a:t>Colledge</a:t>
            </a:r>
            <a:r>
              <a:rPr lang="cs-CZ" sz="1900" dirty="0"/>
              <a:t>, Oxford</a:t>
            </a:r>
          </a:p>
        </p:txBody>
      </p:sp>
      <p:sp>
        <p:nvSpPr>
          <p:cNvPr id="23" name="TextovéPole 22">
            <a:extLst>
              <a:ext uri="{FF2B5EF4-FFF2-40B4-BE49-F238E27FC236}">
                <a16:creationId xmlns:a16="http://schemas.microsoft.com/office/drawing/2014/main" id="{43D3E047-74E0-F38F-FB25-1B27E7100A4C}"/>
              </a:ext>
            </a:extLst>
          </p:cNvPr>
          <p:cNvSpPr txBox="1"/>
          <p:nvPr/>
        </p:nvSpPr>
        <p:spPr>
          <a:xfrm>
            <a:off x="9756743" y="306931"/>
            <a:ext cx="2235880" cy="400110"/>
          </a:xfrm>
          <a:prstGeom prst="rect">
            <a:avLst/>
          </a:prstGeom>
          <a:solidFill>
            <a:srgbClr val="FFFFFF">
              <a:alpha val="80000"/>
            </a:srgbClr>
          </a:solidFill>
          <a:ln>
            <a:solidFill>
              <a:schemeClr val="bg1">
                <a:lumMod val="85000"/>
              </a:schemeClr>
            </a:solidFill>
          </a:ln>
        </p:spPr>
        <p:txBody>
          <a:bodyPr wrap="square" rtlCol="0">
            <a:spAutoFit/>
          </a:bodyPr>
          <a:lstStyle/>
          <a:p>
            <a:pPr algn="ctr"/>
            <a:r>
              <a:rPr lang="cs-CZ" sz="2000" dirty="0">
                <a:solidFill>
                  <a:schemeClr val="bg2">
                    <a:lumMod val="50000"/>
                  </a:schemeClr>
                </a:solidFill>
              </a:rPr>
              <a:t>po roku 1926</a:t>
            </a:r>
          </a:p>
        </p:txBody>
      </p:sp>
      <p:pic>
        <p:nvPicPr>
          <p:cNvPr id="3074" name="Picture 2" descr="Erwin Schrödinger – Nobel diploma - NobelPrize.org">
            <a:extLst>
              <a:ext uri="{FF2B5EF4-FFF2-40B4-BE49-F238E27FC236}">
                <a16:creationId xmlns:a16="http://schemas.microsoft.com/office/drawing/2014/main" id="{5574F82A-AC9E-58EB-A4D6-FFE697DD53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4445" y="1733903"/>
            <a:ext cx="7566213" cy="508653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989EB16B-8364-A0DC-A342-19244E78F4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9963" y="0"/>
            <a:ext cx="102504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7511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arn(outVertical)">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76B53-520C-95AF-3F72-FA56E5344E9E}"/>
            </a:ext>
          </a:extLst>
        </p:cNvPr>
        <p:cNvGrpSpPr/>
        <p:nvPr/>
      </p:nvGrpSpPr>
      <p:grpSpPr>
        <a:xfrm>
          <a:off x="0" y="0"/>
          <a:ext cx="0" cy="0"/>
          <a:chOff x="0" y="0"/>
          <a:chExt cx="0" cy="0"/>
        </a:xfrm>
      </p:grpSpPr>
      <p:pic>
        <p:nvPicPr>
          <p:cNvPr id="3" name="Obrázek 2">
            <a:extLst>
              <a:ext uri="{FF2B5EF4-FFF2-40B4-BE49-F238E27FC236}">
                <a16:creationId xmlns:a16="http://schemas.microsoft.com/office/drawing/2014/main" id="{A9241D4A-06CD-7DB6-8B31-FAD9E2F780B1}"/>
              </a:ext>
            </a:extLst>
          </p:cNvPr>
          <p:cNvPicPr>
            <a:picLocks noChangeAspect="1"/>
          </p:cNvPicPr>
          <p:nvPr/>
        </p:nvPicPr>
        <p:blipFill>
          <a:blip r:embed="rId2"/>
          <a:stretch>
            <a:fillRect/>
          </a:stretch>
        </p:blipFill>
        <p:spPr>
          <a:xfrm>
            <a:off x="3953435" y="1874782"/>
            <a:ext cx="8095130" cy="485607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Obdélník 3">
            <a:extLst>
              <a:ext uri="{FF2B5EF4-FFF2-40B4-BE49-F238E27FC236}">
                <a16:creationId xmlns:a16="http://schemas.microsoft.com/office/drawing/2014/main" id="{24CA1D5E-FD9B-0631-8EBA-FD4036A1BF1A}"/>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 name="TextovéPole 4">
            <a:extLst>
              <a:ext uri="{FF2B5EF4-FFF2-40B4-BE49-F238E27FC236}">
                <a16:creationId xmlns:a16="http://schemas.microsoft.com/office/drawing/2014/main" id="{BBDF801D-5AB5-47CE-D359-5B34C09954C8}"/>
              </a:ext>
            </a:extLst>
          </p:cNvPr>
          <p:cNvSpPr txBox="1"/>
          <p:nvPr/>
        </p:nvSpPr>
        <p:spPr>
          <a:xfrm>
            <a:off x="5346083" y="18459"/>
            <a:ext cx="1801455" cy="461665"/>
          </a:xfrm>
          <a:prstGeom prst="rect">
            <a:avLst/>
          </a:prstGeom>
          <a:noFill/>
        </p:spPr>
        <p:txBody>
          <a:bodyPr wrap="none" rtlCol="0">
            <a:spAutoFit/>
          </a:bodyPr>
          <a:lstStyle/>
          <a:p>
            <a:r>
              <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rPr>
              <a:t>Vlnové balíky</a:t>
            </a:r>
          </a:p>
        </p:txBody>
      </p:sp>
      <p:sp>
        <p:nvSpPr>
          <p:cNvPr id="11" name="TextovéPole 10">
            <a:extLst>
              <a:ext uri="{FF2B5EF4-FFF2-40B4-BE49-F238E27FC236}">
                <a16:creationId xmlns:a16="http://schemas.microsoft.com/office/drawing/2014/main" id="{B7D019A3-DF44-420E-8D69-4AA6370F7090}"/>
              </a:ext>
            </a:extLst>
          </p:cNvPr>
          <p:cNvSpPr txBox="1"/>
          <p:nvPr/>
        </p:nvSpPr>
        <p:spPr>
          <a:xfrm>
            <a:off x="2519080" y="1972531"/>
            <a:ext cx="2402645" cy="369332"/>
          </a:xfrm>
          <a:prstGeom prst="rect">
            <a:avLst/>
          </a:prstGeom>
          <a:noFill/>
        </p:spPr>
        <p:txBody>
          <a:bodyPr wrap="none" rtlCol="0">
            <a:spAutoFit/>
          </a:bodyPr>
          <a:lstStyle/>
          <a:p>
            <a:r>
              <a:rPr lang="cs-CZ" b="1" dirty="0">
                <a:solidFill>
                  <a:schemeClr val="accent2">
                    <a:lumMod val="75000"/>
                  </a:schemeClr>
                </a:solidFill>
              </a:rPr>
              <a:t>28</a:t>
            </a:r>
            <a:r>
              <a:rPr lang="cs-CZ" dirty="0">
                <a:solidFill>
                  <a:schemeClr val="accent2">
                    <a:lumMod val="75000"/>
                  </a:schemeClr>
                </a:solidFill>
              </a:rPr>
              <a:t> (1926), pp. 664-666</a:t>
            </a:r>
          </a:p>
        </p:txBody>
      </p:sp>
      <p:sp>
        <p:nvSpPr>
          <p:cNvPr id="7" name="TextovéPole 6">
            <a:extLst>
              <a:ext uri="{FF2B5EF4-FFF2-40B4-BE49-F238E27FC236}">
                <a16:creationId xmlns:a16="http://schemas.microsoft.com/office/drawing/2014/main" id="{E7F03F4E-54F3-FCE6-AF15-7CEE50CDC637}"/>
              </a:ext>
            </a:extLst>
          </p:cNvPr>
          <p:cNvSpPr txBox="1"/>
          <p:nvPr/>
        </p:nvSpPr>
        <p:spPr>
          <a:xfrm>
            <a:off x="480827" y="706107"/>
            <a:ext cx="11576702" cy="1015663"/>
          </a:xfrm>
          <a:prstGeom prst="rect">
            <a:avLst/>
          </a:prstGeom>
          <a:noFill/>
        </p:spPr>
        <p:txBody>
          <a:bodyPr wrap="square" rtlCol="0">
            <a:spAutoFit/>
          </a:bodyPr>
          <a:lstStyle/>
          <a:p>
            <a:r>
              <a:rPr lang="cs-CZ" sz="2000" dirty="0">
                <a:solidFill>
                  <a:srgbClr val="0070C0"/>
                </a:solidFill>
                <a:latin typeface="Cavolini" panose="03000502040302020204" pitchFamily="66" charset="0"/>
                <a:cs typeface="Cavolini" panose="03000502040302020204" pitchFamily="66" charset="0"/>
              </a:rPr>
              <a:t>Po posledním článku </a:t>
            </a:r>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Schrödingerovy</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tetralogie</a:t>
            </a:r>
            <a:r>
              <a:rPr lang="cs-CZ" sz="2000" dirty="0">
                <a:solidFill>
                  <a:srgbClr val="0070C0"/>
                </a:solidFill>
                <a:latin typeface="Cavolini" panose="03000502040302020204" pitchFamily="66" charset="0"/>
                <a:cs typeface="Cavolini" panose="03000502040302020204" pitchFamily="66" charset="0"/>
              </a:rPr>
              <a:t> vyšel dne 9. 7. 1926 v časopise </a:t>
            </a:r>
            <a:r>
              <a:rPr lang="cs-CZ" sz="2000" i="1" dirty="0" err="1">
                <a:solidFill>
                  <a:srgbClr val="0070C0"/>
                </a:solidFill>
                <a:latin typeface="Cavolini" panose="03000502040302020204" pitchFamily="66" charset="0"/>
                <a:cs typeface="Cavolini" panose="03000502040302020204" pitchFamily="66" charset="0"/>
              </a:rPr>
              <a:t>Naturwissenschaften</a:t>
            </a:r>
            <a:r>
              <a:rPr lang="cs-CZ" sz="2000" i="1" dirty="0">
                <a:solidFill>
                  <a:srgbClr val="0070C0"/>
                </a:solidFill>
                <a:latin typeface="Cavolini" panose="03000502040302020204" pitchFamily="66" charset="0"/>
                <a:cs typeface="Cavolini" panose="03000502040302020204" pitchFamily="66" charset="0"/>
              </a:rPr>
              <a:t> </a:t>
            </a:r>
            <a:r>
              <a:rPr lang="cs-CZ" sz="2000" dirty="0">
                <a:solidFill>
                  <a:srgbClr val="0070C0"/>
                </a:solidFill>
                <a:latin typeface="Cavolini" panose="03000502040302020204" pitchFamily="66" charset="0"/>
                <a:cs typeface="Cavolini" panose="03000502040302020204" pitchFamily="66" charset="0"/>
              </a:rPr>
              <a:t>krátký článek, v němž </a:t>
            </a:r>
            <a:r>
              <a:rPr lang="cs-CZ" sz="2000" dirty="0">
                <a:solidFill>
                  <a:srgbClr val="FF0000"/>
                </a:solidFill>
                <a:latin typeface="Cavolini" panose="03000502040302020204" pitchFamily="66" charset="0"/>
                <a:cs typeface="Cavolini" panose="03000502040302020204" pitchFamily="66" charset="0"/>
              </a:rPr>
              <a:t>konstruuje </a:t>
            </a:r>
            <a:r>
              <a:rPr lang="cs-CZ" sz="2000" dirty="0">
                <a:solidFill>
                  <a:srgbClr val="FF000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vlnový balík </a:t>
            </a:r>
            <a:r>
              <a:rPr lang="cs-CZ" sz="2000" dirty="0">
                <a:solidFill>
                  <a:srgbClr val="FF0000"/>
                </a:solidFill>
                <a:latin typeface="Cavolini" panose="03000502040302020204" pitchFamily="66" charset="0"/>
                <a:cs typeface="Cavolini" panose="03000502040302020204" pitchFamily="66" charset="0"/>
              </a:rPr>
              <a:t>z vlastních funkcí </a:t>
            </a:r>
            <a:r>
              <a:rPr lang="cs-CZ" sz="2000" u="sng" dirty="0">
                <a:solidFill>
                  <a:srgbClr val="FF0000"/>
                </a:solidFill>
                <a:latin typeface="Cavolini" panose="03000502040302020204" pitchFamily="66" charset="0"/>
                <a:cs typeface="Cavolini" panose="03000502040302020204" pitchFamily="66" charset="0"/>
              </a:rPr>
              <a:t>harmonického oscilátoru.</a:t>
            </a:r>
            <a:endParaRPr lang="cs-CZ" sz="2000" dirty="0">
              <a:solidFill>
                <a:srgbClr val="0070C0"/>
              </a:solidFill>
              <a:latin typeface="Cavolini" panose="03000502040302020204" pitchFamily="66" charset="0"/>
              <a:cs typeface="Cavolini" panose="03000502040302020204" pitchFamily="66" charset="0"/>
            </a:endParaRPr>
          </a:p>
        </p:txBody>
      </p:sp>
    </p:spTree>
    <p:extLst>
      <p:ext uri="{BB962C8B-B14F-4D97-AF65-F5344CB8AC3E}">
        <p14:creationId xmlns:p14="http://schemas.microsoft.com/office/powerpoint/2010/main" val="3156830801"/>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ABFBB-523A-B1C6-CAE6-4102BC311998}"/>
            </a:ext>
          </a:extLst>
        </p:cNvPr>
        <p:cNvGrpSpPr/>
        <p:nvPr/>
      </p:nvGrpSpPr>
      <p:grpSpPr>
        <a:xfrm>
          <a:off x="0" y="0"/>
          <a:ext cx="0" cy="0"/>
          <a:chOff x="0" y="0"/>
          <a:chExt cx="0" cy="0"/>
        </a:xfrm>
      </p:grpSpPr>
      <p:sp>
        <p:nvSpPr>
          <p:cNvPr id="2" name="Obdélník 1">
            <a:extLst>
              <a:ext uri="{FF2B5EF4-FFF2-40B4-BE49-F238E27FC236}">
                <a16:creationId xmlns:a16="http://schemas.microsoft.com/office/drawing/2014/main" id="{B735C230-1C0E-707B-27C7-F3FA95577C78}"/>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C0879BCA-B0A3-6FE8-45AF-ABE61BB356FB}"/>
              </a:ext>
            </a:extLst>
          </p:cNvPr>
          <p:cNvSpPr txBox="1"/>
          <p:nvPr/>
        </p:nvSpPr>
        <p:spPr>
          <a:xfrm>
            <a:off x="480827" y="706105"/>
            <a:ext cx="11576702" cy="400110"/>
          </a:xfrm>
          <a:prstGeom prst="rect">
            <a:avLst/>
          </a:prstGeom>
          <a:noFill/>
        </p:spPr>
        <p:txBody>
          <a:bodyPr wrap="square" rtlCol="0">
            <a:spAutoFit/>
          </a:bodyPr>
          <a:lstStyle/>
          <a:p>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2000" dirty="0">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a:solidFill>
                  <a:srgbClr val="0070C0"/>
                </a:solidFill>
                <a:latin typeface="Cavolini" panose="03000502040302020204" pitchFamily="66" charset="0"/>
                <a:cs typeface="Cavolini" panose="03000502040302020204" pitchFamily="66" charset="0"/>
              </a:rPr>
              <a:t>konstruuje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gaussovský</a:t>
            </a:r>
            <a:r>
              <a:rPr lang="cs-CZ" sz="2000" dirty="0">
                <a:solidFill>
                  <a:srgbClr val="0070C0"/>
                </a:solidFill>
                <a:latin typeface="Cavolini" panose="03000502040302020204" pitchFamily="66" charset="0"/>
                <a:cs typeface="Cavolini" panose="03000502040302020204" pitchFamily="66" charset="0"/>
              </a:rPr>
              <a:t> vlnový balík, který se </a:t>
            </a:r>
            <a:r>
              <a:rPr lang="cs-CZ" sz="2000" u="sng" dirty="0">
                <a:solidFill>
                  <a:srgbClr val="0070C0"/>
                </a:solidFill>
                <a:latin typeface="Cavolini" panose="03000502040302020204" pitchFamily="66" charset="0"/>
                <a:cs typeface="Cavolini" panose="03000502040302020204" pitchFamily="66" charset="0"/>
              </a:rPr>
              <a:t>nerozplýv</a:t>
            </a:r>
            <a:r>
              <a:rPr lang="cs-CZ" sz="2000" dirty="0">
                <a:solidFill>
                  <a:srgbClr val="0070C0"/>
                </a:solidFill>
                <a:latin typeface="Cavolini" panose="03000502040302020204" pitchFamily="66" charset="0"/>
                <a:cs typeface="Cavolini" panose="03000502040302020204" pitchFamily="66" charset="0"/>
              </a:rPr>
              <a:t>á, a uvádí</a:t>
            </a:r>
          </a:p>
        </p:txBody>
      </p:sp>
      <p:sp>
        <p:nvSpPr>
          <p:cNvPr id="6" name="TextovéPole 5">
            <a:extLst>
              <a:ext uri="{FF2B5EF4-FFF2-40B4-BE49-F238E27FC236}">
                <a16:creationId xmlns:a16="http://schemas.microsoft.com/office/drawing/2014/main" id="{E01CED92-3EFD-7BE3-791A-691093367A31}"/>
              </a:ext>
            </a:extLst>
          </p:cNvPr>
          <p:cNvSpPr txBox="1"/>
          <p:nvPr/>
        </p:nvSpPr>
        <p:spPr>
          <a:xfrm>
            <a:off x="512203" y="1232304"/>
            <a:ext cx="11513949" cy="1015663"/>
          </a:xfrm>
          <a:prstGeom prst="rect">
            <a:avLst/>
          </a:prstGeom>
          <a:noFill/>
        </p:spPr>
        <p:txBody>
          <a:bodyPr wrap="square" rtlCol="0">
            <a:spAutoFit/>
          </a:bodyPr>
          <a:lstStyle/>
          <a:p>
            <a:r>
              <a:rPr lang="cs-CZ" sz="2000" dirty="0">
                <a:solidFill>
                  <a:schemeClr val="accent2">
                    <a:lumMod val="75000"/>
                  </a:schemeClr>
                </a:solidFill>
                <a:latin typeface="Cavolini" panose="03000502040302020204" pitchFamily="66" charset="0"/>
                <a:cs typeface="Cavolini" panose="03000502040302020204" pitchFamily="66" charset="0"/>
              </a:rPr>
              <a:t>„že skupina vlastních kmitů s vysokým kvantovým číslem </a:t>
            </a:r>
            <a:r>
              <a:rPr lang="cs-CZ" sz="2000" i="1" dirty="0">
                <a:solidFill>
                  <a:schemeClr val="accent2">
                    <a:lumMod val="75000"/>
                  </a:schemeClr>
                </a:solidFill>
                <a:latin typeface="Cavolini" panose="03000502040302020204" pitchFamily="66" charset="0"/>
                <a:cs typeface="Cavolini" panose="03000502040302020204" pitchFamily="66" charset="0"/>
              </a:rPr>
              <a:t>n </a:t>
            </a:r>
            <a:r>
              <a:rPr lang="cs-CZ" sz="2000" dirty="0">
                <a:solidFill>
                  <a:schemeClr val="accent2">
                    <a:lumMod val="75000"/>
                  </a:schemeClr>
                </a:solidFill>
                <a:latin typeface="Cavolini" panose="03000502040302020204" pitchFamily="66" charset="0"/>
                <a:cs typeface="Cavolini" panose="03000502040302020204" pitchFamily="66" charset="0"/>
              </a:rPr>
              <a:t>a relativně malými rozdíly</a:t>
            </a:r>
            <a:r>
              <a:rPr lang="en-US" sz="2000" dirty="0">
                <a:solidFill>
                  <a:schemeClr val="accent2">
                    <a:lumMod val="75000"/>
                  </a:schemeClr>
                </a:solidFill>
                <a:latin typeface="Cavolini" panose="03000502040302020204" pitchFamily="66" charset="0"/>
                <a:cs typeface="Cavolini" panose="03000502040302020204" pitchFamily="66" charset="0"/>
              </a:rPr>
              <a:t> </a:t>
            </a:r>
            <a:r>
              <a:rPr lang="cs-CZ" sz="2000" dirty="0">
                <a:solidFill>
                  <a:schemeClr val="accent2">
                    <a:lumMod val="75000"/>
                  </a:schemeClr>
                </a:solidFill>
                <a:latin typeface="Cavolini" panose="03000502040302020204" pitchFamily="66" charset="0"/>
                <a:cs typeface="Cavolini" panose="03000502040302020204" pitchFamily="66" charset="0"/>
              </a:rPr>
              <a:t>kvantových čísel je schopna představovat „</a:t>
            </a:r>
            <a:r>
              <a:rPr lang="cs-CZ" sz="2000" u="sng" dirty="0">
                <a:solidFill>
                  <a:schemeClr val="accent2">
                    <a:lumMod val="75000"/>
                  </a:schemeClr>
                </a:solidFill>
                <a:latin typeface="Cavolini" panose="03000502040302020204" pitchFamily="66" charset="0"/>
                <a:cs typeface="Cavolini" panose="03000502040302020204" pitchFamily="66" charset="0"/>
              </a:rPr>
              <a:t>hmotný bod</a:t>
            </a:r>
            <a:r>
              <a:rPr lang="cs-CZ" sz="2000" dirty="0">
                <a:solidFill>
                  <a:schemeClr val="accent2">
                    <a:lumMod val="75000"/>
                  </a:schemeClr>
                </a:solidFill>
                <a:latin typeface="Cavolini" panose="03000502040302020204" pitchFamily="66" charset="0"/>
                <a:cs typeface="Cavolini" panose="03000502040302020204" pitchFamily="66" charset="0"/>
              </a:rPr>
              <a:t>“, který vykonává „</a:t>
            </a:r>
            <a:r>
              <a:rPr lang="cs-CZ" sz="2000" u="sng" dirty="0">
                <a:solidFill>
                  <a:schemeClr val="accent2">
                    <a:lumMod val="75000"/>
                  </a:schemeClr>
                </a:solidFill>
                <a:latin typeface="Cavolini" panose="03000502040302020204" pitchFamily="66" charset="0"/>
                <a:cs typeface="Cavolini" panose="03000502040302020204" pitchFamily="66" charset="0"/>
              </a:rPr>
              <a:t>pohyb</a:t>
            </a:r>
            <a:r>
              <a:rPr lang="cs-CZ" sz="2000" dirty="0">
                <a:solidFill>
                  <a:schemeClr val="accent2">
                    <a:lumMod val="75000"/>
                  </a:schemeClr>
                </a:solidFill>
                <a:latin typeface="Cavolini" panose="03000502040302020204" pitchFamily="66" charset="0"/>
                <a:cs typeface="Cavolini" panose="03000502040302020204" pitchFamily="66" charset="0"/>
              </a:rPr>
              <a:t>“ očekávaný </a:t>
            </a:r>
            <a:r>
              <a:rPr lang="cs-CZ" sz="2000" u="sng" dirty="0">
                <a:solidFill>
                  <a:schemeClr val="accent2">
                    <a:lumMod val="75000"/>
                  </a:schemeClr>
                </a:solidFill>
                <a:latin typeface="Cavolini" panose="03000502040302020204" pitchFamily="66" charset="0"/>
                <a:cs typeface="Cavolini" panose="03000502040302020204" pitchFamily="66" charset="0"/>
              </a:rPr>
              <a:t>podle klasické mechaniky </a:t>
            </a:r>
            <a:r>
              <a:rPr lang="cs-CZ" sz="2000" dirty="0">
                <a:solidFill>
                  <a:schemeClr val="accent2">
                    <a:lumMod val="75000"/>
                  </a:schemeClr>
                </a:solidFill>
                <a:latin typeface="Cavolini" panose="03000502040302020204" pitchFamily="66" charset="0"/>
                <a:cs typeface="Cavolini" panose="03000502040302020204" pitchFamily="66" charset="0"/>
              </a:rPr>
              <a:t>(…).“</a:t>
            </a:r>
            <a:endParaRPr lang="en-US" sz="2000" dirty="0">
              <a:solidFill>
                <a:schemeClr val="accent2">
                  <a:lumMod val="75000"/>
                </a:schemeClr>
              </a:solidFill>
              <a:latin typeface="Cavolini" panose="03000502040302020204" pitchFamily="66" charset="0"/>
              <a:cs typeface="Cavolini" panose="03000502040302020204" pitchFamily="66" charset="0"/>
            </a:endParaRPr>
          </a:p>
        </p:txBody>
      </p:sp>
      <p:pic>
        <p:nvPicPr>
          <p:cNvPr id="7" name="Obrázek 6">
            <a:extLst>
              <a:ext uri="{FF2B5EF4-FFF2-40B4-BE49-F238E27FC236}">
                <a16:creationId xmlns:a16="http://schemas.microsoft.com/office/drawing/2014/main" id="{459ED8CA-45FF-0210-12AF-B94D6723E069}"/>
              </a:ext>
            </a:extLst>
          </p:cNvPr>
          <p:cNvPicPr>
            <a:picLocks noChangeAspect="1"/>
          </p:cNvPicPr>
          <p:nvPr/>
        </p:nvPicPr>
        <p:blipFill>
          <a:blip r:embed="rId2"/>
          <a:stretch>
            <a:fillRect/>
          </a:stretch>
        </p:blipFill>
        <p:spPr>
          <a:xfrm>
            <a:off x="2522021" y="2415900"/>
            <a:ext cx="7147957" cy="1938992"/>
          </a:xfrm>
          <a:prstGeom prst="rect">
            <a:avLst/>
          </a:prstGeom>
        </p:spPr>
      </p:pic>
      <p:sp>
        <p:nvSpPr>
          <p:cNvPr id="10" name="TextovéPole 9">
            <a:extLst>
              <a:ext uri="{FF2B5EF4-FFF2-40B4-BE49-F238E27FC236}">
                <a16:creationId xmlns:a16="http://schemas.microsoft.com/office/drawing/2014/main" id="{7038288F-6327-CDF7-06C1-B3231A795D4F}"/>
              </a:ext>
            </a:extLst>
          </p:cNvPr>
          <p:cNvSpPr txBox="1"/>
          <p:nvPr/>
        </p:nvSpPr>
        <p:spPr>
          <a:xfrm>
            <a:off x="5346083" y="18459"/>
            <a:ext cx="1801455" cy="461665"/>
          </a:xfrm>
          <a:prstGeom prst="rect">
            <a:avLst/>
          </a:prstGeom>
          <a:noFill/>
        </p:spPr>
        <p:txBody>
          <a:bodyPr wrap="none" rtlCol="0">
            <a:spAutoFit/>
          </a:bodyPr>
          <a:lstStyle/>
          <a:p>
            <a:r>
              <a:rPr lang="cs-CZ" sz="2400" cap="small" dirty="0">
                <a:solidFill>
                  <a:srgbClr val="70AD47">
                    <a:lumMod val="50000"/>
                  </a:srgbClr>
                </a:solidFill>
                <a:latin typeface="Calibri" panose="020F0502020204030204"/>
              </a:rPr>
              <a:t>Vlnové balíky</a:t>
            </a:r>
          </a:p>
        </p:txBody>
      </p:sp>
    </p:spTree>
    <p:extLst>
      <p:ext uri="{BB962C8B-B14F-4D97-AF65-F5344CB8AC3E}">
        <p14:creationId xmlns:p14="http://schemas.microsoft.com/office/powerpoint/2010/main" val="134108488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8585E-BE80-7A51-F73C-9795136499A2}"/>
            </a:ext>
          </a:extLst>
        </p:cNvPr>
        <p:cNvGrpSpPr/>
        <p:nvPr/>
      </p:nvGrpSpPr>
      <p:grpSpPr>
        <a:xfrm>
          <a:off x="0" y="0"/>
          <a:ext cx="0" cy="0"/>
          <a:chOff x="0" y="0"/>
          <a:chExt cx="0" cy="0"/>
        </a:xfrm>
      </p:grpSpPr>
      <p:sp>
        <p:nvSpPr>
          <p:cNvPr id="2" name="Obdélník 1">
            <a:extLst>
              <a:ext uri="{FF2B5EF4-FFF2-40B4-BE49-F238E27FC236}">
                <a16:creationId xmlns:a16="http://schemas.microsoft.com/office/drawing/2014/main" id="{C40B58BD-652B-313B-5315-5A9F30EC2395}"/>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FFAB3778-768C-1273-B845-8391ED60D4B6}"/>
              </a:ext>
            </a:extLst>
          </p:cNvPr>
          <p:cNvSpPr txBox="1"/>
          <p:nvPr/>
        </p:nvSpPr>
        <p:spPr>
          <a:xfrm>
            <a:off x="480827" y="706105"/>
            <a:ext cx="11576702" cy="400110"/>
          </a:xfrm>
          <a:prstGeom prst="rect">
            <a:avLst/>
          </a:prstGeom>
          <a:noFill/>
        </p:spPr>
        <p:txBody>
          <a:bodyPr wrap="square" rtlCol="0">
            <a:spAutoFit/>
          </a:bodyPr>
          <a:lstStyle/>
          <a:p>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2000" dirty="0">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a:solidFill>
                  <a:srgbClr val="0070C0"/>
                </a:solidFill>
                <a:latin typeface="Cavolini" panose="03000502040302020204" pitchFamily="66" charset="0"/>
                <a:cs typeface="Cavolini" panose="03000502040302020204" pitchFamily="66" charset="0"/>
              </a:rPr>
              <a:t>konstruuje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gaussovský</a:t>
            </a:r>
            <a:r>
              <a:rPr lang="cs-CZ" sz="2000" dirty="0">
                <a:solidFill>
                  <a:srgbClr val="0070C0"/>
                </a:solidFill>
                <a:latin typeface="Cavolini" panose="03000502040302020204" pitchFamily="66" charset="0"/>
                <a:cs typeface="Cavolini" panose="03000502040302020204" pitchFamily="66" charset="0"/>
              </a:rPr>
              <a:t> vlnový balík, který se </a:t>
            </a:r>
            <a:r>
              <a:rPr lang="cs-CZ" sz="2000" u="sng" dirty="0">
                <a:solidFill>
                  <a:srgbClr val="0070C0"/>
                </a:solidFill>
                <a:latin typeface="Cavolini" panose="03000502040302020204" pitchFamily="66" charset="0"/>
                <a:cs typeface="Cavolini" panose="03000502040302020204" pitchFamily="66" charset="0"/>
              </a:rPr>
              <a:t>nerozplýv</a:t>
            </a:r>
            <a:r>
              <a:rPr lang="cs-CZ" sz="2000" dirty="0">
                <a:solidFill>
                  <a:srgbClr val="0070C0"/>
                </a:solidFill>
                <a:latin typeface="Cavolini" panose="03000502040302020204" pitchFamily="66" charset="0"/>
                <a:cs typeface="Cavolini" panose="03000502040302020204" pitchFamily="66" charset="0"/>
              </a:rPr>
              <a:t>á, a uvádí</a:t>
            </a:r>
          </a:p>
        </p:txBody>
      </p:sp>
      <p:sp>
        <p:nvSpPr>
          <p:cNvPr id="6" name="TextovéPole 5">
            <a:extLst>
              <a:ext uri="{FF2B5EF4-FFF2-40B4-BE49-F238E27FC236}">
                <a16:creationId xmlns:a16="http://schemas.microsoft.com/office/drawing/2014/main" id="{15CB0546-7F3D-CAF8-E2DA-233CD6404889}"/>
              </a:ext>
            </a:extLst>
          </p:cNvPr>
          <p:cNvSpPr txBox="1"/>
          <p:nvPr/>
        </p:nvSpPr>
        <p:spPr>
          <a:xfrm>
            <a:off x="512203" y="1232304"/>
            <a:ext cx="11513949" cy="1015663"/>
          </a:xfrm>
          <a:prstGeom prst="rect">
            <a:avLst/>
          </a:prstGeom>
          <a:noFill/>
        </p:spPr>
        <p:txBody>
          <a:bodyPr wrap="square" rtlCol="0">
            <a:spAutoFit/>
          </a:bodyPr>
          <a:lstStyle/>
          <a:p>
            <a:r>
              <a:rPr lang="cs-CZ" sz="2000" dirty="0">
                <a:solidFill>
                  <a:schemeClr val="accent2">
                    <a:lumMod val="75000"/>
                  </a:schemeClr>
                </a:solidFill>
                <a:latin typeface="Cavolini" panose="03000502040302020204" pitchFamily="66" charset="0"/>
                <a:cs typeface="Cavolini" panose="03000502040302020204" pitchFamily="66" charset="0"/>
              </a:rPr>
              <a:t>„že skupina vlastních kmitů s vysokým kvantovým číslem </a:t>
            </a:r>
            <a:r>
              <a:rPr lang="cs-CZ" sz="2000" i="1" dirty="0">
                <a:solidFill>
                  <a:schemeClr val="accent2">
                    <a:lumMod val="75000"/>
                  </a:schemeClr>
                </a:solidFill>
                <a:latin typeface="Cavolini" panose="03000502040302020204" pitchFamily="66" charset="0"/>
                <a:cs typeface="Cavolini" panose="03000502040302020204" pitchFamily="66" charset="0"/>
              </a:rPr>
              <a:t>n </a:t>
            </a:r>
            <a:r>
              <a:rPr lang="cs-CZ" sz="2000" dirty="0">
                <a:solidFill>
                  <a:schemeClr val="accent2">
                    <a:lumMod val="75000"/>
                  </a:schemeClr>
                </a:solidFill>
                <a:latin typeface="Cavolini" panose="03000502040302020204" pitchFamily="66" charset="0"/>
                <a:cs typeface="Cavolini" panose="03000502040302020204" pitchFamily="66" charset="0"/>
              </a:rPr>
              <a:t>a relativně malými rozdíly</a:t>
            </a:r>
            <a:r>
              <a:rPr lang="en-US" sz="2000" dirty="0">
                <a:solidFill>
                  <a:schemeClr val="accent2">
                    <a:lumMod val="75000"/>
                  </a:schemeClr>
                </a:solidFill>
                <a:latin typeface="Cavolini" panose="03000502040302020204" pitchFamily="66" charset="0"/>
                <a:cs typeface="Cavolini" panose="03000502040302020204" pitchFamily="66" charset="0"/>
              </a:rPr>
              <a:t> </a:t>
            </a:r>
            <a:r>
              <a:rPr lang="cs-CZ" sz="2000" dirty="0">
                <a:solidFill>
                  <a:schemeClr val="accent2">
                    <a:lumMod val="75000"/>
                  </a:schemeClr>
                </a:solidFill>
                <a:latin typeface="Cavolini" panose="03000502040302020204" pitchFamily="66" charset="0"/>
                <a:cs typeface="Cavolini" panose="03000502040302020204" pitchFamily="66" charset="0"/>
              </a:rPr>
              <a:t>kvantových čísel je schopna představovat „</a:t>
            </a:r>
            <a:r>
              <a:rPr lang="cs-CZ" sz="2000" u="sng" dirty="0">
                <a:solidFill>
                  <a:schemeClr val="accent2">
                    <a:lumMod val="75000"/>
                  </a:schemeClr>
                </a:solidFill>
                <a:latin typeface="Cavolini" panose="03000502040302020204" pitchFamily="66" charset="0"/>
                <a:cs typeface="Cavolini" panose="03000502040302020204" pitchFamily="66" charset="0"/>
              </a:rPr>
              <a:t>hmotný bod</a:t>
            </a:r>
            <a:r>
              <a:rPr lang="cs-CZ" sz="2000" dirty="0">
                <a:solidFill>
                  <a:schemeClr val="accent2">
                    <a:lumMod val="75000"/>
                  </a:schemeClr>
                </a:solidFill>
                <a:latin typeface="Cavolini" panose="03000502040302020204" pitchFamily="66" charset="0"/>
                <a:cs typeface="Cavolini" panose="03000502040302020204" pitchFamily="66" charset="0"/>
              </a:rPr>
              <a:t>“, který vykonává „</a:t>
            </a:r>
            <a:r>
              <a:rPr lang="cs-CZ" sz="2000" u="sng" dirty="0">
                <a:solidFill>
                  <a:schemeClr val="accent2">
                    <a:lumMod val="75000"/>
                  </a:schemeClr>
                </a:solidFill>
                <a:latin typeface="Cavolini" panose="03000502040302020204" pitchFamily="66" charset="0"/>
                <a:cs typeface="Cavolini" panose="03000502040302020204" pitchFamily="66" charset="0"/>
              </a:rPr>
              <a:t>pohyb</a:t>
            </a:r>
            <a:r>
              <a:rPr lang="cs-CZ" sz="2000" dirty="0">
                <a:solidFill>
                  <a:schemeClr val="accent2">
                    <a:lumMod val="75000"/>
                  </a:schemeClr>
                </a:solidFill>
                <a:latin typeface="Cavolini" panose="03000502040302020204" pitchFamily="66" charset="0"/>
                <a:cs typeface="Cavolini" panose="03000502040302020204" pitchFamily="66" charset="0"/>
              </a:rPr>
              <a:t>“ očekávaný </a:t>
            </a:r>
            <a:r>
              <a:rPr lang="cs-CZ" sz="2000" u="sng" dirty="0">
                <a:solidFill>
                  <a:schemeClr val="accent2">
                    <a:lumMod val="75000"/>
                  </a:schemeClr>
                </a:solidFill>
                <a:latin typeface="Cavolini" panose="03000502040302020204" pitchFamily="66" charset="0"/>
                <a:cs typeface="Cavolini" panose="03000502040302020204" pitchFamily="66" charset="0"/>
              </a:rPr>
              <a:t>podle klasické mechaniky </a:t>
            </a:r>
            <a:r>
              <a:rPr lang="cs-CZ" sz="2000" dirty="0">
                <a:solidFill>
                  <a:schemeClr val="accent2">
                    <a:lumMod val="75000"/>
                  </a:schemeClr>
                </a:solidFill>
                <a:latin typeface="Cavolini" panose="03000502040302020204" pitchFamily="66" charset="0"/>
                <a:cs typeface="Cavolini" panose="03000502040302020204" pitchFamily="66" charset="0"/>
              </a:rPr>
              <a:t>(…).“</a:t>
            </a:r>
            <a:endParaRPr lang="en-US" sz="2000" dirty="0">
              <a:solidFill>
                <a:schemeClr val="accent2">
                  <a:lumMod val="75000"/>
                </a:schemeClr>
              </a:solidFill>
              <a:latin typeface="Cavolini" panose="03000502040302020204" pitchFamily="66" charset="0"/>
              <a:cs typeface="Cavolini" panose="03000502040302020204" pitchFamily="66" charset="0"/>
            </a:endParaRPr>
          </a:p>
        </p:txBody>
      </p:sp>
      <p:pic>
        <p:nvPicPr>
          <p:cNvPr id="7" name="Obrázek 6">
            <a:extLst>
              <a:ext uri="{FF2B5EF4-FFF2-40B4-BE49-F238E27FC236}">
                <a16:creationId xmlns:a16="http://schemas.microsoft.com/office/drawing/2014/main" id="{DAC3C671-6482-58EA-55C6-1FC9BC135962}"/>
              </a:ext>
            </a:extLst>
          </p:cNvPr>
          <p:cNvPicPr>
            <a:picLocks noChangeAspect="1"/>
          </p:cNvPicPr>
          <p:nvPr/>
        </p:nvPicPr>
        <p:blipFill>
          <a:blip r:embed="rId2"/>
          <a:stretch>
            <a:fillRect/>
          </a:stretch>
        </p:blipFill>
        <p:spPr>
          <a:xfrm>
            <a:off x="2522021" y="2415900"/>
            <a:ext cx="7147957" cy="1938992"/>
          </a:xfrm>
          <a:prstGeom prst="rect">
            <a:avLst/>
          </a:prstGeom>
        </p:spPr>
      </p:pic>
      <p:sp>
        <p:nvSpPr>
          <p:cNvPr id="10" name="TextovéPole 9">
            <a:extLst>
              <a:ext uri="{FF2B5EF4-FFF2-40B4-BE49-F238E27FC236}">
                <a16:creationId xmlns:a16="http://schemas.microsoft.com/office/drawing/2014/main" id="{28B7EE87-78DA-00CC-EAC9-E1C511D61D3D}"/>
              </a:ext>
            </a:extLst>
          </p:cNvPr>
          <p:cNvSpPr txBox="1"/>
          <p:nvPr/>
        </p:nvSpPr>
        <p:spPr>
          <a:xfrm>
            <a:off x="5346083" y="18459"/>
            <a:ext cx="1801455" cy="461665"/>
          </a:xfrm>
          <a:prstGeom prst="rect">
            <a:avLst/>
          </a:prstGeom>
          <a:noFill/>
        </p:spPr>
        <p:txBody>
          <a:bodyPr wrap="none" rtlCol="0">
            <a:spAutoFit/>
          </a:bodyPr>
          <a:lstStyle/>
          <a:p>
            <a:r>
              <a:rPr lang="cs-CZ" sz="2400" cap="small" dirty="0">
                <a:solidFill>
                  <a:srgbClr val="70AD47">
                    <a:lumMod val="50000"/>
                  </a:srgbClr>
                </a:solidFill>
                <a:latin typeface="Calibri" panose="020F0502020204030204"/>
              </a:rPr>
              <a:t>Vlnové balíky</a:t>
            </a:r>
          </a:p>
        </p:txBody>
      </p:sp>
      <p:pic>
        <p:nvPicPr>
          <p:cNvPr id="8" name="Obrázek 7">
            <a:extLst>
              <a:ext uri="{FF2B5EF4-FFF2-40B4-BE49-F238E27FC236}">
                <a16:creationId xmlns:a16="http://schemas.microsoft.com/office/drawing/2014/main" id="{B0AD34C1-20F7-23B4-02B1-A8EDB6224291}"/>
              </a:ext>
            </a:extLst>
          </p:cNvPr>
          <p:cNvPicPr>
            <a:picLocks noChangeAspect="1"/>
          </p:cNvPicPr>
          <p:nvPr/>
        </p:nvPicPr>
        <p:blipFill>
          <a:blip r:embed="rId3"/>
          <a:stretch>
            <a:fillRect/>
          </a:stretch>
        </p:blipFill>
        <p:spPr>
          <a:xfrm>
            <a:off x="480826" y="36388"/>
            <a:ext cx="3099897" cy="6821612"/>
          </a:xfrm>
          <a:prstGeom prst="rect">
            <a:avLst/>
          </a:prstGeom>
        </p:spPr>
      </p:pic>
      <p:sp>
        <p:nvSpPr>
          <p:cNvPr id="11" name="Obdélník 5">
            <a:extLst>
              <a:ext uri="{FF2B5EF4-FFF2-40B4-BE49-F238E27FC236}">
                <a16:creationId xmlns:a16="http://schemas.microsoft.com/office/drawing/2014/main" id="{C72F1BE8-2B47-6622-F657-FE5D3CBAE7E9}"/>
              </a:ext>
            </a:extLst>
          </p:cNvPr>
          <p:cNvSpPr>
            <a:spLocks noChangeArrowheads="1"/>
          </p:cNvSpPr>
          <p:nvPr/>
        </p:nvSpPr>
        <p:spPr bwMode="auto">
          <a:xfrm>
            <a:off x="3580723" y="6151895"/>
            <a:ext cx="4859522" cy="584775"/>
          </a:xfrm>
          <a:prstGeom prst="rect">
            <a:avLst/>
          </a:prstGeom>
          <a:noFill/>
          <a:ln w="9525">
            <a:noFill/>
            <a:miter lim="800000"/>
            <a:headEnd/>
            <a:tailEnd/>
          </a:ln>
        </p:spPr>
        <p:txBody>
          <a:bodyPr wrap="square">
            <a:spAutoFit/>
          </a:bodyPr>
          <a:lstStyle/>
          <a:p>
            <a:r>
              <a:rPr lang="cs-CZ" sz="1600" dirty="0">
                <a:latin typeface="Arial" charset="0"/>
              </a:rPr>
              <a:t>S. </a:t>
            </a:r>
            <a:r>
              <a:rPr lang="cs-CZ" sz="1600" dirty="0" err="1">
                <a:latin typeface="Arial" charset="0"/>
              </a:rPr>
              <a:t>Brandt</a:t>
            </a:r>
            <a:r>
              <a:rPr lang="cs-CZ" sz="1600" dirty="0">
                <a:latin typeface="Arial" charset="0"/>
              </a:rPr>
              <a:t>, H. D. </a:t>
            </a:r>
            <a:r>
              <a:rPr lang="cs-CZ" sz="1600" dirty="0" err="1">
                <a:latin typeface="Arial" charset="0"/>
              </a:rPr>
              <a:t>Dahmen</a:t>
            </a:r>
            <a:r>
              <a:rPr lang="cs-CZ" sz="1600" dirty="0">
                <a:latin typeface="Arial" charset="0"/>
              </a:rPr>
              <a:t>: </a:t>
            </a:r>
            <a:r>
              <a:rPr lang="cs-CZ" sz="1600" i="1" dirty="0" err="1">
                <a:latin typeface="Arial" charset="0"/>
              </a:rPr>
              <a:t>The</a:t>
            </a:r>
            <a:r>
              <a:rPr lang="cs-CZ" sz="1600" i="1" dirty="0">
                <a:latin typeface="Arial" charset="0"/>
              </a:rPr>
              <a:t> Picture </a:t>
            </a:r>
            <a:r>
              <a:rPr lang="cs-CZ" sz="1600" i="1" dirty="0" err="1">
                <a:latin typeface="Arial" charset="0"/>
              </a:rPr>
              <a:t>Book</a:t>
            </a:r>
            <a:r>
              <a:rPr lang="cs-CZ" sz="1600" i="1" dirty="0">
                <a:latin typeface="Arial" charset="0"/>
              </a:rPr>
              <a:t> </a:t>
            </a:r>
            <a:r>
              <a:rPr lang="cs-CZ" sz="1600" i="1" dirty="0" err="1">
                <a:latin typeface="Arial" charset="0"/>
              </a:rPr>
              <a:t>of</a:t>
            </a:r>
            <a:r>
              <a:rPr lang="cs-CZ" sz="1600" i="1" dirty="0">
                <a:latin typeface="Arial" charset="0"/>
              </a:rPr>
              <a:t> </a:t>
            </a:r>
            <a:r>
              <a:rPr lang="cs-CZ" sz="1600" i="1" dirty="0" err="1">
                <a:latin typeface="Arial" charset="0"/>
              </a:rPr>
              <a:t>Quantum</a:t>
            </a:r>
            <a:r>
              <a:rPr lang="cs-CZ" sz="1600" i="1" dirty="0">
                <a:latin typeface="Arial" charset="0"/>
              </a:rPr>
              <a:t> </a:t>
            </a:r>
            <a:r>
              <a:rPr lang="cs-CZ" sz="1600" i="1" dirty="0" err="1">
                <a:latin typeface="Arial" charset="0"/>
              </a:rPr>
              <a:t>Mechanics</a:t>
            </a:r>
            <a:r>
              <a:rPr lang="cs-CZ" sz="1600" dirty="0">
                <a:latin typeface="Arial" charset="0"/>
              </a:rPr>
              <a:t>. (4th </a:t>
            </a:r>
            <a:r>
              <a:rPr lang="cs-CZ" sz="1600" dirty="0" err="1">
                <a:latin typeface="Arial" charset="0"/>
              </a:rPr>
              <a:t>ed</a:t>
            </a:r>
            <a:r>
              <a:rPr lang="cs-CZ" sz="1600" dirty="0">
                <a:latin typeface="Arial" charset="0"/>
              </a:rPr>
              <a:t>) J. </a:t>
            </a:r>
            <a:r>
              <a:rPr lang="cs-CZ" sz="1600" dirty="0" err="1">
                <a:latin typeface="Arial" charset="0"/>
              </a:rPr>
              <a:t>Wiley</a:t>
            </a:r>
            <a:r>
              <a:rPr lang="cs-CZ" sz="1600" dirty="0">
                <a:latin typeface="Arial" charset="0"/>
              </a:rPr>
              <a:t>, 2012.</a:t>
            </a:r>
            <a:endParaRPr lang="cs-CZ" dirty="0"/>
          </a:p>
        </p:txBody>
      </p:sp>
    </p:spTree>
    <p:extLst>
      <p:ext uri="{BB962C8B-B14F-4D97-AF65-F5344CB8AC3E}">
        <p14:creationId xmlns:p14="http://schemas.microsoft.com/office/powerpoint/2010/main" val="326767472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18CED-8179-3EFC-DF6E-4A3D7A592C80}"/>
            </a:ext>
          </a:extLst>
        </p:cNvPr>
        <p:cNvGrpSpPr/>
        <p:nvPr/>
      </p:nvGrpSpPr>
      <p:grpSpPr>
        <a:xfrm>
          <a:off x="0" y="0"/>
          <a:ext cx="0" cy="0"/>
          <a:chOff x="0" y="0"/>
          <a:chExt cx="0" cy="0"/>
        </a:xfrm>
      </p:grpSpPr>
      <p:sp>
        <p:nvSpPr>
          <p:cNvPr id="2" name="Obdélník 1">
            <a:extLst>
              <a:ext uri="{FF2B5EF4-FFF2-40B4-BE49-F238E27FC236}">
                <a16:creationId xmlns:a16="http://schemas.microsoft.com/office/drawing/2014/main" id="{C623AD5B-DA49-5D94-8CAA-15554E1B834C}"/>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E40165C3-F09C-F254-F388-00B4E89FF78C}"/>
              </a:ext>
            </a:extLst>
          </p:cNvPr>
          <p:cNvSpPr txBox="1"/>
          <p:nvPr/>
        </p:nvSpPr>
        <p:spPr>
          <a:xfrm>
            <a:off x="480827" y="706105"/>
            <a:ext cx="11576702" cy="400110"/>
          </a:xfrm>
          <a:prstGeom prst="rect">
            <a:avLst/>
          </a:prstGeom>
          <a:noFill/>
        </p:spPr>
        <p:txBody>
          <a:bodyPr wrap="square" rtlCol="0">
            <a:spAutoFit/>
          </a:bodyPr>
          <a:lstStyle/>
          <a:p>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2000" dirty="0">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a:solidFill>
                  <a:srgbClr val="0070C0"/>
                </a:solidFill>
                <a:latin typeface="Cavolini" panose="03000502040302020204" pitchFamily="66" charset="0"/>
                <a:cs typeface="Cavolini" panose="03000502040302020204" pitchFamily="66" charset="0"/>
              </a:rPr>
              <a:t>konstruuje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gaussovský</a:t>
            </a:r>
            <a:r>
              <a:rPr lang="cs-CZ" sz="2000" dirty="0">
                <a:solidFill>
                  <a:srgbClr val="0070C0"/>
                </a:solidFill>
                <a:latin typeface="Cavolini" panose="03000502040302020204" pitchFamily="66" charset="0"/>
                <a:cs typeface="Cavolini" panose="03000502040302020204" pitchFamily="66" charset="0"/>
              </a:rPr>
              <a:t> vlnový balík, který se </a:t>
            </a:r>
            <a:r>
              <a:rPr lang="cs-CZ" sz="2000" u="sng" dirty="0">
                <a:solidFill>
                  <a:srgbClr val="0070C0"/>
                </a:solidFill>
                <a:latin typeface="Cavolini" panose="03000502040302020204" pitchFamily="66" charset="0"/>
                <a:cs typeface="Cavolini" panose="03000502040302020204" pitchFamily="66" charset="0"/>
              </a:rPr>
              <a:t>nerozplýv</a:t>
            </a:r>
            <a:r>
              <a:rPr lang="cs-CZ" sz="2000" dirty="0">
                <a:solidFill>
                  <a:srgbClr val="0070C0"/>
                </a:solidFill>
                <a:latin typeface="Cavolini" panose="03000502040302020204" pitchFamily="66" charset="0"/>
                <a:cs typeface="Cavolini" panose="03000502040302020204" pitchFamily="66" charset="0"/>
              </a:rPr>
              <a:t>á, a uvádí</a:t>
            </a:r>
          </a:p>
        </p:txBody>
      </p:sp>
      <p:sp>
        <p:nvSpPr>
          <p:cNvPr id="6" name="TextovéPole 5">
            <a:extLst>
              <a:ext uri="{FF2B5EF4-FFF2-40B4-BE49-F238E27FC236}">
                <a16:creationId xmlns:a16="http://schemas.microsoft.com/office/drawing/2014/main" id="{4597BF30-1CCC-B947-9E38-10FE84AE80C2}"/>
              </a:ext>
            </a:extLst>
          </p:cNvPr>
          <p:cNvSpPr txBox="1"/>
          <p:nvPr/>
        </p:nvSpPr>
        <p:spPr>
          <a:xfrm>
            <a:off x="512203" y="1232304"/>
            <a:ext cx="11513949" cy="1015663"/>
          </a:xfrm>
          <a:prstGeom prst="rect">
            <a:avLst/>
          </a:prstGeom>
          <a:noFill/>
        </p:spPr>
        <p:txBody>
          <a:bodyPr wrap="square" rtlCol="0">
            <a:spAutoFit/>
          </a:bodyPr>
          <a:lstStyle/>
          <a:p>
            <a:r>
              <a:rPr lang="cs-CZ" sz="2000" dirty="0">
                <a:solidFill>
                  <a:schemeClr val="accent2">
                    <a:lumMod val="75000"/>
                  </a:schemeClr>
                </a:solidFill>
                <a:latin typeface="Cavolini" panose="03000502040302020204" pitchFamily="66" charset="0"/>
                <a:cs typeface="Cavolini" panose="03000502040302020204" pitchFamily="66" charset="0"/>
              </a:rPr>
              <a:t>„že skupina vlastních kmitů s vysokým kvantovým číslem </a:t>
            </a:r>
            <a:r>
              <a:rPr lang="cs-CZ" sz="2000" i="1" dirty="0">
                <a:solidFill>
                  <a:schemeClr val="accent2">
                    <a:lumMod val="75000"/>
                  </a:schemeClr>
                </a:solidFill>
                <a:latin typeface="Cavolini" panose="03000502040302020204" pitchFamily="66" charset="0"/>
                <a:cs typeface="Cavolini" panose="03000502040302020204" pitchFamily="66" charset="0"/>
              </a:rPr>
              <a:t>n </a:t>
            </a:r>
            <a:r>
              <a:rPr lang="cs-CZ" sz="2000" dirty="0">
                <a:solidFill>
                  <a:schemeClr val="accent2">
                    <a:lumMod val="75000"/>
                  </a:schemeClr>
                </a:solidFill>
                <a:latin typeface="Cavolini" panose="03000502040302020204" pitchFamily="66" charset="0"/>
                <a:cs typeface="Cavolini" panose="03000502040302020204" pitchFamily="66" charset="0"/>
              </a:rPr>
              <a:t>a relativně malými rozdíly</a:t>
            </a:r>
            <a:r>
              <a:rPr lang="en-US" sz="2000" dirty="0">
                <a:solidFill>
                  <a:schemeClr val="accent2">
                    <a:lumMod val="75000"/>
                  </a:schemeClr>
                </a:solidFill>
                <a:latin typeface="Cavolini" panose="03000502040302020204" pitchFamily="66" charset="0"/>
                <a:cs typeface="Cavolini" panose="03000502040302020204" pitchFamily="66" charset="0"/>
              </a:rPr>
              <a:t> </a:t>
            </a:r>
            <a:r>
              <a:rPr lang="cs-CZ" sz="2000" dirty="0">
                <a:solidFill>
                  <a:schemeClr val="accent2">
                    <a:lumMod val="75000"/>
                  </a:schemeClr>
                </a:solidFill>
                <a:latin typeface="Cavolini" panose="03000502040302020204" pitchFamily="66" charset="0"/>
                <a:cs typeface="Cavolini" panose="03000502040302020204" pitchFamily="66" charset="0"/>
              </a:rPr>
              <a:t>kvantových čísel je schopna představovat „</a:t>
            </a:r>
            <a:r>
              <a:rPr lang="cs-CZ" sz="2000" u="sng" dirty="0">
                <a:solidFill>
                  <a:schemeClr val="accent2">
                    <a:lumMod val="75000"/>
                  </a:schemeClr>
                </a:solidFill>
                <a:latin typeface="Cavolini" panose="03000502040302020204" pitchFamily="66" charset="0"/>
                <a:cs typeface="Cavolini" panose="03000502040302020204" pitchFamily="66" charset="0"/>
              </a:rPr>
              <a:t>hmotný bod</a:t>
            </a:r>
            <a:r>
              <a:rPr lang="cs-CZ" sz="2000" dirty="0">
                <a:solidFill>
                  <a:schemeClr val="accent2">
                    <a:lumMod val="75000"/>
                  </a:schemeClr>
                </a:solidFill>
                <a:latin typeface="Cavolini" panose="03000502040302020204" pitchFamily="66" charset="0"/>
                <a:cs typeface="Cavolini" panose="03000502040302020204" pitchFamily="66" charset="0"/>
              </a:rPr>
              <a:t>“, který vykonává „</a:t>
            </a:r>
            <a:r>
              <a:rPr lang="cs-CZ" sz="2000" u="sng" dirty="0">
                <a:solidFill>
                  <a:schemeClr val="accent2">
                    <a:lumMod val="75000"/>
                  </a:schemeClr>
                </a:solidFill>
                <a:latin typeface="Cavolini" panose="03000502040302020204" pitchFamily="66" charset="0"/>
                <a:cs typeface="Cavolini" panose="03000502040302020204" pitchFamily="66" charset="0"/>
              </a:rPr>
              <a:t>pohyb</a:t>
            </a:r>
            <a:r>
              <a:rPr lang="cs-CZ" sz="2000" dirty="0">
                <a:solidFill>
                  <a:schemeClr val="accent2">
                    <a:lumMod val="75000"/>
                  </a:schemeClr>
                </a:solidFill>
                <a:latin typeface="Cavolini" panose="03000502040302020204" pitchFamily="66" charset="0"/>
                <a:cs typeface="Cavolini" panose="03000502040302020204" pitchFamily="66" charset="0"/>
              </a:rPr>
              <a:t>“ očekávaný </a:t>
            </a:r>
            <a:r>
              <a:rPr lang="cs-CZ" sz="2000" u="sng" dirty="0">
                <a:solidFill>
                  <a:schemeClr val="accent2">
                    <a:lumMod val="75000"/>
                  </a:schemeClr>
                </a:solidFill>
                <a:latin typeface="Cavolini" panose="03000502040302020204" pitchFamily="66" charset="0"/>
                <a:cs typeface="Cavolini" panose="03000502040302020204" pitchFamily="66" charset="0"/>
              </a:rPr>
              <a:t>podle klasické mechaniky </a:t>
            </a:r>
            <a:r>
              <a:rPr lang="cs-CZ" sz="2000" dirty="0">
                <a:solidFill>
                  <a:schemeClr val="accent2">
                    <a:lumMod val="75000"/>
                  </a:schemeClr>
                </a:solidFill>
                <a:latin typeface="Cavolini" panose="03000502040302020204" pitchFamily="66" charset="0"/>
                <a:cs typeface="Cavolini" panose="03000502040302020204" pitchFamily="66" charset="0"/>
              </a:rPr>
              <a:t>(…).“</a:t>
            </a:r>
            <a:endParaRPr lang="en-US" sz="2000" dirty="0">
              <a:solidFill>
                <a:schemeClr val="accent2">
                  <a:lumMod val="75000"/>
                </a:schemeClr>
              </a:solidFill>
              <a:latin typeface="Cavolini" panose="03000502040302020204" pitchFamily="66" charset="0"/>
              <a:cs typeface="Cavolini" panose="03000502040302020204" pitchFamily="66" charset="0"/>
            </a:endParaRPr>
          </a:p>
        </p:txBody>
      </p:sp>
      <p:pic>
        <p:nvPicPr>
          <p:cNvPr id="7" name="Obrázek 6">
            <a:extLst>
              <a:ext uri="{FF2B5EF4-FFF2-40B4-BE49-F238E27FC236}">
                <a16:creationId xmlns:a16="http://schemas.microsoft.com/office/drawing/2014/main" id="{EECD2F72-B73B-920D-3854-6FBC729B5101}"/>
              </a:ext>
            </a:extLst>
          </p:cNvPr>
          <p:cNvPicPr>
            <a:picLocks noChangeAspect="1"/>
          </p:cNvPicPr>
          <p:nvPr/>
        </p:nvPicPr>
        <p:blipFill>
          <a:blip r:embed="rId2"/>
          <a:stretch>
            <a:fillRect/>
          </a:stretch>
        </p:blipFill>
        <p:spPr>
          <a:xfrm>
            <a:off x="2522021" y="2415900"/>
            <a:ext cx="7147957" cy="1938992"/>
          </a:xfrm>
          <a:prstGeom prst="rect">
            <a:avLst/>
          </a:prstGeom>
        </p:spPr>
      </p:pic>
      <p:sp>
        <p:nvSpPr>
          <p:cNvPr id="9" name="Obdélník 5">
            <a:extLst>
              <a:ext uri="{FF2B5EF4-FFF2-40B4-BE49-F238E27FC236}">
                <a16:creationId xmlns:a16="http://schemas.microsoft.com/office/drawing/2014/main" id="{85EB7D97-6735-AD43-C0CB-AB9B4B5C6AC3}"/>
              </a:ext>
            </a:extLst>
          </p:cNvPr>
          <p:cNvSpPr>
            <a:spLocks noChangeArrowheads="1"/>
          </p:cNvSpPr>
          <p:nvPr/>
        </p:nvSpPr>
        <p:spPr bwMode="auto">
          <a:xfrm>
            <a:off x="3580723" y="6151895"/>
            <a:ext cx="4859522" cy="584775"/>
          </a:xfrm>
          <a:prstGeom prst="rect">
            <a:avLst/>
          </a:prstGeom>
          <a:noFill/>
          <a:ln w="9525">
            <a:noFill/>
            <a:miter lim="800000"/>
            <a:headEnd/>
            <a:tailEnd/>
          </a:ln>
        </p:spPr>
        <p:txBody>
          <a:bodyPr wrap="square">
            <a:spAutoFit/>
          </a:bodyPr>
          <a:lstStyle/>
          <a:p>
            <a:r>
              <a:rPr lang="cs-CZ" sz="1600" dirty="0">
                <a:latin typeface="Arial" charset="0"/>
              </a:rPr>
              <a:t>S. </a:t>
            </a:r>
            <a:r>
              <a:rPr lang="cs-CZ" sz="1600" dirty="0" err="1">
                <a:latin typeface="Arial" charset="0"/>
              </a:rPr>
              <a:t>Brandt</a:t>
            </a:r>
            <a:r>
              <a:rPr lang="cs-CZ" sz="1600" dirty="0">
                <a:latin typeface="Arial" charset="0"/>
              </a:rPr>
              <a:t>, H. D. </a:t>
            </a:r>
            <a:r>
              <a:rPr lang="cs-CZ" sz="1600" dirty="0" err="1">
                <a:latin typeface="Arial" charset="0"/>
              </a:rPr>
              <a:t>Dahmen</a:t>
            </a:r>
            <a:r>
              <a:rPr lang="cs-CZ" sz="1600" dirty="0">
                <a:latin typeface="Arial" charset="0"/>
              </a:rPr>
              <a:t>: </a:t>
            </a:r>
            <a:r>
              <a:rPr lang="cs-CZ" sz="1600" i="1" dirty="0" err="1">
                <a:latin typeface="Arial" charset="0"/>
              </a:rPr>
              <a:t>The</a:t>
            </a:r>
            <a:r>
              <a:rPr lang="cs-CZ" sz="1600" i="1" dirty="0">
                <a:latin typeface="Arial" charset="0"/>
              </a:rPr>
              <a:t> Picture </a:t>
            </a:r>
            <a:r>
              <a:rPr lang="cs-CZ" sz="1600" i="1" dirty="0" err="1">
                <a:latin typeface="Arial" charset="0"/>
              </a:rPr>
              <a:t>Book</a:t>
            </a:r>
            <a:r>
              <a:rPr lang="cs-CZ" sz="1600" i="1" dirty="0">
                <a:latin typeface="Arial" charset="0"/>
              </a:rPr>
              <a:t> </a:t>
            </a:r>
            <a:r>
              <a:rPr lang="cs-CZ" sz="1600" i="1" dirty="0" err="1">
                <a:latin typeface="Arial" charset="0"/>
              </a:rPr>
              <a:t>of</a:t>
            </a:r>
            <a:r>
              <a:rPr lang="cs-CZ" sz="1600" i="1" dirty="0">
                <a:latin typeface="Arial" charset="0"/>
              </a:rPr>
              <a:t> </a:t>
            </a:r>
            <a:r>
              <a:rPr lang="cs-CZ" sz="1600" i="1" dirty="0" err="1">
                <a:latin typeface="Arial" charset="0"/>
              </a:rPr>
              <a:t>Quantum</a:t>
            </a:r>
            <a:r>
              <a:rPr lang="cs-CZ" sz="1600" i="1" dirty="0">
                <a:latin typeface="Arial" charset="0"/>
              </a:rPr>
              <a:t> </a:t>
            </a:r>
            <a:r>
              <a:rPr lang="cs-CZ" sz="1600" i="1" dirty="0" err="1">
                <a:latin typeface="Arial" charset="0"/>
              </a:rPr>
              <a:t>Mechanics</a:t>
            </a:r>
            <a:r>
              <a:rPr lang="cs-CZ" sz="1600" dirty="0">
                <a:latin typeface="Arial" charset="0"/>
              </a:rPr>
              <a:t>. (4th </a:t>
            </a:r>
            <a:r>
              <a:rPr lang="cs-CZ" sz="1600" dirty="0" err="1">
                <a:latin typeface="Arial" charset="0"/>
              </a:rPr>
              <a:t>ed</a:t>
            </a:r>
            <a:r>
              <a:rPr lang="cs-CZ" sz="1600" dirty="0">
                <a:latin typeface="Arial" charset="0"/>
              </a:rPr>
              <a:t>) J. </a:t>
            </a:r>
            <a:r>
              <a:rPr lang="cs-CZ" sz="1600" dirty="0" err="1">
                <a:latin typeface="Arial" charset="0"/>
              </a:rPr>
              <a:t>Wiley</a:t>
            </a:r>
            <a:r>
              <a:rPr lang="cs-CZ" sz="1600" dirty="0">
                <a:latin typeface="Arial" charset="0"/>
              </a:rPr>
              <a:t>, 2012.</a:t>
            </a:r>
            <a:endParaRPr lang="cs-CZ" dirty="0"/>
          </a:p>
        </p:txBody>
      </p:sp>
      <p:sp>
        <p:nvSpPr>
          <p:cNvPr id="10" name="TextovéPole 9">
            <a:extLst>
              <a:ext uri="{FF2B5EF4-FFF2-40B4-BE49-F238E27FC236}">
                <a16:creationId xmlns:a16="http://schemas.microsoft.com/office/drawing/2014/main" id="{BD5C3586-75C9-E79F-07A3-27750743984E}"/>
              </a:ext>
            </a:extLst>
          </p:cNvPr>
          <p:cNvSpPr txBox="1"/>
          <p:nvPr/>
        </p:nvSpPr>
        <p:spPr>
          <a:xfrm>
            <a:off x="5346083" y="18459"/>
            <a:ext cx="1801455" cy="461665"/>
          </a:xfrm>
          <a:prstGeom prst="rect">
            <a:avLst/>
          </a:prstGeom>
          <a:noFill/>
        </p:spPr>
        <p:txBody>
          <a:bodyPr wrap="none" rtlCol="0">
            <a:spAutoFit/>
          </a:bodyPr>
          <a:lstStyle/>
          <a:p>
            <a:r>
              <a:rPr lang="cs-CZ" sz="2400" cap="small" dirty="0">
                <a:solidFill>
                  <a:srgbClr val="70AD47">
                    <a:lumMod val="50000"/>
                  </a:srgbClr>
                </a:solidFill>
                <a:latin typeface="Calibri" panose="020F0502020204030204"/>
              </a:rPr>
              <a:t>Vlnové balíky</a:t>
            </a:r>
          </a:p>
        </p:txBody>
      </p:sp>
      <p:pic>
        <p:nvPicPr>
          <p:cNvPr id="8" name="Obrázek 7">
            <a:extLst>
              <a:ext uri="{FF2B5EF4-FFF2-40B4-BE49-F238E27FC236}">
                <a16:creationId xmlns:a16="http://schemas.microsoft.com/office/drawing/2014/main" id="{63E1A23F-7C32-CB54-F1F2-A0F52A233011}"/>
              </a:ext>
            </a:extLst>
          </p:cNvPr>
          <p:cNvPicPr>
            <a:picLocks noChangeAspect="1"/>
          </p:cNvPicPr>
          <p:nvPr/>
        </p:nvPicPr>
        <p:blipFill>
          <a:blip r:embed="rId3"/>
          <a:stretch>
            <a:fillRect/>
          </a:stretch>
        </p:blipFill>
        <p:spPr>
          <a:xfrm>
            <a:off x="480826" y="36388"/>
            <a:ext cx="3099897" cy="6821612"/>
          </a:xfrm>
          <a:prstGeom prst="rect">
            <a:avLst/>
          </a:prstGeom>
        </p:spPr>
      </p:pic>
      <p:pic>
        <p:nvPicPr>
          <p:cNvPr id="3" name="Obrázek 2">
            <a:extLst>
              <a:ext uri="{FF2B5EF4-FFF2-40B4-BE49-F238E27FC236}">
                <a16:creationId xmlns:a16="http://schemas.microsoft.com/office/drawing/2014/main" id="{DB956D9B-9FFF-F13E-5791-88CB36C42C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06604" y="36387"/>
            <a:ext cx="4242936" cy="6786973"/>
          </a:xfrm>
          <a:prstGeom prst="rect">
            <a:avLst/>
          </a:prstGeom>
        </p:spPr>
      </p:pic>
      <p:sp>
        <p:nvSpPr>
          <p:cNvPr id="5" name="TextovéPole 4">
            <a:extLst>
              <a:ext uri="{FF2B5EF4-FFF2-40B4-BE49-F238E27FC236}">
                <a16:creationId xmlns:a16="http://schemas.microsoft.com/office/drawing/2014/main" id="{A5B3573C-244A-4B7F-6558-93069BE09ACF}"/>
              </a:ext>
            </a:extLst>
          </p:cNvPr>
          <p:cNvSpPr txBox="1"/>
          <p:nvPr/>
        </p:nvSpPr>
        <p:spPr>
          <a:xfrm>
            <a:off x="8988661" y="5676221"/>
            <a:ext cx="836657" cy="430887"/>
          </a:xfrm>
          <a:prstGeom prst="rect">
            <a:avLst/>
          </a:prstGeom>
          <a:noFill/>
        </p:spPr>
        <p:txBody>
          <a:bodyPr wrap="square" rtlCol="0">
            <a:spAutoFit/>
          </a:bodyPr>
          <a:lstStyle/>
          <a:p>
            <a:r>
              <a:rPr lang="cs-CZ" sz="2200" dirty="0">
                <a:solidFill>
                  <a:srgbClr val="C00000"/>
                </a:solidFill>
              </a:rPr>
              <a:t>1990</a:t>
            </a:r>
          </a:p>
        </p:txBody>
      </p:sp>
    </p:spTree>
    <p:extLst>
      <p:ext uri="{BB962C8B-B14F-4D97-AF65-F5344CB8AC3E}">
        <p14:creationId xmlns:p14="http://schemas.microsoft.com/office/powerpoint/2010/main" val="3188647331"/>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26CA6-B0D1-9B57-88C2-62877937D955}"/>
            </a:ext>
          </a:extLst>
        </p:cNvPr>
        <p:cNvGrpSpPr/>
        <p:nvPr/>
      </p:nvGrpSpPr>
      <p:grpSpPr>
        <a:xfrm>
          <a:off x="0" y="0"/>
          <a:ext cx="0" cy="0"/>
          <a:chOff x="0" y="0"/>
          <a:chExt cx="0" cy="0"/>
        </a:xfrm>
      </p:grpSpPr>
      <p:sp>
        <p:nvSpPr>
          <p:cNvPr id="2" name="Obdélník 1">
            <a:extLst>
              <a:ext uri="{FF2B5EF4-FFF2-40B4-BE49-F238E27FC236}">
                <a16:creationId xmlns:a16="http://schemas.microsoft.com/office/drawing/2014/main" id="{75E1E23A-828A-66AE-54B1-EE50FA7D1BF8}"/>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31E2AECB-1423-0280-3878-B56DA4E262E5}"/>
              </a:ext>
            </a:extLst>
          </p:cNvPr>
          <p:cNvSpPr txBox="1"/>
          <p:nvPr/>
        </p:nvSpPr>
        <p:spPr>
          <a:xfrm>
            <a:off x="480827" y="706105"/>
            <a:ext cx="11576702" cy="400110"/>
          </a:xfrm>
          <a:prstGeom prst="rect">
            <a:avLst/>
          </a:prstGeom>
          <a:noFill/>
        </p:spPr>
        <p:txBody>
          <a:bodyPr wrap="square" rtlCol="0">
            <a:spAutoFit/>
          </a:bodyPr>
          <a:lstStyle/>
          <a:p>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2000" dirty="0">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a:solidFill>
                  <a:srgbClr val="0070C0"/>
                </a:solidFill>
                <a:latin typeface="Cavolini" panose="03000502040302020204" pitchFamily="66" charset="0"/>
                <a:cs typeface="Cavolini" panose="03000502040302020204" pitchFamily="66" charset="0"/>
              </a:rPr>
              <a:t>konstruuje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gaussovský</a:t>
            </a:r>
            <a:r>
              <a:rPr lang="cs-CZ" sz="2000" dirty="0">
                <a:solidFill>
                  <a:srgbClr val="0070C0"/>
                </a:solidFill>
                <a:latin typeface="Cavolini" panose="03000502040302020204" pitchFamily="66" charset="0"/>
                <a:cs typeface="Cavolini" panose="03000502040302020204" pitchFamily="66" charset="0"/>
              </a:rPr>
              <a:t> vlnový balík, který se </a:t>
            </a:r>
            <a:r>
              <a:rPr lang="cs-CZ" sz="2000" u="sng" dirty="0">
                <a:solidFill>
                  <a:srgbClr val="0070C0"/>
                </a:solidFill>
                <a:latin typeface="Cavolini" panose="03000502040302020204" pitchFamily="66" charset="0"/>
                <a:cs typeface="Cavolini" panose="03000502040302020204" pitchFamily="66" charset="0"/>
              </a:rPr>
              <a:t>nerozplýv</a:t>
            </a:r>
            <a:r>
              <a:rPr lang="cs-CZ" sz="2000" dirty="0">
                <a:solidFill>
                  <a:srgbClr val="0070C0"/>
                </a:solidFill>
                <a:latin typeface="Cavolini" panose="03000502040302020204" pitchFamily="66" charset="0"/>
                <a:cs typeface="Cavolini" panose="03000502040302020204" pitchFamily="66" charset="0"/>
              </a:rPr>
              <a:t>á, a uvádí</a:t>
            </a:r>
          </a:p>
        </p:txBody>
      </p:sp>
      <p:sp>
        <p:nvSpPr>
          <p:cNvPr id="6" name="TextovéPole 5">
            <a:extLst>
              <a:ext uri="{FF2B5EF4-FFF2-40B4-BE49-F238E27FC236}">
                <a16:creationId xmlns:a16="http://schemas.microsoft.com/office/drawing/2014/main" id="{F995EEAE-136C-FDD4-B357-85E2F9D20D32}"/>
              </a:ext>
            </a:extLst>
          </p:cNvPr>
          <p:cNvSpPr txBox="1"/>
          <p:nvPr/>
        </p:nvSpPr>
        <p:spPr>
          <a:xfrm>
            <a:off x="512203" y="1232304"/>
            <a:ext cx="11513949" cy="1015663"/>
          </a:xfrm>
          <a:prstGeom prst="rect">
            <a:avLst/>
          </a:prstGeom>
          <a:noFill/>
        </p:spPr>
        <p:txBody>
          <a:bodyPr wrap="square" rtlCol="0">
            <a:spAutoFit/>
          </a:bodyPr>
          <a:lstStyle/>
          <a:p>
            <a:r>
              <a:rPr lang="cs-CZ" sz="2000" dirty="0">
                <a:solidFill>
                  <a:schemeClr val="accent2">
                    <a:lumMod val="75000"/>
                  </a:schemeClr>
                </a:solidFill>
                <a:latin typeface="Cavolini" panose="03000502040302020204" pitchFamily="66" charset="0"/>
                <a:cs typeface="Cavolini" panose="03000502040302020204" pitchFamily="66" charset="0"/>
              </a:rPr>
              <a:t>„že skupina vlastních kmitů s vysokým kvantovým číslem </a:t>
            </a:r>
            <a:r>
              <a:rPr lang="cs-CZ" sz="2000" i="1" dirty="0">
                <a:solidFill>
                  <a:schemeClr val="accent2">
                    <a:lumMod val="75000"/>
                  </a:schemeClr>
                </a:solidFill>
                <a:latin typeface="Cavolini" panose="03000502040302020204" pitchFamily="66" charset="0"/>
                <a:cs typeface="Cavolini" panose="03000502040302020204" pitchFamily="66" charset="0"/>
              </a:rPr>
              <a:t>n </a:t>
            </a:r>
            <a:r>
              <a:rPr lang="cs-CZ" sz="2000" dirty="0">
                <a:solidFill>
                  <a:schemeClr val="accent2">
                    <a:lumMod val="75000"/>
                  </a:schemeClr>
                </a:solidFill>
                <a:latin typeface="Cavolini" panose="03000502040302020204" pitchFamily="66" charset="0"/>
                <a:cs typeface="Cavolini" panose="03000502040302020204" pitchFamily="66" charset="0"/>
              </a:rPr>
              <a:t>a relativně malými rozdíly</a:t>
            </a:r>
            <a:r>
              <a:rPr lang="en-US" sz="2000" dirty="0">
                <a:solidFill>
                  <a:schemeClr val="accent2">
                    <a:lumMod val="75000"/>
                  </a:schemeClr>
                </a:solidFill>
                <a:latin typeface="Cavolini" panose="03000502040302020204" pitchFamily="66" charset="0"/>
                <a:cs typeface="Cavolini" panose="03000502040302020204" pitchFamily="66" charset="0"/>
              </a:rPr>
              <a:t> </a:t>
            </a:r>
            <a:r>
              <a:rPr lang="cs-CZ" sz="2000" dirty="0">
                <a:solidFill>
                  <a:schemeClr val="accent2">
                    <a:lumMod val="75000"/>
                  </a:schemeClr>
                </a:solidFill>
                <a:latin typeface="Cavolini" panose="03000502040302020204" pitchFamily="66" charset="0"/>
                <a:cs typeface="Cavolini" panose="03000502040302020204" pitchFamily="66" charset="0"/>
              </a:rPr>
              <a:t>kvantových čísel je schopna představovat „</a:t>
            </a:r>
            <a:r>
              <a:rPr lang="cs-CZ" sz="2000" u="sng" dirty="0">
                <a:solidFill>
                  <a:schemeClr val="accent2">
                    <a:lumMod val="75000"/>
                  </a:schemeClr>
                </a:solidFill>
                <a:latin typeface="Cavolini" panose="03000502040302020204" pitchFamily="66" charset="0"/>
                <a:cs typeface="Cavolini" panose="03000502040302020204" pitchFamily="66" charset="0"/>
              </a:rPr>
              <a:t>hmotný bod</a:t>
            </a:r>
            <a:r>
              <a:rPr lang="cs-CZ" sz="2000" dirty="0">
                <a:solidFill>
                  <a:schemeClr val="accent2">
                    <a:lumMod val="75000"/>
                  </a:schemeClr>
                </a:solidFill>
                <a:latin typeface="Cavolini" panose="03000502040302020204" pitchFamily="66" charset="0"/>
                <a:cs typeface="Cavolini" panose="03000502040302020204" pitchFamily="66" charset="0"/>
              </a:rPr>
              <a:t>“, který vykonává „</a:t>
            </a:r>
            <a:r>
              <a:rPr lang="cs-CZ" sz="2000" u="sng" dirty="0">
                <a:solidFill>
                  <a:schemeClr val="accent2">
                    <a:lumMod val="75000"/>
                  </a:schemeClr>
                </a:solidFill>
                <a:latin typeface="Cavolini" panose="03000502040302020204" pitchFamily="66" charset="0"/>
                <a:cs typeface="Cavolini" panose="03000502040302020204" pitchFamily="66" charset="0"/>
              </a:rPr>
              <a:t>pohyb</a:t>
            </a:r>
            <a:r>
              <a:rPr lang="cs-CZ" sz="2000" dirty="0">
                <a:solidFill>
                  <a:schemeClr val="accent2">
                    <a:lumMod val="75000"/>
                  </a:schemeClr>
                </a:solidFill>
                <a:latin typeface="Cavolini" panose="03000502040302020204" pitchFamily="66" charset="0"/>
                <a:cs typeface="Cavolini" panose="03000502040302020204" pitchFamily="66" charset="0"/>
              </a:rPr>
              <a:t>“ očekávaný </a:t>
            </a:r>
            <a:r>
              <a:rPr lang="cs-CZ" sz="2000" u="sng" dirty="0">
                <a:solidFill>
                  <a:schemeClr val="accent2">
                    <a:lumMod val="75000"/>
                  </a:schemeClr>
                </a:solidFill>
                <a:latin typeface="Cavolini" panose="03000502040302020204" pitchFamily="66" charset="0"/>
                <a:cs typeface="Cavolini" panose="03000502040302020204" pitchFamily="66" charset="0"/>
              </a:rPr>
              <a:t>podle klasické mechaniky </a:t>
            </a:r>
            <a:r>
              <a:rPr lang="cs-CZ" sz="2000" dirty="0">
                <a:solidFill>
                  <a:schemeClr val="accent2">
                    <a:lumMod val="75000"/>
                  </a:schemeClr>
                </a:solidFill>
                <a:latin typeface="Cavolini" panose="03000502040302020204" pitchFamily="66" charset="0"/>
                <a:cs typeface="Cavolini" panose="03000502040302020204" pitchFamily="66" charset="0"/>
              </a:rPr>
              <a:t>(…).“</a:t>
            </a:r>
            <a:endParaRPr lang="en-US" sz="2000" dirty="0">
              <a:solidFill>
                <a:schemeClr val="accent2">
                  <a:lumMod val="75000"/>
                </a:schemeClr>
              </a:solidFill>
              <a:latin typeface="Cavolini" panose="03000502040302020204" pitchFamily="66" charset="0"/>
              <a:cs typeface="Cavolini" panose="03000502040302020204" pitchFamily="66" charset="0"/>
            </a:endParaRPr>
          </a:p>
        </p:txBody>
      </p:sp>
      <p:pic>
        <p:nvPicPr>
          <p:cNvPr id="7" name="Obrázek 6">
            <a:extLst>
              <a:ext uri="{FF2B5EF4-FFF2-40B4-BE49-F238E27FC236}">
                <a16:creationId xmlns:a16="http://schemas.microsoft.com/office/drawing/2014/main" id="{DEF8A1AD-8756-A14E-C81E-3A8EF1F9CA29}"/>
              </a:ext>
            </a:extLst>
          </p:cNvPr>
          <p:cNvPicPr>
            <a:picLocks noChangeAspect="1"/>
          </p:cNvPicPr>
          <p:nvPr/>
        </p:nvPicPr>
        <p:blipFill>
          <a:blip r:embed="rId2"/>
          <a:stretch>
            <a:fillRect/>
          </a:stretch>
        </p:blipFill>
        <p:spPr>
          <a:xfrm>
            <a:off x="2522021" y="2415900"/>
            <a:ext cx="7147957" cy="1938992"/>
          </a:xfrm>
          <a:prstGeom prst="rect">
            <a:avLst/>
          </a:prstGeom>
        </p:spPr>
      </p:pic>
      <p:sp>
        <p:nvSpPr>
          <p:cNvPr id="10" name="TextovéPole 9">
            <a:extLst>
              <a:ext uri="{FF2B5EF4-FFF2-40B4-BE49-F238E27FC236}">
                <a16:creationId xmlns:a16="http://schemas.microsoft.com/office/drawing/2014/main" id="{8367C87B-AF37-C90C-4D97-4E15CFD1B431}"/>
              </a:ext>
            </a:extLst>
          </p:cNvPr>
          <p:cNvSpPr txBox="1"/>
          <p:nvPr/>
        </p:nvSpPr>
        <p:spPr>
          <a:xfrm>
            <a:off x="5346083" y="18459"/>
            <a:ext cx="1801455" cy="461665"/>
          </a:xfrm>
          <a:prstGeom prst="rect">
            <a:avLst/>
          </a:prstGeom>
          <a:noFill/>
        </p:spPr>
        <p:txBody>
          <a:bodyPr wrap="none" rtlCol="0">
            <a:spAutoFit/>
          </a:bodyPr>
          <a:lstStyle/>
          <a:p>
            <a:r>
              <a:rPr lang="cs-CZ" sz="2400" cap="small" dirty="0">
                <a:solidFill>
                  <a:srgbClr val="70AD47">
                    <a:lumMod val="50000"/>
                  </a:srgbClr>
                </a:solidFill>
                <a:latin typeface="Calibri" panose="020F0502020204030204"/>
              </a:rPr>
              <a:t>Vlnové balíky</a:t>
            </a:r>
          </a:p>
        </p:txBody>
      </p:sp>
      <p:sp>
        <p:nvSpPr>
          <p:cNvPr id="3" name="Obdélník 2">
            <a:extLst>
              <a:ext uri="{FF2B5EF4-FFF2-40B4-BE49-F238E27FC236}">
                <a16:creationId xmlns:a16="http://schemas.microsoft.com/office/drawing/2014/main" id="{F63BB651-24FF-9DD3-4194-C9325670D566}"/>
              </a:ext>
            </a:extLst>
          </p:cNvPr>
          <p:cNvSpPr/>
          <p:nvPr/>
        </p:nvSpPr>
        <p:spPr>
          <a:xfrm>
            <a:off x="352474" y="4935200"/>
            <a:ext cx="11576702" cy="1904341"/>
          </a:xfrm>
          <a:prstGeom prst="rect">
            <a:avLst/>
          </a:prstGeom>
          <a:solidFill>
            <a:srgbClr val="FBE3D6">
              <a:alpha val="4117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TextovéPole 7">
            <a:extLst>
              <a:ext uri="{FF2B5EF4-FFF2-40B4-BE49-F238E27FC236}">
                <a16:creationId xmlns:a16="http://schemas.microsoft.com/office/drawing/2014/main" id="{0FCA7BDF-8765-92D0-596A-6C4B2204F45D}"/>
              </a:ext>
            </a:extLst>
          </p:cNvPr>
          <p:cNvSpPr txBox="1"/>
          <p:nvPr/>
        </p:nvSpPr>
        <p:spPr>
          <a:xfrm>
            <a:off x="550863" y="5006920"/>
            <a:ext cx="11264620" cy="1631216"/>
          </a:xfrm>
          <a:prstGeom prst="rect">
            <a:avLst/>
          </a:prstGeom>
          <a:noFill/>
        </p:spPr>
        <p:txBody>
          <a:bodyPr wrap="square">
            <a:spAutoFit/>
          </a:bodyPr>
          <a:lstStyle/>
          <a:p>
            <a:pPr>
              <a:buNone/>
            </a:pPr>
            <a:r>
              <a:rPr lang="cs-CZ" sz="2000" dirty="0">
                <a:solidFill>
                  <a:srgbClr val="0070C0"/>
                </a:solidFill>
                <a:latin typeface="Cavolini" panose="03000502040302020204" pitchFamily="66" charset="0"/>
                <a:cs typeface="Cavolini" panose="03000502040302020204" pitchFamily="66" charset="0"/>
              </a:rPr>
              <a:t>Tuto jednoduchou úvahu uzavírá poněkud překvapující poznámkou: </a:t>
            </a:r>
            <a:r>
              <a:rPr lang="cs-CZ" sz="2000" dirty="0">
                <a:solidFill>
                  <a:schemeClr val="accent2">
                    <a:lumMod val="75000"/>
                  </a:schemeClr>
                </a:solidFill>
                <a:latin typeface="Cavolini" panose="03000502040302020204" pitchFamily="66" charset="0"/>
                <a:cs typeface="Cavolini" panose="03000502040302020204" pitchFamily="66" charset="0"/>
              </a:rPr>
              <a:t>„Lze </a:t>
            </a:r>
          </a:p>
          <a:p>
            <a:pPr>
              <a:buNone/>
            </a:pPr>
            <a:r>
              <a:rPr lang="cs-CZ" sz="2000" dirty="0">
                <a:solidFill>
                  <a:schemeClr val="accent2">
                    <a:lumMod val="75000"/>
                  </a:schemeClr>
                </a:solidFill>
                <a:latin typeface="Cavolini" panose="03000502040302020204" pitchFamily="66" charset="0"/>
                <a:cs typeface="Cavolini" panose="03000502040302020204" pitchFamily="66" charset="0"/>
              </a:rPr>
              <a:t>s jistotou předvídat, že zcela obdobným způsobem bude možné konstruovat </a:t>
            </a:r>
          </a:p>
          <a:p>
            <a:pPr>
              <a:buNone/>
            </a:pPr>
            <a:r>
              <a:rPr lang="cs-CZ" sz="2000" dirty="0">
                <a:solidFill>
                  <a:schemeClr val="accent2">
                    <a:lumMod val="75000"/>
                  </a:schemeClr>
                </a:solidFill>
                <a:latin typeface="Cavolini" panose="03000502040302020204" pitchFamily="66" charset="0"/>
                <a:cs typeface="Cavolini" panose="03000502040302020204" pitchFamily="66" charset="0"/>
              </a:rPr>
              <a:t>i vlnové balíky, které obíhají po Keplerových elipsách s vysokými kvantovými čísly a představují vlnově mechanický obraz elektronu v atomu vodíku; pouze jsou zde výpočetní obtíže větší než v tomto zde probíraném (…) příkladu.“</a:t>
            </a:r>
          </a:p>
        </p:txBody>
      </p:sp>
    </p:spTree>
    <p:extLst>
      <p:ext uri="{BB962C8B-B14F-4D97-AF65-F5344CB8AC3E}">
        <p14:creationId xmlns:p14="http://schemas.microsoft.com/office/powerpoint/2010/main" val="2235332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A3F3C-37C7-6CE3-4F89-D27171147CF2}"/>
            </a:ext>
          </a:extLst>
        </p:cNvPr>
        <p:cNvGrpSpPr/>
        <p:nvPr/>
      </p:nvGrpSpPr>
      <p:grpSpPr>
        <a:xfrm>
          <a:off x="0" y="0"/>
          <a:ext cx="0" cy="0"/>
          <a:chOff x="0" y="0"/>
          <a:chExt cx="0" cy="0"/>
        </a:xfrm>
      </p:grpSpPr>
      <p:sp>
        <p:nvSpPr>
          <p:cNvPr id="2" name="TextovéPole 1">
            <a:extLst>
              <a:ext uri="{FF2B5EF4-FFF2-40B4-BE49-F238E27FC236}">
                <a16:creationId xmlns:a16="http://schemas.microsoft.com/office/drawing/2014/main" id="{6D5510F1-0CC4-7072-D4F8-573506F2FA2A}"/>
              </a:ext>
            </a:extLst>
          </p:cNvPr>
          <p:cNvSpPr txBox="1"/>
          <p:nvPr/>
        </p:nvSpPr>
        <p:spPr>
          <a:xfrm>
            <a:off x="570321" y="718062"/>
            <a:ext cx="1475295" cy="369332"/>
          </a:xfrm>
          <a:prstGeom prst="rect">
            <a:avLst/>
          </a:prstGeom>
          <a:noFill/>
        </p:spPr>
        <p:txBody>
          <a:bodyPr wrap="square" rtlCol="0">
            <a:spAutoFit/>
          </a:bodyPr>
          <a:lstStyle/>
          <a:p>
            <a:r>
              <a:rPr lang="cs-CZ" dirty="0"/>
              <a:t>Frekvence</a:t>
            </a:r>
            <a:endParaRPr lang="cs-CZ" i="1" dirty="0"/>
          </a:p>
        </p:txBody>
      </p:sp>
      <p:sp>
        <p:nvSpPr>
          <p:cNvPr id="3" name="TextovéPole 2">
            <a:extLst>
              <a:ext uri="{FF2B5EF4-FFF2-40B4-BE49-F238E27FC236}">
                <a16:creationId xmlns:a16="http://schemas.microsoft.com/office/drawing/2014/main" id="{0679BF6E-F7F1-FDEC-0CBA-6D2DFBEF221E}"/>
              </a:ext>
            </a:extLst>
          </p:cNvPr>
          <p:cNvSpPr txBox="1"/>
          <p:nvPr/>
        </p:nvSpPr>
        <p:spPr>
          <a:xfrm>
            <a:off x="565889" y="1693465"/>
            <a:ext cx="10251650" cy="369332"/>
          </a:xfrm>
          <a:prstGeom prst="rect">
            <a:avLst/>
          </a:prstGeom>
          <a:noFill/>
        </p:spPr>
        <p:txBody>
          <a:bodyPr wrap="square" rtlCol="0">
            <a:spAutoFit/>
          </a:bodyPr>
          <a:lstStyle/>
          <a:p>
            <a:r>
              <a:rPr lang="cs-CZ" dirty="0"/>
              <a:t>odpovídá </a:t>
            </a:r>
            <a:r>
              <a:rPr lang="cs-CZ" dirty="0">
                <a:solidFill>
                  <a:srgbClr val="00B0F0"/>
                </a:solidFill>
                <a:effectLst>
                  <a:outerShdw blurRad="38100" dist="38100" dir="2700000" algn="tl">
                    <a:srgbClr val="000000">
                      <a:alpha val="43137"/>
                    </a:srgbClr>
                  </a:outerShdw>
                </a:effectLst>
              </a:rPr>
              <a:t>fiktivn</a:t>
            </a:r>
            <a:r>
              <a:rPr lang="cs-CZ" dirty="0">
                <a:solidFill>
                  <a:srgbClr val="00B050"/>
                </a:solidFill>
              </a:rPr>
              <a:t>í</a:t>
            </a:r>
            <a:r>
              <a:rPr lang="cs-CZ" dirty="0"/>
              <a:t> vlně, která doprovází objekt a šíří se </a:t>
            </a:r>
            <a:r>
              <a:rPr lang="cs-CZ" dirty="0">
                <a:solidFill>
                  <a:srgbClr val="00B0F0"/>
                </a:solidFill>
                <a:effectLst>
                  <a:outerShdw blurRad="38100" dist="38100" dir="2700000" algn="tl">
                    <a:srgbClr val="000000">
                      <a:alpha val="43137"/>
                    </a:srgbClr>
                  </a:outerShdw>
                </a:effectLst>
              </a:rPr>
              <a:t>fázovou</a:t>
            </a:r>
            <a:r>
              <a:rPr lang="cs-CZ" dirty="0">
                <a:effectLst>
                  <a:outerShdw blurRad="38100" dist="38100" dir="2700000" algn="tl">
                    <a:srgbClr val="000000">
                      <a:alpha val="43137"/>
                    </a:srgbClr>
                  </a:outerShdw>
                </a:effectLst>
              </a:rPr>
              <a:t> </a:t>
            </a:r>
            <a:r>
              <a:rPr lang="cs-CZ" dirty="0"/>
              <a:t>rychlostí </a:t>
            </a:r>
            <a:r>
              <a:rPr lang="cs-CZ" i="1" dirty="0">
                <a:solidFill>
                  <a:srgbClr val="00B0F0"/>
                </a:solidFill>
                <a:effectLst>
                  <a:outerShdw blurRad="38100" dist="38100" dir="2700000" algn="tl">
                    <a:srgbClr val="000000">
                      <a:alpha val="43137"/>
                    </a:srgbClr>
                  </a:outerShdw>
                </a:effectLst>
              </a:rPr>
              <a:t>u  </a:t>
            </a:r>
            <a:r>
              <a:rPr lang="cs-CZ" i="1" dirty="0"/>
              <a:t>.</a:t>
            </a:r>
          </a:p>
        </p:txBody>
      </p:sp>
      <mc:AlternateContent xmlns:mc="http://schemas.openxmlformats.org/markup-compatibility/2006" xmlns:a14="http://schemas.microsoft.com/office/drawing/2010/main">
        <mc:Choice Requires="a14">
          <p:sp>
            <p:nvSpPr>
              <p:cNvPr id="4" name="TextovéPole 3">
                <a:extLst>
                  <a:ext uri="{FF2B5EF4-FFF2-40B4-BE49-F238E27FC236}">
                    <a16:creationId xmlns:a16="http://schemas.microsoft.com/office/drawing/2014/main" id="{CDC38781-97A4-4FDC-942C-268DADCAD439}"/>
                  </a:ext>
                </a:extLst>
              </p:cNvPr>
              <p:cNvSpPr txBox="1"/>
              <p:nvPr/>
            </p:nvSpPr>
            <p:spPr>
              <a:xfrm>
                <a:off x="2473268" y="1033993"/>
                <a:ext cx="5848268" cy="44723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solidFill>
                            <a:srgbClr val="00B0F0"/>
                          </a:solidFill>
                          <a:latin typeface="Cambria Math" panose="02040503050406030204" pitchFamily="18" charset="0"/>
                        </a:rPr>
                        <m:t>𝑓</m:t>
                      </m:r>
                      <m:r>
                        <a:rPr lang="cs-CZ" sz="2400" b="0" i="1" smtClean="0">
                          <a:latin typeface="Cambria Math" panose="02040503050406030204" pitchFamily="18" charset="0"/>
                        </a:rPr>
                        <m:t>=</m:t>
                      </m:r>
                      <m:f>
                        <m:fPr>
                          <m:type m:val="lin"/>
                          <m:ctrlPr>
                            <a:rPr lang="cs-CZ" sz="2400" i="1">
                              <a:solidFill>
                                <a:srgbClr val="FF0000"/>
                              </a:solidFill>
                              <a:latin typeface="Cambria Math" panose="02040503050406030204" pitchFamily="18" charset="0"/>
                            </a:rPr>
                          </m:ctrlPr>
                        </m:fPr>
                        <m:num>
                          <m:sSub>
                            <m:sSubPr>
                              <m:ctrlPr>
                                <a:rPr lang="cs-CZ" sz="2400" i="1">
                                  <a:solidFill>
                                    <a:srgbClr val="FF0000"/>
                                  </a:solidFill>
                                  <a:latin typeface="Cambria Math" panose="02040503050406030204" pitchFamily="18" charset="0"/>
                                </a:rPr>
                              </m:ctrlPr>
                            </m:sSubPr>
                            <m:e>
                              <m:r>
                                <a:rPr lang="cs-CZ" sz="2400" i="1">
                                  <a:solidFill>
                                    <a:srgbClr val="FF0000"/>
                                  </a:solidFill>
                                  <a:latin typeface="Cambria Math" panose="02040503050406030204" pitchFamily="18" charset="0"/>
                                </a:rPr>
                                <m:t>𝑓</m:t>
                              </m:r>
                            </m:e>
                            <m:sub>
                              <m:r>
                                <a:rPr lang="cs-CZ" sz="2400" i="1">
                                  <a:solidFill>
                                    <a:srgbClr val="FF0000"/>
                                  </a:solidFill>
                                  <a:latin typeface="Cambria Math" panose="02040503050406030204" pitchFamily="18" charset="0"/>
                                </a:rPr>
                                <m:t>0</m:t>
                              </m:r>
                            </m:sub>
                          </m:sSub>
                        </m:num>
                        <m:den>
                          <m:rad>
                            <m:radPr>
                              <m:degHide m:val="on"/>
                              <m:ctrlPr>
                                <a:rPr lang="cs-CZ" sz="2400" i="1">
                                  <a:latin typeface="Cambria Math" panose="02040503050406030204" pitchFamily="18" charset="0"/>
                                </a:rPr>
                              </m:ctrlPr>
                            </m:radPr>
                            <m:deg/>
                            <m:e>
                              <m:r>
                                <a:rPr lang="cs-CZ" sz="2400" i="1">
                                  <a:latin typeface="Cambria Math" panose="02040503050406030204" pitchFamily="18" charset="0"/>
                                </a:rPr>
                                <m:t>1−</m:t>
                              </m:r>
                              <m:sSup>
                                <m:sSupPr>
                                  <m:ctrlPr>
                                    <a:rPr lang="cs-CZ" sz="2400" i="1" smtClean="0">
                                      <a:solidFill>
                                        <a:srgbClr val="C00000"/>
                                      </a:solidFill>
                                      <a:latin typeface="Cambria Math" panose="02040503050406030204" pitchFamily="18" charset="0"/>
                                      <a:ea typeface="Cambria Math" panose="02040503050406030204" pitchFamily="18" charset="0"/>
                                    </a:rPr>
                                  </m:ctrlPr>
                                </m:sSupPr>
                                <m:e>
                                  <m:r>
                                    <a:rPr lang="cs-CZ" sz="2400" i="1" smtClean="0">
                                      <a:solidFill>
                                        <a:srgbClr val="C00000"/>
                                      </a:solidFill>
                                      <a:latin typeface="Cambria Math" panose="02040503050406030204" pitchFamily="18" charset="0"/>
                                      <a:ea typeface="Cambria Math" panose="02040503050406030204" pitchFamily="18" charset="0"/>
                                    </a:rPr>
                                    <m:t>𝛽</m:t>
                                  </m:r>
                                </m:e>
                                <m:sup>
                                  <m:r>
                                    <a:rPr lang="cs-CZ" sz="2400" i="1">
                                      <a:latin typeface="Cambria Math" panose="02040503050406030204" pitchFamily="18" charset="0"/>
                                    </a:rPr>
                                    <m:t>2</m:t>
                                  </m:r>
                                </m:sup>
                              </m:sSup>
                            </m:e>
                          </m:rad>
                          <m:r>
                            <a:rPr lang="cs-CZ" sz="2400" b="0" i="1" smtClean="0">
                              <a:latin typeface="Cambria Math" panose="02040503050406030204" pitchFamily="18" charset="0"/>
                            </a:rPr>
                            <m:t>=</m:t>
                          </m:r>
                          <m:f>
                            <m:fPr>
                              <m:type m:val="lin"/>
                              <m:ctrlPr>
                                <a:rPr lang="cs-CZ" sz="2400" i="1">
                                  <a:latin typeface="Cambria Math" panose="02040503050406030204" pitchFamily="18" charset="0"/>
                                </a:rPr>
                              </m:ctrlPr>
                            </m:fPr>
                            <m:num>
                              <m:r>
                                <a:rPr lang="cs-CZ" sz="2400" i="1">
                                  <a:latin typeface="Cambria Math" panose="02040503050406030204" pitchFamily="18" charset="0"/>
                                </a:rPr>
                                <m:t>𝑚</m:t>
                              </m:r>
                              <m:sSup>
                                <m:sSupPr>
                                  <m:ctrlPr>
                                    <a:rPr lang="cs-CZ" sz="2400" i="1">
                                      <a:latin typeface="Cambria Math" panose="02040503050406030204" pitchFamily="18" charset="0"/>
                                    </a:rPr>
                                  </m:ctrlPr>
                                </m:sSupPr>
                                <m:e>
                                  <m:r>
                                    <a:rPr lang="cs-CZ" sz="2400" i="1">
                                      <a:latin typeface="Cambria Math" panose="02040503050406030204" pitchFamily="18" charset="0"/>
                                    </a:rPr>
                                    <m:t>𝑐</m:t>
                                  </m:r>
                                </m:e>
                                <m:sup>
                                  <m:r>
                                    <a:rPr lang="cs-CZ" sz="2400" i="1">
                                      <a:latin typeface="Cambria Math" panose="02040503050406030204" pitchFamily="18" charset="0"/>
                                    </a:rPr>
                                    <m:t>2</m:t>
                                  </m:r>
                                </m:sup>
                              </m:sSup>
                            </m:num>
                            <m:den>
                              <m:r>
                                <a:rPr lang="cs-CZ" sz="2400" b="0" i="1" smtClean="0">
                                  <a:latin typeface="Cambria Math" panose="02040503050406030204" pitchFamily="18" charset="0"/>
                                </a:rPr>
                                <m:t>h</m:t>
                              </m:r>
                              <m:rad>
                                <m:radPr>
                                  <m:degHide m:val="on"/>
                                  <m:ctrlPr>
                                    <a:rPr lang="cs-CZ" sz="2400" i="1">
                                      <a:latin typeface="Cambria Math" panose="02040503050406030204" pitchFamily="18" charset="0"/>
                                    </a:rPr>
                                  </m:ctrlPr>
                                </m:radPr>
                                <m:deg/>
                                <m:e>
                                  <m:r>
                                    <a:rPr lang="cs-CZ" sz="2400" i="1">
                                      <a:latin typeface="Cambria Math" panose="02040503050406030204" pitchFamily="18" charset="0"/>
                                    </a:rPr>
                                    <m:t>1−</m:t>
                                  </m:r>
                                  <m:sSup>
                                    <m:sSupPr>
                                      <m:ctrlPr>
                                        <a:rPr lang="cs-CZ" sz="2400" i="1" smtClean="0">
                                          <a:solidFill>
                                            <a:srgbClr val="C00000"/>
                                          </a:solidFill>
                                          <a:latin typeface="Cambria Math" panose="02040503050406030204" pitchFamily="18" charset="0"/>
                                          <a:ea typeface="Cambria Math" panose="02040503050406030204" pitchFamily="18" charset="0"/>
                                        </a:rPr>
                                      </m:ctrlPr>
                                    </m:sSupPr>
                                    <m:e>
                                      <m:r>
                                        <a:rPr lang="cs-CZ" sz="2400" i="1" smtClean="0">
                                          <a:solidFill>
                                            <a:srgbClr val="C00000"/>
                                          </a:solidFill>
                                          <a:latin typeface="Cambria Math" panose="02040503050406030204" pitchFamily="18" charset="0"/>
                                          <a:ea typeface="Cambria Math" panose="02040503050406030204" pitchFamily="18" charset="0"/>
                                        </a:rPr>
                                        <m:t>𝛽</m:t>
                                      </m:r>
                                    </m:e>
                                    <m:sup>
                                      <m:r>
                                        <a:rPr lang="cs-CZ" sz="2400" i="1">
                                          <a:latin typeface="Cambria Math" panose="02040503050406030204" pitchFamily="18" charset="0"/>
                                        </a:rPr>
                                        <m:t>2</m:t>
                                      </m:r>
                                    </m:sup>
                                  </m:sSup>
                                </m:e>
                              </m:rad>
                            </m:den>
                          </m:f>
                        </m:den>
                      </m:f>
                      <m:r>
                        <a:rPr lang="cs-CZ" sz="2400" i="1">
                          <a:latin typeface="Cambria Math" panose="02040503050406030204" pitchFamily="18" charset="0"/>
                        </a:rPr>
                        <m:t>, </m:t>
                      </m:r>
                      <m:r>
                        <a:rPr lang="cs-CZ" sz="2400" i="1" smtClean="0">
                          <a:solidFill>
                            <a:srgbClr val="C00000"/>
                          </a:solidFill>
                          <a:latin typeface="Cambria Math" panose="02040503050406030204" pitchFamily="18" charset="0"/>
                          <a:ea typeface="Cambria Math" panose="02040503050406030204" pitchFamily="18" charset="0"/>
                        </a:rPr>
                        <m:t>𝛽</m:t>
                      </m:r>
                      <m:r>
                        <a:rPr lang="cs-CZ" sz="2400" i="1">
                          <a:latin typeface="Cambria Math" panose="02040503050406030204" pitchFamily="18" charset="0"/>
                          <a:ea typeface="Cambria Math" panose="02040503050406030204" pitchFamily="18" charset="0"/>
                        </a:rPr>
                        <m:t>=</m:t>
                      </m:r>
                      <m:f>
                        <m:fPr>
                          <m:type m:val="lin"/>
                          <m:ctrlPr>
                            <a:rPr lang="cs-CZ" sz="2400" i="1">
                              <a:solidFill>
                                <a:srgbClr val="C00000"/>
                              </a:solidFill>
                              <a:latin typeface="Cambria Math" panose="02040503050406030204" pitchFamily="18" charset="0"/>
                              <a:ea typeface="Cambria Math" panose="02040503050406030204" pitchFamily="18" charset="0"/>
                            </a:rPr>
                          </m:ctrlPr>
                        </m:fPr>
                        <m:num>
                          <m:r>
                            <a:rPr lang="cs-CZ" sz="2400" i="1">
                              <a:solidFill>
                                <a:srgbClr val="C00000"/>
                              </a:solidFill>
                              <a:latin typeface="Cambria Math" panose="02040503050406030204" pitchFamily="18" charset="0"/>
                              <a:ea typeface="Cambria Math" panose="02040503050406030204" pitchFamily="18" charset="0"/>
                            </a:rPr>
                            <m:t>𝑣</m:t>
                          </m:r>
                        </m:num>
                        <m:den>
                          <m:r>
                            <a:rPr lang="cs-CZ" sz="2400" i="1">
                              <a:latin typeface="Cambria Math" panose="02040503050406030204" pitchFamily="18" charset="0"/>
                              <a:ea typeface="Cambria Math" panose="02040503050406030204" pitchFamily="18" charset="0"/>
                            </a:rPr>
                            <m:t>𝑐</m:t>
                          </m:r>
                        </m:den>
                      </m:f>
                    </m:oMath>
                  </m:oMathPara>
                </a14:m>
                <a:endParaRPr lang="cs-CZ" sz="2400" dirty="0"/>
              </a:p>
            </p:txBody>
          </p:sp>
        </mc:Choice>
        <mc:Fallback xmlns="">
          <p:sp>
            <p:nvSpPr>
              <p:cNvPr id="4" name="TextovéPole 3">
                <a:extLst>
                  <a:ext uri="{FF2B5EF4-FFF2-40B4-BE49-F238E27FC236}">
                    <a16:creationId xmlns:a16="http://schemas.microsoft.com/office/drawing/2014/main" id="{0110A7DF-3CB5-9312-1F66-1ECFE0B64C26}"/>
                  </a:ext>
                </a:extLst>
              </p:cNvPr>
              <p:cNvSpPr txBox="1">
                <a:spLocks noRot="1" noChangeAspect="1" noMove="1" noResize="1" noEditPoints="1" noAdjustHandles="1" noChangeArrowheads="1" noChangeShapeType="1" noTextEdit="1"/>
              </p:cNvSpPr>
              <p:nvPr/>
            </p:nvSpPr>
            <p:spPr>
              <a:xfrm>
                <a:off x="2473268" y="1033993"/>
                <a:ext cx="5848268" cy="447238"/>
              </a:xfrm>
              <a:prstGeom prst="rect">
                <a:avLst/>
              </a:prstGeom>
              <a:blipFill>
                <a:blip r:embed="rId4"/>
                <a:stretch>
                  <a:fillRect/>
                </a:stretch>
              </a:blipFill>
            </p:spPr>
            <p:txBody>
              <a:bodyPr/>
              <a:lstStyle/>
              <a:p>
                <a:r>
                  <a:rPr lang="cs-CZ">
                    <a:noFill/>
                  </a:rPr>
                  <a:t> </a:t>
                </a:r>
              </a:p>
            </p:txBody>
          </p:sp>
        </mc:Fallback>
      </mc:AlternateContent>
      <p:sp>
        <p:nvSpPr>
          <p:cNvPr id="5" name="TextovéPole 4">
            <a:extLst>
              <a:ext uri="{FF2B5EF4-FFF2-40B4-BE49-F238E27FC236}">
                <a16:creationId xmlns:a16="http://schemas.microsoft.com/office/drawing/2014/main" id="{21919653-1ACF-8F3E-1905-4DAE1E53316A}"/>
              </a:ext>
            </a:extLst>
          </p:cNvPr>
          <p:cNvSpPr txBox="1"/>
          <p:nvPr/>
        </p:nvSpPr>
        <p:spPr>
          <a:xfrm>
            <a:off x="565889" y="2153025"/>
            <a:ext cx="10392491" cy="646331"/>
          </a:xfrm>
          <a:prstGeom prst="rect">
            <a:avLst/>
          </a:prstGeom>
          <a:noFill/>
        </p:spPr>
        <p:txBody>
          <a:bodyPr wrap="square" rtlCol="0">
            <a:spAutoFit/>
          </a:bodyPr>
          <a:lstStyle/>
          <a:p>
            <a:r>
              <a:rPr lang="cs-CZ" u="sng" dirty="0"/>
              <a:t>Předpoklad</a:t>
            </a:r>
            <a:r>
              <a:rPr lang="cs-CZ" dirty="0"/>
              <a:t>: pokud v čase </a:t>
            </a:r>
            <a:r>
              <a:rPr lang="cs-CZ" i="1" dirty="0"/>
              <a:t>t </a:t>
            </a:r>
            <a:r>
              <a:rPr lang="cs-CZ" dirty="0"/>
              <a:t>= 0 souhlasí fáze </a:t>
            </a:r>
            <a:r>
              <a:rPr lang="cs-CZ" dirty="0">
                <a:solidFill>
                  <a:srgbClr val="00B0F0"/>
                </a:solidFill>
              </a:rPr>
              <a:t>fiktivní</a:t>
            </a:r>
            <a:r>
              <a:rPr lang="cs-CZ" dirty="0"/>
              <a:t> vlny s fází </a:t>
            </a:r>
            <a:r>
              <a:rPr lang="cs-CZ" dirty="0">
                <a:solidFill>
                  <a:srgbClr val="00B050"/>
                </a:solidFill>
              </a:rPr>
              <a:t>vnitřního děje </a:t>
            </a:r>
            <a:r>
              <a:rPr lang="cs-CZ" dirty="0"/>
              <a:t>objektu, bude se tato shoda fáze zachovávat. Tedy i tehdy, když se objekt za dobu </a:t>
            </a:r>
            <a:r>
              <a:rPr lang="cs-CZ" i="1" dirty="0">
                <a:highlight>
                  <a:srgbClr val="FFFF00"/>
                </a:highlight>
                <a:sym typeface="Symbol" panose="05050102010706020507" pitchFamily="18" charset="2"/>
              </a:rPr>
              <a:t></a:t>
            </a:r>
            <a:r>
              <a:rPr lang="cs-CZ" dirty="0">
                <a:sym typeface="Symbol" panose="05050102010706020507" pitchFamily="18" charset="2"/>
              </a:rPr>
              <a:t> </a:t>
            </a:r>
            <a:r>
              <a:rPr lang="cs-CZ" dirty="0"/>
              <a:t>posune rychlostí </a:t>
            </a:r>
            <a:r>
              <a:rPr lang="cs-CZ" i="1" dirty="0">
                <a:solidFill>
                  <a:srgbClr val="C00000"/>
                </a:solidFill>
                <a:effectLst>
                  <a:outerShdw blurRad="38100" dist="38100" dir="2700000" algn="tl">
                    <a:srgbClr val="000000">
                      <a:alpha val="43137"/>
                    </a:srgbClr>
                  </a:outerShdw>
                </a:effectLst>
              </a:rPr>
              <a:t>v </a:t>
            </a:r>
            <a:r>
              <a:rPr lang="cs-CZ" dirty="0"/>
              <a:t>do bodu </a:t>
            </a:r>
            <a:r>
              <a:rPr lang="cs-CZ" i="1" dirty="0">
                <a:solidFill>
                  <a:srgbClr val="C00000"/>
                </a:solidFill>
              </a:rPr>
              <a:t>x </a:t>
            </a:r>
            <a:r>
              <a:rPr lang="cs-CZ" dirty="0"/>
              <a:t>:</a:t>
            </a:r>
          </a:p>
        </p:txBody>
      </p:sp>
      <p:grpSp>
        <p:nvGrpSpPr>
          <p:cNvPr id="15" name="Skupina 14">
            <a:extLst>
              <a:ext uri="{FF2B5EF4-FFF2-40B4-BE49-F238E27FC236}">
                <a16:creationId xmlns:a16="http://schemas.microsoft.com/office/drawing/2014/main" id="{C82AEEE9-02F3-2ED5-A471-BE2EC31089BB}"/>
              </a:ext>
            </a:extLst>
          </p:cNvPr>
          <p:cNvGrpSpPr/>
          <p:nvPr/>
        </p:nvGrpSpPr>
        <p:grpSpPr>
          <a:xfrm>
            <a:off x="7773438" y="2836968"/>
            <a:ext cx="1679097" cy="1258825"/>
            <a:chOff x="7085285" y="3251752"/>
            <a:chExt cx="1679097" cy="1258825"/>
          </a:xfrm>
        </p:grpSpPr>
        <mc:AlternateContent xmlns:mc="http://schemas.openxmlformats.org/markup-compatibility/2006" xmlns:a14="http://schemas.microsoft.com/office/drawing/2010/main">
          <mc:Choice Requires="a14">
            <p:sp>
              <p:nvSpPr>
                <p:cNvPr id="22" name="TextovéPole 21">
                  <a:extLst>
                    <a:ext uri="{FF2B5EF4-FFF2-40B4-BE49-F238E27FC236}">
                      <a16:creationId xmlns:a16="http://schemas.microsoft.com/office/drawing/2014/main" id="{B2BAB72F-53B1-44CF-5C7F-688FDEDD25BA}"/>
                    </a:ext>
                  </a:extLst>
                </p:cNvPr>
                <p:cNvSpPr txBox="1"/>
                <p:nvPr/>
              </p:nvSpPr>
              <p:spPr>
                <a:xfrm>
                  <a:off x="7637786" y="3480699"/>
                  <a:ext cx="945515" cy="74129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solidFill>
                              <a:srgbClr val="00B0F0"/>
                            </a:solidFill>
                            <a:latin typeface="Cambria Math" panose="02040503050406030204" pitchFamily="18" charset="0"/>
                          </a:rPr>
                          <m:t>𝑢</m:t>
                        </m:r>
                        <m:r>
                          <a:rPr lang="cs-CZ" sz="2400" b="0" i="1" smtClean="0">
                            <a:latin typeface="Cambria Math" panose="02040503050406030204" pitchFamily="18" charset="0"/>
                          </a:rPr>
                          <m:t>=</m:t>
                        </m:r>
                        <m:f>
                          <m:fPr>
                            <m:ctrlPr>
                              <a:rPr lang="cs-CZ" sz="2400" i="1">
                                <a:latin typeface="Cambria Math" panose="02040503050406030204" pitchFamily="18" charset="0"/>
                              </a:rPr>
                            </m:ctrlPr>
                          </m:fPr>
                          <m:num>
                            <m:sSup>
                              <m:sSupPr>
                                <m:ctrlPr>
                                  <a:rPr lang="cs-CZ" sz="2400" i="1">
                                    <a:latin typeface="Cambria Math" panose="02040503050406030204" pitchFamily="18" charset="0"/>
                                  </a:rPr>
                                </m:ctrlPr>
                              </m:sSupPr>
                              <m:e>
                                <m:r>
                                  <a:rPr lang="cs-CZ" sz="2400" i="1">
                                    <a:latin typeface="Cambria Math" panose="02040503050406030204" pitchFamily="18" charset="0"/>
                                  </a:rPr>
                                  <m:t>𝑐</m:t>
                                </m:r>
                              </m:e>
                              <m:sup>
                                <m:r>
                                  <a:rPr lang="cs-CZ" sz="2400" i="1">
                                    <a:latin typeface="Cambria Math" panose="02040503050406030204" pitchFamily="18" charset="0"/>
                                  </a:rPr>
                                  <m:t>2</m:t>
                                </m:r>
                              </m:sup>
                            </m:sSup>
                          </m:num>
                          <m:den>
                            <m:r>
                              <a:rPr lang="cs-CZ" sz="2400" i="1">
                                <a:solidFill>
                                  <a:srgbClr val="C00000"/>
                                </a:solidFill>
                                <a:latin typeface="Cambria Math" panose="02040503050406030204" pitchFamily="18" charset="0"/>
                              </a:rPr>
                              <m:t>𝑣</m:t>
                            </m:r>
                          </m:den>
                        </m:f>
                      </m:oMath>
                    </m:oMathPara>
                  </a14:m>
                  <a:endParaRPr lang="cs-CZ" sz="2400" dirty="0"/>
                </a:p>
              </p:txBody>
            </p:sp>
          </mc:Choice>
          <mc:Fallback xmlns="">
            <p:sp>
              <p:nvSpPr>
                <p:cNvPr id="22" name="TextovéPole 21">
                  <a:extLst>
                    <a:ext uri="{FF2B5EF4-FFF2-40B4-BE49-F238E27FC236}">
                      <a16:creationId xmlns:a16="http://schemas.microsoft.com/office/drawing/2014/main" id="{45CB7F3F-8F9A-3C58-AB8F-F5C106FE6940}"/>
                    </a:ext>
                  </a:extLst>
                </p:cNvPr>
                <p:cNvSpPr txBox="1">
                  <a:spLocks noRot="1" noChangeAspect="1" noMove="1" noResize="1" noEditPoints="1" noAdjustHandles="1" noChangeArrowheads="1" noChangeShapeType="1" noTextEdit="1"/>
                </p:cNvSpPr>
                <p:nvPr/>
              </p:nvSpPr>
              <p:spPr>
                <a:xfrm>
                  <a:off x="7637786" y="3480699"/>
                  <a:ext cx="945515" cy="741293"/>
                </a:xfrm>
                <a:prstGeom prst="rect">
                  <a:avLst/>
                </a:prstGeom>
                <a:blipFill>
                  <a:blip r:embed="rId5"/>
                  <a:stretch>
                    <a:fillRect/>
                  </a:stretch>
                </a:blipFill>
              </p:spPr>
              <p:txBody>
                <a:bodyPr/>
                <a:lstStyle/>
                <a:p>
                  <a:r>
                    <a:rPr lang="cs-CZ">
                      <a:noFill/>
                    </a:rPr>
                    <a:t> </a:t>
                  </a:r>
                </a:p>
              </p:txBody>
            </p:sp>
          </mc:Fallback>
        </mc:AlternateContent>
        <p:sp>
          <p:nvSpPr>
            <p:cNvPr id="23" name="Obdélník 22">
              <a:extLst>
                <a:ext uri="{FF2B5EF4-FFF2-40B4-BE49-F238E27FC236}">
                  <a16:creationId xmlns:a16="http://schemas.microsoft.com/office/drawing/2014/main" id="{D5DD2B7B-9873-D3A9-E7A4-46C14AE2AA29}"/>
                </a:ext>
              </a:extLst>
            </p:cNvPr>
            <p:cNvSpPr/>
            <p:nvPr/>
          </p:nvSpPr>
          <p:spPr>
            <a:xfrm>
              <a:off x="7541147" y="3429000"/>
              <a:ext cx="1223235" cy="936625"/>
            </a:xfrm>
            <a:prstGeom prst="rect">
              <a:avLst/>
            </a:prstGeom>
            <a:no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Pravá složená závorka 13">
              <a:extLst>
                <a:ext uri="{FF2B5EF4-FFF2-40B4-BE49-F238E27FC236}">
                  <a16:creationId xmlns:a16="http://schemas.microsoft.com/office/drawing/2014/main" id="{5FD4D1D6-769F-22B0-CD67-86738CDDDF88}"/>
                </a:ext>
              </a:extLst>
            </p:cNvPr>
            <p:cNvSpPr/>
            <p:nvPr/>
          </p:nvSpPr>
          <p:spPr>
            <a:xfrm>
              <a:off x="7085285" y="3251752"/>
              <a:ext cx="303924" cy="1258825"/>
            </a:xfrm>
            <a:prstGeom prst="rightBrace">
              <a:avLst>
                <a:gd name="adj1" fmla="val 21450"/>
                <a:gd name="adj2" fmla="val 50000"/>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cs-CZ"/>
            </a:p>
          </p:txBody>
        </p:sp>
      </p:grpSp>
      <p:sp>
        <p:nvSpPr>
          <p:cNvPr id="30" name="Obdélník 29">
            <a:extLst>
              <a:ext uri="{FF2B5EF4-FFF2-40B4-BE49-F238E27FC236}">
                <a16:creationId xmlns:a16="http://schemas.microsoft.com/office/drawing/2014/main" id="{28A17847-3C49-8D14-20ED-447FA0C13E4A}"/>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1" name="TextovéPole 30">
            <a:extLst>
              <a:ext uri="{FF2B5EF4-FFF2-40B4-BE49-F238E27FC236}">
                <a16:creationId xmlns:a16="http://schemas.microsoft.com/office/drawing/2014/main" id="{B1A01078-75EF-70E9-D1B5-BE05571734F2}"/>
              </a:ext>
            </a:extLst>
          </p:cNvPr>
          <p:cNvSpPr txBox="1"/>
          <p:nvPr/>
        </p:nvSpPr>
        <p:spPr>
          <a:xfrm>
            <a:off x="3722261" y="28602"/>
            <a:ext cx="4870949" cy="461665"/>
          </a:xfrm>
          <a:prstGeom prst="rect">
            <a:avLst/>
          </a:prstGeom>
          <a:noFill/>
        </p:spPr>
        <p:txBody>
          <a:bodyPr wrap="none" rtlCol="0">
            <a:spAutoFit/>
          </a:bodyPr>
          <a:lstStyle/>
          <a:p>
            <a:r>
              <a:rPr lang="cs-CZ" sz="2400" cap="small" dirty="0">
                <a:solidFill>
                  <a:srgbClr val="70AD47">
                    <a:lumMod val="50000"/>
                  </a:srgbClr>
                </a:solidFill>
                <a:latin typeface="Calibri" panose="020F0502020204030204"/>
              </a:rPr>
              <a:t>Z čeho de </a:t>
            </a:r>
            <a:r>
              <a:rPr lang="cs-CZ" sz="2400" cap="small" dirty="0" err="1">
                <a:solidFill>
                  <a:srgbClr val="70AD47">
                    <a:lumMod val="50000"/>
                  </a:srgbClr>
                </a:solidFill>
                <a:latin typeface="Calibri" panose="020F0502020204030204"/>
              </a:rPr>
              <a:t>Broglie</a:t>
            </a:r>
            <a:r>
              <a:rPr lang="cs-CZ" sz="2400" cap="small" dirty="0">
                <a:solidFill>
                  <a:srgbClr val="70AD47">
                    <a:lumMod val="50000"/>
                  </a:srgbClr>
                </a:solidFill>
                <a:latin typeface="Calibri" panose="020F0502020204030204"/>
              </a:rPr>
              <a:t> vyšel a k čemu došel</a:t>
            </a:r>
          </a:p>
        </p:txBody>
      </p:sp>
      <p:grpSp>
        <p:nvGrpSpPr>
          <p:cNvPr id="9" name="Skupina 8">
            <a:extLst>
              <a:ext uri="{FF2B5EF4-FFF2-40B4-BE49-F238E27FC236}">
                <a16:creationId xmlns:a16="http://schemas.microsoft.com/office/drawing/2014/main" id="{7DADE3E1-EC07-DA8A-FEA2-3961B2DC1561}"/>
              </a:ext>
            </a:extLst>
          </p:cNvPr>
          <p:cNvGrpSpPr/>
          <p:nvPr/>
        </p:nvGrpSpPr>
        <p:grpSpPr>
          <a:xfrm>
            <a:off x="2247999" y="2912834"/>
            <a:ext cx="5418874" cy="1164105"/>
            <a:chOff x="1531105" y="2082139"/>
            <a:chExt cx="5418874" cy="1164105"/>
          </a:xfrm>
        </p:grpSpPr>
        <mc:AlternateContent xmlns:mc="http://schemas.openxmlformats.org/markup-compatibility/2006" xmlns:a14="http://schemas.microsoft.com/office/drawing/2010/main">
          <mc:Choice Requires="a14">
            <p:sp>
              <p:nvSpPr>
                <p:cNvPr id="10" name="TextovéPole 9">
                  <a:extLst>
                    <a:ext uri="{FF2B5EF4-FFF2-40B4-BE49-F238E27FC236}">
                      <a16:creationId xmlns:a16="http://schemas.microsoft.com/office/drawing/2014/main" id="{2E0E7A03-8499-3CDE-7A0B-416619E33561}"/>
                    </a:ext>
                  </a:extLst>
                </p:cNvPr>
                <p:cNvSpPr txBox="1"/>
                <p:nvPr/>
              </p:nvSpPr>
              <p:spPr>
                <a:xfrm>
                  <a:off x="1531105" y="2082139"/>
                  <a:ext cx="4564895"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unc>
                          <m:funcPr>
                            <m:ctrlPr>
                              <a:rPr lang="cs-CZ" sz="2400" b="0" i="1" smtClean="0">
                                <a:latin typeface="Cambria Math" panose="02040503050406030204" pitchFamily="18" charset="0"/>
                              </a:rPr>
                            </m:ctrlPr>
                          </m:funcPr>
                          <m:fName>
                            <m:r>
                              <m:rPr>
                                <m:sty m:val="p"/>
                              </m:rPr>
                              <a:rPr lang="cs-CZ" sz="2400" b="0" i="0" smtClean="0">
                                <a:latin typeface="Cambria Math" panose="02040503050406030204" pitchFamily="18" charset="0"/>
                              </a:rPr>
                              <m:t>sin</m:t>
                            </m:r>
                          </m:fName>
                          <m:e>
                            <m:r>
                              <a:rPr lang="cs-CZ" sz="2400" b="0" i="1" smtClean="0">
                                <a:latin typeface="Cambria Math" panose="02040503050406030204" pitchFamily="18" charset="0"/>
                              </a:rPr>
                              <m:t>2</m:t>
                            </m:r>
                            <m:r>
                              <a:rPr lang="cs-CZ" sz="2400" b="0" i="1" smtClean="0">
                                <a:latin typeface="Cambria Math" panose="02040503050406030204" pitchFamily="18" charset="0"/>
                                <a:ea typeface="Cambria Math" panose="02040503050406030204" pitchFamily="18" charset="0"/>
                              </a:rPr>
                              <m:t>𝜋</m:t>
                            </m:r>
                            <m:r>
                              <a:rPr lang="cs-CZ" sz="2400" b="0" i="1" smtClean="0">
                                <a:solidFill>
                                  <a:srgbClr val="00B0F0"/>
                                </a:solidFill>
                                <a:latin typeface="Cambria Math" panose="02040503050406030204" pitchFamily="18" charset="0"/>
                                <a:ea typeface="Cambria Math" panose="02040503050406030204" pitchFamily="18" charset="0"/>
                              </a:rPr>
                              <m:t>𝑓</m:t>
                            </m:r>
                            <m:d>
                              <m:dPr>
                                <m:ctrlPr>
                                  <a:rPr lang="cs-CZ" sz="2400" b="0" i="1" smtClean="0">
                                    <a:highlight>
                                      <a:srgbClr val="FFFF00"/>
                                    </a:highlight>
                                    <a:latin typeface="Cambria Math" panose="02040503050406030204" pitchFamily="18" charset="0"/>
                                    <a:ea typeface="Cambria Math" panose="02040503050406030204" pitchFamily="18" charset="0"/>
                                  </a:rPr>
                                </m:ctrlPr>
                              </m:dPr>
                              <m:e>
                                <m:r>
                                  <a:rPr lang="cs-CZ" sz="2400" b="0" i="1" smtClean="0">
                                    <a:highlight>
                                      <a:srgbClr val="FFFF00"/>
                                    </a:highlight>
                                    <a:latin typeface="Cambria Math" panose="02040503050406030204" pitchFamily="18" charset="0"/>
                                    <a:ea typeface="Cambria Math" panose="02040503050406030204" pitchFamily="18" charset="0"/>
                                  </a:rPr>
                                  <m:t>𝜏</m:t>
                                </m:r>
                                <m:r>
                                  <a:rPr lang="cs-CZ" sz="2400" b="0" i="1" smtClean="0">
                                    <a:latin typeface="Cambria Math" panose="02040503050406030204" pitchFamily="18" charset="0"/>
                                    <a:ea typeface="Cambria Math" panose="02040503050406030204" pitchFamily="18" charset="0"/>
                                  </a:rPr>
                                  <m:t>−</m:t>
                                </m:r>
                                <m:f>
                                  <m:fPr>
                                    <m:type m:val="lin"/>
                                    <m:ctrlPr>
                                      <a:rPr lang="cs-CZ" sz="2400" i="1" smtClean="0">
                                        <a:solidFill>
                                          <a:srgbClr val="C00000"/>
                                        </a:solidFill>
                                        <a:latin typeface="Cambria Math" panose="02040503050406030204" pitchFamily="18" charset="0"/>
                                        <a:ea typeface="Cambria Math" panose="02040503050406030204" pitchFamily="18" charset="0"/>
                                      </a:rPr>
                                    </m:ctrlPr>
                                  </m:fPr>
                                  <m:num>
                                    <m:r>
                                      <a:rPr lang="cs-CZ" sz="2400" i="1" smtClean="0">
                                        <a:solidFill>
                                          <a:srgbClr val="C00000"/>
                                        </a:solidFill>
                                        <a:latin typeface="Cambria Math" panose="02040503050406030204" pitchFamily="18" charset="0"/>
                                        <a:ea typeface="Cambria Math" panose="02040503050406030204" pitchFamily="18" charset="0"/>
                                      </a:rPr>
                                      <m:t>𝑥</m:t>
                                    </m:r>
                                  </m:num>
                                  <m:den>
                                    <m:r>
                                      <a:rPr lang="cs-CZ" sz="2400" b="0" i="1" smtClean="0">
                                        <a:solidFill>
                                          <a:srgbClr val="00B0F0"/>
                                        </a:solidFill>
                                        <a:latin typeface="Cambria Math" panose="02040503050406030204" pitchFamily="18" charset="0"/>
                                        <a:ea typeface="Cambria Math" panose="02040503050406030204" pitchFamily="18" charset="0"/>
                                      </a:rPr>
                                      <m:t>𝑢</m:t>
                                    </m:r>
                                  </m:den>
                                </m:f>
                              </m:e>
                            </m:d>
                            <m:r>
                              <a:rPr lang="cs-CZ" sz="2400" b="0" i="1" smtClean="0">
                                <a:latin typeface="Cambria Math" panose="02040503050406030204" pitchFamily="18" charset="0"/>
                                <a:ea typeface="Cambria Math" panose="02040503050406030204" pitchFamily="18" charset="0"/>
                              </a:rPr>
                              <m:t>=</m:t>
                            </m:r>
                            <m:func>
                              <m:funcPr>
                                <m:ctrlPr>
                                  <a:rPr lang="cs-CZ" sz="2400" b="0" i="1" smtClean="0">
                                    <a:latin typeface="Cambria Math" panose="02040503050406030204" pitchFamily="18" charset="0"/>
                                    <a:ea typeface="Cambria Math" panose="02040503050406030204" pitchFamily="18" charset="0"/>
                                  </a:rPr>
                                </m:ctrlPr>
                              </m:funcPr>
                              <m:fName>
                                <m:r>
                                  <m:rPr>
                                    <m:sty m:val="p"/>
                                  </m:rPr>
                                  <a:rPr lang="cs-CZ" sz="2400" b="0" i="0" smtClean="0">
                                    <a:latin typeface="Cambria Math" panose="02040503050406030204" pitchFamily="18" charset="0"/>
                                    <a:ea typeface="Cambria Math" panose="02040503050406030204" pitchFamily="18" charset="0"/>
                                  </a:rPr>
                                  <m:t>sin</m:t>
                                </m:r>
                              </m:fName>
                              <m:e>
                                <m:r>
                                  <a:rPr lang="cs-CZ" sz="2400" i="1">
                                    <a:latin typeface="Cambria Math" panose="02040503050406030204" pitchFamily="18" charset="0"/>
                                  </a:rPr>
                                  <m:t>2</m:t>
                                </m:r>
                                <m:r>
                                  <a:rPr lang="cs-CZ" sz="2400" i="1">
                                    <a:latin typeface="Cambria Math" panose="02040503050406030204" pitchFamily="18" charset="0"/>
                                    <a:ea typeface="Cambria Math" panose="02040503050406030204" pitchFamily="18" charset="0"/>
                                  </a:rPr>
                                  <m:t>𝜋</m:t>
                                </m:r>
                                <m:sSub>
                                  <m:sSubPr>
                                    <m:ctrlPr>
                                      <a:rPr lang="cs-CZ" sz="2400" i="1" smtClean="0">
                                        <a:solidFill>
                                          <a:srgbClr val="00B050"/>
                                        </a:solidFill>
                                        <a:latin typeface="Cambria Math" panose="02040503050406030204" pitchFamily="18" charset="0"/>
                                        <a:ea typeface="Cambria Math" panose="02040503050406030204" pitchFamily="18" charset="0"/>
                                      </a:rPr>
                                    </m:ctrlPr>
                                  </m:sSubPr>
                                  <m:e>
                                    <m:r>
                                      <a:rPr lang="cs-CZ" sz="2400" i="1" smtClean="0">
                                        <a:solidFill>
                                          <a:srgbClr val="00B050"/>
                                        </a:solidFill>
                                        <a:latin typeface="Cambria Math" panose="02040503050406030204" pitchFamily="18" charset="0"/>
                                        <a:ea typeface="Cambria Math" panose="02040503050406030204" pitchFamily="18" charset="0"/>
                                      </a:rPr>
                                      <m:t>𝑓</m:t>
                                    </m:r>
                                  </m:e>
                                  <m:sub>
                                    <m:r>
                                      <a:rPr lang="cs-CZ" sz="2400" i="1">
                                        <a:latin typeface="Cambria Math" panose="02040503050406030204" pitchFamily="18" charset="0"/>
                                        <a:ea typeface="Cambria Math" panose="02040503050406030204" pitchFamily="18" charset="0"/>
                                      </a:rPr>
                                      <m:t>1</m:t>
                                    </m:r>
                                  </m:sub>
                                </m:sSub>
                                <m:r>
                                  <a:rPr lang="cs-CZ" sz="2400" b="0" i="1" smtClean="0">
                                    <a:highlight>
                                      <a:srgbClr val="FFFF00"/>
                                    </a:highlight>
                                    <a:latin typeface="Cambria Math" panose="02040503050406030204" pitchFamily="18" charset="0"/>
                                    <a:ea typeface="Cambria Math" panose="02040503050406030204" pitchFamily="18" charset="0"/>
                                  </a:rPr>
                                  <m:t>𝜏</m:t>
                                </m:r>
                              </m:e>
                            </m:func>
                          </m:e>
                        </m:func>
                      </m:oMath>
                    </m:oMathPara>
                  </a14:m>
                  <a:endParaRPr lang="cs-CZ" sz="2400" dirty="0"/>
                </a:p>
              </p:txBody>
            </p:sp>
          </mc:Choice>
          <mc:Fallback xmlns="">
            <p:sp>
              <p:nvSpPr>
                <p:cNvPr id="10" name="TextovéPole 9">
                  <a:extLst>
                    <a:ext uri="{FF2B5EF4-FFF2-40B4-BE49-F238E27FC236}">
                      <a16:creationId xmlns:a16="http://schemas.microsoft.com/office/drawing/2014/main" id="{C605C1F2-6D06-11C0-58A0-5B7FE85A3F3A}"/>
                    </a:ext>
                  </a:extLst>
                </p:cNvPr>
                <p:cNvSpPr txBox="1">
                  <a:spLocks noRot="1" noChangeAspect="1" noMove="1" noResize="1" noEditPoints="1" noAdjustHandles="1" noChangeArrowheads="1" noChangeShapeType="1" noTextEdit="1"/>
                </p:cNvSpPr>
                <p:nvPr/>
              </p:nvSpPr>
              <p:spPr>
                <a:xfrm>
                  <a:off x="1531105" y="2082139"/>
                  <a:ext cx="4564895" cy="369332"/>
                </a:xfrm>
                <a:prstGeom prst="rect">
                  <a:avLst/>
                </a:prstGeom>
                <a:blipFill>
                  <a:blip r:embed="rId6"/>
                  <a:stretch>
                    <a:fillRect t="-173333" b="-253333"/>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2" name="TextovéPole 11">
                  <a:extLst>
                    <a:ext uri="{FF2B5EF4-FFF2-40B4-BE49-F238E27FC236}">
                      <a16:creationId xmlns:a16="http://schemas.microsoft.com/office/drawing/2014/main" id="{3AFFFEE0-B83B-9239-18C9-A7472B0FF6B8}"/>
                    </a:ext>
                  </a:extLst>
                </p:cNvPr>
                <p:cNvSpPr txBox="1"/>
                <p:nvPr/>
              </p:nvSpPr>
              <p:spPr>
                <a:xfrm>
                  <a:off x="4863126" y="2799006"/>
                  <a:ext cx="2086853" cy="44723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cs-CZ" sz="2400" b="0" i="1" smtClean="0">
                                <a:solidFill>
                                  <a:srgbClr val="00B050"/>
                                </a:solidFill>
                                <a:latin typeface="Cambria Math" panose="02040503050406030204" pitchFamily="18" charset="0"/>
                              </a:rPr>
                            </m:ctrlPr>
                          </m:sSubPr>
                          <m:e>
                            <m:r>
                              <a:rPr lang="cs-CZ" sz="2400" b="0" i="1" smtClean="0">
                                <a:solidFill>
                                  <a:srgbClr val="00B050"/>
                                </a:solidFill>
                                <a:latin typeface="Cambria Math" panose="02040503050406030204" pitchFamily="18" charset="0"/>
                              </a:rPr>
                              <m:t>𝑓</m:t>
                            </m:r>
                          </m:e>
                          <m:sub>
                            <m:r>
                              <a:rPr lang="cs-CZ" sz="2400" b="0" i="1" smtClean="0">
                                <a:solidFill>
                                  <a:srgbClr val="00B050"/>
                                </a:solidFill>
                                <a:latin typeface="Cambria Math" panose="02040503050406030204" pitchFamily="18" charset="0"/>
                              </a:rPr>
                              <m:t>1</m:t>
                            </m:r>
                          </m:sub>
                        </m:sSub>
                        <m:r>
                          <a:rPr lang="cs-CZ" sz="2400" b="0" i="1" smtClean="0">
                            <a:latin typeface="Cambria Math" panose="02040503050406030204" pitchFamily="18" charset="0"/>
                          </a:rPr>
                          <m:t>=</m:t>
                        </m:r>
                        <m:sSub>
                          <m:sSubPr>
                            <m:ctrlPr>
                              <a:rPr lang="cs-CZ" sz="2400" i="1">
                                <a:solidFill>
                                  <a:srgbClr val="FF0000"/>
                                </a:solidFill>
                                <a:latin typeface="Cambria Math" panose="02040503050406030204" pitchFamily="18" charset="0"/>
                              </a:rPr>
                            </m:ctrlPr>
                          </m:sSubPr>
                          <m:e>
                            <m:r>
                              <a:rPr lang="cs-CZ" sz="2400" i="1">
                                <a:solidFill>
                                  <a:srgbClr val="FF0000"/>
                                </a:solidFill>
                                <a:latin typeface="Cambria Math" panose="02040503050406030204" pitchFamily="18" charset="0"/>
                              </a:rPr>
                              <m:t>𝑓</m:t>
                            </m:r>
                          </m:e>
                          <m:sub>
                            <m:r>
                              <a:rPr lang="cs-CZ" sz="2400" b="0" i="1" smtClean="0">
                                <a:solidFill>
                                  <a:srgbClr val="FF0000"/>
                                </a:solidFill>
                                <a:latin typeface="Cambria Math" panose="02040503050406030204" pitchFamily="18" charset="0"/>
                              </a:rPr>
                              <m:t>0</m:t>
                            </m:r>
                          </m:sub>
                        </m:sSub>
                        <m:rad>
                          <m:radPr>
                            <m:degHide m:val="on"/>
                            <m:ctrlPr>
                              <a:rPr lang="cs-CZ" sz="2400" i="1">
                                <a:latin typeface="Cambria Math" panose="02040503050406030204" pitchFamily="18" charset="0"/>
                              </a:rPr>
                            </m:ctrlPr>
                          </m:radPr>
                          <m:deg/>
                          <m:e>
                            <m:r>
                              <a:rPr lang="cs-CZ" sz="2400" i="1">
                                <a:latin typeface="Cambria Math" panose="02040503050406030204" pitchFamily="18" charset="0"/>
                              </a:rPr>
                              <m:t>1−</m:t>
                            </m:r>
                            <m:sSup>
                              <m:sSupPr>
                                <m:ctrlPr>
                                  <a:rPr lang="cs-CZ" sz="2400" i="1" smtClean="0">
                                    <a:solidFill>
                                      <a:srgbClr val="C00000"/>
                                    </a:solidFill>
                                    <a:latin typeface="Cambria Math" panose="02040503050406030204" pitchFamily="18" charset="0"/>
                                    <a:ea typeface="Cambria Math" panose="02040503050406030204" pitchFamily="18" charset="0"/>
                                  </a:rPr>
                                </m:ctrlPr>
                              </m:sSupPr>
                              <m:e>
                                <m:r>
                                  <a:rPr lang="cs-CZ" sz="2400" i="1" smtClean="0">
                                    <a:solidFill>
                                      <a:srgbClr val="C00000"/>
                                    </a:solidFill>
                                    <a:latin typeface="Cambria Math" panose="02040503050406030204" pitchFamily="18" charset="0"/>
                                    <a:ea typeface="Cambria Math" panose="02040503050406030204" pitchFamily="18" charset="0"/>
                                  </a:rPr>
                                  <m:t>𝛽</m:t>
                                </m:r>
                              </m:e>
                              <m:sup>
                                <m:r>
                                  <a:rPr lang="cs-CZ" sz="2400" i="1">
                                    <a:latin typeface="Cambria Math" panose="02040503050406030204" pitchFamily="18" charset="0"/>
                                  </a:rPr>
                                  <m:t>2</m:t>
                                </m:r>
                              </m:sup>
                            </m:sSup>
                          </m:e>
                        </m:rad>
                      </m:oMath>
                    </m:oMathPara>
                  </a14:m>
                  <a:endParaRPr lang="cs-CZ" sz="2400" dirty="0"/>
                </a:p>
              </p:txBody>
            </p:sp>
          </mc:Choice>
          <mc:Fallback xmlns="">
            <p:sp>
              <p:nvSpPr>
                <p:cNvPr id="12" name="TextovéPole 11">
                  <a:extLst>
                    <a:ext uri="{FF2B5EF4-FFF2-40B4-BE49-F238E27FC236}">
                      <a16:creationId xmlns:a16="http://schemas.microsoft.com/office/drawing/2014/main" id="{5EB37A9C-D2F1-EE86-39AD-30123204F747}"/>
                    </a:ext>
                  </a:extLst>
                </p:cNvPr>
                <p:cNvSpPr txBox="1">
                  <a:spLocks noRot="1" noChangeAspect="1" noMove="1" noResize="1" noEditPoints="1" noAdjustHandles="1" noChangeArrowheads="1" noChangeShapeType="1" noTextEdit="1"/>
                </p:cNvSpPr>
                <p:nvPr/>
              </p:nvSpPr>
              <p:spPr>
                <a:xfrm>
                  <a:off x="4863126" y="2799006"/>
                  <a:ext cx="2086853" cy="447238"/>
                </a:xfrm>
                <a:prstGeom prst="rect">
                  <a:avLst/>
                </a:prstGeom>
                <a:blipFill>
                  <a:blip r:embed="rId7"/>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7" name="TextovéPole 16">
                  <a:extLst>
                    <a:ext uri="{FF2B5EF4-FFF2-40B4-BE49-F238E27FC236}">
                      <a16:creationId xmlns:a16="http://schemas.microsoft.com/office/drawing/2014/main" id="{A6C95935-7451-8C87-DACC-96845B79AC7D}"/>
                    </a:ext>
                  </a:extLst>
                </p:cNvPr>
                <p:cNvSpPr txBox="1"/>
                <p:nvPr/>
              </p:nvSpPr>
              <p:spPr>
                <a:xfrm>
                  <a:off x="2879844" y="2876912"/>
                  <a:ext cx="1370011"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cs-CZ" sz="2400" i="1" smtClean="0">
                            <a:solidFill>
                              <a:srgbClr val="C00000"/>
                            </a:solidFill>
                            <a:latin typeface="Cambria Math" panose="02040503050406030204" pitchFamily="18" charset="0"/>
                            <a:ea typeface="Cambria Math" panose="02040503050406030204" pitchFamily="18" charset="0"/>
                          </a:rPr>
                          <m:t>𝑥</m:t>
                        </m:r>
                        <m:r>
                          <a:rPr lang="cs-CZ" sz="2400" b="0" i="1" smtClean="0">
                            <a:solidFill>
                              <a:schemeClr val="tx1"/>
                            </a:solidFill>
                            <a:latin typeface="Cambria Math" panose="02040503050406030204" pitchFamily="18" charset="0"/>
                            <a:ea typeface="Cambria Math" panose="02040503050406030204" pitchFamily="18" charset="0"/>
                          </a:rPr>
                          <m:t>=</m:t>
                        </m:r>
                        <m:r>
                          <a:rPr lang="cs-CZ" sz="2400" i="1">
                            <a:solidFill>
                              <a:srgbClr val="C00000"/>
                            </a:solidFill>
                            <a:latin typeface="Cambria Math" panose="02040503050406030204" pitchFamily="18" charset="0"/>
                            <a:ea typeface="Cambria Math" panose="02040503050406030204" pitchFamily="18" charset="0"/>
                          </a:rPr>
                          <m:t>𝑣</m:t>
                        </m:r>
                        <m:r>
                          <a:rPr lang="cs-CZ" sz="2400" b="0" i="1" smtClean="0">
                            <a:solidFill>
                              <a:schemeClr val="tx1"/>
                            </a:solidFill>
                            <a:highlight>
                              <a:srgbClr val="FFFF00"/>
                            </a:highlight>
                            <a:latin typeface="Cambria Math" panose="02040503050406030204" pitchFamily="18" charset="0"/>
                            <a:ea typeface="Cambria Math" panose="02040503050406030204" pitchFamily="18" charset="0"/>
                          </a:rPr>
                          <m:t>𝜏</m:t>
                        </m:r>
                      </m:oMath>
                    </m:oMathPara>
                  </a14:m>
                  <a:endParaRPr lang="cs-CZ" sz="2400" dirty="0">
                    <a:highlight>
                      <a:srgbClr val="FFFF00"/>
                    </a:highlight>
                  </a:endParaRPr>
                </a:p>
              </p:txBody>
            </p:sp>
          </mc:Choice>
          <mc:Fallback xmlns="">
            <p:sp>
              <p:nvSpPr>
                <p:cNvPr id="17" name="TextovéPole 16">
                  <a:extLst>
                    <a:ext uri="{FF2B5EF4-FFF2-40B4-BE49-F238E27FC236}">
                      <a16:creationId xmlns:a16="http://schemas.microsoft.com/office/drawing/2014/main" id="{D6C48EE8-3718-3A7B-AC20-2654D2196343}"/>
                    </a:ext>
                  </a:extLst>
                </p:cNvPr>
                <p:cNvSpPr txBox="1">
                  <a:spLocks noRot="1" noChangeAspect="1" noMove="1" noResize="1" noEditPoints="1" noAdjustHandles="1" noChangeArrowheads="1" noChangeShapeType="1" noTextEdit="1"/>
                </p:cNvSpPr>
                <p:nvPr/>
              </p:nvSpPr>
              <p:spPr>
                <a:xfrm>
                  <a:off x="2879844" y="2876912"/>
                  <a:ext cx="1370011" cy="369332"/>
                </a:xfrm>
                <a:prstGeom prst="rect">
                  <a:avLst/>
                </a:prstGeom>
                <a:blipFill>
                  <a:blip r:embed="rId8"/>
                  <a:stretch>
                    <a:fillRect/>
                  </a:stretch>
                </a:blipFill>
              </p:spPr>
              <p:txBody>
                <a:bodyPr/>
                <a:lstStyle/>
                <a:p>
                  <a:r>
                    <a:rPr lang="cs-CZ">
                      <a:noFill/>
                    </a:rPr>
                    <a:t> </a:t>
                  </a:r>
                </a:p>
              </p:txBody>
            </p:sp>
          </mc:Fallback>
        </mc:AlternateContent>
        <p:cxnSp>
          <p:nvCxnSpPr>
            <p:cNvPr id="19" name="Přímá spojnice se šipkou 18">
              <a:extLst>
                <a:ext uri="{FF2B5EF4-FFF2-40B4-BE49-F238E27FC236}">
                  <a16:creationId xmlns:a16="http://schemas.microsoft.com/office/drawing/2014/main" id="{8669A66C-E24C-2EAD-6B9B-A624C2C05206}"/>
                </a:ext>
              </a:extLst>
            </p:cNvPr>
            <p:cNvCxnSpPr>
              <a:cxnSpLocks/>
            </p:cNvCxnSpPr>
            <p:nvPr/>
          </p:nvCxnSpPr>
          <p:spPr>
            <a:xfrm flipV="1">
              <a:off x="5090473" y="2526382"/>
              <a:ext cx="235670" cy="350530"/>
            </a:xfrm>
            <a:prstGeom prst="straightConnector1">
              <a:avLst/>
            </a:prstGeom>
            <a:ln>
              <a:solidFill>
                <a:srgbClr val="00B050"/>
              </a:solidFill>
              <a:headEnd type="none" w="med" len="med"/>
              <a:tailEnd type="arrow" w="med" len="lg"/>
            </a:ln>
          </p:spPr>
          <p:style>
            <a:lnRef idx="2">
              <a:schemeClr val="accent1"/>
            </a:lnRef>
            <a:fillRef idx="0">
              <a:schemeClr val="accent1"/>
            </a:fillRef>
            <a:effectRef idx="1">
              <a:schemeClr val="accent1"/>
            </a:effectRef>
            <a:fontRef idx="minor">
              <a:schemeClr val="tx1"/>
            </a:fontRef>
          </p:style>
        </p:cxnSp>
        <p:cxnSp>
          <p:nvCxnSpPr>
            <p:cNvPr id="21" name="Přímá spojnice se šipkou 20">
              <a:extLst>
                <a:ext uri="{FF2B5EF4-FFF2-40B4-BE49-F238E27FC236}">
                  <a16:creationId xmlns:a16="http://schemas.microsoft.com/office/drawing/2014/main" id="{76EAAE68-534F-2573-0159-076B23FF52B8}"/>
                </a:ext>
              </a:extLst>
            </p:cNvPr>
            <p:cNvCxnSpPr>
              <a:cxnSpLocks/>
            </p:cNvCxnSpPr>
            <p:nvPr/>
          </p:nvCxnSpPr>
          <p:spPr>
            <a:xfrm flipV="1">
              <a:off x="3217566" y="2498101"/>
              <a:ext cx="289206" cy="415082"/>
            </a:xfrm>
            <a:prstGeom prst="straightConnector1">
              <a:avLst/>
            </a:prstGeom>
            <a:ln>
              <a:solidFill>
                <a:srgbClr val="00B0F0"/>
              </a:solidFill>
              <a:headEnd type="none" w="med" len="med"/>
              <a:tailEnd type="arrow" w="med" len="lg"/>
            </a:ln>
          </p:spPr>
          <p:style>
            <a:lnRef idx="2">
              <a:schemeClr val="accent1"/>
            </a:lnRef>
            <a:fillRef idx="0">
              <a:schemeClr val="accent1"/>
            </a:fillRef>
            <a:effectRef idx="1">
              <a:schemeClr val="accent1"/>
            </a:effectRef>
            <a:fontRef idx="minor">
              <a:schemeClr val="tx1"/>
            </a:fontRef>
          </p:style>
        </p:cxnSp>
      </p:grpSp>
      <mc:AlternateContent xmlns:mc="http://schemas.openxmlformats.org/markup-compatibility/2006" xmlns:a14="http://schemas.microsoft.com/office/drawing/2010/main">
        <mc:Choice Requires="a14">
          <p:sp>
            <p:nvSpPr>
              <p:cNvPr id="13" name="TextovéPole 12">
                <a:extLst>
                  <a:ext uri="{FF2B5EF4-FFF2-40B4-BE49-F238E27FC236}">
                    <a16:creationId xmlns:a16="http://schemas.microsoft.com/office/drawing/2014/main" id="{3E213427-4B15-C78F-8B3B-33A4C83F53A7}"/>
                  </a:ext>
                </a:extLst>
              </p:cNvPr>
              <p:cNvSpPr txBox="1"/>
              <p:nvPr/>
            </p:nvSpPr>
            <p:spPr>
              <a:xfrm>
                <a:off x="9283140" y="3267084"/>
                <a:ext cx="619337"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800" i="1" smtClean="0">
                          <a:latin typeface="Cambria Math" panose="02040503050406030204" pitchFamily="18" charset="0"/>
                          <a:ea typeface="Cambria Math" panose="02040503050406030204" pitchFamily="18" charset="0"/>
                        </a:rPr>
                        <m:t>&gt;</m:t>
                      </m:r>
                      <m:r>
                        <a:rPr lang="cs-CZ" sz="2800" b="0" i="1" smtClean="0">
                          <a:latin typeface="Cambria Math" panose="02040503050406030204" pitchFamily="18" charset="0"/>
                          <a:ea typeface="Cambria Math" panose="02040503050406030204" pitchFamily="18" charset="0"/>
                        </a:rPr>
                        <m:t>𝑐</m:t>
                      </m:r>
                    </m:oMath>
                  </m:oMathPara>
                </a14:m>
                <a:endParaRPr lang="cs-CZ" sz="2800" dirty="0"/>
              </a:p>
            </p:txBody>
          </p:sp>
        </mc:Choice>
        <mc:Fallback xmlns="">
          <p:sp>
            <p:nvSpPr>
              <p:cNvPr id="13" name="TextovéPole 12">
                <a:extLst>
                  <a:ext uri="{FF2B5EF4-FFF2-40B4-BE49-F238E27FC236}">
                    <a16:creationId xmlns:a16="http://schemas.microsoft.com/office/drawing/2014/main" id="{3E213427-4B15-C78F-8B3B-33A4C83F53A7}"/>
                  </a:ext>
                </a:extLst>
              </p:cNvPr>
              <p:cNvSpPr txBox="1">
                <a:spLocks noRot="1" noChangeAspect="1" noMove="1" noResize="1" noEditPoints="1" noAdjustHandles="1" noChangeArrowheads="1" noChangeShapeType="1" noTextEdit="1"/>
              </p:cNvSpPr>
              <p:nvPr/>
            </p:nvSpPr>
            <p:spPr>
              <a:xfrm>
                <a:off x="9283140" y="3267084"/>
                <a:ext cx="619337" cy="430887"/>
              </a:xfrm>
              <a:prstGeom prst="rect">
                <a:avLst/>
              </a:prstGeom>
              <a:blipFill>
                <a:blip r:embed="rId9"/>
                <a:stretch>
                  <a:fillRect/>
                </a:stretch>
              </a:blipFill>
            </p:spPr>
            <p:txBody>
              <a:bodyPr/>
              <a:lstStyle/>
              <a:p>
                <a:r>
                  <a:rPr lang="cs-CZ">
                    <a:noFill/>
                  </a:rPr>
                  <a:t> </a:t>
                </a:r>
              </a:p>
            </p:txBody>
          </p:sp>
        </mc:Fallback>
      </mc:AlternateContent>
    </p:spTree>
    <p:extLst>
      <p:ext uri="{BB962C8B-B14F-4D97-AF65-F5344CB8AC3E}">
        <p14:creationId xmlns:p14="http://schemas.microsoft.com/office/powerpoint/2010/main" val="1471589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1C9117-B0EA-F7B1-29E7-EAF13436A23C}"/>
            </a:ext>
          </a:extLst>
        </p:cNvPr>
        <p:cNvGrpSpPr/>
        <p:nvPr/>
      </p:nvGrpSpPr>
      <p:grpSpPr>
        <a:xfrm>
          <a:off x="0" y="0"/>
          <a:ext cx="0" cy="0"/>
          <a:chOff x="0" y="0"/>
          <a:chExt cx="0" cy="0"/>
        </a:xfrm>
      </p:grpSpPr>
      <p:sp>
        <p:nvSpPr>
          <p:cNvPr id="7" name="TextovéPole 6">
            <a:extLst>
              <a:ext uri="{FF2B5EF4-FFF2-40B4-BE49-F238E27FC236}">
                <a16:creationId xmlns:a16="http://schemas.microsoft.com/office/drawing/2014/main" id="{47015EA1-67AF-E4CC-F77C-46EEB43A0C26}"/>
              </a:ext>
            </a:extLst>
          </p:cNvPr>
          <p:cNvSpPr txBox="1"/>
          <p:nvPr/>
        </p:nvSpPr>
        <p:spPr>
          <a:xfrm>
            <a:off x="493060" y="853903"/>
            <a:ext cx="11627222" cy="3249672"/>
          </a:xfrm>
          <a:prstGeom prst="rect">
            <a:avLst/>
          </a:prstGeom>
          <a:noFill/>
        </p:spPr>
        <p:txBody>
          <a:bodyPr wrap="square">
            <a:spAutoFit/>
          </a:bodyPr>
          <a:lstStyle/>
          <a:p>
            <a:pPr>
              <a:lnSpc>
                <a:spcPct val="107000"/>
              </a:lnSpc>
              <a:spcAft>
                <a:spcPts val="800"/>
              </a:spcAft>
              <a:buNone/>
            </a:pPr>
            <a:r>
              <a:rPr lang="cs-CZ" sz="2000" kern="100" dirty="0">
                <a:solidFill>
                  <a:schemeClr val="tx1">
                    <a:lumMod val="85000"/>
                    <a:lumOff val="15000"/>
                  </a:schemeClr>
                </a:solidFill>
                <a:effectLst/>
                <a:latin typeface="Cavolini" panose="03000502040302020204" pitchFamily="66" charset="0"/>
                <a:ea typeface="Aptos" panose="020B0004020202020204" pitchFamily="34" charset="0"/>
                <a:cs typeface="Cavolini" panose="03000502040302020204" pitchFamily="66" charset="0"/>
              </a:rPr>
              <a:t>S tímto názorem však nebyli všichni spokojeni. </a:t>
            </a:r>
            <a:r>
              <a:rPr lang="cs-CZ" sz="2000" b="1" kern="100" dirty="0">
                <a:solidFill>
                  <a:schemeClr val="tx1">
                    <a:lumMod val="85000"/>
                    <a:lumOff val="15000"/>
                  </a:schemeClr>
                </a:solidFill>
                <a:effectLst/>
                <a:latin typeface="Cavolini" panose="03000502040302020204" pitchFamily="66" charset="0"/>
                <a:ea typeface="Aptos" panose="020B0004020202020204" pitchFamily="34" charset="0"/>
                <a:cs typeface="Cavolini" panose="03000502040302020204" pitchFamily="66" charset="0"/>
              </a:rPr>
              <a:t>H. A. Lorenz </a:t>
            </a:r>
            <a:r>
              <a:rPr lang="cs-CZ" sz="2000" kern="100" dirty="0" err="1">
                <a:solidFill>
                  <a:srgbClr val="00B050"/>
                </a:solidFill>
                <a:effectLst>
                  <a:outerShdw blurRad="38100" dist="38100" dir="2700000" algn="tl">
                    <a:srgbClr val="000000">
                      <a:alpha val="43137"/>
                    </a:srgbClr>
                  </a:outerShdw>
                </a:effectLst>
                <a:latin typeface="Cavolini" panose="03000502040302020204" pitchFamily="66" charset="0"/>
                <a:ea typeface="Aptos" panose="020B0004020202020204" pitchFamily="34" charset="0"/>
                <a:cs typeface="Cavolini" panose="03000502040302020204" pitchFamily="66" charset="0"/>
              </a:rPr>
              <a:t>Schrödingera</a:t>
            </a:r>
            <a:r>
              <a:rPr lang="cs-CZ" sz="2000" kern="100" dirty="0">
                <a:solidFill>
                  <a:schemeClr val="tx1">
                    <a:lumMod val="85000"/>
                    <a:lumOff val="15000"/>
                  </a:schemeClr>
                </a:solidFill>
                <a:effectLst/>
                <a:latin typeface="Cavolini" panose="03000502040302020204" pitchFamily="66" charset="0"/>
                <a:ea typeface="Aptos" panose="020B0004020202020204" pitchFamily="34" charset="0"/>
                <a:cs typeface="Cavolini" panose="03000502040302020204" pitchFamily="66" charset="0"/>
              </a:rPr>
              <a:t> okamžitě upozornil v dopise na jeho omyl:</a:t>
            </a:r>
          </a:p>
          <a:p>
            <a:pPr>
              <a:lnSpc>
                <a:spcPct val="107000"/>
              </a:lnSpc>
              <a:spcAft>
                <a:spcPts val="800"/>
              </a:spcAft>
              <a:buNone/>
            </a:pPr>
            <a:r>
              <a:rPr lang="cs-CZ" sz="2000" kern="100" dirty="0">
                <a:solidFill>
                  <a:srgbClr val="996633"/>
                </a:solidFill>
                <a:effectLst/>
                <a:latin typeface="Cavolini" panose="03000502040302020204" pitchFamily="66" charset="0"/>
                <a:ea typeface="Aptos" panose="020B0004020202020204" pitchFamily="34" charset="0"/>
                <a:cs typeface="Cavolini" panose="03000502040302020204" pitchFamily="66" charset="0"/>
              </a:rPr>
              <a:t>„Pokud se rozhodneme elektron takříkajíc zcela rozložit a nahradit jej vlnovým systémem, má to jednu </a:t>
            </a:r>
            <a:r>
              <a:rPr lang="cs-CZ" sz="2000" kern="100" dirty="0">
                <a:solidFill>
                  <a:srgbClr val="996633"/>
                </a:solidFill>
                <a:latin typeface="Cavolini" panose="03000502040302020204" pitchFamily="66" charset="0"/>
                <a:ea typeface="Aptos" panose="020B0004020202020204" pitchFamily="34" charset="0"/>
                <a:cs typeface="Cavolini" panose="03000502040302020204" pitchFamily="66" charset="0"/>
              </a:rPr>
              <a:t>n</a:t>
            </a:r>
            <a:r>
              <a:rPr lang="cs-CZ" sz="2000" kern="100" dirty="0">
                <a:solidFill>
                  <a:srgbClr val="996633"/>
                </a:solidFill>
                <a:effectLst/>
                <a:latin typeface="Cavolini" panose="03000502040302020204" pitchFamily="66" charset="0"/>
                <a:ea typeface="Aptos" panose="020B0004020202020204" pitchFamily="34" charset="0"/>
                <a:cs typeface="Cavolini" panose="03000502040302020204" pitchFamily="66" charset="0"/>
              </a:rPr>
              <a:t>evýhodu (…) – to, co předpokládáme o elektronu vodíkového atomu, musíme pravděpodobně předpokládat i o všech elektronech ve všech atomech; všechny </a:t>
            </a:r>
            <a:r>
              <a:rPr lang="cs-CZ" sz="2000" kern="100" dirty="0">
                <a:solidFill>
                  <a:srgbClr val="996633"/>
                </a:solidFill>
                <a:latin typeface="Cavolini" panose="03000502040302020204" pitchFamily="66" charset="0"/>
                <a:ea typeface="Aptos" panose="020B0004020202020204" pitchFamily="34" charset="0"/>
                <a:cs typeface="Cavolini" panose="03000502040302020204" pitchFamily="66" charset="0"/>
              </a:rPr>
              <a:t> </a:t>
            </a:r>
            <a:r>
              <a:rPr lang="cs-CZ" sz="2000" kern="100" dirty="0">
                <a:solidFill>
                  <a:srgbClr val="996633"/>
                </a:solidFill>
                <a:effectLst/>
                <a:latin typeface="Cavolini" panose="03000502040302020204" pitchFamily="66" charset="0"/>
                <a:ea typeface="Aptos" panose="020B0004020202020204" pitchFamily="34" charset="0"/>
                <a:cs typeface="Cavolini" panose="03000502040302020204" pitchFamily="66" charset="0"/>
              </a:rPr>
              <a:t>je musíme nahradit vlnovými systémy. Jak však potom pochopíme jevy, jako je fotoelektrických jev </a:t>
            </a:r>
            <a:r>
              <a:rPr lang="cs-CZ" sz="2000" kern="100" dirty="0">
                <a:solidFill>
                  <a:srgbClr val="996633"/>
                </a:solidFill>
                <a:latin typeface="Cavolini" panose="03000502040302020204" pitchFamily="66" charset="0"/>
                <a:ea typeface="Aptos" panose="020B0004020202020204" pitchFamily="34" charset="0"/>
                <a:cs typeface="Cavolini" panose="03000502040302020204" pitchFamily="66" charset="0"/>
              </a:rPr>
              <a:t>či</a:t>
            </a:r>
            <a:r>
              <a:rPr lang="cs-CZ" sz="2000" kern="100" dirty="0">
                <a:solidFill>
                  <a:srgbClr val="996633"/>
                </a:solidFill>
                <a:effectLst/>
                <a:latin typeface="Cavolini" panose="03000502040302020204" pitchFamily="66" charset="0"/>
                <a:ea typeface="Aptos" panose="020B0004020202020204" pitchFamily="34" charset="0"/>
                <a:cs typeface="Cavolini" panose="03000502040302020204" pitchFamily="66" charset="0"/>
              </a:rPr>
              <a:t> uvolňování elektronů z rozehřátých kovů? Zde se částice objevují pěkné a neporušené; jak se mohly po rozložení opět zformovat?“</a:t>
            </a:r>
          </a:p>
        </p:txBody>
      </p:sp>
      <p:sp>
        <p:nvSpPr>
          <p:cNvPr id="8" name="Obdélník 7">
            <a:extLst>
              <a:ext uri="{FF2B5EF4-FFF2-40B4-BE49-F238E27FC236}">
                <a16:creationId xmlns:a16="http://schemas.microsoft.com/office/drawing/2014/main" id="{8CD9078C-F0FE-62EA-BF14-6F345E9B1EF6}"/>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1" name="TextovéPole 10">
            <a:extLst>
              <a:ext uri="{FF2B5EF4-FFF2-40B4-BE49-F238E27FC236}">
                <a16:creationId xmlns:a16="http://schemas.microsoft.com/office/drawing/2014/main" id="{E63BE4A7-32CD-5B68-DADA-3D5762E63435}"/>
              </a:ext>
            </a:extLst>
          </p:cNvPr>
          <p:cNvSpPr txBox="1"/>
          <p:nvPr/>
        </p:nvSpPr>
        <p:spPr>
          <a:xfrm>
            <a:off x="493060" y="4659514"/>
            <a:ext cx="11304687" cy="1829796"/>
          </a:xfrm>
          <a:prstGeom prst="rect">
            <a:avLst/>
          </a:prstGeom>
          <a:noFill/>
        </p:spPr>
        <p:txBody>
          <a:bodyPr wrap="square">
            <a:spAutoFit/>
          </a:bodyPr>
          <a:lstStyle/>
          <a:p>
            <a:pPr>
              <a:lnSpc>
                <a:spcPct val="107000"/>
              </a:lnSpc>
              <a:spcAft>
                <a:spcPts val="800"/>
              </a:spcAft>
              <a:buNone/>
            </a:pPr>
            <a:r>
              <a:rPr lang="cs-CZ" sz="2000" kern="100" dirty="0">
                <a:solidFill>
                  <a:schemeClr val="tx1">
                    <a:lumMod val="85000"/>
                    <a:lumOff val="15000"/>
                  </a:schemeClr>
                </a:solidFill>
                <a:effectLst/>
                <a:latin typeface="Cavolini" panose="03000502040302020204" pitchFamily="66" charset="0"/>
                <a:ea typeface="Aptos" panose="020B0004020202020204" pitchFamily="34" charset="0"/>
                <a:cs typeface="Cavolini" panose="03000502040302020204" pitchFamily="66" charset="0"/>
              </a:rPr>
              <a:t>Následoval druhý dopis, který </a:t>
            </a:r>
            <a:r>
              <a:rPr lang="cs-CZ" sz="2000" kern="100" dirty="0" err="1">
                <a:solidFill>
                  <a:schemeClr val="tx1">
                    <a:lumMod val="85000"/>
                    <a:lumOff val="15000"/>
                  </a:schemeClr>
                </a:solidFill>
                <a:effectLst/>
                <a:latin typeface="Cavolini" panose="03000502040302020204" pitchFamily="66" charset="0"/>
                <a:ea typeface="Aptos" panose="020B0004020202020204" pitchFamily="34" charset="0"/>
                <a:cs typeface="Cavolini" panose="03000502040302020204" pitchFamily="66" charset="0"/>
              </a:rPr>
              <a:t>Lorentz</a:t>
            </a:r>
            <a:r>
              <a:rPr lang="cs-CZ" sz="2000" kern="100" dirty="0">
                <a:solidFill>
                  <a:schemeClr val="tx1">
                    <a:lumMod val="85000"/>
                    <a:lumOff val="15000"/>
                  </a:schemeClr>
                </a:solidFill>
                <a:effectLst/>
                <a:latin typeface="Cavolini" panose="03000502040302020204" pitchFamily="66" charset="0"/>
                <a:ea typeface="Aptos" panose="020B0004020202020204" pitchFamily="34" charset="0"/>
                <a:cs typeface="Cavolini" panose="03000502040302020204" pitchFamily="66" charset="0"/>
              </a:rPr>
              <a:t> (</a:t>
            </a:r>
            <a:r>
              <a:rPr lang="cs-CZ" sz="2000" kern="100" dirty="0">
                <a:solidFill>
                  <a:schemeClr val="tx1">
                    <a:lumMod val="85000"/>
                    <a:lumOff val="15000"/>
                  </a:schemeClr>
                </a:solidFill>
                <a:latin typeface="Cavolini" panose="03000502040302020204" pitchFamily="66" charset="0"/>
                <a:ea typeface="Aptos" panose="020B0004020202020204" pitchFamily="34" charset="0"/>
                <a:cs typeface="Cavolini" panose="03000502040302020204" pitchFamily="66" charset="0"/>
              </a:rPr>
              <a:t>tehdy 73letý)</a:t>
            </a:r>
            <a:r>
              <a:rPr lang="cs-CZ" sz="2000" kern="100" dirty="0">
                <a:solidFill>
                  <a:schemeClr val="tx1">
                    <a:lumMod val="85000"/>
                    <a:lumOff val="15000"/>
                  </a:schemeClr>
                </a:solidFill>
                <a:effectLst/>
                <a:latin typeface="Cavolini" panose="03000502040302020204" pitchFamily="66" charset="0"/>
                <a:ea typeface="Aptos" panose="020B0004020202020204" pitchFamily="34" charset="0"/>
                <a:cs typeface="Cavolini" panose="03000502040302020204" pitchFamily="66" charset="0"/>
              </a:rPr>
              <a:t> doplňuje 12stránkovým výpočtem, jehož výsledkem bylo, že </a:t>
            </a:r>
            <a:r>
              <a:rPr lang="cs-CZ" sz="2000" kern="100" dirty="0" err="1">
                <a:solidFill>
                  <a:srgbClr val="00B050"/>
                </a:solidFill>
                <a:effectLst/>
                <a:latin typeface="Cavolini" panose="03000502040302020204" pitchFamily="66" charset="0"/>
                <a:ea typeface="Aptos" panose="020B0004020202020204" pitchFamily="34" charset="0"/>
                <a:cs typeface="Cavolini" panose="03000502040302020204" pitchFamily="66" charset="0"/>
              </a:rPr>
              <a:t>Schrödingerova</a:t>
            </a:r>
            <a:r>
              <a:rPr lang="cs-CZ" sz="2000" kern="100" dirty="0">
                <a:solidFill>
                  <a:srgbClr val="00B050"/>
                </a:solidFill>
                <a:effectLst/>
                <a:latin typeface="Cavolini" panose="03000502040302020204" pitchFamily="66" charset="0"/>
                <a:ea typeface="Aptos" panose="020B0004020202020204" pitchFamily="34" charset="0"/>
                <a:cs typeface="Cavolini" panose="03000502040302020204" pitchFamily="66" charset="0"/>
              </a:rPr>
              <a:t> </a:t>
            </a:r>
            <a:r>
              <a:rPr lang="cs-CZ" sz="2000" kern="100" dirty="0">
                <a:solidFill>
                  <a:schemeClr val="tx1">
                    <a:lumMod val="85000"/>
                    <a:lumOff val="15000"/>
                  </a:schemeClr>
                </a:solidFill>
                <a:effectLst/>
                <a:latin typeface="Cavolini" panose="03000502040302020204" pitchFamily="66" charset="0"/>
                <a:ea typeface="Aptos" panose="020B0004020202020204" pitchFamily="34" charset="0"/>
                <a:cs typeface="Cavolini" panose="03000502040302020204" pitchFamily="66" charset="0"/>
              </a:rPr>
              <a:t>představa o vlnových balících není pro atomy možná.</a:t>
            </a:r>
          </a:p>
          <a:p>
            <a:pPr>
              <a:lnSpc>
                <a:spcPct val="107000"/>
              </a:lnSpc>
              <a:spcAft>
                <a:spcPts val="800"/>
              </a:spcAft>
              <a:buNone/>
            </a:pPr>
            <a:r>
              <a:rPr lang="cs-CZ" sz="2000" kern="100" dirty="0">
                <a:solidFill>
                  <a:schemeClr val="tx1">
                    <a:lumMod val="85000"/>
                    <a:lumOff val="15000"/>
                  </a:schemeClr>
                </a:solidFill>
                <a:effectLst/>
                <a:latin typeface="Cavolini" panose="03000502040302020204" pitchFamily="66" charset="0"/>
                <a:ea typeface="Aptos" panose="020B0004020202020204" pitchFamily="34" charset="0"/>
                <a:cs typeface="Cavolini" panose="03000502040302020204" pitchFamily="66" charset="0"/>
              </a:rPr>
              <a:t>Dopisy H. A. Lorenze jsou velmi působivé – žádný jiný kolega se tak detailně nezabýval obtížemi </a:t>
            </a:r>
            <a:r>
              <a:rPr lang="cs-CZ" sz="2000" kern="100" dirty="0" err="1">
                <a:solidFill>
                  <a:schemeClr val="tx1">
                    <a:lumMod val="85000"/>
                    <a:lumOff val="15000"/>
                  </a:schemeClr>
                </a:solidFill>
                <a:effectLst/>
                <a:latin typeface="Cavolini" panose="03000502040302020204" pitchFamily="66" charset="0"/>
                <a:ea typeface="Aptos" panose="020B0004020202020204" pitchFamily="34" charset="0"/>
                <a:cs typeface="Cavolini" panose="03000502040302020204" pitchFamily="66" charset="0"/>
              </a:rPr>
              <a:t>Schrödingerem</a:t>
            </a:r>
            <a:r>
              <a:rPr lang="cs-CZ" sz="2000" kern="100">
                <a:solidFill>
                  <a:schemeClr val="tx1">
                    <a:lumMod val="85000"/>
                    <a:lumOff val="15000"/>
                  </a:schemeClr>
                </a:solidFill>
                <a:effectLst/>
                <a:latin typeface="Cavolini" panose="03000502040302020204" pitchFamily="66" charset="0"/>
                <a:ea typeface="Aptos" panose="020B0004020202020204" pitchFamily="34" charset="0"/>
                <a:cs typeface="Cavolini" panose="03000502040302020204" pitchFamily="66" charset="0"/>
              </a:rPr>
              <a:t> předkládané </a:t>
            </a:r>
            <a:r>
              <a:rPr lang="cs-CZ" sz="2000" kern="100" dirty="0">
                <a:solidFill>
                  <a:schemeClr val="tx1">
                    <a:lumMod val="85000"/>
                    <a:lumOff val="15000"/>
                  </a:schemeClr>
                </a:solidFill>
                <a:effectLst/>
                <a:latin typeface="Cavolini" panose="03000502040302020204" pitchFamily="66" charset="0"/>
                <a:ea typeface="Aptos" panose="020B0004020202020204" pitchFamily="34" charset="0"/>
                <a:cs typeface="Cavolini" panose="03000502040302020204" pitchFamily="66" charset="0"/>
              </a:rPr>
              <a:t>interpretace. </a:t>
            </a:r>
          </a:p>
        </p:txBody>
      </p:sp>
      <p:sp>
        <p:nvSpPr>
          <p:cNvPr id="3" name="Obdélník 2">
            <a:extLst>
              <a:ext uri="{FF2B5EF4-FFF2-40B4-BE49-F238E27FC236}">
                <a16:creationId xmlns:a16="http://schemas.microsoft.com/office/drawing/2014/main" id="{7658215A-2376-8A5E-5C9C-0B0482B13383}"/>
              </a:ext>
            </a:extLst>
          </p:cNvPr>
          <p:cNvSpPr/>
          <p:nvPr/>
        </p:nvSpPr>
        <p:spPr>
          <a:xfrm>
            <a:off x="352474" y="802472"/>
            <a:ext cx="11576702" cy="856000"/>
          </a:xfrm>
          <a:prstGeom prst="rect">
            <a:avLst/>
          </a:prstGeom>
          <a:solidFill>
            <a:srgbClr val="FBE3D6">
              <a:alpha val="4117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TextovéPole 1">
            <a:extLst>
              <a:ext uri="{FF2B5EF4-FFF2-40B4-BE49-F238E27FC236}">
                <a16:creationId xmlns:a16="http://schemas.microsoft.com/office/drawing/2014/main" id="{25A5AA20-EC48-1442-723D-047B3EBCC341}"/>
              </a:ext>
            </a:extLst>
          </p:cNvPr>
          <p:cNvSpPr txBox="1"/>
          <p:nvPr/>
        </p:nvSpPr>
        <p:spPr>
          <a:xfrm>
            <a:off x="5346083" y="18459"/>
            <a:ext cx="1801455" cy="461665"/>
          </a:xfrm>
          <a:prstGeom prst="rect">
            <a:avLst/>
          </a:prstGeom>
          <a:noFill/>
        </p:spPr>
        <p:txBody>
          <a:bodyPr wrap="none" rtlCol="0">
            <a:spAutoFit/>
          </a:bodyPr>
          <a:lstStyle/>
          <a:p>
            <a:r>
              <a:rPr lang="cs-CZ" sz="2400" cap="small" dirty="0">
                <a:solidFill>
                  <a:srgbClr val="70AD47">
                    <a:lumMod val="50000"/>
                  </a:srgbClr>
                </a:solidFill>
                <a:latin typeface="Calibri" panose="020F0502020204030204"/>
              </a:rPr>
              <a:t>Vlnové balíky</a:t>
            </a:r>
          </a:p>
        </p:txBody>
      </p:sp>
    </p:spTree>
    <p:extLst>
      <p:ext uri="{BB962C8B-B14F-4D97-AF65-F5344CB8AC3E}">
        <p14:creationId xmlns:p14="http://schemas.microsoft.com/office/powerpoint/2010/main" val="1251972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B3FD79-CA5A-6EED-425D-929156D80948}"/>
            </a:ext>
          </a:extLst>
        </p:cNvPr>
        <p:cNvGrpSpPr/>
        <p:nvPr/>
      </p:nvGrpSpPr>
      <p:grpSpPr>
        <a:xfrm>
          <a:off x="0" y="0"/>
          <a:ext cx="0" cy="0"/>
          <a:chOff x="0" y="0"/>
          <a:chExt cx="0" cy="0"/>
        </a:xfrm>
      </p:grpSpPr>
      <p:sp>
        <p:nvSpPr>
          <p:cNvPr id="2" name="TextovéPole 1">
            <a:extLst>
              <a:ext uri="{FF2B5EF4-FFF2-40B4-BE49-F238E27FC236}">
                <a16:creationId xmlns:a16="http://schemas.microsoft.com/office/drawing/2014/main" id="{C74BA8BD-DCD2-BCA8-6F04-0897CCDDFAEB}"/>
              </a:ext>
            </a:extLst>
          </p:cNvPr>
          <p:cNvSpPr txBox="1"/>
          <p:nvPr/>
        </p:nvSpPr>
        <p:spPr>
          <a:xfrm>
            <a:off x="570321" y="718062"/>
            <a:ext cx="1475295" cy="369332"/>
          </a:xfrm>
          <a:prstGeom prst="rect">
            <a:avLst/>
          </a:prstGeom>
          <a:noFill/>
        </p:spPr>
        <p:txBody>
          <a:bodyPr wrap="square" rtlCol="0">
            <a:spAutoFit/>
          </a:bodyPr>
          <a:lstStyle/>
          <a:p>
            <a:r>
              <a:rPr lang="cs-CZ" dirty="0"/>
              <a:t>Frekvence</a:t>
            </a:r>
            <a:endParaRPr lang="cs-CZ" i="1" dirty="0"/>
          </a:p>
        </p:txBody>
      </p:sp>
      <p:sp>
        <p:nvSpPr>
          <p:cNvPr id="3" name="TextovéPole 2">
            <a:extLst>
              <a:ext uri="{FF2B5EF4-FFF2-40B4-BE49-F238E27FC236}">
                <a16:creationId xmlns:a16="http://schemas.microsoft.com/office/drawing/2014/main" id="{0383DA74-2481-EE13-718D-BA5D9049A881}"/>
              </a:ext>
            </a:extLst>
          </p:cNvPr>
          <p:cNvSpPr txBox="1"/>
          <p:nvPr/>
        </p:nvSpPr>
        <p:spPr>
          <a:xfrm>
            <a:off x="565889" y="1693465"/>
            <a:ext cx="10251650" cy="369332"/>
          </a:xfrm>
          <a:prstGeom prst="rect">
            <a:avLst/>
          </a:prstGeom>
          <a:noFill/>
        </p:spPr>
        <p:txBody>
          <a:bodyPr wrap="square" rtlCol="0">
            <a:spAutoFit/>
          </a:bodyPr>
          <a:lstStyle/>
          <a:p>
            <a:r>
              <a:rPr lang="cs-CZ" dirty="0"/>
              <a:t>odpovídá </a:t>
            </a:r>
            <a:r>
              <a:rPr lang="cs-CZ" dirty="0">
                <a:solidFill>
                  <a:srgbClr val="00B0F0"/>
                </a:solidFill>
                <a:effectLst>
                  <a:outerShdw blurRad="38100" dist="38100" dir="2700000" algn="tl">
                    <a:srgbClr val="000000">
                      <a:alpha val="43137"/>
                    </a:srgbClr>
                  </a:outerShdw>
                </a:effectLst>
              </a:rPr>
              <a:t>fiktivn</a:t>
            </a:r>
            <a:r>
              <a:rPr lang="cs-CZ" dirty="0">
                <a:solidFill>
                  <a:srgbClr val="00B050"/>
                </a:solidFill>
              </a:rPr>
              <a:t>í</a:t>
            </a:r>
            <a:r>
              <a:rPr lang="cs-CZ" dirty="0"/>
              <a:t> vlně, která doprovází objekt a šíří se </a:t>
            </a:r>
            <a:r>
              <a:rPr lang="cs-CZ" dirty="0">
                <a:solidFill>
                  <a:srgbClr val="00B0F0"/>
                </a:solidFill>
                <a:effectLst>
                  <a:outerShdw blurRad="38100" dist="38100" dir="2700000" algn="tl">
                    <a:srgbClr val="000000">
                      <a:alpha val="43137"/>
                    </a:srgbClr>
                  </a:outerShdw>
                </a:effectLst>
              </a:rPr>
              <a:t>fázovou</a:t>
            </a:r>
            <a:r>
              <a:rPr lang="cs-CZ" dirty="0">
                <a:effectLst>
                  <a:outerShdw blurRad="38100" dist="38100" dir="2700000" algn="tl">
                    <a:srgbClr val="000000">
                      <a:alpha val="43137"/>
                    </a:srgbClr>
                  </a:outerShdw>
                </a:effectLst>
              </a:rPr>
              <a:t> </a:t>
            </a:r>
            <a:r>
              <a:rPr lang="cs-CZ" dirty="0"/>
              <a:t>rychlostí </a:t>
            </a:r>
            <a:r>
              <a:rPr lang="cs-CZ" i="1" dirty="0">
                <a:solidFill>
                  <a:srgbClr val="00B0F0"/>
                </a:solidFill>
                <a:effectLst>
                  <a:outerShdw blurRad="38100" dist="38100" dir="2700000" algn="tl">
                    <a:srgbClr val="000000">
                      <a:alpha val="43137"/>
                    </a:srgbClr>
                  </a:outerShdw>
                </a:effectLst>
              </a:rPr>
              <a:t>u  </a:t>
            </a:r>
            <a:r>
              <a:rPr lang="cs-CZ" i="1" dirty="0"/>
              <a:t>.</a:t>
            </a:r>
          </a:p>
        </p:txBody>
      </p:sp>
      <mc:AlternateContent xmlns:mc="http://schemas.openxmlformats.org/markup-compatibility/2006" xmlns:a14="http://schemas.microsoft.com/office/drawing/2010/main">
        <mc:Choice Requires="a14">
          <p:sp>
            <p:nvSpPr>
              <p:cNvPr id="4" name="TextovéPole 3">
                <a:extLst>
                  <a:ext uri="{FF2B5EF4-FFF2-40B4-BE49-F238E27FC236}">
                    <a16:creationId xmlns:a16="http://schemas.microsoft.com/office/drawing/2014/main" id="{4FC879DF-AC58-BA28-91AA-DBED45E0D963}"/>
                  </a:ext>
                </a:extLst>
              </p:cNvPr>
              <p:cNvSpPr txBox="1"/>
              <p:nvPr/>
            </p:nvSpPr>
            <p:spPr>
              <a:xfrm>
                <a:off x="2473268" y="1033993"/>
                <a:ext cx="5848268" cy="44723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solidFill>
                            <a:srgbClr val="00B0F0"/>
                          </a:solidFill>
                          <a:latin typeface="Cambria Math" panose="02040503050406030204" pitchFamily="18" charset="0"/>
                        </a:rPr>
                        <m:t>𝑓</m:t>
                      </m:r>
                      <m:r>
                        <a:rPr lang="cs-CZ" sz="2400" b="0" i="1" smtClean="0">
                          <a:latin typeface="Cambria Math" panose="02040503050406030204" pitchFamily="18" charset="0"/>
                        </a:rPr>
                        <m:t>=</m:t>
                      </m:r>
                      <m:f>
                        <m:fPr>
                          <m:type m:val="lin"/>
                          <m:ctrlPr>
                            <a:rPr lang="cs-CZ" sz="2400" i="1">
                              <a:solidFill>
                                <a:srgbClr val="FF0000"/>
                              </a:solidFill>
                              <a:latin typeface="Cambria Math" panose="02040503050406030204" pitchFamily="18" charset="0"/>
                            </a:rPr>
                          </m:ctrlPr>
                        </m:fPr>
                        <m:num>
                          <m:sSub>
                            <m:sSubPr>
                              <m:ctrlPr>
                                <a:rPr lang="cs-CZ" sz="2400" i="1">
                                  <a:solidFill>
                                    <a:srgbClr val="FF0000"/>
                                  </a:solidFill>
                                  <a:latin typeface="Cambria Math" panose="02040503050406030204" pitchFamily="18" charset="0"/>
                                </a:rPr>
                              </m:ctrlPr>
                            </m:sSubPr>
                            <m:e>
                              <m:r>
                                <a:rPr lang="cs-CZ" sz="2400" i="1">
                                  <a:solidFill>
                                    <a:srgbClr val="FF0000"/>
                                  </a:solidFill>
                                  <a:latin typeface="Cambria Math" panose="02040503050406030204" pitchFamily="18" charset="0"/>
                                </a:rPr>
                                <m:t>𝑓</m:t>
                              </m:r>
                            </m:e>
                            <m:sub>
                              <m:r>
                                <a:rPr lang="cs-CZ" sz="2400" i="1">
                                  <a:solidFill>
                                    <a:srgbClr val="FF0000"/>
                                  </a:solidFill>
                                  <a:latin typeface="Cambria Math" panose="02040503050406030204" pitchFamily="18" charset="0"/>
                                </a:rPr>
                                <m:t>0</m:t>
                              </m:r>
                            </m:sub>
                          </m:sSub>
                        </m:num>
                        <m:den>
                          <m:rad>
                            <m:radPr>
                              <m:degHide m:val="on"/>
                              <m:ctrlPr>
                                <a:rPr lang="cs-CZ" sz="2400" i="1">
                                  <a:latin typeface="Cambria Math" panose="02040503050406030204" pitchFamily="18" charset="0"/>
                                </a:rPr>
                              </m:ctrlPr>
                            </m:radPr>
                            <m:deg/>
                            <m:e>
                              <m:r>
                                <a:rPr lang="cs-CZ" sz="2400" i="1">
                                  <a:latin typeface="Cambria Math" panose="02040503050406030204" pitchFamily="18" charset="0"/>
                                </a:rPr>
                                <m:t>1−</m:t>
                              </m:r>
                              <m:sSup>
                                <m:sSupPr>
                                  <m:ctrlPr>
                                    <a:rPr lang="cs-CZ" sz="2400" i="1" smtClean="0">
                                      <a:solidFill>
                                        <a:srgbClr val="C00000"/>
                                      </a:solidFill>
                                      <a:latin typeface="Cambria Math" panose="02040503050406030204" pitchFamily="18" charset="0"/>
                                      <a:ea typeface="Cambria Math" panose="02040503050406030204" pitchFamily="18" charset="0"/>
                                    </a:rPr>
                                  </m:ctrlPr>
                                </m:sSupPr>
                                <m:e>
                                  <m:r>
                                    <a:rPr lang="cs-CZ" sz="2400" i="1" smtClean="0">
                                      <a:solidFill>
                                        <a:srgbClr val="C00000"/>
                                      </a:solidFill>
                                      <a:latin typeface="Cambria Math" panose="02040503050406030204" pitchFamily="18" charset="0"/>
                                      <a:ea typeface="Cambria Math" panose="02040503050406030204" pitchFamily="18" charset="0"/>
                                    </a:rPr>
                                    <m:t>𝛽</m:t>
                                  </m:r>
                                </m:e>
                                <m:sup>
                                  <m:r>
                                    <a:rPr lang="cs-CZ" sz="2400" i="1">
                                      <a:latin typeface="Cambria Math" panose="02040503050406030204" pitchFamily="18" charset="0"/>
                                    </a:rPr>
                                    <m:t>2</m:t>
                                  </m:r>
                                </m:sup>
                              </m:sSup>
                            </m:e>
                          </m:rad>
                          <m:r>
                            <a:rPr lang="cs-CZ" sz="2400" b="0" i="1" smtClean="0">
                              <a:latin typeface="Cambria Math" panose="02040503050406030204" pitchFamily="18" charset="0"/>
                            </a:rPr>
                            <m:t>=</m:t>
                          </m:r>
                          <m:f>
                            <m:fPr>
                              <m:type m:val="lin"/>
                              <m:ctrlPr>
                                <a:rPr lang="cs-CZ" sz="2400" i="1">
                                  <a:latin typeface="Cambria Math" panose="02040503050406030204" pitchFamily="18" charset="0"/>
                                </a:rPr>
                              </m:ctrlPr>
                            </m:fPr>
                            <m:num>
                              <m:r>
                                <a:rPr lang="cs-CZ" sz="2400" i="1">
                                  <a:latin typeface="Cambria Math" panose="02040503050406030204" pitchFamily="18" charset="0"/>
                                </a:rPr>
                                <m:t>𝑚</m:t>
                              </m:r>
                              <m:sSup>
                                <m:sSupPr>
                                  <m:ctrlPr>
                                    <a:rPr lang="cs-CZ" sz="2400" i="1">
                                      <a:latin typeface="Cambria Math" panose="02040503050406030204" pitchFamily="18" charset="0"/>
                                    </a:rPr>
                                  </m:ctrlPr>
                                </m:sSupPr>
                                <m:e>
                                  <m:r>
                                    <a:rPr lang="cs-CZ" sz="2400" i="1">
                                      <a:latin typeface="Cambria Math" panose="02040503050406030204" pitchFamily="18" charset="0"/>
                                    </a:rPr>
                                    <m:t>𝑐</m:t>
                                  </m:r>
                                </m:e>
                                <m:sup>
                                  <m:r>
                                    <a:rPr lang="cs-CZ" sz="2400" i="1">
                                      <a:latin typeface="Cambria Math" panose="02040503050406030204" pitchFamily="18" charset="0"/>
                                    </a:rPr>
                                    <m:t>2</m:t>
                                  </m:r>
                                </m:sup>
                              </m:sSup>
                            </m:num>
                            <m:den>
                              <m:r>
                                <a:rPr lang="cs-CZ" sz="2400" b="0" i="1" smtClean="0">
                                  <a:latin typeface="Cambria Math" panose="02040503050406030204" pitchFamily="18" charset="0"/>
                                </a:rPr>
                                <m:t>h</m:t>
                              </m:r>
                              <m:rad>
                                <m:radPr>
                                  <m:degHide m:val="on"/>
                                  <m:ctrlPr>
                                    <a:rPr lang="cs-CZ" sz="2400" i="1">
                                      <a:latin typeface="Cambria Math" panose="02040503050406030204" pitchFamily="18" charset="0"/>
                                    </a:rPr>
                                  </m:ctrlPr>
                                </m:radPr>
                                <m:deg/>
                                <m:e>
                                  <m:r>
                                    <a:rPr lang="cs-CZ" sz="2400" i="1">
                                      <a:latin typeface="Cambria Math" panose="02040503050406030204" pitchFamily="18" charset="0"/>
                                    </a:rPr>
                                    <m:t>1−</m:t>
                                  </m:r>
                                  <m:sSup>
                                    <m:sSupPr>
                                      <m:ctrlPr>
                                        <a:rPr lang="cs-CZ" sz="2400" i="1" smtClean="0">
                                          <a:solidFill>
                                            <a:srgbClr val="C00000"/>
                                          </a:solidFill>
                                          <a:latin typeface="Cambria Math" panose="02040503050406030204" pitchFamily="18" charset="0"/>
                                          <a:ea typeface="Cambria Math" panose="02040503050406030204" pitchFamily="18" charset="0"/>
                                        </a:rPr>
                                      </m:ctrlPr>
                                    </m:sSupPr>
                                    <m:e>
                                      <m:r>
                                        <a:rPr lang="cs-CZ" sz="2400" i="1" smtClean="0">
                                          <a:solidFill>
                                            <a:srgbClr val="C00000"/>
                                          </a:solidFill>
                                          <a:latin typeface="Cambria Math" panose="02040503050406030204" pitchFamily="18" charset="0"/>
                                          <a:ea typeface="Cambria Math" panose="02040503050406030204" pitchFamily="18" charset="0"/>
                                        </a:rPr>
                                        <m:t>𝛽</m:t>
                                      </m:r>
                                    </m:e>
                                    <m:sup>
                                      <m:r>
                                        <a:rPr lang="cs-CZ" sz="2400" i="1">
                                          <a:latin typeface="Cambria Math" panose="02040503050406030204" pitchFamily="18" charset="0"/>
                                        </a:rPr>
                                        <m:t>2</m:t>
                                      </m:r>
                                    </m:sup>
                                  </m:sSup>
                                </m:e>
                              </m:rad>
                            </m:den>
                          </m:f>
                        </m:den>
                      </m:f>
                      <m:r>
                        <a:rPr lang="cs-CZ" sz="2400" i="1">
                          <a:latin typeface="Cambria Math" panose="02040503050406030204" pitchFamily="18" charset="0"/>
                        </a:rPr>
                        <m:t>, </m:t>
                      </m:r>
                      <m:r>
                        <a:rPr lang="cs-CZ" sz="2400" i="1" smtClean="0">
                          <a:solidFill>
                            <a:srgbClr val="C00000"/>
                          </a:solidFill>
                          <a:latin typeface="Cambria Math" panose="02040503050406030204" pitchFamily="18" charset="0"/>
                          <a:ea typeface="Cambria Math" panose="02040503050406030204" pitchFamily="18" charset="0"/>
                        </a:rPr>
                        <m:t>𝛽</m:t>
                      </m:r>
                      <m:r>
                        <a:rPr lang="cs-CZ" sz="2400" i="1">
                          <a:latin typeface="Cambria Math" panose="02040503050406030204" pitchFamily="18" charset="0"/>
                          <a:ea typeface="Cambria Math" panose="02040503050406030204" pitchFamily="18" charset="0"/>
                        </a:rPr>
                        <m:t>=</m:t>
                      </m:r>
                      <m:f>
                        <m:fPr>
                          <m:type m:val="lin"/>
                          <m:ctrlPr>
                            <a:rPr lang="cs-CZ" sz="2400" i="1">
                              <a:solidFill>
                                <a:srgbClr val="C00000"/>
                              </a:solidFill>
                              <a:latin typeface="Cambria Math" panose="02040503050406030204" pitchFamily="18" charset="0"/>
                              <a:ea typeface="Cambria Math" panose="02040503050406030204" pitchFamily="18" charset="0"/>
                            </a:rPr>
                          </m:ctrlPr>
                        </m:fPr>
                        <m:num>
                          <m:r>
                            <a:rPr lang="cs-CZ" sz="2400" i="1">
                              <a:solidFill>
                                <a:srgbClr val="C00000"/>
                              </a:solidFill>
                              <a:latin typeface="Cambria Math" panose="02040503050406030204" pitchFamily="18" charset="0"/>
                              <a:ea typeface="Cambria Math" panose="02040503050406030204" pitchFamily="18" charset="0"/>
                            </a:rPr>
                            <m:t>𝑣</m:t>
                          </m:r>
                        </m:num>
                        <m:den>
                          <m:r>
                            <a:rPr lang="cs-CZ" sz="2400" i="1">
                              <a:latin typeface="Cambria Math" panose="02040503050406030204" pitchFamily="18" charset="0"/>
                              <a:ea typeface="Cambria Math" panose="02040503050406030204" pitchFamily="18" charset="0"/>
                            </a:rPr>
                            <m:t>𝑐</m:t>
                          </m:r>
                        </m:den>
                      </m:f>
                    </m:oMath>
                  </m:oMathPara>
                </a14:m>
                <a:endParaRPr lang="cs-CZ" sz="2400" dirty="0"/>
              </a:p>
            </p:txBody>
          </p:sp>
        </mc:Choice>
        <mc:Fallback xmlns="">
          <p:sp>
            <p:nvSpPr>
              <p:cNvPr id="4" name="TextovéPole 3">
                <a:extLst>
                  <a:ext uri="{FF2B5EF4-FFF2-40B4-BE49-F238E27FC236}">
                    <a16:creationId xmlns:a16="http://schemas.microsoft.com/office/drawing/2014/main" id="{0110A7DF-3CB5-9312-1F66-1ECFE0B64C26}"/>
                  </a:ext>
                </a:extLst>
              </p:cNvPr>
              <p:cNvSpPr txBox="1">
                <a:spLocks noRot="1" noChangeAspect="1" noMove="1" noResize="1" noEditPoints="1" noAdjustHandles="1" noChangeArrowheads="1" noChangeShapeType="1" noTextEdit="1"/>
              </p:cNvSpPr>
              <p:nvPr/>
            </p:nvSpPr>
            <p:spPr>
              <a:xfrm>
                <a:off x="2473268" y="1033993"/>
                <a:ext cx="5848268" cy="447238"/>
              </a:xfrm>
              <a:prstGeom prst="rect">
                <a:avLst/>
              </a:prstGeom>
              <a:blipFill>
                <a:blip r:embed="rId4"/>
                <a:stretch>
                  <a:fillRect/>
                </a:stretch>
              </a:blipFill>
            </p:spPr>
            <p:txBody>
              <a:bodyPr/>
              <a:lstStyle/>
              <a:p>
                <a:r>
                  <a:rPr lang="cs-CZ">
                    <a:noFill/>
                  </a:rPr>
                  <a:t> </a:t>
                </a:r>
              </a:p>
            </p:txBody>
          </p:sp>
        </mc:Fallback>
      </mc:AlternateContent>
      <p:sp>
        <p:nvSpPr>
          <p:cNvPr id="5" name="TextovéPole 4">
            <a:extLst>
              <a:ext uri="{FF2B5EF4-FFF2-40B4-BE49-F238E27FC236}">
                <a16:creationId xmlns:a16="http://schemas.microsoft.com/office/drawing/2014/main" id="{EF5B33D6-BBDA-AE1A-52C1-CB4732F61663}"/>
              </a:ext>
            </a:extLst>
          </p:cNvPr>
          <p:cNvSpPr txBox="1"/>
          <p:nvPr/>
        </p:nvSpPr>
        <p:spPr>
          <a:xfrm>
            <a:off x="565889" y="2153025"/>
            <a:ext cx="10392491" cy="646331"/>
          </a:xfrm>
          <a:prstGeom prst="rect">
            <a:avLst/>
          </a:prstGeom>
          <a:noFill/>
        </p:spPr>
        <p:txBody>
          <a:bodyPr wrap="square" rtlCol="0">
            <a:spAutoFit/>
          </a:bodyPr>
          <a:lstStyle/>
          <a:p>
            <a:r>
              <a:rPr lang="cs-CZ" u="sng" dirty="0"/>
              <a:t>Předpoklad</a:t>
            </a:r>
            <a:r>
              <a:rPr lang="cs-CZ" dirty="0"/>
              <a:t>: pokud v čase </a:t>
            </a:r>
            <a:r>
              <a:rPr lang="cs-CZ" i="1" dirty="0"/>
              <a:t>t </a:t>
            </a:r>
            <a:r>
              <a:rPr lang="cs-CZ" dirty="0"/>
              <a:t>= 0 souhlasí fáze </a:t>
            </a:r>
            <a:r>
              <a:rPr lang="cs-CZ" dirty="0">
                <a:solidFill>
                  <a:srgbClr val="00B0F0"/>
                </a:solidFill>
              </a:rPr>
              <a:t>fiktivní</a:t>
            </a:r>
            <a:r>
              <a:rPr lang="cs-CZ" dirty="0"/>
              <a:t> vlny s fází </a:t>
            </a:r>
            <a:r>
              <a:rPr lang="cs-CZ" dirty="0">
                <a:solidFill>
                  <a:srgbClr val="00B050"/>
                </a:solidFill>
              </a:rPr>
              <a:t>vnitřního děje </a:t>
            </a:r>
            <a:r>
              <a:rPr lang="cs-CZ" dirty="0"/>
              <a:t>objektu, bude se tato shoda fáze zachovávat. Tedy i tehdy, když se objekt za dobu </a:t>
            </a:r>
            <a:r>
              <a:rPr lang="cs-CZ" i="1" dirty="0">
                <a:highlight>
                  <a:srgbClr val="FFFF00"/>
                </a:highlight>
                <a:sym typeface="Symbol" panose="05050102010706020507" pitchFamily="18" charset="2"/>
              </a:rPr>
              <a:t></a:t>
            </a:r>
            <a:r>
              <a:rPr lang="cs-CZ" dirty="0">
                <a:sym typeface="Symbol" panose="05050102010706020507" pitchFamily="18" charset="2"/>
              </a:rPr>
              <a:t> </a:t>
            </a:r>
            <a:r>
              <a:rPr lang="cs-CZ" dirty="0"/>
              <a:t>posune rychlostí </a:t>
            </a:r>
            <a:r>
              <a:rPr lang="cs-CZ" i="1" dirty="0">
                <a:solidFill>
                  <a:srgbClr val="C00000"/>
                </a:solidFill>
                <a:effectLst>
                  <a:outerShdw blurRad="38100" dist="38100" dir="2700000" algn="tl">
                    <a:srgbClr val="000000">
                      <a:alpha val="43137"/>
                    </a:srgbClr>
                  </a:outerShdw>
                </a:effectLst>
              </a:rPr>
              <a:t>v </a:t>
            </a:r>
            <a:r>
              <a:rPr lang="cs-CZ" dirty="0"/>
              <a:t>do bodu </a:t>
            </a:r>
            <a:r>
              <a:rPr lang="cs-CZ" i="1" dirty="0">
                <a:solidFill>
                  <a:srgbClr val="C00000"/>
                </a:solidFill>
              </a:rPr>
              <a:t>x </a:t>
            </a:r>
            <a:r>
              <a:rPr lang="cs-CZ" dirty="0"/>
              <a:t>:</a:t>
            </a:r>
          </a:p>
        </p:txBody>
      </p:sp>
      <p:grpSp>
        <p:nvGrpSpPr>
          <p:cNvPr id="15" name="Skupina 14">
            <a:extLst>
              <a:ext uri="{FF2B5EF4-FFF2-40B4-BE49-F238E27FC236}">
                <a16:creationId xmlns:a16="http://schemas.microsoft.com/office/drawing/2014/main" id="{5EE3CCA8-9624-383D-AFA1-FD0ECAA46E95}"/>
              </a:ext>
            </a:extLst>
          </p:cNvPr>
          <p:cNvGrpSpPr/>
          <p:nvPr/>
        </p:nvGrpSpPr>
        <p:grpSpPr>
          <a:xfrm>
            <a:off x="7773438" y="2836968"/>
            <a:ext cx="1679097" cy="1258825"/>
            <a:chOff x="7085285" y="3251752"/>
            <a:chExt cx="1679097" cy="1258825"/>
          </a:xfrm>
        </p:grpSpPr>
        <mc:AlternateContent xmlns:mc="http://schemas.openxmlformats.org/markup-compatibility/2006" xmlns:a14="http://schemas.microsoft.com/office/drawing/2010/main">
          <mc:Choice Requires="a14">
            <p:sp>
              <p:nvSpPr>
                <p:cNvPr id="22" name="TextovéPole 21">
                  <a:extLst>
                    <a:ext uri="{FF2B5EF4-FFF2-40B4-BE49-F238E27FC236}">
                      <a16:creationId xmlns:a16="http://schemas.microsoft.com/office/drawing/2014/main" id="{7BF50D31-B6EC-0B3F-6E3F-76DBA316AF23}"/>
                    </a:ext>
                  </a:extLst>
                </p:cNvPr>
                <p:cNvSpPr txBox="1"/>
                <p:nvPr/>
              </p:nvSpPr>
              <p:spPr>
                <a:xfrm>
                  <a:off x="7637786" y="3480699"/>
                  <a:ext cx="945515" cy="74129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solidFill>
                              <a:srgbClr val="00B0F0"/>
                            </a:solidFill>
                            <a:latin typeface="Cambria Math" panose="02040503050406030204" pitchFamily="18" charset="0"/>
                          </a:rPr>
                          <m:t>𝑢</m:t>
                        </m:r>
                        <m:r>
                          <a:rPr lang="cs-CZ" sz="2400" b="0" i="1" smtClean="0">
                            <a:latin typeface="Cambria Math" panose="02040503050406030204" pitchFamily="18" charset="0"/>
                          </a:rPr>
                          <m:t>=</m:t>
                        </m:r>
                        <m:f>
                          <m:fPr>
                            <m:ctrlPr>
                              <a:rPr lang="cs-CZ" sz="2400" i="1">
                                <a:latin typeface="Cambria Math" panose="02040503050406030204" pitchFamily="18" charset="0"/>
                              </a:rPr>
                            </m:ctrlPr>
                          </m:fPr>
                          <m:num>
                            <m:sSup>
                              <m:sSupPr>
                                <m:ctrlPr>
                                  <a:rPr lang="cs-CZ" sz="2400" i="1">
                                    <a:latin typeface="Cambria Math" panose="02040503050406030204" pitchFamily="18" charset="0"/>
                                  </a:rPr>
                                </m:ctrlPr>
                              </m:sSupPr>
                              <m:e>
                                <m:r>
                                  <a:rPr lang="cs-CZ" sz="2400" i="1">
                                    <a:latin typeface="Cambria Math" panose="02040503050406030204" pitchFamily="18" charset="0"/>
                                  </a:rPr>
                                  <m:t>𝑐</m:t>
                                </m:r>
                              </m:e>
                              <m:sup>
                                <m:r>
                                  <a:rPr lang="cs-CZ" sz="2400" i="1">
                                    <a:latin typeface="Cambria Math" panose="02040503050406030204" pitchFamily="18" charset="0"/>
                                  </a:rPr>
                                  <m:t>2</m:t>
                                </m:r>
                              </m:sup>
                            </m:sSup>
                          </m:num>
                          <m:den>
                            <m:r>
                              <a:rPr lang="cs-CZ" sz="2400" i="1">
                                <a:solidFill>
                                  <a:srgbClr val="C00000"/>
                                </a:solidFill>
                                <a:latin typeface="Cambria Math" panose="02040503050406030204" pitchFamily="18" charset="0"/>
                              </a:rPr>
                              <m:t>𝑣</m:t>
                            </m:r>
                          </m:den>
                        </m:f>
                      </m:oMath>
                    </m:oMathPara>
                  </a14:m>
                  <a:endParaRPr lang="cs-CZ" sz="2400" dirty="0"/>
                </a:p>
              </p:txBody>
            </p:sp>
          </mc:Choice>
          <mc:Fallback xmlns="">
            <p:sp>
              <p:nvSpPr>
                <p:cNvPr id="22" name="TextovéPole 21">
                  <a:extLst>
                    <a:ext uri="{FF2B5EF4-FFF2-40B4-BE49-F238E27FC236}">
                      <a16:creationId xmlns:a16="http://schemas.microsoft.com/office/drawing/2014/main" id="{45CB7F3F-8F9A-3C58-AB8F-F5C106FE6940}"/>
                    </a:ext>
                  </a:extLst>
                </p:cNvPr>
                <p:cNvSpPr txBox="1">
                  <a:spLocks noRot="1" noChangeAspect="1" noMove="1" noResize="1" noEditPoints="1" noAdjustHandles="1" noChangeArrowheads="1" noChangeShapeType="1" noTextEdit="1"/>
                </p:cNvSpPr>
                <p:nvPr/>
              </p:nvSpPr>
              <p:spPr>
                <a:xfrm>
                  <a:off x="7637786" y="3480699"/>
                  <a:ext cx="945515" cy="741293"/>
                </a:xfrm>
                <a:prstGeom prst="rect">
                  <a:avLst/>
                </a:prstGeom>
                <a:blipFill>
                  <a:blip r:embed="rId5"/>
                  <a:stretch>
                    <a:fillRect/>
                  </a:stretch>
                </a:blipFill>
              </p:spPr>
              <p:txBody>
                <a:bodyPr/>
                <a:lstStyle/>
                <a:p>
                  <a:r>
                    <a:rPr lang="cs-CZ">
                      <a:noFill/>
                    </a:rPr>
                    <a:t> </a:t>
                  </a:r>
                </a:p>
              </p:txBody>
            </p:sp>
          </mc:Fallback>
        </mc:AlternateContent>
        <p:sp>
          <p:nvSpPr>
            <p:cNvPr id="23" name="Obdélník 22">
              <a:extLst>
                <a:ext uri="{FF2B5EF4-FFF2-40B4-BE49-F238E27FC236}">
                  <a16:creationId xmlns:a16="http://schemas.microsoft.com/office/drawing/2014/main" id="{145916F5-6C22-F2A1-8D74-B7E88DD6AED1}"/>
                </a:ext>
              </a:extLst>
            </p:cNvPr>
            <p:cNvSpPr/>
            <p:nvPr/>
          </p:nvSpPr>
          <p:spPr>
            <a:xfrm>
              <a:off x="7541147" y="3429000"/>
              <a:ext cx="1223235" cy="936625"/>
            </a:xfrm>
            <a:prstGeom prst="rect">
              <a:avLst/>
            </a:prstGeom>
            <a:no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Pravá složená závorka 13">
              <a:extLst>
                <a:ext uri="{FF2B5EF4-FFF2-40B4-BE49-F238E27FC236}">
                  <a16:creationId xmlns:a16="http://schemas.microsoft.com/office/drawing/2014/main" id="{73CFF33A-AEA4-FE98-A1EF-647685889593}"/>
                </a:ext>
              </a:extLst>
            </p:cNvPr>
            <p:cNvSpPr/>
            <p:nvPr/>
          </p:nvSpPr>
          <p:spPr>
            <a:xfrm>
              <a:off x="7085285" y="3251752"/>
              <a:ext cx="303924" cy="1258825"/>
            </a:xfrm>
            <a:prstGeom prst="rightBrace">
              <a:avLst>
                <a:gd name="adj1" fmla="val 21450"/>
                <a:gd name="adj2" fmla="val 50000"/>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cs-CZ"/>
            </a:p>
          </p:txBody>
        </p:sp>
      </p:grpSp>
      <p:sp>
        <p:nvSpPr>
          <p:cNvPr id="16" name="TextovéPole 15">
            <a:extLst>
              <a:ext uri="{FF2B5EF4-FFF2-40B4-BE49-F238E27FC236}">
                <a16:creationId xmlns:a16="http://schemas.microsoft.com/office/drawing/2014/main" id="{3ECE7F52-B267-CE44-54DF-7B7B6190918E}"/>
              </a:ext>
            </a:extLst>
          </p:cNvPr>
          <p:cNvSpPr txBox="1"/>
          <p:nvPr/>
        </p:nvSpPr>
        <p:spPr>
          <a:xfrm>
            <a:off x="9533178" y="2951559"/>
            <a:ext cx="2655678" cy="1015663"/>
          </a:xfrm>
          <a:prstGeom prst="rect">
            <a:avLst/>
          </a:prstGeom>
          <a:noFill/>
        </p:spPr>
        <p:txBody>
          <a:bodyPr wrap="square" rtlCol="0">
            <a:spAutoFit/>
          </a:bodyPr>
          <a:lstStyle/>
          <a:p>
            <a:r>
              <a:rPr lang="cs-CZ" sz="1500" dirty="0">
                <a:solidFill>
                  <a:srgbClr val="EF9867"/>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Tento vztah </a:t>
            </a:r>
            <a:r>
              <a:rPr lang="cs-CZ" sz="1500" u="sng" dirty="0">
                <a:solidFill>
                  <a:srgbClr val="C00000"/>
                </a:solidFill>
                <a:latin typeface="Cavolini" panose="03000502040302020204" pitchFamily="66" charset="0"/>
                <a:cs typeface="Cavolini" panose="03000502040302020204" pitchFamily="66" charset="0"/>
              </a:rPr>
              <a:t>(odvozený pro volnou částici) </a:t>
            </a:r>
            <a:r>
              <a:rPr lang="cs-CZ" sz="1500" dirty="0">
                <a:solidFill>
                  <a:srgbClr val="EF9867"/>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použil </a:t>
            </a:r>
            <a:r>
              <a:rPr lang="cs-CZ" sz="1500" dirty="0" err="1">
                <a:solidFill>
                  <a:srgbClr val="EF9867"/>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1500" dirty="0">
                <a:solidFill>
                  <a:srgbClr val="EF9867"/>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na elektron v atomu.</a:t>
            </a:r>
            <a:endParaRPr lang="cs-CZ" sz="1500" i="1" dirty="0">
              <a:solidFill>
                <a:srgbClr val="EF9867"/>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endParaRPr>
          </a:p>
        </p:txBody>
      </p:sp>
      <p:sp>
        <p:nvSpPr>
          <p:cNvPr id="30" name="Obdélník 29">
            <a:extLst>
              <a:ext uri="{FF2B5EF4-FFF2-40B4-BE49-F238E27FC236}">
                <a16:creationId xmlns:a16="http://schemas.microsoft.com/office/drawing/2014/main" id="{48A06B40-27B8-F1AD-400B-69F44BF5864D}"/>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1" name="TextovéPole 30">
            <a:extLst>
              <a:ext uri="{FF2B5EF4-FFF2-40B4-BE49-F238E27FC236}">
                <a16:creationId xmlns:a16="http://schemas.microsoft.com/office/drawing/2014/main" id="{AC9BC493-AFF1-9A9A-785F-92558B1DC3C4}"/>
              </a:ext>
            </a:extLst>
          </p:cNvPr>
          <p:cNvSpPr txBox="1"/>
          <p:nvPr/>
        </p:nvSpPr>
        <p:spPr>
          <a:xfrm>
            <a:off x="3722261" y="28602"/>
            <a:ext cx="4870949" cy="461665"/>
          </a:xfrm>
          <a:prstGeom prst="rect">
            <a:avLst/>
          </a:prstGeom>
          <a:noFill/>
        </p:spPr>
        <p:txBody>
          <a:bodyPr wrap="none" rtlCol="0">
            <a:spAutoFit/>
          </a:bodyPr>
          <a:lstStyle/>
          <a:p>
            <a:r>
              <a:rPr lang="cs-CZ" sz="2400" cap="small" dirty="0">
                <a:solidFill>
                  <a:srgbClr val="70AD47">
                    <a:lumMod val="50000"/>
                  </a:srgbClr>
                </a:solidFill>
                <a:latin typeface="Calibri" panose="020F0502020204030204"/>
              </a:rPr>
              <a:t>Z čeho de </a:t>
            </a:r>
            <a:r>
              <a:rPr lang="cs-CZ" sz="2400" cap="small" dirty="0" err="1">
                <a:solidFill>
                  <a:srgbClr val="70AD47">
                    <a:lumMod val="50000"/>
                  </a:srgbClr>
                </a:solidFill>
                <a:latin typeface="Calibri" panose="020F0502020204030204"/>
              </a:rPr>
              <a:t>Broglie</a:t>
            </a:r>
            <a:r>
              <a:rPr lang="cs-CZ" sz="2400" cap="small" dirty="0">
                <a:solidFill>
                  <a:srgbClr val="70AD47">
                    <a:lumMod val="50000"/>
                  </a:srgbClr>
                </a:solidFill>
                <a:latin typeface="Calibri" panose="020F0502020204030204"/>
              </a:rPr>
              <a:t> vyšel a k čemu došel</a:t>
            </a:r>
          </a:p>
        </p:txBody>
      </p:sp>
      <p:grpSp>
        <p:nvGrpSpPr>
          <p:cNvPr id="9" name="Skupina 8">
            <a:extLst>
              <a:ext uri="{FF2B5EF4-FFF2-40B4-BE49-F238E27FC236}">
                <a16:creationId xmlns:a16="http://schemas.microsoft.com/office/drawing/2014/main" id="{31DDBFB6-B3B9-AB95-9A63-865FD4403D03}"/>
              </a:ext>
            </a:extLst>
          </p:cNvPr>
          <p:cNvGrpSpPr/>
          <p:nvPr/>
        </p:nvGrpSpPr>
        <p:grpSpPr>
          <a:xfrm>
            <a:off x="2247999" y="2912834"/>
            <a:ext cx="5418874" cy="1164105"/>
            <a:chOff x="1531105" y="2082139"/>
            <a:chExt cx="5418874" cy="1164105"/>
          </a:xfrm>
        </p:grpSpPr>
        <mc:AlternateContent xmlns:mc="http://schemas.openxmlformats.org/markup-compatibility/2006" xmlns:a14="http://schemas.microsoft.com/office/drawing/2010/main">
          <mc:Choice Requires="a14">
            <p:sp>
              <p:nvSpPr>
                <p:cNvPr id="10" name="TextovéPole 9">
                  <a:extLst>
                    <a:ext uri="{FF2B5EF4-FFF2-40B4-BE49-F238E27FC236}">
                      <a16:creationId xmlns:a16="http://schemas.microsoft.com/office/drawing/2014/main" id="{899D833D-26CC-09B1-634C-EC93F81E1F09}"/>
                    </a:ext>
                  </a:extLst>
                </p:cNvPr>
                <p:cNvSpPr txBox="1"/>
                <p:nvPr/>
              </p:nvSpPr>
              <p:spPr>
                <a:xfrm>
                  <a:off x="1531105" y="2082139"/>
                  <a:ext cx="4564895"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unc>
                          <m:funcPr>
                            <m:ctrlPr>
                              <a:rPr lang="cs-CZ" sz="2400" b="0" i="1" smtClean="0">
                                <a:latin typeface="Cambria Math" panose="02040503050406030204" pitchFamily="18" charset="0"/>
                              </a:rPr>
                            </m:ctrlPr>
                          </m:funcPr>
                          <m:fName>
                            <m:r>
                              <m:rPr>
                                <m:sty m:val="p"/>
                              </m:rPr>
                              <a:rPr lang="cs-CZ" sz="2400" b="0" i="0" smtClean="0">
                                <a:latin typeface="Cambria Math" panose="02040503050406030204" pitchFamily="18" charset="0"/>
                              </a:rPr>
                              <m:t>sin</m:t>
                            </m:r>
                          </m:fName>
                          <m:e>
                            <m:r>
                              <a:rPr lang="cs-CZ" sz="2400" b="0" i="1" smtClean="0">
                                <a:latin typeface="Cambria Math" panose="02040503050406030204" pitchFamily="18" charset="0"/>
                              </a:rPr>
                              <m:t>2</m:t>
                            </m:r>
                            <m:r>
                              <a:rPr lang="cs-CZ" sz="2400" b="0" i="1" smtClean="0">
                                <a:latin typeface="Cambria Math" panose="02040503050406030204" pitchFamily="18" charset="0"/>
                                <a:ea typeface="Cambria Math" panose="02040503050406030204" pitchFamily="18" charset="0"/>
                              </a:rPr>
                              <m:t>𝜋</m:t>
                            </m:r>
                            <m:r>
                              <a:rPr lang="cs-CZ" sz="2400" b="0" i="1" smtClean="0">
                                <a:solidFill>
                                  <a:srgbClr val="00B0F0"/>
                                </a:solidFill>
                                <a:latin typeface="Cambria Math" panose="02040503050406030204" pitchFamily="18" charset="0"/>
                                <a:ea typeface="Cambria Math" panose="02040503050406030204" pitchFamily="18" charset="0"/>
                              </a:rPr>
                              <m:t>𝑓</m:t>
                            </m:r>
                            <m:d>
                              <m:dPr>
                                <m:ctrlPr>
                                  <a:rPr lang="cs-CZ" sz="2400" b="0" i="1" smtClean="0">
                                    <a:highlight>
                                      <a:srgbClr val="FFFF00"/>
                                    </a:highlight>
                                    <a:latin typeface="Cambria Math" panose="02040503050406030204" pitchFamily="18" charset="0"/>
                                    <a:ea typeface="Cambria Math" panose="02040503050406030204" pitchFamily="18" charset="0"/>
                                  </a:rPr>
                                </m:ctrlPr>
                              </m:dPr>
                              <m:e>
                                <m:r>
                                  <a:rPr lang="cs-CZ" sz="2400" b="0" i="1" smtClean="0">
                                    <a:highlight>
                                      <a:srgbClr val="FFFF00"/>
                                    </a:highlight>
                                    <a:latin typeface="Cambria Math" panose="02040503050406030204" pitchFamily="18" charset="0"/>
                                    <a:ea typeface="Cambria Math" panose="02040503050406030204" pitchFamily="18" charset="0"/>
                                  </a:rPr>
                                  <m:t>𝜏</m:t>
                                </m:r>
                                <m:r>
                                  <a:rPr lang="cs-CZ" sz="2400" b="0" i="1" smtClean="0">
                                    <a:latin typeface="Cambria Math" panose="02040503050406030204" pitchFamily="18" charset="0"/>
                                    <a:ea typeface="Cambria Math" panose="02040503050406030204" pitchFamily="18" charset="0"/>
                                  </a:rPr>
                                  <m:t>−</m:t>
                                </m:r>
                                <m:f>
                                  <m:fPr>
                                    <m:type m:val="lin"/>
                                    <m:ctrlPr>
                                      <a:rPr lang="cs-CZ" sz="2400" i="1" smtClean="0">
                                        <a:solidFill>
                                          <a:srgbClr val="C00000"/>
                                        </a:solidFill>
                                        <a:latin typeface="Cambria Math" panose="02040503050406030204" pitchFamily="18" charset="0"/>
                                        <a:ea typeface="Cambria Math" panose="02040503050406030204" pitchFamily="18" charset="0"/>
                                      </a:rPr>
                                    </m:ctrlPr>
                                  </m:fPr>
                                  <m:num>
                                    <m:r>
                                      <a:rPr lang="cs-CZ" sz="2400" i="1" smtClean="0">
                                        <a:solidFill>
                                          <a:srgbClr val="C00000"/>
                                        </a:solidFill>
                                        <a:latin typeface="Cambria Math" panose="02040503050406030204" pitchFamily="18" charset="0"/>
                                        <a:ea typeface="Cambria Math" panose="02040503050406030204" pitchFamily="18" charset="0"/>
                                      </a:rPr>
                                      <m:t>𝑥</m:t>
                                    </m:r>
                                  </m:num>
                                  <m:den>
                                    <m:r>
                                      <a:rPr lang="cs-CZ" sz="2400" b="0" i="1" smtClean="0">
                                        <a:solidFill>
                                          <a:srgbClr val="00B0F0"/>
                                        </a:solidFill>
                                        <a:latin typeface="Cambria Math" panose="02040503050406030204" pitchFamily="18" charset="0"/>
                                        <a:ea typeface="Cambria Math" panose="02040503050406030204" pitchFamily="18" charset="0"/>
                                      </a:rPr>
                                      <m:t>𝑢</m:t>
                                    </m:r>
                                  </m:den>
                                </m:f>
                              </m:e>
                            </m:d>
                            <m:r>
                              <a:rPr lang="cs-CZ" sz="2400" b="0" i="1" smtClean="0">
                                <a:latin typeface="Cambria Math" panose="02040503050406030204" pitchFamily="18" charset="0"/>
                                <a:ea typeface="Cambria Math" panose="02040503050406030204" pitchFamily="18" charset="0"/>
                              </a:rPr>
                              <m:t>=</m:t>
                            </m:r>
                            <m:func>
                              <m:funcPr>
                                <m:ctrlPr>
                                  <a:rPr lang="cs-CZ" sz="2400" b="0" i="1" smtClean="0">
                                    <a:latin typeface="Cambria Math" panose="02040503050406030204" pitchFamily="18" charset="0"/>
                                    <a:ea typeface="Cambria Math" panose="02040503050406030204" pitchFamily="18" charset="0"/>
                                  </a:rPr>
                                </m:ctrlPr>
                              </m:funcPr>
                              <m:fName>
                                <m:r>
                                  <m:rPr>
                                    <m:sty m:val="p"/>
                                  </m:rPr>
                                  <a:rPr lang="cs-CZ" sz="2400" b="0" i="0" smtClean="0">
                                    <a:latin typeface="Cambria Math" panose="02040503050406030204" pitchFamily="18" charset="0"/>
                                    <a:ea typeface="Cambria Math" panose="02040503050406030204" pitchFamily="18" charset="0"/>
                                  </a:rPr>
                                  <m:t>sin</m:t>
                                </m:r>
                              </m:fName>
                              <m:e>
                                <m:r>
                                  <a:rPr lang="cs-CZ" sz="2400" i="1">
                                    <a:latin typeface="Cambria Math" panose="02040503050406030204" pitchFamily="18" charset="0"/>
                                  </a:rPr>
                                  <m:t>2</m:t>
                                </m:r>
                                <m:r>
                                  <a:rPr lang="cs-CZ" sz="2400" i="1">
                                    <a:latin typeface="Cambria Math" panose="02040503050406030204" pitchFamily="18" charset="0"/>
                                    <a:ea typeface="Cambria Math" panose="02040503050406030204" pitchFamily="18" charset="0"/>
                                  </a:rPr>
                                  <m:t>𝜋</m:t>
                                </m:r>
                                <m:sSub>
                                  <m:sSubPr>
                                    <m:ctrlPr>
                                      <a:rPr lang="cs-CZ" sz="2400" i="1" smtClean="0">
                                        <a:solidFill>
                                          <a:srgbClr val="00B050"/>
                                        </a:solidFill>
                                        <a:latin typeface="Cambria Math" panose="02040503050406030204" pitchFamily="18" charset="0"/>
                                        <a:ea typeface="Cambria Math" panose="02040503050406030204" pitchFamily="18" charset="0"/>
                                      </a:rPr>
                                    </m:ctrlPr>
                                  </m:sSubPr>
                                  <m:e>
                                    <m:r>
                                      <a:rPr lang="cs-CZ" sz="2400" i="1" smtClean="0">
                                        <a:solidFill>
                                          <a:srgbClr val="00B050"/>
                                        </a:solidFill>
                                        <a:latin typeface="Cambria Math" panose="02040503050406030204" pitchFamily="18" charset="0"/>
                                        <a:ea typeface="Cambria Math" panose="02040503050406030204" pitchFamily="18" charset="0"/>
                                      </a:rPr>
                                      <m:t>𝑓</m:t>
                                    </m:r>
                                  </m:e>
                                  <m:sub>
                                    <m:r>
                                      <a:rPr lang="cs-CZ" sz="2400" i="1">
                                        <a:latin typeface="Cambria Math" panose="02040503050406030204" pitchFamily="18" charset="0"/>
                                        <a:ea typeface="Cambria Math" panose="02040503050406030204" pitchFamily="18" charset="0"/>
                                      </a:rPr>
                                      <m:t>1</m:t>
                                    </m:r>
                                  </m:sub>
                                </m:sSub>
                                <m:r>
                                  <a:rPr lang="cs-CZ" sz="2400" b="0" i="1" smtClean="0">
                                    <a:highlight>
                                      <a:srgbClr val="FFFF00"/>
                                    </a:highlight>
                                    <a:latin typeface="Cambria Math" panose="02040503050406030204" pitchFamily="18" charset="0"/>
                                    <a:ea typeface="Cambria Math" panose="02040503050406030204" pitchFamily="18" charset="0"/>
                                  </a:rPr>
                                  <m:t>𝜏</m:t>
                                </m:r>
                              </m:e>
                            </m:func>
                          </m:e>
                        </m:func>
                      </m:oMath>
                    </m:oMathPara>
                  </a14:m>
                  <a:endParaRPr lang="cs-CZ" sz="2400" dirty="0"/>
                </a:p>
              </p:txBody>
            </p:sp>
          </mc:Choice>
          <mc:Fallback xmlns="">
            <p:sp>
              <p:nvSpPr>
                <p:cNvPr id="10" name="TextovéPole 9">
                  <a:extLst>
                    <a:ext uri="{FF2B5EF4-FFF2-40B4-BE49-F238E27FC236}">
                      <a16:creationId xmlns:a16="http://schemas.microsoft.com/office/drawing/2014/main" id="{C605C1F2-6D06-11C0-58A0-5B7FE85A3F3A}"/>
                    </a:ext>
                  </a:extLst>
                </p:cNvPr>
                <p:cNvSpPr txBox="1">
                  <a:spLocks noRot="1" noChangeAspect="1" noMove="1" noResize="1" noEditPoints="1" noAdjustHandles="1" noChangeArrowheads="1" noChangeShapeType="1" noTextEdit="1"/>
                </p:cNvSpPr>
                <p:nvPr/>
              </p:nvSpPr>
              <p:spPr>
                <a:xfrm>
                  <a:off x="1531105" y="2082139"/>
                  <a:ext cx="4564895" cy="369332"/>
                </a:xfrm>
                <a:prstGeom prst="rect">
                  <a:avLst/>
                </a:prstGeom>
                <a:blipFill>
                  <a:blip r:embed="rId6"/>
                  <a:stretch>
                    <a:fillRect t="-173333" b="-253333"/>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2" name="TextovéPole 11">
                  <a:extLst>
                    <a:ext uri="{FF2B5EF4-FFF2-40B4-BE49-F238E27FC236}">
                      <a16:creationId xmlns:a16="http://schemas.microsoft.com/office/drawing/2014/main" id="{78DD2C82-BE1F-7760-A36B-E26796E3DCFF}"/>
                    </a:ext>
                  </a:extLst>
                </p:cNvPr>
                <p:cNvSpPr txBox="1"/>
                <p:nvPr/>
              </p:nvSpPr>
              <p:spPr>
                <a:xfrm>
                  <a:off x="4863126" y="2799006"/>
                  <a:ext cx="2086853" cy="44723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cs-CZ" sz="2400" b="0" i="1" smtClean="0">
                                <a:solidFill>
                                  <a:srgbClr val="00B050"/>
                                </a:solidFill>
                                <a:latin typeface="Cambria Math" panose="02040503050406030204" pitchFamily="18" charset="0"/>
                              </a:rPr>
                            </m:ctrlPr>
                          </m:sSubPr>
                          <m:e>
                            <m:r>
                              <a:rPr lang="cs-CZ" sz="2400" b="0" i="1" smtClean="0">
                                <a:solidFill>
                                  <a:srgbClr val="00B050"/>
                                </a:solidFill>
                                <a:latin typeface="Cambria Math" panose="02040503050406030204" pitchFamily="18" charset="0"/>
                              </a:rPr>
                              <m:t>𝑓</m:t>
                            </m:r>
                          </m:e>
                          <m:sub>
                            <m:r>
                              <a:rPr lang="cs-CZ" sz="2400" b="0" i="1" smtClean="0">
                                <a:solidFill>
                                  <a:srgbClr val="00B050"/>
                                </a:solidFill>
                                <a:latin typeface="Cambria Math" panose="02040503050406030204" pitchFamily="18" charset="0"/>
                              </a:rPr>
                              <m:t>1</m:t>
                            </m:r>
                          </m:sub>
                        </m:sSub>
                        <m:r>
                          <a:rPr lang="cs-CZ" sz="2400" b="0" i="1" smtClean="0">
                            <a:latin typeface="Cambria Math" panose="02040503050406030204" pitchFamily="18" charset="0"/>
                          </a:rPr>
                          <m:t>=</m:t>
                        </m:r>
                        <m:sSub>
                          <m:sSubPr>
                            <m:ctrlPr>
                              <a:rPr lang="cs-CZ" sz="2400" i="1">
                                <a:solidFill>
                                  <a:srgbClr val="FF0000"/>
                                </a:solidFill>
                                <a:latin typeface="Cambria Math" panose="02040503050406030204" pitchFamily="18" charset="0"/>
                              </a:rPr>
                            </m:ctrlPr>
                          </m:sSubPr>
                          <m:e>
                            <m:r>
                              <a:rPr lang="cs-CZ" sz="2400" i="1">
                                <a:solidFill>
                                  <a:srgbClr val="FF0000"/>
                                </a:solidFill>
                                <a:latin typeface="Cambria Math" panose="02040503050406030204" pitchFamily="18" charset="0"/>
                              </a:rPr>
                              <m:t>𝑓</m:t>
                            </m:r>
                          </m:e>
                          <m:sub>
                            <m:r>
                              <a:rPr lang="cs-CZ" sz="2400" b="0" i="1" smtClean="0">
                                <a:solidFill>
                                  <a:srgbClr val="FF0000"/>
                                </a:solidFill>
                                <a:latin typeface="Cambria Math" panose="02040503050406030204" pitchFamily="18" charset="0"/>
                              </a:rPr>
                              <m:t>0</m:t>
                            </m:r>
                          </m:sub>
                        </m:sSub>
                        <m:rad>
                          <m:radPr>
                            <m:degHide m:val="on"/>
                            <m:ctrlPr>
                              <a:rPr lang="cs-CZ" sz="2400" i="1">
                                <a:latin typeface="Cambria Math" panose="02040503050406030204" pitchFamily="18" charset="0"/>
                              </a:rPr>
                            </m:ctrlPr>
                          </m:radPr>
                          <m:deg/>
                          <m:e>
                            <m:r>
                              <a:rPr lang="cs-CZ" sz="2400" i="1">
                                <a:latin typeface="Cambria Math" panose="02040503050406030204" pitchFamily="18" charset="0"/>
                              </a:rPr>
                              <m:t>1−</m:t>
                            </m:r>
                            <m:sSup>
                              <m:sSupPr>
                                <m:ctrlPr>
                                  <a:rPr lang="cs-CZ" sz="2400" i="1" smtClean="0">
                                    <a:solidFill>
                                      <a:srgbClr val="C00000"/>
                                    </a:solidFill>
                                    <a:latin typeface="Cambria Math" panose="02040503050406030204" pitchFamily="18" charset="0"/>
                                    <a:ea typeface="Cambria Math" panose="02040503050406030204" pitchFamily="18" charset="0"/>
                                  </a:rPr>
                                </m:ctrlPr>
                              </m:sSupPr>
                              <m:e>
                                <m:r>
                                  <a:rPr lang="cs-CZ" sz="2400" i="1" smtClean="0">
                                    <a:solidFill>
                                      <a:srgbClr val="C00000"/>
                                    </a:solidFill>
                                    <a:latin typeface="Cambria Math" panose="02040503050406030204" pitchFamily="18" charset="0"/>
                                    <a:ea typeface="Cambria Math" panose="02040503050406030204" pitchFamily="18" charset="0"/>
                                  </a:rPr>
                                  <m:t>𝛽</m:t>
                                </m:r>
                              </m:e>
                              <m:sup>
                                <m:r>
                                  <a:rPr lang="cs-CZ" sz="2400" i="1">
                                    <a:latin typeface="Cambria Math" panose="02040503050406030204" pitchFamily="18" charset="0"/>
                                  </a:rPr>
                                  <m:t>2</m:t>
                                </m:r>
                              </m:sup>
                            </m:sSup>
                          </m:e>
                        </m:rad>
                      </m:oMath>
                    </m:oMathPara>
                  </a14:m>
                  <a:endParaRPr lang="cs-CZ" sz="2400" dirty="0"/>
                </a:p>
              </p:txBody>
            </p:sp>
          </mc:Choice>
          <mc:Fallback xmlns="">
            <p:sp>
              <p:nvSpPr>
                <p:cNvPr id="12" name="TextovéPole 11">
                  <a:extLst>
                    <a:ext uri="{FF2B5EF4-FFF2-40B4-BE49-F238E27FC236}">
                      <a16:creationId xmlns:a16="http://schemas.microsoft.com/office/drawing/2014/main" id="{5EB37A9C-D2F1-EE86-39AD-30123204F747}"/>
                    </a:ext>
                  </a:extLst>
                </p:cNvPr>
                <p:cNvSpPr txBox="1">
                  <a:spLocks noRot="1" noChangeAspect="1" noMove="1" noResize="1" noEditPoints="1" noAdjustHandles="1" noChangeArrowheads="1" noChangeShapeType="1" noTextEdit="1"/>
                </p:cNvSpPr>
                <p:nvPr/>
              </p:nvSpPr>
              <p:spPr>
                <a:xfrm>
                  <a:off x="4863126" y="2799006"/>
                  <a:ext cx="2086853" cy="447238"/>
                </a:xfrm>
                <a:prstGeom prst="rect">
                  <a:avLst/>
                </a:prstGeom>
                <a:blipFill>
                  <a:blip r:embed="rId7"/>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7" name="TextovéPole 16">
                  <a:extLst>
                    <a:ext uri="{FF2B5EF4-FFF2-40B4-BE49-F238E27FC236}">
                      <a16:creationId xmlns:a16="http://schemas.microsoft.com/office/drawing/2014/main" id="{BE781B06-C597-5796-B812-F6B1DBBB7834}"/>
                    </a:ext>
                  </a:extLst>
                </p:cNvPr>
                <p:cNvSpPr txBox="1"/>
                <p:nvPr/>
              </p:nvSpPr>
              <p:spPr>
                <a:xfrm>
                  <a:off x="2879844" y="2876912"/>
                  <a:ext cx="1370011"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cs-CZ" sz="2400" i="1" smtClean="0">
                            <a:solidFill>
                              <a:srgbClr val="C00000"/>
                            </a:solidFill>
                            <a:latin typeface="Cambria Math" panose="02040503050406030204" pitchFamily="18" charset="0"/>
                            <a:ea typeface="Cambria Math" panose="02040503050406030204" pitchFamily="18" charset="0"/>
                          </a:rPr>
                          <m:t>𝑥</m:t>
                        </m:r>
                        <m:r>
                          <a:rPr lang="cs-CZ" sz="2400" b="0" i="1" smtClean="0">
                            <a:solidFill>
                              <a:schemeClr val="tx1"/>
                            </a:solidFill>
                            <a:latin typeface="Cambria Math" panose="02040503050406030204" pitchFamily="18" charset="0"/>
                            <a:ea typeface="Cambria Math" panose="02040503050406030204" pitchFamily="18" charset="0"/>
                          </a:rPr>
                          <m:t>=</m:t>
                        </m:r>
                        <m:r>
                          <a:rPr lang="cs-CZ" sz="2400" i="1">
                            <a:solidFill>
                              <a:srgbClr val="C00000"/>
                            </a:solidFill>
                            <a:latin typeface="Cambria Math" panose="02040503050406030204" pitchFamily="18" charset="0"/>
                            <a:ea typeface="Cambria Math" panose="02040503050406030204" pitchFamily="18" charset="0"/>
                          </a:rPr>
                          <m:t>𝑣</m:t>
                        </m:r>
                        <m:r>
                          <a:rPr lang="cs-CZ" sz="2400" b="0" i="1" smtClean="0">
                            <a:solidFill>
                              <a:schemeClr val="tx1"/>
                            </a:solidFill>
                            <a:highlight>
                              <a:srgbClr val="FFFF00"/>
                            </a:highlight>
                            <a:latin typeface="Cambria Math" panose="02040503050406030204" pitchFamily="18" charset="0"/>
                            <a:ea typeface="Cambria Math" panose="02040503050406030204" pitchFamily="18" charset="0"/>
                          </a:rPr>
                          <m:t>𝜏</m:t>
                        </m:r>
                      </m:oMath>
                    </m:oMathPara>
                  </a14:m>
                  <a:endParaRPr lang="cs-CZ" sz="2400" dirty="0">
                    <a:highlight>
                      <a:srgbClr val="FFFF00"/>
                    </a:highlight>
                  </a:endParaRPr>
                </a:p>
              </p:txBody>
            </p:sp>
          </mc:Choice>
          <mc:Fallback xmlns="">
            <p:sp>
              <p:nvSpPr>
                <p:cNvPr id="17" name="TextovéPole 16">
                  <a:extLst>
                    <a:ext uri="{FF2B5EF4-FFF2-40B4-BE49-F238E27FC236}">
                      <a16:creationId xmlns:a16="http://schemas.microsoft.com/office/drawing/2014/main" id="{D6C48EE8-3718-3A7B-AC20-2654D2196343}"/>
                    </a:ext>
                  </a:extLst>
                </p:cNvPr>
                <p:cNvSpPr txBox="1">
                  <a:spLocks noRot="1" noChangeAspect="1" noMove="1" noResize="1" noEditPoints="1" noAdjustHandles="1" noChangeArrowheads="1" noChangeShapeType="1" noTextEdit="1"/>
                </p:cNvSpPr>
                <p:nvPr/>
              </p:nvSpPr>
              <p:spPr>
                <a:xfrm>
                  <a:off x="2879844" y="2876912"/>
                  <a:ext cx="1370011" cy="369332"/>
                </a:xfrm>
                <a:prstGeom prst="rect">
                  <a:avLst/>
                </a:prstGeom>
                <a:blipFill>
                  <a:blip r:embed="rId8"/>
                  <a:stretch>
                    <a:fillRect/>
                  </a:stretch>
                </a:blipFill>
              </p:spPr>
              <p:txBody>
                <a:bodyPr/>
                <a:lstStyle/>
                <a:p>
                  <a:r>
                    <a:rPr lang="cs-CZ">
                      <a:noFill/>
                    </a:rPr>
                    <a:t> </a:t>
                  </a:r>
                </a:p>
              </p:txBody>
            </p:sp>
          </mc:Fallback>
        </mc:AlternateContent>
        <p:cxnSp>
          <p:nvCxnSpPr>
            <p:cNvPr id="19" name="Přímá spojnice se šipkou 18">
              <a:extLst>
                <a:ext uri="{FF2B5EF4-FFF2-40B4-BE49-F238E27FC236}">
                  <a16:creationId xmlns:a16="http://schemas.microsoft.com/office/drawing/2014/main" id="{44B40A29-D788-0F68-1C96-270F0C303E6C}"/>
                </a:ext>
              </a:extLst>
            </p:cNvPr>
            <p:cNvCxnSpPr>
              <a:cxnSpLocks/>
            </p:cNvCxnSpPr>
            <p:nvPr/>
          </p:nvCxnSpPr>
          <p:spPr>
            <a:xfrm flipV="1">
              <a:off x="5090473" y="2526382"/>
              <a:ext cx="235670" cy="350530"/>
            </a:xfrm>
            <a:prstGeom prst="straightConnector1">
              <a:avLst/>
            </a:prstGeom>
            <a:ln>
              <a:solidFill>
                <a:srgbClr val="00B050"/>
              </a:solidFill>
              <a:headEnd type="none" w="med" len="med"/>
              <a:tailEnd type="arrow" w="med" len="lg"/>
            </a:ln>
          </p:spPr>
          <p:style>
            <a:lnRef idx="2">
              <a:schemeClr val="accent1"/>
            </a:lnRef>
            <a:fillRef idx="0">
              <a:schemeClr val="accent1"/>
            </a:fillRef>
            <a:effectRef idx="1">
              <a:schemeClr val="accent1"/>
            </a:effectRef>
            <a:fontRef idx="minor">
              <a:schemeClr val="tx1"/>
            </a:fontRef>
          </p:style>
        </p:cxnSp>
        <p:cxnSp>
          <p:nvCxnSpPr>
            <p:cNvPr id="21" name="Přímá spojnice se šipkou 20">
              <a:extLst>
                <a:ext uri="{FF2B5EF4-FFF2-40B4-BE49-F238E27FC236}">
                  <a16:creationId xmlns:a16="http://schemas.microsoft.com/office/drawing/2014/main" id="{C305C0E2-AAE5-5674-BABD-35479080F36E}"/>
                </a:ext>
              </a:extLst>
            </p:cNvPr>
            <p:cNvCxnSpPr>
              <a:cxnSpLocks/>
            </p:cNvCxnSpPr>
            <p:nvPr/>
          </p:nvCxnSpPr>
          <p:spPr>
            <a:xfrm flipV="1">
              <a:off x="3217566" y="2498101"/>
              <a:ext cx="289206" cy="415082"/>
            </a:xfrm>
            <a:prstGeom prst="straightConnector1">
              <a:avLst/>
            </a:prstGeom>
            <a:ln>
              <a:solidFill>
                <a:srgbClr val="00B0F0"/>
              </a:solidFill>
              <a:headEnd type="none" w="med" len="med"/>
              <a:tailEnd type="arrow" w="med" len="lg"/>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708929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D38C10-14AC-9279-6A7E-BE6AD05DB1A8}"/>
            </a:ext>
          </a:extLst>
        </p:cNvPr>
        <p:cNvGrpSpPr/>
        <p:nvPr/>
      </p:nvGrpSpPr>
      <p:grpSpPr>
        <a:xfrm>
          <a:off x="0" y="0"/>
          <a:ext cx="0" cy="0"/>
          <a:chOff x="0" y="0"/>
          <a:chExt cx="0" cy="0"/>
        </a:xfrm>
      </p:grpSpPr>
      <p:pic>
        <p:nvPicPr>
          <p:cNvPr id="24" name="Obrázek 23">
            <a:extLst>
              <a:ext uri="{FF2B5EF4-FFF2-40B4-BE49-F238E27FC236}">
                <a16:creationId xmlns:a16="http://schemas.microsoft.com/office/drawing/2014/main" id="{944F5B40-BBFA-5B27-F61C-14816372EC9A}"/>
              </a:ext>
            </a:extLst>
          </p:cNvPr>
          <p:cNvPicPr>
            <a:picLocks noChangeAspect="1"/>
          </p:cNvPicPr>
          <p:nvPr/>
        </p:nvPicPr>
        <p:blipFill>
          <a:blip r:embed="rId3"/>
          <a:stretch>
            <a:fillRect/>
          </a:stretch>
        </p:blipFill>
        <p:spPr>
          <a:xfrm>
            <a:off x="8048157" y="4288699"/>
            <a:ext cx="3803184" cy="2463187"/>
          </a:xfrm>
          <a:prstGeom prst="rect">
            <a:avLst/>
          </a:prstGeom>
        </p:spPr>
      </p:pic>
      <p:sp>
        <p:nvSpPr>
          <p:cNvPr id="2" name="TextovéPole 1">
            <a:extLst>
              <a:ext uri="{FF2B5EF4-FFF2-40B4-BE49-F238E27FC236}">
                <a16:creationId xmlns:a16="http://schemas.microsoft.com/office/drawing/2014/main" id="{998B48B6-FE29-D5A5-6407-09A9D5D9F1A7}"/>
              </a:ext>
            </a:extLst>
          </p:cNvPr>
          <p:cNvSpPr txBox="1"/>
          <p:nvPr/>
        </p:nvSpPr>
        <p:spPr>
          <a:xfrm>
            <a:off x="570321" y="718062"/>
            <a:ext cx="1475295" cy="369332"/>
          </a:xfrm>
          <a:prstGeom prst="rect">
            <a:avLst/>
          </a:prstGeom>
          <a:noFill/>
        </p:spPr>
        <p:txBody>
          <a:bodyPr wrap="square" rtlCol="0">
            <a:spAutoFit/>
          </a:bodyPr>
          <a:lstStyle/>
          <a:p>
            <a:r>
              <a:rPr lang="cs-CZ" dirty="0"/>
              <a:t>Frekvence</a:t>
            </a:r>
            <a:endParaRPr lang="cs-CZ" i="1" dirty="0"/>
          </a:p>
        </p:txBody>
      </p:sp>
      <p:sp>
        <p:nvSpPr>
          <p:cNvPr id="3" name="TextovéPole 2">
            <a:extLst>
              <a:ext uri="{FF2B5EF4-FFF2-40B4-BE49-F238E27FC236}">
                <a16:creationId xmlns:a16="http://schemas.microsoft.com/office/drawing/2014/main" id="{2F10F79E-D947-FF17-A11D-D362D4BD25AA}"/>
              </a:ext>
            </a:extLst>
          </p:cNvPr>
          <p:cNvSpPr txBox="1"/>
          <p:nvPr/>
        </p:nvSpPr>
        <p:spPr>
          <a:xfrm>
            <a:off x="565889" y="1693465"/>
            <a:ext cx="10251650" cy="369332"/>
          </a:xfrm>
          <a:prstGeom prst="rect">
            <a:avLst/>
          </a:prstGeom>
          <a:noFill/>
        </p:spPr>
        <p:txBody>
          <a:bodyPr wrap="square" rtlCol="0">
            <a:spAutoFit/>
          </a:bodyPr>
          <a:lstStyle/>
          <a:p>
            <a:r>
              <a:rPr lang="cs-CZ" dirty="0"/>
              <a:t>odpovídá </a:t>
            </a:r>
            <a:r>
              <a:rPr lang="cs-CZ" dirty="0">
                <a:solidFill>
                  <a:srgbClr val="00B0F0"/>
                </a:solidFill>
                <a:effectLst>
                  <a:outerShdw blurRad="38100" dist="38100" dir="2700000" algn="tl">
                    <a:srgbClr val="000000">
                      <a:alpha val="43137"/>
                    </a:srgbClr>
                  </a:outerShdw>
                </a:effectLst>
              </a:rPr>
              <a:t>fiktivn</a:t>
            </a:r>
            <a:r>
              <a:rPr lang="cs-CZ" dirty="0">
                <a:solidFill>
                  <a:srgbClr val="00B050"/>
                </a:solidFill>
              </a:rPr>
              <a:t>í</a:t>
            </a:r>
            <a:r>
              <a:rPr lang="cs-CZ" dirty="0"/>
              <a:t> vlně, která doprovází objekt a šíří se </a:t>
            </a:r>
            <a:r>
              <a:rPr lang="cs-CZ" dirty="0">
                <a:solidFill>
                  <a:srgbClr val="00B0F0"/>
                </a:solidFill>
                <a:effectLst>
                  <a:outerShdw blurRad="38100" dist="38100" dir="2700000" algn="tl">
                    <a:srgbClr val="000000">
                      <a:alpha val="43137"/>
                    </a:srgbClr>
                  </a:outerShdw>
                </a:effectLst>
              </a:rPr>
              <a:t>fázovou</a:t>
            </a:r>
            <a:r>
              <a:rPr lang="cs-CZ" dirty="0">
                <a:effectLst>
                  <a:outerShdw blurRad="38100" dist="38100" dir="2700000" algn="tl">
                    <a:srgbClr val="000000">
                      <a:alpha val="43137"/>
                    </a:srgbClr>
                  </a:outerShdw>
                </a:effectLst>
              </a:rPr>
              <a:t> </a:t>
            </a:r>
            <a:r>
              <a:rPr lang="cs-CZ" dirty="0"/>
              <a:t>rychlostí </a:t>
            </a:r>
            <a:r>
              <a:rPr lang="cs-CZ" i="1" dirty="0">
                <a:solidFill>
                  <a:srgbClr val="00B0F0"/>
                </a:solidFill>
                <a:effectLst>
                  <a:outerShdw blurRad="38100" dist="38100" dir="2700000" algn="tl">
                    <a:srgbClr val="000000">
                      <a:alpha val="43137"/>
                    </a:srgbClr>
                  </a:outerShdw>
                </a:effectLst>
              </a:rPr>
              <a:t>u  </a:t>
            </a:r>
            <a:r>
              <a:rPr lang="cs-CZ" i="1" dirty="0"/>
              <a:t>.</a:t>
            </a:r>
          </a:p>
        </p:txBody>
      </p:sp>
      <mc:AlternateContent xmlns:mc="http://schemas.openxmlformats.org/markup-compatibility/2006" xmlns:a14="http://schemas.microsoft.com/office/drawing/2010/main">
        <mc:Choice Requires="a14">
          <p:sp>
            <p:nvSpPr>
              <p:cNvPr id="4" name="TextovéPole 3">
                <a:extLst>
                  <a:ext uri="{FF2B5EF4-FFF2-40B4-BE49-F238E27FC236}">
                    <a16:creationId xmlns:a16="http://schemas.microsoft.com/office/drawing/2014/main" id="{0110A7DF-3CB5-9312-1F66-1ECFE0B64C26}"/>
                  </a:ext>
                </a:extLst>
              </p:cNvPr>
              <p:cNvSpPr txBox="1"/>
              <p:nvPr/>
            </p:nvSpPr>
            <p:spPr>
              <a:xfrm>
                <a:off x="2473268" y="1033993"/>
                <a:ext cx="5848268" cy="44723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solidFill>
                            <a:srgbClr val="00B0F0"/>
                          </a:solidFill>
                          <a:latin typeface="Cambria Math" panose="02040503050406030204" pitchFamily="18" charset="0"/>
                        </a:rPr>
                        <m:t>𝑓</m:t>
                      </m:r>
                      <m:r>
                        <a:rPr lang="cs-CZ" sz="2400" b="0" i="1" smtClean="0">
                          <a:latin typeface="Cambria Math" panose="02040503050406030204" pitchFamily="18" charset="0"/>
                        </a:rPr>
                        <m:t>=</m:t>
                      </m:r>
                      <m:f>
                        <m:fPr>
                          <m:type m:val="lin"/>
                          <m:ctrlPr>
                            <a:rPr lang="cs-CZ" sz="2400" i="1">
                              <a:solidFill>
                                <a:srgbClr val="FF0000"/>
                              </a:solidFill>
                              <a:latin typeface="Cambria Math" panose="02040503050406030204" pitchFamily="18" charset="0"/>
                            </a:rPr>
                          </m:ctrlPr>
                        </m:fPr>
                        <m:num>
                          <m:sSub>
                            <m:sSubPr>
                              <m:ctrlPr>
                                <a:rPr lang="cs-CZ" sz="2400" i="1">
                                  <a:solidFill>
                                    <a:srgbClr val="FF0000"/>
                                  </a:solidFill>
                                  <a:latin typeface="Cambria Math" panose="02040503050406030204" pitchFamily="18" charset="0"/>
                                </a:rPr>
                              </m:ctrlPr>
                            </m:sSubPr>
                            <m:e>
                              <m:r>
                                <a:rPr lang="cs-CZ" sz="2400" i="1">
                                  <a:solidFill>
                                    <a:srgbClr val="FF0000"/>
                                  </a:solidFill>
                                  <a:latin typeface="Cambria Math" panose="02040503050406030204" pitchFamily="18" charset="0"/>
                                </a:rPr>
                                <m:t>𝑓</m:t>
                              </m:r>
                            </m:e>
                            <m:sub>
                              <m:r>
                                <a:rPr lang="cs-CZ" sz="2400" i="1">
                                  <a:solidFill>
                                    <a:srgbClr val="FF0000"/>
                                  </a:solidFill>
                                  <a:latin typeface="Cambria Math" panose="02040503050406030204" pitchFamily="18" charset="0"/>
                                </a:rPr>
                                <m:t>0</m:t>
                              </m:r>
                            </m:sub>
                          </m:sSub>
                        </m:num>
                        <m:den>
                          <m:rad>
                            <m:radPr>
                              <m:degHide m:val="on"/>
                              <m:ctrlPr>
                                <a:rPr lang="cs-CZ" sz="2400" i="1">
                                  <a:latin typeface="Cambria Math" panose="02040503050406030204" pitchFamily="18" charset="0"/>
                                </a:rPr>
                              </m:ctrlPr>
                            </m:radPr>
                            <m:deg/>
                            <m:e>
                              <m:r>
                                <a:rPr lang="cs-CZ" sz="2400" i="1">
                                  <a:latin typeface="Cambria Math" panose="02040503050406030204" pitchFamily="18" charset="0"/>
                                </a:rPr>
                                <m:t>1−</m:t>
                              </m:r>
                              <m:sSup>
                                <m:sSupPr>
                                  <m:ctrlPr>
                                    <a:rPr lang="cs-CZ" sz="2400" i="1" smtClean="0">
                                      <a:solidFill>
                                        <a:srgbClr val="C00000"/>
                                      </a:solidFill>
                                      <a:latin typeface="Cambria Math" panose="02040503050406030204" pitchFamily="18" charset="0"/>
                                      <a:ea typeface="Cambria Math" panose="02040503050406030204" pitchFamily="18" charset="0"/>
                                    </a:rPr>
                                  </m:ctrlPr>
                                </m:sSupPr>
                                <m:e>
                                  <m:r>
                                    <a:rPr lang="cs-CZ" sz="2400" i="1" smtClean="0">
                                      <a:solidFill>
                                        <a:srgbClr val="C00000"/>
                                      </a:solidFill>
                                      <a:latin typeface="Cambria Math" panose="02040503050406030204" pitchFamily="18" charset="0"/>
                                      <a:ea typeface="Cambria Math" panose="02040503050406030204" pitchFamily="18" charset="0"/>
                                    </a:rPr>
                                    <m:t>𝛽</m:t>
                                  </m:r>
                                </m:e>
                                <m:sup>
                                  <m:r>
                                    <a:rPr lang="cs-CZ" sz="2400" i="1">
                                      <a:latin typeface="Cambria Math" panose="02040503050406030204" pitchFamily="18" charset="0"/>
                                    </a:rPr>
                                    <m:t>2</m:t>
                                  </m:r>
                                </m:sup>
                              </m:sSup>
                            </m:e>
                          </m:rad>
                          <m:r>
                            <a:rPr lang="cs-CZ" sz="2400" b="0" i="1" smtClean="0">
                              <a:latin typeface="Cambria Math" panose="02040503050406030204" pitchFamily="18" charset="0"/>
                            </a:rPr>
                            <m:t>=</m:t>
                          </m:r>
                          <m:f>
                            <m:fPr>
                              <m:type m:val="lin"/>
                              <m:ctrlPr>
                                <a:rPr lang="cs-CZ" sz="2400" i="1">
                                  <a:latin typeface="Cambria Math" panose="02040503050406030204" pitchFamily="18" charset="0"/>
                                </a:rPr>
                              </m:ctrlPr>
                            </m:fPr>
                            <m:num>
                              <m:r>
                                <a:rPr lang="cs-CZ" sz="2400" i="1">
                                  <a:latin typeface="Cambria Math" panose="02040503050406030204" pitchFamily="18" charset="0"/>
                                </a:rPr>
                                <m:t>𝑚</m:t>
                              </m:r>
                              <m:sSup>
                                <m:sSupPr>
                                  <m:ctrlPr>
                                    <a:rPr lang="cs-CZ" sz="2400" i="1">
                                      <a:latin typeface="Cambria Math" panose="02040503050406030204" pitchFamily="18" charset="0"/>
                                    </a:rPr>
                                  </m:ctrlPr>
                                </m:sSupPr>
                                <m:e>
                                  <m:r>
                                    <a:rPr lang="cs-CZ" sz="2400" i="1">
                                      <a:latin typeface="Cambria Math" panose="02040503050406030204" pitchFamily="18" charset="0"/>
                                    </a:rPr>
                                    <m:t>𝑐</m:t>
                                  </m:r>
                                </m:e>
                                <m:sup>
                                  <m:r>
                                    <a:rPr lang="cs-CZ" sz="2400" i="1">
                                      <a:latin typeface="Cambria Math" panose="02040503050406030204" pitchFamily="18" charset="0"/>
                                    </a:rPr>
                                    <m:t>2</m:t>
                                  </m:r>
                                </m:sup>
                              </m:sSup>
                            </m:num>
                            <m:den>
                              <m:r>
                                <a:rPr lang="cs-CZ" sz="2400" b="0" i="1" smtClean="0">
                                  <a:latin typeface="Cambria Math" panose="02040503050406030204" pitchFamily="18" charset="0"/>
                                </a:rPr>
                                <m:t>h</m:t>
                              </m:r>
                              <m:rad>
                                <m:radPr>
                                  <m:degHide m:val="on"/>
                                  <m:ctrlPr>
                                    <a:rPr lang="cs-CZ" sz="2400" i="1">
                                      <a:latin typeface="Cambria Math" panose="02040503050406030204" pitchFamily="18" charset="0"/>
                                    </a:rPr>
                                  </m:ctrlPr>
                                </m:radPr>
                                <m:deg/>
                                <m:e>
                                  <m:r>
                                    <a:rPr lang="cs-CZ" sz="2400" i="1">
                                      <a:latin typeface="Cambria Math" panose="02040503050406030204" pitchFamily="18" charset="0"/>
                                    </a:rPr>
                                    <m:t>1−</m:t>
                                  </m:r>
                                  <m:sSup>
                                    <m:sSupPr>
                                      <m:ctrlPr>
                                        <a:rPr lang="cs-CZ" sz="2400" i="1" smtClean="0">
                                          <a:solidFill>
                                            <a:srgbClr val="C00000"/>
                                          </a:solidFill>
                                          <a:latin typeface="Cambria Math" panose="02040503050406030204" pitchFamily="18" charset="0"/>
                                          <a:ea typeface="Cambria Math" panose="02040503050406030204" pitchFamily="18" charset="0"/>
                                        </a:rPr>
                                      </m:ctrlPr>
                                    </m:sSupPr>
                                    <m:e>
                                      <m:r>
                                        <a:rPr lang="cs-CZ" sz="2400" i="1" smtClean="0">
                                          <a:solidFill>
                                            <a:srgbClr val="C00000"/>
                                          </a:solidFill>
                                          <a:latin typeface="Cambria Math" panose="02040503050406030204" pitchFamily="18" charset="0"/>
                                          <a:ea typeface="Cambria Math" panose="02040503050406030204" pitchFamily="18" charset="0"/>
                                        </a:rPr>
                                        <m:t>𝛽</m:t>
                                      </m:r>
                                    </m:e>
                                    <m:sup>
                                      <m:r>
                                        <a:rPr lang="cs-CZ" sz="2400" i="1">
                                          <a:latin typeface="Cambria Math" panose="02040503050406030204" pitchFamily="18" charset="0"/>
                                        </a:rPr>
                                        <m:t>2</m:t>
                                      </m:r>
                                    </m:sup>
                                  </m:sSup>
                                </m:e>
                              </m:rad>
                            </m:den>
                          </m:f>
                        </m:den>
                      </m:f>
                      <m:r>
                        <a:rPr lang="cs-CZ" sz="2400" i="1">
                          <a:latin typeface="Cambria Math" panose="02040503050406030204" pitchFamily="18" charset="0"/>
                        </a:rPr>
                        <m:t>, </m:t>
                      </m:r>
                      <m:r>
                        <a:rPr lang="cs-CZ" sz="2400" i="1" smtClean="0">
                          <a:solidFill>
                            <a:srgbClr val="C00000"/>
                          </a:solidFill>
                          <a:latin typeface="Cambria Math" panose="02040503050406030204" pitchFamily="18" charset="0"/>
                          <a:ea typeface="Cambria Math" panose="02040503050406030204" pitchFamily="18" charset="0"/>
                        </a:rPr>
                        <m:t>𝛽</m:t>
                      </m:r>
                      <m:r>
                        <a:rPr lang="cs-CZ" sz="2400" i="1">
                          <a:latin typeface="Cambria Math" panose="02040503050406030204" pitchFamily="18" charset="0"/>
                          <a:ea typeface="Cambria Math" panose="02040503050406030204" pitchFamily="18" charset="0"/>
                        </a:rPr>
                        <m:t>=</m:t>
                      </m:r>
                      <m:f>
                        <m:fPr>
                          <m:type m:val="lin"/>
                          <m:ctrlPr>
                            <a:rPr lang="cs-CZ" sz="2400" i="1">
                              <a:solidFill>
                                <a:srgbClr val="C00000"/>
                              </a:solidFill>
                              <a:latin typeface="Cambria Math" panose="02040503050406030204" pitchFamily="18" charset="0"/>
                              <a:ea typeface="Cambria Math" panose="02040503050406030204" pitchFamily="18" charset="0"/>
                            </a:rPr>
                          </m:ctrlPr>
                        </m:fPr>
                        <m:num>
                          <m:r>
                            <a:rPr lang="cs-CZ" sz="2400" i="1">
                              <a:solidFill>
                                <a:srgbClr val="C00000"/>
                              </a:solidFill>
                              <a:latin typeface="Cambria Math" panose="02040503050406030204" pitchFamily="18" charset="0"/>
                              <a:ea typeface="Cambria Math" panose="02040503050406030204" pitchFamily="18" charset="0"/>
                            </a:rPr>
                            <m:t>𝑣</m:t>
                          </m:r>
                        </m:num>
                        <m:den>
                          <m:r>
                            <a:rPr lang="cs-CZ" sz="2400" i="1">
                              <a:latin typeface="Cambria Math" panose="02040503050406030204" pitchFamily="18" charset="0"/>
                              <a:ea typeface="Cambria Math" panose="02040503050406030204" pitchFamily="18" charset="0"/>
                            </a:rPr>
                            <m:t>𝑐</m:t>
                          </m:r>
                        </m:den>
                      </m:f>
                    </m:oMath>
                  </m:oMathPara>
                </a14:m>
                <a:endParaRPr lang="cs-CZ" sz="2400" dirty="0"/>
              </a:p>
            </p:txBody>
          </p:sp>
        </mc:Choice>
        <mc:Fallback xmlns="">
          <p:sp>
            <p:nvSpPr>
              <p:cNvPr id="4" name="TextovéPole 3">
                <a:extLst>
                  <a:ext uri="{FF2B5EF4-FFF2-40B4-BE49-F238E27FC236}">
                    <a16:creationId xmlns:a16="http://schemas.microsoft.com/office/drawing/2014/main" id="{0110A7DF-3CB5-9312-1F66-1ECFE0B64C26}"/>
                  </a:ext>
                </a:extLst>
              </p:cNvPr>
              <p:cNvSpPr txBox="1">
                <a:spLocks noRot="1" noChangeAspect="1" noMove="1" noResize="1" noEditPoints="1" noAdjustHandles="1" noChangeArrowheads="1" noChangeShapeType="1" noTextEdit="1"/>
              </p:cNvSpPr>
              <p:nvPr/>
            </p:nvSpPr>
            <p:spPr>
              <a:xfrm>
                <a:off x="2473268" y="1033993"/>
                <a:ext cx="5848268" cy="447238"/>
              </a:xfrm>
              <a:prstGeom prst="rect">
                <a:avLst/>
              </a:prstGeom>
              <a:blipFill>
                <a:blip r:embed="rId4"/>
                <a:stretch>
                  <a:fillRect/>
                </a:stretch>
              </a:blipFill>
            </p:spPr>
            <p:txBody>
              <a:bodyPr/>
              <a:lstStyle/>
              <a:p>
                <a:r>
                  <a:rPr lang="cs-CZ">
                    <a:noFill/>
                  </a:rPr>
                  <a:t> </a:t>
                </a:r>
              </a:p>
            </p:txBody>
          </p:sp>
        </mc:Fallback>
      </mc:AlternateContent>
      <p:sp>
        <p:nvSpPr>
          <p:cNvPr id="5" name="TextovéPole 4">
            <a:extLst>
              <a:ext uri="{FF2B5EF4-FFF2-40B4-BE49-F238E27FC236}">
                <a16:creationId xmlns:a16="http://schemas.microsoft.com/office/drawing/2014/main" id="{3BB76B4B-A50D-C983-45D9-08EBDDAFBBAE}"/>
              </a:ext>
            </a:extLst>
          </p:cNvPr>
          <p:cNvSpPr txBox="1"/>
          <p:nvPr/>
        </p:nvSpPr>
        <p:spPr>
          <a:xfrm>
            <a:off x="565889" y="2153025"/>
            <a:ext cx="10392491" cy="646331"/>
          </a:xfrm>
          <a:prstGeom prst="rect">
            <a:avLst/>
          </a:prstGeom>
          <a:noFill/>
        </p:spPr>
        <p:txBody>
          <a:bodyPr wrap="square" rtlCol="0">
            <a:spAutoFit/>
          </a:bodyPr>
          <a:lstStyle/>
          <a:p>
            <a:r>
              <a:rPr lang="cs-CZ" u="sng" dirty="0"/>
              <a:t>Předpoklad</a:t>
            </a:r>
            <a:r>
              <a:rPr lang="cs-CZ" dirty="0"/>
              <a:t>: pokud v čase </a:t>
            </a:r>
            <a:r>
              <a:rPr lang="cs-CZ" i="1" dirty="0"/>
              <a:t>t </a:t>
            </a:r>
            <a:r>
              <a:rPr lang="cs-CZ" dirty="0"/>
              <a:t>= 0 souhlasí fáze </a:t>
            </a:r>
            <a:r>
              <a:rPr lang="cs-CZ" dirty="0">
                <a:solidFill>
                  <a:srgbClr val="00B0F0"/>
                </a:solidFill>
              </a:rPr>
              <a:t>fiktivní</a:t>
            </a:r>
            <a:r>
              <a:rPr lang="cs-CZ" dirty="0"/>
              <a:t> vlny s fází </a:t>
            </a:r>
            <a:r>
              <a:rPr lang="cs-CZ" dirty="0">
                <a:solidFill>
                  <a:srgbClr val="00B050"/>
                </a:solidFill>
              </a:rPr>
              <a:t>vnitřního děje </a:t>
            </a:r>
            <a:r>
              <a:rPr lang="cs-CZ" dirty="0"/>
              <a:t>objektu, bude se tato shoda fáze zachovávat. Tedy i tehdy, když se objekt za dobu </a:t>
            </a:r>
            <a:r>
              <a:rPr lang="cs-CZ" i="1" dirty="0">
                <a:highlight>
                  <a:srgbClr val="FFFF00"/>
                </a:highlight>
                <a:sym typeface="Symbol" panose="05050102010706020507" pitchFamily="18" charset="2"/>
              </a:rPr>
              <a:t></a:t>
            </a:r>
            <a:r>
              <a:rPr lang="cs-CZ" dirty="0">
                <a:sym typeface="Symbol" panose="05050102010706020507" pitchFamily="18" charset="2"/>
              </a:rPr>
              <a:t> </a:t>
            </a:r>
            <a:r>
              <a:rPr lang="cs-CZ" dirty="0"/>
              <a:t>posune rychlostí </a:t>
            </a:r>
            <a:r>
              <a:rPr lang="cs-CZ" i="1" dirty="0">
                <a:solidFill>
                  <a:srgbClr val="C00000"/>
                </a:solidFill>
                <a:effectLst>
                  <a:outerShdw blurRad="38100" dist="38100" dir="2700000" algn="tl">
                    <a:srgbClr val="000000">
                      <a:alpha val="43137"/>
                    </a:srgbClr>
                  </a:outerShdw>
                </a:effectLst>
              </a:rPr>
              <a:t>v </a:t>
            </a:r>
            <a:r>
              <a:rPr lang="cs-CZ" dirty="0"/>
              <a:t>do bodu </a:t>
            </a:r>
            <a:r>
              <a:rPr lang="cs-CZ" i="1" dirty="0">
                <a:solidFill>
                  <a:srgbClr val="C00000"/>
                </a:solidFill>
              </a:rPr>
              <a:t>x </a:t>
            </a:r>
            <a:r>
              <a:rPr lang="cs-CZ" dirty="0"/>
              <a:t>:</a:t>
            </a:r>
          </a:p>
        </p:txBody>
      </p:sp>
      <p:grpSp>
        <p:nvGrpSpPr>
          <p:cNvPr id="15" name="Skupina 14">
            <a:extLst>
              <a:ext uri="{FF2B5EF4-FFF2-40B4-BE49-F238E27FC236}">
                <a16:creationId xmlns:a16="http://schemas.microsoft.com/office/drawing/2014/main" id="{5C3D10F2-4D03-8E96-F9EF-303DD81E3C31}"/>
              </a:ext>
            </a:extLst>
          </p:cNvPr>
          <p:cNvGrpSpPr/>
          <p:nvPr/>
        </p:nvGrpSpPr>
        <p:grpSpPr>
          <a:xfrm>
            <a:off x="7773438" y="2836968"/>
            <a:ext cx="1679097" cy="1258825"/>
            <a:chOff x="7085285" y="3251752"/>
            <a:chExt cx="1679097" cy="1258825"/>
          </a:xfrm>
        </p:grpSpPr>
        <mc:AlternateContent xmlns:mc="http://schemas.openxmlformats.org/markup-compatibility/2006" xmlns:a14="http://schemas.microsoft.com/office/drawing/2010/main">
          <mc:Choice Requires="a14">
            <p:sp>
              <p:nvSpPr>
                <p:cNvPr id="22" name="TextovéPole 21">
                  <a:extLst>
                    <a:ext uri="{FF2B5EF4-FFF2-40B4-BE49-F238E27FC236}">
                      <a16:creationId xmlns:a16="http://schemas.microsoft.com/office/drawing/2014/main" id="{45CB7F3F-8F9A-3C58-AB8F-F5C106FE6940}"/>
                    </a:ext>
                  </a:extLst>
                </p:cNvPr>
                <p:cNvSpPr txBox="1"/>
                <p:nvPr/>
              </p:nvSpPr>
              <p:spPr>
                <a:xfrm>
                  <a:off x="7637786" y="3480699"/>
                  <a:ext cx="945515" cy="74129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solidFill>
                              <a:srgbClr val="00B0F0"/>
                            </a:solidFill>
                            <a:latin typeface="Cambria Math" panose="02040503050406030204" pitchFamily="18" charset="0"/>
                          </a:rPr>
                          <m:t>𝑢</m:t>
                        </m:r>
                        <m:r>
                          <a:rPr lang="cs-CZ" sz="2400" b="0" i="1" smtClean="0">
                            <a:latin typeface="Cambria Math" panose="02040503050406030204" pitchFamily="18" charset="0"/>
                          </a:rPr>
                          <m:t>=</m:t>
                        </m:r>
                        <m:f>
                          <m:fPr>
                            <m:ctrlPr>
                              <a:rPr lang="cs-CZ" sz="2400" i="1">
                                <a:latin typeface="Cambria Math" panose="02040503050406030204" pitchFamily="18" charset="0"/>
                              </a:rPr>
                            </m:ctrlPr>
                          </m:fPr>
                          <m:num>
                            <m:sSup>
                              <m:sSupPr>
                                <m:ctrlPr>
                                  <a:rPr lang="cs-CZ" sz="2400" i="1">
                                    <a:latin typeface="Cambria Math" panose="02040503050406030204" pitchFamily="18" charset="0"/>
                                  </a:rPr>
                                </m:ctrlPr>
                              </m:sSupPr>
                              <m:e>
                                <m:r>
                                  <a:rPr lang="cs-CZ" sz="2400" i="1">
                                    <a:latin typeface="Cambria Math" panose="02040503050406030204" pitchFamily="18" charset="0"/>
                                  </a:rPr>
                                  <m:t>𝑐</m:t>
                                </m:r>
                              </m:e>
                              <m:sup>
                                <m:r>
                                  <a:rPr lang="cs-CZ" sz="2400" i="1">
                                    <a:latin typeface="Cambria Math" panose="02040503050406030204" pitchFamily="18" charset="0"/>
                                  </a:rPr>
                                  <m:t>2</m:t>
                                </m:r>
                              </m:sup>
                            </m:sSup>
                          </m:num>
                          <m:den>
                            <m:r>
                              <a:rPr lang="cs-CZ" sz="2400" i="1">
                                <a:solidFill>
                                  <a:srgbClr val="C00000"/>
                                </a:solidFill>
                                <a:latin typeface="Cambria Math" panose="02040503050406030204" pitchFamily="18" charset="0"/>
                              </a:rPr>
                              <m:t>𝑣</m:t>
                            </m:r>
                          </m:den>
                        </m:f>
                      </m:oMath>
                    </m:oMathPara>
                  </a14:m>
                  <a:endParaRPr lang="cs-CZ" sz="2400" dirty="0"/>
                </a:p>
              </p:txBody>
            </p:sp>
          </mc:Choice>
          <mc:Fallback xmlns="">
            <p:sp>
              <p:nvSpPr>
                <p:cNvPr id="22" name="TextovéPole 21">
                  <a:extLst>
                    <a:ext uri="{FF2B5EF4-FFF2-40B4-BE49-F238E27FC236}">
                      <a16:creationId xmlns:a16="http://schemas.microsoft.com/office/drawing/2014/main" id="{45CB7F3F-8F9A-3C58-AB8F-F5C106FE6940}"/>
                    </a:ext>
                  </a:extLst>
                </p:cNvPr>
                <p:cNvSpPr txBox="1">
                  <a:spLocks noRot="1" noChangeAspect="1" noMove="1" noResize="1" noEditPoints="1" noAdjustHandles="1" noChangeArrowheads="1" noChangeShapeType="1" noTextEdit="1"/>
                </p:cNvSpPr>
                <p:nvPr/>
              </p:nvSpPr>
              <p:spPr>
                <a:xfrm>
                  <a:off x="7637786" y="3480699"/>
                  <a:ext cx="945515" cy="741293"/>
                </a:xfrm>
                <a:prstGeom prst="rect">
                  <a:avLst/>
                </a:prstGeom>
                <a:blipFill>
                  <a:blip r:embed="rId5"/>
                  <a:stretch>
                    <a:fillRect/>
                  </a:stretch>
                </a:blipFill>
              </p:spPr>
              <p:txBody>
                <a:bodyPr/>
                <a:lstStyle/>
                <a:p>
                  <a:r>
                    <a:rPr lang="cs-CZ">
                      <a:noFill/>
                    </a:rPr>
                    <a:t> </a:t>
                  </a:r>
                </a:p>
              </p:txBody>
            </p:sp>
          </mc:Fallback>
        </mc:AlternateContent>
        <p:sp>
          <p:nvSpPr>
            <p:cNvPr id="23" name="Obdélník 22">
              <a:extLst>
                <a:ext uri="{FF2B5EF4-FFF2-40B4-BE49-F238E27FC236}">
                  <a16:creationId xmlns:a16="http://schemas.microsoft.com/office/drawing/2014/main" id="{B67119A3-5DB5-B80C-227E-55A74911646B}"/>
                </a:ext>
              </a:extLst>
            </p:cNvPr>
            <p:cNvSpPr/>
            <p:nvPr/>
          </p:nvSpPr>
          <p:spPr>
            <a:xfrm>
              <a:off x="7541147" y="3429000"/>
              <a:ext cx="1223235" cy="936625"/>
            </a:xfrm>
            <a:prstGeom prst="rect">
              <a:avLst/>
            </a:prstGeom>
            <a:no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Pravá složená závorka 13">
              <a:extLst>
                <a:ext uri="{FF2B5EF4-FFF2-40B4-BE49-F238E27FC236}">
                  <a16:creationId xmlns:a16="http://schemas.microsoft.com/office/drawing/2014/main" id="{6563574A-0BE9-A64E-174C-038D4D73AD0E}"/>
                </a:ext>
              </a:extLst>
            </p:cNvPr>
            <p:cNvSpPr/>
            <p:nvPr/>
          </p:nvSpPr>
          <p:spPr>
            <a:xfrm>
              <a:off x="7085285" y="3251752"/>
              <a:ext cx="303924" cy="1258825"/>
            </a:xfrm>
            <a:prstGeom prst="rightBrace">
              <a:avLst>
                <a:gd name="adj1" fmla="val 21450"/>
                <a:gd name="adj2" fmla="val 50000"/>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cs-CZ"/>
            </a:p>
          </p:txBody>
        </p:sp>
      </p:grpSp>
      <p:sp>
        <p:nvSpPr>
          <p:cNvPr id="16" name="TextovéPole 15">
            <a:extLst>
              <a:ext uri="{FF2B5EF4-FFF2-40B4-BE49-F238E27FC236}">
                <a16:creationId xmlns:a16="http://schemas.microsoft.com/office/drawing/2014/main" id="{748F3C1F-28B3-7D38-E67D-402329C8699D}"/>
              </a:ext>
            </a:extLst>
          </p:cNvPr>
          <p:cNvSpPr txBox="1"/>
          <p:nvPr/>
        </p:nvSpPr>
        <p:spPr>
          <a:xfrm>
            <a:off x="9533178" y="2951559"/>
            <a:ext cx="2655678" cy="1015663"/>
          </a:xfrm>
          <a:prstGeom prst="rect">
            <a:avLst/>
          </a:prstGeom>
          <a:noFill/>
        </p:spPr>
        <p:txBody>
          <a:bodyPr wrap="square" rtlCol="0">
            <a:spAutoFit/>
          </a:bodyPr>
          <a:lstStyle/>
          <a:p>
            <a:r>
              <a:rPr lang="cs-CZ" sz="1500" dirty="0">
                <a:solidFill>
                  <a:srgbClr val="EF9867"/>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Tento vztah </a:t>
            </a:r>
            <a:r>
              <a:rPr lang="cs-CZ" sz="1500" u="sng" dirty="0">
                <a:solidFill>
                  <a:srgbClr val="C00000"/>
                </a:solidFill>
                <a:latin typeface="Cavolini" panose="03000502040302020204" pitchFamily="66" charset="0"/>
                <a:cs typeface="Cavolini" panose="03000502040302020204" pitchFamily="66" charset="0"/>
              </a:rPr>
              <a:t>(odvozený pro volnou částici) </a:t>
            </a:r>
            <a:r>
              <a:rPr lang="cs-CZ" sz="1500" dirty="0">
                <a:solidFill>
                  <a:srgbClr val="EF9867"/>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použil </a:t>
            </a:r>
            <a:r>
              <a:rPr lang="cs-CZ" sz="1500" dirty="0" err="1">
                <a:solidFill>
                  <a:srgbClr val="EF9867"/>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1500" dirty="0">
                <a:solidFill>
                  <a:srgbClr val="EF9867"/>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na elektron v atomu.</a:t>
            </a:r>
            <a:endParaRPr lang="cs-CZ" sz="1500" i="1" dirty="0">
              <a:solidFill>
                <a:srgbClr val="EF9867"/>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endParaRPr>
          </a:p>
        </p:txBody>
      </p:sp>
      <p:sp>
        <p:nvSpPr>
          <p:cNvPr id="30" name="Obdélník 29">
            <a:extLst>
              <a:ext uri="{FF2B5EF4-FFF2-40B4-BE49-F238E27FC236}">
                <a16:creationId xmlns:a16="http://schemas.microsoft.com/office/drawing/2014/main" id="{9B3FDBB0-7770-C0F7-2182-B9C818A76379}"/>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1" name="TextovéPole 30">
            <a:extLst>
              <a:ext uri="{FF2B5EF4-FFF2-40B4-BE49-F238E27FC236}">
                <a16:creationId xmlns:a16="http://schemas.microsoft.com/office/drawing/2014/main" id="{E40EA654-7BCF-C5D5-731B-7701684EA2D4}"/>
              </a:ext>
            </a:extLst>
          </p:cNvPr>
          <p:cNvSpPr txBox="1"/>
          <p:nvPr/>
        </p:nvSpPr>
        <p:spPr>
          <a:xfrm>
            <a:off x="3722261" y="28602"/>
            <a:ext cx="4870949" cy="461665"/>
          </a:xfrm>
          <a:prstGeom prst="rect">
            <a:avLst/>
          </a:prstGeom>
          <a:noFill/>
        </p:spPr>
        <p:txBody>
          <a:bodyPr wrap="none" rtlCol="0">
            <a:spAutoFit/>
          </a:bodyPr>
          <a:lstStyle/>
          <a:p>
            <a:r>
              <a:rPr lang="cs-CZ" sz="2400" cap="small" dirty="0">
                <a:solidFill>
                  <a:srgbClr val="70AD47">
                    <a:lumMod val="50000"/>
                  </a:srgbClr>
                </a:solidFill>
                <a:latin typeface="Calibri" panose="020F0502020204030204"/>
              </a:rPr>
              <a:t>Z čeho de </a:t>
            </a:r>
            <a:r>
              <a:rPr lang="cs-CZ" sz="2400" cap="small" dirty="0" err="1">
                <a:solidFill>
                  <a:srgbClr val="70AD47">
                    <a:lumMod val="50000"/>
                  </a:srgbClr>
                </a:solidFill>
                <a:latin typeface="Calibri" panose="020F0502020204030204"/>
              </a:rPr>
              <a:t>Broglie</a:t>
            </a:r>
            <a:r>
              <a:rPr lang="cs-CZ" sz="2400" cap="small" dirty="0">
                <a:solidFill>
                  <a:srgbClr val="70AD47">
                    <a:lumMod val="50000"/>
                  </a:srgbClr>
                </a:solidFill>
                <a:latin typeface="Calibri" panose="020F0502020204030204"/>
              </a:rPr>
              <a:t> vyšel a k čemu došel</a:t>
            </a:r>
          </a:p>
        </p:txBody>
      </p:sp>
      <p:grpSp>
        <p:nvGrpSpPr>
          <p:cNvPr id="9" name="Skupina 8">
            <a:extLst>
              <a:ext uri="{FF2B5EF4-FFF2-40B4-BE49-F238E27FC236}">
                <a16:creationId xmlns:a16="http://schemas.microsoft.com/office/drawing/2014/main" id="{041C156E-C48C-2311-00CE-4651E396A975}"/>
              </a:ext>
            </a:extLst>
          </p:cNvPr>
          <p:cNvGrpSpPr/>
          <p:nvPr/>
        </p:nvGrpSpPr>
        <p:grpSpPr>
          <a:xfrm>
            <a:off x="2247999" y="2912834"/>
            <a:ext cx="5418874" cy="1164105"/>
            <a:chOff x="1531105" y="2082139"/>
            <a:chExt cx="5418874" cy="1164105"/>
          </a:xfrm>
        </p:grpSpPr>
        <mc:AlternateContent xmlns:mc="http://schemas.openxmlformats.org/markup-compatibility/2006" xmlns:a14="http://schemas.microsoft.com/office/drawing/2010/main">
          <mc:Choice Requires="a14">
            <p:sp>
              <p:nvSpPr>
                <p:cNvPr id="10" name="TextovéPole 9">
                  <a:extLst>
                    <a:ext uri="{FF2B5EF4-FFF2-40B4-BE49-F238E27FC236}">
                      <a16:creationId xmlns:a16="http://schemas.microsoft.com/office/drawing/2014/main" id="{C605C1F2-6D06-11C0-58A0-5B7FE85A3F3A}"/>
                    </a:ext>
                  </a:extLst>
                </p:cNvPr>
                <p:cNvSpPr txBox="1"/>
                <p:nvPr/>
              </p:nvSpPr>
              <p:spPr>
                <a:xfrm>
                  <a:off x="1531105" y="2082139"/>
                  <a:ext cx="4564895"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unc>
                          <m:funcPr>
                            <m:ctrlPr>
                              <a:rPr lang="cs-CZ" sz="2400" b="0" i="1" smtClean="0">
                                <a:latin typeface="Cambria Math" panose="02040503050406030204" pitchFamily="18" charset="0"/>
                              </a:rPr>
                            </m:ctrlPr>
                          </m:funcPr>
                          <m:fName>
                            <m:r>
                              <m:rPr>
                                <m:sty m:val="p"/>
                              </m:rPr>
                              <a:rPr lang="cs-CZ" sz="2400" b="0" i="0" smtClean="0">
                                <a:latin typeface="Cambria Math" panose="02040503050406030204" pitchFamily="18" charset="0"/>
                              </a:rPr>
                              <m:t>sin</m:t>
                            </m:r>
                          </m:fName>
                          <m:e>
                            <m:r>
                              <a:rPr lang="cs-CZ" sz="2400" b="0" i="1" smtClean="0">
                                <a:latin typeface="Cambria Math" panose="02040503050406030204" pitchFamily="18" charset="0"/>
                              </a:rPr>
                              <m:t>2</m:t>
                            </m:r>
                            <m:r>
                              <a:rPr lang="cs-CZ" sz="2400" b="0" i="1" smtClean="0">
                                <a:latin typeface="Cambria Math" panose="02040503050406030204" pitchFamily="18" charset="0"/>
                                <a:ea typeface="Cambria Math" panose="02040503050406030204" pitchFamily="18" charset="0"/>
                              </a:rPr>
                              <m:t>𝜋</m:t>
                            </m:r>
                            <m:r>
                              <a:rPr lang="cs-CZ" sz="2400" b="0" i="1" smtClean="0">
                                <a:solidFill>
                                  <a:srgbClr val="00B0F0"/>
                                </a:solidFill>
                                <a:latin typeface="Cambria Math" panose="02040503050406030204" pitchFamily="18" charset="0"/>
                                <a:ea typeface="Cambria Math" panose="02040503050406030204" pitchFamily="18" charset="0"/>
                              </a:rPr>
                              <m:t>𝑓</m:t>
                            </m:r>
                            <m:d>
                              <m:dPr>
                                <m:ctrlPr>
                                  <a:rPr lang="cs-CZ" sz="2400" b="0" i="1" smtClean="0">
                                    <a:highlight>
                                      <a:srgbClr val="FFFF00"/>
                                    </a:highlight>
                                    <a:latin typeface="Cambria Math" panose="02040503050406030204" pitchFamily="18" charset="0"/>
                                    <a:ea typeface="Cambria Math" panose="02040503050406030204" pitchFamily="18" charset="0"/>
                                  </a:rPr>
                                </m:ctrlPr>
                              </m:dPr>
                              <m:e>
                                <m:r>
                                  <a:rPr lang="cs-CZ" sz="2400" b="0" i="1" smtClean="0">
                                    <a:highlight>
                                      <a:srgbClr val="FFFF00"/>
                                    </a:highlight>
                                    <a:latin typeface="Cambria Math" panose="02040503050406030204" pitchFamily="18" charset="0"/>
                                    <a:ea typeface="Cambria Math" panose="02040503050406030204" pitchFamily="18" charset="0"/>
                                  </a:rPr>
                                  <m:t>𝜏</m:t>
                                </m:r>
                                <m:r>
                                  <a:rPr lang="cs-CZ" sz="2400" b="0" i="1" smtClean="0">
                                    <a:latin typeface="Cambria Math" panose="02040503050406030204" pitchFamily="18" charset="0"/>
                                    <a:ea typeface="Cambria Math" panose="02040503050406030204" pitchFamily="18" charset="0"/>
                                  </a:rPr>
                                  <m:t>−</m:t>
                                </m:r>
                                <m:f>
                                  <m:fPr>
                                    <m:type m:val="lin"/>
                                    <m:ctrlPr>
                                      <a:rPr lang="cs-CZ" sz="2400" i="1" smtClean="0">
                                        <a:solidFill>
                                          <a:srgbClr val="C00000"/>
                                        </a:solidFill>
                                        <a:latin typeface="Cambria Math" panose="02040503050406030204" pitchFamily="18" charset="0"/>
                                        <a:ea typeface="Cambria Math" panose="02040503050406030204" pitchFamily="18" charset="0"/>
                                      </a:rPr>
                                    </m:ctrlPr>
                                  </m:fPr>
                                  <m:num>
                                    <m:r>
                                      <a:rPr lang="cs-CZ" sz="2400" i="1" smtClean="0">
                                        <a:solidFill>
                                          <a:srgbClr val="C00000"/>
                                        </a:solidFill>
                                        <a:latin typeface="Cambria Math" panose="02040503050406030204" pitchFamily="18" charset="0"/>
                                        <a:ea typeface="Cambria Math" panose="02040503050406030204" pitchFamily="18" charset="0"/>
                                      </a:rPr>
                                      <m:t>𝑥</m:t>
                                    </m:r>
                                  </m:num>
                                  <m:den>
                                    <m:r>
                                      <a:rPr lang="cs-CZ" sz="2400" b="0" i="1" smtClean="0">
                                        <a:solidFill>
                                          <a:srgbClr val="00B0F0"/>
                                        </a:solidFill>
                                        <a:latin typeface="Cambria Math" panose="02040503050406030204" pitchFamily="18" charset="0"/>
                                        <a:ea typeface="Cambria Math" panose="02040503050406030204" pitchFamily="18" charset="0"/>
                                      </a:rPr>
                                      <m:t>𝑢</m:t>
                                    </m:r>
                                  </m:den>
                                </m:f>
                              </m:e>
                            </m:d>
                            <m:r>
                              <a:rPr lang="cs-CZ" sz="2400" b="0" i="1" smtClean="0">
                                <a:latin typeface="Cambria Math" panose="02040503050406030204" pitchFamily="18" charset="0"/>
                                <a:ea typeface="Cambria Math" panose="02040503050406030204" pitchFamily="18" charset="0"/>
                              </a:rPr>
                              <m:t>=</m:t>
                            </m:r>
                            <m:func>
                              <m:funcPr>
                                <m:ctrlPr>
                                  <a:rPr lang="cs-CZ" sz="2400" b="0" i="1" smtClean="0">
                                    <a:latin typeface="Cambria Math" panose="02040503050406030204" pitchFamily="18" charset="0"/>
                                    <a:ea typeface="Cambria Math" panose="02040503050406030204" pitchFamily="18" charset="0"/>
                                  </a:rPr>
                                </m:ctrlPr>
                              </m:funcPr>
                              <m:fName>
                                <m:r>
                                  <m:rPr>
                                    <m:sty m:val="p"/>
                                  </m:rPr>
                                  <a:rPr lang="cs-CZ" sz="2400" b="0" i="0" smtClean="0">
                                    <a:latin typeface="Cambria Math" panose="02040503050406030204" pitchFamily="18" charset="0"/>
                                    <a:ea typeface="Cambria Math" panose="02040503050406030204" pitchFamily="18" charset="0"/>
                                  </a:rPr>
                                  <m:t>sin</m:t>
                                </m:r>
                              </m:fName>
                              <m:e>
                                <m:r>
                                  <a:rPr lang="cs-CZ" sz="2400" i="1">
                                    <a:latin typeface="Cambria Math" panose="02040503050406030204" pitchFamily="18" charset="0"/>
                                  </a:rPr>
                                  <m:t>2</m:t>
                                </m:r>
                                <m:r>
                                  <a:rPr lang="cs-CZ" sz="2400" i="1">
                                    <a:latin typeface="Cambria Math" panose="02040503050406030204" pitchFamily="18" charset="0"/>
                                    <a:ea typeface="Cambria Math" panose="02040503050406030204" pitchFamily="18" charset="0"/>
                                  </a:rPr>
                                  <m:t>𝜋</m:t>
                                </m:r>
                                <m:sSub>
                                  <m:sSubPr>
                                    <m:ctrlPr>
                                      <a:rPr lang="cs-CZ" sz="2400" i="1" smtClean="0">
                                        <a:solidFill>
                                          <a:srgbClr val="00B050"/>
                                        </a:solidFill>
                                        <a:latin typeface="Cambria Math" panose="02040503050406030204" pitchFamily="18" charset="0"/>
                                        <a:ea typeface="Cambria Math" panose="02040503050406030204" pitchFamily="18" charset="0"/>
                                      </a:rPr>
                                    </m:ctrlPr>
                                  </m:sSubPr>
                                  <m:e>
                                    <m:r>
                                      <a:rPr lang="cs-CZ" sz="2400" i="1" smtClean="0">
                                        <a:solidFill>
                                          <a:srgbClr val="00B050"/>
                                        </a:solidFill>
                                        <a:latin typeface="Cambria Math" panose="02040503050406030204" pitchFamily="18" charset="0"/>
                                        <a:ea typeface="Cambria Math" panose="02040503050406030204" pitchFamily="18" charset="0"/>
                                      </a:rPr>
                                      <m:t>𝑓</m:t>
                                    </m:r>
                                  </m:e>
                                  <m:sub>
                                    <m:r>
                                      <a:rPr lang="cs-CZ" sz="2400" i="1">
                                        <a:latin typeface="Cambria Math" panose="02040503050406030204" pitchFamily="18" charset="0"/>
                                        <a:ea typeface="Cambria Math" panose="02040503050406030204" pitchFamily="18" charset="0"/>
                                      </a:rPr>
                                      <m:t>1</m:t>
                                    </m:r>
                                  </m:sub>
                                </m:sSub>
                                <m:r>
                                  <a:rPr lang="cs-CZ" sz="2400" b="0" i="1" smtClean="0">
                                    <a:highlight>
                                      <a:srgbClr val="FFFF00"/>
                                    </a:highlight>
                                    <a:latin typeface="Cambria Math" panose="02040503050406030204" pitchFamily="18" charset="0"/>
                                    <a:ea typeface="Cambria Math" panose="02040503050406030204" pitchFamily="18" charset="0"/>
                                  </a:rPr>
                                  <m:t>𝜏</m:t>
                                </m:r>
                              </m:e>
                            </m:func>
                          </m:e>
                        </m:func>
                      </m:oMath>
                    </m:oMathPara>
                  </a14:m>
                  <a:endParaRPr lang="cs-CZ" sz="2400" dirty="0"/>
                </a:p>
              </p:txBody>
            </p:sp>
          </mc:Choice>
          <mc:Fallback xmlns="">
            <p:sp>
              <p:nvSpPr>
                <p:cNvPr id="10" name="TextovéPole 9">
                  <a:extLst>
                    <a:ext uri="{FF2B5EF4-FFF2-40B4-BE49-F238E27FC236}">
                      <a16:creationId xmlns:a16="http://schemas.microsoft.com/office/drawing/2014/main" id="{C605C1F2-6D06-11C0-58A0-5B7FE85A3F3A}"/>
                    </a:ext>
                  </a:extLst>
                </p:cNvPr>
                <p:cNvSpPr txBox="1">
                  <a:spLocks noRot="1" noChangeAspect="1" noMove="1" noResize="1" noEditPoints="1" noAdjustHandles="1" noChangeArrowheads="1" noChangeShapeType="1" noTextEdit="1"/>
                </p:cNvSpPr>
                <p:nvPr/>
              </p:nvSpPr>
              <p:spPr>
                <a:xfrm>
                  <a:off x="1531105" y="2082139"/>
                  <a:ext cx="4564895" cy="369332"/>
                </a:xfrm>
                <a:prstGeom prst="rect">
                  <a:avLst/>
                </a:prstGeom>
                <a:blipFill>
                  <a:blip r:embed="rId6"/>
                  <a:stretch>
                    <a:fillRect t="-173333" b="-253333"/>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2" name="TextovéPole 11">
                  <a:extLst>
                    <a:ext uri="{FF2B5EF4-FFF2-40B4-BE49-F238E27FC236}">
                      <a16:creationId xmlns:a16="http://schemas.microsoft.com/office/drawing/2014/main" id="{5EB37A9C-D2F1-EE86-39AD-30123204F747}"/>
                    </a:ext>
                  </a:extLst>
                </p:cNvPr>
                <p:cNvSpPr txBox="1"/>
                <p:nvPr/>
              </p:nvSpPr>
              <p:spPr>
                <a:xfrm>
                  <a:off x="4863126" y="2799006"/>
                  <a:ext cx="2086853" cy="44723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cs-CZ" sz="2400" b="0" i="1" smtClean="0">
                                <a:solidFill>
                                  <a:srgbClr val="00B050"/>
                                </a:solidFill>
                                <a:latin typeface="Cambria Math" panose="02040503050406030204" pitchFamily="18" charset="0"/>
                              </a:rPr>
                            </m:ctrlPr>
                          </m:sSubPr>
                          <m:e>
                            <m:r>
                              <a:rPr lang="cs-CZ" sz="2400" b="0" i="1" smtClean="0">
                                <a:solidFill>
                                  <a:srgbClr val="00B050"/>
                                </a:solidFill>
                                <a:latin typeface="Cambria Math" panose="02040503050406030204" pitchFamily="18" charset="0"/>
                              </a:rPr>
                              <m:t>𝑓</m:t>
                            </m:r>
                          </m:e>
                          <m:sub>
                            <m:r>
                              <a:rPr lang="cs-CZ" sz="2400" b="0" i="1" smtClean="0">
                                <a:solidFill>
                                  <a:srgbClr val="00B050"/>
                                </a:solidFill>
                                <a:latin typeface="Cambria Math" panose="02040503050406030204" pitchFamily="18" charset="0"/>
                              </a:rPr>
                              <m:t>1</m:t>
                            </m:r>
                          </m:sub>
                        </m:sSub>
                        <m:r>
                          <a:rPr lang="cs-CZ" sz="2400" b="0" i="1" smtClean="0">
                            <a:latin typeface="Cambria Math" panose="02040503050406030204" pitchFamily="18" charset="0"/>
                          </a:rPr>
                          <m:t>=</m:t>
                        </m:r>
                        <m:sSub>
                          <m:sSubPr>
                            <m:ctrlPr>
                              <a:rPr lang="cs-CZ" sz="2400" i="1">
                                <a:solidFill>
                                  <a:srgbClr val="FF0000"/>
                                </a:solidFill>
                                <a:latin typeface="Cambria Math" panose="02040503050406030204" pitchFamily="18" charset="0"/>
                              </a:rPr>
                            </m:ctrlPr>
                          </m:sSubPr>
                          <m:e>
                            <m:r>
                              <a:rPr lang="cs-CZ" sz="2400" i="1">
                                <a:solidFill>
                                  <a:srgbClr val="FF0000"/>
                                </a:solidFill>
                                <a:latin typeface="Cambria Math" panose="02040503050406030204" pitchFamily="18" charset="0"/>
                              </a:rPr>
                              <m:t>𝑓</m:t>
                            </m:r>
                          </m:e>
                          <m:sub>
                            <m:r>
                              <a:rPr lang="cs-CZ" sz="2400" b="0" i="1" smtClean="0">
                                <a:solidFill>
                                  <a:srgbClr val="FF0000"/>
                                </a:solidFill>
                                <a:latin typeface="Cambria Math" panose="02040503050406030204" pitchFamily="18" charset="0"/>
                              </a:rPr>
                              <m:t>0</m:t>
                            </m:r>
                          </m:sub>
                        </m:sSub>
                        <m:rad>
                          <m:radPr>
                            <m:degHide m:val="on"/>
                            <m:ctrlPr>
                              <a:rPr lang="cs-CZ" sz="2400" i="1">
                                <a:latin typeface="Cambria Math" panose="02040503050406030204" pitchFamily="18" charset="0"/>
                              </a:rPr>
                            </m:ctrlPr>
                          </m:radPr>
                          <m:deg/>
                          <m:e>
                            <m:r>
                              <a:rPr lang="cs-CZ" sz="2400" i="1">
                                <a:latin typeface="Cambria Math" panose="02040503050406030204" pitchFamily="18" charset="0"/>
                              </a:rPr>
                              <m:t>1−</m:t>
                            </m:r>
                            <m:sSup>
                              <m:sSupPr>
                                <m:ctrlPr>
                                  <a:rPr lang="cs-CZ" sz="2400" i="1" smtClean="0">
                                    <a:solidFill>
                                      <a:srgbClr val="C00000"/>
                                    </a:solidFill>
                                    <a:latin typeface="Cambria Math" panose="02040503050406030204" pitchFamily="18" charset="0"/>
                                    <a:ea typeface="Cambria Math" panose="02040503050406030204" pitchFamily="18" charset="0"/>
                                  </a:rPr>
                                </m:ctrlPr>
                              </m:sSupPr>
                              <m:e>
                                <m:r>
                                  <a:rPr lang="cs-CZ" sz="2400" i="1" smtClean="0">
                                    <a:solidFill>
                                      <a:srgbClr val="C00000"/>
                                    </a:solidFill>
                                    <a:latin typeface="Cambria Math" panose="02040503050406030204" pitchFamily="18" charset="0"/>
                                    <a:ea typeface="Cambria Math" panose="02040503050406030204" pitchFamily="18" charset="0"/>
                                  </a:rPr>
                                  <m:t>𝛽</m:t>
                                </m:r>
                              </m:e>
                              <m:sup>
                                <m:r>
                                  <a:rPr lang="cs-CZ" sz="2400" i="1">
                                    <a:latin typeface="Cambria Math" panose="02040503050406030204" pitchFamily="18" charset="0"/>
                                  </a:rPr>
                                  <m:t>2</m:t>
                                </m:r>
                              </m:sup>
                            </m:sSup>
                          </m:e>
                        </m:rad>
                      </m:oMath>
                    </m:oMathPara>
                  </a14:m>
                  <a:endParaRPr lang="cs-CZ" sz="2400" dirty="0"/>
                </a:p>
              </p:txBody>
            </p:sp>
          </mc:Choice>
          <mc:Fallback xmlns="">
            <p:sp>
              <p:nvSpPr>
                <p:cNvPr id="12" name="TextovéPole 11">
                  <a:extLst>
                    <a:ext uri="{FF2B5EF4-FFF2-40B4-BE49-F238E27FC236}">
                      <a16:creationId xmlns:a16="http://schemas.microsoft.com/office/drawing/2014/main" id="{5EB37A9C-D2F1-EE86-39AD-30123204F747}"/>
                    </a:ext>
                  </a:extLst>
                </p:cNvPr>
                <p:cNvSpPr txBox="1">
                  <a:spLocks noRot="1" noChangeAspect="1" noMove="1" noResize="1" noEditPoints="1" noAdjustHandles="1" noChangeArrowheads="1" noChangeShapeType="1" noTextEdit="1"/>
                </p:cNvSpPr>
                <p:nvPr/>
              </p:nvSpPr>
              <p:spPr>
                <a:xfrm>
                  <a:off x="4863126" y="2799006"/>
                  <a:ext cx="2086853" cy="447238"/>
                </a:xfrm>
                <a:prstGeom prst="rect">
                  <a:avLst/>
                </a:prstGeom>
                <a:blipFill>
                  <a:blip r:embed="rId7"/>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7" name="TextovéPole 16">
                  <a:extLst>
                    <a:ext uri="{FF2B5EF4-FFF2-40B4-BE49-F238E27FC236}">
                      <a16:creationId xmlns:a16="http://schemas.microsoft.com/office/drawing/2014/main" id="{D6C48EE8-3718-3A7B-AC20-2654D2196343}"/>
                    </a:ext>
                  </a:extLst>
                </p:cNvPr>
                <p:cNvSpPr txBox="1"/>
                <p:nvPr/>
              </p:nvSpPr>
              <p:spPr>
                <a:xfrm>
                  <a:off x="2879844" y="2876912"/>
                  <a:ext cx="1370011"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cs-CZ" sz="2400" i="1" smtClean="0">
                            <a:solidFill>
                              <a:srgbClr val="C00000"/>
                            </a:solidFill>
                            <a:latin typeface="Cambria Math" panose="02040503050406030204" pitchFamily="18" charset="0"/>
                            <a:ea typeface="Cambria Math" panose="02040503050406030204" pitchFamily="18" charset="0"/>
                          </a:rPr>
                          <m:t>𝑥</m:t>
                        </m:r>
                        <m:r>
                          <a:rPr lang="cs-CZ" sz="2400" b="0" i="1" smtClean="0">
                            <a:solidFill>
                              <a:schemeClr val="tx1"/>
                            </a:solidFill>
                            <a:latin typeface="Cambria Math" panose="02040503050406030204" pitchFamily="18" charset="0"/>
                            <a:ea typeface="Cambria Math" panose="02040503050406030204" pitchFamily="18" charset="0"/>
                          </a:rPr>
                          <m:t>=</m:t>
                        </m:r>
                        <m:r>
                          <a:rPr lang="cs-CZ" sz="2400" i="1">
                            <a:solidFill>
                              <a:srgbClr val="C00000"/>
                            </a:solidFill>
                            <a:latin typeface="Cambria Math" panose="02040503050406030204" pitchFamily="18" charset="0"/>
                            <a:ea typeface="Cambria Math" panose="02040503050406030204" pitchFamily="18" charset="0"/>
                          </a:rPr>
                          <m:t>𝑣</m:t>
                        </m:r>
                        <m:r>
                          <a:rPr lang="cs-CZ" sz="2400" b="0" i="1" smtClean="0">
                            <a:solidFill>
                              <a:schemeClr val="tx1"/>
                            </a:solidFill>
                            <a:highlight>
                              <a:srgbClr val="FFFF00"/>
                            </a:highlight>
                            <a:latin typeface="Cambria Math" panose="02040503050406030204" pitchFamily="18" charset="0"/>
                            <a:ea typeface="Cambria Math" panose="02040503050406030204" pitchFamily="18" charset="0"/>
                          </a:rPr>
                          <m:t>𝜏</m:t>
                        </m:r>
                      </m:oMath>
                    </m:oMathPara>
                  </a14:m>
                  <a:endParaRPr lang="cs-CZ" sz="2400" dirty="0">
                    <a:highlight>
                      <a:srgbClr val="FFFF00"/>
                    </a:highlight>
                  </a:endParaRPr>
                </a:p>
              </p:txBody>
            </p:sp>
          </mc:Choice>
          <mc:Fallback xmlns="">
            <p:sp>
              <p:nvSpPr>
                <p:cNvPr id="17" name="TextovéPole 16">
                  <a:extLst>
                    <a:ext uri="{FF2B5EF4-FFF2-40B4-BE49-F238E27FC236}">
                      <a16:creationId xmlns:a16="http://schemas.microsoft.com/office/drawing/2014/main" id="{D6C48EE8-3718-3A7B-AC20-2654D2196343}"/>
                    </a:ext>
                  </a:extLst>
                </p:cNvPr>
                <p:cNvSpPr txBox="1">
                  <a:spLocks noRot="1" noChangeAspect="1" noMove="1" noResize="1" noEditPoints="1" noAdjustHandles="1" noChangeArrowheads="1" noChangeShapeType="1" noTextEdit="1"/>
                </p:cNvSpPr>
                <p:nvPr/>
              </p:nvSpPr>
              <p:spPr>
                <a:xfrm>
                  <a:off x="2879844" y="2876912"/>
                  <a:ext cx="1370011" cy="369332"/>
                </a:xfrm>
                <a:prstGeom prst="rect">
                  <a:avLst/>
                </a:prstGeom>
                <a:blipFill>
                  <a:blip r:embed="rId8"/>
                  <a:stretch>
                    <a:fillRect/>
                  </a:stretch>
                </a:blipFill>
              </p:spPr>
              <p:txBody>
                <a:bodyPr/>
                <a:lstStyle/>
                <a:p>
                  <a:r>
                    <a:rPr lang="cs-CZ">
                      <a:noFill/>
                    </a:rPr>
                    <a:t> </a:t>
                  </a:r>
                </a:p>
              </p:txBody>
            </p:sp>
          </mc:Fallback>
        </mc:AlternateContent>
        <p:cxnSp>
          <p:nvCxnSpPr>
            <p:cNvPr id="19" name="Přímá spojnice se šipkou 18">
              <a:extLst>
                <a:ext uri="{FF2B5EF4-FFF2-40B4-BE49-F238E27FC236}">
                  <a16:creationId xmlns:a16="http://schemas.microsoft.com/office/drawing/2014/main" id="{0289657D-9414-C32B-9853-BEF888BB2831}"/>
                </a:ext>
              </a:extLst>
            </p:cNvPr>
            <p:cNvCxnSpPr>
              <a:cxnSpLocks/>
            </p:cNvCxnSpPr>
            <p:nvPr/>
          </p:nvCxnSpPr>
          <p:spPr>
            <a:xfrm flipV="1">
              <a:off x="5090473" y="2526382"/>
              <a:ext cx="235670" cy="350530"/>
            </a:xfrm>
            <a:prstGeom prst="straightConnector1">
              <a:avLst/>
            </a:prstGeom>
            <a:ln>
              <a:solidFill>
                <a:srgbClr val="00B050"/>
              </a:solidFill>
              <a:headEnd type="none" w="med" len="med"/>
              <a:tailEnd type="arrow" w="med" len="lg"/>
            </a:ln>
          </p:spPr>
          <p:style>
            <a:lnRef idx="2">
              <a:schemeClr val="accent1"/>
            </a:lnRef>
            <a:fillRef idx="0">
              <a:schemeClr val="accent1"/>
            </a:fillRef>
            <a:effectRef idx="1">
              <a:schemeClr val="accent1"/>
            </a:effectRef>
            <a:fontRef idx="minor">
              <a:schemeClr val="tx1"/>
            </a:fontRef>
          </p:style>
        </p:cxnSp>
        <p:cxnSp>
          <p:nvCxnSpPr>
            <p:cNvPr id="21" name="Přímá spojnice se šipkou 20">
              <a:extLst>
                <a:ext uri="{FF2B5EF4-FFF2-40B4-BE49-F238E27FC236}">
                  <a16:creationId xmlns:a16="http://schemas.microsoft.com/office/drawing/2014/main" id="{34D502FA-B8C3-FFD7-CF3D-CA689BC15744}"/>
                </a:ext>
              </a:extLst>
            </p:cNvPr>
            <p:cNvCxnSpPr>
              <a:cxnSpLocks/>
            </p:cNvCxnSpPr>
            <p:nvPr/>
          </p:nvCxnSpPr>
          <p:spPr>
            <a:xfrm flipV="1">
              <a:off x="3217566" y="2498101"/>
              <a:ext cx="289206" cy="415082"/>
            </a:xfrm>
            <a:prstGeom prst="straightConnector1">
              <a:avLst/>
            </a:prstGeom>
            <a:ln>
              <a:solidFill>
                <a:srgbClr val="00B0F0"/>
              </a:solidFill>
              <a:headEnd type="none" w="med" len="med"/>
              <a:tailEnd type="arrow" w="med" len="lg"/>
            </a:ln>
          </p:spPr>
          <p:style>
            <a:lnRef idx="2">
              <a:schemeClr val="accent1"/>
            </a:lnRef>
            <a:fillRef idx="0">
              <a:schemeClr val="accent1"/>
            </a:fillRef>
            <a:effectRef idx="1">
              <a:schemeClr val="accent1"/>
            </a:effectRef>
            <a:fontRef idx="minor">
              <a:schemeClr val="tx1"/>
            </a:fontRef>
          </p:style>
        </p:cxnSp>
      </p:grpSp>
      <p:grpSp>
        <p:nvGrpSpPr>
          <p:cNvPr id="11" name="Skupina 10">
            <a:extLst>
              <a:ext uri="{FF2B5EF4-FFF2-40B4-BE49-F238E27FC236}">
                <a16:creationId xmlns:a16="http://schemas.microsoft.com/office/drawing/2014/main" id="{17D83542-0E71-DEA4-9E0A-E554E898150C}"/>
              </a:ext>
            </a:extLst>
          </p:cNvPr>
          <p:cNvGrpSpPr/>
          <p:nvPr/>
        </p:nvGrpSpPr>
        <p:grpSpPr>
          <a:xfrm>
            <a:off x="565888" y="4244446"/>
            <a:ext cx="10401273" cy="532273"/>
            <a:chOff x="565888" y="4244446"/>
            <a:chExt cx="10401273" cy="532273"/>
          </a:xfrm>
        </p:grpSpPr>
        <p:cxnSp>
          <p:nvCxnSpPr>
            <p:cNvPr id="6" name="Přímá spojnice 5">
              <a:extLst>
                <a:ext uri="{FF2B5EF4-FFF2-40B4-BE49-F238E27FC236}">
                  <a16:creationId xmlns:a16="http://schemas.microsoft.com/office/drawing/2014/main" id="{67104E3E-220F-DA2F-BB15-6C2569EE2143}"/>
                </a:ext>
              </a:extLst>
            </p:cNvPr>
            <p:cNvCxnSpPr>
              <a:cxnSpLocks/>
            </p:cNvCxnSpPr>
            <p:nvPr/>
          </p:nvCxnSpPr>
          <p:spPr>
            <a:xfrm>
              <a:off x="1224839" y="4244446"/>
              <a:ext cx="9742322" cy="0"/>
            </a:xfrm>
            <a:prstGeom prst="line">
              <a:avLst/>
            </a:prstGeom>
            <a:ln w="12700">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sp>
          <p:nvSpPr>
            <p:cNvPr id="7" name="TextovéPole 6">
              <a:extLst>
                <a:ext uri="{FF2B5EF4-FFF2-40B4-BE49-F238E27FC236}">
                  <a16:creationId xmlns:a16="http://schemas.microsoft.com/office/drawing/2014/main" id="{F38FDCCA-899E-88BC-334E-411B830D92EC}"/>
                </a:ext>
              </a:extLst>
            </p:cNvPr>
            <p:cNvSpPr txBox="1"/>
            <p:nvPr/>
          </p:nvSpPr>
          <p:spPr>
            <a:xfrm>
              <a:off x="565888" y="4407387"/>
              <a:ext cx="9445378" cy="369332"/>
            </a:xfrm>
            <a:prstGeom prst="rect">
              <a:avLst/>
            </a:prstGeom>
            <a:noFill/>
          </p:spPr>
          <p:txBody>
            <a:bodyPr wrap="square" rtlCol="0">
              <a:spAutoFit/>
            </a:bodyPr>
            <a:lstStyle/>
            <a:p>
              <a:r>
                <a:rPr lang="cs-CZ" dirty="0">
                  <a:solidFill>
                    <a:srgbClr val="00B0F0"/>
                  </a:solidFill>
                  <a:effectLst>
                    <a:outerShdw blurRad="38100" dist="38100" dir="2700000" algn="tl">
                      <a:srgbClr val="000000">
                        <a:alpha val="43137"/>
                      </a:srgbClr>
                    </a:outerShdw>
                  </a:effectLst>
                </a:rPr>
                <a:t>Grupová</a:t>
              </a:r>
              <a:r>
                <a:rPr lang="cs-CZ" dirty="0"/>
                <a:t> rychlost </a:t>
              </a:r>
              <a:r>
                <a:rPr lang="cs-CZ" dirty="0">
                  <a:solidFill>
                    <a:srgbClr val="00B0F0"/>
                  </a:solidFill>
                  <a:effectLst>
                    <a:outerShdw blurRad="38100" dist="38100" dir="2700000" algn="tl">
                      <a:srgbClr val="000000">
                        <a:alpha val="43137"/>
                      </a:srgbClr>
                    </a:outerShdw>
                  </a:effectLst>
                </a:rPr>
                <a:t>fiktivní </a:t>
              </a:r>
              <a:r>
                <a:rPr lang="cs-CZ" dirty="0"/>
                <a:t>vlny                                                        se rovná rychlosti objektu </a:t>
              </a:r>
              <a:r>
                <a:rPr lang="cs-CZ" i="1" dirty="0">
                  <a:solidFill>
                    <a:srgbClr val="C00000"/>
                  </a:solidFill>
                  <a:effectLst>
                    <a:outerShdw blurRad="38100" dist="38100" dir="2700000" algn="tl">
                      <a:srgbClr val="000000">
                        <a:alpha val="43137"/>
                      </a:srgbClr>
                    </a:outerShdw>
                  </a:effectLst>
                </a:rPr>
                <a:t>v </a:t>
              </a:r>
              <a:r>
                <a:rPr lang="cs-CZ" dirty="0"/>
                <a:t>. </a:t>
              </a:r>
              <a:endParaRPr lang="cs-CZ" i="1" dirty="0"/>
            </a:p>
          </p:txBody>
        </p:sp>
        <mc:AlternateContent xmlns:mc="http://schemas.openxmlformats.org/markup-compatibility/2006" xmlns:a14="http://schemas.microsoft.com/office/drawing/2010/main">
          <mc:Choice Requires="a14">
            <p:sp>
              <p:nvSpPr>
                <p:cNvPr id="8" name="TextovéPole 7">
                  <a:extLst>
                    <a:ext uri="{FF2B5EF4-FFF2-40B4-BE49-F238E27FC236}">
                      <a16:creationId xmlns:a16="http://schemas.microsoft.com/office/drawing/2014/main" id="{D0E35850-9A74-C307-D0F6-E038168C3B01}"/>
                    </a:ext>
                  </a:extLst>
                </p:cNvPr>
                <p:cNvSpPr txBox="1"/>
                <p:nvPr/>
              </p:nvSpPr>
              <p:spPr>
                <a:xfrm>
                  <a:off x="3723108" y="4399796"/>
                  <a:ext cx="2175788" cy="37048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cs-CZ" sz="2200" b="0" i="1" smtClean="0">
                                <a:solidFill>
                                  <a:srgbClr val="00B0F0"/>
                                </a:solidFill>
                                <a:effectLst>
                                  <a:outerShdw blurRad="38100" dist="38100" dir="2700000" algn="tl">
                                    <a:srgbClr val="000000">
                                      <a:alpha val="43137"/>
                                    </a:srgbClr>
                                  </a:outerShdw>
                                </a:effectLst>
                                <a:latin typeface="Cambria Math" panose="02040503050406030204" pitchFamily="18" charset="0"/>
                              </a:rPr>
                            </m:ctrlPr>
                          </m:sSubPr>
                          <m:e>
                            <m:r>
                              <a:rPr lang="cs-CZ" sz="2200" b="0" i="1" smtClean="0">
                                <a:solidFill>
                                  <a:srgbClr val="00B0F0"/>
                                </a:solidFill>
                                <a:effectLst>
                                  <a:outerShdw blurRad="38100" dist="38100" dir="2700000" algn="tl">
                                    <a:srgbClr val="000000">
                                      <a:alpha val="43137"/>
                                    </a:srgbClr>
                                  </a:outerShdw>
                                </a:effectLst>
                                <a:latin typeface="Cambria Math" panose="02040503050406030204" pitchFamily="18" charset="0"/>
                              </a:rPr>
                              <m:t>𝑢</m:t>
                            </m:r>
                          </m:e>
                          <m:sub>
                            <m:r>
                              <m:rPr>
                                <m:sty m:val="p"/>
                              </m:rPr>
                              <a:rPr lang="cs-CZ" sz="2200" b="0" i="0" smtClean="0">
                                <a:solidFill>
                                  <a:srgbClr val="00B0F0"/>
                                </a:solidFill>
                                <a:latin typeface="Cambria Math" panose="02040503050406030204" pitchFamily="18" charset="0"/>
                              </a:rPr>
                              <m:t>gr</m:t>
                            </m:r>
                          </m:sub>
                        </m:sSub>
                        <m:r>
                          <a:rPr lang="cs-CZ" sz="2200" b="0" i="1" smtClean="0">
                            <a:latin typeface="Cambria Math" panose="02040503050406030204" pitchFamily="18" charset="0"/>
                          </a:rPr>
                          <m:t>=</m:t>
                        </m:r>
                        <m:f>
                          <m:fPr>
                            <m:type m:val="lin"/>
                            <m:ctrlPr>
                              <a:rPr lang="cs-CZ" sz="2200" b="0" i="1" smtClean="0">
                                <a:latin typeface="Cambria Math" panose="02040503050406030204" pitchFamily="18" charset="0"/>
                                <a:ea typeface="Cambria Math" panose="02040503050406030204" pitchFamily="18" charset="0"/>
                              </a:rPr>
                            </m:ctrlPr>
                          </m:fPr>
                          <m:num>
                            <m:r>
                              <a:rPr lang="cs-CZ" sz="2200" b="0" i="1" smtClean="0">
                                <a:latin typeface="Cambria Math" panose="02040503050406030204" pitchFamily="18" charset="0"/>
                                <a:ea typeface="Cambria Math" panose="02040503050406030204" pitchFamily="18" charset="0"/>
                              </a:rPr>
                              <m:t>𝜕</m:t>
                            </m:r>
                            <m:r>
                              <a:rPr lang="cs-CZ" sz="2200" b="0" i="1" smtClean="0">
                                <a:latin typeface="Cambria Math" panose="02040503050406030204" pitchFamily="18" charset="0"/>
                                <a:ea typeface="Cambria Math" panose="02040503050406030204" pitchFamily="18" charset="0"/>
                              </a:rPr>
                              <m:t>𝑓</m:t>
                            </m:r>
                          </m:num>
                          <m:den>
                            <m:r>
                              <a:rPr lang="cs-CZ" sz="2200" b="0" i="1" smtClean="0">
                                <a:latin typeface="Cambria Math" panose="02040503050406030204" pitchFamily="18" charset="0"/>
                                <a:ea typeface="Cambria Math" panose="02040503050406030204" pitchFamily="18" charset="0"/>
                              </a:rPr>
                              <m:t>𝜕</m:t>
                            </m:r>
                            <m:d>
                              <m:dPr>
                                <m:ctrlPr>
                                  <a:rPr lang="cs-CZ" sz="2200" b="0" i="1" smtClean="0">
                                    <a:latin typeface="Cambria Math" panose="02040503050406030204" pitchFamily="18" charset="0"/>
                                    <a:ea typeface="Cambria Math" panose="02040503050406030204" pitchFamily="18" charset="0"/>
                                  </a:rPr>
                                </m:ctrlPr>
                              </m:dPr>
                              <m:e>
                                <m:f>
                                  <m:fPr>
                                    <m:type m:val="lin"/>
                                    <m:ctrlPr>
                                      <a:rPr lang="cs-CZ" sz="2200" b="0" i="1" smtClean="0">
                                        <a:latin typeface="Cambria Math" panose="02040503050406030204" pitchFamily="18" charset="0"/>
                                        <a:ea typeface="Cambria Math" panose="02040503050406030204" pitchFamily="18" charset="0"/>
                                      </a:rPr>
                                    </m:ctrlPr>
                                  </m:fPr>
                                  <m:num>
                                    <m:r>
                                      <a:rPr lang="cs-CZ" sz="2200" b="0" i="1" smtClean="0">
                                        <a:latin typeface="Cambria Math" panose="02040503050406030204" pitchFamily="18" charset="0"/>
                                        <a:ea typeface="Cambria Math" panose="02040503050406030204" pitchFamily="18" charset="0"/>
                                      </a:rPr>
                                      <m:t>𝑓</m:t>
                                    </m:r>
                                  </m:num>
                                  <m:den>
                                    <m:r>
                                      <a:rPr lang="cs-CZ" sz="2200" b="0" i="1" smtClean="0">
                                        <a:solidFill>
                                          <a:srgbClr val="00B0F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𝑢</m:t>
                                    </m:r>
                                  </m:den>
                                </m:f>
                              </m:e>
                            </m:d>
                          </m:den>
                        </m:f>
                      </m:oMath>
                    </m:oMathPara>
                  </a14:m>
                  <a:endParaRPr lang="cs-CZ" sz="2200" dirty="0"/>
                </a:p>
              </p:txBody>
            </p:sp>
          </mc:Choice>
          <mc:Fallback xmlns="">
            <p:sp>
              <p:nvSpPr>
                <p:cNvPr id="8" name="TextovéPole 7">
                  <a:extLst>
                    <a:ext uri="{FF2B5EF4-FFF2-40B4-BE49-F238E27FC236}">
                      <a16:creationId xmlns:a16="http://schemas.microsoft.com/office/drawing/2014/main" id="{D0E35850-9A74-C307-D0F6-E038168C3B01}"/>
                    </a:ext>
                  </a:extLst>
                </p:cNvPr>
                <p:cNvSpPr txBox="1">
                  <a:spLocks noRot="1" noChangeAspect="1" noMove="1" noResize="1" noEditPoints="1" noAdjustHandles="1" noChangeArrowheads="1" noChangeShapeType="1" noTextEdit="1"/>
                </p:cNvSpPr>
                <p:nvPr/>
              </p:nvSpPr>
              <p:spPr>
                <a:xfrm>
                  <a:off x="3723108" y="4399796"/>
                  <a:ext cx="2175788" cy="370486"/>
                </a:xfrm>
                <a:prstGeom prst="rect">
                  <a:avLst/>
                </a:prstGeom>
                <a:blipFill>
                  <a:blip r:embed="rId9"/>
                  <a:stretch>
                    <a:fillRect l="-1961" t="-152459" r="-25770" b="-219672"/>
                  </a:stretch>
                </a:blipFill>
              </p:spPr>
              <p:txBody>
                <a:bodyPr/>
                <a:lstStyle/>
                <a:p>
                  <a:r>
                    <a:rPr lang="cs-CZ">
                      <a:noFill/>
                    </a:rPr>
                    <a:t> </a:t>
                  </a:r>
                </a:p>
              </p:txBody>
            </p:sp>
          </mc:Fallback>
        </mc:AlternateContent>
      </p:grpSp>
    </p:spTree>
    <p:extLst>
      <p:ext uri="{BB962C8B-B14F-4D97-AF65-F5344CB8AC3E}">
        <p14:creationId xmlns:p14="http://schemas.microsoft.com/office/powerpoint/2010/main" val="23779210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7004E-1780-C7B5-8463-BCCC77886965}"/>
            </a:ext>
          </a:extLst>
        </p:cNvPr>
        <p:cNvGrpSpPr/>
        <p:nvPr/>
      </p:nvGrpSpPr>
      <p:grpSpPr>
        <a:xfrm>
          <a:off x="0" y="0"/>
          <a:ext cx="0" cy="0"/>
          <a:chOff x="0" y="0"/>
          <a:chExt cx="0" cy="0"/>
        </a:xfrm>
      </p:grpSpPr>
      <p:sp>
        <p:nvSpPr>
          <p:cNvPr id="2" name="TextovéPole 1">
            <a:extLst>
              <a:ext uri="{FF2B5EF4-FFF2-40B4-BE49-F238E27FC236}">
                <a16:creationId xmlns:a16="http://schemas.microsoft.com/office/drawing/2014/main" id="{4A877479-D3AD-6C16-AC59-240CDCD55783}"/>
              </a:ext>
            </a:extLst>
          </p:cNvPr>
          <p:cNvSpPr txBox="1"/>
          <p:nvPr/>
        </p:nvSpPr>
        <p:spPr>
          <a:xfrm>
            <a:off x="570321" y="718062"/>
            <a:ext cx="1475295" cy="369332"/>
          </a:xfrm>
          <a:prstGeom prst="rect">
            <a:avLst/>
          </a:prstGeom>
          <a:noFill/>
        </p:spPr>
        <p:txBody>
          <a:bodyPr wrap="square" rtlCol="0">
            <a:spAutoFit/>
          </a:bodyPr>
          <a:lstStyle/>
          <a:p>
            <a:r>
              <a:rPr lang="cs-CZ" dirty="0"/>
              <a:t>Frekvence</a:t>
            </a:r>
            <a:endParaRPr lang="cs-CZ" i="1" dirty="0"/>
          </a:p>
        </p:txBody>
      </p:sp>
      <p:sp>
        <p:nvSpPr>
          <p:cNvPr id="3" name="TextovéPole 2">
            <a:extLst>
              <a:ext uri="{FF2B5EF4-FFF2-40B4-BE49-F238E27FC236}">
                <a16:creationId xmlns:a16="http://schemas.microsoft.com/office/drawing/2014/main" id="{28B02980-091D-20F5-3982-E95FDF521E60}"/>
              </a:ext>
            </a:extLst>
          </p:cNvPr>
          <p:cNvSpPr txBox="1"/>
          <p:nvPr/>
        </p:nvSpPr>
        <p:spPr>
          <a:xfrm>
            <a:off x="565889" y="1693465"/>
            <a:ext cx="10251650" cy="369332"/>
          </a:xfrm>
          <a:prstGeom prst="rect">
            <a:avLst/>
          </a:prstGeom>
          <a:noFill/>
        </p:spPr>
        <p:txBody>
          <a:bodyPr wrap="square" rtlCol="0">
            <a:spAutoFit/>
          </a:bodyPr>
          <a:lstStyle/>
          <a:p>
            <a:r>
              <a:rPr lang="cs-CZ" dirty="0"/>
              <a:t>odpovídá </a:t>
            </a:r>
            <a:r>
              <a:rPr lang="cs-CZ" dirty="0">
                <a:solidFill>
                  <a:srgbClr val="00B0F0"/>
                </a:solidFill>
                <a:effectLst>
                  <a:outerShdw blurRad="38100" dist="38100" dir="2700000" algn="tl">
                    <a:srgbClr val="000000">
                      <a:alpha val="43137"/>
                    </a:srgbClr>
                  </a:outerShdw>
                </a:effectLst>
              </a:rPr>
              <a:t>fiktivn</a:t>
            </a:r>
            <a:r>
              <a:rPr lang="cs-CZ" dirty="0">
                <a:solidFill>
                  <a:srgbClr val="00B050"/>
                </a:solidFill>
              </a:rPr>
              <a:t>í</a:t>
            </a:r>
            <a:r>
              <a:rPr lang="cs-CZ" dirty="0"/>
              <a:t> vlně, která doprovází objekt a šíří se </a:t>
            </a:r>
            <a:r>
              <a:rPr lang="cs-CZ" dirty="0">
                <a:solidFill>
                  <a:srgbClr val="00B0F0"/>
                </a:solidFill>
                <a:effectLst>
                  <a:outerShdw blurRad="38100" dist="38100" dir="2700000" algn="tl">
                    <a:srgbClr val="000000">
                      <a:alpha val="43137"/>
                    </a:srgbClr>
                  </a:outerShdw>
                </a:effectLst>
              </a:rPr>
              <a:t>fázovou</a:t>
            </a:r>
            <a:r>
              <a:rPr lang="cs-CZ" dirty="0">
                <a:effectLst>
                  <a:outerShdw blurRad="38100" dist="38100" dir="2700000" algn="tl">
                    <a:srgbClr val="000000">
                      <a:alpha val="43137"/>
                    </a:srgbClr>
                  </a:outerShdw>
                </a:effectLst>
              </a:rPr>
              <a:t> </a:t>
            </a:r>
            <a:r>
              <a:rPr lang="cs-CZ" dirty="0"/>
              <a:t>rychlostí </a:t>
            </a:r>
            <a:r>
              <a:rPr lang="cs-CZ" i="1" dirty="0">
                <a:solidFill>
                  <a:srgbClr val="00B0F0"/>
                </a:solidFill>
                <a:effectLst>
                  <a:outerShdw blurRad="38100" dist="38100" dir="2700000" algn="tl">
                    <a:srgbClr val="000000">
                      <a:alpha val="43137"/>
                    </a:srgbClr>
                  </a:outerShdw>
                </a:effectLst>
              </a:rPr>
              <a:t>u  </a:t>
            </a:r>
            <a:r>
              <a:rPr lang="cs-CZ" i="1" dirty="0"/>
              <a:t>.</a:t>
            </a:r>
          </a:p>
        </p:txBody>
      </p:sp>
      <mc:AlternateContent xmlns:mc="http://schemas.openxmlformats.org/markup-compatibility/2006" xmlns:a14="http://schemas.microsoft.com/office/drawing/2010/main">
        <mc:Choice Requires="a14">
          <p:sp>
            <p:nvSpPr>
              <p:cNvPr id="4" name="TextovéPole 3">
                <a:extLst>
                  <a:ext uri="{FF2B5EF4-FFF2-40B4-BE49-F238E27FC236}">
                    <a16:creationId xmlns:a16="http://schemas.microsoft.com/office/drawing/2014/main" id="{22B1F21F-25C8-4CEC-A6EE-D3B12F9D8D86}"/>
                  </a:ext>
                </a:extLst>
              </p:cNvPr>
              <p:cNvSpPr txBox="1"/>
              <p:nvPr/>
            </p:nvSpPr>
            <p:spPr>
              <a:xfrm>
                <a:off x="2473268" y="1033993"/>
                <a:ext cx="5848268" cy="44723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solidFill>
                            <a:srgbClr val="00B0F0"/>
                          </a:solidFill>
                          <a:latin typeface="Cambria Math" panose="02040503050406030204" pitchFamily="18" charset="0"/>
                        </a:rPr>
                        <m:t>𝑓</m:t>
                      </m:r>
                      <m:r>
                        <a:rPr lang="cs-CZ" sz="2400" b="0" i="1" smtClean="0">
                          <a:latin typeface="Cambria Math" panose="02040503050406030204" pitchFamily="18" charset="0"/>
                        </a:rPr>
                        <m:t>=</m:t>
                      </m:r>
                      <m:f>
                        <m:fPr>
                          <m:type m:val="lin"/>
                          <m:ctrlPr>
                            <a:rPr lang="cs-CZ" sz="2400" i="1">
                              <a:solidFill>
                                <a:srgbClr val="FF0000"/>
                              </a:solidFill>
                              <a:latin typeface="Cambria Math" panose="02040503050406030204" pitchFamily="18" charset="0"/>
                            </a:rPr>
                          </m:ctrlPr>
                        </m:fPr>
                        <m:num>
                          <m:sSub>
                            <m:sSubPr>
                              <m:ctrlPr>
                                <a:rPr lang="cs-CZ" sz="2400" i="1">
                                  <a:solidFill>
                                    <a:srgbClr val="FF0000"/>
                                  </a:solidFill>
                                  <a:latin typeface="Cambria Math" panose="02040503050406030204" pitchFamily="18" charset="0"/>
                                </a:rPr>
                              </m:ctrlPr>
                            </m:sSubPr>
                            <m:e>
                              <m:r>
                                <a:rPr lang="cs-CZ" sz="2400" i="1">
                                  <a:solidFill>
                                    <a:srgbClr val="FF0000"/>
                                  </a:solidFill>
                                  <a:latin typeface="Cambria Math" panose="02040503050406030204" pitchFamily="18" charset="0"/>
                                </a:rPr>
                                <m:t>𝑓</m:t>
                              </m:r>
                            </m:e>
                            <m:sub>
                              <m:r>
                                <a:rPr lang="cs-CZ" sz="2400" i="1">
                                  <a:solidFill>
                                    <a:srgbClr val="FF0000"/>
                                  </a:solidFill>
                                  <a:latin typeface="Cambria Math" panose="02040503050406030204" pitchFamily="18" charset="0"/>
                                </a:rPr>
                                <m:t>0</m:t>
                              </m:r>
                            </m:sub>
                          </m:sSub>
                        </m:num>
                        <m:den>
                          <m:rad>
                            <m:radPr>
                              <m:degHide m:val="on"/>
                              <m:ctrlPr>
                                <a:rPr lang="cs-CZ" sz="2400" i="1">
                                  <a:latin typeface="Cambria Math" panose="02040503050406030204" pitchFamily="18" charset="0"/>
                                </a:rPr>
                              </m:ctrlPr>
                            </m:radPr>
                            <m:deg/>
                            <m:e>
                              <m:r>
                                <a:rPr lang="cs-CZ" sz="2400" i="1">
                                  <a:latin typeface="Cambria Math" panose="02040503050406030204" pitchFamily="18" charset="0"/>
                                </a:rPr>
                                <m:t>1−</m:t>
                              </m:r>
                              <m:sSup>
                                <m:sSupPr>
                                  <m:ctrlPr>
                                    <a:rPr lang="cs-CZ" sz="2400" i="1" smtClean="0">
                                      <a:solidFill>
                                        <a:srgbClr val="C00000"/>
                                      </a:solidFill>
                                      <a:latin typeface="Cambria Math" panose="02040503050406030204" pitchFamily="18" charset="0"/>
                                      <a:ea typeface="Cambria Math" panose="02040503050406030204" pitchFamily="18" charset="0"/>
                                    </a:rPr>
                                  </m:ctrlPr>
                                </m:sSupPr>
                                <m:e>
                                  <m:r>
                                    <a:rPr lang="cs-CZ" sz="2400" i="1" smtClean="0">
                                      <a:solidFill>
                                        <a:srgbClr val="C00000"/>
                                      </a:solidFill>
                                      <a:latin typeface="Cambria Math" panose="02040503050406030204" pitchFamily="18" charset="0"/>
                                      <a:ea typeface="Cambria Math" panose="02040503050406030204" pitchFamily="18" charset="0"/>
                                    </a:rPr>
                                    <m:t>𝛽</m:t>
                                  </m:r>
                                </m:e>
                                <m:sup>
                                  <m:r>
                                    <a:rPr lang="cs-CZ" sz="2400" i="1">
                                      <a:latin typeface="Cambria Math" panose="02040503050406030204" pitchFamily="18" charset="0"/>
                                    </a:rPr>
                                    <m:t>2</m:t>
                                  </m:r>
                                </m:sup>
                              </m:sSup>
                            </m:e>
                          </m:rad>
                          <m:r>
                            <a:rPr lang="cs-CZ" sz="2400" b="0" i="1" smtClean="0">
                              <a:latin typeface="Cambria Math" panose="02040503050406030204" pitchFamily="18" charset="0"/>
                            </a:rPr>
                            <m:t>=</m:t>
                          </m:r>
                          <m:f>
                            <m:fPr>
                              <m:type m:val="lin"/>
                              <m:ctrlPr>
                                <a:rPr lang="cs-CZ" sz="2400" i="1">
                                  <a:latin typeface="Cambria Math" panose="02040503050406030204" pitchFamily="18" charset="0"/>
                                </a:rPr>
                              </m:ctrlPr>
                            </m:fPr>
                            <m:num>
                              <m:r>
                                <a:rPr lang="cs-CZ" sz="2400" i="1">
                                  <a:latin typeface="Cambria Math" panose="02040503050406030204" pitchFamily="18" charset="0"/>
                                </a:rPr>
                                <m:t>𝑚</m:t>
                              </m:r>
                              <m:sSup>
                                <m:sSupPr>
                                  <m:ctrlPr>
                                    <a:rPr lang="cs-CZ" sz="2400" i="1">
                                      <a:latin typeface="Cambria Math" panose="02040503050406030204" pitchFamily="18" charset="0"/>
                                    </a:rPr>
                                  </m:ctrlPr>
                                </m:sSupPr>
                                <m:e>
                                  <m:r>
                                    <a:rPr lang="cs-CZ" sz="2400" i="1">
                                      <a:latin typeface="Cambria Math" panose="02040503050406030204" pitchFamily="18" charset="0"/>
                                    </a:rPr>
                                    <m:t>𝑐</m:t>
                                  </m:r>
                                </m:e>
                                <m:sup>
                                  <m:r>
                                    <a:rPr lang="cs-CZ" sz="2400" i="1">
                                      <a:latin typeface="Cambria Math" panose="02040503050406030204" pitchFamily="18" charset="0"/>
                                    </a:rPr>
                                    <m:t>2</m:t>
                                  </m:r>
                                </m:sup>
                              </m:sSup>
                            </m:num>
                            <m:den>
                              <m:r>
                                <a:rPr lang="cs-CZ" sz="2400" b="0" i="1" smtClean="0">
                                  <a:latin typeface="Cambria Math" panose="02040503050406030204" pitchFamily="18" charset="0"/>
                                </a:rPr>
                                <m:t>h</m:t>
                              </m:r>
                              <m:rad>
                                <m:radPr>
                                  <m:degHide m:val="on"/>
                                  <m:ctrlPr>
                                    <a:rPr lang="cs-CZ" sz="2400" i="1">
                                      <a:latin typeface="Cambria Math" panose="02040503050406030204" pitchFamily="18" charset="0"/>
                                    </a:rPr>
                                  </m:ctrlPr>
                                </m:radPr>
                                <m:deg/>
                                <m:e>
                                  <m:r>
                                    <a:rPr lang="cs-CZ" sz="2400" i="1">
                                      <a:latin typeface="Cambria Math" panose="02040503050406030204" pitchFamily="18" charset="0"/>
                                    </a:rPr>
                                    <m:t>1−</m:t>
                                  </m:r>
                                  <m:sSup>
                                    <m:sSupPr>
                                      <m:ctrlPr>
                                        <a:rPr lang="cs-CZ" sz="2400" i="1" smtClean="0">
                                          <a:solidFill>
                                            <a:srgbClr val="C00000"/>
                                          </a:solidFill>
                                          <a:latin typeface="Cambria Math" panose="02040503050406030204" pitchFamily="18" charset="0"/>
                                          <a:ea typeface="Cambria Math" panose="02040503050406030204" pitchFamily="18" charset="0"/>
                                        </a:rPr>
                                      </m:ctrlPr>
                                    </m:sSupPr>
                                    <m:e>
                                      <m:r>
                                        <a:rPr lang="cs-CZ" sz="2400" i="1" smtClean="0">
                                          <a:solidFill>
                                            <a:srgbClr val="C00000"/>
                                          </a:solidFill>
                                          <a:latin typeface="Cambria Math" panose="02040503050406030204" pitchFamily="18" charset="0"/>
                                          <a:ea typeface="Cambria Math" panose="02040503050406030204" pitchFamily="18" charset="0"/>
                                        </a:rPr>
                                        <m:t>𝛽</m:t>
                                      </m:r>
                                    </m:e>
                                    <m:sup>
                                      <m:r>
                                        <a:rPr lang="cs-CZ" sz="2400" i="1">
                                          <a:latin typeface="Cambria Math" panose="02040503050406030204" pitchFamily="18" charset="0"/>
                                        </a:rPr>
                                        <m:t>2</m:t>
                                      </m:r>
                                    </m:sup>
                                  </m:sSup>
                                </m:e>
                              </m:rad>
                            </m:den>
                          </m:f>
                        </m:den>
                      </m:f>
                      <m:r>
                        <a:rPr lang="cs-CZ" sz="2400" i="1">
                          <a:latin typeface="Cambria Math" panose="02040503050406030204" pitchFamily="18" charset="0"/>
                        </a:rPr>
                        <m:t>, </m:t>
                      </m:r>
                      <m:r>
                        <a:rPr lang="cs-CZ" sz="2400" i="1" smtClean="0">
                          <a:solidFill>
                            <a:srgbClr val="C00000"/>
                          </a:solidFill>
                          <a:latin typeface="Cambria Math" panose="02040503050406030204" pitchFamily="18" charset="0"/>
                          <a:ea typeface="Cambria Math" panose="02040503050406030204" pitchFamily="18" charset="0"/>
                        </a:rPr>
                        <m:t>𝛽</m:t>
                      </m:r>
                      <m:r>
                        <a:rPr lang="cs-CZ" sz="2400" i="1">
                          <a:latin typeface="Cambria Math" panose="02040503050406030204" pitchFamily="18" charset="0"/>
                          <a:ea typeface="Cambria Math" panose="02040503050406030204" pitchFamily="18" charset="0"/>
                        </a:rPr>
                        <m:t>=</m:t>
                      </m:r>
                      <m:f>
                        <m:fPr>
                          <m:type m:val="lin"/>
                          <m:ctrlPr>
                            <a:rPr lang="cs-CZ" sz="2400" i="1">
                              <a:solidFill>
                                <a:srgbClr val="C00000"/>
                              </a:solidFill>
                              <a:latin typeface="Cambria Math" panose="02040503050406030204" pitchFamily="18" charset="0"/>
                              <a:ea typeface="Cambria Math" panose="02040503050406030204" pitchFamily="18" charset="0"/>
                            </a:rPr>
                          </m:ctrlPr>
                        </m:fPr>
                        <m:num>
                          <m:r>
                            <a:rPr lang="cs-CZ" sz="2400" i="1">
                              <a:solidFill>
                                <a:srgbClr val="C00000"/>
                              </a:solidFill>
                              <a:latin typeface="Cambria Math" panose="02040503050406030204" pitchFamily="18" charset="0"/>
                              <a:ea typeface="Cambria Math" panose="02040503050406030204" pitchFamily="18" charset="0"/>
                            </a:rPr>
                            <m:t>𝑣</m:t>
                          </m:r>
                        </m:num>
                        <m:den>
                          <m:r>
                            <a:rPr lang="cs-CZ" sz="2400" i="1">
                              <a:latin typeface="Cambria Math" panose="02040503050406030204" pitchFamily="18" charset="0"/>
                              <a:ea typeface="Cambria Math" panose="02040503050406030204" pitchFamily="18" charset="0"/>
                            </a:rPr>
                            <m:t>𝑐</m:t>
                          </m:r>
                        </m:den>
                      </m:f>
                    </m:oMath>
                  </m:oMathPara>
                </a14:m>
                <a:endParaRPr lang="cs-CZ" sz="2400" dirty="0"/>
              </a:p>
            </p:txBody>
          </p:sp>
        </mc:Choice>
        <mc:Fallback xmlns="">
          <p:sp>
            <p:nvSpPr>
              <p:cNvPr id="4" name="TextovéPole 3">
                <a:extLst>
                  <a:ext uri="{FF2B5EF4-FFF2-40B4-BE49-F238E27FC236}">
                    <a16:creationId xmlns:a16="http://schemas.microsoft.com/office/drawing/2014/main" id="{0110A7DF-3CB5-9312-1F66-1ECFE0B64C26}"/>
                  </a:ext>
                </a:extLst>
              </p:cNvPr>
              <p:cNvSpPr txBox="1">
                <a:spLocks noRot="1" noChangeAspect="1" noMove="1" noResize="1" noEditPoints="1" noAdjustHandles="1" noChangeArrowheads="1" noChangeShapeType="1" noTextEdit="1"/>
              </p:cNvSpPr>
              <p:nvPr/>
            </p:nvSpPr>
            <p:spPr>
              <a:xfrm>
                <a:off x="2473268" y="1033993"/>
                <a:ext cx="5848268" cy="447238"/>
              </a:xfrm>
              <a:prstGeom prst="rect">
                <a:avLst/>
              </a:prstGeom>
              <a:blipFill>
                <a:blip r:embed="rId3"/>
                <a:stretch>
                  <a:fillRect/>
                </a:stretch>
              </a:blipFill>
            </p:spPr>
            <p:txBody>
              <a:bodyPr/>
              <a:lstStyle/>
              <a:p>
                <a:r>
                  <a:rPr lang="cs-CZ">
                    <a:noFill/>
                  </a:rPr>
                  <a:t> </a:t>
                </a:r>
              </a:p>
            </p:txBody>
          </p:sp>
        </mc:Fallback>
      </mc:AlternateContent>
      <p:sp>
        <p:nvSpPr>
          <p:cNvPr id="5" name="TextovéPole 4">
            <a:extLst>
              <a:ext uri="{FF2B5EF4-FFF2-40B4-BE49-F238E27FC236}">
                <a16:creationId xmlns:a16="http://schemas.microsoft.com/office/drawing/2014/main" id="{6C98DDA2-3098-128C-E2DB-1CE255E63F4B}"/>
              </a:ext>
            </a:extLst>
          </p:cNvPr>
          <p:cNvSpPr txBox="1"/>
          <p:nvPr/>
        </p:nvSpPr>
        <p:spPr>
          <a:xfrm>
            <a:off x="565889" y="2153025"/>
            <a:ext cx="10392491" cy="646331"/>
          </a:xfrm>
          <a:prstGeom prst="rect">
            <a:avLst/>
          </a:prstGeom>
          <a:noFill/>
        </p:spPr>
        <p:txBody>
          <a:bodyPr wrap="square" rtlCol="0">
            <a:spAutoFit/>
          </a:bodyPr>
          <a:lstStyle/>
          <a:p>
            <a:r>
              <a:rPr lang="cs-CZ" u="sng" dirty="0"/>
              <a:t>Předpoklad</a:t>
            </a:r>
            <a:r>
              <a:rPr lang="cs-CZ" dirty="0"/>
              <a:t>: pokud v čase </a:t>
            </a:r>
            <a:r>
              <a:rPr lang="cs-CZ" i="1" dirty="0"/>
              <a:t>t </a:t>
            </a:r>
            <a:r>
              <a:rPr lang="cs-CZ" dirty="0"/>
              <a:t>= 0 souhlasí fáze </a:t>
            </a:r>
            <a:r>
              <a:rPr lang="cs-CZ" dirty="0">
                <a:solidFill>
                  <a:srgbClr val="00B0F0"/>
                </a:solidFill>
              </a:rPr>
              <a:t>fiktivní</a:t>
            </a:r>
            <a:r>
              <a:rPr lang="cs-CZ" dirty="0"/>
              <a:t> vlny s fází </a:t>
            </a:r>
            <a:r>
              <a:rPr lang="cs-CZ" dirty="0">
                <a:solidFill>
                  <a:srgbClr val="00B050"/>
                </a:solidFill>
              </a:rPr>
              <a:t>vnitřního děje </a:t>
            </a:r>
            <a:r>
              <a:rPr lang="cs-CZ" dirty="0"/>
              <a:t>objektu, bude se tato shoda fáze zachovávat. Tedy i tehdy, když se objekt za dobu </a:t>
            </a:r>
            <a:r>
              <a:rPr lang="cs-CZ" i="1" dirty="0">
                <a:highlight>
                  <a:srgbClr val="FFFF00"/>
                </a:highlight>
                <a:sym typeface="Symbol" panose="05050102010706020507" pitchFamily="18" charset="2"/>
              </a:rPr>
              <a:t></a:t>
            </a:r>
            <a:r>
              <a:rPr lang="cs-CZ" dirty="0">
                <a:sym typeface="Symbol" panose="05050102010706020507" pitchFamily="18" charset="2"/>
              </a:rPr>
              <a:t> </a:t>
            </a:r>
            <a:r>
              <a:rPr lang="cs-CZ" dirty="0"/>
              <a:t>posune rychlostí </a:t>
            </a:r>
            <a:r>
              <a:rPr lang="cs-CZ" i="1" dirty="0">
                <a:solidFill>
                  <a:srgbClr val="C00000"/>
                </a:solidFill>
                <a:effectLst>
                  <a:outerShdw blurRad="38100" dist="38100" dir="2700000" algn="tl">
                    <a:srgbClr val="000000">
                      <a:alpha val="43137"/>
                    </a:srgbClr>
                  </a:outerShdw>
                </a:effectLst>
              </a:rPr>
              <a:t>v </a:t>
            </a:r>
            <a:r>
              <a:rPr lang="cs-CZ" dirty="0"/>
              <a:t>do bodu </a:t>
            </a:r>
            <a:r>
              <a:rPr lang="cs-CZ" i="1" dirty="0">
                <a:solidFill>
                  <a:srgbClr val="C00000"/>
                </a:solidFill>
              </a:rPr>
              <a:t>x </a:t>
            </a:r>
            <a:r>
              <a:rPr lang="cs-CZ" dirty="0"/>
              <a:t>:</a:t>
            </a:r>
          </a:p>
        </p:txBody>
      </p:sp>
      <p:grpSp>
        <p:nvGrpSpPr>
          <p:cNvPr id="15" name="Skupina 14">
            <a:extLst>
              <a:ext uri="{FF2B5EF4-FFF2-40B4-BE49-F238E27FC236}">
                <a16:creationId xmlns:a16="http://schemas.microsoft.com/office/drawing/2014/main" id="{9F4A70FE-7290-EEBA-1E01-EF51CD450D24}"/>
              </a:ext>
            </a:extLst>
          </p:cNvPr>
          <p:cNvGrpSpPr/>
          <p:nvPr/>
        </p:nvGrpSpPr>
        <p:grpSpPr>
          <a:xfrm>
            <a:off x="7773438" y="2836968"/>
            <a:ext cx="1679097" cy="1258825"/>
            <a:chOff x="7085285" y="3251752"/>
            <a:chExt cx="1679097" cy="1258825"/>
          </a:xfrm>
        </p:grpSpPr>
        <mc:AlternateContent xmlns:mc="http://schemas.openxmlformats.org/markup-compatibility/2006" xmlns:a14="http://schemas.microsoft.com/office/drawing/2010/main">
          <mc:Choice Requires="a14">
            <p:sp>
              <p:nvSpPr>
                <p:cNvPr id="22" name="TextovéPole 21">
                  <a:extLst>
                    <a:ext uri="{FF2B5EF4-FFF2-40B4-BE49-F238E27FC236}">
                      <a16:creationId xmlns:a16="http://schemas.microsoft.com/office/drawing/2014/main" id="{CB4DA21B-3576-70BC-1129-3FA6992B1C61}"/>
                    </a:ext>
                  </a:extLst>
                </p:cNvPr>
                <p:cNvSpPr txBox="1"/>
                <p:nvPr/>
              </p:nvSpPr>
              <p:spPr>
                <a:xfrm>
                  <a:off x="7637786" y="3480699"/>
                  <a:ext cx="945515" cy="74129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solidFill>
                              <a:srgbClr val="00B0F0"/>
                            </a:solidFill>
                            <a:latin typeface="Cambria Math" panose="02040503050406030204" pitchFamily="18" charset="0"/>
                          </a:rPr>
                          <m:t>𝑢</m:t>
                        </m:r>
                        <m:r>
                          <a:rPr lang="cs-CZ" sz="2400" b="0" i="1" smtClean="0">
                            <a:latin typeface="Cambria Math" panose="02040503050406030204" pitchFamily="18" charset="0"/>
                          </a:rPr>
                          <m:t>=</m:t>
                        </m:r>
                        <m:f>
                          <m:fPr>
                            <m:ctrlPr>
                              <a:rPr lang="cs-CZ" sz="2400" i="1">
                                <a:latin typeface="Cambria Math" panose="02040503050406030204" pitchFamily="18" charset="0"/>
                              </a:rPr>
                            </m:ctrlPr>
                          </m:fPr>
                          <m:num>
                            <m:sSup>
                              <m:sSupPr>
                                <m:ctrlPr>
                                  <a:rPr lang="cs-CZ" sz="2400" i="1">
                                    <a:latin typeface="Cambria Math" panose="02040503050406030204" pitchFamily="18" charset="0"/>
                                  </a:rPr>
                                </m:ctrlPr>
                              </m:sSupPr>
                              <m:e>
                                <m:r>
                                  <a:rPr lang="cs-CZ" sz="2400" i="1">
                                    <a:latin typeface="Cambria Math" panose="02040503050406030204" pitchFamily="18" charset="0"/>
                                  </a:rPr>
                                  <m:t>𝑐</m:t>
                                </m:r>
                              </m:e>
                              <m:sup>
                                <m:r>
                                  <a:rPr lang="cs-CZ" sz="2400" i="1">
                                    <a:latin typeface="Cambria Math" panose="02040503050406030204" pitchFamily="18" charset="0"/>
                                  </a:rPr>
                                  <m:t>2</m:t>
                                </m:r>
                              </m:sup>
                            </m:sSup>
                          </m:num>
                          <m:den>
                            <m:r>
                              <a:rPr lang="cs-CZ" sz="2400" i="1">
                                <a:solidFill>
                                  <a:srgbClr val="C00000"/>
                                </a:solidFill>
                                <a:latin typeface="Cambria Math" panose="02040503050406030204" pitchFamily="18" charset="0"/>
                              </a:rPr>
                              <m:t>𝑣</m:t>
                            </m:r>
                          </m:den>
                        </m:f>
                      </m:oMath>
                    </m:oMathPara>
                  </a14:m>
                  <a:endParaRPr lang="cs-CZ" sz="2400" dirty="0"/>
                </a:p>
              </p:txBody>
            </p:sp>
          </mc:Choice>
          <mc:Fallback xmlns="">
            <p:sp>
              <p:nvSpPr>
                <p:cNvPr id="22" name="TextovéPole 21">
                  <a:extLst>
                    <a:ext uri="{FF2B5EF4-FFF2-40B4-BE49-F238E27FC236}">
                      <a16:creationId xmlns:a16="http://schemas.microsoft.com/office/drawing/2014/main" id="{45CB7F3F-8F9A-3C58-AB8F-F5C106FE6940}"/>
                    </a:ext>
                  </a:extLst>
                </p:cNvPr>
                <p:cNvSpPr txBox="1">
                  <a:spLocks noRot="1" noChangeAspect="1" noMove="1" noResize="1" noEditPoints="1" noAdjustHandles="1" noChangeArrowheads="1" noChangeShapeType="1" noTextEdit="1"/>
                </p:cNvSpPr>
                <p:nvPr/>
              </p:nvSpPr>
              <p:spPr>
                <a:xfrm>
                  <a:off x="7637786" y="3480699"/>
                  <a:ext cx="945515" cy="741293"/>
                </a:xfrm>
                <a:prstGeom prst="rect">
                  <a:avLst/>
                </a:prstGeom>
                <a:blipFill>
                  <a:blip r:embed="rId4"/>
                  <a:stretch>
                    <a:fillRect/>
                  </a:stretch>
                </a:blipFill>
              </p:spPr>
              <p:txBody>
                <a:bodyPr/>
                <a:lstStyle/>
                <a:p>
                  <a:r>
                    <a:rPr lang="cs-CZ">
                      <a:noFill/>
                    </a:rPr>
                    <a:t> </a:t>
                  </a:r>
                </a:p>
              </p:txBody>
            </p:sp>
          </mc:Fallback>
        </mc:AlternateContent>
        <p:sp>
          <p:nvSpPr>
            <p:cNvPr id="23" name="Obdélník 22">
              <a:extLst>
                <a:ext uri="{FF2B5EF4-FFF2-40B4-BE49-F238E27FC236}">
                  <a16:creationId xmlns:a16="http://schemas.microsoft.com/office/drawing/2014/main" id="{6308A8EE-6373-B7B2-AFF0-4AC03ECDB248}"/>
                </a:ext>
              </a:extLst>
            </p:cNvPr>
            <p:cNvSpPr/>
            <p:nvPr/>
          </p:nvSpPr>
          <p:spPr>
            <a:xfrm>
              <a:off x="7541147" y="3429000"/>
              <a:ext cx="1223235" cy="936625"/>
            </a:xfrm>
            <a:prstGeom prst="rect">
              <a:avLst/>
            </a:prstGeom>
            <a:no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Pravá složená závorka 13">
              <a:extLst>
                <a:ext uri="{FF2B5EF4-FFF2-40B4-BE49-F238E27FC236}">
                  <a16:creationId xmlns:a16="http://schemas.microsoft.com/office/drawing/2014/main" id="{3B0C2363-8299-2EDA-8459-B84F7A7AD8BE}"/>
                </a:ext>
              </a:extLst>
            </p:cNvPr>
            <p:cNvSpPr/>
            <p:nvPr/>
          </p:nvSpPr>
          <p:spPr>
            <a:xfrm>
              <a:off x="7085285" y="3251752"/>
              <a:ext cx="303924" cy="1258825"/>
            </a:xfrm>
            <a:prstGeom prst="rightBrace">
              <a:avLst>
                <a:gd name="adj1" fmla="val 21450"/>
                <a:gd name="adj2" fmla="val 50000"/>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cs-CZ"/>
            </a:p>
          </p:txBody>
        </p:sp>
      </p:grpSp>
      <p:sp>
        <p:nvSpPr>
          <p:cNvPr id="16" name="TextovéPole 15">
            <a:extLst>
              <a:ext uri="{FF2B5EF4-FFF2-40B4-BE49-F238E27FC236}">
                <a16:creationId xmlns:a16="http://schemas.microsoft.com/office/drawing/2014/main" id="{B8320E91-303D-45B5-7B54-8C900D02F9A1}"/>
              </a:ext>
            </a:extLst>
          </p:cNvPr>
          <p:cNvSpPr txBox="1"/>
          <p:nvPr/>
        </p:nvSpPr>
        <p:spPr>
          <a:xfrm>
            <a:off x="9533178" y="2951559"/>
            <a:ext cx="2655678" cy="1015663"/>
          </a:xfrm>
          <a:prstGeom prst="rect">
            <a:avLst/>
          </a:prstGeom>
          <a:noFill/>
        </p:spPr>
        <p:txBody>
          <a:bodyPr wrap="square" rtlCol="0">
            <a:spAutoFit/>
          </a:bodyPr>
          <a:lstStyle/>
          <a:p>
            <a:r>
              <a:rPr lang="cs-CZ" sz="1500" dirty="0">
                <a:solidFill>
                  <a:srgbClr val="EF9867"/>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Tento vztah </a:t>
            </a:r>
            <a:r>
              <a:rPr lang="cs-CZ" sz="1500" u="sng" dirty="0">
                <a:solidFill>
                  <a:srgbClr val="C00000"/>
                </a:solidFill>
                <a:latin typeface="Cavolini" panose="03000502040302020204" pitchFamily="66" charset="0"/>
                <a:cs typeface="Cavolini" panose="03000502040302020204" pitchFamily="66" charset="0"/>
              </a:rPr>
              <a:t>(odvozený pro volnou částici) </a:t>
            </a:r>
            <a:r>
              <a:rPr lang="cs-CZ" sz="1500" dirty="0">
                <a:solidFill>
                  <a:srgbClr val="EF9867"/>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použil </a:t>
            </a:r>
            <a:r>
              <a:rPr lang="cs-CZ" sz="1500" dirty="0" err="1">
                <a:solidFill>
                  <a:srgbClr val="EF9867"/>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1500" dirty="0">
                <a:solidFill>
                  <a:srgbClr val="EF9867"/>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na elektron v atomu.</a:t>
            </a:r>
            <a:endParaRPr lang="cs-CZ" sz="1500" i="1" dirty="0">
              <a:solidFill>
                <a:srgbClr val="EF9867"/>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endParaRPr>
          </a:p>
        </p:txBody>
      </p:sp>
      <p:sp>
        <p:nvSpPr>
          <p:cNvPr id="30" name="Obdélník 29">
            <a:extLst>
              <a:ext uri="{FF2B5EF4-FFF2-40B4-BE49-F238E27FC236}">
                <a16:creationId xmlns:a16="http://schemas.microsoft.com/office/drawing/2014/main" id="{F50C7B87-8556-F8A5-A702-CCB4CB3474D9}"/>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1" name="TextovéPole 30">
            <a:extLst>
              <a:ext uri="{FF2B5EF4-FFF2-40B4-BE49-F238E27FC236}">
                <a16:creationId xmlns:a16="http://schemas.microsoft.com/office/drawing/2014/main" id="{8E4A9F13-6958-22FD-A834-8E4F18DF37F3}"/>
              </a:ext>
            </a:extLst>
          </p:cNvPr>
          <p:cNvSpPr txBox="1"/>
          <p:nvPr/>
        </p:nvSpPr>
        <p:spPr>
          <a:xfrm>
            <a:off x="3722261" y="28602"/>
            <a:ext cx="4870949" cy="461665"/>
          </a:xfrm>
          <a:prstGeom prst="rect">
            <a:avLst/>
          </a:prstGeom>
          <a:noFill/>
        </p:spPr>
        <p:txBody>
          <a:bodyPr wrap="none" rtlCol="0">
            <a:spAutoFit/>
          </a:bodyPr>
          <a:lstStyle/>
          <a:p>
            <a:r>
              <a:rPr lang="cs-CZ" sz="2400" cap="small" dirty="0">
                <a:solidFill>
                  <a:srgbClr val="70AD47">
                    <a:lumMod val="50000"/>
                  </a:srgbClr>
                </a:solidFill>
                <a:latin typeface="Calibri" panose="020F0502020204030204"/>
              </a:rPr>
              <a:t>Z čeho de </a:t>
            </a:r>
            <a:r>
              <a:rPr lang="cs-CZ" sz="2400" cap="small" dirty="0" err="1">
                <a:solidFill>
                  <a:srgbClr val="70AD47">
                    <a:lumMod val="50000"/>
                  </a:srgbClr>
                </a:solidFill>
                <a:latin typeface="Calibri" panose="020F0502020204030204"/>
              </a:rPr>
              <a:t>Broglie</a:t>
            </a:r>
            <a:r>
              <a:rPr lang="cs-CZ" sz="2400" cap="small" dirty="0">
                <a:solidFill>
                  <a:srgbClr val="70AD47">
                    <a:lumMod val="50000"/>
                  </a:srgbClr>
                </a:solidFill>
                <a:latin typeface="Calibri" panose="020F0502020204030204"/>
              </a:rPr>
              <a:t> vyšel a k čemu došel</a:t>
            </a:r>
          </a:p>
        </p:txBody>
      </p:sp>
      <p:grpSp>
        <p:nvGrpSpPr>
          <p:cNvPr id="9" name="Skupina 8">
            <a:extLst>
              <a:ext uri="{FF2B5EF4-FFF2-40B4-BE49-F238E27FC236}">
                <a16:creationId xmlns:a16="http://schemas.microsoft.com/office/drawing/2014/main" id="{1426C8C2-4656-2027-D2D4-6B07CA4D15F8}"/>
              </a:ext>
            </a:extLst>
          </p:cNvPr>
          <p:cNvGrpSpPr/>
          <p:nvPr/>
        </p:nvGrpSpPr>
        <p:grpSpPr>
          <a:xfrm>
            <a:off x="2247999" y="2912834"/>
            <a:ext cx="5418874" cy="1164105"/>
            <a:chOff x="1531105" y="2082139"/>
            <a:chExt cx="5418874" cy="1164105"/>
          </a:xfrm>
        </p:grpSpPr>
        <mc:AlternateContent xmlns:mc="http://schemas.openxmlformats.org/markup-compatibility/2006" xmlns:a14="http://schemas.microsoft.com/office/drawing/2010/main">
          <mc:Choice Requires="a14">
            <p:sp>
              <p:nvSpPr>
                <p:cNvPr id="10" name="TextovéPole 9">
                  <a:extLst>
                    <a:ext uri="{FF2B5EF4-FFF2-40B4-BE49-F238E27FC236}">
                      <a16:creationId xmlns:a16="http://schemas.microsoft.com/office/drawing/2014/main" id="{B01F7CB3-E533-4EC9-726B-722EA0D5258E}"/>
                    </a:ext>
                  </a:extLst>
                </p:cNvPr>
                <p:cNvSpPr txBox="1"/>
                <p:nvPr/>
              </p:nvSpPr>
              <p:spPr>
                <a:xfrm>
                  <a:off x="1531105" y="2082139"/>
                  <a:ext cx="4564895"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unc>
                          <m:funcPr>
                            <m:ctrlPr>
                              <a:rPr lang="cs-CZ" sz="2400" b="0" i="1" smtClean="0">
                                <a:latin typeface="Cambria Math" panose="02040503050406030204" pitchFamily="18" charset="0"/>
                              </a:rPr>
                            </m:ctrlPr>
                          </m:funcPr>
                          <m:fName>
                            <m:r>
                              <m:rPr>
                                <m:sty m:val="p"/>
                              </m:rPr>
                              <a:rPr lang="cs-CZ" sz="2400" b="0" i="0" smtClean="0">
                                <a:latin typeface="Cambria Math" panose="02040503050406030204" pitchFamily="18" charset="0"/>
                              </a:rPr>
                              <m:t>sin</m:t>
                            </m:r>
                          </m:fName>
                          <m:e>
                            <m:r>
                              <a:rPr lang="cs-CZ" sz="2400" b="0" i="1" smtClean="0">
                                <a:latin typeface="Cambria Math" panose="02040503050406030204" pitchFamily="18" charset="0"/>
                              </a:rPr>
                              <m:t>2</m:t>
                            </m:r>
                            <m:r>
                              <a:rPr lang="cs-CZ" sz="2400" b="0" i="1" smtClean="0">
                                <a:latin typeface="Cambria Math" panose="02040503050406030204" pitchFamily="18" charset="0"/>
                                <a:ea typeface="Cambria Math" panose="02040503050406030204" pitchFamily="18" charset="0"/>
                              </a:rPr>
                              <m:t>𝜋</m:t>
                            </m:r>
                            <m:r>
                              <a:rPr lang="cs-CZ" sz="2400" b="0" i="1" smtClean="0">
                                <a:solidFill>
                                  <a:srgbClr val="00B0F0"/>
                                </a:solidFill>
                                <a:latin typeface="Cambria Math" panose="02040503050406030204" pitchFamily="18" charset="0"/>
                                <a:ea typeface="Cambria Math" panose="02040503050406030204" pitchFamily="18" charset="0"/>
                              </a:rPr>
                              <m:t>𝑓</m:t>
                            </m:r>
                            <m:d>
                              <m:dPr>
                                <m:ctrlPr>
                                  <a:rPr lang="cs-CZ" sz="2400" b="0" i="1" smtClean="0">
                                    <a:highlight>
                                      <a:srgbClr val="FFFF00"/>
                                    </a:highlight>
                                    <a:latin typeface="Cambria Math" panose="02040503050406030204" pitchFamily="18" charset="0"/>
                                    <a:ea typeface="Cambria Math" panose="02040503050406030204" pitchFamily="18" charset="0"/>
                                  </a:rPr>
                                </m:ctrlPr>
                              </m:dPr>
                              <m:e>
                                <m:r>
                                  <a:rPr lang="cs-CZ" sz="2400" b="0" i="1" smtClean="0">
                                    <a:highlight>
                                      <a:srgbClr val="FFFF00"/>
                                    </a:highlight>
                                    <a:latin typeface="Cambria Math" panose="02040503050406030204" pitchFamily="18" charset="0"/>
                                    <a:ea typeface="Cambria Math" panose="02040503050406030204" pitchFamily="18" charset="0"/>
                                  </a:rPr>
                                  <m:t>𝜏</m:t>
                                </m:r>
                                <m:r>
                                  <a:rPr lang="cs-CZ" sz="2400" b="0" i="1" smtClean="0">
                                    <a:latin typeface="Cambria Math" panose="02040503050406030204" pitchFamily="18" charset="0"/>
                                    <a:ea typeface="Cambria Math" panose="02040503050406030204" pitchFamily="18" charset="0"/>
                                  </a:rPr>
                                  <m:t>−</m:t>
                                </m:r>
                                <m:f>
                                  <m:fPr>
                                    <m:type m:val="lin"/>
                                    <m:ctrlPr>
                                      <a:rPr lang="cs-CZ" sz="2400" i="1" smtClean="0">
                                        <a:solidFill>
                                          <a:srgbClr val="C00000"/>
                                        </a:solidFill>
                                        <a:latin typeface="Cambria Math" panose="02040503050406030204" pitchFamily="18" charset="0"/>
                                        <a:ea typeface="Cambria Math" panose="02040503050406030204" pitchFamily="18" charset="0"/>
                                      </a:rPr>
                                    </m:ctrlPr>
                                  </m:fPr>
                                  <m:num>
                                    <m:r>
                                      <a:rPr lang="cs-CZ" sz="2400" i="1" smtClean="0">
                                        <a:solidFill>
                                          <a:srgbClr val="C00000"/>
                                        </a:solidFill>
                                        <a:latin typeface="Cambria Math" panose="02040503050406030204" pitchFamily="18" charset="0"/>
                                        <a:ea typeface="Cambria Math" panose="02040503050406030204" pitchFamily="18" charset="0"/>
                                      </a:rPr>
                                      <m:t>𝑥</m:t>
                                    </m:r>
                                  </m:num>
                                  <m:den>
                                    <m:r>
                                      <a:rPr lang="cs-CZ" sz="2400" b="0" i="1" smtClean="0">
                                        <a:solidFill>
                                          <a:srgbClr val="00B0F0"/>
                                        </a:solidFill>
                                        <a:latin typeface="Cambria Math" panose="02040503050406030204" pitchFamily="18" charset="0"/>
                                        <a:ea typeface="Cambria Math" panose="02040503050406030204" pitchFamily="18" charset="0"/>
                                      </a:rPr>
                                      <m:t>𝑢</m:t>
                                    </m:r>
                                  </m:den>
                                </m:f>
                              </m:e>
                            </m:d>
                            <m:r>
                              <a:rPr lang="cs-CZ" sz="2400" b="0" i="1" smtClean="0">
                                <a:latin typeface="Cambria Math" panose="02040503050406030204" pitchFamily="18" charset="0"/>
                                <a:ea typeface="Cambria Math" panose="02040503050406030204" pitchFamily="18" charset="0"/>
                              </a:rPr>
                              <m:t>=</m:t>
                            </m:r>
                            <m:func>
                              <m:funcPr>
                                <m:ctrlPr>
                                  <a:rPr lang="cs-CZ" sz="2400" b="0" i="1" smtClean="0">
                                    <a:latin typeface="Cambria Math" panose="02040503050406030204" pitchFamily="18" charset="0"/>
                                    <a:ea typeface="Cambria Math" panose="02040503050406030204" pitchFamily="18" charset="0"/>
                                  </a:rPr>
                                </m:ctrlPr>
                              </m:funcPr>
                              <m:fName>
                                <m:r>
                                  <m:rPr>
                                    <m:sty m:val="p"/>
                                  </m:rPr>
                                  <a:rPr lang="cs-CZ" sz="2400" b="0" i="0" smtClean="0">
                                    <a:latin typeface="Cambria Math" panose="02040503050406030204" pitchFamily="18" charset="0"/>
                                    <a:ea typeface="Cambria Math" panose="02040503050406030204" pitchFamily="18" charset="0"/>
                                  </a:rPr>
                                  <m:t>sin</m:t>
                                </m:r>
                              </m:fName>
                              <m:e>
                                <m:r>
                                  <a:rPr lang="cs-CZ" sz="2400" i="1">
                                    <a:latin typeface="Cambria Math" panose="02040503050406030204" pitchFamily="18" charset="0"/>
                                  </a:rPr>
                                  <m:t>2</m:t>
                                </m:r>
                                <m:r>
                                  <a:rPr lang="cs-CZ" sz="2400" i="1">
                                    <a:latin typeface="Cambria Math" panose="02040503050406030204" pitchFamily="18" charset="0"/>
                                    <a:ea typeface="Cambria Math" panose="02040503050406030204" pitchFamily="18" charset="0"/>
                                  </a:rPr>
                                  <m:t>𝜋</m:t>
                                </m:r>
                                <m:sSub>
                                  <m:sSubPr>
                                    <m:ctrlPr>
                                      <a:rPr lang="cs-CZ" sz="2400" i="1" smtClean="0">
                                        <a:solidFill>
                                          <a:srgbClr val="00B050"/>
                                        </a:solidFill>
                                        <a:latin typeface="Cambria Math" panose="02040503050406030204" pitchFamily="18" charset="0"/>
                                        <a:ea typeface="Cambria Math" panose="02040503050406030204" pitchFamily="18" charset="0"/>
                                      </a:rPr>
                                    </m:ctrlPr>
                                  </m:sSubPr>
                                  <m:e>
                                    <m:r>
                                      <a:rPr lang="cs-CZ" sz="2400" i="1" smtClean="0">
                                        <a:solidFill>
                                          <a:srgbClr val="00B050"/>
                                        </a:solidFill>
                                        <a:latin typeface="Cambria Math" panose="02040503050406030204" pitchFamily="18" charset="0"/>
                                        <a:ea typeface="Cambria Math" panose="02040503050406030204" pitchFamily="18" charset="0"/>
                                      </a:rPr>
                                      <m:t>𝑓</m:t>
                                    </m:r>
                                  </m:e>
                                  <m:sub>
                                    <m:r>
                                      <a:rPr lang="cs-CZ" sz="2400" i="1">
                                        <a:latin typeface="Cambria Math" panose="02040503050406030204" pitchFamily="18" charset="0"/>
                                        <a:ea typeface="Cambria Math" panose="02040503050406030204" pitchFamily="18" charset="0"/>
                                      </a:rPr>
                                      <m:t>1</m:t>
                                    </m:r>
                                  </m:sub>
                                </m:sSub>
                                <m:r>
                                  <a:rPr lang="cs-CZ" sz="2400" b="0" i="1" smtClean="0">
                                    <a:highlight>
                                      <a:srgbClr val="FFFF00"/>
                                    </a:highlight>
                                    <a:latin typeface="Cambria Math" panose="02040503050406030204" pitchFamily="18" charset="0"/>
                                    <a:ea typeface="Cambria Math" panose="02040503050406030204" pitchFamily="18" charset="0"/>
                                  </a:rPr>
                                  <m:t>𝜏</m:t>
                                </m:r>
                              </m:e>
                            </m:func>
                          </m:e>
                        </m:func>
                      </m:oMath>
                    </m:oMathPara>
                  </a14:m>
                  <a:endParaRPr lang="cs-CZ" sz="2400" dirty="0"/>
                </a:p>
              </p:txBody>
            </p:sp>
          </mc:Choice>
          <mc:Fallback xmlns="">
            <p:sp>
              <p:nvSpPr>
                <p:cNvPr id="10" name="TextovéPole 9">
                  <a:extLst>
                    <a:ext uri="{FF2B5EF4-FFF2-40B4-BE49-F238E27FC236}">
                      <a16:creationId xmlns:a16="http://schemas.microsoft.com/office/drawing/2014/main" id="{C605C1F2-6D06-11C0-58A0-5B7FE85A3F3A}"/>
                    </a:ext>
                  </a:extLst>
                </p:cNvPr>
                <p:cNvSpPr txBox="1">
                  <a:spLocks noRot="1" noChangeAspect="1" noMove="1" noResize="1" noEditPoints="1" noAdjustHandles="1" noChangeArrowheads="1" noChangeShapeType="1" noTextEdit="1"/>
                </p:cNvSpPr>
                <p:nvPr/>
              </p:nvSpPr>
              <p:spPr>
                <a:xfrm>
                  <a:off x="1531105" y="2082139"/>
                  <a:ext cx="4564895" cy="369332"/>
                </a:xfrm>
                <a:prstGeom prst="rect">
                  <a:avLst/>
                </a:prstGeom>
                <a:blipFill>
                  <a:blip r:embed="rId5"/>
                  <a:stretch>
                    <a:fillRect t="-173333" b="-253333"/>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2" name="TextovéPole 11">
                  <a:extLst>
                    <a:ext uri="{FF2B5EF4-FFF2-40B4-BE49-F238E27FC236}">
                      <a16:creationId xmlns:a16="http://schemas.microsoft.com/office/drawing/2014/main" id="{9EBB3309-1DC9-3FD7-5450-CA41FEB2741A}"/>
                    </a:ext>
                  </a:extLst>
                </p:cNvPr>
                <p:cNvSpPr txBox="1"/>
                <p:nvPr/>
              </p:nvSpPr>
              <p:spPr>
                <a:xfrm>
                  <a:off x="4863126" y="2799006"/>
                  <a:ext cx="2086853" cy="44723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cs-CZ" sz="2400" b="0" i="1" smtClean="0">
                                <a:solidFill>
                                  <a:srgbClr val="00B050"/>
                                </a:solidFill>
                                <a:latin typeface="Cambria Math" panose="02040503050406030204" pitchFamily="18" charset="0"/>
                              </a:rPr>
                            </m:ctrlPr>
                          </m:sSubPr>
                          <m:e>
                            <m:r>
                              <a:rPr lang="cs-CZ" sz="2400" b="0" i="1" smtClean="0">
                                <a:solidFill>
                                  <a:srgbClr val="00B050"/>
                                </a:solidFill>
                                <a:latin typeface="Cambria Math" panose="02040503050406030204" pitchFamily="18" charset="0"/>
                              </a:rPr>
                              <m:t>𝑓</m:t>
                            </m:r>
                          </m:e>
                          <m:sub>
                            <m:r>
                              <a:rPr lang="cs-CZ" sz="2400" b="0" i="1" smtClean="0">
                                <a:solidFill>
                                  <a:srgbClr val="00B050"/>
                                </a:solidFill>
                                <a:latin typeface="Cambria Math" panose="02040503050406030204" pitchFamily="18" charset="0"/>
                              </a:rPr>
                              <m:t>1</m:t>
                            </m:r>
                          </m:sub>
                        </m:sSub>
                        <m:r>
                          <a:rPr lang="cs-CZ" sz="2400" b="0" i="1" smtClean="0">
                            <a:latin typeface="Cambria Math" panose="02040503050406030204" pitchFamily="18" charset="0"/>
                          </a:rPr>
                          <m:t>=</m:t>
                        </m:r>
                        <m:sSub>
                          <m:sSubPr>
                            <m:ctrlPr>
                              <a:rPr lang="cs-CZ" sz="2400" i="1">
                                <a:solidFill>
                                  <a:srgbClr val="FF0000"/>
                                </a:solidFill>
                                <a:latin typeface="Cambria Math" panose="02040503050406030204" pitchFamily="18" charset="0"/>
                              </a:rPr>
                            </m:ctrlPr>
                          </m:sSubPr>
                          <m:e>
                            <m:r>
                              <a:rPr lang="cs-CZ" sz="2400" i="1">
                                <a:solidFill>
                                  <a:srgbClr val="FF0000"/>
                                </a:solidFill>
                                <a:latin typeface="Cambria Math" panose="02040503050406030204" pitchFamily="18" charset="0"/>
                              </a:rPr>
                              <m:t>𝑓</m:t>
                            </m:r>
                          </m:e>
                          <m:sub>
                            <m:r>
                              <a:rPr lang="cs-CZ" sz="2400" b="0" i="1" smtClean="0">
                                <a:solidFill>
                                  <a:srgbClr val="FF0000"/>
                                </a:solidFill>
                                <a:latin typeface="Cambria Math" panose="02040503050406030204" pitchFamily="18" charset="0"/>
                              </a:rPr>
                              <m:t>0</m:t>
                            </m:r>
                          </m:sub>
                        </m:sSub>
                        <m:rad>
                          <m:radPr>
                            <m:degHide m:val="on"/>
                            <m:ctrlPr>
                              <a:rPr lang="cs-CZ" sz="2400" i="1">
                                <a:latin typeface="Cambria Math" panose="02040503050406030204" pitchFamily="18" charset="0"/>
                              </a:rPr>
                            </m:ctrlPr>
                          </m:radPr>
                          <m:deg/>
                          <m:e>
                            <m:r>
                              <a:rPr lang="cs-CZ" sz="2400" i="1">
                                <a:latin typeface="Cambria Math" panose="02040503050406030204" pitchFamily="18" charset="0"/>
                              </a:rPr>
                              <m:t>1−</m:t>
                            </m:r>
                            <m:sSup>
                              <m:sSupPr>
                                <m:ctrlPr>
                                  <a:rPr lang="cs-CZ" sz="2400" i="1" smtClean="0">
                                    <a:solidFill>
                                      <a:srgbClr val="C00000"/>
                                    </a:solidFill>
                                    <a:latin typeface="Cambria Math" panose="02040503050406030204" pitchFamily="18" charset="0"/>
                                    <a:ea typeface="Cambria Math" panose="02040503050406030204" pitchFamily="18" charset="0"/>
                                  </a:rPr>
                                </m:ctrlPr>
                              </m:sSupPr>
                              <m:e>
                                <m:r>
                                  <a:rPr lang="cs-CZ" sz="2400" i="1" smtClean="0">
                                    <a:solidFill>
                                      <a:srgbClr val="C00000"/>
                                    </a:solidFill>
                                    <a:latin typeface="Cambria Math" panose="02040503050406030204" pitchFamily="18" charset="0"/>
                                    <a:ea typeface="Cambria Math" panose="02040503050406030204" pitchFamily="18" charset="0"/>
                                  </a:rPr>
                                  <m:t>𝛽</m:t>
                                </m:r>
                              </m:e>
                              <m:sup>
                                <m:r>
                                  <a:rPr lang="cs-CZ" sz="2400" i="1">
                                    <a:latin typeface="Cambria Math" panose="02040503050406030204" pitchFamily="18" charset="0"/>
                                  </a:rPr>
                                  <m:t>2</m:t>
                                </m:r>
                              </m:sup>
                            </m:sSup>
                          </m:e>
                        </m:rad>
                      </m:oMath>
                    </m:oMathPara>
                  </a14:m>
                  <a:endParaRPr lang="cs-CZ" sz="2400" dirty="0"/>
                </a:p>
              </p:txBody>
            </p:sp>
          </mc:Choice>
          <mc:Fallback xmlns="">
            <p:sp>
              <p:nvSpPr>
                <p:cNvPr id="12" name="TextovéPole 11">
                  <a:extLst>
                    <a:ext uri="{FF2B5EF4-FFF2-40B4-BE49-F238E27FC236}">
                      <a16:creationId xmlns:a16="http://schemas.microsoft.com/office/drawing/2014/main" id="{5EB37A9C-D2F1-EE86-39AD-30123204F747}"/>
                    </a:ext>
                  </a:extLst>
                </p:cNvPr>
                <p:cNvSpPr txBox="1">
                  <a:spLocks noRot="1" noChangeAspect="1" noMove="1" noResize="1" noEditPoints="1" noAdjustHandles="1" noChangeArrowheads="1" noChangeShapeType="1" noTextEdit="1"/>
                </p:cNvSpPr>
                <p:nvPr/>
              </p:nvSpPr>
              <p:spPr>
                <a:xfrm>
                  <a:off x="4863126" y="2799006"/>
                  <a:ext cx="2086853" cy="447238"/>
                </a:xfrm>
                <a:prstGeom prst="rect">
                  <a:avLst/>
                </a:prstGeom>
                <a:blipFill>
                  <a:blip r:embed="rId6"/>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7" name="TextovéPole 16">
                  <a:extLst>
                    <a:ext uri="{FF2B5EF4-FFF2-40B4-BE49-F238E27FC236}">
                      <a16:creationId xmlns:a16="http://schemas.microsoft.com/office/drawing/2014/main" id="{6D3D64DD-9A77-DDCB-98CD-8B5A1D794810}"/>
                    </a:ext>
                  </a:extLst>
                </p:cNvPr>
                <p:cNvSpPr txBox="1"/>
                <p:nvPr/>
              </p:nvSpPr>
              <p:spPr>
                <a:xfrm>
                  <a:off x="2879844" y="2876912"/>
                  <a:ext cx="1370011"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cs-CZ" sz="2400" i="1" smtClean="0">
                            <a:solidFill>
                              <a:srgbClr val="C00000"/>
                            </a:solidFill>
                            <a:latin typeface="Cambria Math" panose="02040503050406030204" pitchFamily="18" charset="0"/>
                            <a:ea typeface="Cambria Math" panose="02040503050406030204" pitchFamily="18" charset="0"/>
                          </a:rPr>
                          <m:t>𝑥</m:t>
                        </m:r>
                        <m:r>
                          <a:rPr lang="cs-CZ" sz="2400" b="0" i="1" smtClean="0">
                            <a:solidFill>
                              <a:schemeClr val="tx1"/>
                            </a:solidFill>
                            <a:latin typeface="Cambria Math" panose="02040503050406030204" pitchFamily="18" charset="0"/>
                            <a:ea typeface="Cambria Math" panose="02040503050406030204" pitchFamily="18" charset="0"/>
                          </a:rPr>
                          <m:t>=</m:t>
                        </m:r>
                        <m:r>
                          <a:rPr lang="cs-CZ" sz="2400" i="1">
                            <a:solidFill>
                              <a:srgbClr val="C00000"/>
                            </a:solidFill>
                            <a:latin typeface="Cambria Math" panose="02040503050406030204" pitchFamily="18" charset="0"/>
                            <a:ea typeface="Cambria Math" panose="02040503050406030204" pitchFamily="18" charset="0"/>
                          </a:rPr>
                          <m:t>𝑣</m:t>
                        </m:r>
                        <m:r>
                          <a:rPr lang="cs-CZ" sz="2400" b="0" i="1" smtClean="0">
                            <a:solidFill>
                              <a:schemeClr val="tx1"/>
                            </a:solidFill>
                            <a:highlight>
                              <a:srgbClr val="FFFF00"/>
                            </a:highlight>
                            <a:latin typeface="Cambria Math" panose="02040503050406030204" pitchFamily="18" charset="0"/>
                            <a:ea typeface="Cambria Math" panose="02040503050406030204" pitchFamily="18" charset="0"/>
                          </a:rPr>
                          <m:t>𝜏</m:t>
                        </m:r>
                      </m:oMath>
                    </m:oMathPara>
                  </a14:m>
                  <a:endParaRPr lang="cs-CZ" sz="2400" dirty="0">
                    <a:highlight>
                      <a:srgbClr val="FFFF00"/>
                    </a:highlight>
                  </a:endParaRPr>
                </a:p>
              </p:txBody>
            </p:sp>
          </mc:Choice>
          <mc:Fallback xmlns="">
            <p:sp>
              <p:nvSpPr>
                <p:cNvPr id="17" name="TextovéPole 16">
                  <a:extLst>
                    <a:ext uri="{FF2B5EF4-FFF2-40B4-BE49-F238E27FC236}">
                      <a16:creationId xmlns:a16="http://schemas.microsoft.com/office/drawing/2014/main" id="{D6C48EE8-3718-3A7B-AC20-2654D2196343}"/>
                    </a:ext>
                  </a:extLst>
                </p:cNvPr>
                <p:cNvSpPr txBox="1">
                  <a:spLocks noRot="1" noChangeAspect="1" noMove="1" noResize="1" noEditPoints="1" noAdjustHandles="1" noChangeArrowheads="1" noChangeShapeType="1" noTextEdit="1"/>
                </p:cNvSpPr>
                <p:nvPr/>
              </p:nvSpPr>
              <p:spPr>
                <a:xfrm>
                  <a:off x="2879844" y="2876912"/>
                  <a:ext cx="1370011" cy="369332"/>
                </a:xfrm>
                <a:prstGeom prst="rect">
                  <a:avLst/>
                </a:prstGeom>
                <a:blipFill>
                  <a:blip r:embed="rId7"/>
                  <a:stretch>
                    <a:fillRect/>
                  </a:stretch>
                </a:blipFill>
              </p:spPr>
              <p:txBody>
                <a:bodyPr/>
                <a:lstStyle/>
                <a:p>
                  <a:r>
                    <a:rPr lang="cs-CZ">
                      <a:noFill/>
                    </a:rPr>
                    <a:t> </a:t>
                  </a:r>
                </a:p>
              </p:txBody>
            </p:sp>
          </mc:Fallback>
        </mc:AlternateContent>
        <p:cxnSp>
          <p:nvCxnSpPr>
            <p:cNvPr id="19" name="Přímá spojnice se šipkou 18">
              <a:extLst>
                <a:ext uri="{FF2B5EF4-FFF2-40B4-BE49-F238E27FC236}">
                  <a16:creationId xmlns:a16="http://schemas.microsoft.com/office/drawing/2014/main" id="{BBCF5FC0-5D86-BCB0-D601-675772CF336C}"/>
                </a:ext>
              </a:extLst>
            </p:cNvPr>
            <p:cNvCxnSpPr>
              <a:cxnSpLocks/>
            </p:cNvCxnSpPr>
            <p:nvPr/>
          </p:nvCxnSpPr>
          <p:spPr>
            <a:xfrm flipV="1">
              <a:off x="5090473" y="2526382"/>
              <a:ext cx="235670" cy="350530"/>
            </a:xfrm>
            <a:prstGeom prst="straightConnector1">
              <a:avLst/>
            </a:prstGeom>
            <a:ln>
              <a:solidFill>
                <a:srgbClr val="00B050"/>
              </a:solidFill>
              <a:headEnd type="none" w="med" len="med"/>
              <a:tailEnd type="arrow" w="med" len="lg"/>
            </a:ln>
          </p:spPr>
          <p:style>
            <a:lnRef idx="2">
              <a:schemeClr val="accent1"/>
            </a:lnRef>
            <a:fillRef idx="0">
              <a:schemeClr val="accent1"/>
            </a:fillRef>
            <a:effectRef idx="1">
              <a:schemeClr val="accent1"/>
            </a:effectRef>
            <a:fontRef idx="minor">
              <a:schemeClr val="tx1"/>
            </a:fontRef>
          </p:style>
        </p:cxnSp>
        <p:cxnSp>
          <p:nvCxnSpPr>
            <p:cNvPr id="21" name="Přímá spojnice se šipkou 20">
              <a:extLst>
                <a:ext uri="{FF2B5EF4-FFF2-40B4-BE49-F238E27FC236}">
                  <a16:creationId xmlns:a16="http://schemas.microsoft.com/office/drawing/2014/main" id="{D04793E9-FE2B-C107-EB71-3DBA50ED9748}"/>
                </a:ext>
              </a:extLst>
            </p:cNvPr>
            <p:cNvCxnSpPr>
              <a:cxnSpLocks/>
            </p:cNvCxnSpPr>
            <p:nvPr/>
          </p:nvCxnSpPr>
          <p:spPr>
            <a:xfrm flipV="1">
              <a:off x="3217566" y="2498101"/>
              <a:ext cx="289206" cy="415082"/>
            </a:xfrm>
            <a:prstGeom prst="straightConnector1">
              <a:avLst/>
            </a:prstGeom>
            <a:ln>
              <a:solidFill>
                <a:srgbClr val="00B0F0"/>
              </a:solidFill>
              <a:headEnd type="none" w="med" len="med"/>
              <a:tailEnd type="arrow" w="med" len="lg"/>
            </a:ln>
          </p:spPr>
          <p:style>
            <a:lnRef idx="2">
              <a:schemeClr val="accent1"/>
            </a:lnRef>
            <a:fillRef idx="0">
              <a:schemeClr val="accent1"/>
            </a:fillRef>
            <a:effectRef idx="1">
              <a:schemeClr val="accent1"/>
            </a:effectRef>
            <a:fontRef idx="minor">
              <a:schemeClr val="tx1"/>
            </a:fontRef>
          </p:style>
        </p:cxnSp>
      </p:grpSp>
      <p:grpSp>
        <p:nvGrpSpPr>
          <p:cNvPr id="13" name="Skupina 12">
            <a:extLst>
              <a:ext uri="{FF2B5EF4-FFF2-40B4-BE49-F238E27FC236}">
                <a16:creationId xmlns:a16="http://schemas.microsoft.com/office/drawing/2014/main" id="{6AA78B42-A7DB-0441-674A-B6108440B1F7}"/>
              </a:ext>
            </a:extLst>
          </p:cNvPr>
          <p:cNvGrpSpPr/>
          <p:nvPr/>
        </p:nvGrpSpPr>
        <p:grpSpPr>
          <a:xfrm>
            <a:off x="589175" y="4902754"/>
            <a:ext cx="10369205" cy="1168315"/>
            <a:chOff x="589175" y="4902754"/>
            <a:chExt cx="10369205" cy="1168315"/>
          </a:xfrm>
        </p:grpSpPr>
        <p:cxnSp>
          <p:nvCxnSpPr>
            <p:cNvPr id="20" name="Přímá spojnice 19">
              <a:extLst>
                <a:ext uri="{FF2B5EF4-FFF2-40B4-BE49-F238E27FC236}">
                  <a16:creationId xmlns:a16="http://schemas.microsoft.com/office/drawing/2014/main" id="{97EC9A08-3C57-0174-ADCE-5232EA295268}"/>
                </a:ext>
              </a:extLst>
            </p:cNvPr>
            <p:cNvCxnSpPr>
              <a:cxnSpLocks/>
            </p:cNvCxnSpPr>
            <p:nvPr/>
          </p:nvCxnSpPr>
          <p:spPr>
            <a:xfrm>
              <a:off x="1216058" y="4902754"/>
              <a:ext cx="9742322" cy="0"/>
            </a:xfrm>
            <a:prstGeom prst="line">
              <a:avLst/>
            </a:prstGeom>
            <a:ln w="12700">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28" name="TextovéPole 27">
                  <a:extLst>
                    <a:ext uri="{FF2B5EF4-FFF2-40B4-BE49-F238E27FC236}">
                      <a16:creationId xmlns:a16="http://schemas.microsoft.com/office/drawing/2014/main" id="{6C590140-EE59-AA97-5837-475DEE3A50D6}"/>
                    </a:ext>
                  </a:extLst>
                </p:cNvPr>
                <p:cNvSpPr txBox="1"/>
                <p:nvPr/>
              </p:nvSpPr>
              <p:spPr>
                <a:xfrm>
                  <a:off x="3425955" y="5249626"/>
                  <a:ext cx="5593967" cy="821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200" b="0" i="1" smtClean="0">
                            <a:solidFill>
                              <a:srgbClr val="00B0F0"/>
                            </a:solidFill>
                            <a:latin typeface="Cambria Math" panose="02040503050406030204" pitchFamily="18" charset="0"/>
                            <a:ea typeface="Cambria Math" panose="02040503050406030204" pitchFamily="18" charset="0"/>
                          </a:rPr>
                          <m:t>𝜆</m:t>
                        </m:r>
                        <m:r>
                          <a:rPr lang="cs-CZ" sz="2200" b="0" i="1" smtClean="0">
                            <a:latin typeface="Cambria Math" panose="02040503050406030204" pitchFamily="18" charset="0"/>
                            <a:ea typeface="Cambria Math" panose="02040503050406030204" pitchFamily="18" charset="0"/>
                          </a:rPr>
                          <m:t>=</m:t>
                        </m:r>
                        <m:f>
                          <m:fPr>
                            <m:ctrlPr>
                              <a:rPr lang="cs-CZ" sz="2200" b="0" i="1" smtClean="0">
                                <a:solidFill>
                                  <a:srgbClr val="00B0F0"/>
                                </a:solidFill>
                                <a:latin typeface="Cambria Math" panose="02040503050406030204" pitchFamily="18" charset="0"/>
                              </a:rPr>
                            </m:ctrlPr>
                          </m:fPr>
                          <m:num>
                            <m:r>
                              <a:rPr lang="cs-CZ" sz="2200" b="0" i="1" smtClean="0">
                                <a:solidFill>
                                  <a:srgbClr val="00B0F0"/>
                                </a:solidFill>
                                <a:latin typeface="Cambria Math" panose="02040503050406030204" pitchFamily="18" charset="0"/>
                              </a:rPr>
                              <m:t>𝑢</m:t>
                            </m:r>
                          </m:num>
                          <m:den>
                            <m:r>
                              <a:rPr lang="cs-CZ" sz="2200" i="1" smtClean="0">
                                <a:solidFill>
                                  <a:srgbClr val="00B0F0"/>
                                </a:solidFill>
                                <a:latin typeface="Cambria Math" panose="02040503050406030204" pitchFamily="18" charset="0"/>
                              </a:rPr>
                              <m:t>𝑓</m:t>
                            </m:r>
                          </m:den>
                        </m:f>
                        <m:r>
                          <a:rPr lang="cs-CZ" sz="2200" b="0" i="1" smtClean="0">
                            <a:latin typeface="Cambria Math" panose="02040503050406030204" pitchFamily="18" charset="0"/>
                          </a:rPr>
                          <m:t>=</m:t>
                        </m:r>
                        <m:f>
                          <m:fPr>
                            <m:ctrlPr>
                              <a:rPr lang="cs-CZ" sz="2200" i="1">
                                <a:latin typeface="Cambria Math" panose="02040503050406030204" pitchFamily="18" charset="0"/>
                              </a:rPr>
                            </m:ctrlPr>
                          </m:fPr>
                          <m:num>
                            <m:f>
                              <m:fPr>
                                <m:type m:val="lin"/>
                                <m:ctrlPr>
                                  <a:rPr lang="cs-CZ" sz="2200" i="1">
                                    <a:latin typeface="Cambria Math" panose="02040503050406030204" pitchFamily="18" charset="0"/>
                                  </a:rPr>
                                </m:ctrlPr>
                              </m:fPr>
                              <m:num>
                                <m:sSup>
                                  <m:sSupPr>
                                    <m:ctrlPr>
                                      <a:rPr lang="cs-CZ" sz="2200" i="1">
                                        <a:latin typeface="Cambria Math" panose="02040503050406030204" pitchFamily="18" charset="0"/>
                                      </a:rPr>
                                    </m:ctrlPr>
                                  </m:sSupPr>
                                  <m:e>
                                    <m:r>
                                      <a:rPr lang="cs-CZ" sz="2200" i="1">
                                        <a:latin typeface="Cambria Math" panose="02040503050406030204" pitchFamily="18" charset="0"/>
                                      </a:rPr>
                                      <m:t>𝑐</m:t>
                                    </m:r>
                                  </m:e>
                                  <m:sup>
                                    <m:r>
                                      <a:rPr lang="cs-CZ" sz="2200" i="1">
                                        <a:latin typeface="Cambria Math" panose="02040503050406030204" pitchFamily="18" charset="0"/>
                                      </a:rPr>
                                      <m:t>2</m:t>
                                    </m:r>
                                  </m:sup>
                                </m:sSup>
                              </m:num>
                              <m:den>
                                <m:r>
                                  <a:rPr lang="cs-CZ" sz="2200" i="1">
                                    <a:solidFill>
                                      <a:srgbClr val="C00000"/>
                                    </a:solidFill>
                                    <a:latin typeface="Cambria Math" panose="02040503050406030204" pitchFamily="18" charset="0"/>
                                  </a:rPr>
                                  <m:t>𝑣</m:t>
                                </m:r>
                              </m:den>
                            </m:f>
                          </m:num>
                          <m:den>
                            <m:f>
                              <m:fPr>
                                <m:type m:val="lin"/>
                                <m:ctrlPr>
                                  <a:rPr lang="cs-CZ" sz="2200" i="1">
                                    <a:latin typeface="Cambria Math" panose="02040503050406030204" pitchFamily="18" charset="0"/>
                                  </a:rPr>
                                </m:ctrlPr>
                              </m:fPr>
                              <m:num>
                                <m:r>
                                  <a:rPr lang="cs-CZ" sz="2200" i="1">
                                    <a:latin typeface="Cambria Math" panose="02040503050406030204" pitchFamily="18" charset="0"/>
                                  </a:rPr>
                                  <m:t>𝑚</m:t>
                                </m:r>
                                <m:sSup>
                                  <m:sSupPr>
                                    <m:ctrlPr>
                                      <a:rPr lang="cs-CZ" sz="2200" i="1">
                                        <a:latin typeface="Cambria Math" panose="02040503050406030204" pitchFamily="18" charset="0"/>
                                      </a:rPr>
                                    </m:ctrlPr>
                                  </m:sSupPr>
                                  <m:e>
                                    <m:r>
                                      <a:rPr lang="cs-CZ" sz="2200" i="1">
                                        <a:latin typeface="Cambria Math" panose="02040503050406030204" pitchFamily="18" charset="0"/>
                                      </a:rPr>
                                      <m:t>𝑐</m:t>
                                    </m:r>
                                  </m:e>
                                  <m:sup>
                                    <m:r>
                                      <a:rPr lang="cs-CZ" sz="2200" i="1">
                                        <a:latin typeface="Cambria Math" panose="02040503050406030204" pitchFamily="18" charset="0"/>
                                      </a:rPr>
                                      <m:t>2</m:t>
                                    </m:r>
                                  </m:sup>
                                </m:sSup>
                              </m:num>
                              <m:den>
                                <m:r>
                                  <a:rPr lang="cs-CZ" sz="2200" i="1">
                                    <a:latin typeface="Cambria Math" panose="02040503050406030204" pitchFamily="18" charset="0"/>
                                  </a:rPr>
                                  <m:t>h</m:t>
                                </m:r>
                                <m:rad>
                                  <m:radPr>
                                    <m:degHide m:val="on"/>
                                    <m:ctrlPr>
                                      <a:rPr lang="cs-CZ" sz="2200" i="1">
                                        <a:latin typeface="Cambria Math" panose="02040503050406030204" pitchFamily="18" charset="0"/>
                                      </a:rPr>
                                    </m:ctrlPr>
                                  </m:radPr>
                                  <m:deg/>
                                  <m:e>
                                    <m:r>
                                      <a:rPr lang="cs-CZ" sz="2200" i="1">
                                        <a:latin typeface="Cambria Math" panose="02040503050406030204" pitchFamily="18" charset="0"/>
                                      </a:rPr>
                                      <m:t>1−</m:t>
                                    </m:r>
                                    <m:sSup>
                                      <m:sSupPr>
                                        <m:ctrlPr>
                                          <a:rPr lang="cs-CZ" sz="2200" i="1" smtClean="0">
                                            <a:solidFill>
                                              <a:srgbClr val="C00000"/>
                                            </a:solidFill>
                                            <a:latin typeface="Cambria Math" panose="02040503050406030204" pitchFamily="18" charset="0"/>
                                            <a:ea typeface="Cambria Math" panose="02040503050406030204" pitchFamily="18" charset="0"/>
                                          </a:rPr>
                                        </m:ctrlPr>
                                      </m:sSupPr>
                                      <m:e>
                                        <m:r>
                                          <a:rPr lang="cs-CZ" sz="2200" i="1" smtClean="0">
                                            <a:solidFill>
                                              <a:srgbClr val="C00000"/>
                                            </a:solidFill>
                                            <a:latin typeface="Cambria Math" panose="02040503050406030204" pitchFamily="18" charset="0"/>
                                            <a:ea typeface="Cambria Math" panose="02040503050406030204" pitchFamily="18" charset="0"/>
                                          </a:rPr>
                                          <m:t>𝛽</m:t>
                                        </m:r>
                                      </m:e>
                                      <m:sup>
                                        <m:r>
                                          <a:rPr lang="cs-CZ" sz="2200" i="1">
                                            <a:latin typeface="Cambria Math" panose="02040503050406030204" pitchFamily="18" charset="0"/>
                                          </a:rPr>
                                          <m:t>2</m:t>
                                        </m:r>
                                      </m:sup>
                                    </m:sSup>
                                  </m:e>
                                </m:rad>
                              </m:den>
                            </m:f>
                          </m:den>
                        </m:f>
                        <m:r>
                          <a:rPr lang="cs-CZ" sz="2200" b="0" i="1" smtClean="0">
                            <a:latin typeface="Cambria Math" panose="02040503050406030204" pitchFamily="18" charset="0"/>
                          </a:rPr>
                          <m:t>=</m:t>
                        </m:r>
                        <m:f>
                          <m:fPr>
                            <m:ctrlPr>
                              <a:rPr lang="cs-CZ" sz="2200" b="0" i="1" smtClean="0">
                                <a:latin typeface="Cambria Math" panose="02040503050406030204" pitchFamily="18" charset="0"/>
                              </a:rPr>
                            </m:ctrlPr>
                          </m:fPr>
                          <m:num>
                            <m:r>
                              <a:rPr lang="cs-CZ" sz="2200" b="0" i="1" smtClean="0">
                                <a:latin typeface="Cambria Math" panose="02040503050406030204" pitchFamily="18" charset="0"/>
                              </a:rPr>
                              <m:t>h</m:t>
                            </m:r>
                          </m:num>
                          <m:den>
                            <m:f>
                              <m:fPr>
                                <m:type m:val="lin"/>
                                <m:ctrlPr>
                                  <a:rPr lang="cs-CZ" sz="2200" i="1">
                                    <a:latin typeface="Cambria Math" panose="02040503050406030204" pitchFamily="18" charset="0"/>
                                  </a:rPr>
                                </m:ctrlPr>
                              </m:fPr>
                              <m:num>
                                <m:r>
                                  <a:rPr lang="cs-CZ" sz="2200" i="1">
                                    <a:latin typeface="Cambria Math" panose="02040503050406030204" pitchFamily="18" charset="0"/>
                                  </a:rPr>
                                  <m:t>𝑚</m:t>
                                </m:r>
                                <m:r>
                                  <a:rPr lang="cs-CZ" sz="2200" i="1">
                                    <a:solidFill>
                                      <a:srgbClr val="C00000"/>
                                    </a:solidFill>
                                    <a:latin typeface="Cambria Math" panose="02040503050406030204" pitchFamily="18" charset="0"/>
                                  </a:rPr>
                                  <m:t>𝑣</m:t>
                                </m:r>
                              </m:num>
                              <m:den>
                                <m:rad>
                                  <m:radPr>
                                    <m:degHide m:val="on"/>
                                    <m:ctrlPr>
                                      <a:rPr lang="cs-CZ" sz="2200" i="1">
                                        <a:latin typeface="Cambria Math" panose="02040503050406030204" pitchFamily="18" charset="0"/>
                                      </a:rPr>
                                    </m:ctrlPr>
                                  </m:radPr>
                                  <m:deg/>
                                  <m:e>
                                    <m:r>
                                      <a:rPr lang="cs-CZ" sz="2200" i="1">
                                        <a:latin typeface="Cambria Math" panose="02040503050406030204" pitchFamily="18" charset="0"/>
                                      </a:rPr>
                                      <m:t>1−</m:t>
                                    </m:r>
                                    <m:sSup>
                                      <m:sSupPr>
                                        <m:ctrlPr>
                                          <a:rPr lang="cs-CZ" sz="2200" i="1" smtClean="0">
                                            <a:solidFill>
                                              <a:srgbClr val="C00000"/>
                                            </a:solidFill>
                                            <a:latin typeface="Cambria Math" panose="02040503050406030204" pitchFamily="18" charset="0"/>
                                            <a:ea typeface="Cambria Math" panose="02040503050406030204" pitchFamily="18" charset="0"/>
                                          </a:rPr>
                                        </m:ctrlPr>
                                      </m:sSupPr>
                                      <m:e>
                                        <m:r>
                                          <a:rPr lang="cs-CZ" sz="2200" i="1" smtClean="0">
                                            <a:solidFill>
                                              <a:srgbClr val="C00000"/>
                                            </a:solidFill>
                                            <a:latin typeface="Cambria Math" panose="02040503050406030204" pitchFamily="18" charset="0"/>
                                            <a:ea typeface="Cambria Math" panose="02040503050406030204" pitchFamily="18" charset="0"/>
                                          </a:rPr>
                                          <m:t>𝛽</m:t>
                                        </m:r>
                                      </m:e>
                                      <m:sup>
                                        <m:r>
                                          <a:rPr lang="cs-CZ" sz="2200" i="1">
                                            <a:latin typeface="Cambria Math" panose="02040503050406030204" pitchFamily="18" charset="0"/>
                                          </a:rPr>
                                          <m:t>2</m:t>
                                        </m:r>
                                      </m:sup>
                                    </m:sSup>
                                  </m:e>
                                </m:rad>
                              </m:den>
                            </m:f>
                          </m:den>
                        </m:f>
                        <m:r>
                          <a:rPr lang="cs-CZ" sz="2200" b="0" i="1" smtClean="0">
                            <a:latin typeface="Cambria Math" panose="02040503050406030204" pitchFamily="18" charset="0"/>
                          </a:rPr>
                          <m:t>=</m:t>
                        </m:r>
                        <m:f>
                          <m:fPr>
                            <m:ctrlPr>
                              <a:rPr lang="cs-CZ" sz="2200" b="0" i="1" smtClean="0">
                                <a:latin typeface="Cambria Math" panose="02040503050406030204" pitchFamily="18" charset="0"/>
                              </a:rPr>
                            </m:ctrlPr>
                          </m:fPr>
                          <m:num>
                            <m:r>
                              <a:rPr lang="cs-CZ" sz="2200" b="0" i="1" smtClean="0">
                                <a:latin typeface="Cambria Math" panose="02040503050406030204" pitchFamily="18" charset="0"/>
                              </a:rPr>
                              <m:t>h</m:t>
                            </m:r>
                          </m:num>
                          <m:den>
                            <m:r>
                              <a:rPr lang="cs-CZ" sz="2200" b="0" i="1" smtClean="0">
                                <a:solidFill>
                                  <a:srgbClr val="C00000"/>
                                </a:solidFill>
                                <a:latin typeface="Cambria Math" panose="02040503050406030204" pitchFamily="18" charset="0"/>
                              </a:rPr>
                              <m:t>𝑝</m:t>
                            </m:r>
                          </m:den>
                        </m:f>
                      </m:oMath>
                    </m:oMathPara>
                  </a14:m>
                  <a:endParaRPr lang="cs-CZ" sz="2200" dirty="0"/>
                </a:p>
              </p:txBody>
            </p:sp>
          </mc:Choice>
          <mc:Fallback xmlns="">
            <p:sp>
              <p:nvSpPr>
                <p:cNvPr id="28" name="TextovéPole 27">
                  <a:extLst>
                    <a:ext uri="{FF2B5EF4-FFF2-40B4-BE49-F238E27FC236}">
                      <a16:creationId xmlns:a16="http://schemas.microsoft.com/office/drawing/2014/main" id="{2D9947C2-F41D-3B47-3FAA-BEA504CFCF48}"/>
                    </a:ext>
                  </a:extLst>
                </p:cNvPr>
                <p:cNvSpPr txBox="1">
                  <a:spLocks noRot="1" noChangeAspect="1" noMove="1" noResize="1" noEditPoints="1" noAdjustHandles="1" noChangeArrowheads="1" noChangeShapeType="1" noTextEdit="1"/>
                </p:cNvSpPr>
                <p:nvPr/>
              </p:nvSpPr>
              <p:spPr>
                <a:xfrm>
                  <a:off x="3425955" y="5249626"/>
                  <a:ext cx="5593967" cy="821443"/>
                </a:xfrm>
                <a:prstGeom prst="rect">
                  <a:avLst/>
                </a:prstGeom>
                <a:blipFill>
                  <a:blip r:embed="rId8"/>
                  <a:stretch>
                    <a:fillRect/>
                  </a:stretch>
                </a:blipFill>
              </p:spPr>
              <p:txBody>
                <a:bodyPr/>
                <a:lstStyle/>
                <a:p>
                  <a:r>
                    <a:rPr lang="cs-CZ">
                      <a:noFill/>
                    </a:rPr>
                    <a:t> </a:t>
                  </a:r>
                </a:p>
              </p:txBody>
            </p:sp>
          </mc:Fallback>
        </mc:AlternateContent>
        <p:sp>
          <p:nvSpPr>
            <p:cNvPr id="26" name="TextovéPole 25">
              <a:extLst>
                <a:ext uri="{FF2B5EF4-FFF2-40B4-BE49-F238E27FC236}">
                  <a16:creationId xmlns:a16="http://schemas.microsoft.com/office/drawing/2014/main" id="{3BFA224B-600A-17FE-3538-41E539196461}"/>
                </a:ext>
              </a:extLst>
            </p:cNvPr>
            <p:cNvSpPr txBox="1"/>
            <p:nvPr/>
          </p:nvSpPr>
          <p:spPr>
            <a:xfrm>
              <a:off x="589175" y="5053943"/>
              <a:ext cx="2637797" cy="707886"/>
            </a:xfrm>
            <a:prstGeom prst="rect">
              <a:avLst/>
            </a:prstGeom>
            <a:noFill/>
          </p:spPr>
          <p:txBody>
            <a:bodyPr wrap="square" rtlCol="0">
              <a:spAutoFit/>
            </a:bodyPr>
            <a:lstStyle/>
            <a:p>
              <a:r>
                <a:rPr lang="cs-CZ" dirty="0"/>
                <a:t>Vlnová délka </a:t>
              </a:r>
              <a:r>
                <a:rPr lang="cs-CZ" dirty="0">
                  <a:solidFill>
                    <a:srgbClr val="00B0F0"/>
                  </a:solidFill>
                  <a:effectLst>
                    <a:outerShdw blurRad="38100" dist="38100" dir="2700000" algn="tl">
                      <a:srgbClr val="000000">
                        <a:alpha val="43137"/>
                      </a:srgbClr>
                    </a:outerShdw>
                  </a:effectLst>
                </a:rPr>
                <a:t>fiktivní </a:t>
              </a:r>
              <a:r>
                <a:rPr lang="cs-CZ" dirty="0"/>
                <a:t>vlny </a:t>
              </a:r>
              <a:r>
                <a:rPr lang="cs-CZ" sz="2200" dirty="0">
                  <a:solidFill>
                    <a:srgbClr val="C00000"/>
                  </a:solidFill>
                </a:rPr>
                <a:t>(</a:t>
              </a:r>
              <a:r>
                <a:rPr lang="cs-CZ" sz="2200" u="sng" dirty="0">
                  <a:solidFill>
                    <a:srgbClr val="C00000"/>
                  </a:solidFill>
                  <a:effectLst>
                    <a:outerShdw blurRad="38100" dist="38100" dir="2700000" algn="tl">
                      <a:srgbClr val="000000">
                        <a:alpha val="43137"/>
                      </a:srgbClr>
                    </a:outerShdw>
                  </a:effectLst>
                </a:rPr>
                <a:t>volné částice</a:t>
              </a:r>
              <a:r>
                <a:rPr lang="cs-CZ" sz="2200" dirty="0">
                  <a:solidFill>
                    <a:srgbClr val="C00000"/>
                  </a:solidFill>
                </a:rPr>
                <a:t>)</a:t>
              </a:r>
              <a:endParaRPr lang="cs-CZ" sz="2200" i="1" dirty="0">
                <a:solidFill>
                  <a:srgbClr val="C00000"/>
                </a:solidFill>
              </a:endParaRPr>
            </a:p>
          </p:txBody>
        </p:sp>
      </p:grpSp>
      <p:grpSp>
        <p:nvGrpSpPr>
          <p:cNvPr id="11" name="Skupina 10">
            <a:extLst>
              <a:ext uri="{FF2B5EF4-FFF2-40B4-BE49-F238E27FC236}">
                <a16:creationId xmlns:a16="http://schemas.microsoft.com/office/drawing/2014/main" id="{15D55CF2-C398-6C6D-5F1B-0A5FC50A8041}"/>
              </a:ext>
            </a:extLst>
          </p:cNvPr>
          <p:cNvGrpSpPr/>
          <p:nvPr/>
        </p:nvGrpSpPr>
        <p:grpSpPr>
          <a:xfrm>
            <a:off x="565888" y="4244446"/>
            <a:ext cx="10401273" cy="532273"/>
            <a:chOff x="565888" y="4244446"/>
            <a:chExt cx="10401273" cy="532273"/>
          </a:xfrm>
        </p:grpSpPr>
        <p:cxnSp>
          <p:nvCxnSpPr>
            <p:cNvPr id="6" name="Přímá spojnice 5">
              <a:extLst>
                <a:ext uri="{FF2B5EF4-FFF2-40B4-BE49-F238E27FC236}">
                  <a16:creationId xmlns:a16="http://schemas.microsoft.com/office/drawing/2014/main" id="{927C0A64-3BAE-9BD3-DD1B-2620C0FEA233}"/>
                </a:ext>
              </a:extLst>
            </p:cNvPr>
            <p:cNvCxnSpPr>
              <a:cxnSpLocks/>
            </p:cNvCxnSpPr>
            <p:nvPr/>
          </p:nvCxnSpPr>
          <p:spPr>
            <a:xfrm>
              <a:off x="1224839" y="4244446"/>
              <a:ext cx="9742322" cy="0"/>
            </a:xfrm>
            <a:prstGeom prst="line">
              <a:avLst/>
            </a:prstGeom>
            <a:ln w="12700">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sp>
          <p:nvSpPr>
            <p:cNvPr id="7" name="TextovéPole 6">
              <a:extLst>
                <a:ext uri="{FF2B5EF4-FFF2-40B4-BE49-F238E27FC236}">
                  <a16:creationId xmlns:a16="http://schemas.microsoft.com/office/drawing/2014/main" id="{C1A8C77D-69C2-6927-8C0B-682DEC94B710}"/>
                </a:ext>
              </a:extLst>
            </p:cNvPr>
            <p:cNvSpPr txBox="1"/>
            <p:nvPr/>
          </p:nvSpPr>
          <p:spPr>
            <a:xfrm>
              <a:off x="565888" y="4407387"/>
              <a:ext cx="9445378" cy="369332"/>
            </a:xfrm>
            <a:prstGeom prst="rect">
              <a:avLst/>
            </a:prstGeom>
            <a:noFill/>
          </p:spPr>
          <p:txBody>
            <a:bodyPr wrap="square" rtlCol="0">
              <a:spAutoFit/>
            </a:bodyPr>
            <a:lstStyle/>
            <a:p>
              <a:r>
                <a:rPr lang="cs-CZ" dirty="0">
                  <a:solidFill>
                    <a:srgbClr val="00B0F0"/>
                  </a:solidFill>
                  <a:effectLst>
                    <a:outerShdw blurRad="38100" dist="38100" dir="2700000" algn="tl">
                      <a:srgbClr val="000000">
                        <a:alpha val="43137"/>
                      </a:srgbClr>
                    </a:outerShdw>
                  </a:effectLst>
                </a:rPr>
                <a:t>Grupová</a:t>
              </a:r>
              <a:r>
                <a:rPr lang="cs-CZ" dirty="0"/>
                <a:t> rychlost </a:t>
              </a:r>
              <a:r>
                <a:rPr lang="cs-CZ" dirty="0">
                  <a:solidFill>
                    <a:srgbClr val="00B0F0"/>
                  </a:solidFill>
                  <a:effectLst>
                    <a:outerShdw blurRad="38100" dist="38100" dir="2700000" algn="tl">
                      <a:srgbClr val="000000">
                        <a:alpha val="43137"/>
                      </a:srgbClr>
                    </a:outerShdw>
                  </a:effectLst>
                </a:rPr>
                <a:t>fiktivní </a:t>
              </a:r>
              <a:r>
                <a:rPr lang="cs-CZ" dirty="0"/>
                <a:t>vlny                                                        se rovná rychlosti objektu </a:t>
              </a:r>
              <a:r>
                <a:rPr lang="cs-CZ" i="1" dirty="0">
                  <a:solidFill>
                    <a:srgbClr val="C00000"/>
                  </a:solidFill>
                  <a:effectLst>
                    <a:outerShdw blurRad="38100" dist="38100" dir="2700000" algn="tl">
                      <a:srgbClr val="000000">
                        <a:alpha val="43137"/>
                      </a:srgbClr>
                    </a:outerShdw>
                  </a:effectLst>
                </a:rPr>
                <a:t>v </a:t>
              </a:r>
              <a:r>
                <a:rPr lang="cs-CZ" dirty="0"/>
                <a:t>. </a:t>
              </a:r>
              <a:endParaRPr lang="cs-CZ" i="1" dirty="0"/>
            </a:p>
          </p:txBody>
        </p:sp>
        <mc:AlternateContent xmlns:mc="http://schemas.openxmlformats.org/markup-compatibility/2006" xmlns:a14="http://schemas.microsoft.com/office/drawing/2010/main">
          <mc:Choice Requires="a14">
            <p:sp>
              <p:nvSpPr>
                <p:cNvPr id="8" name="TextovéPole 7">
                  <a:extLst>
                    <a:ext uri="{FF2B5EF4-FFF2-40B4-BE49-F238E27FC236}">
                      <a16:creationId xmlns:a16="http://schemas.microsoft.com/office/drawing/2014/main" id="{FECDC31A-452A-BE44-5D7A-67287FA482F8}"/>
                    </a:ext>
                  </a:extLst>
                </p:cNvPr>
                <p:cNvSpPr txBox="1"/>
                <p:nvPr/>
              </p:nvSpPr>
              <p:spPr>
                <a:xfrm>
                  <a:off x="3723108" y="4399796"/>
                  <a:ext cx="2175788" cy="37048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cs-CZ" sz="2200" b="0" i="1" smtClean="0">
                                <a:solidFill>
                                  <a:srgbClr val="00B0F0"/>
                                </a:solidFill>
                                <a:effectLst>
                                  <a:outerShdw blurRad="38100" dist="38100" dir="2700000" algn="tl">
                                    <a:srgbClr val="000000">
                                      <a:alpha val="43137"/>
                                    </a:srgbClr>
                                  </a:outerShdw>
                                </a:effectLst>
                                <a:latin typeface="Cambria Math" panose="02040503050406030204" pitchFamily="18" charset="0"/>
                              </a:rPr>
                            </m:ctrlPr>
                          </m:sSubPr>
                          <m:e>
                            <m:r>
                              <a:rPr lang="cs-CZ" sz="2200" b="0" i="1" smtClean="0">
                                <a:solidFill>
                                  <a:srgbClr val="00B0F0"/>
                                </a:solidFill>
                                <a:effectLst>
                                  <a:outerShdw blurRad="38100" dist="38100" dir="2700000" algn="tl">
                                    <a:srgbClr val="000000">
                                      <a:alpha val="43137"/>
                                    </a:srgbClr>
                                  </a:outerShdw>
                                </a:effectLst>
                                <a:latin typeface="Cambria Math" panose="02040503050406030204" pitchFamily="18" charset="0"/>
                              </a:rPr>
                              <m:t>𝑢</m:t>
                            </m:r>
                          </m:e>
                          <m:sub>
                            <m:r>
                              <m:rPr>
                                <m:sty m:val="p"/>
                              </m:rPr>
                              <a:rPr lang="cs-CZ" sz="2200" b="0" i="0" smtClean="0">
                                <a:solidFill>
                                  <a:srgbClr val="00B0F0"/>
                                </a:solidFill>
                                <a:latin typeface="Cambria Math" panose="02040503050406030204" pitchFamily="18" charset="0"/>
                              </a:rPr>
                              <m:t>gr</m:t>
                            </m:r>
                          </m:sub>
                        </m:sSub>
                        <m:r>
                          <a:rPr lang="cs-CZ" sz="2200" b="0" i="1" smtClean="0">
                            <a:latin typeface="Cambria Math" panose="02040503050406030204" pitchFamily="18" charset="0"/>
                          </a:rPr>
                          <m:t>=</m:t>
                        </m:r>
                        <m:f>
                          <m:fPr>
                            <m:type m:val="lin"/>
                            <m:ctrlPr>
                              <a:rPr lang="cs-CZ" sz="2200" b="0" i="1" smtClean="0">
                                <a:latin typeface="Cambria Math" panose="02040503050406030204" pitchFamily="18" charset="0"/>
                                <a:ea typeface="Cambria Math" panose="02040503050406030204" pitchFamily="18" charset="0"/>
                              </a:rPr>
                            </m:ctrlPr>
                          </m:fPr>
                          <m:num>
                            <m:r>
                              <a:rPr lang="cs-CZ" sz="2200" b="0" i="1" smtClean="0">
                                <a:latin typeface="Cambria Math" panose="02040503050406030204" pitchFamily="18" charset="0"/>
                                <a:ea typeface="Cambria Math" panose="02040503050406030204" pitchFamily="18" charset="0"/>
                              </a:rPr>
                              <m:t>𝜕</m:t>
                            </m:r>
                            <m:r>
                              <a:rPr lang="cs-CZ" sz="2200" b="0" i="1" smtClean="0">
                                <a:latin typeface="Cambria Math" panose="02040503050406030204" pitchFamily="18" charset="0"/>
                                <a:ea typeface="Cambria Math" panose="02040503050406030204" pitchFamily="18" charset="0"/>
                              </a:rPr>
                              <m:t>𝑓</m:t>
                            </m:r>
                          </m:num>
                          <m:den>
                            <m:r>
                              <a:rPr lang="cs-CZ" sz="2200" b="0" i="1" smtClean="0">
                                <a:latin typeface="Cambria Math" panose="02040503050406030204" pitchFamily="18" charset="0"/>
                                <a:ea typeface="Cambria Math" panose="02040503050406030204" pitchFamily="18" charset="0"/>
                              </a:rPr>
                              <m:t>𝜕</m:t>
                            </m:r>
                            <m:d>
                              <m:dPr>
                                <m:ctrlPr>
                                  <a:rPr lang="cs-CZ" sz="2200" b="0" i="1" smtClean="0">
                                    <a:latin typeface="Cambria Math" panose="02040503050406030204" pitchFamily="18" charset="0"/>
                                    <a:ea typeface="Cambria Math" panose="02040503050406030204" pitchFamily="18" charset="0"/>
                                  </a:rPr>
                                </m:ctrlPr>
                              </m:dPr>
                              <m:e>
                                <m:f>
                                  <m:fPr>
                                    <m:type m:val="lin"/>
                                    <m:ctrlPr>
                                      <a:rPr lang="cs-CZ" sz="2200" b="0" i="1" smtClean="0">
                                        <a:latin typeface="Cambria Math" panose="02040503050406030204" pitchFamily="18" charset="0"/>
                                        <a:ea typeface="Cambria Math" panose="02040503050406030204" pitchFamily="18" charset="0"/>
                                      </a:rPr>
                                    </m:ctrlPr>
                                  </m:fPr>
                                  <m:num>
                                    <m:r>
                                      <a:rPr lang="cs-CZ" sz="2200" b="0" i="1" smtClean="0">
                                        <a:latin typeface="Cambria Math" panose="02040503050406030204" pitchFamily="18" charset="0"/>
                                        <a:ea typeface="Cambria Math" panose="02040503050406030204" pitchFamily="18" charset="0"/>
                                      </a:rPr>
                                      <m:t>𝑓</m:t>
                                    </m:r>
                                  </m:num>
                                  <m:den>
                                    <m:r>
                                      <a:rPr lang="cs-CZ" sz="2200" b="0" i="1" smtClean="0">
                                        <a:solidFill>
                                          <a:srgbClr val="00B0F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𝑢</m:t>
                                    </m:r>
                                  </m:den>
                                </m:f>
                              </m:e>
                            </m:d>
                          </m:den>
                        </m:f>
                      </m:oMath>
                    </m:oMathPara>
                  </a14:m>
                  <a:endParaRPr lang="cs-CZ" sz="2200" dirty="0"/>
                </a:p>
              </p:txBody>
            </p:sp>
          </mc:Choice>
          <mc:Fallback xmlns="">
            <p:sp>
              <p:nvSpPr>
                <p:cNvPr id="8" name="TextovéPole 7">
                  <a:extLst>
                    <a:ext uri="{FF2B5EF4-FFF2-40B4-BE49-F238E27FC236}">
                      <a16:creationId xmlns:a16="http://schemas.microsoft.com/office/drawing/2014/main" id="{D0E35850-9A74-C307-D0F6-E038168C3B01}"/>
                    </a:ext>
                  </a:extLst>
                </p:cNvPr>
                <p:cNvSpPr txBox="1">
                  <a:spLocks noRot="1" noChangeAspect="1" noMove="1" noResize="1" noEditPoints="1" noAdjustHandles="1" noChangeArrowheads="1" noChangeShapeType="1" noTextEdit="1"/>
                </p:cNvSpPr>
                <p:nvPr/>
              </p:nvSpPr>
              <p:spPr>
                <a:xfrm>
                  <a:off x="3723108" y="4399796"/>
                  <a:ext cx="2175788" cy="370486"/>
                </a:xfrm>
                <a:prstGeom prst="rect">
                  <a:avLst/>
                </a:prstGeom>
                <a:blipFill>
                  <a:blip r:embed="rId9"/>
                  <a:stretch>
                    <a:fillRect l="-1961" t="-152459" r="-25770" b="-219672"/>
                  </a:stretch>
                </a:blipFill>
              </p:spPr>
              <p:txBody>
                <a:bodyPr/>
                <a:lstStyle/>
                <a:p>
                  <a:r>
                    <a:rPr lang="cs-CZ">
                      <a:noFill/>
                    </a:rPr>
                    <a:t> </a:t>
                  </a:r>
                </a:p>
              </p:txBody>
            </p:sp>
          </mc:Fallback>
        </mc:AlternateContent>
      </p:grpSp>
    </p:spTree>
    <p:extLst>
      <p:ext uri="{BB962C8B-B14F-4D97-AF65-F5344CB8AC3E}">
        <p14:creationId xmlns:p14="http://schemas.microsoft.com/office/powerpoint/2010/main" val="8990988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7DFF166-BE39-A4F5-0F89-95571249F25E}"/>
              </a:ext>
            </a:extLst>
          </p:cNvPr>
          <p:cNvSpPr txBox="1"/>
          <p:nvPr/>
        </p:nvSpPr>
        <p:spPr>
          <a:xfrm>
            <a:off x="1103836" y="2357300"/>
            <a:ext cx="10107798" cy="1631216"/>
          </a:xfrm>
          <a:prstGeom prst="rect">
            <a:avLst/>
          </a:prstGeom>
          <a:noFill/>
        </p:spPr>
        <p:txBody>
          <a:bodyPr wrap="square">
            <a:spAutoFit/>
          </a:bodyPr>
          <a:lstStyle/>
          <a:p>
            <a:r>
              <a:rPr lang="cs-CZ" sz="2000" i="1" dirty="0">
                <a:solidFill>
                  <a:schemeClr val="accent2">
                    <a:lumMod val="50000"/>
                  </a:schemeClr>
                </a:solidFill>
                <a:effectLst/>
                <a:latin typeface="Cavolini" panose="03000502040302020204" pitchFamily="66" charset="0"/>
                <a:ea typeface="Aptos" panose="020B0004020202020204" pitchFamily="34" charset="0"/>
                <a:cs typeface="Cavolini" panose="03000502040302020204" pitchFamily="66" charset="0"/>
              </a:rPr>
              <a:t>„Úmyslně jsem ponechal poněkud neurčitou definici fázové vlny a periodického jevu, na nějž se dá fázová vlna převést podobně jako fázová vlna fotonu. Předloženou teorii lze tedy považovat spíše za formu, jejíž fyzikální obsah není zcela upřesněn, než za homogenní definitivně vybudovanou teorii." </a:t>
            </a:r>
            <a:endParaRPr lang="cs-CZ" sz="2000" dirty="0">
              <a:solidFill>
                <a:schemeClr val="accent2">
                  <a:lumMod val="50000"/>
                </a:schemeClr>
              </a:solidFill>
              <a:latin typeface="Cavolini" panose="03000502040302020204" pitchFamily="66" charset="0"/>
              <a:cs typeface="Cavolini" panose="03000502040302020204" pitchFamily="66" charset="0"/>
            </a:endParaRPr>
          </a:p>
        </p:txBody>
      </p:sp>
      <p:sp>
        <p:nvSpPr>
          <p:cNvPr id="4" name="Obdélník 3">
            <a:extLst>
              <a:ext uri="{FF2B5EF4-FFF2-40B4-BE49-F238E27FC236}">
                <a16:creationId xmlns:a16="http://schemas.microsoft.com/office/drawing/2014/main" id="{EF53CACE-076F-EC32-3E0D-26F92E1FDA2F}"/>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 name="TextovéPole 4">
            <a:extLst>
              <a:ext uri="{FF2B5EF4-FFF2-40B4-BE49-F238E27FC236}">
                <a16:creationId xmlns:a16="http://schemas.microsoft.com/office/drawing/2014/main" id="{BF03A8DF-6EE2-9B00-CA59-00D46C210985}"/>
              </a:ext>
            </a:extLst>
          </p:cNvPr>
          <p:cNvSpPr txBox="1"/>
          <p:nvPr/>
        </p:nvSpPr>
        <p:spPr>
          <a:xfrm>
            <a:off x="3722261" y="28602"/>
            <a:ext cx="4870949" cy="461665"/>
          </a:xfrm>
          <a:prstGeom prst="rect">
            <a:avLst/>
          </a:prstGeom>
          <a:noFill/>
        </p:spPr>
        <p:txBody>
          <a:bodyPr wrap="none" rtlCol="0">
            <a:spAutoFit/>
          </a:bodyPr>
          <a:lstStyle/>
          <a:p>
            <a:r>
              <a:rPr lang="cs-CZ" sz="2400" cap="small" dirty="0">
                <a:solidFill>
                  <a:srgbClr val="70AD47">
                    <a:lumMod val="50000"/>
                  </a:srgbClr>
                </a:solidFill>
                <a:latin typeface="Calibri" panose="020F0502020204030204"/>
              </a:rPr>
              <a:t>Z čeho de </a:t>
            </a:r>
            <a:r>
              <a:rPr lang="cs-CZ" sz="2400" cap="small" dirty="0" err="1">
                <a:solidFill>
                  <a:srgbClr val="70AD47">
                    <a:lumMod val="50000"/>
                  </a:srgbClr>
                </a:solidFill>
                <a:latin typeface="Calibri" panose="020F0502020204030204"/>
              </a:rPr>
              <a:t>Broglie</a:t>
            </a:r>
            <a:r>
              <a:rPr lang="cs-CZ" sz="2400" cap="small" dirty="0">
                <a:solidFill>
                  <a:srgbClr val="70AD47">
                    <a:lumMod val="50000"/>
                  </a:srgbClr>
                </a:solidFill>
                <a:latin typeface="Calibri" panose="020F0502020204030204"/>
              </a:rPr>
              <a:t> vyšel a k čemu došel</a:t>
            </a:r>
          </a:p>
        </p:txBody>
      </p:sp>
      <p:sp>
        <p:nvSpPr>
          <p:cNvPr id="6" name="TextovéPole 5">
            <a:extLst>
              <a:ext uri="{FF2B5EF4-FFF2-40B4-BE49-F238E27FC236}">
                <a16:creationId xmlns:a16="http://schemas.microsoft.com/office/drawing/2014/main" id="{A3A0222A-E93E-6331-5BF6-3AEAF09E4A4B}"/>
              </a:ext>
            </a:extLst>
          </p:cNvPr>
          <p:cNvSpPr txBox="1"/>
          <p:nvPr/>
        </p:nvSpPr>
        <p:spPr>
          <a:xfrm>
            <a:off x="530446" y="1658896"/>
            <a:ext cx="10236165" cy="400110"/>
          </a:xfrm>
          <a:prstGeom prst="rect">
            <a:avLst/>
          </a:prstGeom>
          <a:noFill/>
        </p:spPr>
        <p:txBody>
          <a:bodyPr wrap="square" rtlCol="0">
            <a:spAutoFit/>
          </a:bodyPr>
          <a:lstStyle/>
          <a:p>
            <a:r>
              <a:rPr lang="cs-CZ" sz="1900" dirty="0">
                <a:solidFill>
                  <a:srgbClr val="0070C0"/>
                </a:solidFill>
                <a:latin typeface="Cavolini" panose="03000502040302020204" pitchFamily="66" charset="0"/>
                <a:cs typeface="Cavolini" panose="03000502040302020204" pitchFamily="66" charset="0"/>
              </a:rPr>
              <a:t>de </a:t>
            </a:r>
            <a:r>
              <a:rPr lang="cs-CZ" sz="1900" dirty="0" err="1">
                <a:solidFill>
                  <a:srgbClr val="0070C0"/>
                </a:solidFill>
                <a:latin typeface="Cavolini" panose="03000502040302020204" pitchFamily="66" charset="0"/>
                <a:cs typeface="Cavolini" panose="03000502040302020204" pitchFamily="66" charset="0"/>
              </a:rPr>
              <a:t>Broglie</a:t>
            </a:r>
            <a:r>
              <a:rPr lang="cs-CZ" sz="1900" dirty="0">
                <a:solidFill>
                  <a:srgbClr val="0070C0"/>
                </a:solidFill>
                <a:latin typeface="Cavolini" panose="03000502040302020204" pitchFamily="66" charset="0"/>
                <a:cs typeface="Cavolini" panose="03000502040302020204" pitchFamily="66" charset="0"/>
              </a:rPr>
              <a:t> si byl </a:t>
            </a:r>
            <a:r>
              <a:rPr lang="cs-CZ" sz="2000" dirty="0">
                <a:solidFill>
                  <a:srgbClr val="0070C0"/>
                </a:solidFill>
                <a:latin typeface="Cavolini" panose="03000502040302020204" pitchFamily="66" charset="0"/>
                <a:cs typeface="Cavolini" panose="03000502040302020204" pitchFamily="66" charset="0"/>
              </a:rPr>
              <a:t>vědom</a:t>
            </a:r>
            <a:r>
              <a:rPr lang="cs-CZ" sz="1900" dirty="0">
                <a:solidFill>
                  <a:srgbClr val="0070C0"/>
                </a:solidFill>
                <a:latin typeface="Cavolini" panose="03000502040302020204" pitchFamily="66" charset="0"/>
                <a:cs typeface="Cavolini" panose="03000502040302020204" pitchFamily="66" charset="0"/>
              </a:rPr>
              <a:t> nehotovosti své teorie, v závěru disertace uvádí: </a:t>
            </a:r>
          </a:p>
        </p:txBody>
      </p:sp>
    </p:spTree>
    <p:extLst>
      <p:ext uri="{BB962C8B-B14F-4D97-AF65-F5344CB8AC3E}">
        <p14:creationId xmlns:p14="http://schemas.microsoft.com/office/powerpoint/2010/main" val="737804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9C5B2-0F25-212B-B572-69C14D6CB6F6}"/>
            </a:ext>
          </a:extLst>
        </p:cNvPr>
        <p:cNvGrpSpPr/>
        <p:nvPr/>
      </p:nvGrpSpPr>
      <p:grpSpPr>
        <a:xfrm>
          <a:off x="0" y="0"/>
          <a:ext cx="0" cy="0"/>
          <a:chOff x="0" y="0"/>
          <a:chExt cx="0" cy="0"/>
        </a:xfrm>
      </p:grpSpPr>
      <p:pic>
        <p:nvPicPr>
          <p:cNvPr id="3" name="Obrázek 2" descr="Obsah obrázku venku, rostlina, hrob, hřbitov&#10;&#10;Obsah generovaný pomocí AI může být nesprávný.">
            <a:extLst>
              <a:ext uri="{FF2B5EF4-FFF2-40B4-BE49-F238E27FC236}">
                <a16:creationId xmlns:a16="http://schemas.microsoft.com/office/drawing/2014/main" id="{8B1F16A7-5E04-2775-8EB0-B698707403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0201" y="661919"/>
            <a:ext cx="4062856" cy="6040624"/>
          </a:xfrm>
          <a:prstGeom prst="rect">
            <a:avLst/>
          </a:prstGeom>
        </p:spPr>
      </p:pic>
      <p:sp>
        <p:nvSpPr>
          <p:cNvPr id="4" name="TextovéPole 3">
            <a:extLst>
              <a:ext uri="{FF2B5EF4-FFF2-40B4-BE49-F238E27FC236}">
                <a16:creationId xmlns:a16="http://schemas.microsoft.com/office/drawing/2014/main" id="{067C0DD6-6A29-EC73-E0B0-BEFBEC83ABE7}"/>
              </a:ext>
            </a:extLst>
          </p:cNvPr>
          <p:cNvSpPr txBox="1"/>
          <p:nvPr/>
        </p:nvSpPr>
        <p:spPr>
          <a:xfrm>
            <a:off x="4033345" y="28602"/>
            <a:ext cx="4246932" cy="461665"/>
          </a:xfrm>
          <a:prstGeom prst="rect">
            <a:avLst/>
          </a:prstGeom>
          <a:noFill/>
        </p:spPr>
        <p:txBody>
          <a:bodyPr wrap="none" rtlCol="0">
            <a:spAutoFit/>
          </a:bodyPr>
          <a:lstStyle/>
          <a:p>
            <a:r>
              <a:rPr lang="cs-CZ" sz="2400" b="1" cap="small" dirty="0">
                <a:solidFill>
                  <a:srgbClr val="70AD47">
                    <a:lumMod val="50000"/>
                  </a:srgbClr>
                </a:solidFill>
                <a:latin typeface="Calibri" panose="020F0502020204030204"/>
              </a:rPr>
              <a:t>100 let </a:t>
            </a:r>
            <a:r>
              <a:rPr lang="cs-CZ" sz="2400" b="1" cap="small" dirty="0" err="1">
                <a:solidFill>
                  <a:srgbClr val="70AD47">
                    <a:lumMod val="50000"/>
                  </a:srgbClr>
                </a:solidFill>
                <a:latin typeface="Calibri" panose="020F0502020204030204"/>
              </a:rPr>
              <a:t>Schrödingerových</a:t>
            </a:r>
            <a:r>
              <a:rPr lang="cs-CZ" sz="2400" b="1" cap="small" dirty="0">
                <a:solidFill>
                  <a:srgbClr val="70AD47">
                    <a:lumMod val="50000"/>
                  </a:srgbClr>
                </a:solidFill>
                <a:latin typeface="Calibri" panose="020F0502020204030204"/>
              </a:rPr>
              <a:t> rovnic</a:t>
            </a:r>
          </a:p>
        </p:txBody>
      </p:sp>
      <p:sp>
        <p:nvSpPr>
          <p:cNvPr id="5" name="Obdélník 4">
            <a:extLst>
              <a:ext uri="{FF2B5EF4-FFF2-40B4-BE49-F238E27FC236}">
                <a16:creationId xmlns:a16="http://schemas.microsoft.com/office/drawing/2014/main" id="{D00010FD-04F9-BBBA-AFF6-E3766EB812B4}"/>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pic>
        <p:nvPicPr>
          <p:cNvPr id="8" name="Obrázek 7" descr="Obsah obrázku text, venku, cedule, budova&#10;&#10;Obsah generovaný pomocí AI může být nesprávný.">
            <a:extLst>
              <a:ext uri="{FF2B5EF4-FFF2-40B4-BE49-F238E27FC236}">
                <a16:creationId xmlns:a16="http://schemas.microsoft.com/office/drawing/2014/main" id="{DDFA6830-05AA-EA22-6242-945469B1A5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70201" y="661919"/>
            <a:ext cx="4062856" cy="6049582"/>
          </a:xfrm>
          <a:prstGeom prst="rect">
            <a:avLst/>
          </a:prstGeom>
        </p:spPr>
      </p:pic>
      <p:sp>
        <p:nvSpPr>
          <p:cNvPr id="2" name="TextovéPole 1">
            <a:extLst>
              <a:ext uri="{FF2B5EF4-FFF2-40B4-BE49-F238E27FC236}">
                <a16:creationId xmlns:a16="http://schemas.microsoft.com/office/drawing/2014/main" id="{0B770D8B-966A-C965-EB80-FB5A6DEBEEC7}"/>
              </a:ext>
            </a:extLst>
          </p:cNvPr>
          <p:cNvSpPr txBox="1"/>
          <p:nvPr/>
        </p:nvSpPr>
        <p:spPr>
          <a:xfrm>
            <a:off x="5436392" y="5880504"/>
            <a:ext cx="1332416" cy="830997"/>
          </a:xfrm>
          <a:prstGeom prst="rect">
            <a:avLst/>
          </a:prstGeom>
          <a:noFill/>
        </p:spPr>
        <p:txBody>
          <a:bodyPr wrap="none" rtlCol="0">
            <a:spAutoFit/>
          </a:bodyPr>
          <a:lstStyle/>
          <a:p>
            <a:r>
              <a:rPr lang="cs-CZ" sz="2400" dirty="0" err="1"/>
              <a:t>Alpbach</a:t>
            </a:r>
            <a:endParaRPr lang="cs-CZ" sz="2400" dirty="0"/>
          </a:p>
          <a:p>
            <a:r>
              <a:rPr lang="cs-CZ" sz="2400" dirty="0"/>
              <a:t>Tyrolsko </a:t>
            </a:r>
          </a:p>
        </p:txBody>
      </p:sp>
    </p:spTree>
    <p:extLst>
      <p:ext uri="{BB962C8B-B14F-4D97-AF65-F5344CB8AC3E}">
        <p14:creationId xmlns:p14="http://schemas.microsoft.com/office/powerpoint/2010/main" val="39362348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79627-C3F8-6F52-CC53-B20DC32364B9}"/>
            </a:ext>
          </a:extLst>
        </p:cNvPr>
        <p:cNvGrpSpPr/>
        <p:nvPr/>
      </p:nvGrpSpPr>
      <p:grpSpPr>
        <a:xfrm>
          <a:off x="0" y="0"/>
          <a:ext cx="0" cy="0"/>
          <a:chOff x="0" y="0"/>
          <a:chExt cx="0" cy="0"/>
        </a:xfrm>
      </p:grpSpPr>
      <p:sp>
        <p:nvSpPr>
          <p:cNvPr id="12" name="Obdélník 11">
            <a:extLst>
              <a:ext uri="{FF2B5EF4-FFF2-40B4-BE49-F238E27FC236}">
                <a16:creationId xmlns:a16="http://schemas.microsoft.com/office/drawing/2014/main" id="{043A27DE-0C06-8939-517E-37D2333E6D87}"/>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3" name="TextovéPole 12">
            <a:extLst>
              <a:ext uri="{FF2B5EF4-FFF2-40B4-BE49-F238E27FC236}">
                <a16:creationId xmlns:a16="http://schemas.microsoft.com/office/drawing/2014/main" id="{C8018D3D-EE5B-A48B-642B-D6E92232CCB6}"/>
              </a:ext>
            </a:extLst>
          </p:cNvPr>
          <p:cNvSpPr txBox="1"/>
          <p:nvPr/>
        </p:nvSpPr>
        <p:spPr>
          <a:xfrm>
            <a:off x="1610658" y="28602"/>
            <a:ext cx="9062096"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a:t>
            </a:r>
            <a:r>
              <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rPr>
              <a:t>se seznamuje </a:t>
            </a:r>
            <a:r>
              <a:rPr lang="cs-CZ" sz="2400" cap="small" dirty="0">
                <a:solidFill>
                  <a:srgbClr val="70AD47">
                    <a:lumMod val="50000"/>
                  </a:srgbClr>
                </a:solidFill>
                <a:latin typeface="Calibri" panose="020F0502020204030204"/>
              </a:rPr>
              <a:t>s de </a:t>
            </a:r>
            <a:r>
              <a:rPr lang="cs-CZ" sz="2400" cap="small" dirty="0" err="1">
                <a:solidFill>
                  <a:srgbClr val="70AD47">
                    <a:lumMod val="50000"/>
                  </a:srgbClr>
                </a:solidFill>
                <a:latin typeface="Calibri" panose="020F0502020204030204"/>
              </a:rPr>
              <a:t>Broglieho</a:t>
            </a:r>
            <a:r>
              <a:rPr lang="cs-CZ" sz="2400" cap="small" dirty="0">
                <a:solidFill>
                  <a:srgbClr val="70AD47">
                    <a:lumMod val="50000"/>
                  </a:srgbClr>
                </a:solidFill>
                <a:latin typeface="Calibri" panose="020F0502020204030204"/>
              </a:rPr>
              <a:t> disertací a hledá vlnovou rovnici</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pic>
        <p:nvPicPr>
          <p:cNvPr id="4" name="Obrázek 3">
            <a:extLst>
              <a:ext uri="{FF2B5EF4-FFF2-40B4-BE49-F238E27FC236}">
                <a16:creationId xmlns:a16="http://schemas.microsoft.com/office/drawing/2014/main" id="{C6B9DF58-FD8C-5715-1BCA-C64F838CC145}"/>
              </a:ext>
            </a:extLst>
          </p:cNvPr>
          <p:cNvPicPr>
            <a:picLocks noChangeAspect="1"/>
          </p:cNvPicPr>
          <p:nvPr/>
        </p:nvPicPr>
        <p:blipFill>
          <a:blip r:embed="rId2"/>
          <a:stretch>
            <a:fillRect/>
          </a:stretch>
        </p:blipFill>
        <p:spPr>
          <a:xfrm>
            <a:off x="7257309" y="669303"/>
            <a:ext cx="4779747" cy="5937273"/>
          </a:xfrm>
          <a:prstGeom prst="rect">
            <a:avLst/>
          </a:prstGeom>
        </p:spPr>
      </p:pic>
      <p:sp>
        <p:nvSpPr>
          <p:cNvPr id="6" name="TextovéPole 5">
            <a:extLst>
              <a:ext uri="{FF2B5EF4-FFF2-40B4-BE49-F238E27FC236}">
                <a16:creationId xmlns:a16="http://schemas.microsoft.com/office/drawing/2014/main" id="{8A2F6318-9930-36DE-71F3-A6A55C9E3E70}"/>
              </a:ext>
            </a:extLst>
          </p:cNvPr>
          <p:cNvSpPr txBox="1"/>
          <p:nvPr/>
        </p:nvSpPr>
        <p:spPr>
          <a:xfrm>
            <a:off x="7820013" y="5780090"/>
            <a:ext cx="3654338" cy="584775"/>
          </a:xfrm>
          <a:prstGeom prst="rect">
            <a:avLst/>
          </a:prstGeom>
          <a:noFill/>
        </p:spPr>
        <p:txBody>
          <a:bodyPr wrap="square" rtlCol="0">
            <a:spAutoFit/>
          </a:bodyPr>
          <a:lstStyle/>
          <a:p>
            <a:pPr algn="ctr"/>
            <a:r>
              <a:rPr lang="cs-CZ" sz="1600" dirty="0">
                <a:solidFill>
                  <a:schemeClr val="accent5">
                    <a:lumMod val="75000"/>
                  </a:schemeClr>
                </a:solidFill>
              </a:rPr>
              <a:t>Einstein sehrál významnou roli při šíření povědomosti o de </a:t>
            </a:r>
            <a:r>
              <a:rPr lang="cs-CZ" sz="1600" dirty="0" err="1">
                <a:solidFill>
                  <a:schemeClr val="accent5">
                    <a:lumMod val="75000"/>
                  </a:schemeClr>
                </a:solidFill>
              </a:rPr>
              <a:t>Broglieho</a:t>
            </a:r>
            <a:r>
              <a:rPr lang="cs-CZ" sz="1600" dirty="0">
                <a:solidFill>
                  <a:schemeClr val="accent5">
                    <a:lumMod val="75000"/>
                  </a:schemeClr>
                </a:solidFill>
              </a:rPr>
              <a:t> teorii</a:t>
            </a:r>
          </a:p>
        </p:txBody>
      </p:sp>
      <p:sp>
        <p:nvSpPr>
          <p:cNvPr id="5" name="TextovéPole 4">
            <a:extLst>
              <a:ext uri="{FF2B5EF4-FFF2-40B4-BE49-F238E27FC236}">
                <a16:creationId xmlns:a16="http://schemas.microsoft.com/office/drawing/2014/main" id="{DBFE71DA-1CBB-0683-DFBB-7A9425B412EF}"/>
              </a:ext>
            </a:extLst>
          </p:cNvPr>
          <p:cNvSpPr txBox="1"/>
          <p:nvPr/>
        </p:nvSpPr>
        <p:spPr>
          <a:xfrm>
            <a:off x="467693" y="2614550"/>
            <a:ext cx="6067578" cy="677108"/>
          </a:xfrm>
          <a:prstGeom prst="rect">
            <a:avLst/>
          </a:prstGeom>
          <a:noFill/>
        </p:spPr>
        <p:txBody>
          <a:bodyPr wrap="square" rtlCol="0">
            <a:spAutoFit/>
          </a:bodyPr>
          <a:lstStyle/>
          <a:p>
            <a:r>
              <a:rPr lang="cs-CZ" sz="1900" dirty="0">
                <a:solidFill>
                  <a:schemeClr val="tx1">
                    <a:lumMod val="50000"/>
                    <a:lumOff val="50000"/>
                  </a:schemeClr>
                </a:solidFill>
                <a:latin typeface="Cavolini" panose="03000502040302020204" pitchFamily="66" charset="0"/>
                <a:cs typeface="Cavolini" panose="03000502040302020204" pitchFamily="66" charset="0"/>
              </a:rPr>
              <a:t>(Sledoval práce také o kvantové teorii, ale publikoval o ní jen 3 práce.)</a:t>
            </a:r>
          </a:p>
        </p:txBody>
      </p:sp>
      <p:sp>
        <p:nvSpPr>
          <p:cNvPr id="9" name="TextovéPole 8">
            <a:extLst>
              <a:ext uri="{FF2B5EF4-FFF2-40B4-BE49-F238E27FC236}">
                <a16:creationId xmlns:a16="http://schemas.microsoft.com/office/drawing/2014/main" id="{4DFCB3CB-2F3F-3B50-721A-20F2CC4D0815}"/>
              </a:ext>
            </a:extLst>
          </p:cNvPr>
          <p:cNvSpPr txBox="1"/>
          <p:nvPr/>
        </p:nvSpPr>
        <p:spPr>
          <a:xfrm>
            <a:off x="467693" y="722997"/>
            <a:ext cx="6354448" cy="1846659"/>
          </a:xfrm>
          <a:prstGeom prst="rect">
            <a:avLst/>
          </a:prstGeom>
          <a:noFill/>
        </p:spPr>
        <p:txBody>
          <a:bodyPr wrap="square" rtlCol="0">
            <a:spAutoFit/>
          </a:bodyPr>
          <a:lstStyle/>
          <a:p>
            <a:r>
              <a:rPr lang="cs-CZ" sz="19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1900" dirty="0">
                <a:solidFill>
                  <a:srgbClr val="00B050"/>
                </a:solidFill>
                <a:latin typeface="Cavolini" panose="03000502040302020204" pitchFamily="66" charset="0"/>
                <a:cs typeface="Cavolini" panose="03000502040302020204" pitchFamily="66" charset="0"/>
              </a:rPr>
              <a:t> </a:t>
            </a:r>
            <a:r>
              <a:rPr lang="cs-CZ" sz="1900" dirty="0">
                <a:solidFill>
                  <a:schemeClr val="bg1">
                    <a:lumMod val="50000"/>
                  </a:schemeClr>
                </a:solidFill>
                <a:latin typeface="Cavolini" panose="03000502040302020204" pitchFamily="66" charset="0"/>
                <a:cs typeface="Cavolini" panose="03000502040302020204" pitchFamily="66" charset="0"/>
              </a:rPr>
              <a:t>(universita v Curychu)</a:t>
            </a:r>
            <a:r>
              <a:rPr lang="cs-CZ" sz="1900" dirty="0">
                <a:solidFill>
                  <a:srgbClr val="0070C0"/>
                </a:solidFill>
                <a:latin typeface="Cavolini" panose="03000502040302020204" pitchFamily="66" charset="0"/>
                <a:cs typeface="Cavolini" panose="03000502040302020204" pitchFamily="66" charset="0"/>
              </a:rPr>
              <a:t> pracoval ve </a:t>
            </a:r>
            <a:r>
              <a:rPr lang="cs-CZ" sz="19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statistické fyzice </a:t>
            </a:r>
            <a:r>
              <a:rPr lang="cs-CZ" sz="1900" dirty="0">
                <a:solidFill>
                  <a:srgbClr val="0070C0"/>
                </a:solidFill>
                <a:latin typeface="Cavolini" panose="03000502040302020204" pitchFamily="66" charset="0"/>
                <a:cs typeface="Cavolini" panose="03000502040302020204" pitchFamily="66" charset="0"/>
              </a:rPr>
              <a:t>(vídeňská tradice), a tedy sledoval příslušné práce. Tak se </a:t>
            </a:r>
            <a:r>
              <a:rPr lang="cs-CZ" sz="1900" u="sng" dirty="0">
                <a:solidFill>
                  <a:srgbClr val="0070C0"/>
                </a:solidFill>
                <a:latin typeface="Cavolini" panose="03000502040302020204" pitchFamily="66" charset="0"/>
                <a:cs typeface="Cavolini" panose="03000502040302020204" pitchFamily="66" charset="0"/>
              </a:rPr>
              <a:t>seznámil s de </a:t>
            </a:r>
            <a:r>
              <a:rPr lang="cs-CZ" sz="1900" u="sng" dirty="0" err="1">
                <a:solidFill>
                  <a:srgbClr val="0070C0"/>
                </a:solidFill>
                <a:latin typeface="Cavolini" panose="03000502040302020204" pitchFamily="66" charset="0"/>
                <a:cs typeface="Cavolini" panose="03000502040302020204" pitchFamily="66" charset="0"/>
              </a:rPr>
              <a:t>Broglieho</a:t>
            </a:r>
            <a:r>
              <a:rPr lang="cs-CZ" sz="1900" u="sng" dirty="0">
                <a:solidFill>
                  <a:srgbClr val="0070C0"/>
                </a:solidFill>
                <a:latin typeface="Cavolini" panose="03000502040302020204" pitchFamily="66" charset="0"/>
                <a:cs typeface="Cavolini" panose="03000502040302020204" pitchFamily="66" charset="0"/>
              </a:rPr>
              <a:t> výsledky v Einsteinově článku </a:t>
            </a:r>
            <a:r>
              <a:rPr lang="cs-CZ" sz="1900" dirty="0">
                <a:solidFill>
                  <a:srgbClr val="0070C0"/>
                </a:solidFill>
                <a:latin typeface="Cavolini" panose="03000502040302020204" pitchFamily="66" charset="0"/>
                <a:cs typeface="Cavolini" panose="03000502040302020204" pitchFamily="66" charset="0"/>
              </a:rPr>
              <a:t>„</a:t>
            </a:r>
            <a:r>
              <a:rPr lang="cs-CZ" sz="1900" dirty="0" err="1">
                <a:solidFill>
                  <a:srgbClr val="0070C0"/>
                </a:solidFill>
                <a:latin typeface="Cavolini" panose="03000502040302020204" pitchFamily="66" charset="0"/>
                <a:cs typeface="Cavolini" panose="03000502040302020204" pitchFamily="66" charset="0"/>
              </a:rPr>
              <a:t>Quantentheorie</a:t>
            </a:r>
            <a:r>
              <a:rPr lang="cs-CZ" sz="1900" dirty="0">
                <a:solidFill>
                  <a:srgbClr val="0070C0"/>
                </a:solidFill>
                <a:latin typeface="Cavolini" panose="03000502040302020204" pitchFamily="66" charset="0"/>
                <a:cs typeface="Cavolini" panose="03000502040302020204" pitchFamily="66" charset="0"/>
              </a:rPr>
              <a:t> des </a:t>
            </a:r>
            <a:r>
              <a:rPr lang="cs-CZ" sz="1900" dirty="0" err="1">
                <a:solidFill>
                  <a:srgbClr val="0070C0"/>
                </a:solidFill>
                <a:latin typeface="Cavolini" panose="03000502040302020204" pitchFamily="66" charset="0"/>
                <a:cs typeface="Cavolini" panose="03000502040302020204" pitchFamily="66" charset="0"/>
              </a:rPr>
              <a:t>einatomigen</a:t>
            </a:r>
            <a:r>
              <a:rPr lang="cs-CZ" sz="1900" dirty="0">
                <a:solidFill>
                  <a:srgbClr val="0070C0"/>
                </a:solidFill>
                <a:latin typeface="Cavolini" panose="03000502040302020204" pitchFamily="66" charset="0"/>
                <a:cs typeface="Cavolini" panose="03000502040302020204" pitchFamily="66" charset="0"/>
              </a:rPr>
              <a:t> </a:t>
            </a:r>
            <a:r>
              <a:rPr lang="cs-CZ" sz="1900" dirty="0" err="1">
                <a:solidFill>
                  <a:srgbClr val="0070C0"/>
                </a:solidFill>
                <a:latin typeface="Cavolini" panose="03000502040302020204" pitchFamily="66" charset="0"/>
                <a:cs typeface="Cavolini" panose="03000502040302020204" pitchFamily="66" charset="0"/>
              </a:rPr>
              <a:t>idealen</a:t>
            </a:r>
            <a:r>
              <a:rPr lang="cs-CZ" sz="1900" dirty="0">
                <a:solidFill>
                  <a:srgbClr val="0070C0"/>
                </a:solidFill>
                <a:latin typeface="Cavolini" panose="03000502040302020204" pitchFamily="66" charset="0"/>
                <a:cs typeface="Cavolini" panose="03000502040302020204" pitchFamily="66" charset="0"/>
              </a:rPr>
              <a:t> </a:t>
            </a:r>
            <a:r>
              <a:rPr lang="cs-CZ" sz="1900" dirty="0" err="1">
                <a:solidFill>
                  <a:srgbClr val="0070C0"/>
                </a:solidFill>
                <a:latin typeface="Cavolini" panose="03000502040302020204" pitchFamily="66" charset="0"/>
                <a:cs typeface="Cavolini" panose="03000502040302020204" pitchFamily="66" charset="0"/>
              </a:rPr>
              <a:t>Gases</a:t>
            </a:r>
            <a:r>
              <a:rPr lang="cs-CZ" sz="1900" dirty="0">
                <a:solidFill>
                  <a:srgbClr val="0070C0"/>
                </a:solidFill>
                <a:latin typeface="Cavolini" panose="03000502040302020204" pitchFamily="66" charset="0"/>
                <a:cs typeface="Cavolini" panose="03000502040302020204" pitchFamily="66" charset="0"/>
              </a:rPr>
              <a:t>“ z února 1925.</a:t>
            </a:r>
          </a:p>
        </p:txBody>
      </p:sp>
      <p:pic>
        <p:nvPicPr>
          <p:cNvPr id="3" name="Obrázek 2">
            <a:extLst>
              <a:ext uri="{FF2B5EF4-FFF2-40B4-BE49-F238E27FC236}">
                <a16:creationId xmlns:a16="http://schemas.microsoft.com/office/drawing/2014/main" id="{75498B55-4BD7-DC45-03F5-198C33C50996}"/>
              </a:ext>
            </a:extLst>
          </p:cNvPr>
          <p:cNvPicPr>
            <a:picLocks noChangeAspect="1"/>
          </p:cNvPicPr>
          <p:nvPr/>
        </p:nvPicPr>
        <p:blipFill>
          <a:blip r:embed="rId3"/>
          <a:stretch>
            <a:fillRect/>
          </a:stretch>
        </p:blipFill>
        <p:spPr>
          <a:xfrm>
            <a:off x="3636263" y="4242625"/>
            <a:ext cx="7355648" cy="1396813"/>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7933096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E0D1C-B169-5474-3DC6-ED50F81FBE5D}"/>
            </a:ext>
          </a:extLst>
        </p:cNvPr>
        <p:cNvGrpSpPr/>
        <p:nvPr/>
      </p:nvGrpSpPr>
      <p:grpSpPr>
        <a:xfrm>
          <a:off x="0" y="0"/>
          <a:ext cx="0" cy="0"/>
          <a:chOff x="0" y="0"/>
          <a:chExt cx="0" cy="0"/>
        </a:xfrm>
      </p:grpSpPr>
      <p:sp>
        <p:nvSpPr>
          <p:cNvPr id="12" name="Obdélník 11">
            <a:extLst>
              <a:ext uri="{FF2B5EF4-FFF2-40B4-BE49-F238E27FC236}">
                <a16:creationId xmlns:a16="http://schemas.microsoft.com/office/drawing/2014/main" id="{EAB9346B-E368-9BB7-7CFF-1251578A787E}"/>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3" name="TextovéPole 12">
            <a:extLst>
              <a:ext uri="{FF2B5EF4-FFF2-40B4-BE49-F238E27FC236}">
                <a16:creationId xmlns:a16="http://schemas.microsoft.com/office/drawing/2014/main" id="{06F9ECC6-2C47-128E-1241-7F83B5A150B8}"/>
              </a:ext>
            </a:extLst>
          </p:cNvPr>
          <p:cNvSpPr txBox="1"/>
          <p:nvPr/>
        </p:nvSpPr>
        <p:spPr>
          <a:xfrm>
            <a:off x="1610658" y="28602"/>
            <a:ext cx="9062096"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a:t>
            </a:r>
            <a:r>
              <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rPr>
              <a:t>se seznamuje </a:t>
            </a:r>
            <a:r>
              <a:rPr lang="cs-CZ" sz="2400" cap="small" dirty="0">
                <a:solidFill>
                  <a:srgbClr val="70AD47">
                    <a:lumMod val="50000"/>
                  </a:srgbClr>
                </a:solidFill>
                <a:latin typeface="Calibri" panose="020F0502020204030204"/>
              </a:rPr>
              <a:t>s de </a:t>
            </a:r>
            <a:r>
              <a:rPr lang="cs-CZ" sz="2400" cap="small" dirty="0" err="1">
                <a:solidFill>
                  <a:srgbClr val="70AD47">
                    <a:lumMod val="50000"/>
                  </a:srgbClr>
                </a:solidFill>
                <a:latin typeface="Calibri" panose="020F0502020204030204"/>
              </a:rPr>
              <a:t>Broglieho</a:t>
            </a:r>
            <a:r>
              <a:rPr lang="cs-CZ" sz="2400" cap="small" dirty="0">
                <a:solidFill>
                  <a:srgbClr val="70AD47">
                    <a:lumMod val="50000"/>
                  </a:srgbClr>
                </a:solidFill>
                <a:latin typeface="Calibri" panose="020F0502020204030204"/>
              </a:rPr>
              <a:t> disertací a hledá vlnovou rovnici</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7" name="Obdélník 6">
            <a:extLst>
              <a:ext uri="{FF2B5EF4-FFF2-40B4-BE49-F238E27FC236}">
                <a16:creationId xmlns:a16="http://schemas.microsoft.com/office/drawing/2014/main" id="{BC5C7CC9-1BC5-686F-CEA5-F30B176C529A}"/>
              </a:ext>
            </a:extLst>
          </p:cNvPr>
          <p:cNvSpPr/>
          <p:nvPr/>
        </p:nvSpPr>
        <p:spPr>
          <a:xfrm>
            <a:off x="170330" y="2770110"/>
            <a:ext cx="11866726" cy="257042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2" name="TextovéPole 1">
            <a:extLst>
              <a:ext uri="{FF2B5EF4-FFF2-40B4-BE49-F238E27FC236}">
                <a16:creationId xmlns:a16="http://schemas.microsoft.com/office/drawing/2014/main" id="{2B343305-ED5E-53D6-113B-A74F10B69139}"/>
              </a:ext>
            </a:extLst>
          </p:cNvPr>
          <p:cNvSpPr txBox="1"/>
          <p:nvPr/>
        </p:nvSpPr>
        <p:spPr>
          <a:xfrm>
            <a:off x="467693" y="2855252"/>
            <a:ext cx="11553977" cy="2385268"/>
          </a:xfrm>
          <a:prstGeom prst="rect">
            <a:avLst/>
          </a:prstGeom>
          <a:noFill/>
        </p:spPr>
        <p:txBody>
          <a:bodyPr wrap="square" rtlCol="0">
            <a:spAutoFit/>
          </a:bodyPr>
          <a:lstStyle/>
          <a:p>
            <a:r>
              <a:rPr lang="cs-CZ" sz="1900" dirty="0">
                <a:solidFill>
                  <a:srgbClr val="0070C0"/>
                </a:solidFill>
                <a:latin typeface="Cavolini" panose="03000502040302020204" pitchFamily="66" charset="0"/>
                <a:cs typeface="Cavolini" panose="03000502040302020204" pitchFamily="66" charset="0"/>
              </a:rPr>
              <a:t>De </a:t>
            </a:r>
            <a:r>
              <a:rPr lang="cs-CZ" sz="1900" dirty="0" err="1">
                <a:solidFill>
                  <a:srgbClr val="0070C0"/>
                </a:solidFill>
                <a:latin typeface="Cavolini" panose="03000502040302020204" pitchFamily="66" charset="0"/>
                <a:cs typeface="Cavolini" panose="03000502040302020204" pitchFamily="66" charset="0"/>
              </a:rPr>
              <a:t>Broglieho</a:t>
            </a:r>
            <a:r>
              <a:rPr lang="cs-CZ" sz="1900" dirty="0">
                <a:solidFill>
                  <a:srgbClr val="0070C0"/>
                </a:solidFill>
                <a:latin typeface="Cavolini" panose="03000502040302020204" pitchFamily="66" charset="0"/>
                <a:cs typeface="Cavolini" panose="03000502040302020204" pitchFamily="66" charset="0"/>
              </a:rPr>
              <a:t> myšlenky </a:t>
            </a:r>
            <a:r>
              <a:rPr lang="cs-CZ" sz="19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a:t>
            </a:r>
            <a:r>
              <a:rPr lang="cs-CZ" sz="1900" dirty="0">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1900" u="sng" dirty="0">
                <a:solidFill>
                  <a:srgbClr val="0070C0"/>
                </a:solidFill>
                <a:latin typeface="Cavolini" panose="03000502040302020204" pitchFamily="66" charset="0"/>
                <a:cs typeface="Cavolini" panose="03000502040302020204" pitchFamily="66" charset="0"/>
              </a:rPr>
              <a:t>inspirovaly</a:t>
            </a:r>
          </a:p>
          <a:p>
            <a:endParaRPr lang="cs-CZ" sz="800" dirty="0">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endParaRPr>
          </a:p>
          <a:p>
            <a:pPr marL="342900" indent="-342900">
              <a:buFont typeface="Arial" panose="020B0604020202020204" pitchFamily="34" charset="0"/>
              <a:buChar char="•"/>
            </a:pPr>
            <a:r>
              <a:rPr lang="cs-CZ" sz="19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nejprve</a:t>
            </a:r>
            <a:r>
              <a:rPr lang="cs-CZ" sz="1900" dirty="0">
                <a:solidFill>
                  <a:srgbClr val="0070C0"/>
                </a:solidFill>
                <a:latin typeface="Cavolini" panose="03000502040302020204" pitchFamily="66" charset="0"/>
                <a:cs typeface="Cavolini" panose="03000502040302020204" pitchFamily="66" charset="0"/>
              </a:rPr>
              <a:t> při práci na článku </a:t>
            </a:r>
            <a:r>
              <a:rPr lang="cs-CZ" sz="1900" i="1"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K Einsteinově teorii plynů</a:t>
            </a:r>
            <a:r>
              <a:rPr lang="cs-CZ" sz="1900" dirty="0">
                <a:solidFill>
                  <a:srgbClr val="0070C0"/>
                </a:solidFill>
                <a:latin typeface="Cavolini" panose="03000502040302020204" pitchFamily="66" charset="0"/>
                <a:cs typeface="Cavolini" panose="03000502040302020204" pitchFamily="66" charset="0"/>
              </a:rPr>
              <a:t>, na němž začal pracovat v létě 1925 a v jehož úvodu uvádí: </a:t>
            </a:r>
            <a:r>
              <a:rPr lang="cs-CZ" sz="1900" dirty="0">
                <a:solidFill>
                  <a:schemeClr val="accent2">
                    <a:lumMod val="75000"/>
                  </a:schemeClr>
                </a:solidFill>
                <a:latin typeface="Cavolini" panose="03000502040302020204" pitchFamily="66" charset="0"/>
                <a:cs typeface="Cavolini" panose="03000502040302020204" pitchFamily="66" charset="0"/>
              </a:rPr>
              <a:t>„To znamená nic jiného než vzít vážně de </a:t>
            </a:r>
            <a:r>
              <a:rPr lang="cs-CZ" sz="1900" dirty="0" err="1">
                <a:solidFill>
                  <a:schemeClr val="accent2">
                    <a:lumMod val="75000"/>
                  </a:schemeClr>
                </a:solidFill>
                <a:latin typeface="Cavolini" panose="03000502040302020204" pitchFamily="66" charset="0"/>
                <a:cs typeface="Cavolini" panose="03000502040302020204" pitchFamily="66" charset="0"/>
              </a:rPr>
              <a:t>Broglieho</a:t>
            </a:r>
            <a:r>
              <a:rPr lang="cs-CZ" sz="1900" dirty="0">
                <a:solidFill>
                  <a:schemeClr val="accent2">
                    <a:lumMod val="75000"/>
                  </a:schemeClr>
                </a:solidFill>
                <a:latin typeface="Cavolini" panose="03000502040302020204" pitchFamily="66" charset="0"/>
                <a:cs typeface="Cavolini" panose="03000502040302020204" pitchFamily="66" charset="0"/>
              </a:rPr>
              <a:t>–Einsteinovu </a:t>
            </a:r>
            <a:r>
              <a:rPr lang="cs-CZ" sz="1900" u="sng" dirty="0">
                <a:solidFill>
                  <a:schemeClr val="accent2">
                    <a:lumMod val="75000"/>
                  </a:schemeClr>
                </a:solidFill>
                <a:latin typeface="Cavolini" panose="03000502040302020204" pitchFamily="66" charset="0"/>
                <a:cs typeface="Cavolini" panose="03000502040302020204" pitchFamily="66" charset="0"/>
              </a:rPr>
              <a:t>undulační teorii pohybujících se částic, podle níž nejsou ničím jiným než jakýmsi „pěnovým hřebenem“ na vlnovém záření tvořícím základ světa.“ </a:t>
            </a:r>
          </a:p>
          <a:p>
            <a:endParaRPr lang="cs-CZ" sz="800" u="sng" dirty="0">
              <a:solidFill>
                <a:schemeClr val="accent2">
                  <a:lumMod val="75000"/>
                </a:schemeClr>
              </a:solidFill>
              <a:latin typeface="Cavolini" panose="03000502040302020204" pitchFamily="66" charset="0"/>
              <a:cs typeface="Cavolini" panose="03000502040302020204" pitchFamily="66" charset="0"/>
            </a:endParaRPr>
          </a:p>
          <a:p>
            <a:pPr marL="342900" indent="-342900">
              <a:buFont typeface="Arial" panose="020B0604020202020204" pitchFamily="34" charset="0"/>
              <a:buChar char="•"/>
            </a:pPr>
            <a:r>
              <a:rPr lang="cs-CZ" sz="19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následně</a:t>
            </a:r>
            <a:r>
              <a:rPr lang="cs-CZ" sz="1900" dirty="0">
                <a:solidFill>
                  <a:srgbClr val="0070C0"/>
                </a:solidFill>
                <a:latin typeface="Cavolini" panose="03000502040302020204" pitchFamily="66" charset="0"/>
                <a:cs typeface="Cavolini" panose="03000502040302020204" pitchFamily="66" charset="0"/>
              </a:rPr>
              <a:t> na konci roku 1925 při hledání </a:t>
            </a:r>
            <a:r>
              <a:rPr lang="cs-CZ" sz="19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vlnové rovnice </a:t>
            </a:r>
            <a:r>
              <a:rPr lang="cs-CZ" sz="1900" dirty="0">
                <a:solidFill>
                  <a:srgbClr val="0070C0"/>
                </a:solidFill>
                <a:latin typeface="Cavolini" panose="03000502040302020204" pitchFamily="66" charset="0"/>
                <a:cs typeface="Cavolini" panose="03000502040302020204" pitchFamily="66" charset="0"/>
              </a:rPr>
              <a:t>…</a:t>
            </a:r>
            <a:endParaRPr lang="cs-CZ" sz="1900" dirty="0">
              <a:solidFill>
                <a:srgbClr val="0070C0"/>
              </a:solidFill>
            </a:endParaRPr>
          </a:p>
        </p:txBody>
      </p:sp>
      <p:sp>
        <p:nvSpPr>
          <p:cNvPr id="11" name="TextovéPole 10">
            <a:extLst>
              <a:ext uri="{FF2B5EF4-FFF2-40B4-BE49-F238E27FC236}">
                <a16:creationId xmlns:a16="http://schemas.microsoft.com/office/drawing/2014/main" id="{0962FD8E-F539-EB9D-7734-6E2417C729BD}"/>
              </a:ext>
            </a:extLst>
          </p:cNvPr>
          <p:cNvSpPr txBox="1"/>
          <p:nvPr/>
        </p:nvSpPr>
        <p:spPr>
          <a:xfrm>
            <a:off x="467693" y="722997"/>
            <a:ext cx="6354448" cy="1846659"/>
          </a:xfrm>
          <a:prstGeom prst="rect">
            <a:avLst/>
          </a:prstGeom>
          <a:noFill/>
        </p:spPr>
        <p:txBody>
          <a:bodyPr wrap="square" rtlCol="0">
            <a:spAutoFit/>
          </a:bodyPr>
          <a:lstStyle/>
          <a:p>
            <a:r>
              <a:rPr lang="cs-CZ" sz="19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1900" dirty="0">
                <a:solidFill>
                  <a:srgbClr val="00B050"/>
                </a:solidFill>
                <a:latin typeface="Cavolini" panose="03000502040302020204" pitchFamily="66" charset="0"/>
                <a:cs typeface="Cavolini" panose="03000502040302020204" pitchFamily="66" charset="0"/>
              </a:rPr>
              <a:t> </a:t>
            </a:r>
            <a:r>
              <a:rPr lang="cs-CZ" sz="1900" dirty="0">
                <a:solidFill>
                  <a:schemeClr val="bg1">
                    <a:lumMod val="50000"/>
                  </a:schemeClr>
                </a:solidFill>
                <a:latin typeface="Cavolini" panose="03000502040302020204" pitchFamily="66" charset="0"/>
                <a:cs typeface="Cavolini" panose="03000502040302020204" pitchFamily="66" charset="0"/>
              </a:rPr>
              <a:t>(universita v Curychu)</a:t>
            </a:r>
            <a:r>
              <a:rPr lang="cs-CZ" sz="1900" dirty="0">
                <a:solidFill>
                  <a:srgbClr val="0070C0"/>
                </a:solidFill>
                <a:latin typeface="Cavolini" panose="03000502040302020204" pitchFamily="66" charset="0"/>
                <a:cs typeface="Cavolini" panose="03000502040302020204" pitchFamily="66" charset="0"/>
              </a:rPr>
              <a:t> pracoval ve </a:t>
            </a:r>
            <a:r>
              <a:rPr lang="cs-CZ" sz="19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statistické fyzice </a:t>
            </a:r>
            <a:r>
              <a:rPr lang="cs-CZ" sz="1900" dirty="0">
                <a:solidFill>
                  <a:srgbClr val="0070C0"/>
                </a:solidFill>
                <a:latin typeface="Cavolini" panose="03000502040302020204" pitchFamily="66" charset="0"/>
                <a:cs typeface="Cavolini" panose="03000502040302020204" pitchFamily="66" charset="0"/>
              </a:rPr>
              <a:t>(vídeňská tradice), a tedy sledoval příslušné práce. Tak se </a:t>
            </a:r>
            <a:r>
              <a:rPr lang="cs-CZ" sz="1900" u="sng" dirty="0">
                <a:solidFill>
                  <a:srgbClr val="0070C0"/>
                </a:solidFill>
                <a:latin typeface="Cavolini" panose="03000502040302020204" pitchFamily="66" charset="0"/>
                <a:cs typeface="Cavolini" panose="03000502040302020204" pitchFamily="66" charset="0"/>
              </a:rPr>
              <a:t>seznámil s de </a:t>
            </a:r>
            <a:r>
              <a:rPr lang="cs-CZ" sz="1900" u="sng" dirty="0" err="1">
                <a:solidFill>
                  <a:srgbClr val="0070C0"/>
                </a:solidFill>
                <a:latin typeface="Cavolini" panose="03000502040302020204" pitchFamily="66" charset="0"/>
                <a:cs typeface="Cavolini" panose="03000502040302020204" pitchFamily="66" charset="0"/>
              </a:rPr>
              <a:t>Broglieho</a:t>
            </a:r>
            <a:r>
              <a:rPr lang="cs-CZ" sz="1900" u="sng" dirty="0">
                <a:solidFill>
                  <a:srgbClr val="0070C0"/>
                </a:solidFill>
                <a:latin typeface="Cavolini" panose="03000502040302020204" pitchFamily="66" charset="0"/>
                <a:cs typeface="Cavolini" panose="03000502040302020204" pitchFamily="66" charset="0"/>
              </a:rPr>
              <a:t> výsledky v Einsteinově článku </a:t>
            </a:r>
            <a:r>
              <a:rPr lang="cs-CZ" sz="1900" dirty="0">
                <a:solidFill>
                  <a:srgbClr val="0070C0"/>
                </a:solidFill>
                <a:latin typeface="Cavolini" panose="03000502040302020204" pitchFamily="66" charset="0"/>
                <a:cs typeface="Cavolini" panose="03000502040302020204" pitchFamily="66" charset="0"/>
              </a:rPr>
              <a:t>„</a:t>
            </a:r>
            <a:r>
              <a:rPr lang="cs-CZ" sz="1900" dirty="0" err="1">
                <a:solidFill>
                  <a:srgbClr val="0070C0"/>
                </a:solidFill>
                <a:latin typeface="Cavolini" panose="03000502040302020204" pitchFamily="66" charset="0"/>
                <a:cs typeface="Cavolini" panose="03000502040302020204" pitchFamily="66" charset="0"/>
              </a:rPr>
              <a:t>Quantentheorie</a:t>
            </a:r>
            <a:r>
              <a:rPr lang="cs-CZ" sz="1900" dirty="0">
                <a:solidFill>
                  <a:srgbClr val="0070C0"/>
                </a:solidFill>
                <a:latin typeface="Cavolini" panose="03000502040302020204" pitchFamily="66" charset="0"/>
                <a:cs typeface="Cavolini" panose="03000502040302020204" pitchFamily="66" charset="0"/>
              </a:rPr>
              <a:t> des </a:t>
            </a:r>
            <a:r>
              <a:rPr lang="cs-CZ" sz="1900" dirty="0" err="1">
                <a:solidFill>
                  <a:srgbClr val="0070C0"/>
                </a:solidFill>
                <a:latin typeface="Cavolini" panose="03000502040302020204" pitchFamily="66" charset="0"/>
                <a:cs typeface="Cavolini" panose="03000502040302020204" pitchFamily="66" charset="0"/>
              </a:rPr>
              <a:t>einatomigen</a:t>
            </a:r>
            <a:r>
              <a:rPr lang="cs-CZ" sz="1900" dirty="0">
                <a:solidFill>
                  <a:srgbClr val="0070C0"/>
                </a:solidFill>
                <a:latin typeface="Cavolini" panose="03000502040302020204" pitchFamily="66" charset="0"/>
                <a:cs typeface="Cavolini" panose="03000502040302020204" pitchFamily="66" charset="0"/>
              </a:rPr>
              <a:t> </a:t>
            </a:r>
            <a:r>
              <a:rPr lang="cs-CZ" sz="1900" dirty="0" err="1">
                <a:solidFill>
                  <a:srgbClr val="0070C0"/>
                </a:solidFill>
                <a:latin typeface="Cavolini" panose="03000502040302020204" pitchFamily="66" charset="0"/>
                <a:cs typeface="Cavolini" panose="03000502040302020204" pitchFamily="66" charset="0"/>
              </a:rPr>
              <a:t>idealen</a:t>
            </a:r>
            <a:r>
              <a:rPr lang="cs-CZ" sz="1900" dirty="0">
                <a:solidFill>
                  <a:srgbClr val="0070C0"/>
                </a:solidFill>
                <a:latin typeface="Cavolini" panose="03000502040302020204" pitchFamily="66" charset="0"/>
                <a:cs typeface="Cavolini" panose="03000502040302020204" pitchFamily="66" charset="0"/>
              </a:rPr>
              <a:t> </a:t>
            </a:r>
            <a:r>
              <a:rPr lang="cs-CZ" sz="1900" dirty="0" err="1">
                <a:solidFill>
                  <a:srgbClr val="0070C0"/>
                </a:solidFill>
                <a:latin typeface="Cavolini" panose="03000502040302020204" pitchFamily="66" charset="0"/>
                <a:cs typeface="Cavolini" panose="03000502040302020204" pitchFamily="66" charset="0"/>
              </a:rPr>
              <a:t>Gases</a:t>
            </a:r>
            <a:r>
              <a:rPr lang="cs-CZ" sz="1900" dirty="0">
                <a:solidFill>
                  <a:srgbClr val="0070C0"/>
                </a:solidFill>
                <a:latin typeface="Cavolini" panose="03000502040302020204" pitchFamily="66" charset="0"/>
                <a:cs typeface="Cavolini" panose="03000502040302020204" pitchFamily="66" charset="0"/>
              </a:rPr>
              <a:t>“ z února 1925.</a:t>
            </a:r>
          </a:p>
        </p:txBody>
      </p:sp>
    </p:spTree>
    <p:extLst>
      <p:ext uri="{BB962C8B-B14F-4D97-AF65-F5344CB8AC3E}">
        <p14:creationId xmlns:p14="http://schemas.microsoft.com/office/powerpoint/2010/main" val="10255254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967EB-0467-7B9F-699E-C4C0B04D8C61}"/>
            </a:ext>
          </a:extLst>
        </p:cNvPr>
        <p:cNvGrpSpPr/>
        <p:nvPr/>
      </p:nvGrpSpPr>
      <p:grpSpPr>
        <a:xfrm>
          <a:off x="0" y="0"/>
          <a:ext cx="0" cy="0"/>
          <a:chOff x="0" y="0"/>
          <a:chExt cx="0" cy="0"/>
        </a:xfrm>
      </p:grpSpPr>
      <p:sp>
        <p:nvSpPr>
          <p:cNvPr id="12" name="Obdélník 11">
            <a:extLst>
              <a:ext uri="{FF2B5EF4-FFF2-40B4-BE49-F238E27FC236}">
                <a16:creationId xmlns:a16="http://schemas.microsoft.com/office/drawing/2014/main" id="{56F0AB78-1C5F-86B2-290D-FFEFFD50D974}"/>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3" name="TextovéPole 12">
            <a:extLst>
              <a:ext uri="{FF2B5EF4-FFF2-40B4-BE49-F238E27FC236}">
                <a16:creationId xmlns:a16="http://schemas.microsoft.com/office/drawing/2014/main" id="{69B4B797-6DB2-4010-D2F8-3459DA78735A}"/>
              </a:ext>
            </a:extLst>
          </p:cNvPr>
          <p:cNvSpPr txBox="1"/>
          <p:nvPr/>
        </p:nvSpPr>
        <p:spPr>
          <a:xfrm>
            <a:off x="1610658" y="28602"/>
            <a:ext cx="9062096"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a:t>
            </a:r>
            <a:r>
              <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rPr>
              <a:t>se seznamuje </a:t>
            </a:r>
            <a:r>
              <a:rPr lang="cs-CZ" sz="2400" cap="small" dirty="0">
                <a:solidFill>
                  <a:srgbClr val="70AD47">
                    <a:lumMod val="50000"/>
                  </a:srgbClr>
                </a:solidFill>
                <a:latin typeface="Calibri" panose="020F0502020204030204"/>
              </a:rPr>
              <a:t>s de </a:t>
            </a:r>
            <a:r>
              <a:rPr lang="cs-CZ" sz="2400" cap="small" dirty="0" err="1">
                <a:solidFill>
                  <a:srgbClr val="70AD47">
                    <a:lumMod val="50000"/>
                  </a:srgbClr>
                </a:solidFill>
                <a:latin typeface="Calibri" panose="020F0502020204030204"/>
              </a:rPr>
              <a:t>Broglieho</a:t>
            </a:r>
            <a:r>
              <a:rPr lang="cs-CZ" sz="2400" cap="small" dirty="0">
                <a:solidFill>
                  <a:srgbClr val="70AD47">
                    <a:lumMod val="50000"/>
                  </a:srgbClr>
                </a:solidFill>
                <a:latin typeface="Calibri" panose="020F0502020204030204"/>
              </a:rPr>
              <a:t> disertací a hledá vlnovou rovnici</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3" name="TextovéPole 2">
            <a:extLst>
              <a:ext uri="{FF2B5EF4-FFF2-40B4-BE49-F238E27FC236}">
                <a16:creationId xmlns:a16="http://schemas.microsoft.com/office/drawing/2014/main" id="{F7DC7E03-E851-657A-3FA9-B7C74E733F28}"/>
              </a:ext>
            </a:extLst>
          </p:cNvPr>
          <p:cNvSpPr txBox="1"/>
          <p:nvPr/>
        </p:nvSpPr>
        <p:spPr>
          <a:xfrm>
            <a:off x="467694" y="3219830"/>
            <a:ext cx="6820612" cy="677108"/>
          </a:xfrm>
          <a:prstGeom prst="rect">
            <a:avLst/>
          </a:prstGeom>
          <a:noFill/>
        </p:spPr>
        <p:txBody>
          <a:bodyPr wrap="square" rtlCol="0">
            <a:spAutoFit/>
          </a:bodyPr>
          <a:lstStyle/>
          <a:p>
            <a:r>
              <a:rPr lang="cs-CZ" sz="1900" dirty="0">
                <a:solidFill>
                  <a:srgbClr val="0070C0"/>
                </a:solidFill>
                <a:latin typeface="Cavolini" panose="03000502040302020204" pitchFamily="66" charset="0"/>
                <a:cs typeface="Cavolini" panose="03000502040302020204" pitchFamily="66" charset="0"/>
              </a:rPr>
              <a:t>Peter </a:t>
            </a:r>
            <a:r>
              <a:rPr lang="cs-CZ" sz="1900" dirty="0" err="1">
                <a:solidFill>
                  <a:srgbClr val="0070C0"/>
                </a:solidFill>
                <a:latin typeface="Cavolini" panose="03000502040302020204" pitchFamily="66" charset="0"/>
                <a:cs typeface="Cavolini" panose="03000502040302020204" pitchFamily="66" charset="0"/>
              </a:rPr>
              <a:t>Debye</a:t>
            </a:r>
            <a:r>
              <a:rPr lang="cs-CZ" sz="1900" dirty="0">
                <a:solidFill>
                  <a:srgbClr val="00B050"/>
                </a:solidFill>
                <a:latin typeface="Cavolini" panose="03000502040302020204" pitchFamily="66" charset="0"/>
                <a:cs typeface="Cavolini" panose="03000502040302020204" pitchFamily="66" charset="0"/>
              </a:rPr>
              <a:t> </a:t>
            </a:r>
            <a:r>
              <a:rPr lang="cs-CZ" sz="1900" dirty="0">
                <a:solidFill>
                  <a:schemeClr val="bg1">
                    <a:lumMod val="50000"/>
                  </a:schemeClr>
                </a:solidFill>
                <a:latin typeface="Cavolini" panose="03000502040302020204" pitchFamily="66" charset="0"/>
                <a:cs typeface="Cavolini" panose="03000502040302020204" pitchFamily="66" charset="0"/>
              </a:rPr>
              <a:t>(ETH v Curychu)</a:t>
            </a:r>
            <a:r>
              <a:rPr lang="cs-CZ" sz="1900" dirty="0">
                <a:solidFill>
                  <a:srgbClr val="0070C0"/>
                </a:solidFill>
                <a:latin typeface="Cavolini" panose="03000502040302020204" pitchFamily="66" charset="0"/>
                <a:cs typeface="Cavolini" panose="03000502040302020204" pitchFamily="66" charset="0"/>
              </a:rPr>
              <a:t> věděl o de </a:t>
            </a:r>
            <a:r>
              <a:rPr lang="cs-CZ" sz="1900" dirty="0" err="1">
                <a:solidFill>
                  <a:srgbClr val="0070C0"/>
                </a:solidFill>
                <a:latin typeface="Cavolini" panose="03000502040302020204" pitchFamily="66" charset="0"/>
                <a:cs typeface="Cavolini" panose="03000502040302020204" pitchFamily="66" charset="0"/>
              </a:rPr>
              <a:t>Broglieho</a:t>
            </a:r>
            <a:r>
              <a:rPr lang="cs-CZ" sz="1900" dirty="0">
                <a:solidFill>
                  <a:srgbClr val="0070C0"/>
                </a:solidFill>
                <a:latin typeface="Cavolini" panose="03000502040302020204" pitchFamily="66" charset="0"/>
                <a:cs typeface="Cavolini" panose="03000502040302020204" pitchFamily="66" charset="0"/>
              </a:rPr>
              <a:t> disertaci.</a:t>
            </a:r>
          </a:p>
        </p:txBody>
      </p:sp>
      <p:sp>
        <p:nvSpPr>
          <p:cNvPr id="5" name="TextovéPole 4">
            <a:extLst>
              <a:ext uri="{FF2B5EF4-FFF2-40B4-BE49-F238E27FC236}">
                <a16:creationId xmlns:a16="http://schemas.microsoft.com/office/drawing/2014/main" id="{151315EC-EDE5-B9ED-FF7E-E5807A8B5076}"/>
              </a:ext>
            </a:extLst>
          </p:cNvPr>
          <p:cNvSpPr txBox="1"/>
          <p:nvPr/>
        </p:nvSpPr>
        <p:spPr>
          <a:xfrm>
            <a:off x="467694" y="4015446"/>
            <a:ext cx="7340565" cy="969496"/>
          </a:xfrm>
          <a:prstGeom prst="rect">
            <a:avLst/>
          </a:prstGeom>
          <a:noFill/>
        </p:spPr>
        <p:txBody>
          <a:bodyPr wrap="square" rtlCol="0">
            <a:spAutoFit/>
          </a:bodyPr>
          <a:lstStyle/>
          <a:p>
            <a:r>
              <a:rPr lang="cs-CZ" sz="19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1900" dirty="0">
                <a:solidFill>
                  <a:srgbClr val="0070C0"/>
                </a:solidFill>
                <a:latin typeface="Cavolini" panose="03000502040302020204" pitchFamily="66" charset="0"/>
                <a:cs typeface="Cavolini" panose="03000502040302020204" pitchFamily="66" charset="0"/>
              </a:rPr>
              <a:t> s </a:t>
            </a:r>
            <a:r>
              <a:rPr lang="cs-CZ" sz="1900" dirty="0" err="1">
                <a:solidFill>
                  <a:srgbClr val="0070C0"/>
                </a:solidFill>
                <a:latin typeface="Cavolini" panose="03000502040302020204" pitchFamily="66" charset="0"/>
                <a:cs typeface="Cavolini" panose="03000502040302020204" pitchFamily="66" charset="0"/>
              </a:rPr>
              <a:t>Debyem</a:t>
            </a:r>
            <a:r>
              <a:rPr lang="cs-CZ" sz="1900" dirty="0">
                <a:solidFill>
                  <a:srgbClr val="0070C0"/>
                </a:solidFill>
                <a:latin typeface="Cavolini" panose="03000502040302020204" pitchFamily="66" charset="0"/>
                <a:cs typeface="Cavolini" panose="03000502040302020204" pitchFamily="66" charset="0"/>
              </a:rPr>
              <a:t> o de </a:t>
            </a:r>
            <a:r>
              <a:rPr lang="cs-CZ" sz="1900" dirty="0" err="1">
                <a:solidFill>
                  <a:srgbClr val="0070C0"/>
                </a:solidFill>
                <a:latin typeface="Cavolini" panose="03000502040302020204" pitchFamily="66" charset="0"/>
                <a:cs typeface="Cavolini" panose="03000502040302020204" pitchFamily="66" charset="0"/>
              </a:rPr>
              <a:t>Broglieho</a:t>
            </a:r>
            <a:r>
              <a:rPr lang="cs-CZ" sz="1900" dirty="0">
                <a:solidFill>
                  <a:srgbClr val="0070C0"/>
                </a:solidFill>
                <a:latin typeface="Cavolini" panose="03000502040302020204" pitchFamily="66" charset="0"/>
                <a:cs typeface="Cavolini" panose="03000502040302020204" pitchFamily="66" charset="0"/>
              </a:rPr>
              <a:t> teorii diskutují. </a:t>
            </a:r>
          </a:p>
          <a:p>
            <a:r>
              <a:rPr lang="cs-CZ" sz="1900" dirty="0">
                <a:solidFill>
                  <a:srgbClr val="0070C0"/>
                </a:solidFill>
                <a:latin typeface="Cavolini" panose="03000502040302020204" pitchFamily="66" charset="0"/>
                <a:cs typeface="Cavolini" panose="03000502040302020204" pitchFamily="66" charset="0"/>
              </a:rPr>
              <a:t>(Přínos </a:t>
            </a:r>
            <a:r>
              <a:rPr lang="cs-CZ" sz="1900" dirty="0" err="1">
                <a:solidFill>
                  <a:srgbClr val="0070C0"/>
                </a:solidFill>
                <a:latin typeface="Cavolini" panose="03000502040302020204" pitchFamily="66" charset="0"/>
                <a:cs typeface="Cavolini" panose="03000502040302020204" pitchFamily="66" charset="0"/>
              </a:rPr>
              <a:t>Debye</a:t>
            </a:r>
            <a:r>
              <a:rPr lang="cs-CZ" sz="1900" dirty="0">
                <a:solidFill>
                  <a:srgbClr val="0070C0"/>
                </a:solidFill>
                <a:latin typeface="Cavolini" panose="03000502040302020204" pitchFamily="66" charset="0"/>
                <a:cs typeface="Cavolini" panose="03000502040302020204" pitchFamily="66" charset="0"/>
              </a:rPr>
              <a:t> pro práci ES se zmiňuje, ale sám </a:t>
            </a:r>
            <a:r>
              <a:rPr lang="cs-CZ" sz="1900" dirty="0" err="1">
                <a:solidFill>
                  <a:srgbClr val="0070C0"/>
                </a:solidFill>
                <a:latin typeface="Cavolini" panose="03000502040302020204" pitchFamily="66" charset="0"/>
                <a:cs typeface="Cavolini" panose="03000502040302020204" pitchFamily="66" charset="0"/>
              </a:rPr>
              <a:t>Debye</a:t>
            </a:r>
            <a:r>
              <a:rPr lang="cs-CZ" sz="1900" dirty="0">
                <a:solidFill>
                  <a:srgbClr val="0070C0"/>
                </a:solidFill>
                <a:latin typeface="Cavolini" panose="03000502040302020204" pitchFamily="66" charset="0"/>
                <a:cs typeface="Cavolini" panose="03000502040302020204" pitchFamily="66" charset="0"/>
              </a:rPr>
              <a:t> to nepotvrzuje.)</a:t>
            </a:r>
          </a:p>
        </p:txBody>
      </p:sp>
      <p:sp>
        <p:nvSpPr>
          <p:cNvPr id="2" name="TextovéPole 1">
            <a:extLst>
              <a:ext uri="{FF2B5EF4-FFF2-40B4-BE49-F238E27FC236}">
                <a16:creationId xmlns:a16="http://schemas.microsoft.com/office/drawing/2014/main" id="{15BC4B09-4E14-25C4-E13A-FE3F0D81AFAB}"/>
              </a:ext>
            </a:extLst>
          </p:cNvPr>
          <p:cNvSpPr txBox="1"/>
          <p:nvPr/>
        </p:nvSpPr>
        <p:spPr>
          <a:xfrm>
            <a:off x="467694" y="5480805"/>
            <a:ext cx="7152306" cy="969496"/>
          </a:xfrm>
          <a:prstGeom prst="rect">
            <a:avLst/>
          </a:prstGeom>
          <a:noFill/>
        </p:spPr>
        <p:txBody>
          <a:bodyPr wrap="square" rtlCol="0">
            <a:spAutoFit/>
          </a:bodyPr>
          <a:lstStyle/>
          <a:p>
            <a:r>
              <a:rPr lang="cs-CZ" sz="1900" dirty="0" err="1">
                <a:solidFill>
                  <a:srgbClr val="0070C0"/>
                </a:solidFill>
                <a:latin typeface="Cavolini" panose="03000502040302020204" pitchFamily="66" charset="0"/>
                <a:cs typeface="Cavolini" panose="03000502040302020204" pitchFamily="66" charset="0"/>
              </a:rPr>
              <a:t>Debye</a:t>
            </a:r>
            <a:r>
              <a:rPr lang="cs-CZ" sz="1900" dirty="0">
                <a:solidFill>
                  <a:srgbClr val="0070C0"/>
                </a:solidFill>
                <a:latin typeface="Cavolini" panose="03000502040302020204" pitchFamily="66" charset="0"/>
                <a:cs typeface="Cavolini" panose="03000502040302020204" pitchFamily="66" charset="0"/>
              </a:rPr>
              <a:t> pořádá v Curychu semináře na ETH pro ETH </a:t>
            </a:r>
          </a:p>
          <a:p>
            <a:r>
              <a:rPr lang="cs-CZ" sz="1900" dirty="0">
                <a:solidFill>
                  <a:srgbClr val="0070C0"/>
                </a:solidFill>
                <a:latin typeface="Cavolini" panose="03000502040302020204" pitchFamily="66" charset="0"/>
                <a:cs typeface="Cavolini" panose="03000502040302020204" pitchFamily="66" charset="0"/>
              </a:rPr>
              <a:t>a univerzitu. Požádal </a:t>
            </a:r>
            <a:r>
              <a:rPr lang="cs-CZ" sz="1900" dirty="0" err="1">
                <a:solidFill>
                  <a:srgbClr val="0070C0"/>
                </a:solidFill>
                <a:latin typeface="Cavolini" panose="03000502040302020204" pitchFamily="66" charset="0"/>
                <a:cs typeface="Cavolini" panose="03000502040302020204" pitchFamily="66" charset="0"/>
              </a:rPr>
              <a:t>Schrödingera</a:t>
            </a:r>
            <a:r>
              <a:rPr lang="cs-CZ" sz="1900" dirty="0">
                <a:solidFill>
                  <a:srgbClr val="0070C0"/>
                </a:solidFill>
                <a:latin typeface="Cavolini" panose="03000502040302020204" pitchFamily="66" charset="0"/>
                <a:cs typeface="Cavolini" panose="03000502040302020204" pitchFamily="66" charset="0"/>
              </a:rPr>
              <a:t> o přednášku </a:t>
            </a:r>
          </a:p>
          <a:p>
            <a:r>
              <a:rPr lang="cs-CZ" sz="1900" dirty="0">
                <a:solidFill>
                  <a:srgbClr val="0070C0"/>
                </a:solidFill>
                <a:latin typeface="Cavolini" panose="03000502040302020204" pitchFamily="66" charset="0"/>
                <a:cs typeface="Cavolini" panose="03000502040302020204" pitchFamily="66" charset="0"/>
              </a:rPr>
              <a:t>o de </a:t>
            </a:r>
            <a:r>
              <a:rPr lang="cs-CZ" sz="1900" dirty="0" err="1">
                <a:solidFill>
                  <a:srgbClr val="0070C0"/>
                </a:solidFill>
                <a:latin typeface="Cavolini" panose="03000502040302020204" pitchFamily="66" charset="0"/>
                <a:cs typeface="Cavolini" panose="03000502040302020204" pitchFamily="66" charset="0"/>
              </a:rPr>
              <a:t>Broglieho</a:t>
            </a:r>
            <a:r>
              <a:rPr lang="cs-CZ" sz="1900" dirty="0">
                <a:solidFill>
                  <a:srgbClr val="0070C0"/>
                </a:solidFill>
                <a:latin typeface="Cavolini" panose="03000502040302020204" pitchFamily="66" charset="0"/>
                <a:cs typeface="Cavolini" panose="03000502040302020204" pitchFamily="66" charset="0"/>
              </a:rPr>
              <a:t> teorii.</a:t>
            </a:r>
          </a:p>
        </p:txBody>
      </p:sp>
      <p:pic>
        <p:nvPicPr>
          <p:cNvPr id="1026" name="Picture 2" descr="Peter Debye">
            <a:extLst>
              <a:ext uri="{FF2B5EF4-FFF2-40B4-BE49-F238E27FC236}">
                <a16:creationId xmlns:a16="http://schemas.microsoft.com/office/drawing/2014/main" id="{DBC57206-607C-0D0F-F056-EBAE3BF2C0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59272" y="3301934"/>
            <a:ext cx="2205317" cy="3090167"/>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a:extLst>
              <a:ext uri="{FF2B5EF4-FFF2-40B4-BE49-F238E27FC236}">
                <a16:creationId xmlns:a16="http://schemas.microsoft.com/office/drawing/2014/main" id="{5992A6E7-C2B8-2127-8D77-AC267948A5F3}"/>
              </a:ext>
            </a:extLst>
          </p:cNvPr>
          <p:cNvSpPr txBox="1"/>
          <p:nvPr/>
        </p:nvSpPr>
        <p:spPr>
          <a:xfrm>
            <a:off x="467693" y="722997"/>
            <a:ext cx="6354448" cy="1846659"/>
          </a:xfrm>
          <a:prstGeom prst="rect">
            <a:avLst/>
          </a:prstGeom>
          <a:noFill/>
        </p:spPr>
        <p:txBody>
          <a:bodyPr wrap="square" rtlCol="0">
            <a:spAutoFit/>
          </a:bodyPr>
          <a:lstStyle/>
          <a:p>
            <a:r>
              <a:rPr lang="cs-CZ" sz="19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1900" dirty="0">
                <a:solidFill>
                  <a:srgbClr val="00B050"/>
                </a:solidFill>
                <a:latin typeface="Cavolini" panose="03000502040302020204" pitchFamily="66" charset="0"/>
                <a:cs typeface="Cavolini" panose="03000502040302020204" pitchFamily="66" charset="0"/>
              </a:rPr>
              <a:t> </a:t>
            </a:r>
            <a:r>
              <a:rPr lang="cs-CZ" sz="1900" dirty="0">
                <a:solidFill>
                  <a:schemeClr val="bg1">
                    <a:lumMod val="50000"/>
                  </a:schemeClr>
                </a:solidFill>
                <a:latin typeface="Cavolini" panose="03000502040302020204" pitchFamily="66" charset="0"/>
                <a:cs typeface="Cavolini" panose="03000502040302020204" pitchFamily="66" charset="0"/>
              </a:rPr>
              <a:t>(universita v Curychu)</a:t>
            </a:r>
            <a:r>
              <a:rPr lang="cs-CZ" sz="1900" dirty="0">
                <a:solidFill>
                  <a:srgbClr val="0070C0"/>
                </a:solidFill>
                <a:latin typeface="Cavolini" panose="03000502040302020204" pitchFamily="66" charset="0"/>
                <a:cs typeface="Cavolini" panose="03000502040302020204" pitchFamily="66" charset="0"/>
              </a:rPr>
              <a:t> pracoval ve </a:t>
            </a:r>
            <a:r>
              <a:rPr lang="cs-CZ" sz="19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statistické fyzice </a:t>
            </a:r>
            <a:r>
              <a:rPr lang="cs-CZ" sz="1900" dirty="0">
                <a:solidFill>
                  <a:srgbClr val="0070C0"/>
                </a:solidFill>
                <a:latin typeface="Cavolini" panose="03000502040302020204" pitchFamily="66" charset="0"/>
                <a:cs typeface="Cavolini" panose="03000502040302020204" pitchFamily="66" charset="0"/>
              </a:rPr>
              <a:t>(vídeňská tradice), a tedy sledoval příslušné práce. Tak se </a:t>
            </a:r>
            <a:r>
              <a:rPr lang="cs-CZ" sz="1900" u="sng" dirty="0">
                <a:solidFill>
                  <a:srgbClr val="0070C0"/>
                </a:solidFill>
                <a:latin typeface="Cavolini" panose="03000502040302020204" pitchFamily="66" charset="0"/>
                <a:cs typeface="Cavolini" panose="03000502040302020204" pitchFamily="66" charset="0"/>
              </a:rPr>
              <a:t>seznámil s de </a:t>
            </a:r>
            <a:r>
              <a:rPr lang="cs-CZ" sz="1900" u="sng" dirty="0" err="1">
                <a:solidFill>
                  <a:srgbClr val="0070C0"/>
                </a:solidFill>
                <a:latin typeface="Cavolini" panose="03000502040302020204" pitchFamily="66" charset="0"/>
                <a:cs typeface="Cavolini" panose="03000502040302020204" pitchFamily="66" charset="0"/>
              </a:rPr>
              <a:t>Broglieho</a:t>
            </a:r>
            <a:r>
              <a:rPr lang="cs-CZ" sz="1900" u="sng" dirty="0">
                <a:solidFill>
                  <a:srgbClr val="0070C0"/>
                </a:solidFill>
                <a:latin typeface="Cavolini" panose="03000502040302020204" pitchFamily="66" charset="0"/>
                <a:cs typeface="Cavolini" panose="03000502040302020204" pitchFamily="66" charset="0"/>
              </a:rPr>
              <a:t> výsledky v Einsteinově článku </a:t>
            </a:r>
            <a:r>
              <a:rPr lang="cs-CZ" sz="1900" dirty="0">
                <a:solidFill>
                  <a:srgbClr val="0070C0"/>
                </a:solidFill>
                <a:latin typeface="Cavolini" panose="03000502040302020204" pitchFamily="66" charset="0"/>
                <a:cs typeface="Cavolini" panose="03000502040302020204" pitchFamily="66" charset="0"/>
              </a:rPr>
              <a:t>„</a:t>
            </a:r>
            <a:r>
              <a:rPr lang="cs-CZ" sz="1900" dirty="0" err="1">
                <a:solidFill>
                  <a:srgbClr val="0070C0"/>
                </a:solidFill>
                <a:latin typeface="Cavolini" panose="03000502040302020204" pitchFamily="66" charset="0"/>
                <a:cs typeface="Cavolini" panose="03000502040302020204" pitchFamily="66" charset="0"/>
              </a:rPr>
              <a:t>Quantentheorie</a:t>
            </a:r>
            <a:r>
              <a:rPr lang="cs-CZ" sz="1900" dirty="0">
                <a:solidFill>
                  <a:srgbClr val="0070C0"/>
                </a:solidFill>
                <a:latin typeface="Cavolini" panose="03000502040302020204" pitchFamily="66" charset="0"/>
                <a:cs typeface="Cavolini" panose="03000502040302020204" pitchFamily="66" charset="0"/>
              </a:rPr>
              <a:t> des </a:t>
            </a:r>
            <a:r>
              <a:rPr lang="cs-CZ" sz="1900" dirty="0" err="1">
                <a:solidFill>
                  <a:srgbClr val="0070C0"/>
                </a:solidFill>
                <a:latin typeface="Cavolini" panose="03000502040302020204" pitchFamily="66" charset="0"/>
                <a:cs typeface="Cavolini" panose="03000502040302020204" pitchFamily="66" charset="0"/>
              </a:rPr>
              <a:t>einatomigen</a:t>
            </a:r>
            <a:r>
              <a:rPr lang="cs-CZ" sz="1900" dirty="0">
                <a:solidFill>
                  <a:srgbClr val="0070C0"/>
                </a:solidFill>
                <a:latin typeface="Cavolini" panose="03000502040302020204" pitchFamily="66" charset="0"/>
                <a:cs typeface="Cavolini" panose="03000502040302020204" pitchFamily="66" charset="0"/>
              </a:rPr>
              <a:t> </a:t>
            </a:r>
            <a:r>
              <a:rPr lang="cs-CZ" sz="1900" dirty="0" err="1">
                <a:solidFill>
                  <a:srgbClr val="0070C0"/>
                </a:solidFill>
                <a:latin typeface="Cavolini" panose="03000502040302020204" pitchFamily="66" charset="0"/>
                <a:cs typeface="Cavolini" panose="03000502040302020204" pitchFamily="66" charset="0"/>
              </a:rPr>
              <a:t>idealen</a:t>
            </a:r>
            <a:r>
              <a:rPr lang="cs-CZ" sz="1900" dirty="0">
                <a:solidFill>
                  <a:srgbClr val="0070C0"/>
                </a:solidFill>
                <a:latin typeface="Cavolini" panose="03000502040302020204" pitchFamily="66" charset="0"/>
                <a:cs typeface="Cavolini" panose="03000502040302020204" pitchFamily="66" charset="0"/>
              </a:rPr>
              <a:t> </a:t>
            </a:r>
            <a:r>
              <a:rPr lang="cs-CZ" sz="1900" dirty="0" err="1">
                <a:solidFill>
                  <a:srgbClr val="0070C0"/>
                </a:solidFill>
                <a:latin typeface="Cavolini" panose="03000502040302020204" pitchFamily="66" charset="0"/>
                <a:cs typeface="Cavolini" panose="03000502040302020204" pitchFamily="66" charset="0"/>
              </a:rPr>
              <a:t>Gases</a:t>
            </a:r>
            <a:r>
              <a:rPr lang="cs-CZ" sz="1900" dirty="0">
                <a:solidFill>
                  <a:srgbClr val="0070C0"/>
                </a:solidFill>
                <a:latin typeface="Cavolini" panose="03000502040302020204" pitchFamily="66" charset="0"/>
                <a:cs typeface="Cavolini" panose="03000502040302020204" pitchFamily="66" charset="0"/>
              </a:rPr>
              <a:t>“ z února 1925.</a:t>
            </a:r>
          </a:p>
        </p:txBody>
      </p:sp>
      <p:cxnSp>
        <p:nvCxnSpPr>
          <p:cNvPr id="7" name="Přímá spojnice 6">
            <a:extLst>
              <a:ext uri="{FF2B5EF4-FFF2-40B4-BE49-F238E27FC236}">
                <a16:creationId xmlns:a16="http://schemas.microsoft.com/office/drawing/2014/main" id="{962C97AA-6E1E-49EE-A29E-474E2EF4AF0E}"/>
              </a:ext>
            </a:extLst>
          </p:cNvPr>
          <p:cNvCxnSpPr/>
          <p:nvPr/>
        </p:nvCxnSpPr>
        <p:spPr>
          <a:xfrm>
            <a:off x="358588" y="2752165"/>
            <a:ext cx="11008659" cy="0"/>
          </a:xfrm>
          <a:prstGeom prst="line">
            <a:avLst/>
          </a:prstGeom>
          <a:ln>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1347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E1332-0655-DF86-61CF-B78B636328B0}"/>
            </a:ext>
          </a:extLst>
        </p:cNvPr>
        <p:cNvGrpSpPr/>
        <p:nvPr/>
      </p:nvGrpSpPr>
      <p:grpSpPr>
        <a:xfrm>
          <a:off x="0" y="0"/>
          <a:ext cx="0" cy="0"/>
          <a:chOff x="0" y="0"/>
          <a:chExt cx="0" cy="0"/>
        </a:xfrm>
      </p:grpSpPr>
      <p:pic>
        <p:nvPicPr>
          <p:cNvPr id="10" name="Picture 4" descr="The physics building at ETH, 1924. (Image: Franz Schmelhaus / ZB Zürich)">
            <a:extLst>
              <a:ext uri="{FF2B5EF4-FFF2-40B4-BE49-F238E27FC236}">
                <a16:creationId xmlns:a16="http://schemas.microsoft.com/office/drawing/2014/main" id="{2C1C01CB-943C-833E-A338-6E24FDE5EC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6493" y="559408"/>
            <a:ext cx="5605508" cy="4201213"/>
          </a:xfrm>
          <a:prstGeom prst="rect">
            <a:avLst/>
          </a:prstGeom>
          <a:noFill/>
          <a:extLst>
            <a:ext uri="{909E8E84-426E-40DD-AFC4-6F175D3DCCD1}">
              <a14:hiddenFill xmlns:a14="http://schemas.microsoft.com/office/drawing/2010/main">
                <a:solidFill>
                  <a:srgbClr val="FFFFFF"/>
                </a:solidFill>
              </a14:hiddenFill>
            </a:ext>
          </a:extLst>
        </p:spPr>
      </p:pic>
      <p:sp>
        <p:nvSpPr>
          <p:cNvPr id="12" name="Obdélník 11">
            <a:extLst>
              <a:ext uri="{FF2B5EF4-FFF2-40B4-BE49-F238E27FC236}">
                <a16:creationId xmlns:a16="http://schemas.microsoft.com/office/drawing/2014/main" id="{B5CDDFD9-839C-AF96-E949-01F6504A2825}"/>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3" name="TextovéPole 12">
            <a:extLst>
              <a:ext uri="{FF2B5EF4-FFF2-40B4-BE49-F238E27FC236}">
                <a16:creationId xmlns:a16="http://schemas.microsoft.com/office/drawing/2014/main" id="{7B424BBC-5FA4-7532-F951-E2BA1C9110F8}"/>
              </a:ext>
            </a:extLst>
          </p:cNvPr>
          <p:cNvSpPr txBox="1"/>
          <p:nvPr/>
        </p:nvSpPr>
        <p:spPr>
          <a:xfrm>
            <a:off x="1610658" y="28602"/>
            <a:ext cx="9062096"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se seznamuje s de </a:t>
            </a:r>
            <a:r>
              <a:rPr lang="cs-CZ" sz="2400" cap="small" dirty="0" err="1">
                <a:solidFill>
                  <a:srgbClr val="70AD47">
                    <a:lumMod val="50000"/>
                  </a:srgbClr>
                </a:solidFill>
                <a:latin typeface="Calibri" panose="020F0502020204030204"/>
              </a:rPr>
              <a:t>Broglieho</a:t>
            </a:r>
            <a:r>
              <a:rPr lang="cs-CZ" sz="2400" cap="small" dirty="0">
                <a:solidFill>
                  <a:srgbClr val="70AD47">
                    <a:lumMod val="50000"/>
                  </a:srgbClr>
                </a:solidFill>
                <a:latin typeface="Calibri" panose="020F0502020204030204"/>
              </a:rPr>
              <a:t> disertací a hledá vlnovou rovnici</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grpSp>
        <p:nvGrpSpPr>
          <p:cNvPr id="4" name="Skupina 3">
            <a:extLst>
              <a:ext uri="{FF2B5EF4-FFF2-40B4-BE49-F238E27FC236}">
                <a16:creationId xmlns:a16="http://schemas.microsoft.com/office/drawing/2014/main" id="{5A51E879-4BAC-EB1C-E0DA-F360873F377A}"/>
              </a:ext>
            </a:extLst>
          </p:cNvPr>
          <p:cNvGrpSpPr/>
          <p:nvPr/>
        </p:nvGrpSpPr>
        <p:grpSpPr>
          <a:xfrm>
            <a:off x="472901" y="699357"/>
            <a:ext cx="6940910" cy="1771380"/>
            <a:chOff x="574410" y="2218411"/>
            <a:chExt cx="6940910" cy="1771380"/>
          </a:xfrm>
        </p:grpSpPr>
        <p:sp>
          <p:nvSpPr>
            <p:cNvPr id="7" name="TextovéPole 6">
              <a:extLst>
                <a:ext uri="{FF2B5EF4-FFF2-40B4-BE49-F238E27FC236}">
                  <a16:creationId xmlns:a16="http://schemas.microsoft.com/office/drawing/2014/main" id="{8168F30C-3EC5-E348-E16D-40EA30C9C8D7}"/>
                </a:ext>
              </a:extLst>
            </p:cNvPr>
            <p:cNvSpPr txBox="1"/>
            <p:nvPr/>
          </p:nvSpPr>
          <p:spPr>
            <a:xfrm>
              <a:off x="580819" y="2218411"/>
              <a:ext cx="6080288" cy="430887"/>
            </a:xfrm>
            <a:prstGeom prst="rect">
              <a:avLst/>
            </a:prstGeom>
            <a:noFill/>
          </p:spPr>
          <p:txBody>
            <a:bodyPr wrap="square" rtlCol="0">
              <a:spAutoFit/>
            </a:bodyPr>
            <a:lstStyle/>
            <a:p>
              <a:r>
                <a:rPr lang="cs-CZ" sz="2200" b="1" dirty="0">
                  <a:solidFill>
                    <a:srgbClr val="EF9867"/>
                  </a:solidFill>
                </a:rPr>
                <a:t>Listopad 1925 (ETH Curych)</a:t>
              </a:r>
            </a:p>
          </p:txBody>
        </p:sp>
        <p:sp>
          <p:nvSpPr>
            <p:cNvPr id="8" name="TextovéPole 7">
              <a:extLst>
                <a:ext uri="{FF2B5EF4-FFF2-40B4-BE49-F238E27FC236}">
                  <a16:creationId xmlns:a16="http://schemas.microsoft.com/office/drawing/2014/main" id="{58043A3B-0350-66B9-8AF5-E542AF03BB69}"/>
                </a:ext>
              </a:extLst>
            </p:cNvPr>
            <p:cNvSpPr txBox="1"/>
            <p:nvPr/>
          </p:nvSpPr>
          <p:spPr>
            <a:xfrm>
              <a:off x="574410" y="2666352"/>
              <a:ext cx="6940910" cy="1323439"/>
            </a:xfrm>
            <a:prstGeom prst="rect">
              <a:avLst/>
            </a:prstGeom>
            <a:noFill/>
          </p:spPr>
          <p:txBody>
            <a:bodyPr wrap="square" rtlCol="0">
              <a:spAutoFit/>
            </a:bodyPr>
            <a:lstStyle/>
            <a:p>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2000" dirty="0">
                  <a:solidFill>
                    <a:srgbClr val="0070C0"/>
                  </a:solidFill>
                  <a:latin typeface="Cavolini" panose="03000502040302020204" pitchFamily="66" charset="0"/>
                  <a:cs typeface="Cavolini" panose="03000502040302020204" pitchFamily="66" charset="0"/>
                </a:rPr>
                <a:t> na semináři referuje o de </a:t>
              </a:r>
              <a:r>
                <a:rPr lang="cs-CZ" sz="2000" dirty="0" err="1">
                  <a:solidFill>
                    <a:srgbClr val="0070C0"/>
                  </a:solidFill>
                  <a:latin typeface="Cavolini" panose="03000502040302020204" pitchFamily="66" charset="0"/>
                  <a:cs typeface="Cavolini" panose="03000502040302020204" pitchFamily="66" charset="0"/>
                </a:rPr>
                <a:t>Broglieho</a:t>
              </a:r>
              <a:r>
                <a:rPr lang="cs-CZ" sz="2000" dirty="0">
                  <a:solidFill>
                    <a:srgbClr val="0070C0"/>
                  </a:solidFill>
                  <a:latin typeface="Cavolini" panose="03000502040302020204" pitchFamily="66" charset="0"/>
                  <a:cs typeface="Cavolini" panose="03000502040302020204" pitchFamily="66" charset="0"/>
                </a:rPr>
                <a:t> disertaci. </a:t>
              </a:r>
              <a:r>
                <a:rPr lang="cs-CZ" sz="2000" dirty="0">
                  <a:solidFill>
                    <a:schemeClr val="bg2">
                      <a:lumMod val="25000"/>
                    </a:schemeClr>
                  </a:solidFill>
                  <a:latin typeface="Cavolini" panose="03000502040302020204" pitchFamily="66" charset="0"/>
                  <a:cs typeface="Cavolini" panose="03000502040302020204" pitchFamily="66" charset="0"/>
                </a:rPr>
                <a:t>(Výklad byl skvělý, jako byly všechny </a:t>
              </a:r>
              <a:r>
                <a:rPr lang="cs-CZ" sz="2000" dirty="0" err="1">
                  <a:solidFill>
                    <a:schemeClr val="bg2">
                      <a:lumMod val="25000"/>
                    </a:schemeClr>
                  </a:solidFill>
                  <a:latin typeface="Cavolini" panose="03000502040302020204" pitchFamily="66" charset="0"/>
                  <a:cs typeface="Cavolini" panose="03000502040302020204" pitchFamily="66" charset="0"/>
                </a:rPr>
                <a:t>Schrödingerovy</a:t>
              </a:r>
              <a:r>
                <a:rPr lang="cs-CZ" sz="2000" dirty="0">
                  <a:solidFill>
                    <a:schemeClr val="bg2">
                      <a:lumMod val="25000"/>
                    </a:schemeClr>
                  </a:solidFill>
                  <a:latin typeface="Cavolini" panose="03000502040302020204" pitchFamily="66" charset="0"/>
                  <a:cs typeface="Cavolini" panose="03000502040302020204" pitchFamily="66" charset="0"/>
                </a:rPr>
                <a:t> přednášky. Byl vynikající přednášející.)  </a:t>
              </a:r>
            </a:p>
          </p:txBody>
        </p:sp>
      </p:grpSp>
      <p:sp>
        <p:nvSpPr>
          <p:cNvPr id="2" name="TextovéPole 1">
            <a:extLst>
              <a:ext uri="{FF2B5EF4-FFF2-40B4-BE49-F238E27FC236}">
                <a16:creationId xmlns:a16="http://schemas.microsoft.com/office/drawing/2014/main" id="{D2B1596F-F263-8346-6868-F6F2968F26EB}"/>
              </a:ext>
            </a:extLst>
          </p:cNvPr>
          <p:cNvSpPr txBox="1"/>
          <p:nvPr/>
        </p:nvSpPr>
        <p:spPr>
          <a:xfrm>
            <a:off x="6559599" y="4842649"/>
            <a:ext cx="5444142" cy="1107996"/>
          </a:xfrm>
          <a:prstGeom prst="rect">
            <a:avLst/>
          </a:prstGeom>
          <a:noFill/>
        </p:spPr>
        <p:txBody>
          <a:bodyPr wrap="square" rtlCol="0">
            <a:spAutoFit/>
          </a:bodyPr>
          <a:lstStyle/>
          <a:p>
            <a:r>
              <a:rPr lang="cs-CZ" sz="2200" dirty="0"/>
              <a:t>V této budově sídlil fyzikální ústav ETH</a:t>
            </a:r>
          </a:p>
          <a:p>
            <a:r>
              <a:rPr lang="cs-CZ" sz="2200" dirty="0"/>
              <a:t>(</a:t>
            </a:r>
            <a:r>
              <a:rPr lang="cs-CZ" sz="2200" dirty="0" err="1"/>
              <a:t>Eidgenössische</a:t>
            </a:r>
            <a:r>
              <a:rPr lang="cs-CZ" sz="2200" dirty="0"/>
              <a:t> </a:t>
            </a:r>
            <a:r>
              <a:rPr lang="cs-CZ" sz="2200" dirty="0" err="1"/>
              <a:t>Technische</a:t>
            </a:r>
            <a:r>
              <a:rPr lang="cs-CZ" sz="2200" dirty="0"/>
              <a:t> </a:t>
            </a:r>
            <a:r>
              <a:rPr lang="cs-CZ" sz="2200" dirty="0" err="1"/>
              <a:t>Hochschule</a:t>
            </a:r>
            <a:r>
              <a:rPr lang="cs-CZ" sz="2200" dirty="0"/>
              <a:t>), kde se konaly semináře.</a:t>
            </a:r>
          </a:p>
        </p:txBody>
      </p:sp>
    </p:spTree>
    <p:extLst>
      <p:ext uri="{BB962C8B-B14F-4D97-AF65-F5344CB8AC3E}">
        <p14:creationId xmlns:p14="http://schemas.microsoft.com/office/powerpoint/2010/main" val="30787156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556A0-800E-4B30-4C11-C1BDEC594060}"/>
            </a:ext>
          </a:extLst>
        </p:cNvPr>
        <p:cNvGrpSpPr/>
        <p:nvPr/>
      </p:nvGrpSpPr>
      <p:grpSpPr>
        <a:xfrm>
          <a:off x="0" y="0"/>
          <a:ext cx="0" cy="0"/>
          <a:chOff x="0" y="0"/>
          <a:chExt cx="0" cy="0"/>
        </a:xfrm>
      </p:grpSpPr>
      <p:sp>
        <p:nvSpPr>
          <p:cNvPr id="12" name="Obdélník 11">
            <a:extLst>
              <a:ext uri="{FF2B5EF4-FFF2-40B4-BE49-F238E27FC236}">
                <a16:creationId xmlns:a16="http://schemas.microsoft.com/office/drawing/2014/main" id="{282B6A57-8928-3952-D16B-EC7B11E61720}"/>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3" name="TextovéPole 12">
            <a:extLst>
              <a:ext uri="{FF2B5EF4-FFF2-40B4-BE49-F238E27FC236}">
                <a16:creationId xmlns:a16="http://schemas.microsoft.com/office/drawing/2014/main" id="{2D0C1BF6-38C8-50BB-8250-8380F73E3201}"/>
              </a:ext>
            </a:extLst>
          </p:cNvPr>
          <p:cNvSpPr txBox="1"/>
          <p:nvPr/>
        </p:nvSpPr>
        <p:spPr>
          <a:xfrm>
            <a:off x="1610658" y="28602"/>
            <a:ext cx="9062096"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se seznamuje s de </a:t>
            </a:r>
            <a:r>
              <a:rPr lang="cs-CZ" sz="2400" cap="small" dirty="0" err="1">
                <a:solidFill>
                  <a:srgbClr val="70AD47">
                    <a:lumMod val="50000"/>
                  </a:srgbClr>
                </a:solidFill>
                <a:latin typeface="Calibri" panose="020F0502020204030204"/>
              </a:rPr>
              <a:t>Broglieho</a:t>
            </a:r>
            <a:r>
              <a:rPr lang="cs-CZ" sz="2400" cap="small" dirty="0">
                <a:solidFill>
                  <a:srgbClr val="70AD47">
                    <a:lumMod val="50000"/>
                  </a:srgbClr>
                </a:solidFill>
                <a:latin typeface="Calibri" panose="020F0502020204030204"/>
              </a:rPr>
              <a:t> disertací a hledá vlnovou rovnici</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pic>
        <p:nvPicPr>
          <p:cNvPr id="3" name="Obrázek 2">
            <a:extLst>
              <a:ext uri="{FF2B5EF4-FFF2-40B4-BE49-F238E27FC236}">
                <a16:creationId xmlns:a16="http://schemas.microsoft.com/office/drawing/2014/main" id="{C2B93D1D-35F7-6D55-44EB-BA51DA583874}"/>
              </a:ext>
            </a:extLst>
          </p:cNvPr>
          <p:cNvPicPr>
            <a:picLocks noChangeAspect="1"/>
          </p:cNvPicPr>
          <p:nvPr/>
        </p:nvPicPr>
        <p:blipFill>
          <a:blip r:embed="rId2"/>
          <a:stretch>
            <a:fillRect/>
          </a:stretch>
        </p:blipFill>
        <p:spPr>
          <a:xfrm>
            <a:off x="7628965" y="599501"/>
            <a:ext cx="4545105" cy="6246163"/>
          </a:xfrm>
          <a:prstGeom prst="rect">
            <a:avLst/>
          </a:prstGeom>
        </p:spPr>
      </p:pic>
      <p:sp>
        <p:nvSpPr>
          <p:cNvPr id="6" name="TextovéPole 5">
            <a:extLst>
              <a:ext uri="{FF2B5EF4-FFF2-40B4-BE49-F238E27FC236}">
                <a16:creationId xmlns:a16="http://schemas.microsoft.com/office/drawing/2014/main" id="{1DC6E961-D8F8-0A4F-7268-61E90152E315}"/>
              </a:ext>
            </a:extLst>
          </p:cNvPr>
          <p:cNvSpPr txBox="1"/>
          <p:nvPr/>
        </p:nvSpPr>
        <p:spPr>
          <a:xfrm>
            <a:off x="5289175" y="6460066"/>
            <a:ext cx="2245295" cy="369332"/>
          </a:xfrm>
          <a:prstGeom prst="rect">
            <a:avLst/>
          </a:prstGeom>
          <a:noFill/>
        </p:spPr>
        <p:txBody>
          <a:bodyPr wrap="none" rtlCol="0">
            <a:spAutoFit/>
          </a:bodyPr>
          <a:lstStyle/>
          <a:p>
            <a:r>
              <a:rPr lang="cs-CZ" dirty="0" err="1"/>
              <a:t>Physics</a:t>
            </a:r>
            <a:r>
              <a:rPr lang="cs-CZ" dirty="0"/>
              <a:t> </a:t>
            </a:r>
            <a:r>
              <a:rPr lang="cs-CZ" dirty="0" err="1"/>
              <a:t>Today</a:t>
            </a:r>
            <a:r>
              <a:rPr lang="cs-CZ" dirty="0"/>
              <a:t> (1976)</a:t>
            </a:r>
          </a:p>
        </p:txBody>
      </p:sp>
      <p:sp>
        <p:nvSpPr>
          <p:cNvPr id="5" name="TextovéPole 4">
            <a:extLst>
              <a:ext uri="{FF2B5EF4-FFF2-40B4-BE49-F238E27FC236}">
                <a16:creationId xmlns:a16="http://schemas.microsoft.com/office/drawing/2014/main" id="{702C68A1-947F-9B8F-7E28-DF630FD0B202}"/>
              </a:ext>
            </a:extLst>
          </p:cNvPr>
          <p:cNvSpPr txBox="1"/>
          <p:nvPr/>
        </p:nvSpPr>
        <p:spPr>
          <a:xfrm>
            <a:off x="482775" y="2506832"/>
            <a:ext cx="7047581" cy="707886"/>
          </a:xfrm>
          <a:prstGeom prst="rect">
            <a:avLst/>
          </a:prstGeom>
          <a:noFill/>
        </p:spPr>
        <p:txBody>
          <a:bodyPr wrap="square" rtlCol="0">
            <a:spAutoFit/>
          </a:bodyPr>
          <a:lstStyle/>
          <a:p>
            <a:r>
              <a:rPr lang="cs-CZ" sz="2000" dirty="0" err="1">
                <a:solidFill>
                  <a:srgbClr val="0070C0"/>
                </a:solidFill>
                <a:latin typeface="Cavolini" panose="03000502040302020204" pitchFamily="66" charset="0"/>
                <a:cs typeface="Cavolini" panose="03000502040302020204" pitchFamily="66" charset="0"/>
              </a:rPr>
              <a:t>Debye</a:t>
            </a:r>
            <a:r>
              <a:rPr lang="cs-CZ" sz="2000" dirty="0">
                <a:solidFill>
                  <a:srgbClr val="0070C0"/>
                </a:solidFill>
                <a:latin typeface="Cavolini" panose="03000502040302020204" pitchFamily="66" charset="0"/>
                <a:cs typeface="Cavolini" panose="03000502040302020204" pitchFamily="66" charset="0"/>
              </a:rPr>
              <a:t> poznamenává: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Sie</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sprechen</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über</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Wellen</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p>
          <a:p>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aber</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wo</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ist</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die</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Wellengleichung</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a:t>
            </a:r>
            <a:r>
              <a:rPr lang="cs-CZ" sz="2000" dirty="0">
                <a:solidFill>
                  <a:srgbClr val="0070C0"/>
                </a:solidFill>
                <a:latin typeface="Cavolini" panose="03000502040302020204" pitchFamily="66" charset="0"/>
                <a:cs typeface="Cavolini" panose="03000502040302020204" pitchFamily="66" charset="0"/>
              </a:rPr>
              <a:t>“ </a:t>
            </a:r>
            <a:r>
              <a:rPr lang="cs-CZ" sz="2000" dirty="0">
                <a:solidFill>
                  <a:schemeClr val="bg1">
                    <a:lumMod val="50000"/>
                  </a:schemeClr>
                </a:solidFill>
                <a:latin typeface="Cavolini" panose="03000502040302020204" pitchFamily="66" charset="0"/>
                <a:cs typeface="Cavolini" panose="03000502040302020204" pitchFamily="66" charset="0"/>
              </a:rPr>
              <a:t>(F. </a:t>
            </a:r>
            <a:r>
              <a:rPr lang="cs-CZ" sz="2000" dirty="0" err="1">
                <a:solidFill>
                  <a:schemeClr val="bg1">
                    <a:lumMod val="50000"/>
                  </a:schemeClr>
                </a:solidFill>
                <a:latin typeface="Cavolini" panose="03000502040302020204" pitchFamily="66" charset="0"/>
                <a:cs typeface="Cavolini" panose="03000502040302020204" pitchFamily="66" charset="0"/>
              </a:rPr>
              <a:t>Bloch</a:t>
            </a:r>
            <a:r>
              <a:rPr lang="cs-CZ" sz="2000" dirty="0">
                <a:solidFill>
                  <a:schemeClr val="bg1">
                    <a:lumMod val="50000"/>
                  </a:schemeClr>
                </a:solidFill>
                <a:latin typeface="Cavolini" panose="03000502040302020204" pitchFamily="66" charset="0"/>
                <a:cs typeface="Cavolini" panose="03000502040302020204" pitchFamily="66" charset="0"/>
              </a:rPr>
              <a:t>)</a:t>
            </a:r>
          </a:p>
        </p:txBody>
      </p:sp>
      <p:sp>
        <p:nvSpPr>
          <p:cNvPr id="9" name="Obdélník: se zakulacenými rohy 8">
            <a:extLst>
              <a:ext uri="{FF2B5EF4-FFF2-40B4-BE49-F238E27FC236}">
                <a16:creationId xmlns:a16="http://schemas.microsoft.com/office/drawing/2014/main" id="{A4893944-8A7E-B7D5-16FD-9CAE65584D15}"/>
              </a:ext>
            </a:extLst>
          </p:cNvPr>
          <p:cNvSpPr/>
          <p:nvPr/>
        </p:nvSpPr>
        <p:spPr>
          <a:xfrm>
            <a:off x="10506636" y="4329953"/>
            <a:ext cx="1500956" cy="2274365"/>
          </a:xfrm>
          <a:prstGeom prst="roundRect">
            <a:avLst>
              <a:gd name="adj" fmla="val 6145"/>
            </a:avLst>
          </a:prstGeom>
          <a:no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4" name="Skupina 3">
            <a:extLst>
              <a:ext uri="{FF2B5EF4-FFF2-40B4-BE49-F238E27FC236}">
                <a16:creationId xmlns:a16="http://schemas.microsoft.com/office/drawing/2014/main" id="{8F5F4361-96DC-EE38-2475-AF26AC99979B}"/>
              </a:ext>
            </a:extLst>
          </p:cNvPr>
          <p:cNvGrpSpPr/>
          <p:nvPr/>
        </p:nvGrpSpPr>
        <p:grpSpPr>
          <a:xfrm>
            <a:off x="472901" y="699357"/>
            <a:ext cx="6940910" cy="1771380"/>
            <a:chOff x="574410" y="2218411"/>
            <a:chExt cx="6940910" cy="1771380"/>
          </a:xfrm>
        </p:grpSpPr>
        <p:sp>
          <p:nvSpPr>
            <p:cNvPr id="7" name="TextovéPole 6">
              <a:extLst>
                <a:ext uri="{FF2B5EF4-FFF2-40B4-BE49-F238E27FC236}">
                  <a16:creationId xmlns:a16="http://schemas.microsoft.com/office/drawing/2014/main" id="{CD6F080C-18AA-16C8-0897-C805EC68F2EA}"/>
                </a:ext>
              </a:extLst>
            </p:cNvPr>
            <p:cNvSpPr txBox="1"/>
            <p:nvPr/>
          </p:nvSpPr>
          <p:spPr>
            <a:xfrm>
              <a:off x="580819" y="2218411"/>
              <a:ext cx="6080288" cy="430887"/>
            </a:xfrm>
            <a:prstGeom prst="rect">
              <a:avLst/>
            </a:prstGeom>
            <a:noFill/>
          </p:spPr>
          <p:txBody>
            <a:bodyPr wrap="square" rtlCol="0">
              <a:spAutoFit/>
            </a:bodyPr>
            <a:lstStyle/>
            <a:p>
              <a:r>
                <a:rPr lang="cs-CZ" sz="2200" b="1" dirty="0">
                  <a:solidFill>
                    <a:srgbClr val="EF9867"/>
                  </a:solidFill>
                </a:rPr>
                <a:t>Listopad 1925 (ETH Curych)</a:t>
              </a:r>
            </a:p>
          </p:txBody>
        </p:sp>
        <p:sp>
          <p:nvSpPr>
            <p:cNvPr id="8" name="TextovéPole 7">
              <a:extLst>
                <a:ext uri="{FF2B5EF4-FFF2-40B4-BE49-F238E27FC236}">
                  <a16:creationId xmlns:a16="http://schemas.microsoft.com/office/drawing/2014/main" id="{D5F5C177-3E17-551E-CD61-420E1E554517}"/>
                </a:ext>
              </a:extLst>
            </p:cNvPr>
            <p:cNvSpPr txBox="1"/>
            <p:nvPr/>
          </p:nvSpPr>
          <p:spPr>
            <a:xfrm>
              <a:off x="574410" y="2666352"/>
              <a:ext cx="6940910" cy="1323439"/>
            </a:xfrm>
            <a:prstGeom prst="rect">
              <a:avLst/>
            </a:prstGeom>
            <a:noFill/>
          </p:spPr>
          <p:txBody>
            <a:bodyPr wrap="square" rtlCol="0">
              <a:spAutoFit/>
            </a:bodyPr>
            <a:lstStyle/>
            <a:p>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2000" dirty="0">
                  <a:solidFill>
                    <a:srgbClr val="0070C0"/>
                  </a:solidFill>
                  <a:latin typeface="Cavolini" panose="03000502040302020204" pitchFamily="66" charset="0"/>
                  <a:cs typeface="Cavolini" panose="03000502040302020204" pitchFamily="66" charset="0"/>
                </a:rPr>
                <a:t> na semináři referuje o de </a:t>
              </a:r>
              <a:r>
                <a:rPr lang="cs-CZ" sz="2000" dirty="0" err="1">
                  <a:solidFill>
                    <a:srgbClr val="0070C0"/>
                  </a:solidFill>
                  <a:latin typeface="Cavolini" panose="03000502040302020204" pitchFamily="66" charset="0"/>
                  <a:cs typeface="Cavolini" panose="03000502040302020204" pitchFamily="66" charset="0"/>
                </a:rPr>
                <a:t>Broglieho</a:t>
              </a:r>
              <a:r>
                <a:rPr lang="cs-CZ" sz="2000" dirty="0">
                  <a:solidFill>
                    <a:srgbClr val="0070C0"/>
                  </a:solidFill>
                  <a:latin typeface="Cavolini" panose="03000502040302020204" pitchFamily="66" charset="0"/>
                  <a:cs typeface="Cavolini" panose="03000502040302020204" pitchFamily="66" charset="0"/>
                </a:rPr>
                <a:t> disertaci. </a:t>
              </a:r>
              <a:r>
                <a:rPr lang="cs-CZ" sz="2000" dirty="0">
                  <a:solidFill>
                    <a:schemeClr val="bg2">
                      <a:lumMod val="25000"/>
                    </a:schemeClr>
                  </a:solidFill>
                  <a:latin typeface="Cavolini" panose="03000502040302020204" pitchFamily="66" charset="0"/>
                  <a:cs typeface="Cavolini" panose="03000502040302020204" pitchFamily="66" charset="0"/>
                </a:rPr>
                <a:t>(Výklad byl skvělý, jako byly všechny </a:t>
              </a:r>
              <a:r>
                <a:rPr lang="cs-CZ" sz="2000" dirty="0" err="1">
                  <a:solidFill>
                    <a:schemeClr val="bg2">
                      <a:lumMod val="25000"/>
                    </a:schemeClr>
                  </a:solidFill>
                  <a:latin typeface="Cavolini" panose="03000502040302020204" pitchFamily="66" charset="0"/>
                  <a:cs typeface="Cavolini" panose="03000502040302020204" pitchFamily="66" charset="0"/>
                </a:rPr>
                <a:t>Schrödingerovy</a:t>
              </a:r>
              <a:r>
                <a:rPr lang="cs-CZ" sz="2000" dirty="0">
                  <a:solidFill>
                    <a:schemeClr val="bg2">
                      <a:lumMod val="25000"/>
                    </a:schemeClr>
                  </a:solidFill>
                  <a:latin typeface="Cavolini" panose="03000502040302020204" pitchFamily="66" charset="0"/>
                  <a:cs typeface="Cavolini" panose="03000502040302020204" pitchFamily="66" charset="0"/>
                </a:rPr>
                <a:t> přednášky. Byl vynikající přednášející.)  </a:t>
              </a:r>
            </a:p>
          </p:txBody>
        </p:sp>
      </p:grpSp>
    </p:spTree>
    <p:extLst>
      <p:ext uri="{BB962C8B-B14F-4D97-AF65-F5344CB8AC3E}">
        <p14:creationId xmlns:p14="http://schemas.microsoft.com/office/powerpoint/2010/main" val="1712697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E20FD-9E72-2EAC-0301-210171B2678B}"/>
            </a:ext>
          </a:extLst>
        </p:cNvPr>
        <p:cNvGrpSpPr/>
        <p:nvPr/>
      </p:nvGrpSpPr>
      <p:grpSpPr>
        <a:xfrm>
          <a:off x="0" y="0"/>
          <a:ext cx="0" cy="0"/>
          <a:chOff x="0" y="0"/>
          <a:chExt cx="0" cy="0"/>
        </a:xfrm>
      </p:grpSpPr>
      <p:sp>
        <p:nvSpPr>
          <p:cNvPr id="12" name="Obdélník 11">
            <a:extLst>
              <a:ext uri="{FF2B5EF4-FFF2-40B4-BE49-F238E27FC236}">
                <a16:creationId xmlns:a16="http://schemas.microsoft.com/office/drawing/2014/main" id="{BCF8C04B-08A0-720C-48BF-133C86BF9B3D}"/>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3" name="TextovéPole 12">
            <a:extLst>
              <a:ext uri="{FF2B5EF4-FFF2-40B4-BE49-F238E27FC236}">
                <a16:creationId xmlns:a16="http://schemas.microsoft.com/office/drawing/2014/main" id="{C59C1A46-C4D8-1AC6-5BEA-DD88B290F7B3}"/>
              </a:ext>
            </a:extLst>
          </p:cNvPr>
          <p:cNvSpPr txBox="1"/>
          <p:nvPr/>
        </p:nvSpPr>
        <p:spPr>
          <a:xfrm>
            <a:off x="1610658" y="28602"/>
            <a:ext cx="9062096"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se seznamuje s de </a:t>
            </a:r>
            <a:r>
              <a:rPr lang="cs-CZ" sz="2400" cap="small" dirty="0" err="1">
                <a:solidFill>
                  <a:srgbClr val="70AD47">
                    <a:lumMod val="50000"/>
                  </a:srgbClr>
                </a:solidFill>
                <a:latin typeface="Calibri" panose="020F0502020204030204"/>
              </a:rPr>
              <a:t>Broglieho</a:t>
            </a:r>
            <a:r>
              <a:rPr lang="cs-CZ" sz="2400" cap="small" dirty="0">
                <a:solidFill>
                  <a:srgbClr val="70AD47">
                    <a:lumMod val="50000"/>
                  </a:srgbClr>
                </a:solidFill>
                <a:latin typeface="Calibri" panose="020F0502020204030204"/>
              </a:rPr>
              <a:t> disertací a hledá vlnovou rovnici</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grpSp>
        <p:nvGrpSpPr>
          <p:cNvPr id="2" name="Skupina 1">
            <a:extLst>
              <a:ext uri="{FF2B5EF4-FFF2-40B4-BE49-F238E27FC236}">
                <a16:creationId xmlns:a16="http://schemas.microsoft.com/office/drawing/2014/main" id="{CB7FF23C-355C-CEC9-5F42-790A248649D2}"/>
              </a:ext>
            </a:extLst>
          </p:cNvPr>
          <p:cNvGrpSpPr/>
          <p:nvPr/>
        </p:nvGrpSpPr>
        <p:grpSpPr>
          <a:xfrm>
            <a:off x="472901" y="699357"/>
            <a:ext cx="6940910" cy="1771380"/>
            <a:chOff x="574410" y="2218411"/>
            <a:chExt cx="6940910" cy="1771380"/>
          </a:xfrm>
        </p:grpSpPr>
        <p:sp>
          <p:nvSpPr>
            <p:cNvPr id="3" name="TextovéPole 2">
              <a:extLst>
                <a:ext uri="{FF2B5EF4-FFF2-40B4-BE49-F238E27FC236}">
                  <a16:creationId xmlns:a16="http://schemas.microsoft.com/office/drawing/2014/main" id="{3586C707-BD4C-1608-91AE-1849D4FDD478}"/>
                </a:ext>
              </a:extLst>
            </p:cNvPr>
            <p:cNvSpPr txBox="1"/>
            <p:nvPr/>
          </p:nvSpPr>
          <p:spPr>
            <a:xfrm>
              <a:off x="580819" y="2218411"/>
              <a:ext cx="6080288" cy="430887"/>
            </a:xfrm>
            <a:prstGeom prst="rect">
              <a:avLst/>
            </a:prstGeom>
            <a:noFill/>
          </p:spPr>
          <p:txBody>
            <a:bodyPr wrap="square" rtlCol="0">
              <a:spAutoFit/>
            </a:bodyPr>
            <a:lstStyle/>
            <a:p>
              <a:r>
                <a:rPr lang="cs-CZ" sz="2200" b="1" dirty="0">
                  <a:solidFill>
                    <a:srgbClr val="EF9867"/>
                  </a:solidFill>
                </a:rPr>
                <a:t>Listopad 1925 (ETH Curych)</a:t>
              </a:r>
            </a:p>
          </p:txBody>
        </p:sp>
        <p:sp>
          <p:nvSpPr>
            <p:cNvPr id="4" name="TextovéPole 3">
              <a:extLst>
                <a:ext uri="{FF2B5EF4-FFF2-40B4-BE49-F238E27FC236}">
                  <a16:creationId xmlns:a16="http://schemas.microsoft.com/office/drawing/2014/main" id="{AFCA38F9-9D15-B6C9-86C0-719D8F7C87CB}"/>
                </a:ext>
              </a:extLst>
            </p:cNvPr>
            <p:cNvSpPr txBox="1"/>
            <p:nvPr/>
          </p:nvSpPr>
          <p:spPr>
            <a:xfrm>
              <a:off x="574410" y="2666352"/>
              <a:ext cx="6940910" cy="1323439"/>
            </a:xfrm>
            <a:prstGeom prst="rect">
              <a:avLst/>
            </a:prstGeom>
            <a:noFill/>
          </p:spPr>
          <p:txBody>
            <a:bodyPr wrap="square" rtlCol="0">
              <a:spAutoFit/>
            </a:bodyPr>
            <a:lstStyle/>
            <a:p>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2000" dirty="0">
                  <a:solidFill>
                    <a:srgbClr val="0070C0"/>
                  </a:solidFill>
                  <a:latin typeface="Cavolini" panose="03000502040302020204" pitchFamily="66" charset="0"/>
                  <a:cs typeface="Cavolini" panose="03000502040302020204" pitchFamily="66" charset="0"/>
                </a:rPr>
                <a:t> na semináři referuje o de </a:t>
              </a:r>
              <a:r>
                <a:rPr lang="cs-CZ" sz="2000" dirty="0" err="1">
                  <a:solidFill>
                    <a:srgbClr val="0070C0"/>
                  </a:solidFill>
                  <a:latin typeface="Cavolini" panose="03000502040302020204" pitchFamily="66" charset="0"/>
                  <a:cs typeface="Cavolini" panose="03000502040302020204" pitchFamily="66" charset="0"/>
                </a:rPr>
                <a:t>Broglieho</a:t>
              </a:r>
              <a:r>
                <a:rPr lang="cs-CZ" sz="2000" dirty="0">
                  <a:solidFill>
                    <a:srgbClr val="0070C0"/>
                  </a:solidFill>
                  <a:latin typeface="Cavolini" panose="03000502040302020204" pitchFamily="66" charset="0"/>
                  <a:cs typeface="Cavolini" panose="03000502040302020204" pitchFamily="66" charset="0"/>
                </a:rPr>
                <a:t> disertaci. </a:t>
              </a:r>
              <a:r>
                <a:rPr lang="cs-CZ" sz="2000" dirty="0">
                  <a:solidFill>
                    <a:schemeClr val="bg2">
                      <a:lumMod val="25000"/>
                    </a:schemeClr>
                  </a:solidFill>
                  <a:latin typeface="Cavolini" panose="03000502040302020204" pitchFamily="66" charset="0"/>
                  <a:cs typeface="Cavolini" panose="03000502040302020204" pitchFamily="66" charset="0"/>
                </a:rPr>
                <a:t>(Výklad byl skvělý, jako byly všechny </a:t>
              </a:r>
              <a:r>
                <a:rPr lang="cs-CZ" sz="2000" dirty="0" err="1">
                  <a:solidFill>
                    <a:schemeClr val="bg2">
                      <a:lumMod val="25000"/>
                    </a:schemeClr>
                  </a:solidFill>
                  <a:latin typeface="Cavolini" panose="03000502040302020204" pitchFamily="66" charset="0"/>
                  <a:cs typeface="Cavolini" panose="03000502040302020204" pitchFamily="66" charset="0"/>
                </a:rPr>
                <a:t>Schrödingerovy</a:t>
              </a:r>
              <a:r>
                <a:rPr lang="cs-CZ" sz="2000" dirty="0">
                  <a:solidFill>
                    <a:schemeClr val="bg2">
                      <a:lumMod val="25000"/>
                    </a:schemeClr>
                  </a:solidFill>
                  <a:latin typeface="Cavolini" panose="03000502040302020204" pitchFamily="66" charset="0"/>
                  <a:cs typeface="Cavolini" panose="03000502040302020204" pitchFamily="66" charset="0"/>
                </a:rPr>
                <a:t> přednášky. Byl vynikající přednášející.)  </a:t>
              </a:r>
            </a:p>
          </p:txBody>
        </p:sp>
      </p:grpSp>
      <p:sp>
        <p:nvSpPr>
          <p:cNvPr id="15" name="TextovéPole 14">
            <a:extLst>
              <a:ext uri="{FF2B5EF4-FFF2-40B4-BE49-F238E27FC236}">
                <a16:creationId xmlns:a16="http://schemas.microsoft.com/office/drawing/2014/main" id="{76F6FC2F-ACA0-EA4A-AE77-F248D7D8BD77}"/>
              </a:ext>
            </a:extLst>
          </p:cNvPr>
          <p:cNvSpPr txBox="1"/>
          <p:nvPr/>
        </p:nvSpPr>
        <p:spPr>
          <a:xfrm>
            <a:off x="470345" y="3471165"/>
            <a:ext cx="11318702" cy="400110"/>
          </a:xfrm>
          <a:prstGeom prst="rect">
            <a:avLst/>
          </a:prstGeom>
          <a:noFill/>
        </p:spPr>
        <p:txBody>
          <a:bodyPr wrap="square" rtlCol="0">
            <a:spAutoFit/>
          </a:bodyPr>
          <a:lstStyle/>
          <a:p>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2000" dirty="0">
                <a:solidFill>
                  <a:srgbClr val="0070C0"/>
                </a:solidFill>
                <a:latin typeface="Cavolini" panose="03000502040302020204" pitchFamily="66" charset="0"/>
                <a:cs typeface="Cavolini" panose="03000502040302020204" pitchFamily="66" charset="0"/>
              </a:rPr>
              <a:t> se dává do práce …. hledá vlnovou rovnici</a:t>
            </a:r>
          </a:p>
        </p:txBody>
      </p:sp>
      <p:sp>
        <p:nvSpPr>
          <p:cNvPr id="16" name="TextovéPole 15">
            <a:extLst>
              <a:ext uri="{FF2B5EF4-FFF2-40B4-BE49-F238E27FC236}">
                <a16:creationId xmlns:a16="http://schemas.microsoft.com/office/drawing/2014/main" id="{FD23BDAF-3E48-4BF3-1118-B450979FB372}"/>
              </a:ext>
            </a:extLst>
          </p:cNvPr>
          <p:cNvSpPr txBox="1"/>
          <p:nvPr/>
        </p:nvSpPr>
        <p:spPr>
          <a:xfrm>
            <a:off x="482775" y="2506832"/>
            <a:ext cx="7047581" cy="707886"/>
          </a:xfrm>
          <a:prstGeom prst="rect">
            <a:avLst/>
          </a:prstGeom>
          <a:noFill/>
        </p:spPr>
        <p:txBody>
          <a:bodyPr wrap="square" rtlCol="0">
            <a:spAutoFit/>
          </a:bodyPr>
          <a:lstStyle/>
          <a:p>
            <a:r>
              <a:rPr lang="cs-CZ" sz="2000" dirty="0" err="1">
                <a:solidFill>
                  <a:srgbClr val="0070C0"/>
                </a:solidFill>
                <a:latin typeface="Cavolini" panose="03000502040302020204" pitchFamily="66" charset="0"/>
                <a:cs typeface="Cavolini" panose="03000502040302020204" pitchFamily="66" charset="0"/>
              </a:rPr>
              <a:t>Debye</a:t>
            </a:r>
            <a:r>
              <a:rPr lang="cs-CZ" sz="2000" dirty="0">
                <a:solidFill>
                  <a:srgbClr val="0070C0"/>
                </a:solidFill>
                <a:latin typeface="Cavolini" panose="03000502040302020204" pitchFamily="66" charset="0"/>
                <a:cs typeface="Cavolini" panose="03000502040302020204" pitchFamily="66" charset="0"/>
              </a:rPr>
              <a:t> poznamenává: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Sie</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sprechen</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über</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Wellen</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p>
          <a:p>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aber</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wo</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ist</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die</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Wellengleichung</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a:t>
            </a:r>
            <a:r>
              <a:rPr lang="cs-CZ" sz="2000" dirty="0">
                <a:solidFill>
                  <a:srgbClr val="0070C0"/>
                </a:solidFill>
                <a:latin typeface="Cavolini" panose="03000502040302020204" pitchFamily="66" charset="0"/>
                <a:cs typeface="Cavolini" panose="03000502040302020204" pitchFamily="66" charset="0"/>
              </a:rPr>
              <a:t>“ </a:t>
            </a:r>
            <a:r>
              <a:rPr lang="cs-CZ" sz="2000" dirty="0">
                <a:solidFill>
                  <a:schemeClr val="bg1">
                    <a:lumMod val="50000"/>
                  </a:schemeClr>
                </a:solidFill>
                <a:latin typeface="Cavolini" panose="03000502040302020204" pitchFamily="66" charset="0"/>
                <a:cs typeface="Cavolini" panose="03000502040302020204" pitchFamily="66" charset="0"/>
              </a:rPr>
              <a:t>(F. </a:t>
            </a:r>
            <a:r>
              <a:rPr lang="cs-CZ" sz="2000" dirty="0" err="1">
                <a:solidFill>
                  <a:schemeClr val="bg1">
                    <a:lumMod val="50000"/>
                  </a:schemeClr>
                </a:solidFill>
                <a:latin typeface="Cavolini" panose="03000502040302020204" pitchFamily="66" charset="0"/>
                <a:cs typeface="Cavolini" panose="03000502040302020204" pitchFamily="66" charset="0"/>
              </a:rPr>
              <a:t>Bloch</a:t>
            </a:r>
            <a:r>
              <a:rPr lang="cs-CZ" sz="2000" dirty="0">
                <a:solidFill>
                  <a:schemeClr val="bg1">
                    <a:lumMod val="50000"/>
                  </a:schemeClr>
                </a:solidFill>
                <a:latin typeface="Cavolini" panose="03000502040302020204" pitchFamily="66" charset="0"/>
                <a:cs typeface="Cavolini" panose="03000502040302020204" pitchFamily="66" charset="0"/>
              </a:rPr>
              <a:t>)</a:t>
            </a:r>
          </a:p>
        </p:txBody>
      </p:sp>
      <p:cxnSp>
        <p:nvCxnSpPr>
          <p:cNvPr id="17" name="Přímá spojnice 16">
            <a:extLst>
              <a:ext uri="{FF2B5EF4-FFF2-40B4-BE49-F238E27FC236}">
                <a16:creationId xmlns:a16="http://schemas.microsoft.com/office/drawing/2014/main" id="{1A2CDEBF-146E-6909-76D9-8CAB406320EA}"/>
              </a:ext>
            </a:extLst>
          </p:cNvPr>
          <p:cNvCxnSpPr>
            <a:cxnSpLocks/>
          </p:cNvCxnSpPr>
          <p:nvPr/>
        </p:nvCxnSpPr>
        <p:spPr>
          <a:xfrm>
            <a:off x="358588" y="3334872"/>
            <a:ext cx="11358283" cy="0"/>
          </a:xfrm>
          <a:prstGeom prst="line">
            <a:avLst/>
          </a:prstGeom>
          <a:ln>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02945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D9B84-592F-C75A-7864-6CC09E5B1574}"/>
            </a:ext>
          </a:extLst>
        </p:cNvPr>
        <p:cNvGrpSpPr/>
        <p:nvPr/>
      </p:nvGrpSpPr>
      <p:grpSpPr>
        <a:xfrm>
          <a:off x="0" y="0"/>
          <a:ext cx="0" cy="0"/>
          <a:chOff x="0" y="0"/>
          <a:chExt cx="0" cy="0"/>
        </a:xfrm>
      </p:grpSpPr>
      <p:sp>
        <p:nvSpPr>
          <p:cNvPr id="12" name="Obdélník 11">
            <a:extLst>
              <a:ext uri="{FF2B5EF4-FFF2-40B4-BE49-F238E27FC236}">
                <a16:creationId xmlns:a16="http://schemas.microsoft.com/office/drawing/2014/main" id="{8059259A-2F82-6F94-945E-CA9843E4C2E9}"/>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3" name="TextovéPole 12">
            <a:extLst>
              <a:ext uri="{FF2B5EF4-FFF2-40B4-BE49-F238E27FC236}">
                <a16:creationId xmlns:a16="http://schemas.microsoft.com/office/drawing/2014/main" id="{3D2EA5D1-14D3-ADFE-6DAF-50A4EB83D492}"/>
              </a:ext>
            </a:extLst>
          </p:cNvPr>
          <p:cNvSpPr txBox="1"/>
          <p:nvPr/>
        </p:nvSpPr>
        <p:spPr>
          <a:xfrm>
            <a:off x="1610658" y="28602"/>
            <a:ext cx="9062096"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se seznamuje s de </a:t>
            </a:r>
            <a:r>
              <a:rPr lang="cs-CZ" sz="2400" cap="small" dirty="0" err="1">
                <a:solidFill>
                  <a:srgbClr val="70AD47">
                    <a:lumMod val="50000"/>
                  </a:srgbClr>
                </a:solidFill>
                <a:latin typeface="Calibri" panose="020F0502020204030204"/>
              </a:rPr>
              <a:t>Broglieho</a:t>
            </a:r>
            <a:r>
              <a:rPr lang="cs-CZ" sz="2400" cap="small" dirty="0">
                <a:solidFill>
                  <a:srgbClr val="70AD47">
                    <a:lumMod val="50000"/>
                  </a:srgbClr>
                </a:solidFill>
                <a:latin typeface="Calibri" panose="020F0502020204030204"/>
              </a:rPr>
              <a:t> disertací a hledá vlnovou rovnici</a:t>
            </a:r>
          </a:p>
        </p:txBody>
      </p:sp>
      <p:sp>
        <p:nvSpPr>
          <p:cNvPr id="2" name="TextovéPole 1">
            <a:extLst>
              <a:ext uri="{FF2B5EF4-FFF2-40B4-BE49-F238E27FC236}">
                <a16:creationId xmlns:a16="http://schemas.microsoft.com/office/drawing/2014/main" id="{EEB4DC2E-2060-73EE-4870-81E54901394B}"/>
              </a:ext>
            </a:extLst>
          </p:cNvPr>
          <p:cNvSpPr txBox="1"/>
          <p:nvPr/>
        </p:nvSpPr>
        <p:spPr>
          <a:xfrm>
            <a:off x="468403" y="4086007"/>
            <a:ext cx="10986247" cy="1938992"/>
          </a:xfrm>
          <a:prstGeom prst="rect">
            <a:avLst/>
          </a:prstGeom>
          <a:noFill/>
        </p:spPr>
        <p:txBody>
          <a:bodyPr wrap="square">
            <a:spAutoFit/>
          </a:bodyPr>
          <a:lstStyle/>
          <a:p>
            <a:pPr marL="457200" indent="-457200">
              <a:buClr>
                <a:srgbClr val="0070C0"/>
              </a:buClr>
              <a:buFont typeface="Wingdings" panose="05000000000000000000" pitchFamily="2" charset="2"/>
              <a:buChar char="Ø"/>
            </a:pPr>
            <a:r>
              <a:rPr lang="cs-CZ" sz="2200" dirty="0">
                <a:solidFill>
                  <a:srgbClr val="FF0000"/>
                </a:solidFill>
                <a:effectLst/>
                <a:latin typeface="Cavolini" panose="03000502040302020204" pitchFamily="66" charset="0"/>
                <a:ea typeface="Aptos" panose="020B0004020202020204" pitchFamily="34" charset="0"/>
                <a:cs typeface="Cavolini" panose="03000502040302020204" pitchFamily="66" charset="0"/>
              </a:rPr>
              <a:t>de </a:t>
            </a:r>
            <a:r>
              <a:rPr lang="cs-CZ" sz="2200" dirty="0" err="1">
                <a:solidFill>
                  <a:srgbClr val="FF0000"/>
                </a:solidFill>
                <a:effectLst/>
                <a:latin typeface="Cavolini" panose="03000502040302020204" pitchFamily="66" charset="0"/>
                <a:ea typeface="Aptos" panose="020B0004020202020204" pitchFamily="34" charset="0"/>
                <a:cs typeface="Cavolini" panose="03000502040302020204" pitchFamily="66" charset="0"/>
              </a:rPr>
              <a:t>Broglie</a:t>
            </a:r>
            <a:r>
              <a:rPr lang="cs-CZ" sz="2200" dirty="0">
                <a:solidFill>
                  <a:srgbClr val="FF0000"/>
                </a:solidFill>
                <a:effectLst/>
                <a:latin typeface="Cavolini" panose="03000502040302020204" pitchFamily="66" charset="0"/>
                <a:ea typeface="Aptos" panose="020B0004020202020204" pitchFamily="34" charset="0"/>
                <a:cs typeface="Cavolini" panose="03000502040302020204" pitchFamily="66" charset="0"/>
              </a:rPr>
              <a:t> </a:t>
            </a:r>
            <a:r>
              <a:rPr lang="cs-CZ" sz="2200" dirty="0">
                <a:solidFill>
                  <a:srgbClr val="0070C0"/>
                </a:solidFill>
                <a:effectLst/>
                <a:latin typeface="Cavolini" panose="03000502040302020204" pitchFamily="66" charset="0"/>
                <a:ea typeface="Aptos" panose="020B0004020202020204" pitchFamily="34" charset="0"/>
                <a:cs typeface="Cavolini" panose="03000502040302020204" pitchFamily="66" charset="0"/>
              </a:rPr>
              <a:t>při formulaci své teorie široce využíval </a:t>
            </a:r>
            <a:r>
              <a:rPr lang="cs-CZ" sz="2200" dirty="0">
                <a:solidFill>
                  <a:srgbClr val="FF0000"/>
                </a:solidFill>
                <a:effectLst/>
                <a:latin typeface="Cavolini" panose="03000502040302020204" pitchFamily="66" charset="0"/>
                <a:ea typeface="Aptos" panose="020B0004020202020204" pitchFamily="34" charset="0"/>
                <a:cs typeface="Cavolini" panose="03000502040302020204" pitchFamily="66" charset="0"/>
              </a:rPr>
              <a:t>relativistické</a:t>
            </a:r>
            <a:r>
              <a:rPr lang="cs-CZ" sz="2200" dirty="0">
                <a:solidFill>
                  <a:srgbClr val="0070C0"/>
                </a:solidFill>
                <a:effectLst/>
                <a:latin typeface="Cavolini" panose="03000502040302020204" pitchFamily="66" charset="0"/>
                <a:ea typeface="Aptos" panose="020B0004020202020204" pitchFamily="34" charset="0"/>
                <a:cs typeface="Cavolini" panose="03000502040302020204" pitchFamily="66" charset="0"/>
              </a:rPr>
              <a:t> argumenty, aby dospěl k popisu vln hmoty,</a:t>
            </a:r>
          </a:p>
          <a:p>
            <a:pPr marL="457200" indent="-457200">
              <a:buClr>
                <a:srgbClr val="0070C0"/>
              </a:buClr>
              <a:buAutoNum type="arabicParenR"/>
            </a:pPr>
            <a:endParaRPr lang="cs-CZ" sz="1000" dirty="0">
              <a:solidFill>
                <a:srgbClr val="0070C0"/>
              </a:solidFill>
              <a:effectLst/>
              <a:latin typeface="Cavolini" panose="03000502040302020204" pitchFamily="66" charset="0"/>
              <a:ea typeface="Aptos" panose="020B0004020202020204" pitchFamily="34" charset="0"/>
              <a:cs typeface="Cavolini" panose="03000502040302020204" pitchFamily="66" charset="0"/>
            </a:endParaRPr>
          </a:p>
          <a:p>
            <a:pPr marL="457200" indent="-457200">
              <a:buFont typeface="Wingdings" panose="05000000000000000000" pitchFamily="2" charset="2"/>
              <a:buChar char="Ø"/>
            </a:pPr>
            <a:r>
              <a:rPr lang="cs-CZ" sz="2200" dirty="0">
                <a:solidFill>
                  <a:srgbClr val="0070C0"/>
                </a:solidFill>
                <a:effectLst/>
                <a:latin typeface="Cavolini" panose="03000502040302020204" pitchFamily="66" charset="0"/>
                <a:ea typeface="Aptos" panose="020B0004020202020204" pitchFamily="34" charset="0"/>
                <a:cs typeface="Cavolini" panose="03000502040302020204" pitchFamily="66" charset="0"/>
              </a:rPr>
              <a:t>Sommerfeld</a:t>
            </a:r>
            <a:r>
              <a:rPr lang="cs-CZ" sz="2200" dirty="0">
                <a:solidFill>
                  <a:srgbClr val="FF0000"/>
                </a:solidFill>
                <a:latin typeface="Cavolini" panose="03000502040302020204" pitchFamily="66" charset="0"/>
                <a:ea typeface="Aptos" panose="020B0004020202020204" pitchFamily="34" charset="0"/>
                <a:cs typeface="Cavolini" panose="03000502040302020204" pitchFamily="66" charset="0"/>
              </a:rPr>
              <a:t> </a:t>
            </a:r>
            <a:r>
              <a:rPr lang="cs-CZ" sz="2200" dirty="0">
                <a:solidFill>
                  <a:srgbClr val="0070C0"/>
                </a:solidFill>
                <a:latin typeface="Cavolini" panose="03000502040302020204" pitchFamily="66" charset="0"/>
                <a:ea typeface="Aptos" panose="020B0004020202020204" pitchFamily="34" charset="0"/>
                <a:cs typeface="Cavolini" panose="03000502040302020204" pitchFamily="66" charset="0"/>
              </a:rPr>
              <a:t>odvodil v rámci </a:t>
            </a:r>
            <a:r>
              <a:rPr lang="cs-CZ" sz="2200" dirty="0">
                <a:solidFill>
                  <a:srgbClr val="0070C0"/>
                </a:solidFill>
                <a:effectLst>
                  <a:outerShdw blurRad="38100" dist="38100" dir="2700000" algn="tl">
                    <a:srgbClr val="000000">
                      <a:alpha val="43137"/>
                    </a:srgbClr>
                  </a:outerShdw>
                </a:effectLst>
                <a:latin typeface="Cavolini" panose="03000502040302020204" pitchFamily="66" charset="0"/>
                <a:ea typeface="Aptos" panose="020B0004020202020204" pitchFamily="34" charset="0"/>
                <a:cs typeface="Cavolini" panose="03000502040302020204" pitchFamily="66" charset="0"/>
              </a:rPr>
              <a:t>staré</a:t>
            </a:r>
            <a:r>
              <a:rPr lang="cs-CZ" sz="2200" dirty="0">
                <a:solidFill>
                  <a:srgbClr val="0070C0"/>
                </a:solidFill>
                <a:latin typeface="Cavolini" panose="03000502040302020204" pitchFamily="66" charset="0"/>
                <a:ea typeface="Aptos" panose="020B0004020202020204" pitchFamily="34" charset="0"/>
                <a:cs typeface="Cavolini" panose="03000502040302020204" pitchFamily="66" charset="0"/>
              </a:rPr>
              <a:t> kvantové teorie</a:t>
            </a:r>
          </a:p>
          <a:p>
            <a:r>
              <a:rPr lang="cs-CZ" sz="2200" dirty="0">
                <a:solidFill>
                  <a:srgbClr val="FF0000"/>
                </a:solidFill>
                <a:latin typeface="Cavolini" panose="03000502040302020204" pitchFamily="66" charset="0"/>
                <a:ea typeface="Aptos" panose="020B0004020202020204" pitchFamily="34" charset="0"/>
                <a:cs typeface="Cavolini" panose="03000502040302020204" pitchFamily="66" charset="0"/>
              </a:rPr>
              <a:t>    relativistické korekce pro atom vodíku</a:t>
            </a:r>
            <a:r>
              <a:rPr lang="cs-CZ" sz="2200" dirty="0">
                <a:solidFill>
                  <a:srgbClr val="0070C0"/>
                </a:solidFill>
                <a:latin typeface="Cavolini" panose="03000502040302020204" pitchFamily="66" charset="0"/>
                <a:ea typeface="Aptos" panose="020B0004020202020204" pitchFamily="34" charset="0"/>
                <a:cs typeface="Cavolini" panose="03000502040302020204" pitchFamily="66" charset="0"/>
              </a:rPr>
              <a:t>, které vysvětlovaly        </a:t>
            </a:r>
          </a:p>
          <a:p>
            <a:r>
              <a:rPr lang="cs-CZ" sz="2200" dirty="0">
                <a:solidFill>
                  <a:srgbClr val="0070C0"/>
                </a:solidFill>
                <a:latin typeface="Cavolini" panose="03000502040302020204" pitchFamily="66" charset="0"/>
                <a:ea typeface="Aptos" panose="020B0004020202020204" pitchFamily="34" charset="0"/>
                <a:cs typeface="Cavolini" panose="03000502040302020204" pitchFamily="66" charset="0"/>
              </a:rPr>
              <a:t>    jemnou strukturu</a:t>
            </a:r>
            <a:r>
              <a:rPr lang="cs-CZ" sz="2200" dirty="0">
                <a:solidFill>
                  <a:srgbClr val="0070C0"/>
                </a:solidFill>
                <a:effectLst/>
                <a:latin typeface="Cavolini" panose="03000502040302020204" pitchFamily="66" charset="0"/>
                <a:ea typeface="Aptos" panose="020B0004020202020204" pitchFamily="34" charset="0"/>
                <a:cs typeface="Cavolini" panose="03000502040302020204" pitchFamily="66" charset="0"/>
              </a:rPr>
              <a:t>. </a:t>
            </a:r>
            <a:endParaRPr lang="cs-CZ" sz="2200" dirty="0">
              <a:solidFill>
                <a:srgbClr val="0070C0"/>
              </a:solidFill>
              <a:latin typeface="Cavolini" panose="03000502040302020204" pitchFamily="66" charset="0"/>
              <a:cs typeface="Cavolini" panose="03000502040302020204" pitchFamily="66" charset="0"/>
            </a:endParaRPr>
          </a:p>
        </p:txBody>
      </p:sp>
      <p:sp>
        <p:nvSpPr>
          <p:cNvPr id="4" name="TextovéPole 3">
            <a:extLst>
              <a:ext uri="{FF2B5EF4-FFF2-40B4-BE49-F238E27FC236}">
                <a16:creationId xmlns:a16="http://schemas.microsoft.com/office/drawing/2014/main" id="{32BB8F8A-AA66-F8EA-474C-7CDC1ABB56B4}"/>
              </a:ext>
            </a:extLst>
          </p:cNvPr>
          <p:cNvSpPr txBox="1"/>
          <p:nvPr/>
        </p:nvSpPr>
        <p:spPr>
          <a:xfrm>
            <a:off x="470345" y="3471165"/>
            <a:ext cx="11318702" cy="400110"/>
          </a:xfrm>
          <a:prstGeom prst="rect">
            <a:avLst/>
          </a:prstGeom>
          <a:noFill/>
        </p:spPr>
        <p:txBody>
          <a:bodyPr wrap="square" rtlCol="0">
            <a:spAutoFit/>
          </a:bodyPr>
          <a:lstStyle/>
          <a:p>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2000" dirty="0">
                <a:solidFill>
                  <a:srgbClr val="0070C0"/>
                </a:solidFill>
                <a:latin typeface="Cavolini" panose="03000502040302020204" pitchFamily="66" charset="0"/>
                <a:cs typeface="Cavolini" panose="03000502040302020204" pitchFamily="66" charset="0"/>
              </a:rPr>
              <a:t> se dává do práce …. hledá vlnovou rovnici (</a:t>
            </a:r>
            <a:r>
              <a:rPr lang="cs-CZ" sz="2000" u="sng" dirty="0">
                <a:solidFill>
                  <a:srgbClr val="0070C0"/>
                </a:solidFill>
                <a:latin typeface="Cavolini" panose="03000502040302020204" pitchFamily="66" charset="0"/>
                <a:cs typeface="Cavolini" panose="03000502040302020204" pitchFamily="66" charset="0"/>
              </a:rPr>
              <a:t>relativistickou</a:t>
            </a:r>
            <a:r>
              <a:rPr lang="cs-CZ" sz="2000" dirty="0">
                <a:solidFill>
                  <a:srgbClr val="0070C0"/>
                </a:solidFill>
                <a:latin typeface="Cavolini" panose="03000502040302020204" pitchFamily="66" charset="0"/>
                <a:cs typeface="Cavolini" panose="03000502040302020204" pitchFamily="66" charset="0"/>
              </a:rPr>
              <a:t>, </a:t>
            </a:r>
            <a:r>
              <a:rPr lang="cs-CZ" sz="2000" dirty="0">
                <a:solidFill>
                  <a:srgbClr val="FF0000"/>
                </a:solidFill>
                <a:latin typeface="Cavolini" panose="03000502040302020204" pitchFamily="66" charset="0"/>
                <a:cs typeface="Cavolini" panose="03000502040302020204" pitchFamily="66" charset="0"/>
              </a:rPr>
              <a:t>proč?</a:t>
            </a:r>
            <a:r>
              <a:rPr lang="cs-CZ" sz="2000" dirty="0">
                <a:solidFill>
                  <a:srgbClr val="0070C0"/>
                </a:solidFill>
                <a:latin typeface="Cavolini" panose="03000502040302020204" pitchFamily="66" charset="0"/>
                <a:cs typeface="Cavolini" panose="03000502040302020204" pitchFamily="66" charset="0"/>
              </a:rPr>
              <a:t>)</a:t>
            </a:r>
          </a:p>
        </p:txBody>
      </p:sp>
    </p:spTree>
    <p:extLst>
      <p:ext uri="{BB962C8B-B14F-4D97-AF65-F5344CB8AC3E}">
        <p14:creationId xmlns:p14="http://schemas.microsoft.com/office/powerpoint/2010/main" val="10492720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F7BCC-DBE8-A4C8-D55E-75202C600B64}"/>
            </a:ext>
          </a:extLst>
        </p:cNvPr>
        <p:cNvGrpSpPr/>
        <p:nvPr/>
      </p:nvGrpSpPr>
      <p:grpSpPr>
        <a:xfrm>
          <a:off x="0" y="0"/>
          <a:ext cx="0" cy="0"/>
          <a:chOff x="0" y="0"/>
          <a:chExt cx="0" cy="0"/>
        </a:xfrm>
      </p:grpSpPr>
      <p:sp>
        <p:nvSpPr>
          <p:cNvPr id="12" name="Obdélník 11">
            <a:extLst>
              <a:ext uri="{FF2B5EF4-FFF2-40B4-BE49-F238E27FC236}">
                <a16:creationId xmlns:a16="http://schemas.microsoft.com/office/drawing/2014/main" id="{E3F7CBBB-E5D2-AAC2-DB4F-6131C01A3EDB}"/>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3" name="TextovéPole 12">
            <a:extLst>
              <a:ext uri="{FF2B5EF4-FFF2-40B4-BE49-F238E27FC236}">
                <a16:creationId xmlns:a16="http://schemas.microsoft.com/office/drawing/2014/main" id="{24A72476-7050-3969-8D56-083B2228E0ED}"/>
              </a:ext>
            </a:extLst>
          </p:cNvPr>
          <p:cNvSpPr txBox="1"/>
          <p:nvPr/>
        </p:nvSpPr>
        <p:spPr>
          <a:xfrm>
            <a:off x="1610658" y="28602"/>
            <a:ext cx="9062096"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se seznamuje s de </a:t>
            </a:r>
            <a:r>
              <a:rPr lang="cs-CZ" sz="2400" cap="small" dirty="0" err="1">
                <a:solidFill>
                  <a:srgbClr val="70AD47">
                    <a:lumMod val="50000"/>
                  </a:srgbClr>
                </a:solidFill>
                <a:latin typeface="Calibri" panose="020F0502020204030204"/>
              </a:rPr>
              <a:t>Broglieho</a:t>
            </a:r>
            <a:r>
              <a:rPr lang="cs-CZ" sz="2400" cap="small" dirty="0">
                <a:solidFill>
                  <a:srgbClr val="70AD47">
                    <a:lumMod val="50000"/>
                  </a:srgbClr>
                </a:solidFill>
                <a:latin typeface="Calibri" panose="020F0502020204030204"/>
              </a:rPr>
              <a:t> disertací a hledá vlnovou rovnici</a:t>
            </a:r>
          </a:p>
        </p:txBody>
      </p:sp>
      <p:sp>
        <p:nvSpPr>
          <p:cNvPr id="4" name="TextovéPole 3">
            <a:extLst>
              <a:ext uri="{FF2B5EF4-FFF2-40B4-BE49-F238E27FC236}">
                <a16:creationId xmlns:a16="http://schemas.microsoft.com/office/drawing/2014/main" id="{6EA860A5-B2C7-EEDB-9339-96EF38EF0B94}"/>
              </a:ext>
            </a:extLst>
          </p:cNvPr>
          <p:cNvSpPr txBox="1"/>
          <p:nvPr/>
        </p:nvSpPr>
        <p:spPr>
          <a:xfrm>
            <a:off x="462831" y="4102959"/>
            <a:ext cx="11460228" cy="2462213"/>
          </a:xfrm>
          <a:prstGeom prst="rect">
            <a:avLst/>
          </a:prstGeom>
          <a:noFill/>
        </p:spPr>
        <p:txBody>
          <a:bodyPr wrap="square" rtlCol="0">
            <a:spAutoFit/>
          </a:bodyPr>
          <a:lstStyle/>
          <a:p>
            <a:r>
              <a:rPr lang="cs-CZ" sz="1900" dirty="0">
                <a:solidFill>
                  <a:schemeClr val="bg2">
                    <a:lumMod val="50000"/>
                  </a:schemeClr>
                </a:solidFill>
                <a:latin typeface="Cavolini" panose="03000502040302020204" pitchFamily="66" charset="0"/>
                <a:cs typeface="Cavolini" panose="03000502040302020204" pitchFamily="66" charset="0"/>
              </a:rPr>
              <a:t>Pohled na několik klíčových týdnů, kdy se rodila vlnová rovnice, poskytují jeho</a:t>
            </a:r>
          </a:p>
          <a:p>
            <a:endParaRPr lang="cs-CZ" sz="800" dirty="0">
              <a:solidFill>
                <a:schemeClr val="bg2">
                  <a:lumMod val="50000"/>
                </a:schemeClr>
              </a:solidFill>
              <a:latin typeface="Cavolini" panose="03000502040302020204" pitchFamily="66" charset="0"/>
              <a:cs typeface="Cavolini" panose="03000502040302020204" pitchFamily="66" charset="0"/>
            </a:endParaRPr>
          </a:p>
          <a:p>
            <a:pPr marL="457200" indent="-457200">
              <a:buFont typeface="Wingdings" panose="05000000000000000000" pitchFamily="2" charset="2"/>
              <a:buChar char="Ø"/>
            </a:pPr>
            <a:r>
              <a:rPr lang="cs-CZ" sz="1900" dirty="0">
                <a:solidFill>
                  <a:schemeClr val="bg2">
                    <a:lumMod val="50000"/>
                  </a:schemeClr>
                </a:solidFill>
                <a:latin typeface="Cavolini" panose="03000502040302020204" pitchFamily="66" charset="0"/>
                <a:cs typeface="Cavolini" panose="03000502040302020204" pitchFamily="66" charset="0"/>
              </a:rPr>
              <a:t>nepublikované rukopisy</a:t>
            </a:r>
          </a:p>
          <a:p>
            <a:endParaRPr lang="cs-CZ" sz="800" dirty="0">
              <a:solidFill>
                <a:schemeClr val="bg2">
                  <a:lumMod val="50000"/>
                </a:schemeClr>
              </a:solidFill>
              <a:latin typeface="Cavolini" panose="03000502040302020204" pitchFamily="66" charset="0"/>
              <a:cs typeface="Cavolini" panose="03000502040302020204" pitchFamily="66" charset="0"/>
            </a:endParaRPr>
          </a:p>
          <a:p>
            <a:pPr marL="342900" indent="-342900">
              <a:buFont typeface="Wingdings" panose="05000000000000000000" pitchFamily="2" charset="2"/>
              <a:buChar char="Ø"/>
            </a:pPr>
            <a:r>
              <a:rPr lang="cs-CZ" sz="1900" dirty="0">
                <a:solidFill>
                  <a:schemeClr val="bg2">
                    <a:lumMod val="50000"/>
                  </a:schemeClr>
                </a:solidFill>
                <a:latin typeface="Cavolini" panose="03000502040302020204" pitchFamily="66" charset="0"/>
                <a:cs typeface="Cavolini" panose="03000502040302020204" pitchFamily="66" charset="0"/>
              </a:rPr>
              <a:t> zápisníky</a:t>
            </a:r>
          </a:p>
          <a:p>
            <a:endParaRPr lang="cs-CZ" sz="800" dirty="0">
              <a:solidFill>
                <a:schemeClr val="bg2">
                  <a:lumMod val="50000"/>
                </a:schemeClr>
              </a:solidFill>
              <a:latin typeface="Cavolini" panose="03000502040302020204" pitchFamily="66" charset="0"/>
              <a:cs typeface="Cavolini" panose="03000502040302020204" pitchFamily="66" charset="0"/>
            </a:endParaRPr>
          </a:p>
          <a:p>
            <a:pPr marL="342900" indent="-342900">
              <a:buFont typeface="Wingdings" panose="05000000000000000000" pitchFamily="2" charset="2"/>
              <a:buChar char="Ø"/>
            </a:pPr>
            <a:r>
              <a:rPr lang="cs-CZ" sz="1900" dirty="0">
                <a:solidFill>
                  <a:schemeClr val="bg2">
                    <a:lumMod val="50000"/>
                  </a:schemeClr>
                </a:solidFill>
                <a:latin typeface="Cavolini" panose="03000502040302020204" pitchFamily="66" charset="0"/>
                <a:cs typeface="Cavolini" panose="03000502040302020204" pitchFamily="66" charset="0"/>
              </a:rPr>
              <a:t> dopisy (zejména s W. </a:t>
            </a:r>
            <a:r>
              <a:rPr lang="cs-CZ" sz="1900" dirty="0" err="1">
                <a:solidFill>
                  <a:schemeClr val="bg2">
                    <a:lumMod val="50000"/>
                  </a:schemeClr>
                </a:solidFill>
                <a:latin typeface="Cavolini" panose="03000502040302020204" pitchFamily="66" charset="0"/>
                <a:cs typeface="Cavolini" panose="03000502040302020204" pitchFamily="66" charset="0"/>
              </a:rPr>
              <a:t>Wienem</a:t>
            </a:r>
            <a:r>
              <a:rPr lang="cs-CZ" sz="1900" dirty="0">
                <a:solidFill>
                  <a:schemeClr val="bg2">
                    <a:lumMod val="50000"/>
                  </a:schemeClr>
                </a:solidFill>
                <a:latin typeface="Cavolini" panose="03000502040302020204" pitchFamily="66" charset="0"/>
                <a:cs typeface="Cavolini" panose="03000502040302020204" pitchFamily="66" charset="0"/>
              </a:rPr>
              <a:t>)</a:t>
            </a:r>
          </a:p>
          <a:p>
            <a:endParaRPr lang="cs-CZ" sz="800" dirty="0">
              <a:solidFill>
                <a:schemeClr val="bg2">
                  <a:lumMod val="50000"/>
                </a:schemeClr>
              </a:solidFill>
              <a:latin typeface="Cavolini" panose="03000502040302020204" pitchFamily="66" charset="0"/>
              <a:cs typeface="Cavolini" panose="03000502040302020204" pitchFamily="66" charset="0"/>
            </a:endParaRPr>
          </a:p>
          <a:p>
            <a:pPr marL="342900" indent="-342900">
              <a:buFont typeface="Wingdings" panose="05000000000000000000" pitchFamily="2" charset="2"/>
              <a:buChar char="Ø"/>
            </a:pPr>
            <a:r>
              <a:rPr lang="cs-CZ" sz="1900" dirty="0">
                <a:solidFill>
                  <a:schemeClr val="bg2">
                    <a:lumMod val="50000"/>
                  </a:schemeClr>
                </a:solidFill>
                <a:latin typeface="Cavolini" panose="03000502040302020204" pitchFamily="66" charset="0"/>
                <a:cs typeface="Cavolini" panose="03000502040302020204" pitchFamily="66" charset="0"/>
              </a:rPr>
              <a:t> první publikovaná práce </a:t>
            </a:r>
            <a:r>
              <a:rPr lang="cs-CZ" sz="1900" dirty="0">
                <a:solidFill>
                  <a:schemeClr val="bg2">
                    <a:lumMod val="50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tetralogie</a:t>
            </a:r>
            <a:r>
              <a:rPr lang="cs-CZ" sz="1900" dirty="0">
                <a:solidFill>
                  <a:schemeClr val="bg2">
                    <a:lumMod val="50000"/>
                  </a:schemeClr>
                </a:solidFill>
                <a:latin typeface="Cavolini" panose="03000502040302020204" pitchFamily="66" charset="0"/>
                <a:cs typeface="Cavolini" panose="03000502040302020204" pitchFamily="66" charset="0"/>
              </a:rPr>
              <a:t> </a:t>
            </a:r>
            <a:r>
              <a:rPr lang="cs-CZ" sz="1900" i="1" dirty="0">
                <a:solidFill>
                  <a:schemeClr val="bg2">
                    <a:lumMod val="50000"/>
                  </a:schemeClr>
                </a:solidFill>
                <a:latin typeface="Cavolini" panose="03000502040302020204" pitchFamily="66" charset="0"/>
                <a:cs typeface="Cavolini" panose="03000502040302020204" pitchFamily="66" charset="0"/>
              </a:rPr>
              <a:t>Kvantování jako problém vlastních hodnot </a:t>
            </a:r>
          </a:p>
          <a:p>
            <a:endParaRPr lang="cs-CZ" sz="800" dirty="0">
              <a:solidFill>
                <a:schemeClr val="bg2">
                  <a:lumMod val="50000"/>
                </a:schemeClr>
              </a:solidFill>
              <a:latin typeface="Cavolini" panose="03000502040302020204" pitchFamily="66" charset="0"/>
              <a:cs typeface="Cavolini" panose="03000502040302020204" pitchFamily="66" charset="0"/>
            </a:endParaRPr>
          </a:p>
          <a:p>
            <a:pPr marL="342900" indent="-342900">
              <a:buFont typeface="Wingdings" panose="05000000000000000000" pitchFamily="2" charset="2"/>
              <a:buChar char="Ø"/>
            </a:pPr>
            <a:r>
              <a:rPr lang="cs-CZ" sz="1900" dirty="0">
                <a:solidFill>
                  <a:schemeClr val="bg2">
                    <a:lumMod val="50000"/>
                  </a:schemeClr>
                </a:solidFill>
                <a:latin typeface="Cavolini" panose="03000502040302020204" pitchFamily="66" charset="0"/>
                <a:cs typeface="Cavolini" panose="03000502040302020204" pitchFamily="66" charset="0"/>
              </a:rPr>
              <a:t> (ne vždy úplně spolehlivé) vzpomínky pamětníků</a:t>
            </a:r>
          </a:p>
        </p:txBody>
      </p:sp>
      <p:sp>
        <p:nvSpPr>
          <p:cNvPr id="3" name="TextovéPole 2">
            <a:extLst>
              <a:ext uri="{FF2B5EF4-FFF2-40B4-BE49-F238E27FC236}">
                <a16:creationId xmlns:a16="http://schemas.microsoft.com/office/drawing/2014/main" id="{158BB7B8-6690-53B6-2FCC-FDEC7981FCFF}"/>
              </a:ext>
            </a:extLst>
          </p:cNvPr>
          <p:cNvSpPr txBox="1"/>
          <p:nvPr/>
        </p:nvSpPr>
        <p:spPr>
          <a:xfrm>
            <a:off x="470345" y="3471165"/>
            <a:ext cx="11318702" cy="400110"/>
          </a:xfrm>
          <a:prstGeom prst="rect">
            <a:avLst/>
          </a:prstGeom>
          <a:noFill/>
        </p:spPr>
        <p:txBody>
          <a:bodyPr wrap="square" rtlCol="0">
            <a:spAutoFit/>
          </a:bodyPr>
          <a:lstStyle/>
          <a:p>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2000" dirty="0">
                <a:solidFill>
                  <a:srgbClr val="0070C0"/>
                </a:solidFill>
                <a:latin typeface="Cavolini" panose="03000502040302020204" pitchFamily="66" charset="0"/>
                <a:cs typeface="Cavolini" panose="03000502040302020204" pitchFamily="66" charset="0"/>
              </a:rPr>
              <a:t> se dává do práce …. hledá vlnovou rovnici (relativistickou, </a:t>
            </a:r>
            <a:r>
              <a:rPr lang="cs-CZ" sz="2000" dirty="0">
                <a:solidFill>
                  <a:srgbClr val="FF0000"/>
                </a:solidFill>
                <a:latin typeface="Cavolini" panose="03000502040302020204" pitchFamily="66" charset="0"/>
                <a:cs typeface="Cavolini" panose="03000502040302020204" pitchFamily="66" charset="0"/>
              </a:rPr>
              <a:t>proč?</a:t>
            </a:r>
            <a:r>
              <a:rPr lang="cs-CZ" sz="2000" dirty="0">
                <a:solidFill>
                  <a:srgbClr val="0070C0"/>
                </a:solidFill>
                <a:latin typeface="Cavolini" panose="03000502040302020204" pitchFamily="66" charset="0"/>
                <a:cs typeface="Cavolini" panose="03000502040302020204" pitchFamily="66" charset="0"/>
              </a:rPr>
              <a:t>)</a:t>
            </a:r>
          </a:p>
        </p:txBody>
      </p:sp>
    </p:spTree>
    <p:extLst>
      <p:ext uri="{BB962C8B-B14F-4D97-AF65-F5344CB8AC3E}">
        <p14:creationId xmlns:p14="http://schemas.microsoft.com/office/powerpoint/2010/main" val="354769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470CF-D5E4-0ACC-EF96-9CA75DC426B7}"/>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 name="TextovéPole 6">
                <a:extLst>
                  <a:ext uri="{FF2B5EF4-FFF2-40B4-BE49-F238E27FC236}">
                    <a16:creationId xmlns:a16="http://schemas.microsoft.com/office/drawing/2014/main" id="{B17DAD59-7A7D-2D37-65F1-5DA1FE3698E7}"/>
                  </a:ext>
                </a:extLst>
              </p:cNvPr>
              <p:cNvSpPr txBox="1"/>
              <p:nvPr/>
            </p:nvSpPr>
            <p:spPr>
              <a:xfrm>
                <a:off x="2325969" y="2560979"/>
                <a:ext cx="867482" cy="67948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200" b="0" i="1" smtClean="0">
                          <a:solidFill>
                            <a:srgbClr val="FF0000"/>
                          </a:solidFill>
                          <a:latin typeface="Cambria Math" panose="02040503050406030204" pitchFamily="18" charset="0"/>
                        </a:rPr>
                        <m:t>𝑢</m:t>
                      </m:r>
                      <m:r>
                        <a:rPr lang="cs-CZ" sz="2200" b="0" i="1" smtClean="0">
                          <a:latin typeface="Cambria Math" panose="02040503050406030204" pitchFamily="18" charset="0"/>
                        </a:rPr>
                        <m:t>=</m:t>
                      </m:r>
                      <m:f>
                        <m:fPr>
                          <m:ctrlPr>
                            <a:rPr lang="cs-CZ" sz="2200" i="1">
                              <a:latin typeface="Cambria Math" panose="02040503050406030204" pitchFamily="18" charset="0"/>
                            </a:rPr>
                          </m:ctrlPr>
                        </m:fPr>
                        <m:num>
                          <m:sSup>
                            <m:sSupPr>
                              <m:ctrlPr>
                                <a:rPr lang="cs-CZ" sz="2200" i="1">
                                  <a:latin typeface="Cambria Math" panose="02040503050406030204" pitchFamily="18" charset="0"/>
                                </a:rPr>
                              </m:ctrlPr>
                            </m:sSupPr>
                            <m:e>
                              <m:r>
                                <a:rPr lang="cs-CZ" sz="2200" i="1">
                                  <a:latin typeface="Cambria Math" panose="02040503050406030204" pitchFamily="18" charset="0"/>
                                </a:rPr>
                                <m:t>𝑐</m:t>
                              </m:r>
                            </m:e>
                            <m:sup>
                              <m:r>
                                <a:rPr lang="cs-CZ" sz="2200" i="1">
                                  <a:latin typeface="Cambria Math" panose="02040503050406030204" pitchFamily="18" charset="0"/>
                                </a:rPr>
                                <m:t>2</m:t>
                              </m:r>
                            </m:sup>
                          </m:sSup>
                        </m:num>
                        <m:den>
                          <m:r>
                            <a:rPr lang="cs-CZ" sz="2200" b="0" i="1" smtClean="0">
                              <a:highlight>
                                <a:srgbClr val="00FF00"/>
                              </a:highlight>
                              <a:latin typeface="Cambria Math" panose="02040503050406030204" pitchFamily="18" charset="0"/>
                            </a:rPr>
                            <m:t>𝑣</m:t>
                          </m:r>
                        </m:den>
                      </m:f>
                    </m:oMath>
                  </m:oMathPara>
                </a14:m>
                <a:endParaRPr lang="cs-CZ" sz="2200" dirty="0"/>
              </a:p>
            </p:txBody>
          </p:sp>
        </mc:Choice>
        <mc:Fallback xmlns="">
          <p:sp>
            <p:nvSpPr>
              <p:cNvPr id="7" name="TextovéPole 6">
                <a:extLst>
                  <a:ext uri="{FF2B5EF4-FFF2-40B4-BE49-F238E27FC236}">
                    <a16:creationId xmlns:a16="http://schemas.microsoft.com/office/drawing/2014/main" id="{B17DAD59-7A7D-2D37-65F1-5DA1FE3698E7}"/>
                  </a:ext>
                </a:extLst>
              </p:cNvPr>
              <p:cNvSpPr txBox="1">
                <a:spLocks noRot="1" noChangeAspect="1" noMove="1" noResize="1" noEditPoints="1" noAdjustHandles="1" noChangeArrowheads="1" noChangeShapeType="1" noTextEdit="1"/>
              </p:cNvSpPr>
              <p:nvPr/>
            </p:nvSpPr>
            <p:spPr>
              <a:xfrm>
                <a:off x="2325969" y="2560979"/>
                <a:ext cx="867482" cy="679481"/>
              </a:xfrm>
              <a:prstGeom prst="rect">
                <a:avLst/>
              </a:prstGeom>
              <a:blipFill>
                <a:blip r:embed="rId2"/>
                <a:stretch>
                  <a:fillRect/>
                </a:stretch>
              </a:blipFill>
            </p:spPr>
            <p:txBody>
              <a:bodyPr/>
              <a:lstStyle/>
              <a:p>
                <a:r>
                  <a:rPr lang="cs-CZ">
                    <a:noFill/>
                  </a:rPr>
                  <a:t> </a:t>
                </a:r>
              </a:p>
            </p:txBody>
          </p:sp>
        </mc:Fallback>
      </mc:AlternateContent>
      <p:sp>
        <p:nvSpPr>
          <p:cNvPr id="12" name="Obdélník 11">
            <a:extLst>
              <a:ext uri="{FF2B5EF4-FFF2-40B4-BE49-F238E27FC236}">
                <a16:creationId xmlns:a16="http://schemas.microsoft.com/office/drawing/2014/main" id="{9197DBD2-FEDD-5D91-E076-7EE4F42715C6}"/>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3" name="TextovéPole 12">
            <a:extLst>
              <a:ext uri="{FF2B5EF4-FFF2-40B4-BE49-F238E27FC236}">
                <a16:creationId xmlns:a16="http://schemas.microsoft.com/office/drawing/2014/main" id="{E0CD5869-AAAA-9D8D-FA57-C726132EB96E}"/>
              </a:ext>
            </a:extLst>
          </p:cNvPr>
          <p:cNvSpPr txBox="1"/>
          <p:nvPr/>
        </p:nvSpPr>
        <p:spPr>
          <a:xfrm>
            <a:off x="1610658" y="28602"/>
            <a:ext cx="9062096"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se seznamuje s de </a:t>
            </a:r>
            <a:r>
              <a:rPr lang="cs-CZ" sz="2400" cap="small" dirty="0" err="1">
                <a:solidFill>
                  <a:srgbClr val="70AD47">
                    <a:lumMod val="50000"/>
                  </a:srgbClr>
                </a:solidFill>
                <a:latin typeface="Calibri" panose="020F0502020204030204"/>
              </a:rPr>
              <a:t>Broglieho</a:t>
            </a:r>
            <a:r>
              <a:rPr lang="cs-CZ" sz="2400" cap="small" dirty="0">
                <a:solidFill>
                  <a:srgbClr val="70AD47">
                    <a:lumMod val="50000"/>
                  </a:srgbClr>
                </a:solidFill>
                <a:latin typeface="Calibri" panose="020F0502020204030204"/>
              </a:rPr>
              <a:t> disertací a hledá vlnovou rovnici</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3" name="TextovéPole 2">
            <a:extLst>
              <a:ext uri="{FF2B5EF4-FFF2-40B4-BE49-F238E27FC236}">
                <a16:creationId xmlns:a16="http://schemas.microsoft.com/office/drawing/2014/main" id="{7BE48AB3-BAE9-260D-DBD6-AC4CE8FDA630}"/>
              </a:ext>
            </a:extLst>
          </p:cNvPr>
          <p:cNvSpPr txBox="1"/>
          <p:nvPr/>
        </p:nvSpPr>
        <p:spPr>
          <a:xfrm>
            <a:off x="1415903" y="639583"/>
            <a:ext cx="9370129" cy="461665"/>
          </a:xfrm>
          <a:prstGeom prst="rect">
            <a:avLst/>
          </a:prstGeom>
          <a:noFill/>
        </p:spPr>
        <p:txBody>
          <a:bodyPr wrap="none" rtlCol="0">
            <a:spAutoFit/>
          </a:bodyPr>
          <a:lstStyle/>
          <a:p>
            <a:r>
              <a:rPr lang="cs-CZ" sz="2400" cap="small" dirty="0">
                <a:solidFill>
                  <a:schemeClr val="bg1">
                    <a:lumMod val="50000"/>
                  </a:schemeClr>
                </a:solidFill>
                <a:latin typeface="Calibri" panose="020F0502020204030204"/>
              </a:rPr>
              <a:t>První (relativistická) </a:t>
            </a:r>
            <a:r>
              <a:rPr lang="cs-CZ" sz="2400" cap="small" dirty="0" err="1">
                <a:solidFill>
                  <a:schemeClr val="bg1">
                    <a:lumMod val="50000"/>
                  </a:schemeClr>
                </a:solidFill>
                <a:latin typeface="Calibri" panose="020F0502020204030204"/>
              </a:rPr>
              <a:t>Schrödingerova</a:t>
            </a:r>
            <a:r>
              <a:rPr lang="cs-CZ" sz="2400" cap="small" dirty="0">
                <a:solidFill>
                  <a:schemeClr val="bg1">
                    <a:lumMod val="50000"/>
                  </a:schemeClr>
                </a:solidFill>
                <a:latin typeface="Calibri" panose="020F0502020204030204"/>
              </a:rPr>
              <a:t> vlnová rovnice pro </a:t>
            </a:r>
            <a:r>
              <a:rPr lang="cs-CZ" sz="2400" cap="small" dirty="0">
                <a:solidFill>
                  <a:srgbClr val="C00000"/>
                </a:solidFill>
                <a:latin typeface="Calibri" panose="020F0502020204030204"/>
              </a:rPr>
              <a:t>atom vodíku </a:t>
            </a:r>
            <a:r>
              <a:rPr lang="cs-CZ" sz="2400" cap="small" dirty="0">
                <a:solidFill>
                  <a:schemeClr val="bg1">
                    <a:lumMod val="50000"/>
                  </a:schemeClr>
                </a:solidFill>
                <a:latin typeface="Calibri" panose="020F0502020204030204"/>
              </a:rPr>
              <a:t>(1925)</a:t>
            </a:r>
            <a:endParaRPr lang="cs-CZ" sz="2400" cap="small" dirty="0">
              <a:solidFill>
                <a:schemeClr val="bg1">
                  <a:lumMod val="50000"/>
                </a:schemeClr>
              </a:solidFill>
              <a:effectLst>
                <a:outerShdw blurRad="38100" dist="38100" dir="2700000" algn="tl">
                  <a:srgbClr val="000000">
                    <a:alpha val="43137"/>
                  </a:srgbClr>
                </a:outerShdw>
              </a:effectLst>
              <a:latin typeface="Calibri" panose="020F0502020204030204"/>
            </a:endParaRPr>
          </a:p>
        </p:txBody>
      </p:sp>
      <mc:AlternateContent xmlns:mc="http://schemas.openxmlformats.org/markup-compatibility/2006" xmlns:a14="http://schemas.microsoft.com/office/drawing/2010/main">
        <mc:Choice Requires="a14">
          <p:sp>
            <p:nvSpPr>
              <p:cNvPr id="4" name="TextovéPole 3">
                <a:extLst>
                  <a:ext uri="{FF2B5EF4-FFF2-40B4-BE49-F238E27FC236}">
                    <a16:creationId xmlns:a16="http://schemas.microsoft.com/office/drawing/2014/main" id="{CADB974C-0966-D4D1-98E7-8EF191A0A732}"/>
                  </a:ext>
                </a:extLst>
              </p:cNvPr>
              <p:cNvSpPr txBox="1"/>
              <p:nvPr/>
            </p:nvSpPr>
            <p:spPr>
              <a:xfrm>
                <a:off x="1974594" y="1335773"/>
                <a:ext cx="1793248" cy="76354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ea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𝜓</m:t>
                      </m:r>
                      <m:r>
                        <a:rPr lang="cs-CZ" sz="2400" b="0" i="1" smtClean="0">
                          <a:latin typeface="Cambria Math" panose="02040503050406030204" pitchFamily="18" charset="0"/>
                        </a:rPr>
                        <m:t>=</m:t>
                      </m:r>
                      <m:f>
                        <m:fPr>
                          <m:ctrlPr>
                            <a:rPr lang="cs-CZ" sz="2400" b="0" i="1" smtClean="0">
                              <a:latin typeface="Cambria Math" panose="02040503050406030204" pitchFamily="18" charset="0"/>
                            </a:rPr>
                          </m:ctrlPr>
                        </m:fPr>
                        <m:num>
                          <m:r>
                            <a:rPr lang="cs-CZ" sz="2400" b="0" i="1" smtClean="0">
                              <a:latin typeface="Cambria Math" panose="02040503050406030204" pitchFamily="18" charset="0"/>
                            </a:rPr>
                            <m:t>1</m:t>
                          </m:r>
                        </m:num>
                        <m:den>
                          <m:sSup>
                            <m:sSupPr>
                              <m:ctrlPr>
                                <a:rPr lang="cs-CZ" sz="2400" b="0" i="1" smtClean="0">
                                  <a:solidFill>
                                    <a:srgbClr val="FF0000"/>
                                  </a:solidFill>
                                  <a:latin typeface="Cambria Math" panose="02040503050406030204" pitchFamily="18" charset="0"/>
                                </a:rPr>
                              </m:ctrlPr>
                            </m:sSupPr>
                            <m:e>
                              <m:r>
                                <a:rPr lang="cs-CZ" sz="2400" b="0" i="1" smtClean="0">
                                  <a:solidFill>
                                    <a:srgbClr val="FF0000"/>
                                  </a:solidFill>
                                  <a:latin typeface="Cambria Math" panose="02040503050406030204" pitchFamily="18" charset="0"/>
                                </a:rPr>
                                <m:t>𝑢</m:t>
                              </m:r>
                            </m:e>
                            <m:sup>
                              <m:r>
                                <a:rPr lang="cs-CZ" sz="2400" b="0" i="1" smtClean="0">
                                  <a:latin typeface="Cambria Math" panose="02040503050406030204" pitchFamily="18" charset="0"/>
                                </a:rPr>
                                <m:t>2</m:t>
                              </m:r>
                            </m:sup>
                          </m:sSup>
                        </m:den>
                      </m:f>
                      <m:f>
                        <m:fPr>
                          <m:ctrlPr>
                            <a:rPr lang="cs-CZ" sz="2400" b="0" i="1" smtClean="0">
                              <a:latin typeface="Cambria Math" panose="02040503050406030204" pitchFamily="18" charset="0"/>
                              <a:ea typeface="Cambria Math" panose="02040503050406030204" pitchFamily="18" charset="0"/>
                            </a:rPr>
                          </m:ctrlPr>
                        </m:fPr>
                        <m:num>
                          <m:sSup>
                            <m:sSupPr>
                              <m:ctrlPr>
                                <a:rPr lang="cs-CZ" sz="2400" b="0" i="1" smtClean="0">
                                  <a:latin typeface="Cambria Math" panose="02040503050406030204" pitchFamily="18" charset="0"/>
                                  <a:ea typeface="Cambria Math" panose="02040503050406030204" pitchFamily="18" charset="0"/>
                                </a:rPr>
                              </m:ctrlPr>
                            </m:sSupPr>
                            <m:e>
                              <m:r>
                                <a:rPr lang="cs-CZ" sz="2400" b="0" i="1" smtClean="0">
                                  <a:latin typeface="Cambria Math" panose="02040503050406030204" pitchFamily="18" charset="0"/>
                                  <a:ea typeface="Cambria Math" panose="02040503050406030204" pitchFamily="18" charset="0"/>
                                </a:rPr>
                                <m:t>𝜕</m:t>
                              </m:r>
                            </m:e>
                            <m:sup>
                              <m:r>
                                <a:rPr lang="cs-CZ" sz="2400" b="0" i="1" smtClean="0">
                                  <a:latin typeface="Cambria Math" panose="02040503050406030204" pitchFamily="18" charset="0"/>
                                </a:rPr>
                                <m:t>2</m:t>
                              </m:r>
                            </m:sup>
                          </m:sSup>
                          <m:r>
                            <a:rPr lang="cs-CZ" sz="2400" i="1">
                              <a:latin typeface="Cambria Math" panose="02040503050406030204" pitchFamily="18" charset="0"/>
                              <a:ea typeface="Cambria Math" panose="02040503050406030204" pitchFamily="18" charset="0"/>
                            </a:rPr>
                            <m:t>𝜓</m:t>
                          </m:r>
                        </m:num>
                        <m:den>
                          <m:r>
                            <a:rPr lang="cs-CZ" sz="2400" b="0" i="1" smtClean="0">
                              <a:latin typeface="Cambria Math" panose="02040503050406030204" pitchFamily="18" charset="0"/>
                              <a:ea typeface="Cambria Math" panose="02040503050406030204" pitchFamily="18" charset="0"/>
                            </a:rPr>
                            <m:t>𝜕</m:t>
                          </m:r>
                          <m:sSup>
                            <m:sSupPr>
                              <m:ctrlPr>
                                <a:rPr lang="cs-CZ" sz="2400" b="0" i="1" smtClean="0">
                                  <a:latin typeface="Cambria Math" panose="02040503050406030204" pitchFamily="18" charset="0"/>
                                  <a:ea typeface="Cambria Math" panose="02040503050406030204" pitchFamily="18" charset="0"/>
                                </a:rPr>
                              </m:ctrlPr>
                            </m:sSupPr>
                            <m:e>
                              <m:r>
                                <a:rPr lang="cs-CZ" sz="2400" b="0" i="1" smtClean="0">
                                  <a:latin typeface="Cambria Math" panose="02040503050406030204" pitchFamily="18" charset="0"/>
                                  <a:ea typeface="Cambria Math" panose="02040503050406030204" pitchFamily="18" charset="0"/>
                                </a:rPr>
                                <m:t>𝑡</m:t>
                              </m:r>
                            </m:e>
                            <m:sup>
                              <m:r>
                                <a:rPr lang="cs-CZ" sz="2400" b="0" i="1" smtClean="0">
                                  <a:latin typeface="Cambria Math" panose="02040503050406030204" pitchFamily="18" charset="0"/>
                                  <a:ea typeface="Cambria Math" panose="02040503050406030204" pitchFamily="18" charset="0"/>
                                </a:rPr>
                                <m:t>2</m:t>
                              </m:r>
                            </m:sup>
                          </m:sSup>
                        </m:den>
                      </m:f>
                    </m:oMath>
                  </m:oMathPara>
                </a14:m>
                <a:endParaRPr lang="cs-CZ" sz="2400" dirty="0"/>
              </a:p>
            </p:txBody>
          </p:sp>
        </mc:Choice>
        <mc:Fallback xmlns="">
          <p:sp>
            <p:nvSpPr>
              <p:cNvPr id="4" name="TextovéPole 3">
                <a:extLst>
                  <a:ext uri="{FF2B5EF4-FFF2-40B4-BE49-F238E27FC236}">
                    <a16:creationId xmlns:a16="http://schemas.microsoft.com/office/drawing/2014/main" id="{062D0378-C2D5-3EDA-BC07-7951E8B83577}"/>
                  </a:ext>
                </a:extLst>
              </p:cNvPr>
              <p:cNvSpPr txBox="1">
                <a:spLocks noRot="1" noChangeAspect="1" noMove="1" noResize="1" noEditPoints="1" noAdjustHandles="1" noChangeArrowheads="1" noChangeShapeType="1" noTextEdit="1"/>
              </p:cNvSpPr>
              <p:nvPr/>
            </p:nvSpPr>
            <p:spPr>
              <a:xfrm>
                <a:off x="1974594" y="1335773"/>
                <a:ext cx="1793248" cy="763542"/>
              </a:xfrm>
              <a:prstGeom prst="rect">
                <a:avLst/>
              </a:prstGeom>
              <a:blipFill>
                <a:blip r:embed="rId3"/>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5" name="TextovéPole 4">
                <a:extLst>
                  <a:ext uri="{FF2B5EF4-FFF2-40B4-BE49-F238E27FC236}">
                    <a16:creationId xmlns:a16="http://schemas.microsoft.com/office/drawing/2014/main" id="{45983535-DDCC-90C7-CCD6-233419319B95}"/>
                  </a:ext>
                </a:extLst>
              </p:cNvPr>
              <p:cNvSpPr txBox="1"/>
              <p:nvPr/>
            </p:nvSpPr>
            <p:spPr>
              <a:xfrm>
                <a:off x="4202073" y="1561264"/>
                <a:ext cx="2366802"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ea typeface="Cambria Math" panose="02040503050406030204" pitchFamily="18" charset="0"/>
                        </a:rPr>
                        <m:t>𝜓</m:t>
                      </m:r>
                      <m:r>
                        <a:rPr lang="cs-CZ" sz="2400" i="1">
                          <a:latin typeface="Cambria Math" panose="02040503050406030204" pitchFamily="18" charset="0"/>
                        </a:rPr>
                        <m:t>∝</m:t>
                      </m:r>
                      <m:func>
                        <m:funcPr>
                          <m:ctrlPr>
                            <a:rPr lang="cs-CZ" sz="2400" b="0" i="1" smtClean="0">
                              <a:latin typeface="Cambria Math" panose="02040503050406030204" pitchFamily="18" charset="0"/>
                            </a:rPr>
                          </m:ctrlPr>
                        </m:funcPr>
                        <m:fName>
                          <m:r>
                            <m:rPr>
                              <m:sty m:val="p"/>
                            </m:rPr>
                            <a:rPr lang="cs-CZ" sz="2400" b="0" i="0" smtClean="0">
                              <a:latin typeface="Cambria Math" panose="02040503050406030204" pitchFamily="18" charset="0"/>
                            </a:rPr>
                            <m:t>exp</m:t>
                          </m:r>
                        </m:fName>
                        <m:e>
                          <m:d>
                            <m:dPr>
                              <m:ctrlPr>
                                <a:rPr lang="cs-CZ" sz="2400" b="0" i="1" smtClean="0">
                                  <a:latin typeface="Cambria Math" panose="02040503050406030204" pitchFamily="18" charset="0"/>
                                </a:rPr>
                              </m:ctrlPr>
                            </m:dPr>
                            <m:e>
                              <m:r>
                                <a:rPr lang="cs-CZ" sz="2400" b="0" i="1" smtClean="0">
                                  <a:latin typeface="Cambria Math" panose="02040503050406030204" pitchFamily="18" charset="0"/>
                                </a:rPr>
                                <m:t>−</m:t>
                              </m:r>
                              <m:r>
                                <m:rPr>
                                  <m:sty m:val="p"/>
                                </m:rPr>
                                <a:rPr lang="cs-CZ" sz="2400" b="0" i="0" smtClean="0">
                                  <a:latin typeface="Cambria Math" panose="02040503050406030204" pitchFamily="18" charset="0"/>
                                </a:rPr>
                                <m:t>i</m:t>
                              </m:r>
                              <m:r>
                                <a:rPr lang="cs-CZ" sz="2400" b="0" i="0" smtClean="0">
                                  <a:latin typeface="Cambria Math" panose="02040503050406030204" pitchFamily="18" charset="0"/>
                                </a:rPr>
                                <m:t>2</m:t>
                              </m:r>
                              <m:r>
                                <m:rPr>
                                  <m:sty m:val="p"/>
                                </m:rPr>
                                <a:rPr lang="el-GR" sz="2400" b="0" i="1" smtClean="0">
                                  <a:latin typeface="Cambria Math" panose="02040503050406030204" pitchFamily="18" charset="0"/>
                                  <a:ea typeface="Cambria Math" panose="02040503050406030204" pitchFamily="18" charset="0"/>
                                </a:rPr>
                                <m:t>π</m:t>
                              </m:r>
                              <m:r>
                                <a:rPr lang="cs-CZ" sz="2400" b="0" i="1" smtClean="0">
                                  <a:latin typeface="Cambria Math" panose="02040503050406030204" pitchFamily="18" charset="0"/>
                                  <a:ea typeface="Cambria Math" panose="02040503050406030204" pitchFamily="18" charset="0"/>
                                </a:rPr>
                                <m:t>𝑓𝑡</m:t>
                              </m:r>
                            </m:e>
                          </m:d>
                        </m:e>
                      </m:func>
                    </m:oMath>
                  </m:oMathPara>
                </a14:m>
                <a:endParaRPr lang="cs-CZ" sz="2400" dirty="0"/>
              </a:p>
            </p:txBody>
          </p:sp>
        </mc:Choice>
        <mc:Fallback xmlns="">
          <p:sp>
            <p:nvSpPr>
              <p:cNvPr id="5" name="TextovéPole 4">
                <a:extLst>
                  <a:ext uri="{FF2B5EF4-FFF2-40B4-BE49-F238E27FC236}">
                    <a16:creationId xmlns:a16="http://schemas.microsoft.com/office/drawing/2014/main" id="{EE571865-3D0F-1845-0539-2A915B4D7B0B}"/>
                  </a:ext>
                </a:extLst>
              </p:cNvPr>
              <p:cNvSpPr txBox="1">
                <a:spLocks noRot="1" noChangeAspect="1" noMove="1" noResize="1" noEditPoints="1" noAdjustHandles="1" noChangeArrowheads="1" noChangeShapeType="1" noTextEdit="1"/>
              </p:cNvSpPr>
              <p:nvPr/>
            </p:nvSpPr>
            <p:spPr>
              <a:xfrm>
                <a:off x="4202073" y="1561264"/>
                <a:ext cx="2366802" cy="369332"/>
              </a:xfrm>
              <a:prstGeom prst="rect">
                <a:avLst/>
              </a:prstGeom>
              <a:blipFill>
                <a:blip r:embed="rId4"/>
                <a:stretch>
                  <a:fillRect l="-4113" t="-1639" b="-32787"/>
                </a:stretch>
              </a:blipFill>
            </p:spPr>
            <p:txBody>
              <a:bodyPr/>
              <a:lstStyle/>
              <a:p>
                <a:r>
                  <a:rPr lang="cs-CZ">
                    <a:noFill/>
                  </a:rPr>
                  <a:t> </a:t>
                </a:r>
              </a:p>
            </p:txBody>
          </p:sp>
        </mc:Fallback>
      </mc:AlternateContent>
      <p:sp>
        <p:nvSpPr>
          <p:cNvPr id="18" name="Obdélník 17">
            <a:extLst>
              <a:ext uri="{FF2B5EF4-FFF2-40B4-BE49-F238E27FC236}">
                <a16:creationId xmlns:a16="http://schemas.microsoft.com/office/drawing/2014/main" id="{22A2E475-E579-4BF2-22D0-89BC94D9AE69}"/>
              </a:ext>
            </a:extLst>
          </p:cNvPr>
          <p:cNvSpPr/>
          <p:nvPr/>
        </p:nvSpPr>
        <p:spPr>
          <a:xfrm>
            <a:off x="1819373" y="1261543"/>
            <a:ext cx="5052767" cy="964708"/>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20" name="Skupina 19">
            <a:extLst>
              <a:ext uri="{FF2B5EF4-FFF2-40B4-BE49-F238E27FC236}">
                <a16:creationId xmlns:a16="http://schemas.microsoft.com/office/drawing/2014/main" id="{050DBB64-FAD4-CC6C-68B4-08D40DDE3A17}"/>
              </a:ext>
            </a:extLst>
          </p:cNvPr>
          <p:cNvGrpSpPr/>
          <p:nvPr/>
        </p:nvGrpSpPr>
        <p:grpSpPr>
          <a:xfrm>
            <a:off x="7160427" y="1244617"/>
            <a:ext cx="2794279" cy="964708"/>
            <a:chOff x="7160427" y="1404876"/>
            <a:chExt cx="2794279" cy="964708"/>
          </a:xfrm>
        </p:grpSpPr>
        <mc:AlternateContent xmlns:mc="http://schemas.openxmlformats.org/markup-compatibility/2006" xmlns:a14="http://schemas.microsoft.com/office/drawing/2010/main">
          <mc:Choice Requires="a14">
            <p:sp>
              <p:nvSpPr>
                <p:cNvPr id="6" name="TextovéPole 5">
                  <a:extLst>
                    <a:ext uri="{FF2B5EF4-FFF2-40B4-BE49-F238E27FC236}">
                      <a16:creationId xmlns:a16="http://schemas.microsoft.com/office/drawing/2014/main" id="{44AB78A2-D465-9D8D-C85E-EC758BE26DC9}"/>
                    </a:ext>
                  </a:extLst>
                </p:cNvPr>
                <p:cNvSpPr txBox="1"/>
                <p:nvPr/>
              </p:nvSpPr>
              <p:spPr>
                <a:xfrm>
                  <a:off x="7424076" y="1495658"/>
                  <a:ext cx="2262735" cy="7411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ea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𝜓</m:t>
                        </m:r>
                        <m:r>
                          <a:rPr lang="cs-CZ" sz="2400" b="0" i="1" smtClean="0">
                            <a:latin typeface="Cambria Math" panose="02040503050406030204" pitchFamily="18" charset="0"/>
                          </a:rPr>
                          <m:t>=−</m:t>
                        </m:r>
                        <m:f>
                          <m:fPr>
                            <m:ctrlPr>
                              <a:rPr lang="cs-CZ" sz="2400" b="0" i="1" smtClean="0">
                                <a:latin typeface="Cambria Math" panose="02040503050406030204" pitchFamily="18" charset="0"/>
                              </a:rPr>
                            </m:ctrlPr>
                          </m:fPr>
                          <m:num>
                            <m:r>
                              <a:rPr lang="cs-CZ" sz="2400" b="0" i="1" smtClean="0">
                                <a:latin typeface="Cambria Math" panose="02040503050406030204" pitchFamily="18" charset="0"/>
                              </a:rPr>
                              <m:t>4</m:t>
                            </m:r>
                            <m:sSup>
                              <m:sSupPr>
                                <m:ctrlPr>
                                  <a:rPr lang="cs-CZ" sz="2400" b="0" i="1" smtClean="0">
                                    <a:latin typeface="Cambria Math" panose="02040503050406030204" pitchFamily="18" charset="0"/>
                                    <a:ea typeface="Cambria Math" panose="02040503050406030204" pitchFamily="18" charset="0"/>
                                  </a:rPr>
                                </m:ctrlPr>
                              </m:sSupPr>
                              <m:e>
                                <m:r>
                                  <a:rPr lang="cs-CZ" sz="2400" b="0" i="1" smtClean="0">
                                    <a:latin typeface="Cambria Math" panose="02040503050406030204" pitchFamily="18" charset="0"/>
                                    <a:ea typeface="Cambria Math" panose="02040503050406030204" pitchFamily="18" charset="0"/>
                                  </a:rPr>
                                  <m:t>𝜋</m:t>
                                </m:r>
                              </m:e>
                              <m:sup>
                                <m:r>
                                  <a:rPr lang="cs-CZ" sz="2400" b="0" i="1" smtClean="0">
                                    <a:latin typeface="Cambria Math" panose="02040503050406030204" pitchFamily="18" charset="0"/>
                                  </a:rPr>
                                  <m:t>2</m:t>
                                </m:r>
                              </m:sup>
                            </m:sSup>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𝑓</m:t>
                                </m:r>
                              </m:e>
                              <m:sup>
                                <m:r>
                                  <a:rPr lang="cs-CZ" sz="2400" b="0" i="1" smtClean="0">
                                    <a:latin typeface="Cambria Math" panose="02040503050406030204" pitchFamily="18" charset="0"/>
                                  </a:rPr>
                                  <m:t>2</m:t>
                                </m:r>
                              </m:sup>
                            </m:sSup>
                          </m:num>
                          <m:den>
                            <m:sSup>
                              <m:sSupPr>
                                <m:ctrlPr>
                                  <a:rPr lang="cs-CZ" sz="2400" i="1" smtClean="0">
                                    <a:solidFill>
                                      <a:srgbClr val="FF0000"/>
                                    </a:solidFill>
                                    <a:latin typeface="Cambria Math" panose="02040503050406030204" pitchFamily="18" charset="0"/>
                                  </a:rPr>
                                </m:ctrlPr>
                              </m:sSupPr>
                              <m:e>
                                <m:r>
                                  <a:rPr lang="cs-CZ" sz="2400" i="1" smtClean="0">
                                    <a:solidFill>
                                      <a:srgbClr val="FF0000"/>
                                    </a:solidFill>
                                    <a:latin typeface="Cambria Math" panose="02040503050406030204" pitchFamily="18" charset="0"/>
                                  </a:rPr>
                                  <m:t>𝑢</m:t>
                                </m:r>
                              </m:e>
                              <m:sup>
                                <m:r>
                                  <a:rPr lang="cs-CZ" sz="2400" i="1">
                                    <a:latin typeface="Cambria Math" panose="02040503050406030204" pitchFamily="18" charset="0"/>
                                  </a:rPr>
                                  <m:t>2</m:t>
                                </m:r>
                              </m:sup>
                            </m:sSup>
                          </m:den>
                        </m:f>
                        <m:r>
                          <a:rPr lang="cs-CZ" sz="2400" i="1">
                            <a:latin typeface="Cambria Math" panose="02040503050406030204" pitchFamily="18" charset="0"/>
                            <a:ea typeface="Cambria Math" panose="02040503050406030204" pitchFamily="18" charset="0"/>
                          </a:rPr>
                          <m:t>𝜓</m:t>
                        </m:r>
                      </m:oMath>
                    </m:oMathPara>
                  </a14:m>
                  <a:endParaRPr lang="cs-CZ" sz="2400" dirty="0"/>
                </a:p>
              </p:txBody>
            </p:sp>
          </mc:Choice>
          <mc:Fallback xmlns="">
            <p:sp>
              <p:nvSpPr>
                <p:cNvPr id="6" name="TextovéPole 5">
                  <a:extLst>
                    <a:ext uri="{FF2B5EF4-FFF2-40B4-BE49-F238E27FC236}">
                      <a16:creationId xmlns:a16="http://schemas.microsoft.com/office/drawing/2014/main" id="{B8824B46-0A6A-0D37-623C-A4C3C6942DCA}"/>
                    </a:ext>
                  </a:extLst>
                </p:cNvPr>
                <p:cNvSpPr txBox="1">
                  <a:spLocks noRot="1" noChangeAspect="1" noMove="1" noResize="1" noEditPoints="1" noAdjustHandles="1" noChangeArrowheads="1" noChangeShapeType="1" noTextEdit="1"/>
                </p:cNvSpPr>
                <p:nvPr/>
              </p:nvSpPr>
              <p:spPr>
                <a:xfrm>
                  <a:off x="7424076" y="1495658"/>
                  <a:ext cx="2262735" cy="741165"/>
                </a:xfrm>
                <a:prstGeom prst="rect">
                  <a:avLst/>
                </a:prstGeom>
                <a:blipFill>
                  <a:blip r:embed="rId6"/>
                  <a:stretch>
                    <a:fillRect/>
                  </a:stretch>
                </a:blipFill>
              </p:spPr>
              <p:txBody>
                <a:bodyPr/>
                <a:lstStyle/>
                <a:p>
                  <a:r>
                    <a:rPr lang="cs-CZ">
                      <a:noFill/>
                    </a:rPr>
                    <a:t> </a:t>
                  </a:r>
                </a:p>
              </p:txBody>
            </p:sp>
          </mc:Fallback>
        </mc:AlternateContent>
        <p:sp>
          <p:nvSpPr>
            <p:cNvPr id="19" name="Obdélník 18">
              <a:extLst>
                <a:ext uri="{FF2B5EF4-FFF2-40B4-BE49-F238E27FC236}">
                  <a16:creationId xmlns:a16="http://schemas.microsoft.com/office/drawing/2014/main" id="{FE64EF8F-D6C0-4D31-FE1C-E7860FF4E25B}"/>
                </a:ext>
              </a:extLst>
            </p:cNvPr>
            <p:cNvSpPr/>
            <p:nvPr/>
          </p:nvSpPr>
          <p:spPr>
            <a:xfrm>
              <a:off x="7160427" y="1404876"/>
              <a:ext cx="2794279" cy="964708"/>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grpSp>
      <p:grpSp>
        <p:nvGrpSpPr>
          <p:cNvPr id="22" name="Skupina 21">
            <a:extLst>
              <a:ext uri="{FF2B5EF4-FFF2-40B4-BE49-F238E27FC236}">
                <a16:creationId xmlns:a16="http://schemas.microsoft.com/office/drawing/2014/main" id="{8817780B-3361-312F-7659-BD6AC701CA5E}"/>
              </a:ext>
            </a:extLst>
          </p:cNvPr>
          <p:cNvGrpSpPr/>
          <p:nvPr/>
        </p:nvGrpSpPr>
        <p:grpSpPr>
          <a:xfrm>
            <a:off x="890273" y="4323287"/>
            <a:ext cx="5638258" cy="928844"/>
            <a:chOff x="918552" y="4115900"/>
            <a:chExt cx="5638258" cy="928844"/>
          </a:xfrm>
        </p:grpSpPr>
        <mc:AlternateContent xmlns:mc="http://schemas.openxmlformats.org/markup-compatibility/2006" xmlns:a14="http://schemas.microsoft.com/office/drawing/2010/main">
          <mc:Choice Requires="a14">
            <p:sp>
              <p:nvSpPr>
                <p:cNvPr id="10" name="TextovéPole 9">
                  <a:extLst>
                    <a:ext uri="{FF2B5EF4-FFF2-40B4-BE49-F238E27FC236}">
                      <a16:creationId xmlns:a16="http://schemas.microsoft.com/office/drawing/2014/main" id="{7ECE62B6-F665-C405-2C5D-CA33ED201CD3}"/>
                    </a:ext>
                  </a:extLst>
                </p:cNvPr>
                <p:cNvSpPr txBox="1"/>
                <p:nvPr/>
              </p:nvSpPr>
              <p:spPr>
                <a:xfrm>
                  <a:off x="3886848" y="4115900"/>
                  <a:ext cx="2669962" cy="92884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solidFill>
                              <a:srgbClr val="00B0F0"/>
                            </a:solidFill>
                            <a:latin typeface="Cambria Math" panose="02040503050406030204" pitchFamily="18" charset="0"/>
                          </a:rPr>
                          <m:t>h𝑓</m:t>
                        </m:r>
                        <m:r>
                          <a:rPr lang="cs-CZ" sz="2400" b="0" i="1" smtClean="0">
                            <a:latin typeface="Cambria Math" panose="02040503050406030204" pitchFamily="18" charset="0"/>
                          </a:rPr>
                          <m:t>=</m:t>
                        </m:r>
                        <m:f>
                          <m:fPr>
                            <m:ctrlPr>
                              <a:rPr lang="cs-CZ" sz="2400" b="0" i="1" smtClean="0">
                                <a:latin typeface="Cambria Math" panose="02040503050406030204" pitchFamily="18" charset="0"/>
                              </a:rPr>
                            </m:ctrlPr>
                          </m:fPr>
                          <m:num>
                            <m:r>
                              <a:rPr lang="cs-CZ" sz="2400" b="0" i="1" smtClean="0">
                                <a:latin typeface="Cambria Math" panose="02040503050406030204" pitchFamily="18" charset="0"/>
                              </a:rPr>
                              <m:t>𝑚</m:t>
                            </m:r>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𝑐</m:t>
                                </m:r>
                              </m:e>
                              <m:sup>
                                <m:r>
                                  <a:rPr lang="cs-CZ" sz="2400" b="0" i="1" smtClean="0">
                                    <a:latin typeface="Cambria Math" panose="02040503050406030204" pitchFamily="18" charset="0"/>
                                  </a:rPr>
                                  <m:t>2</m:t>
                                </m:r>
                              </m:sup>
                            </m:sSup>
                          </m:num>
                          <m:den>
                            <m:rad>
                              <m:radPr>
                                <m:degHide m:val="on"/>
                                <m:ctrlPr>
                                  <a:rPr lang="cs-CZ" sz="2400" b="0" i="1" smtClean="0">
                                    <a:latin typeface="Cambria Math" panose="02040503050406030204" pitchFamily="18" charset="0"/>
                                  </a:rPr>
                                </m:ctrlPr>
                              </m:radPr>
                              <m:deg/>
                              <m:e>
                                <m:r>
                                  <a:rPr lang="cs-CZ" sz="2400" b="0" i="1" smtClean="0">
                                    <a:latin typeface="Cambria Math" panose="02040503050406030204" pitchFamily="18" charset="0"/>
                                  </a:rPr>
                                  <m:t>1−</m:t>
                                </m:r>
                                <m:sSup>
                                  <m:sSupPr>
                                    <m:ctrlPr>
                                      <a:rPr lang="cs-CZ" sz="2400" b="0" i="1" smtClean="0">
                                        <a:latin typeface="Cambria Math" panose="02040503050406030204" pitchFamily="18" charset="0"/>
                                        <a:ea typeface="Cambria Math" panose="02040503050406030204" pitchFamily="18" charset="0"/>
                                      </a:rPr>
                                    </m:ctrlPr>
                                  </m:sSupPr>
                                  <m:e>
                                    <m:r>
                                      <a:rPr lang="cs-CZ" sz="2400" b="0" i="1" smtClean="0">
                                        <a:latin typeface="Cambria Math" panose="02040503050406030204" pitchFamily="18" charset="0"/>
                                        <a:ea typeface="Cambria Math" panose="02040503050406030204" pitchFamily="18" charset="0"/>
                                      </a:rPr>
                                      <m:t>𝛽</m:t>
                                    </m:r>
                                  </m:e>
                                  <m:sup>
                                    <m:r>
                                      <a:rPr lang="cs-CZ" sz="2400" b="0" i="1" smtClean="0">
                                        <a:latin typeface="Cambria Math" panose="02040503050406030204" pitchFamily="18" charset="0"/>
                                      </a:rPr>
                                      <m:t>2</m:t>
                                    </m:r>
                                  </m:sup>
                                </m:sSup>
                              </m:e>
                            </m:rad>
                          </m:den>
                        </m:f>
                        <m:r>
                          <a:rPr lang="cs-CZ" sz="2400" b="0" i="1" smtClean="0">
                            <a:solidFill>
                              <a:srgbClr val="C00000"/>
                            </a:solidFill>
                            <a:latin typeface="Cambria Math" panose="02040503050406030204" pitchFamily="18" charset="0"/>
                          </a:rPr>
                          <m:t>−</m:t>
                        </m:r>
                        <m:f>
                          <m:fPr>
                            <m:ctrlPr>
                              <a:rPr lang="cs-CZ" sz="2400" b="0" i="1" smtClean="0">
                                <a:solidFill>
                                  <a:srgbClr val="C00000"/>
                                </a:solidFill>
                                <a:latin typeface="Cambria Math" panose="02040503050406030204" pitchFamily="18" charset="0"/>
                              </a:rPr>
                            </m:ctrlPr>
                          </m:fPr>
                          <m:num>
                            <m:sSup>
                              <m:sSupPr>
                                <m:ctrlPr>
                                  <a:rPr lang="cs-CZ" sz="2400" b="0" i="1" smtClean="0">
                                    <a:solidFill>
                                      <a:srgbClr val="C00000"/>
                                    </a:solidFill>
                                    <a:latin typeface="Cambria Math" panose="02040503050406030204" pitchFamily="18" charset="0"/>
                                  </a:rPr>
                                </m:ctrlPr>
                              </m:sSupPr>
                              <m:e>
                                <m:r>
                                  <a:rPr lang="cs-CZ" sz="2400" b="0" i="1" smtClean="0">
                                    <a:solidFill>
                                      <a:srgbClr val="C00000"/>
                                    </a:solidFill>
                                    <a:latin typeface="Cambria Math" panose="02040503050406030204" pitchFamily="18" charset="0"/>
                                  </a:rPr>
                                  <m:t>𝑒</m:t>
                                </m:r>
                              </m:e>
                              <m:sup>
                                <m:r>
                                  <a:rPr lang="cs-CZ" sz="2400" b="0" i="1" smtClean="0">
                                    <a:solidFill>
                                      <a:srgbClr val="C00000"/>
                                    </a:solidFill>
                                    <a:latin typeface="Cambria Math" panose="02040503050406030204" pitchFamily="18" charset="0"/>
                                  </a:rPr>
                                  <m:t>2</m:t>
                                </m:r>
                              </m:sup>
                            </m:sSup>
                          </m:num>
                          <m:den>
                            <m:r>
                              <a:rPr lang="cs-CZ" sz="2400" b="0" i="1" smtClean="0">
                                <a:solidFill>
                                  <a:srgbClr val="C00000"/>
                                </a:solidFill>
                                <a:latin typeface="Cambria Math" panose="02040503050406030204" pitchFamily="18" charset="0"/>
                              </a:rPr>
                              <m:t>𝑟</m:t>
                            </m:r>
                          </m:den>
                        </m:f>
                      </m:oMath>
                    </m:oMathPara>
                  </a14:m>
                  <a:endParaRPr lang="cs-CZ" sz="2400" dirty="0"/>
                </a:p>
              </p:txBody>
            </p:sp>
          </mc:Choice>
          <mc:Fallback xmlns="">
            <p:sp>
              <p:nvSpPr>
                <p:cNvPr id="10" name="TextovéPole 9">
                  <a:extLst>
                    <a:ext uri="{FF2B5EF4-FFF2-40B4-BE49-F238E27FC236}">
                      <a16:creationId xmlns:a16="http://schemas.microsoft.com/office/drawing/2014/main" id="{E2F6AC67-A0BE-7822-16C8-B40DFAB18FA8}"/>
                    </a:ext>
                  </a:extLst>
                </p:cNvPr>
                <p:cNvSpPr txBox="1">
                  <a:spLocks noRot="1" noChangeAspect="1" noMove="1" noResize="1" noEditPoints="1" noAdjustHandles="1" noChangeArrowheads="1" noChangeShapeType="1" noTextEdit="1"/>
                </p:cNvSpPr>
                <p:nvPr/>
              </p:nvSpPr>
              <p:spPr>
                <a:xfrm>
                  <a:off x="3886848" y="4115900"/>
                  <a:ext cx="2669962" cy="928844"/>
                </a:xfrm>
                <a:prstGeom prst="rect">
                  <a:avLst/>
                </a:prstGeom>
                <a:blipFill>
                  <a:blip r:embed="rId7"/>
                  <a:stretch>
                    <a:fillRect/>
                  </a:stretch>
                </a:blipFill>
              </p:spPr>
              <p:txBody>
                <a:bodyPr/>
                <a:lstStyle/>
                <a:p>
                  <a:r>
                    <a:rPr lang="cs-CZ">
                      <a:noFill/>
                    </a:rPr>
                    <a:t> </a:t>
                  </a:r>
                </a:p>
              </p:txBody>
            </p:sp>
          </mc:Fallback>
        </mc:AlternateContent>
        <p:sp>
          <p:nvSpPr>
            <p:cNvPr id="21" name="TextovéPole 20">
              <a:extLst>
                <a:ext uri="{FF2B5EF4-FFF2-40B4-BE49-F238E27FC236}">
                  <a16:creationId xmlns:a16="http://schemas.microsoft.com/office/drawing/2014/main" id="{EDF50CCD-3B30-2AC0-5E19-97612F328A4C}"/>
                </a:ext>
              </a:extLst>
            </p:cNvPr>
            <p:cNvSpPr txBox="1"/>
            <p:nvPr/>
          </p:nvSpPr>
          <p:spPr>
            <a:xfrm>
              <a:off x="918552" y="4127280"/>
              <a:ext cx="2739992" cy="769441"/>
            </a:xfrm>
            <a:prstGeom prst="rect">
              <a:avLst/>
            </a:prstGeom>
            <a:noFill/>
          </p:spPr>
          <p:txBody>
            <a:bodyPr wrap="square" rtlCol="0">
              <a:spAutoFit/>
            </a:bodyPr>
            <a:lstStyle/>
            <a:p>
              <a:r>
                <a:rPr lang="cs-CZ" sz="2200" dirty="0">
                  <a:solidFill>
                    <a:schemeClr val="tx1">
                      <a:lumMod val="50000"/>
                      <a:lumOff val="50000"/>
                    </a:schemeClr>
                  </a:solidFill>
                  <a:latin typeface="Cambria" panose="02040503050406030204" pitchFamily="18" charset="0"/>
                  <a:ea typeface="Cambria" panose="02040503050406030204" pitchFamily="18" charset="0"/>
                </a:rPr>
                <a:t>Elektron v </a:t>
              </a:r>
              <a:r>
                <a:rPr lang="cs-CZ" sz="2200" dirty="0">
                  <a:solidFill>
                    <a:srgbClr val="C00000"/>
                  </a:solidFill>
                  <a:latin typeface="Cambria" panose="02040503050406030204" pitchFamily="18" charset="0"/>
                  <a:ea typeface="Cambria" panose="02040503050406030204" pitchFamily="18" charset="0"/>
                </a:rPr>
                <a:t>atomu vodíku</a:t>
              </a:r>
              <a:r>
                <a:rPr lang="cs-CZ" sz="2200" dirty="0">
                  <a:solidFill>
                    <a:schemeClr val="tx1">
                      <a:lumMod val="50000"/>
                      <a:lumOff val="50000"/>
                    </a:schemeClr>
                  </a:solidFill>
                  <a:latin typeface="Cambria" panose="02040503050406030204" pitchFamily="18" charset="0"/>
                  <a:ea typeface="Cambria" panose="02040503050406030204" pitchFamily="18" charset="0"/>
                </a:rPr>
                <a:t> má </a:t>
              </a:r>
              <a:r>
                <a:rPr lang="cs-CZ" sz="2200" dirty="0">
                  <a:solidFill>
                    <a:srgbClr val="00B0F0"/>
                  </a:solidFill>
                  <a:latin typeface="Cambria" panose="02040503050406030204" pitchFamily="18" charset="0"/>
                  <a:ea typeface="Cambria" panose="02040503050406030204" pitchFamily="18" charset="0"/>
                </a:rPr>
                <a:t>energii</a:t>
              </a:r>
              <a:r>
                <a:rPr lang="cs-CZ" sz="2200" dirty="0">
                  <a:solidFill>
                    <a:schemeClr val="tx1">
                      <a:lumMod val="50000"/>
                      <a:lumOff val="50000"/>
                    </a:schemeClr>
                  </a:solidFill>
                  <a:latin typeface="Cambria" panose="02040503050406030204" pitchFamily="18" charset="0"/>
                  <a:ea typeface="Cambria" panose="02040503050406030204" pitchFamily="18" charset="0"/>
                </a:rPr>
                <a:t> </a:t>
              </a:r>
              <a:endParaRPr lang="cs-CZ" sz="2200" dirty="0">
                <a:solidFill>
                  <a:schemeClr val="tx1">
                    <a:lumMod val="50000"/>
                    <a:lumOff val="50000"/>
                  </a:schemeClr>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grpSp>
      <mc:AlternateContent xmlns:mc="http://schemas.openxmlformats.org/markup-compatibility/2006" xmlns:a14="http://schemas.microsoft.com/office/drawing/2010/main">
        <mc:Choice Requires="a14">
          <p:sp>
            <p:nvSpPr>
              <p:cNvPr id="17" name="TextovéPole 16">
                <a:extLst>
                  <a:ext uri="{FF2B5EF4-FFF2-40B4-BE49-F238E27FC236}">
                    <a16:creationId xmlns:a16="http://schemas.microsoft.com/office/drawing/2014/main" id="{130E4684-E12D-A703-DAF9-2F5B12DC5C79}"/>
                  </a:ext>
                </a:extLst>
              </p:cNvPr>
              <p:cNvSpPr txBox="1"/>
              <p:nvPr/>
            </p:nvSpPr>
            <p:spPr>
              <a:xfrm>
                <a:off x="6740162" y="2771417"/>
                <a:ext cx="1076709"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cs-CZ" sz="2400" i="1" smtClean="0">
                          <a:solidFill>
                            <a:schemeClr val="tx1"/>
                          </a:solidFill>
                          <a:latin typeface="Cambria Math" panose="02040503050406030204" pitchFamily="18" charset="0"/>
                          <a:ea typeface="Cambria Math" panose="02040503050406030204" pitchFamily="18" charset="0"/>
                        </a:rPr>
                        <m:t>⟹</m:t>
                      </m:r>
                      <m:r>
                        <a:rPr lang="cs-CZ" sz="2400" b="0" i="1" smtClean="0">
                          <a:solidFill>
                            <a:schemeClr val="tx1"/>
                          </a:solidFill>
                          <a:latin typeface="Cambria Math" panose="02040503050406030204" pitchFamily="18" charset="0"/>
                          <a:ea typeface="Cambria Math" panose="02040503050406030204" pitchFamily="18" charset="0"/>
                        </a:rPr>
                        <m:t> </m:t>
                      </m:r>
                      <m:r>
                        <a:rPr lang="cs-CZ" sz="2400" i="1">
                          <a:solidFill>
                            <a:srgbClr val="FF0000"/>
                          </a:solidFill>
                          <a:latin typeface="Cambria Math" panose="02040503050406030204" pitchFamily="18" charset="0"/>
                        </a:rPr>
                        <m:t>𝑢</m:t>
                      </m:r>
                      <m:r>
                        <a:rPr lang="cs-CZ" sz="2400" b="0" i="1" smtClean="0">
                          <a:latin typeface="Cambria Math" panose="02040503050406030204" pitchFamily="18" charset="0"/>
                        </a:rPr>
                        <m:t>=</m:t>
                      </m:r>
                    </m:oMath>
                  </m:oMathPara>
                </a14:m>
                <a:endParaRPr lang="cs-CZ" sz="2400" dirty="0"/>
              </a:p>
            </p:txBody>
          </p:sp>
        </mc:Choice>
        <mc:Fallback xmlns="">
          <p:sp>
            <p:nvSpPr>
              <p:cNvPr id="17" name="TextovéPole 16">
                <a:extLst>
                  <a:ext uri="{FF2B5EF4-FFF2-40B4-BE49-F238E27FC236}">
                    <a16:creationId xmlns:a16="http://schemas.microsoft.com/office/drawing/2014/main" id="{01219666-6595-2CA6-F060-4F33A36278FB}"/>
                  </a:ext>
                </a:extLst>
              </p:cNvPr>
              <p:cNvSpPr txBox="1">
                <a:spLocks noRot="1" noChangeAspect="1" noMove="1" noResize="1" noEditPoints="1" noAdjustHandles="1" noChangeArrowheads="1" noChangeShapeType="1" noTextEdit="1"/>
              </p:cNvSpPr>
              <p:nvPr/>
            </p:nvSpPr>
            <p:spPr>
              <a:xfrm>
                <a:off x="6740162" y="2771417"/>
                <a:ext cx="1076709" cy="369332"/>
              </a:xfrm>
              <a:prstGeom prst="rect">
                <a:avLst/>
              </a:prstGeom>
              <a:blipFill>
                <a:blip r:embed="rId9"/>
                <a:stretch>
                  <a:fillRect l="-5114" r="-2841"/>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24" name="TextovéPole 23">
                <a:extLst>
                  <a:ext uri="{FF2B5EF4-FFF2-40B4-BE49-F238E27FC236}">
                    <a16:creationId xmlns:a16="http://schemas.microsoft.com/office/drawing/2014/main" id="{D8BEA7A7-F4DF-0DCB-9B74-6894A3CDFC0D}"/>
                  </a:ext>
                </a:extLst>
              </p:cNvPr>
              <p:cNvSpPr txBox="1"/>
              <p:nvPr/>
            </p:nvSpPr>
            <p:spPr>
              <a:xfrm>
                <a:off x="9228294" y="2519043"/>
                <a:ext cx="412997"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i="1">
                          <a:solidFill>
                            <a:srgbClr val="00B0F0"/>
                          </a:solidFill>
                          <a:latin typeface="Cambria Math" panose="02040503050406030204" pitchFamily="18" charset="0"/>
                        </a:rPr>
                        <m:t>h𝑓</m:t>
                      </m:r>
                    </m:oMath>
                  </m:oMathPara>
                </a14:m>
                <a:endParaRPr lang="cs-CZ" sz="2400" dirty="0"/>
              </a:p>
            </p:txBody>
          </p:sp>
        </mc:Choice>
        <mc:Fallback xmlns="">
          <p:sp>
            <p:nvSpPr>
              <p:cNvPr id="24" name="TextovéPole 23">
                <a:extLst>
                  <a:ext uri="{FF2B5EF4-FFF2-40B4-BE49-F238E27FC236}">
                    <a16:creationId xmlns:a16="http://schemas.microsoft.com/office/drawing/2014/main" id="{E8ADCD1D-1A9A-B6FF-411F-CC2DFE743444}"/>
                  </a:ext>
                </a:extLst>
              </p:cNvPr>
              <p:cNvSpPr txBox="1">
                <a:spLocks noRot="1" noChangeAspect="1" noMove="1" noResize="1" noEditPoints="1" noAdjustHandles="1" noChangeArrowheads="1" noChangeShapeType="1" noTextEdit="1"/>
              </p:cNvSpPr>
              <p:nvPr/>
            </p:nvSpPr>
            <p:spPr>
              <a:xfrm>
                <a:off x="9228294" y="2519043"/>
                <a:ext cx="412997" cy="369332"/>
              </a:xfrm>
              <a:prstGeom prst="rect">
                <a:avLst/>
              </a:prstGeom>
              <a:blipFill>
                <a:blip r:embed="rId10"/>
                <a:stretch>
                  <a:fillRect l="-27941" t="-1639" r="-22059" b="-32787"/>
                </a:stretch>
              </a:blipFill>
            </p:spPr>
            <p:txBody>
              <a:bodyPr/>
              <a:lstStyle/>
              <a:p>
                <a:r>
                  <a:rPr lang="cs-CZ">
                    <a:noFill/>
                  </a:rPr>
                  <a:t> </a:t>
                </a:r>
              </a:p>
            </p:txBody>
          </p:sp>
        </mc:Fallback>
      </mc:AlternateContent>
      <p:cxnSp>
        <p:nvCxnSpPr>
          <p:cNvPr id="26" name="Přímá spojnice 25">
            <a:extLst>
              <a:ext uri="{FF2B5EF4-FFF2-40B4-BE49-F238E27FC236}">
                <a16:creationId xmlns:a16="http://schemas.microsoft.com/office/drawing/2014/main" id="{BA1843A3-9978-EA27-02D6-2B6EA51FEA2D}"/>
              </a:ext>
            </a:extLst>
          </p:cNvPr>
          <p:cNvCxnSpPr>
            <a:cxnSpLocks/>
          </p:cNvCxnSpPr>
          <p:nvPr/>
        </p:nvCxnSpPr>
        <p:spPr>
          <a:xfrm>
            <a:off x="7857710" y="2965509"/>
            <a:ext cx="3367324"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extovéPole 1">
            <a:extLst>
              <a:ext uri="{FF2B5EF4-FFF2-40B4-BE49-F238E27FC236}">
                <a16:creationId xmlns:a16="http://schemas.microsoft.com/office/drawing/2014/main" id="{9D35598D-07F4-CDEA-307F-855F11E3FE80}"/>
              </a:ext>
            </a:extLst>
          </p:cNvPr>
          <p:cNvSpPr txBox="1"/>
          <p:nvPr/>
        </p:nvSpPr>
        <p:spPr>
          <a:xfrm>
            <a:off x="411870" y="2596848"/>
            <a:ext cx="1924818" cy="677108"/>
          </a:xfrm>
          <a:prstGeom prst="rect">
            <a:avLst/>
          </a:prstGeom>
          <a:noFill/>
        </p:spPr>
        <p:txBody>
          <a:bodyPr wrap="square" rtlCol="0">
            <a:spAutoFit/>
          </a:bodyPr>
          <a:lstStyle/>
          <a:p>
            <a:r>
              <a:rPr lang="cs-CZ" sz="2000" u="sng" dirty="0">
                <a:latin typeface="Cavolini" panose="03000502040302020204" pitchFamily="66" charset="0"/>
                <a:cs typeface="Cavolini" panose="03000502040302020204" pitchFamily="66" charset="0"/>
              </a:rPr>
              <a:t>de </a:t>
            </a:r>
            <a:r>
              <a:rPr lang="cs-CZ" sz="2000" u="sng" dirty="0" err="1">
                <a:latin typeface="Cavolini" panose="03000502040302020204" pitchFamily="66" charset="0"/>
                <a:cs typeface="Cavolini" panose="03000502040302020204" pitchFamily="66" charset="0"/>
              </a:rPr>
              <a:t>Broglie</a:t>
            </a:r>
            <a:r>
              <a:rPr lang="cs-CZ" sz="2000" dirty="0">
                <a:latin typeface="Cavolini" panose="03000502040302020204" pitchFamily="66" charset="0"/>
                <a:cs typeface="Cavolini" panose="03000502040302020204" pitchFamily="66" charset="0"/>
              </a:rPr>
              <a:t> </a:t>
            </a:r>
            <a:r>
              <a:rPr lang="cs-CZ" dirty="0">
                <a:solidFill>
                  <a:schemeClr val="accent5">
                    <a:lumMod val="75000"/>
                  </a:schemeClr>
                </a:solidFill>
                <a:latin typeface="Cavolini" panose="03000502040302020204" pitchFamily="66" charset="0"/>
                <a:cs typeface="Cavolini" panose="03000502040302020204" pitchFamily="66" charset="0"/>
              </a:rPr>
              <a:t>volná částice</a:t>
            </a:r>
            <a:r>
              <a:rPr lang="cs-CZ" u="sng" dirty="0">
                <a:solidFill>
                  <a:schemeClr val="accent5">
                    <a:lumMod val="75000"/>
                  </a:schemeClr>
                </a:solidFill>
                <a:latin typeface="Cavolini" panose="03000502040302020204" pitchFamily="66" charset="0"/>
                <a:cs typeface="Cavolini" panose="03000502040302020204" pitchFamily="66" charset="0"/>
              </a:rPr>
              <a:t> </a:t>
            </a:r>
          </a:p>
        </p:txBody>
      </p:sp>
      <p:sp>
        <p:nvSpPr>
          <p:cNvPr id="9" name="TextovéPole 8">
            <a:extLst>
              <a:ext uri="{FF2B5EF4-FFF2-40B4-BE49-F238E27FC236}">
                <a16:creationId xmlns:a16="http://schemas.microsoft.com/office/drawing/2014/main" id="{D91017AE-FD70-0D42-ABC0-A170A5747078}"/>
              </a:ext>
            </a:extLst>
          </p:cNvPr>
          <p:cNvSpPr txBox="1"/>
          <p:nvPr/>
        </p:nvSpPr>
        <p:spPr>
          <a:xfrm>
            <a:off x="8023238" y="4194396"/>
            <a:ext cx="3325130" cy="1200329"/>
          </a:xfrm>
          <a:prstGeom prst="rect">
            <a:avLst/>
          </a:prstGeom>
          <a:noFill/>
        </p:spPr>
        <p:txBody>
          <a:bodyPr wrap="square" rtlCol="0">
            <a:spAutoFit/>
          </a:bodyPr>
          <a:lstStyle/>
          <a:p>
            <a:r>
              <a:rPr lang="cs-CZ" dirty="0" err="1">
                <a:solidFill>
                  <a:srgbClr val="C0000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Schrödingerovo</a:t>
            </a:r>
            <a:r>
              <a:rPr lang="cs-CZ" dirty="0">
                <a:solidFill>
                  <a:srgbClr val="C00000"/>
                </a:solidFill>
                <a:latin typeface="Cavolini" panose="03000502040302020204" pitchFamily="66" charset="0"/>
                <a:cs typeface="Cavolini" panose="03000502040302020204" pitchFamily="66" charset="0"/>
              </a:rPr>
              <a:t> rozšíření de </a:t>
            </a:r>
            <a:r>
              <a:rPr lang="cs-CZ" dirty="0" err="1">
                <a:solidFill>
                  <a:srgbClr val="C00000"/>
                </a:solidFill>
                <a:latin typeface="Cavolini" panose="03000502040302020204" pitchFamily="66" charset="0"/>
                <a:cs typeface="Cavolini" panose="03000502040302020204" pitchFamily="66" charset="0"/>
              </a:rPr>
              <a:t>Broglieho</a:t>
            </a:r>
            <a:r>
              <a:rPr lang="cs-CZ" dirty="0">
                <a:solidFill>
                  <a:srgbClr val="C00000"/>
                </a:solidFill>
                <a:latin typeface="Cavolini" panose="03000502040302020204" pitchFamily="66" charset="0"/>
                <a:cs typeface="Cavolini" panose="03000502040302020204" pitchFamily="66" charset="0"/>
              </a:rPr>
              <a:t> myšlenky </a:t>
            </a:r>
            <a:r>
              <a:rPr lang="cs-CZ" dirty="0">
                <a:solidFill>
                  <a:schemeClr val="bg2">
                    <a:lumMod val="75000"/>
                  </a:schemeClr>
                </a:solidFill>
                <a:latin typeface="Cavolini" panose="03000502040302020204" pitchFamily="66" charset="0"/>
                <a:cs typeface="Cavolini" panose="03000502040302020204" pitchFamily="66" charset="0"/>
              </a:rPr>
              <a:t>(pro volnou částici) </a:t>
            </a:r>
          </a:p>
          <a:p>
            <a:r>
              <a:rPr lang="cs-CZ" dirty="0">
                <a:solidFill>
                  <a:srgbClr val="C00000"/>
                </a:solidFill>
                <a:latin typeface="Cavolini" panose="03000502040302020204" pitchFamily="66" charset="0"/>
                <a:cs typeface="Cavolini" panose="03000502040302020204" pitchFamily="66" charset="0"/>
              </a:rPr>
              <a:t>na elektron v atomu</a:t>
            </a:r>
            <a:endParaRPr lang="cs-CZ" i="1" dirty="0">
              <a:solidFill>
                <a:srgbClr val="C00000"/>
              </a:solidFill>
              <a:latin typeface="Cavolini" panose="03000502040302020204" pitchFamily="66" charset="0"/>
              <a:cs typeface="Cavolini" panose="03000502040302020204" pitchFamily="66" charset="0"/>
            </a:endParaRPr>
          </a:p>
        </p:txBody>
      </p:sp>
      <mc:AlternateContent xmlns:mc="http://schemas.openxmlformats.org/markup-compatibility/2006" xmlns:a14="http://schemas.microsoft.com/office/drawing/2010/main">
        <mc:Choice Requires="a14">
          <p:sp>
            <p:nvSpPr>
              <p:cNvPr id="15" name="TextovéPole 14">
                <a:extLst>
                  <a:ext uri="{FF2B5EF4-FFF2-40B4-BE49-F238E27FC236}">
                    <a16:creationId xmlns:a16="http://schemas.microsoft.com/office/drawing/2014/main" id="{FCFE92F8-90E9-945F-30F7-00D20AD856E2}"/>
                  </a:ext>
                </a:extLst>
              </p:cNvPr>
              <p:cNvSpPr txBox="1"/>
              <p:nvPr/>
            </p:nvSpPr>
            <p:spPr>
              <a:xfrm>
                <a:off x="3224187" y="2510187"/>
                <a:ext cx="3372077" cy="87754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200" b="0" i="1" smtClean="0">
                          <a:latin typeface="Cambria Math" panose="02040503050406030204" pitchFamily="18" charset="0"/>
                          <a:ea typeface="Cambria Math" panose="02040503050406030204" pitchFamily="18" charset="0"/>
                        </a:rPr>
                        <m:t>≡</m:t>
                      </m:r>
                      <m:f>
                        <m:fPr>
                          <m:ctrlPr>
                            <a:rPr lang="cs-CZ" sz="2200" i="1">
                              <a:latin typeface="Cambria Math" panose="02040503050406030204" pitchFamily="18" charset="0"/>
                            </a:rPr>
                          </m:ctrlPr>
                        </m:fPr>
                        <m:num>
                          <m:f>
                            <m:fPr>
                              <m:type m:val="lin"/>
                              <m:ctrlPr>
                                <a:rPr lang="cs-CZ" sz="2200" i="1">
                                  <a:latin typeface="Cambria Math" panose="02040503050406030204" pitchFamily="18" charset="0"/>
                                </a:rPr>
                              </m:ctrlPr>
                            </m:fPr>
                            <m:num>
                              <m:r>
                                <a:rPr lang="cs-CZ" sz="2200" i="1">
                                  <a:latin typeface="Cambria Math" panose="02040503050406030204" pitchFamily="18" charset="0"/>
                                </a:rPr>
                                <m:t>𝑚</m:t>
                              </m:r>
                              <m:sSup>
                                <m:sSupPr>
                                  <m:ctrlPr>
                                    <a:rPr lang="cs-CZ" sz="2200" i="1">
                                      <a:latin typeface="Cambria Math" panose="02040503050406030204" pitchFamily="18" charset="0"/>
                                    </a:rPr>
                                  </m:ctrlPr>
                                </m:sSupPr>
                                <m:e>
                                  <m:r>
                                    <a:rPr lang="cs-CZ" sz="2200" i="1">
                                      <a:latin typeface="Cambria Math" panose="02040503050406030204" pitchFamily="18" charset="0"/>
                                    </a:rPr>
                                    <m:t>𝑐</m:t>
                                  </m:r>
                                </m:e>
                                <m:sup>
                                  <m:r>
                                    <a:rPr lang="cs-CZ" sz="2200" i="1">
                                      <a:latin typeface="Cambria Math" panose="02040503050406030204" pitchFamily="18" charset="0"/>
                                    </a:rPr>
                                    <m:t>2</m:t>
                                  </m:r>
                                </m:sup>
                              </m:sSup>
                            </m:num>
                            <m:den>
                              <m:rad>
                                <m:radPr>
                                  <m:degHide m:val="on"/>
                                  <m:ctrlPr>
                                    <a:rPr lang="cs-CZ" sz="2200" i="1">
                                      <a:latin typeface="Cambria Math" panose="02040503050406030204" pitchFamily="18" charset="0"/>
                                    </a:rPr>
                                  </m:ctrlPr>
                                </m:radPr>
                                <m:deg/>
                                <m:e>
                                  <m:r>
                                    <a:rPr lang="cs-CZ" sz="2200" i="1">
                                      <a:latin typeface="Cambria Math" panose="02040503050406030204" pitchFamily="18" charset="0"/>
                                    </a:rPr>
                                    <m:t>1−</m:t>
                                  </m:r>
                                  <m:sSup>
                                    <m:sSupPr>
                                      <m:ctrlPr>
                                        <a:rPr lang="cs-CZ" sz="2200" i="1">
                                          <a:latin typeface="Cambria Math" panose="02040503050406030204" pitchFamily="18" charset="0"/>
                                          <a:ea typeface="Cambria Math" panose="02040503050406030204" pitchFamily="18" charset="0"/>
                                        </a:rPr>
                                      </m:ctrlPr>
                                    </m:sSupPr>
                                    <m:e>
                                      <m:r>
                                        <a:rPr lang="cs-CZ" sz="2200" i="1">
                                          <a:latin typeface="Cambria Math" panose="02040503050406030204" pitchFamily="18" charset="0"/>
                                          <a:ea typeface="Cambria Math" panose="02040503050406030204" pitchFamily="18" charset="0"/>
                                        </a:rPr>
                                        <m:t>𝛽</m:t>
                                      </m:r>
                                    </m:e>
                                    <m:sup>
                                      <m:r>
                                        <a:rPr lang="cs-CZ" sz="2200" i="1">
                                          <a:latin typeface="Cambria Math" panose="02040503050406030204" pitchFamily="18" charset="0"/>
                                        </a:rPr>
                                        <m:t>2</m:t>
                                      </m:r>
                                    </m:sup>
                                  </m:sSup>
                                </m:e>
                              </m:rad>
                            </m:den>
                          </m:f>
                        </m:num>
                        <m:den>
                          <m:f>
                            <m:fPr>
                              <m:type m:val="lin"/>
                              <m:ctrlPr>
                                <a:rPr lang="cs-CZ" sz="2200" i="1">
                                  <a:latin typeface="Cambria Math" panose="02040503050406030204" pitchFamily="18" charset="0"/>
                                </a:rPr>
                              </m:ctrlPr>
                            </m:fPr>
                            <m:num>
                              <m:r>
                                <a:rPr lang="cs-CZ" sz="2200" i="1">
                                  <a:latin typeface="Cambria Math" panose="02040503050406030204" pitchFamily="18" charset="0"/>
                                </a:rPr>
                                <m:t>𝑚</m:t>
                              </m:r>
                              <m:r>
                                <a:rPr lang="cs-CZ" sz="2200" b="0" i="1" smtClean="0">
                                  <a:highlight>
                                    <a:srgbClr val="00FF00"/>
                                  </a:highlight>
                                  <a:latin typeface="Cambria Math" panose="02040503050406030204" pitchFamily="18" charset="0"/>
                                </a:rPr>
                                <m:t>𝑣</m:t>
                              </m:r>
                            </m:num>
                            <m:den>
                              <m:rad>
                                <m:radPr>
                                  <m:degHide m:val="on"/>
                                  <m:ctrlPr>
                                    <a:rPr lang="cs-CZ" sz="2200" i="1">
                                      <a:latin typeface="Cambria Math" panose="02040503050406030204" pitchFamily="18" charset="0"/>
                                    </a:rPr>
                                  </m:ctrlPr>
                                </m:radPr>
                                <m:deg/>
                                <m:e>
                                  <m:r>
                                    <a:rPr lang="cs-CZ" sz="2200" i="1">
                                      <a:latin typeface="Cambria Math" panose="02040503050406030204" pitchFamily="18" charset="0"/>
                                    </a:rPr>
                                    <m:t>1−</m:t>
                                  </m:r>
                                  <m:sSup>
                                    <m:sSupPr>
                                      <m:ctrlPr>
                                        <a:rPr lang="cs-CZ" sz="2200" i="1">
                                          <a:latin typeface="Cambria Math" panose="02040503050406030204" pitchFamily="18" charset="0"/>
                                          <a:ea typeface="Cambria Math" panose="02040503050406030204" pitchFamily="18" charset="0"/>
                                        </a:rPr>
                                      </m:ctrlPr>
                                    </m:sSupPr>
                                    <m:e>
                                      <m:r>
                                        <a:rPr lang="cs-CZ" sz="2200" i="1">
                                          <a:latin typeface="Cambria Math" panose="02040503050406030204" pitchFamily="18" charset="0"/>
                                          <a:ea typeface="Cambria Math" panose="02040503050406030204" pitchFamily="18" charset="0"/>
                                        </a:rPr>
                                        <m:t>𝛽</m:t>
                                      </m:r>
                                    </m:e>
                                    <m:sup>
                                      <m:r>
                                        <a:rPr lang="cs-CZ" sz="2200" i="1">
                                          <a:latin typeface="Cambria Math" panose="02040503050406030204" pitchFamily="18" charset="0"/>
                                        </a:rPr>
                                        <m:t>2</m:t>
                                      </m:r>
                                    </m:sup>
                                  </m:sSup>
                                </m:e>
                              </m:rad>
                            </m:den>
                          </m:f>
                        </m:den>
                      </m:f>
                      <m:r>
                        <a:rPr lang="cs-CZ" sz="2200" b="0" i="1" smtClean="0">
                          <a:latin typeface="Cambria Math" panose="02040503050406030204" pitchFamily="18" charset="0"/>
                        </a:rPr>
                        <m:t>=</m:t>
                      </m:r>
                      <m:f>
                        <m:fPr>
                          <m:ctrlPr>
                            <a:rPr lang="cs-CZ" sz="2200" b="0" i="1" smtClean="0">
                              <a:solidFill>
                                <a:srgbClr val="00B0F0"/>
                              </a:solidFill>
                              <a:latin typeface="Cambria Math" panose="02040503050406030204" pitchFamily="18" charset="0"/>
                            </a:rPr>
                          </m:ctrlPr>
                        </m:fPr>
                        <m:num>
                          <m:r>
                            <m:rPr>
                              <m:sty m:val="p"/>
                            </m:rPr>
                            <a:rPr lang="cs-CZ" sz="2200" b="0" i="0" smtClean="0">
                              <a:solidFill>
                                <a:srgbClr val="00B0F0"/>
                              </a:solidFill>
                              <a:latin typeface="Cambria Math" panose="02040503050406030204" pitchFamily="18" charset="0"/>
                            </a:rPr>
                            <m:t>energie</m:t>
                          </m:r>
                        </m:num>
                        <m:den>
                          <m:r>
                            <m:rPr>
                              <m:sty m:val="p"/>
                            </m:rPr>
                            <a:rPr lang="cs-CZ" sz="2200" b="0" i="0" smtClean="0">
                              <a:solidFill>
                                <a:srgbClr val="00B050"/>
                              </a:solidFill>
                              <a:latin typeface="Cambria Math" panose="02040503050406030204" pitchFamily="18" charset="0"/>
                            </a:rPr>
                            <m:t>hybnost</m:t>
                          </m:r>
                        </m:den>
                      </m:f>
                    </m:oMath>
                  </m:oMathPara>
                </a14:m>
                <a:endParaRPr lang="cs-CZ" sz="2200" dirty="0"/>
              </a:p>
            </p:txBody>
          </p:sp>
        </mc:Choice>
        <mc:Fallback xmlns="">
          <p:sp>
            <p:nvSpPr>
              <p:cNvPr id="15" name="TextovéPole 14">
                <a:extLst>
                  <a:ext uri="{FF2B5EF4-FFF2-40B4-BE49-F238E27FC236}">
                    <a16:creationId xmlns:a16="http://schemas.microsoft.com/office/drawing/2014/main" id="{FCFE92F8-90E9-945F-30F7-00D20AD856E2}"/>
                  </a:ext>
                </a:extLst>
              </p:cNvPr>
              <p:cNvSpPr txBox="1">
                <a:spLocks noRot="1" noChangeAspect="1" noMove="1" noResize="1" noEditPoints="1" noAdjustHandles="1" noChangeArrowheads="1" noChangeShapeType="1" noTextEdit="1"/>
              </p:cNvSpPr>
              <p:nvPr/>
            </p:nvSpPr>
            <p:spPr>
              <a:xfrm>
                <a:off x="3224187" y="2510187"/>
                <a:ext cx="3372077" cy="877548"/>
              </a:xfrm>
              <a:prstGeom prst="rect">
                <a:avLst/>
              </a:prstGeom>
              <a:blipFill>
                <a:blip r:embed="rId11"/>
                <a:stretch>
                  <a:fillRect/>
                </a:stretch>
              </a:blipFill>
            </p:spPr>
            <p:txBody>
              <a:bodyPr/>
              <a:lstStyle/>
              <a:p>
                <a:r>
                  <a:rPr lang="cs-CZ">
                    <a:noFill/>
                  </a:rPr>
                  <a:t> </a:t>
                </a:r>
              </a:p>
            </p:txBody>
          </p:sp>
        </mc:Fallback>
      </mc:AlternateContent>
      <p:sp>
        <p:nvSpPr>
          <p:cNvPr id="8" name="TextovéPole 7">
            <a:extLst>
              <a:ext uri="{FF2B5EF4-FFF2-40B4-BE49-F238E27FC236}">
                <a16:creationId xmlns:a16="http://schemas.microsoft.com/office/drawing/2014/main" id="{F308A70D-D455-BFD9-E042-E7275F0182B0}"/>
              </a:ext>
            </a:extLst>
          </p:cNvPr>
          <p:cNvSpPr txBox="1"/>
          <p:nvPr/>
        </p:nvSpPr>
        <p:spPr>
          <a:xfrm>
            <a:off x="429275" y="3438088"/>
            <a:ext cx="3200990" cy="677108"/>
          </a:xfrm>
          <a:prstGeom prst="rect">
            <a:avLst/>
          </a:prstGeom>
          <a:noFill/>
        </p:spPr>
        <p:txBody>
          <a:bodyPr wrap="square" rtlCol="0">
            <a:spAutoFit/>
          </a:bodyPr>
          <a:lstStyle/>
          <a:p>
            <a:r>
              <a:rPr lang="cs-CZ" sz="2000" u="sng" dirty="0" err="1">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2000" u="sng" dirty="0">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a:t>
            </a:r>
          </a:p>
          <a:p>
            <a:r>
              <a:rPr lang="cs-CZ" dirty="0">
                <a:solidFill>
                  <a:schemeClr val="accent5">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úkol</a:t>
            </a:r>
            <a:r>
              <a:rPr lang="cs-CZ" dirty="0">
                <a:solidFill>
                  <a:schemeClr val="accent5">
                    <a:lumMod val="75000"/>
                  </a:schemeClr>
                </a:solidFill>
                <a:latin typeface="Cavolini" panose="03000502040302020204" pitchFamily="66" charset="0"/>
                <a:cs typeface="Cavolini" panose="03000502040302020204" pitchFamily="66" charset="0"/>
              </a:rPr>
              <a:t>: zahrnout vliv </a:t>
            </a:r>
            <a:r>
              <a:rPr lang="cs-CZ" dirty="0">
                <a:solidFill>
                  <a:srgbClr val="C0000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pole</a:t>
            </a:r>
          </a:p>
        </p:txBody>
      </p:sp>
      <p:sp>
        <p:nvSpPr>
          <p:cNvPr id="25" name="TextovéPole 24">
            <a:extLst>
              <a:ext uri="{FF2B5EF4-FFF2-40B4-BE49-F238E27FC236}">
                <a16:creationId xmlns:a16="http://schemas.microsoft.com/office/drawing/2014/main" id="{723501D7-68F8-7E45-F780-0A76B2C355EC}"/>
              </a:ext>
            </a:extLst>
          </p:cNvPr>
          <p:cNvSpPr txBox="1"/>
          <p:nvPr/>
        </p:nvSpPr>
        <p:spPr>
          <a:xfrm>
            <a:off x="41027" y="3368881"/>
            <a:ext cx="388248" cy="923330"/>
          </a:xfrm>
          <a:prstGeom prst="rect">
            <a:avLst/>
          </a:prstGeom>
          <a:noFill/>
        </p:spPr>
        <p:txBody>
          <a:bodyPr wrap="none" rtlCol="0">
            <a:spAutoFit/>
          </a:bodyPr>
          <a:lstStyle/>
          <a:p>
            <a:r>
              <a:rPr lang="cs-CZ" sz="5400" dirty="0">
                <a:highlight>
                  <a:srgbClr val="FFFF00"/>
                </a:highlight>
              </a:rPr>
              <a:t>!</a:t>
            </a:r>
          </a:p>
        </p:txBody>
      </p:sp>
      <p:sp>
        <p:nvSpPr>
          <p:cNvPr id="27" name="Obdélník: se zakulacenými rohy 26">
            <a:extLst>
              <a:ext uri="{FF2B5EF4-FFF2-40B4-BE49-F238E27FC236}">
                <a16:creationId xmlns:a16="http://schemas.microsoft.com/office/drawing/2014/main" id="{D54DEE03-8987-DA1E-1F61-54BE021BEE2A}"/>
              </a:ext>
            </a:extLst>
          </p:cNvPr>
          <p:cNvSpPr/>
          <p:nvPr/>
        </p:nvSpPr>
        <p:spPr>
          <a:xfrm>
            <a:off x="2268653" y="2507432"/>
            <a:ext cx="1041255" cy="877548"/>
          </a:xfrm>
          <a:custGeom>
            <a:avLst/>
            <a:gdLst>
              <a:gd name="connsiteX0" fmla="*/ 0 w 1041255"/>
              <a:gd name="connsiteY0" fmla="*/ 76680 h 877548"/>
              <a:gd name="connsiteX1" fmla="*/ 76680 w 1041255"/>
              <a:gd name="connsiteY1" fmla="*/ 0 h 877548"/>
              <a:gd name="connsiteX2" fmla="*/ 493991 w 1041255"/>
              <a:gd name="connsiteY2" fmla="*/ 0 h 877548"/>
              <a:gd name="connsiteX3" fmla="*/ 964575 w 1041255"/>
              <a:gd name="connsiteY3" fmla="*/ 0 h 877548"/>
              <a:gd name="connsiteX4" fmla="*/ 1041255 w 1041255"/>
              <a:gd name="connsiteY4" fmla="*/ 76680 h 877548"/>
              <a:gd name="connsiteX5" fmla="*/ 1041255 w 1041255"/>
              <a:gd name="connsiteY5" fmla="*/ 417048 h 877548"/>
              <a:gd name="connsiteX6" fmla="*/ 1041255 w 1041255"/>
              <a:gd name="connsiteY6" fmla="*/ 800868 h 877548"/>
              <a:gd name="connsiteX7" fmla="*/ 964575 w 1041255"/>
              <a:gd name="connsiteY7" fmla="*/ 877548 h 877548"/>
              <a:gd name="connsiteX8" fmla="*/ 529506 w 1041255"/>
              <a:gd name="connsiteY8" fmla="*/ 877548 h 877548"/>
              <a:gd name="connsiteX9" fmla="*/ 76680 w 1041255"/>
              <a:gd name="connsiteY9" fmla="*/ 877548 h 877548"/>
              <a:gd name="connsiteX10" fmla="*/ 0 w 1041255"/>
              <a:gd name="connsiteY10" fmla="*/ 800868 h 877548"/>
              <a:gd name="connsiteX11" fmla="*/ 0 w 1041255"/>
              <a:gd name="connsiteY11" fmla="*/ 438774 h 877548"/>
              <a:gd name="connsiteX12" fmla="*/ 0 w 1041255"/>
              <a:gd name="connsiteY12" fmla="*/ 76680 h 877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41255" h="877548" extrusionOk="0">
                <a:moveTo>
                  <a:pt x="0" y="76680"/>
                </a:moveTo>
                <a:cubicBezTo>
                  <a:pt x="6461" y="31019"/>
                  <a:pt x="33733" y="5207"/>
                  <a:pt x="76680" y="0"/>
                </a:cubicBezTo>
                <a:cubicBezTo>
                  <a:pt x="255108" y="9148"/>
                  <a:pt x="346651" y="-4742"/>
                  <a:pt x="493991" y="0"/>
                </a:cubicBezTo>
                <a:cubicBezTo>
                  <a:pt x="641331" y="4742"/>
                  <a:pt x="841815" y="-17067"/>
                  <a:pt x="964575" y="0"/>
                </a:cubicBezTo>
                <a:cubicBezTo>
                  <a:pt x="1004926" y="5379"/>
                  <a:pt x="1047076" y="27693"/>
                  <a:pt x="1041255" y="76680"/>
                </a:cubicBezTo>
                <a:cubicBezTo>
                  <a:pt x="1040568" y="157028"/>
                  <a:pt x="1039801" y="304538"/>
                  <a:pt x="1041255" y="417048"/>
                </a:cubicBezTo>
                <a:cubicBezTo>
                  <a:pt x="1042709" y="529558"/>
                  <a:pt x="1030282" y="710634"/>
                  <a:pt x="1041255" y="800868"/>
                </a:cubicBezTo>
                <a:cubicBezTo>
                  <a:pt x="1037831" y="836831"/>
                  <a:pt x="1007809" y="876545"/>
                  <a:pt x="964575" y="877548"/>
                </a:cubicBezTo>
                <a:cubicBezTo>
                  <a:pt x="868375" y="870651"/>
                  <a:pt x="734598" y="875496"/>
                  <a:pt x="529506" y="877548"/>
                </a:cubicBezTo>
                <a:cubicBezTo>
                  <a:pt x="324414" y="879600"/>
                  <a:pt x="267948" y="868991"/>
                  <a:pt x="76680" y="877548"/>
                </a:cubicBezTo>
                <a:cubicBezTo>
                  <a:pt x="38599" y="881503"/>
                  <a:pt x="-139" y="841293"/>
                  <a:pt x="0" y="800868"/>
                </a:cubicBezTo>
                <a:cubicBezTo>
                  <a:pt x="-7636" y="682993"/>
                  <a:pt x="9188" y="590075"/>
                  <a:pt x="0" y="438774"/>
                </a:cubicBezTo>
                <a:cubicBezTo>
                  <a:pt x="-9188" y="287473"/>
                  <a:pt x="8790" y="244773"/>
                  <a:pt x="0" y="76680"/>
                </a:cubicBezTo>
                <a:close/>
              </a:path>
            </a:pathLst>
          </a:custGeom>
          <a:noFill/>
          <a:ln w="12700">
            <a:solidFill>
              <a:srgbClr val="FF0000"/>
            </a:solidFill>
            <a:extLst>
              <a:ext uri="{C807C97D-BFC1-408E-A445-0C87EB9F89A2}">
                <ask:lineSketchStyleProps xmlns:ask="http://schemas.microsoft.com/office/drawing/2018/sketchyshapes" sd="1794991778">
                  <a:prstGeom prst="roundRect">
                    <a:avLst>
                      <a:gd name="adj" fmla="val 8738"/>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8" name="TextovéPole 27">
            <a:extLst>
              <a:ext uri="{FF2B5EF4-FFF2-40B4-BE49-F238E27FC236}">
                <a16:creationId xmlns:a16="http://schemas.microsoft.com/office/drawing/2014/main" id="{A47DC0F0-17C3-B49B-3D17-7D734929BCFF}"/>
              </a:ext>
            </a:extLst>
          </p:cNvPr>
          <p:cNvSpPr txBox="1"/>
          <p:nvPr/>
        </p:nvSpPr>
        <p:spPr>
          <a:xfrm>
            <a:off x="9170603" y="2900719"/>
            <a:ext cx="532518" cy="923330"/>
          </a:xfrm>
          <a:prstGeom prst="rect">
            <a:avLst/>
          </a:prstGeom>
          <a:noFill/>
        </p:spPr>
        <p:txBody>
          <a:bodyPr wrap="none" rtlCol="0">
            <a:spAutoFit/>
          </a:bodyPr>
          <a:lstStyle/>
          <a:p>
            <a:r>
              <a:rPr lang="cs-CZ" sz="5400" dirty="0">
                <a:solidFill>
                  <a:srgbClr val="00B050"/>
                </a:solidFill>
              </a:rPr>
              <a:t>?</a:t>
            </a:r>
          </a:p>
        </p:txBody>
      </p:sp>
      <p:sp>
        <p:nvSpPr>
          <p:cNvPr id="11" name="TextovéPole 10">
            <a:extLst>
              <a:ext uri="{FF2B5EF4-FFF2-40B4-BE49-F238E27FC236}">
                <a16:creationId xmlns:a16="http://schemas.microsoft.com/office/drawing/2014/main" id="{D868C416-8A2A-9424-0BA1-4C11C33A7AEB}"/>
              </a:ext>
            </a:extLst>
          </p:cNvPr>
          <p:cNvSpPr txBox="1"/>
          <p:nvPr/>
        </p:nvSpPr>
        <p:spPr>
          <a:xfrm>
            <a:off x="963894" y="5956480"/>
            <a:ext cx="1353576" cy="430887"/>
          </a:xfrm>
          <a:prstGeom prst="rect">
            <a:avLst/>
          </a:prstGeom>
          <a:noFill/>
        </p:spPr>
        <p:txBody>
          <a:bodyPr wrap="none" rtlCol="0">
            <a:spAutoFit/>
          </a:bodyPr>
          <a:lstStyle/>
          <a:p>
            <a:r>
              <a:rPr lang="cs-CZ" sz="2200" dirty="0">
                <a:solidFill>
                  <a:schemeClr val="tx1">
                    <a:lumMod val="50000"/>
                    <a:lumOff val="50000"/>
                  </a:schemeClr>
                </a:solidFill>
                <a:latin typeface="Cambria" panose="02040503050406030204" pitchFamily="18" charset="0"/>
                <a:ea typeface="Cambria" panose="02040503050406030204" pitchFamily="18" charset="0"/>
              </a:rPr>
              <a:t>a </a:t>
            </a:r>
            <a:r>
              <a:rPr lang="cs-CZ" sz="2200" dirty="0">
                <a:solidFill>
                  <a:srgbClr val="00B050"/>
                </a:solidFill>
                <a:latin typeface="Cambria" panose="02040503050406030204" pitchFamily="18" charset="0"/>
                <a:ea typeface="Cambria" panose="02040503050406030204" pitchFamily="18" charset="0"/>
              </a:rPr>
              <a:t>hybnost</a:t>
            </a:r>
          </a:p>
        </p:txBody>
      </p:sp>
      <p:sp>
        <p:nvSpPr>
          <p:cNvPr id="14" name="Obdélník: se zakulacenými rohy 13">
            <a:extLst>
              <a:ext uri="{FF2B5EF4-FFF2-40B4-BE49-F238E27FC236}">
                <a16:creationId xmlns:a16="http://schemas.microsoft.com/office/drawing/2014/main" id="{FB1F25F1-36A3-AB49-6A1D-6FBFD33837C8}"/>
              </a:ext>
            </a:extLst>
          </p:cNvPr>
          <p:cNvSpPr/>
          <p:nvPr/>
        </p:nvSpPr>
        <p:spPr>
          <a:xfrm>
            <a:off x="4619135" y="4221763"/>
            <a:ext cx="1247252" cy="2438617"/>
          </a:xfrm>
          <a:prstGeom prst="roundRect">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6" name="TextovéPole 15">
            <a:extLst>
              <a:ext uri="{FF2B5EF4-FFF2-40B4-BE49-F238E27FC236}">
                <a16:creationId xmlns:a16="http://schemas.microsoft.com/office/drawing/2014/main" id="{6EF194EC-99C0-0381-C0EB-1889F1E9889A}"/>
              </a:ext>
            </a:extLst>
          </p:cNvPr>
          <p:cNvSpPr txBox="1"/>
          <p:nvPr/>
        </p:nvSpPr>
        <p:spPr>
          <a:xfrm>
            <a:off x="10217406" y="1772271"/>
            <a:ext cx="1809726" cy="384721"/>
          </a:xfrm>
          <a:prstGeom prst="rect">
            <a:avLst/>
          </a:prstGeom>
          <a:noFill/>
        </p:spPr>
        <p:txBody>
          <a:bodyPr wrap="none" rtlCol="0">
            <a:spAutoFit/>
          </a:bodyPr>
          <a:lstStyle/>
          <a:p>
            <a:r>
              <a:rPr lang="cs-CZ" sz="1900" dirty="0">
                <a:solidFill>
                  <a:srgbClr val="FF0000"/>
                </a:solidFill>
              </a:rPr>
              <a:t>fázová rychlost </a:t>
            </a:r>
          </a:p>
        </p:txBody>
      </p:sp>
      <mc:AlternateContent xmlns:mc="http://schemas.openxmlformats.org/markup-compatibility/2006" xmlns:a14="http://schemas.microsoft.com/office/drawing/2010/main">
        <mc:Choice Requires="a14">
          <p:sp>
            <p:nvSpPr>
              <p:cNvPr id="23" name="TextovéPole 22">
                <a:extLst>
                  <a:ext uri="{FF2B5EF4-FFF2-40B4-BE49-F238E27FC236}">
                    <a16:creationId xmlns:a16="http://schemas.microsoft.com/office/drawing/2014/main" id="{7BE2009E-82D5-E3EB-D352-AC72499EE134}"/>
                  </a:ext>
                </a:extLst>
              </p:cNvPr>
              <p:cNvSpPr txBox="1"/>
              <p:nvPr/>
            </p:nvSpPr>
            <p:spPr>
              <a:xfrm>
                <a:off x="2641394" y="5744993"/>
                <a:ext cx="3026791" cy="80336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cs-CZ" sz="2400" b="0" i="1" smtClean="0">
                              <a:solidFill>
                                <a:schemeClr val="bg1"/>
                              </a:solidFill>
                              <a:effectLst/>
                              <a:latin typeface="Cambria Math" panose="02040503050406030204" pitchFamily="18" charset="0"/>
                            </a:rPr>
                          </m:ctrlPr>
                        </m:sSupPr>
                        <m:e>
                          <m:r>
                            <a:rPr lang="cs-CZ" sz="2400" b="0" i="1" smtClean="0">
                              <a:solidFill>
                                <a:schemeClr val="bg1"/>
                              </a:solidFill>
                              <a:effectLst/>
                              <a:latin typeface="Cambria Math" panose="02040503050406030204" pitchFamily="18" charset="0"/>
                            </a:rPr>
                            <m:t>𝑝</m:t>
                          </m:r>
                        </m:e>
                        <m:sup>
                          <m:r>
                            <a:rPr lang="cs-CZ" sz="2400" b="0" i="1" smtClean="0">
                              <a:solidFill>
                                <a:schemeClr val="bg1"/>
                              </a:solidFill>
                              <a:effectLst/>
                              <a:latin typeface="Cambria Math" panose="02040503050406030204" pitchFamily="18" charset="0"/>
                            </a:rPr>
                            <m:t>2</m:t>
                          </m:r>
                        </m:sup>
                      </m:sSup>
                      <m:sSup>
                        <m:sSupPr>
                          <m:ctrlPr>
                            <a:rPr lang="cs-CZ" sz="2400" b="0" i="1" smtClean="0">
                              <a:solidFill>
                                <a:schemeClr val="bg1"/>
                              </a:solidFill>
                              <a:latin typeface="Cambria Math" panose="02040503050406030204" pitchFamily="18" charset="0"/>
                            </a:rPr>
                          </m:ctrlPr>
                        </m:sSupPr>
                        <m:e>
                          <m:r>
                            <a:rPr lang="cs-CZ" sz="2400" b="0" i="1" smtClean="0">
                              <a:solidFill>
                                <a:schemeClr val="bg1"/>
                              </a:solidFill>
                              <a:latin typeface="Cambria Math" panose="02040503050406030204" pitchFamily="18" charset="0"/>
                            </a:rPr>
                            <m:t>𝑐</m:t>
                          </m:r>
                        </m:e>
                        <m:sup>
                          <m:r>
                            <a:rPr lang="cs-CZ" sz="2400" b="0" i="1" smtClean="0">
                              <a:solidFill>
                                <a:schemeClr val="bg1"/>
                              </a:solidFill>
                              <a:latin typeface="Cambria Math" panose="02040503050406030204" pitchFamily="18" charset="0"/>
                            </a:rPr>
                            <m:t>2</m:t>
                          </m:r>
                        </m:sup>
                      </m:sSup>
                      <m:r>
                        <a:rPr lang="cs-CZ" sz="2400" b="0" i="1" smtClean="0">
                          <a:solidFill>
                            <a:schemeClr val="bg1"/>
                          </a:solidFill>
                          <a:latin typeface="Cambria Math" panose="02040503050406030204" pitchFamily="18" charset="0"/>
                        </a:rPr>
                        <m:t>+</m:t>
                      </m:r>
                      <m:sSup>
                        <m:sSupPr>
                          <m:ctrlPr>
                            <a:rPr lang="cs-CZ" sz="2400" b="0" i="1" smtClean="0">
                              <a:solidFill>
                                <a:schemeClr val="bg1"/>
                              </a:solidFill>
                              <a:latin typeface="Cambria Math" panose="02040503050406030204" pitchFamily="18" charset="0"/>
                            </a:rPr>
                          </m:ctrlPr>
                        </m:sSupPr>
                        <m:e>
                          <m:r>
                            <a:rPr lang="cs-CZ" sz="2400" b="0" i="1" smtClean="0">
                              <a:solidFill>
                                <a:schemeClr val="bg1"/>
                              </a:solidFill>
                              <a:latin typeface="Cambria Math" panose="02040503050406030204" pitchFamily="18" charset="0"/>
                            </a:rPr>
                            <m:t>𝑚</m:t>
                          </m:r>
                        </m:e>
                        <m:sup>
                          <m:r>
                            <a:rPr lang="cs-CZ" sz="2400" i="1">
                              <a:solidFill>
                                <a:schemeClr val="bg1"/>
                              </a:solidFill>
                              <a:latin typeface="Cambria Math" panose="02040503050406030204" pitchFamily="18" charset="0"/>
                            </a:rPr>
                            <m:t>2</m:t>
                          </m:r>
                        </m:sup>
                      </m:sSup>
                      <m:sSup>
                        <m:sSupPr>
                          <m:ctrlPr>
                            <a:rPr lang="cs-CZ" sz="2400" i="1">
                              <a:solidFill>
                                <a:schemeClr val="bg1"/>
                              </a:solidFill>
                              <a:latin typeface="Cambria Math" panose="02040503050406030204" pitchFamily="18" charset="0"/>
                            </a:rPr>
                          </m:ctrlPr>
                        </m:sSupPr>
                        <m:e>
                          <m:r>
                            <a:rPr lang="cs-CZ" sz="2400" i="1">
                              <a:solidFill>
                                <a:schemeClr val="bg1"/>
                              </a:solidFill>
                              <a:latin typeface="Cambria Math" panose="02040503050406030204" pitchFamily="18" charset="0"/>
                            </a:rPr>
                            <m:t>𝑐</m:t>
                          </m:r>
                        </m:e>
                        <m:sup>
                          <m:r>
                            <a:rPr lang="cs-CZ" sz="2400" b="0" i="1" smtClean="0">
                              <a:solidFill>
                                <a:schemeClr val="bg1"/>
                              </a:solidFill>
                              <a:latin typeface="Cambria Math" panose="02040503050406030204" pitchFamily="18" charset="0"/>
                            </a:rPr>
                            <m:t>4</m:t>
                          </m:r>
                        </m:sup>
                      </m:sSup>
                      <m:r>
                        <a:rPr lang="cs-CZ" sz="2400" b="0" i="1" smtClean="0">
                          <a:solidFill>
                            <a:schemeClr val="bg1"/>
                          </a:solidFill>
                          <a:latin typeface="Cambria Math" panose="02040503050406030204" pitchFamily="18" charset="0"/>
                        </a:rPr>
                        <m:t>=</m:t>
                      </m:r>
                      <m:f>
                        <m:fPr>
                          <m:ctrlPr>
                            <a:rPr lang="cs-CZ" sz="2400" i="1">
                              <a:latin typeface="Cambria Math" panose="02040503050406030204" pitchFamily="18" charset="0"/>
                            </a:rPr>
                          </m:ctrlPr>
                        </m:fPr>
                        <m:num>
                          <m:sSup>
                            <m:sSupPr>
                              <m:ctrlPr>
                                <a:rPr lang="cs-CZ" sz="2400" i="1">
                                  <a:latin typeface="Cambria Math" panose="02040503050406030204" pitchFamily="18" charset="0"/>
                                </a:rPr>
                              </m:ctrlPr>
                            </m:sSupPr>
                            <m:e>
                              <m:r>
                                <a:rPr lang="cs-CZ" sz="2400" i="1">
                                  <a:latin typeface="Cambria Math" panose="02040503050406030204" pitchFamily="18" charset="0"/>
                                </a:rPr>
                                <m:t>𝑚</m:t>
                              </m:r>
                            </m:e>
                            <m:sup>
                              <m:r>
                                <a:rPr lang="cs-CZ" sz="2400" i="1">
                                  <a:latin typeface="Cambria Math" panose="02040503050406030204" pitchFamily="18" charset="0"/>
                                </a:rPr>
                                <m:t>2</m:t>
                              </m:r>
                            </m:sup>
                          </m:sSup>
                          <m:sSup>
                            <m:sSupPr>
                              <m:ctrlPr>
                                <a:rPr lang="cs-CZ" sz="2400" i="1">
                                  <a:latin typeface="Cambria Math" panose="02040503050406030204" pitchFamily="18" charset="0"/>
                                </a:rPr>
                              </m:ctrlPr>
                            </m:sSupPr>
                            <m:e>
                              <m:r>
                                <a:rPr lang="cs-CZ" sz="2400" i="1">
                                  <a:latin typeface="Cambria Math" panose="02040503050406030204" pitchFamily="18" charset="0"/>
                                </a:rPr>
                                <m:t>𝑐</m:t>
                              </m:r>
                            </m:e>
                            <m:sup>
                              <m:r>
                                <a:rPr lang="cs-CZ" sz="2400" i="1">
                                  <a:latin typeface="Cambria Math" panose="02040503050406030204" pitchFamily="18" charset="0"/>
                                </a:rPr>
                                <m:t>4</m:t>
                              </m:r>
                            </m:sup>
                          </m:sSup>
                        </m:num>
                        <m:den>
                          <m:r>
                            <a:rPr lang="cs-CZ" sz="2400" i="1">
                              <a:latin typeface="Cambria Math" panose="02040503050406030204" pitchFamily="18" charset="0"/>
                            </a:rPr>
                            <m:t>1−</m:t>
                          </m:r>
                          <m:sSup>
                            <m:sSupPr>
                              <m:ctrlPr>
                                <a:rPr lang="cs-CZ" sz="2400" i="1">
                                  <a:latin typeface="Cambria Math" panose="02040503050406030204" pitchFamily="18" charset="0"/>
                                  <a:ea typeface="Cambria Math" panose="02040503050406030204" pitchFamily="18" charset="0"/>
                                </a:rPr>
                              </m:ctrlPr>
                            </m:sSupPr>
                            <m:e>
                              <m:r>
                                <a:rPr lang="cs-CZ" sz="2400" i="1">
                                  <a:latin typeface="Cambria Math" panose="02040503050406030204" pitchFamily="18" charset="0"/>
                                  <a:ea typeface="Cambria Math" panose="02040503050406030204" pitchFamily="18" charset="0"/>
                                </a:rPr>
                                <m:t>𝛽</m:t>
                              </m:r>
                            </m:e>
                            <m:sup>
                              <m:r>
                                <a:rPr lang="cs-CZ" sz="2400" i="1">
                                  <a:latin typeface="Cambria Math" panose="02040503050406030204" pitchFamily="18" charset="0"/>
                                </a:rPr>
                                <m:t>2</m:t>
                              </m:r>
                            </m:sup>
                          </m:sSup>
                        </m:den>
                      </m:f>
                    </m:oMath>
                  </m:oMathPara>
                </a14:m>
                <a:endParaRPr lang="cs-CZ" sz="2400" dirty="0"/>
              </a:p>
            </p:txBody>
          </p:sp>
        </mc:Choice>
        <mc:Fallback xmlns="">
          <p:sp>
            <p:nvSpPr>
              <p:cNvPr id="23" name="TextovéPole 22">
                <a:extLst>
                  <a:ext uri="{FF2B5EF4-FFF2-40B4-BE49-F238E27FC236}">
                    <a16:creationId xmlns:a16="http://schemas.microsoft.com/office/drawing/2014/main" id="{7BE2009E-82D5-E3EB-D352-AC72499EE134}"/>
                  </a:ext>
                </a:extLst>
              </p:cNvPr>
              <p:cNvSpPr txBox="1">
                <a:spLocks noRot="1" noChangeAspect="1" noMove="1" noResize="1" noEditPoints="1" noAdjustHandles="1" noChangeArrowheads="1" noChangeShapeType="1" noTextEdit="1"/>
              </p:cNvSpPr>
              <p:nvPr/>
            </p:nvSpPr>
            <p:spPr>
              <a:xfrm>
                <a:off x="2641394" y="5744993"/>
                <a:ext cx="3026791" cy="803361"/>
              </a:xfrm>
              <a:prstGeom prst="rect">
                <a:avLst/>
              </a:prstGeom>
              <a:blipFill>
                <a:blip r:embed="rId12"/>
                <a:stretch>
                  <a:fillRect/>
                </a:stretch>
              </a:blipFill>
            </p:spPr>
            <p:txBody>
              <a:bodyPr/>
              <a:lstStyle/>
              <a:p>
                <a:r>
                  <a:rPr lang="cs-CZ">
                    <a:noFill/>
                  </a:rPr>
                  <a:t> </a:t>
                </a:r>
              </a:p>
            </p:txBody>
          </p:sp>
        </mc:Fallback>
      </mc:AlternateContent>
      <p:sp>
        <p:nvSpPr>
          <p:cNvPr id="29" name="TextovéPole 28">
            <a:extLst>
              <a:ext uri="{FF2B5EF4-FFF2-40B4-BE49-F238E27FC236}">
                <a16:creationId xmlns:a16="http://schemas.microsoft.com/office/drawing/2014/main" id="{3553E7E6-34D9-ACCD-D0BD-2B80254032BA}"/>
              </a:ext>
            </a:extLst>
          </p:cNvPr>
          <p:cNvSpPr txBox="1"/>
          <p:nvPr/>
        </p:nvSpPr>
        <p:spPr>
          <a:xfrm>
            <a:off x="6759402" y="1465361"/>
            <a:ext cx="562482" cy="523220"/>
          </a:xfrm>
          <a:prstGeom prst="rect">
            <a:avLst/>
          </a:prstGeom>
          <a:noFill/>
        </p:spPr>
        <p:txBody>
          <a:bodyPr wrap="square" rtlCol="0">
            <a:spAutoFit/>
          </a:bodyPr>
          <a:lstStyle/>
          <a:p>
            <a:r>
              <a:rPr lang="cs-CZ" sz="2800" dirty="0">
                <a:sym typeface="Symbol" panose="05050102010706020507" pitchFamily="18" charset="2"/>
              </a:rPr>
              <a:t></a:t>
            </a:r>
            <a:endParaRPr lang="cs-CZ" sz="2800" dirty="0"/>
          </a:p>
        </p:txBody>
      </p:sp>
    </p:spTree>
    <p:extLst>
      <p:ext uri="{BB962C8B-B14F-4D97-AF65-F5344CB8AC3E}">
        <p14:creationId xmlns:p14="http://schemas.microsoft.com/office/powerpoint/2010/main" val="2992947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par>
                          <p:cTn id="23" fill="hold">
                            <p:stCondLst>
                              <p:cond delay="0"/>
                            </p:stCondLst>
                            <p:childTnLst>
                              <p:par>
                                <p:cTn id="24" presetID="22" presetClass="entr" presetSubtype="8" fill="hold" nodeType="after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wipe(left)">
                                      <p:cBhvr>
                                        <p:cTn id="26" dur="500"/>
                                        <p:tgtEl>
                                          <p:spTgt spid="26"/>
                                        </p:tgtEl>
                                      </p:cBhvr>
                                    </p:animEffect>
                                  </p:childTnLst>
                                </p:cTn>
                              </p:par>
                            </p:childTnLst>
                          </p:cTn>
                        </p:par>
                        <p:par>
                          <p:cTn id="27" fill="hold">
                            <p:stCondLst>
                              <p:cond delay="500"/>
                            </p:stCondLst>
                            <p:childTnLst>
                              <p:par>
                                <p:cTn id="28" presetID="1" presetClass="entr" presetSubtype="0" fill="hold" grpId="0" nodeType="afterEffect">
                                  <p:stCondLst>
                                    <p:cond delay="0"/>
                                  </p:stCondLst>
                                  <p:childTnLst>
                                    <p:set>
                                      <p:cBhvr>
                                        <p:cTn id="29" dur="1" fill="hold">
                                          <p:stCondLst>
                                            <p:cond delay="0"/>
                                          </p:stCondLst>
                                        </p:cTn>
                                        <p:tgtEl>
                                          <p:spTgt spid="24"/>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8"/>
                                        </p:tgtEl>
                                        <p:attrNameLst>
                                          <p:attrName>style.visibility</p:attrName>
                                        </p:attrNameLst>
                                      </p:cBhvr>
                                      <p:to>
                                        <p:strVal val="visible"/>
                                      </p:to>
                                    </p:set>
                                  </p:childTnLst>
                                </p:cTn>
                              </p:par>
                            </p:childTnLst>
                          </p:cTn>
                        </p:par>
                        <p:par>
                          <p:cTn id="34" fill="hold">
                            <p:stCondLst>
                              <p:cond delay="0"/>
                            </p:stCondLst>
                            <p:childTnLst>
                              <p:par>
                                <p:cTn id="35" presetID="1" presetClass="entr" presetSubtype="0" fill="hold" grpId="0" nodeType="after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21" presetClass="entr" presetSubtype="1"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wheel(1)">
                                      <p:cBhvr>
                                        <p:cTn id="41" dur="2000"/>
                                        <p:tgtEl>
                                          <p:spTgt spid="14"/>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4" grpId="0"/>
      <p:bldP spid="9" grpId="0"/>
      <p:bldP spid="15" grpId="0"/>
      <p:bldP spid="8" grpId="0"/>
      <p:bldP spid="25" grpId="0"/>
      <p:bldP spid="28" grpId="0"/>
      <p:bldP spid="11" grpId="0"/>
      <p:bldP spid="1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9C7CF-95B1-D646-1639-0A0352CFC8EE}"/>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 name="TextovéPole 6">
                <a:extLst>
                  <a:ext uri="{FF2B5EF4-FFF2-40B4-BE49-F238E27FC236}">
                    <a16:creationId xmlns:a16="http://schemas.microsoft.com/office/drawing/2014/main" id="{48909B44-08F5-74FE-37C8-2FA2994B9DC6}"/>
                  </a:ext>
                </a:extLst>
              </p:cNvPr>
              <p:cNvSpPr txBox="1"/>
              <p:nvPr/>
            </p:nvSpPr>
            <p:spPr>
              <a:xfrm>
                <a:off x="2325969" y="2560979"/>
                <a:ext cx="867482" cy="67948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200" b="0" i="1" smtClean="0">
                          <a:solidFill>
                            <a:srgbClr val="FF0000"/>
                          </a:solidFill>
                          <a:latin typeface="Cambria Math" panose="02040503050406030204" pitchFamily="18" charset="0"/>
                        </a:rPr>
                        <m:t>𝑢</m:t>
                      </m:r>
                      <m:r>
                        <a:rPr lang="cs-CZ" sz="2200" b="0" i="1" smtClean="0">
                          <a:latin typeface="Cambria Math" panose="02040503050406030204" pitchFamily="18" charset="0"/>
                        </a:rPr>
                        <m:t>=</m:t>
                      </m:r>
                      <m:f>
                        <m:fPr>
                          <m:ctrlPr>
                            <a:rPr lang="cs-CZ" sz="2200" i="1">
                              <a:latin typeface="Cambria Math" panose="02040503050406030204" pitchFamily="18" charset="0"/>
                            </a:rPr>
                          </m:ctrlPr>
                        </m:fPr>
                        <m:num>
                          <m:sSup>
                            <m:sSupPr>
                              <m:ctrlPr>
                                <a:rPr lang="cs-CZ" sz="2200" i="1">
                                  <a:latin typeface="Cambria Math" panose="02040503050406030204" pitchFamily="18" charset="0"/>
                                </a:rPr>
                              </m:ctrlPr>
                            </m:sSupPr>
                            <m:e>
                              <m:r>
                                <a:rPr lang="cs-CZ" sz="2200" i="1">
                                  <a:latin typeface="Cambria Math" panose="02040503050406030204" pitchFamily="18" charset="0"/>
                                </a:rPr>
                                <m:t>𝑐</m:t>
                              </m:r>
                            </m:e>
                            <m:sup>
                              <m:r>
                                <a:rPr lang="cs-CZ" sz="2200" i="1">
                                  <a:latin typeface="Cambria Math" panose="02040503050406030204" pitchFamily="18" charset="0"/>
                                </a:rPr>
                                <m:t>2</m:t>
                              </m:r>
                            </m:sup>
                          </m:sSup>
                        </m:num>
                        <m:den>
                          <m:r>
                            <a:rPr lang="cs-CZ" sz="2200" b="0" i="1" smtClean="0">
                              <a:latin typeface="Cambria Math" panose="02040503050406030204" pitchFamily="18" charset="0"/>
                            </a:rPr>
                            <m:t>𝑣</m:t>
                          </m:r>
                        </m:den>
                      </m:f>
                    </m:oMath>
                  </m:oMathPara>
                </a14:m>
                <a:endParaRPr lang="cs-CZ" sz="2200" dirty="0"/>
              </a:p>
            </p:txBody>
          </p:sp>
        </mc:Choice>
        <mc:Fallback xmlns="">
          <p:sp>
            <p:nvSpPr>
              <p:cNvPr id="7" name="TextovéPole 6">
                <a:extLst>
                  <a:ext uri="{FF2B5EF4-FFF2-40B4-BE49-F238E27FC236}">
                    <a16:creationId xmlns:a16="http://schemas.microsoft.com/office/drawing/2014/main" id="{48909B44-08F5-74FE-37C8-2FA2994B9DC6}"/>
                  </a:ext>
                </a:extLst>
              </p:cNvPr>
              <p:cNvSpPr txBox="1">
                <a:spLocks noRot="1" noChangeAspect="1" noMove="1" noResize="1" noEditPoints="1" noAdjustHandles="1" noChangeArrowheads="1" noChangeShapeType="1" noTextEdit="1"/>
              </p:cNvSpPr>
              <p:nvPr/>
            </p:nvSpPr>
            <p:spPr>
              <a:xfrm>
                <a:off x="2325969" y="2560979"/>
                <a:ext cx="867482" cy="679481"/>
              </a:xfrm>
              <a:prstGeom prst="rect">
                <a:avLst/>
              </a:prstGeom>
              <a:blipFill>
                <a:blip r:embed="rId2"/>
                <a:stretch>
                  <a:fillRect/>
                </a:stretch>
              </a:blipFill>
            </p:spPr>
            <p:txBody>
              <a:bodyPr/>
              <a:lstStyle/>
              <a:p>
                <a:r>
                  <a:rPr lang="cs-CZ">
                    <a:noFill/>
                  </a:rPr>
                  <a:t> </a:t>
                </a:r>
              </a:p>
            </p:txBody>
          </p:sp>
        </mc:Fallback>
      </mc:AlternateContent>
      <p:sp>
        <p:nvSpPr>
          <p:cNvPr id="12" name="Obdélník 11">
            <a:extLst>
              <a:ext uri="{FF2B5EF4-FFF2-40B4-BE49-F238E27FC236}">
                <a16:creationId xmlns:a16="http://schemas.microsoft.com/office/drawing/2014/main" id="{16534DE9-5D3F-72C2-7BD2-6987CF9A8A58}"/>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3" name="TextovéPole 12">
            <a:extLst>
              <a:ext uri="{FF2B5EF4-FFF2-40B4-BE49-F238E27FC236}">
                <a16:creationId xmlns:a16="http://schemas.microsoft.com/office/drawing/2014/main" id="{949898ED-46A3-B18F-9197-2292096FC8EB}"/>
              </a:ext>
            </a:extLst>
          </p:cNvPr>
          <p:cNvSpPr txBox="1"/>
          <p:nvPr/>
        </p:nvSpPr>
        <p:spPr>
          <a:xfrm>
            <a:off x="1610658" y="28602"/>
            <a:ext cx="9062096"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se seznamuje s de </a:t>
            </a:r>
            <a:r>
              <a:rPr lang="cs-CZ" sz="2400" cap="small" dirty="0" err="1">
                <a:solidFill>
                  <a:srgbClr val="70AD47">
                    <a:lumMod val="50000"/>
                  </a:srgbClr>
                </a:solidFill>
                <a:latin typeface="Calibri" panose="020F0502020204030204"/>
              </a:rPr>
              <a:t>Broglieho</a:t>
            </a:r>
            <a:r>
              <a:rPr lang="cs-CZ" sz="2400" cap="small" dirty="0">
                <a:solidFill>
                  <a:srgbClr val="70AD47">
                    <a:lumMod val="50000"/>
                  </a:srgbClr>
                </a:solidFill>
                <a:latin typeface="Calibri" panose="020F0502020204030204"/>
              </a:rPr>
              <a:t> disertací a hledá vlnovou rovnici</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3" name="TextovéPole 2">
            <a:extLst>
              <a:ext uri="{FF2B5EF4-FFF2-40B4-BE49-F238E27FC236}">
                <a16:creationId xmlns:a16="http://schemas.microsoft.com/office/drawing/2014/main" id="{0B4BD7EE-682A-2B2F-D557-EB858673825F}"/>
              </a:ext>
            </a:extLst>
          </p:cNvPr>
          <p:cNvSpPr txBox="1"/>
          <p:nvPr/>
        </p:nvSpPr>
        <p:spPr>
          <a:xfrm>
            <a:off x="1415903" y="639583"/>
            <a:ext cx="9370129" cy="461665"/>
          </a:xfrm>
          <a:prstGeom prst="rect">
            <a:avLst/>
          </a:prstGeom>
          <a:noFill/>
        </p:spPr>
        <p:txBody>
          <a:bodyPr wrap="none" rtlCol="0">
            <a:spAutoFit/>
          </a:bodyPr>
          <a:lstStyle/>
          <a:p>
            <a:r>
              <a:rPr lang="cs-CZ" sz="2400" cap="small" dirty="0">
                <a:solidFill>
                  <a:schemeClr val="bg1">
                    <a:lumMod val="50000"/>
                  </a:schemeClr>
                </a:solidFill>
                <a:latin typeface="Calibri" panose="020F0502020204030204"/>
              </a:rPr>
              <a:t>První (relativistická) </a:t>
            </a:r>
            <a:r>
              <a:rPr lang="cs-CZ" sz="2400" cap="small" dirty="0" err="1">
                <a:solidFill>
                  <a:schemeClr val="bg1">
                    <a:lumMod val="50000"/>
                  </a:schemeClr>
                </a:solidFill>
                <a:latin typeface="Calibri" panose="020F0502020204030204"/>
              </a:rPr>
              <a:t>Schrödingerova</a:t>
            </a:r>
            <a:r>
              <a:rPr lang="cs-CZ" sz="2400" cap="small" dirty="0">
                <a:solidFill>
                  <a:schemeClr val="bg1">
                    <a:lumMod val="50000"/>
                  </a:schemeClr>
                </a:solidFill>
                <a:latin typeface="Calibri" panose="020F0502020204030204"/>
              </a:rPr>
              <a:t> vlnová rovnice pro </a:t>
            </a:r>
            <a:r>
              <a:rPr lang="cs-CZ" sz="2400" cap="small" dirty="0">
                <a:solidFill>
                  <a:srgbClr val="C00000"/>
                </a:solidFill>
                <a:latin typeface="Calibri" panose="020F0502020204030204"/>
              </a:rPr>
              <a:t>atom vodíku </a:t>
            </a:r>
            <a:r>
              <a:rPr lang="cs-CZ" sz="2400" cap="small" dirty="0">
                <a:solidFill>
                  <a:schemeClr val="bg1">
                    <a:lumMod val="50000"/>
                  </a:schemeClr>
                </a:solidFill>
                <a:latin typeface="Calibri" panose="020F0502020204030204"/>
              </a:rPr>
              <a:t>(1925)</a:t>
            </a:r>
            <a:endParaRPr lang="cs-CZ" sz="2400" cap="small" dirty="0">
              <a:solidFill>
                <a:schemeClr val="bg1">
                  <a:lumMod val="50000"/>
                </a:schemeClr>
              </a:solidFill>
              <a:effectLst>
                <a:outerShdw blurRad="38100" dist="38100" dir="2700000" algn="tl">
                  <a:srgbClr val="000000">
                    <a:alpha val="43137"/>
                  </a:srgbClr>
                </a:outerShdw>
              </a:effectLst>
              <a:latin typeface="Calibri" panose="020F0502020204030204"/>
            </a:endParaRPr>
          </a:p>
        </p:txBody>
      </p:sp>
      <mc:AlternateContent xmlns:mc="http://schemas.openxmlformats.org/markup-compatibility/2006" xmlns:a14="http://schemas.microsoft.com/office/drawing/2010/main">
        <mc:Choice Requires="a14">
          <p:sp>
            <p:nvSpPr>
              <p:cNvPr id="4" name="TextovéPole 3">
                <a:extLst>
                  <a:ext uri="{FF2B5EF4-FFF2-40B4-BE49-F238E27FC236}">
                    <a16:creationId xmlns:a16="http://schemas.microsoft.com/office/drawing/2014/main" id="{062D0378-C2D5-3EDA-BC07-7951E8B83577}"/>
                  </a:ext>
                </a:extLst>
              </p:cNvPr>
              <p:cNvSpPr txBox="1"/>
              <p:nvPr/>
            </p:nvSpPr>
            <p:spPr>
              <a:xfrm>
                <a:off x="1974594" y="1335773"/>
                <a:ext cx="1793248" cy="76354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ea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𝜓</m:t>
                      </m:r>
                      <m:r>
                        <a:rPr lang="cs-CZ" sz="2400" b="0" i="1" smtClean="0">
                          <a:latin typeface="Cambria Math" panose="02040503050406030204" pitchFamily="18" charset="0"/>
                        </a:rPr>
                        <m:t>=</m:t>
                      </m:r>
                      <m:f>
                        <m:fPr>
                          <m:ctrlPr>
                            <a:rPr lang="cs-CZ" sz="2400" b="0" i="1" smtClean="0">
                              <a:latin typeface="Cambria Math" panose="02040503050406030204" pitchFamily="18" charset="0"/>
                            </a:rPr>
                          </m:ctrlPr>
                        </m:fPr>
                        <m:num>
                          <m:r>
                            <a:rPr lang="cs-CZ" sz="2400" b="0" i="1" smtClean="0">
                              <a:latin typeface="Cambria Math" panose="02040503050406030204" pitchFamily="18" charset="0"/>
                            </a:rPr>
                            <m:t>1</m:t>
                          </m:r>
                        </m:num>
                        <m:den>
                          <m:sSup>
                            <m:sSupPr>
                              <m:ctrlPr>
                                <a:rPr lang="cs-CZ" sz="2400" b="0" i="1" smtClean="0">
                                  <a:solidFill>
                                    <a:srgbClr val="FF0000"/>
                                  </a:solidFill>
                                  <a:latin typeface="Cambria Math" panose="02040503050406030204" pitchFamily="18" charset="0"/>
                                </a:rPr>
                              </m:ctrlPr>
                            </m:sSupPr>
                            <m:e>
                              <m:r>
                                <a:rPr lang="cs-CZ" sz="2400" b="0" i="1" smtClean="0">
                                  <a:solidFill>
                                    <a:srgbClr val="FF0000"/>
                                  </a:solidFill>
                                  <a:latin typeface="Cambria Math" panose="02040503050406030204" pitchFamily="18" charset="0"/>
                                </a:rPr>
                                <m:t>𝑢</m:t>
                              </m:r>
                            </m:e>
                            <m:sup>
                              <m:r>
                                <a:rPr lang="cs-CZ" sz="2400" b="0" i="1" smtClean="0">
                                  <a:latin typeface="Cambria Math" panose="02040503050406030204" pitchFamily="18" charset="0"/>
                                </a:rPr>
                                <m:t>2</m:t>
                              </m:r>
                            </m:sup>
                          </m:sSup>
                        </m:den>
                      </m:f>
                      <m:f>
                        <m:fPr>
                          <m:ctrlPr>
                            <a:rPr lang="cs-CZ" sz="2400" b="0" i="1" smtClean="0">
                              <a:latin typeface="Cambria Math" panose="02040503050406030204" pitchFamily="18" charset="0"/>
                              <a:ea typeface="Cambria Math" panose="02040503050406030204" pitchFamily="18" charset="0"/>
                            </a:rPr>
                          </m:ctrlPr>
                        </m:fPr>
                        <m:num>
                          <m:sSup>
                            <m:sSupPr>
                              <m:ctrlPr>
                                <a:rPr lang="cs-CZ" sz="2400" b="0" i="1" smtClean="0">
                                  <a:latin typeface="Cambria Math" panose="02040503050406030204" pitchFamily="18" charset="0"/>
                                  <a:ea typeface="Cambria Math" panose="02040503050406030204" pitchFamily="18" charset="0"/>
                                </a:rPr>
                              </m:ctrlPr>
                            </m:sSupPr>
                            <m:e>
                              <m:r>
                                <a:rPr lang="cs-CZ" sz="2400" b="0" i="1" smtClean="0">
                                  <a:latin typeface="Cambria Math" panose="02040503050406030204" pitchFamily="18" charset="0"/>
                                  <a:ea typeface="Cambria Math" panose="02040503050406030204" pitchFamily="18" charset="0"/>
                                </a:rPr>
                                <m:t>𝜕</m:t>
                              </m:r>
                            </m:e>
                            <m:sup>
                              <m:r>
                                <a:rPr lang="cs-CZ" sz="2400" b="0" i="1" smtClean="0">
                                  <a:latin typeface="Cambria Math" panose="02040503050406030204" pitchFamily="18" charset="0"/>
                                </a:rPr>
                                <m:t>2</m:t>
                              </m:r>
                            </m:sup>
                          </m:sSup>
                          <m:r>
                            <a:rPr lang="cs-CZ" sz="2400" i="1">
                              <a:latin typeface="Cambria Math" panose="02040503050406030204" pitchFamily="18" charset="0"/>
                              <a:ea typeface="Cambria Math" panose="02040503050406030204" pitchFamily="18" charset="0"/>
                            </a:rPr>
                            <m:t>𝜓</m:t>
                          </m:r>
                        </m:num>
                        <m:den>
                          <m:r>
                            <a:rPr lang="cs-CZ" sz="2400" b="0" i="1" smtClean="0">
                              <a:latin typeface="Cambria Math" panose="02040503050406030204" pitchFamily="18" charset="0"/>
                              <a:ea typeface="Cambria Math" panose="02040503050406030204" pitchFamily="18" charset="0"/>
                            </a:rPr>
                            <m:t>𝜕</m:t>
                          </m:r>
                          <m:sSup>
                            <m:sSupPr>
                              <m:ctrlPr>
                                <a:rPr lang="cs-CZ" sz="2400" b="0" i="1" smtClean="0">
                                  <a:latin typeface="Cambria Math" panose="02040503050406030204" pitchFamily="18" charset="0"/>
                                  <a:ea typeface="Cambria Math" panose="02040503050406030204" pitchFamily="18" charset="0"/>
                                </a:rPr>
                              </m:ctrlPr>
                            </m:sSupPr>
                            <m:e>
                              <m:r>
                                <a:rPr lang="cs-CZ" sz="2400" b="0" i="1" smtClean="0">
                                  <a:latin typeface="Cambria Math" panose="02040503050406030204" pitchFamily="18" charset="0"/>
                                  <a:ea typeface="Cambria Math" panose="02040503050406030204" pitchFamily="18" charset="0"/>
                                </a:rPr>
                                <m:t>𝑡</m:t>
                              </m:r>
                            </m:e>
                            <m:sup>
                              <m:r>
                                <a:rPr lang="cs-CZ" sz="2400" b="0" i="1" smtClean="0">
                                  <a:latin typeface="Cambria Math" panose="02040503050406030204" pitchFamily="18" charset="0"/>
                                  <a:ea typeface="Cambria Math" panose="02040503050406030204" pitchFamily="18" charset="0"/>
                                </a:rPr>
                                <m:t>2</m:t>
                              </m:r>
                            </m:sup>
                          </m:sSup>
                        </m:den>
                      </m:f>
                    </m:oMath>
                  </m:oMathPara>
                </a14:m>
                <a:endParaRPr lang="cs-CZ" sz="2400" dirty="0"/>
              </a:p>
            </p:txBody>
          </p:sp>
        </mc:Choice>
        <mc:Fallback xmlns="">
          <p:sp>
            <p:nvSpPr>
              <p:cNvPr id="4" name="TextovéPole 3">
                <a:extLst>
                  <a:ext uri="{FF2B5EF4-FFF2-40B4-BE49-F238E27FC236}">
                    <a16:creationId xmlns:a16="http://schemas.microsoft.com/office/drawing/2014/main" id="{062D0378-C2D5-3EDA-BC07-7951E8B83577}"/>
                  </a:ext>
                </a:extLst>
              </p:cNvPr>
              <p:cNvSpPr txBox="1">
                <a:spLocks noRot="1" noChangeAspect="1" noMove="1" noResize="1" noEditPoints="1" noAdjustHandles="1" noChangeArrowheads="1" noChangeShapeType="1" noTextEdit="1"/>
              </p:cNvSpPr>
              <p:nvPr/>
            </p:nvSpPr>
            <p:spPr>
              <a:xfrm>
                <a:off x="1974594" y="1335773"/>
                <a:ext cx="1793248" cy="763542"/>
              </a:xfrm>
              <a:prstGeom prst="rect">
                <a:avLst/>
              </a:prstGeom>
              <a:blipFill>
                <a:blip r:embed="rId3"/>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5" name="TextovéPole 4">
                <a:extLst>
                  <a:ext uri="{FF2B5EF4-FFF2-40B4-BE49-F238E27FC236}">
                    <a16:creationId xmlns:a16="http://schemas.microsoft.com/office/drawing/2014/main" id="{EE571865-3D0F-1845-0539-2A915B4D7B0B}"/>
                  </a:ext>
                </a:extLst>
              </p:cNvPr>
              <p:cNvSpPr txBox="1"/>
              <p:nvPr/>
            </p:nvSpPr>
            <p:spPr>
              <a:xfrm>
                <a:off x="4202073" y="1561264"/>
                <a:ext cx="2366802"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ea typeface="Cambria Math" panose="02040503050406030204" pitchFamily="18" charset="0"/>
                        </a:rPr>
                        <m:t>𝜓</m:t>
                      </m:r>
                      <m:r>
                        <a:rPr lang="cs-CZ" sz="2400" i="1">
                          <a:latin typeface="Cambria Math" panose="02040503050406030204" pitchFamily="18" charset="0"/>
                        </a:rPr>
                        <m:t>∝</m:t>
                      </m:r>
                      <m:func>
                        <m:funcPr>
                          <m:ctrlPr>
                            <a:rPr lang="cs-CZ" sz="2400" b="0" i="1" smtClean="0">
                              <a:latin typeface="Cambria Math" panose="02040503050406030204" pitchFamily="18" charset="0"/>
                            </a:rPr>
                          </m:ctrlPr>
                        </m:funcPr>
                        <m:fName>
                          <m:r>
                            <m:rPr>
                              <m:sty m:val="p"/>
                            </m:rPr>
                            <a:rPr lang="cs-CZ" sz="2400" b="0" i="0" smtClean="0">
                              <a:latin typeface="Cambria Math" panose="02040503050406030204" pitchFamily="18" charset="0"/>
                            </a:rPr>
                            <m:t>exp</m:t>
                          </m:r>
                        </m:fName>
                        <m:e>
                          <m:d>
                            <m:dPr>
                              <m:ctrlPr>
                                <a:rPr lang="cs-CZ" sz="2400" b="0" i="1" smtClean="0">
                                  <a:latin typeface="Cambria Math" panose="02040503050406030204" pitchFamily="18" charset="0"/>
                                </a:rPr>
                              </m:ctrlPr>
                            </m:dPr>
                            <m:e>
                              <m:r>
                                <a:rPr lang="cs-CZ" sz="2400" b="0" i="1" smtClean="0">
                                  <a:latin typeface="Cambria Math" panose="02040503050406030204" pitchFamily="18" charset="0"/>
                                </a:rPr>
                                <m:t>−</m:t>
                              </m:r>
                              <m:r>
                                <m:rPr>
                                  <m:sty m:val="p"/>
                                </m:rPr>
                                <a:rPr lang="cs-CZ" sz="2400" b="0" i="0" smtClean="0">
                                  <a:latin typeface="Cambria Math" panose="02040503050406030204" pitchFamily="18" charset="0"/>
                                </a:rPr>
                                <m:t>i</m:t>
                              </m:r>
                              <m:r>
                                <a:rPr lang="cs-CZ" sz="2400" b="0" i="0" smtClean="0">
                                  <a:latin typeface="Cambria Math" panose="02040503050406030204" pitchFamily="18" charset="0"/>
                                </a:rPr>
                                <m:t>2</m:t>
                              </m:r>
                              <m:r>
                                <m:rPr>
                                  <m:sty m:val="p"/>
                                </m:rPr>
                                <a:rPr lang="el-GR" sz="2400" b="0" i="1" smtClean="0">
                                  <a:latin typeface="Cambria Math" panose="02040503050406030204" pitchFamily="18" charset="0"/>
                                  <a:ea typeface="Cambria Math" panose="02040503050406030204" pitchFamily="18" charset="0"/>
                                </a:rPr>
                                <m:t>π</m:t>
                              </m:r>
                              <m:r>
                                <a:rPr lang="cs-CZ" sz="2400" b="0" i="1" smtClean="0">
                                  <a:latin typeface="Cambria Math" panose="02040503050406030204" pitchFamily="18" charset="0"/>
                                  <a:ea typeface="Cambria Math" panose="02040503050406030204" pitchFamily="18" charset="0"/>
                                </a:rPr>
                                <m:t>𝑓𝑡</m:t>
                              </m:r>
                            </m:e>
                          </m:d>
                        </m:e>
                      </m:func>
                    </m:oMath>
                  </m:oMathPara>
                </a14:m>
                <a:endParaRPr lang="cs-CZ" sz="2400" dirty="0"/>
              </a:p>
            </p:txBody>
          </p:sp>
        </mc:Choice>
        <mc:Fallback xmlns="">
          <p:sp>
            <p:nvSpPr>
              <p:cNvPr id="5" name="TextovéPole 4">
                <a:extLst>
                  <a:ext uri="{FF2B5EF4-FFF2-40B4-BE49-F238E27FC236}">
                    <a16:creationId xmlns:a16="http://schemas.microsoft.com/office/drawing/2014/main" id="{EE571865-3D0F-1845-0539-2A915B4D7B0B}"/>
                  </a:ext>
                </a:extLst>
              </p:cNvPr>
              <p:cNvSpPr txBox="1">
                <a:spLocks noRot="1" noChangeAspect="1" noMove="1" noResize="1" noEditPoints="1" noAdjustHandles="1" noChangeArrowheads="1" noChangeShapeType="1" noTextEdit="1"/>
              </p:cNvSpPr>
              <p:nvPr/>
            </p:nvSpPr>
            <p:spPr>
              <a:xfrm>
                <a:off x="4202073" y="1561264"/>
                <a:ext cx="2366802" cy="369332"/>
              </a:xfrm>
              <a:prstGeom prst="rect">
                <a:avLst/>
              </a:prstGeom>
              <a:blipFill>
                <a:blip r:embed="rId4"/>
                <a:stretch>
                  <a:fillRect l="-4113" t="-1639" b="-32787"/>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6" name="TextovéPole 15">
                <a:extLst>
                  <a:ext uri="{FF2B5EF4-FFF2-40B4-BE49-F238E27FC236}">
                    <a16:creationId xmlns:a16="http://schemas.microsoft.com/office/drawing/2014/main" id="{4160CD41-7940-96BC-EBAC-D469662C6E43}"/>
                  </a:ext>
                </a:extLst>
              </p:cNvPr>
              <p:cNvSpPr txBox="1"/>
              <p:nvPr/>
            </p:nvSpPr>
            <p:spPr>
              <a:xfrm>
                <a:off x="5952654" y="5894085"/>
                <a:ext cx="5290744" cy="44723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ea typeface="Cambria Math" panose="02040503050406030204" pitchFamily="18" charset="0"/>
                        </a:rPr>
                        <m:t>⟹  </m:t>
                      </m:r>
                      <m:r>
                        <a:rPr lang="cs-CZ" sz="2400" b="0" i="1" smtClean="0">
                          <a:solidFill>
                            <a:srgbClr val="00B05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𝑝</m:t>
                      </m:r>
                      <m:d>
                        <m:dPr>
                          <m:ctrlPr>
                            <a:rPr lang="cs-CZ" sz="2400" b="0" i="1" smtClean="0">
                              <a:latin typeface="Cambria Math" panose="02040503050406030204" pitchFamily="18" charset="0"/>
                              <a:ea typeface="Cambria Math" panose="02040503050406030204" pitchFamily="18" charset="0"/>
                            </a:rPr>
                          </m:ctrlPr>
                        </m:dPr>
                        <m:e>
                          <m:r>
                            <a:rPr lang="cs-CZ" sz="2400" b="0" i="1" smtClean="0">
                              <a:latin typeface="Cambria Math" panose="02040503050406030204" pitchFamily="18" charset="0"/>
                              <a:ea typeface="Cambria Math" panose="02040503050406030204" pitchFamily="18" charset="0"/>
                            </a:rPr>
                            <m:t>𝑓</m:t>
                          </m:r>
                          <m:r>
                            <a:rPr lang="cs-CZ" sz="2400" b="0" i="1" smtClean="0">
                              <a:latin typeface="Cambria Math" panose="02040503050406030204" pitchFamily="18" charset="0"/>
                              <a:ea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𝑟</m:t>
                          </m:r>
                        </m:e>
                      </m:d>
                      <m:r>
                        <a:rPr lang="cs-CZ" sz="2400" b="0" i="1" smtClean="0">
                          <a:latin typeface="Cambria Math" panose="02040503050406030204" pitchFamily="18" charset="0"/>
                          <a:ea typeface="Cambria Math" panose="02040503050406030204" pitchFamily="18" charset="0"/>
                        </a:rPr>
                        <m:t>=</m:t>
                      </m:r>
                      <m:f>
                        <m:fPr>
                          <m:type m:val="lin"/>
                          <m:ctrlPr>
                            <a:rPr lang="cs-CZ" sz="2400" i="1">
                              <a:latin typeface="Cambria Math" panose="02040503050406030204" pitchFamily="18" charset="0"/>
                            </a:rPr>
                          </m:ctrlPr>
                        </m:fPr>
                        <m:num>
                          <m:rad>
                            <m:radPr>
                              <m:degHide m:val="on"/>
                              <m:ctrlPr>
                                <a:rPr lang="cs-CZ" sz="2400" i="1">
                                  <a:latin typeface="Cambria Math" panose="02040503050406030204" pitchFamily="18" charset="0"/>
                                </a:rPr>
                              </m:ctrlPr>
                            </m:radPr>
                            <m:deg/>
                            <m:e>
                              <m:sSup>
                                <m:sSupPr>
                                  <m:ctrlPr>
                                    <a:rPr lang="cs-CZ" sz="2400" i="1">
                                      <a:latin typeface="Cambria Math" panose="02040503050406030204" pitchFamily="18" charset="0"/>
                                    </a:rPr>
                                  </m:ctrlPr>
                                </m:sSupPr>
                                <m:e>
                                  <m:d>
                                    <m:dPr>
                                      <m:ctrlPr>
                                        <a:rPr lang="cs-CZ" sz="2400" i="1">
                                          <a:latin typeface="Cambria Math" panose="02040503050406030204" pitchFamily="18" charset="0"/>
                                        </a:rPr>
                                      </m:ctrlPr>
                                    </m:dPr>
                                    <m:e>
                                      <m:r>
                                        <a:rPr lang="cs-CZ" sz="2400" i="1">
                                          <a:latin typeface="Cambria Math" panose="02040503050406030204" pitchFamily="18" charset="0"/>
                                        </a:rPr>
                                        <m:t>h𝑓</m:t>
                                      </m:r>
                                      <m:r>
                                        <a:rPr lang="cs-CZ" sz="2400" i="1">
                                          <a:latin typeface="Cambria Math" panose="02040503050406030204" pitchFamily="18" charset="0"/>
                                        </a:rPr>
                                        <m:t>+</m:t>
                                      </m:r>
                                      <m:f>
                                        <m:fPr>
                                          <m:type m:val="lin"/>
                                          <m:ctrlPr>
                                            <a:rPr lang="cs-CZ" sz="2400" i="1">
                                              <a:solidFill>
                                                <a:srgbClr val="C00000"/>
                                              </a:solidFill>
                                              <a:latin typeface="Cambria Math" panose="02040503050406030204" pitchFamily="18" charset="0"/>
                                            </a:rPr>
                                          </m:ctrlPr>
                                        </m:fPr>
                                        <m:num>
                                          <m:sSup>
                                            <m:sSupPr>
                                              <m:ctrlPr>
                                                <a:rPr lang="cs-CZ" sz="2400" i="1">
                                                  <a:solidFill>
                                                    <a:srgbClr val="C00000"/>
                                                  </a:solidFill>
                                                  <a:latin typeface="Cambria Math" panose="02040503050406030204" pitchFamily="18" charset="0"/>
                                                </a:rPr>
                                              </m:ctrlPr>
                                            </m:sSupPr>
                                            <m:e>
                                              <m:r>
                                                <a:rPr lang="cs-CZ" sz="2400" i="1">
                                                  <a:solidFill>
                                                    <a:srgbClr val="C00000"/>
                                                  </a:solidFill>
                                                  <a:latin typeface="Cambria Math" panose="02040503050406030204" pitchFamily="18" charset="0"/>
                                                </a:rPr>
                                                <m:t>𝑒</m:t>
                                              </m:r>
                                            </m:e>
                                            <m:sup>
                                              <m:r>
                                                <a:rPr lang="cs-CZ" sz="2400" i="1">
                                                  <a:solidFill>
                                                    <a:srgbClr val="C00000"/>
                                                  </a:solidFill>
                                                  <a:latin typeface="Cambria Math" panose="02040503050406030204" pitchFamily="18" charset="0"/>
                                                </a:rPr>
                                                <m:t>2</m:t>
                                              </m:r>
                                            </m:sup>
                                          </m:sSup>
                                        </m:num>
                                        <m:den>
                                          <m:r>
                                            <a:rPr lang="cs-CZ" sz="2400" i="1">
                                              <a:solidFill>
                                                <a:srgbClr val="C00000"/>
                                              </a:solidFill>
                                              <a:latin typeface="Cambria Math" panose="02040503050406030204" pitchFamily="18" charset="0"/>
                                            </a:rPr>
                                            <m:t>𝑟</m:t>
                                          </m:r>
                                        </m:den>
                                      </m:f>
                                    </m:e>
                                  </m:d>
                                </m:e>
                                <m:sup>
                                  <m:r>
                                    <a:rPr lang="cs-CZ" sz="2400" i="1">
                                      <a:latin typeface="Cambria Math" panose="02040503050406030204" pitchFamily="18" charset="0"/>
                                    </a:rPr>
                                    <m:t>2</m:t>
                                  </m:r>
                                </m:sup>
                              </m:sSup>
                              <m:r>
                                <a:rPr lang="cs-CZ" sz="2400" i="1">
                                  <a:latin typeface="Cambria Math" panose="02040503050406030204" pitchFamily="18" charset="0"/>
                                </a:rPr>
                                <m:t>−</m:t>
                              </m:r>
                              <m:sSup>
                                <m:sSupPr>
                                  <m:ctrlPr>
                                    <a:rPr lang="cs-CZ" sz="2400" i="1">
                                      <a:latin typeface="Cambria Math" panose="02040503050406030204" pitchFamily="18" charset="0"/>
                                    </a:rPr>
                                  </m:ctrlPr>
                                </m:sSupPr>
                                <m:e>
                                  <m:r>
                                    <a:rPr lang="cs-CZ" sz="2400" i="1">
                                      <a:latin typeface="Cambria Math" panose="02040503050406030204" pitchFamily="18" charset="0"/>
                                    </a:rPr>
                                    <m:t>𝑚</m:t>
                                  </m:r>
                                </m:e>
                                <m:sup>
                                  <m:r>
                                    <a:rPr lang="cs-CZ" sz="2400" i="1">
                                      <a:latin typeface="Cambria Math" panose="02040503050406030204" pitchFamily="18" charset="0"/>
                                    </a:rPr>
                                    <m:t>2</m:t>
                                  </m:r>
                                </m:sup>
                              </m:sSup>
                              <m:sSup>
                                <m:sSupPr>
                                  <m:ctrlPr>
                                    <a:rPr lang="cs-CZ" sz="2400" i="1">
                                      <a:latin typeface="Cambria Math" panose="02040503050406030204" pitchFamily="18" charset="0"/>
                                    </a:rPr>
                                  </m:ctrlPr>
                                </m:sSupPr>
                                <m:e>
                                  <m:r>
                                    <a:rPr lang="cs-CZ" sz="2400" i="1">
                                      <a:latin typeface="Cambria Math" panose="02040503050406030204" pitchFamily="18" charset="0"/>
                                    </a:rPr>
                                    <m:t>𝑐</m:t>
                                  </m:r>
                                </m:e>
                                <m:sup>
                                  <m:r>
                                    <a:rPr lang="cs-CZ" sz="2400" i="1">
                                      <a:latin typeface="Cambria Math" panose="02040503050406030204" pitchFamily="18" charset="0"/>
                                    </a:rPr>
                                    <m:t>4</m:t>
                                  </m:r>
                                </m:sup>
                              </m:sSup>
                            </m:e>
                          </m:rad>
                        </m:num>
                        <m:den>
                          <m:r>
                            <a:rPr lang="cs-CZ" sz="2400" i="1">
                              <a:latin typeface="Cambria Math" panose="02040503050406030204" pitchFamily="18" charset="0"/>
                            </a:rPr>
                            <m:t>𝑐</m:t>
                          </m:r>
                        </m:den>
                      </m:f>
                    </m:oMath>
                  </m:oMathPara>
                </a14:m>
                <a:endParaRPr lang="cs-CZ" sz="2400" dirty="0"/>
              </a:p>
            </p:txBody>
          </p:sp>
        </mc:Choice>
        <mc:Fallback xmlns="">
          <p:sp>
            <p:nvSpPr>
              <p:cNvPr id="16" name="TextovéPole 15">
                <a:extLst>
                  <a:ext uri="{FF2B5EF4-FFF2-40B4-BE49-F238E27FC236}">
                    <a16:creationId xmlns:a16="http://schemas.microsoft.com/office/drawing/2014/main" id="{4160CD41-7940-96BC-EBAC-D469662C6E43}"/>
                  </a:ext>
                </a:extLst>
              </p:cNvPr>
              <p:cNvSpPr txBox="1">
                <a:spLocks noRot="1" noChangeAspect="1" noMove="1" noResize="1" noEditPoints="1" noAdjustHandles="1" noChangeArrowheads="1" noChangeShapeType="1" noTextEdit="1"/>
              </p:cNvSpPr>
              <p:nvPr/>
            </p:nvSpPr>
            <p:spPr>
              <a:xfrm>
                <a:off x="5952654" y="5894085"/>
                <a:ext cx="5290744" cy="447238"/>
              </a:xfrm>
              <a:prstGeom prst="rect">
                <a:avLst/>
              </a:prstGeom>
              <a:blipFill>
                <a:blip r:embed="rId5"/>
                <a:stretch>
                  <a:fillRect b="-4110"/>
                </a:stretch>
              </a:blipFill>
            </p:spPr>
            <p:txBody>
              <a:bodyPr/>
              <a:lstStyle/>
              <a:p>
                <a:r>
                  <a:rPr lang="cs-CZ">
                    <a:noFill/>
                  </a:rPr>
                  <a:t> </a:t>
                </a:r>
              </a:p>
            </p:txBody>
          </p:sp>
        </mc:Fallback>
      </mc:AlternateContent>
      <p:sp>
        <p:nvSpPr>
          <p:cNvPr id="18" name="Obdélník 17">
            <a:extLst>
              <a:ext uri="{FF2B5EF4-FFF2-40B4-BE49-F238E27FC236}">
                <a16:creationId xmlns:a16="http://schemas.microsoft.com/office/drawing/2014/main" id="{128226A4-3834-0020-044B-B76E9EECE608}"/>
              </a:ext>
            </a:extLst>
          </p:cNvPr>
          <p:cNvSpPr/>
          <p:nvPr/>
        </p:nvSpPr>
        <p:spPr>
          <a:xfrm>
            <a:off x="1819373" y="1261543"/>
            <a:ext cx="5052767" cy="964708"/>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20" name="Skupina 19">
            <a:extLst>
              <a:ext uri="{FF2B5EF4-FFF2-40B4-BE49-F238E27FC236}">
                <a16:creationId xmlns:a16="http://schemas.microsoft.com/office/drawing/2014/main" id="{B3D0388F-DD73-4E30-34D8-DA3AF9FABF5A}"/>
              </a:ext>
            </a:extLst>
          </p:cNvPr>
          <p:cNvGrpSpPr/>
          <p:nvPr/>
        </p:nvGrpSpPr>
        <p:grpSpPr>
          <a:xfrm>
            <a:off x="7160427" y="1244617"/>
            <a:ext cx="2794279" cy="964708"/>
            <a:chOff x="7160427" y="1404876"/>
            <a:chExt cx="2794279" cy="964708"/>
          </a:xfrm>
        </p:grpSpPr>
        <mc:AlternateContent xmlns:mc="http://schemas.openxmlformats.org/markup-compatibility/2006" xmlns:a14="http://schemas.microsoft.com/office/drawing/2010/main">
          <mc:Choice Requires="a14">
            <p:sp>
              <p:nvSpPr>
                <p:cNvPr id="6" name="TextovéPole 5">
                  <a:extLst>
                    <a:ext uri="{FF2B5EF4-FFF2-40B4-BE49-F238E27FC236}">
                      <a16:creationId xmlns:a16="http://schemas.microsoft.com/office/drawing/2014/main" id="{B8824B46-0A6A-0D37-623C-A4C3C6942DCA}"/>
                    </a:ext>
                  </a:extLst>
                </p:cNvPr>
                <p:cNvSpPr txBox="1"/>
                <p:nvPr/>
              </p:nvSpPr>
              <p:spPr>
                <a:xfrm>
                  <a:off x="7424076" y="1495658"/>
                  <a:ext cx="2262735" cy="7411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ea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𝜓</m:t>
                        </m:r>
                        <m:r>
                          <a:rPr lang="cs-CZ" sz="2400" b="0" i="1" smtClean="0">
                            <a:latin typeface="Cambria Math" panose="02040503050406030204" pitchFamily="18" charset="0"/>
                          </a:rPr>
                          <m:t>=−</m:t>
                        </m:r>
                        <m:f>
                          <m:fPr>
                            <m:ctrlPr>
                              <a:rPr lang="cs-CZ" sz="2400" b="0" i="1" smtClean="0">
                                <a:latin typeface="Cambria Math" panose="02040503050406030204" pitchFamily="18" charset="0"/>
                              </a:rPr>
                            </m:ctrlPr>
                          </m:fPr>
                          <m:num>
                            <m:r>
                              <a:rPr lang="cs-CZ" sz="2400" b="0" i="1" smtClean="0">
                                <a:latin typeface="Cambria Math" panose="02040503050406030204" pitchFamily="18" charset="0"/>
                              </a:rPr>
                              <m:t>4</m:t>
                            </m:r>
                            <m:sSup>
                              <m:sSupPr>
                                <m:ctrlPr>
                                  <a:rPr lang="cs-CZ" sz="2400" b="0" i="1" smtClean="0">
                                    <a:latin typeface="Cambria Math" panose="02040503050406030204" pitchFamily="18" charset="0"/>
                                    <a:ea typeface="Cambria Math" panose="02040503050406030204" pitchFamily="18" charset="0"/>
                                  </a:rPr>
                                </m:ctrlPr>
                              </m:sSupPr>
                              <m:e>
                                <m:r>
                                  <a:rPr lang="cs-CZ" sz="2400" b="0" i="1" smtClean="0">
                                    <a:latin typeface="Cambria Math" panose="02040503050406030204" pitchFamily="18" charset="0"/>
                                    <a:ea typeface="Cambria Math" panose="02040503050406030204" pitchFamily="18" charset="0"/>
                                  </a:rPr>
                                  <m:t>𝜋</m:t>
                                </m:r>
                              </m:e>
                              <m:sup>
                                <m:r>
                                  <a:rPr lang="cs-CZ" sz="2400" b="0" i="1" smtClean="0">
                                    <a:latin typeface="Cambria Math" panose="02040503050406030204" pitchFamily="18" charset="0"/>
                                  </a:rPr>
                                  <m:t>2</m:t>
                                </m:r>
                              </m:sup>
                            </m:sSup>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𝑓</m:t>
                                </m:r>
                              </m:e>
                              <m:sup>
                                <m:r>
                                  <a:rPr lang="cs-CZ" sz="2400" b="0" i="1" smtClean="0">
                                    <a:latin typeface="Cambria Math" panose="02040503050406030204" pitchFamily="18" charset="0"/>
                                  </a:rPr>
                                  <m:t>2</m:t>
                                </m:r>
                              </m:sup>
                            </m:sSup>
                          </m:num>
                          <m:den>
                            <m:sSup>
                              <m:sSupPr>
                                <m:ctrlPr>
                                  <a:rPr lang="cs-CZ" sz="2400" i="1" smtClean="0">
                                    <a:solidFill>
                                      <a:srgbClr val="FF0000"/>
                                    </a:solidFill>
                                    <a:latin typeface="Cambria Math" panose="02040503050406030204" pitchFamily="18" charset="0"/>
                                  </a:rPr>
                                </m:ctrlPr>
                              </m:sSupPr>
                              <m:e>
                                <m:r>
                                  <a:rPr lang="cs-CZ" sz="2400" i="1" smtClean="0">
                                    <a:solidFill>
                                      <a:srgbClr val="FF0000"/>
                                    </a:solidFill>
                                    <a:latin typeface="Cambria Math" panose="02040503050406030204" pitchFamily="18" charset="0"/>
                                  </a:rPr>
                                  <m:t>𝑢</m:t>
                                </m:r>
                              </m:e>
                              <m:sup>
                                <m:r>
                                  <a:rPr lang="cs-CZ" sz="2400" i="1">
                                    <a:latin typeface="Cambria Math" panose="02040503050406030204" pitchFamily="18" charset="0"/>
                                  </a:rPr>
                                  <m:t>2</m:t>
                                </m:r>
                              </m:sup>
                            </m:sSup>
                          </m:den>
                        </m:f>
                        <m:r>
                          <a:rPr lang="cs-CZ" sz="2400" i="1">
                            <a:latin typeface="Cambria Math" panose="02040503050406030204" pitchFamily="18" charset="0"/>
                            <a:ea typeface="Cambria Math" panose="02040503050406030204" pitchFamily="18" charset="0"/>
                          </a:rPr>
                          <m:t>𝜓</m:t>
                        </m:r>
                      </m:oMath>
                    </m:oMathPara>
                  </a14:m>
                  <a:endParaRPr lang="cs-CZ" sz="2400" dirty="0"/>
                </a:p>
              </p:txBody>
            </p:sp>
          </mc:Choice>
          <mc:Fallback xmlns="">
            <p:sp>
              <p:nvSpPr>
                <p:cNvPr id="6" name="TextovéPole 5">
                  <a:extLst>
                    <a:ext uri="{FF2B5EF4-FFF2-40B4-BE49-F238E27FC236}">
                      <a16:creationId xmlns:a16="http://schemas.microsoft.com/office/drawing/2014/main" id="{B8824B46-0A6A-0D37-623C-A4C3C6942DCA}"/>
                    </a:ext>
                  </a:extLst>
                </p:cNvPr>
                <p:cNvSpPr txBox="1">
                  <a:spLocks noRot="1" noChangeAspect="1" noMove="1" noResize="1" noEditPoints="1" noAdjustHandles="1" noChangeArrowheads="1" noChangeShapeType="1" noTextEdit="1"/>
                </p:cNvSpPr>
                <p:nvPr/>
              </p:nvSpPr>
              <p:spPr>
                <a:xfrm>
                  <a:off x="7424076" y="1495658"/>
                  <a:ext cx="2262735" cy="741165"/>
                </a:xfrm>
                <a:prstGeom prst="rect">
                  <a:avLst/>
                </a:prstGeom>
                <a:blipFill>
                  <a:blip r:embed="rId6"/>
                  <a:stretch>
                    <a:fillRect/>
                  </a:stretch>
                </a:blipFill>
              </p:spPr>
              <p:txBody>
                <a:bodyPr/>
                <a:lstStyle/>
                <a:p>
                  <a:r>
                    <a:rPr lang="cs-CZ">
                      <a:noFill/>
                    </a:rPr>
                    <a:t> </a:t>
                  </a:r>
                </a:p>
              </p:txBody>
            </p:sp>
          </mc:Fallback>
        </mc:AlternateContent>
        <p:sp>
          <p:nvSpPr>
            <p:cNvPr id="19" name="Obdélník 18">
              <a:extLst>
                <a:ext uri="{FF2B5EF4-FFF2-40B4-BE49-F238E27FC236}">
                  <a16:creationId xmlns:a16="http://schemas.microsoft.com/office/drawing/2014/main" id="{4A1B306D-160A-3E62-1DB2-077F996A2860}"/>
                </a:ext>
              </a:extLst>
            </p:cNvPr>
            <p:cNvSpPr/>
            <p:nvPr/>
          </p:nvSpPr>
          <p:spPr>
            <a:xfrm>
              <a:off x="7160427" y="1404876"/>
              <a:ext cx="2794279" cy="964708"/>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grpSp>
      <p:grpSp>
        <p:nvGrpSpPr>
          <p:cNvPr id="22" name="Skupina 21">
            <a:extLst>
              <a:ext uri="{FF2B5EF4-FFF2-40B4-BE49-F238E27FC236}">
                <a16:creationId xmlns:a16="http://schemas.microsoft.com/office/drawing/2014/main" id="{045FB45A-C4FF-0242-99DB-3FDF3AF2C448}"/>
              </a:ext>
            </a:extLst>
          </p:cNvPr>
          <p:cNvGrpSpPr/>
          <p:nvPr/>
        </p:nvGrpSpPr>
        <p:grpSpPr>
          <a:xfrm>
            <a:off x="890273" y="4323287"/>
            <a:ext cx="5638258" cy="928844"/>
            <a:chOff x="918552" y="4115900"/>
            <a:chExt cx="5638258" cy="928844"/>
          </a:xfrm>
        </p:grpSpPr>
        <mc:AlternateContent xmlns:mc="http://schemas.openxmlformats.org/markup-compatibility/2006" xmlns:a14="http://schemas.microsoft.com/office/drawing/2010/main">
          <mc:Choice Requires="a14">
            <p:sp>
              <p:nvSpPr>
                <p:cNvPr id="10" name="TextovéPole 9">
                  <a:extLst>
                    <a:ext uri="{FF2B5EF4-FFF2-40B4-BE49-F238E27FC236}">
                      <a16:creationId xmlns:a16="http://schemas.microsoft.com/office/drawing/2014/main" id="{E2F6AC67-A0BE-7822-16C8-B40DFAB18FA8}"/>
                    </a:ext>
                  </a:extLst>
                </p:cNvPr>
                <p:cNvSpPr txBox="1"/>
                <p:nvPr/>
              </p:nvSpPr>
              <p:spPr>
                <a:xfrm>
                  <a:off x="3886848" y="4115900"/>
                  <a:ext cx="2669962" cy="92884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solidFill>
                              <a:srgbClr val="00B0F0"/>
                            </a:solidFill>
                            <a:latin typeface="Cambria Math" panose="02040503050406030204" pitchFamily="18" charset="0"/>
                          </a:rPr>
                          <m:t>h𝑓</m:t>
                        </m:r>
                        <m:r>
                          <a:rPr lang="cs-CZ" sz="2400" b="0" i="1" smtClean="0">
                            <a:latin typeface="Cambria Math" panose="02040503050406030204" pitchFamily="18" charset="0"/>
                          </a:rPr>
                          <m:t>=</m:t>
                        </m:r>
                        <m:f>
                          <m:fPr>
                            <m:ctrlPr>
                              <a:rPr lang="cs-CZ" sz="2400" b="0" i="1" smtClean="0">
                                <a:latin typeface="Cambria Math" panose="02040503050406030204" pitchFamily="18" charset="0"/>
                              </a:rPr>
                            </m:ctrlPr>
                          </m:fPr>
                          <m:num>
                            <m:r>
                              <a:rPr lang="cs-CZ" sz="2400" b="0" i="1" smtClean="0">
                                <a:latin typeface="Cambria Math" panose="02040503050406030204" pitchFamily="18" charset="0"/>
                              </a:rPr>
                              <m:t>𝑚</m:t>
                            </m:r>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𝑐</m:t>
                                </m:r>
                              </m:e>
                              <m:sup>
                                <m:r>
                                  <a:rPr lang="cs-CZ" sz="2400" b="0" i="1" smtClean="0">
                                    <a:latin typeface="Cambria Math" panose="02040503050406030204" pitchFamily="18" charset="0"/>
                                  </a:rPr>
                                  <m:t>2</m:t>
                                </m:r>
                              </m:sup>
                            </m:sSup>
                          </m:num>
                          <m:den>
                            <m:rad>
                              <m:radPr>
                                <m:degHide m:val="on"/>
                                <m:ctrlPr>
                                  <a:rPr lang="cs-CZ" sz="2400" b="0" i="1" smtClean="0">
                                    <a:latin typeface="Cambria Math" panose="02040503050406030204" pitchFamily="18" charset="0"/>
                                  </a:rPr>
                                </m:ctrlPr>
                              </m:radPr>
                              <m:deg/>
                              <m:e>
                                <m:r>
                                  <a:rPr lang="cs-CZ" sz="2400" b="0" i="1" smtClean="0">
                                    <a:latin typeface="Cambria Math" panose="02040503050406030204" pitchFamily="18" charset="0"/>
                                  </a:rPr>
                                  <m:t>1−</m:t>
                                </m:r>
                                <m:sSup>
                                  <m:sSupPr>
                                    <m:ctrlPr>
                                      <a:rPr lang="cs-CZ" sz="2400" b="0" i="1" smtClean="0">
                                        <a:latin typeface="Cambria Math" panose="02040503050406030204" pitchFamily="18" charset="0"/>
                                        <a:ea typeface="Cambria Math" panose="02040503050406030204" pitchFamily="18" charset="0"/>
                                      </a:rPr>
                                    </m:ctrlPr>
                                  </m:sSupPr>
                                  <m:e>
                                    <m:r>
                                      <a:rPr lang="cs-CZ" sz="2400" b="0" i="1" smtClean="0">
                                        <a:latin typeface="Cambria Math" panose="02040503050406030204" pitchFamily="18" charset="0"/>
                                        <a:ea typeface="Cambria Math" panose="02040503050406030204" pitchFamily="18" charset="0"/>
                                      </a:rPr>
                                      <m:t>𝛽</m:t>
                                    </m:r>
                                  </m:e>
                                  <m:sup>
                                    <m:r>
                                      <a:rPr lang="cs-CZ" sz="2400" b="0" i="1" smtClean="0">
                                        <a:latin typeface="Cambria Math" panose="02040503050406030204" pitchFamily="18" charset="0"/>
                                      </a:rPr>
                                      <m:t>2</m:t>
                                    </m:r>
                                  </m:sup>
                                </m:sSup>
                              </m:e>
                            </m:rad>
                          </m:den>
                        </m:f>
                        <m:r>
                          <a:rPr lang="cs-CZ" sz="2400" b="0" i="1" smtClean="0">
                            <a:solidFill>
                              <a:srgbClr val="C00000"/>
                            </a:solidFill>
                            <a:latin typeface="Cambria Math" panose="02040503050406030204" pitchFamily="18" charset="0"/>
                          </a:rPr>
                          <m:t>−</m:t>
                        </m:r>
                        <m:f>
                          <m:fPr>
                            <m:ctrlPr>
                              <a:rPr lang="cs-CZ" sz="2400" b="0" i="1" smtClean="0">
                                <a:solidFill>
                                  <a:srgbClr val="C00000"/>
                                </a:solidFill>
                                <a:latin typeface="Cambria Math" panose="02040503050406030204" pitchFamily="18" charset="0"/>
                              </a:rPr>
                            </m:ctrlPr>
                          </m:fPr>
                          <m:num>
                            <m:sSup>
                              <m:sSupPr>
                                <m:ctrlPr>
                                  <a:rPr lang="cs-CZ" sz="2400" b="0" i="1" smtClean="0">
                                    <a:solidFill>
                                      <a:srgbClr val="C00000"/>
                                    </a:solidFill>
                                    <a:latin typeface="Cambria Math" panose="02040503050406030204" pitchFamily="18" charset="0"/>
                                  </a:rPr>
                                </m:ctrlPr>
                              </m:sSupPr>
                              <m:e>
                                <m:r>
                                  <a:rPr lang="cs-CZ" sz="2400" b="0" i="1" smtClean="0">
                                    <a:solidFill>
                                      <a:srgbClr val="C00000"/>
                                    </a:solidFill>
                                    <a:latin typeface="Cambria Math" panose="02040503050406030204" pitchFamily="18" charset="0"/>
                                  </a:rPr>
                                  <m:t>𝑒</m:t>
                                </m:r>
                              </m:e>
                              <m:sup>
                                <m:r>
                                  <a:rPr lang="cs-CZ" sz="2400" b="0" i="1" smtClean="0">
                                    <a:solidFill>
                                      <a:srgbClr val="C00000"/>
                                    </a:solidFill>
                                    <a:latin typeface="Cambria Math" panose="02040503050406030204" pitchFamily="18" charset="0"/>
                                  </a:rPr>
                                  <m:t>2</m:t>
                                </m:r>
                              </m:sup>
                            </m:sSup>
                          </m:num>
                          <m:den>
                            <m:r>
                              <a:rPr lang="cs-CZ" sz="2400" b="0" i="1" smtClean="0">
                                <a:solidFill>
                                  <a:srgbClr val="C00000"/>
                                </a:solidFill>
                                <a:latin typeface="Cambria Math" panose="02040503050406030204" pitchFamily="18" charset="0"/>
                              </a:rPr>
                              <m:t>𝑟</m:t>
                            </m:r>
                          </m:den>
                        </m:f>
                      </m:oMath>
                    </m:oMathPara>
                  </a14:m>
                  <a:endParaRPr lang="cs-CZ" sz="2400" dirty="0"/>
                </a:p>
              </p:txBody>
            </p:sp>
          </mc:Choice>
          <mc:Fallback xmlns="">
            <p:sp>
              <p:nvSpPr>
                <p:cNvPr id="10" name="TextovéPole 9">
                  <a:extLst>
                    <a:ext uri="{FF2B5EF4-FFF2-40B4-BE49-F238E27FC236}">
                      <a16:creationId xmlns:a16="http://schemas.microsoft.com/office/drawing/2014/main" id="{E2F6AC67-A0BE-7822-16C8-B40DFAB18FA8}"/>
                    </a:ext>
                  </a:extLst>
                </p:cNvPr>
                <p:cNvSpPr txBox="1">
                  <a:spLocks noRot="1" noChangeAspect="1" noMove="1" noResize="1" noEditPoints="1" noAdjustHandles="1" noChangeArrowheads="1" noChangeShapeType="1" noTextEdit="1"/>
                </p:cNvSpPr>
                <p:nvPr/>
              </p:nvSpPr>
              <p:spPr>
                <a:xfrm>
                  <a:off x="3886848" y="4115900"/>
                  <a:ext cx="2669962" cy="928844"/>
                </a:xfrm>
                <a:prstGeom prst="rect">
                  <a:avLst/>
                </a:prstGeom>
                <a:blipFill>
                  <a:blip r:embed="rId7"/>
                  <a:stretch>
                    <a:fillRect/>
                  </a:stretch>
                </a:blipFill>
              </p:spPr>
              <p:txBody>
                <a:bodyPr/>
                <a:lstStyle/>
                <a:p>
                  <a:r>
                    <a:rPr lang="cs-CZ">
                      <a:noFill/>
                    </a:rPr>
                    <a:t> </a:t>
                  </a:r>
                </a:p>
              </p:txBody>
            </p:sp>
          </mc:Fallback>
        </mc:AlternateContent>
        <p:sp>
          <p:nvSpPr>
            <p:cNvPr id="21" name="TextovéPole 20">
              <a:extLst>
                <a:ext uri="{FF2B5EF4-FFF2-40B4-BE49-F238E27FC236}">
                  <a16:creationId xmlns:a16="http://schemas.microsoft.com/office/drawing/2014/main" id="{06611751-D8D5-BC34-60E9-D1F2C0A37033}"/>
                </a:ext>
              </a:extLst>
            </p:cNvPr>
            <p:cNvSpPr txBox="1"/>
            <p:nvPr/>
          </p:nvSpPr>
          <p:spPr>
            <a:xfrm>
              <a:off x="918552" y="4127280"/>
              <a:ext cx="2739992" cy="769441"/>
            </a:xfrm>
            <a:prstGeom prst="rect">
              <a:avLst/>
            </a:prstGeom>
            <a:noFill/>
          </p:spPr>
          <p:txBody>
            <a:bodyPr wrap="square" rtlCol="0">
              <a:spAutoFit/>
            </a:bodyPr>
            <a:lstStyle/>
            <a:p>
              <a:r>
                <a:rPr lang="cs-CZ" sz="2200" dirty="0">
                  <a:solidFill>
                    <a:schemeClr val="tx1">
                      <a:lumMod val="50000"/>
                      <a:lumOff val="50000"/>
                    </a:schemeClr>
                  </a:solidFill>
                  <a:latin typeface="Cambria" panose="02040503050406030204" pitchFamily="18" charset="0"/>
                  <a:ea typeface="Cambria" panose="02040503050406030204" pitchFamily="18" charset="0"/>
                </a:rPr>
                <a:t>Elektron v </a:t>
              </a:r>
              <a:r>
                <a:rPr lang="cs-CZ" sz="2200" dirty="0">
                  <a:solidFill>
                    <a:srgbClr val="C00000"/>
                  </a:solidFill>
                  <a:latin typeface="Cambria" panose="02040503050406030204" pitchFamily="18" charset="0"/>
                  <a:ea typeface="Cambria" panose="02040503050406030204" pitchFamily="18" charset="0"/>
                </a:rPr>
                <a:t>atomu vodíku</a:t>
              </a:r>
              <a:r>
                <a:rPr lang="cs-CZ" sz="2200" dirty="0">
                  <a:solidFill>
                    <a:schemeClr val="tx1">
                      <a:lumMod val="50000"/>
                      <a:lumOff val="50000"/>
                    </a:schemeClr>
                  </a:solidFill>
                  <a:latin typeface="Cambria" panose="02040503050406030204" pitchFamily="18" charset="0"/>
                  <a:ea typeface="Cambria" panose="02040503050406030204" pitchFamily="18" charset="0"/>
                </a:rPr>
                <a:t> má </a:t>
              </a:r>
              <a:r>
                <a:rPr lang="cs-CZ" sz="2200" dirty="0">
                  <a:solidFill>
                    <a:srgbClr val="00B0F0"/>
                  </a:solidFill>
                  <a:latin typeface="Cambria" panose="02040503050406030204" pitchFamily="18" charset="0"/>
                  <a:ea typeface="Cambria" panose="02040503050406030204" pitchFamily="18" charset="0"/>
                </a:rPr>
                <a:t>energii</a:t>
              </a:r>
              <a:r>
                <a:rPr lang="cs-CZ" sz="2200" dirty="0">
                  <a:solidFill>
                    <a:schemeClr val="tx1">
                      <a:lumMod val="50000"/>
                      <a:lumOff val="50000"/>
                    </a:schemeClr>
                  </a:solidFill>
                  <a:latin typeface="Cambria" panose="02040503050406030204" pitchFamily="18" charset="0"/>
                  <a:ea typeface="Cambria" panose="02040503050406030204" pitchFamily="18" charset="0"/>
                </a:rPr>
                <a:t> </a:t>
              </a:r>
              <a:endParaRPr lang="cs-CZ" sz="2200" dirty="0">
                <a:solidFill>
                  <a:schemeClr val="tx1">
                    <a:lumMod val="50000"/>
                    <a:lumOff val="50000"/>
                  </a:schemeClr>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grpSp>
      <mc:AlternateContent xmlns:mc="http://schemas.openxmlformats.org/markup-compatibility/2006" xmlns:a14="http://schemas.microsoft.com/office/drawing/2010/main">
        <mc:Choice Requires="a14">
          <p:sp>
            <p:nvSpPr>
              <p:cNvPr id="23" name="TextovéPole 22">
                <a:extLst>
                  <a:ext uri="{FF2B5EF4-FFF2-40B4-BE49-F238E27FC236}">
                    <a16:creationId xmlns:a16="http://schemas.microsoft.com/office/drawing/2014/main" id="{2A3DB752-B5E2-9916-2BFD-E74DB9AA64D2}"/>
                  </a:ext>
                </a:extLst>
              </p:cNvPr>
              <p:cNvSpPr txBox="1"/>
              <p:nvPr/>
            </p:nvSpPr>
            <p:spPr>
              <a:xfrm>
                <a:off x="7869118" y="3000022"/>
                <a:ext cx="3432029" cy="44723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type m:val="lin"/>
                          <m:ctrlPr>
                            <a:rPr lang="cs-CZ" sz="2400" i="1">
                              <a:latin typeface="Cambria Math" panose="02040503050406030204" pitchFamily="18" charset="0"/>
                            </a:rPr>
                          </m:ctrlPr>
                        </m:fPr>
                        <m:num>
                          <m:rad>
                            <m:radPr>
                              <m:degHide m:val="on"/>
                              <m:ctrlPr>
                                <a:rPr lang="cs-CZ" sz="2400" i="1">
                                  <a:latin typeface="Cambria Math" panose="02040503050406030204" pitchFamily="18" charset="0"/>
                                </a:rPr>
                              </m:ctrlPr>
                            </m:radPr>
                            <m:deg/>
                            <m:e>
                              <m:sSup>
                                <m:sSupPr>
                                  <m:ctrlPr>
                                    <a:rPr lang="cs-CZ" sz="2400" i="1">
                                      <a:latin typeface="Cambria Math" panose="02040503050406030204" pitchFamily="18" charset="0"/>
                                    </a:rPr>
                                  </m:ctrlPr>
                                </m:sSupPr>
                                <m:e>
                                  <m:d>
                                    <m:dPr>
                                      <m:ctrlPr>
                                        <a:rPr lang="cs-CZ" sz="2400" i="1">
                                          <a:latin typeface="Cambria Math" panose="02040503050406030204" pitchFamily="18" charset="0"/>
                                        </a:rPr>
                                      </m:ctrlPr>
                                    </m:dPr>
                                    <m:e>
                                      <m:r>
                                        <a:rPr lang="cs-CZ" sz="2400" i="1">
                                          <a:latin typeface="Cambria Math" panose="02040503050406030204" pitchFamily="18" charset="0"/>
                                        </a:rPr>
                                        <m:t>h𝑓</m:t>
                                      </m:r>
                                      <m:r>
                                        <a:rPr lang="cs-CZ" sz="2400" i="1">
                                          <a:latin typeface="Cambria Math" panose="02040503050406030204" pitchFamily="18" charset="0"/>
                                        </a:rPr>
                                        <m:t>+</m:t>
                                      </m:r>
                                      <m:f>
                                        <m:fPr>
                                          <m:type m:val="lin"/>
                                          <m:ctrlPr>
                                            <a:rPr lang="cs-CZ" sz="2400" i="1">
                                              <a:solidFill>
                                                <a:srgbClr val="C00000"/>
                                              </a:solidFill>
                                              <a:latin typeface="Cambria Math" panose="02040503050406030204" pitchFamily="18" charset="0"/>
                                            </a:rPr>
                                          </m:ctrlPr>
                                        </m:fPr>
                                        <m:num>
                                          <m:sSup>
                                            <m:sSupPr>
                                              <m:ctrlPr>
                                                <a:rPr lang="cs-CZ" sz="2400" i="1">
                                                  <a:solidFill>
                                                    <a:srgbClr val="C00000"/>
                                                  </a:solidFill>
                                                  <a:latin typeface="Cambria Math" panose="02040503050406030204" pitchFamily="18" charset="0"/>
                                                </a:rPr>
                                              </m:ctrlPr>
                                            </m:sSupPr>
                                            <m:e>
                                              <m:r>
                                                <a:rPr lang="cs-CZ" sz="2400" i="1">
                                                  <a:solidFill>
                                                    <a:srgbClr val="C00000"/>
                                                  </a:solidFill>
                                                  <a:latin typeface="Cambria Math" panose="02040503050406030204" pitchFamily="18" charset="0"/>
                                                </a:rPr>
                                                <m:t>𝑒</m:t>
                                              </m:r>
                                            </m:e>
                                            <m:sup>
                                              <m:r>
                                                <a:rPr lang="cs-CZ" sz="2400" i="1">
                                                  <a:solidFill>
                                                    <a:srgbClr val="C00000"/>
                                                  </a:solidFill>
                                                  <a:latin typeface="Cambria Math" panose="02040503050406030204" pitchFamily="18" charset="0"/>
                                                </a:rPr>
                                                <m:t>2</m:t>
                                              </m:r>
                                            </m:sup>
                                          </m:sSup>
                                        </m:num>
                                        <m:den>
                                          <m:r>
                                            <a:rPr lang="cs-CZ" sz="2400" i="1">
                                              <a:solidFill>
                                                <a:srgbClr val="C00000"/>
                                              </a:solidFill>
                                              <a:latin typeface="Cambria Math" panose="02040503050406030204" pitchFamily="18" charset="0"/>
                                            </a:rPr>
                                            <m:t>𝑟</m:t>
                                          </m:r>
                                        </m:den>
                                      </m:f>
                                    </m:e>
                                  </m:d>
                                </m:e>
                                <m:sup>
                                  <m:r>
                                    <a:rPr lang="cs-CZ" sz="2400" i="1">
                                      <a:latin typeface="Cambria Math" panose="02040503050406030204" pitchFamily="18" charset="0"/>
                                    </a:rPr>
                                    <m:t>2</m:t>
                                  </m:r>
                                </m:sup>
                              </m:sSup>
                              <m:r>
                                <a:rPr lang="cs-CZ" sz="2400" i="1">
                                  <a:latin typeface="Cambria Math" panose="02040503050406030204" pitchFamily="18" charset="0"/>
                                </a:rPr>
                                <m:t>−</m:t>
                              </m:r>
                              <m:sSup>
                                <m:sSupPr>
                                  <m:ctrlPr>
                                    <a:rPr lang="cs-CZ" sz="2400" i="1">
                                      <a:latin typeface="Cambria Math" panose="02040503050406030204" pitchFamily="18" charset="0"/>
                                    </a:rPr>
                                  </m:ctrlPr>
                                </m:sSupPr>
                                <m:e>
                                  <m:r>
                                    <a:rPr lang="cs-CZ" sz="2400" i="1">
                                      <a:latin typeface="Cambria Math" panose="02040503050406030204" pitchFamily="18" charset="0"/>
                                    </a:rPr>
                                    <m:t>𝑚</m:t>
                                  </m:r>
                                </m:e>
                                <m:sup>
                                  <m:r>
                                    <a:rPr lang="cs-CZ" sz="2400" i="1">
                                      <a:latin typeface="Cambria Math" panose="02040503050406030204" pitchFamily="18" charset="0"/>
                                    </a:rPr>
                                    <m:t>2</m:t>
                                  </m:r>
                                </m:sup>
                              </m:sSup>
                              <m:sSup>
                                <m:sSupPr>
                                  <m:ctrlPr>
                                    <a:rPr lang="cs-CZ" sz="2400" i="1">
                                      <a:latin typeface="Cambria Math" panose="02040503050406030204" pitchFamily="18" charset="0"/>
                                    </a:rPr>
                                  </m:ctrlPr>
                                </m:sSupPr>
                                <m:e>
                                  <m:r>
                                    <a:rPr lang="cs-CZ" sz="2400" i="1">
                                      <a:latin typeface="Cambria Math" panose="02040503050406030204" pitchFamily="18" charset="0"/>
                                    </a:rPr>
                                    <m:t>𝑐</m:t>
                                  </m:r>
                                </m:e>
                                <m:sup>
                                  <m:r>
                                    <a:rPr lang="cs-CZ" sz="2400" i="1">
                                      <a:latin typeface="Cambria Math" panose="02040503050406030204" pitchFamily="18" charset="0"/>
                                    </a:rPr>
                                    <m:t>4</m:t>
                                  </m:r>
                                </m:sup>
                              </m:sSup>
                            </m:e>
                          </m:rad>
                        </m:num>
                        <m:den>
                          <m:r>
                            <a:rPr lang="cs-CZ" sz="2400" i="1">
                              <a:latin typeface="Cambria Math" panose="02040503050406030204" pitchFamily="18" charset="0"/>
                            </a:rPr>
                            <m:t>𝑐</m:t>
                          </m:r>
                        </m:den>
                      </m:f>
                    </m:oMath>
                  </m:oMathPara>
                </a14:m>
                <a:endParaRPr lang="cs-CZ" sz="2400" dirty="0"/>
              </a:p>
            </p:txBody>
          </p:sp>
        </mc:Choice>
        <mc:Fallback xmlns="">
          <p:sp>
            <p:nvSpPr>
              <p:cNvPr id="23" name="TextovéPole 22">
                <a:extLst>
                  <a:ext uri="{FF2B5EF4-FFF2-40B4-BE49-F238E27FC236}">
                    <a16:creationId xmlns:a16="http://schemas.microsoft.com/office/drawing/2014/main" id="{2A3DB752-B5E2-9916-2BFD-E74DB9AA64D2}"/>
                  </a:ext>
                </a:extLst>
              </p:cNvPr>
              <p:cNvSpPr txBox="1">
                <a:spLocks noRot="1" noChangeAspect="1" noMove="1" noResize="1" noEditPoints="1" noAdjustHandles="1" noChangeArrowheads="1" noChangeShapeType="1" noTextEdit="1"/>
              </p:cNvSpPr>
              <p:nvPr/>
            </p:nvSpPr>
            <p:spPr>
              <a:xfrm>
                <a:off x="7869118" y="3000022"/>
                <a:ext cx="3432029" cy="447238"/>
              </a:xfrm>
              <a:prstGeom prst="rect">
                <a:avLst/>
              </a:prstGeom>
              <a:blipFill>
                <a:blip r:embed="rId8"/>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7" name="TextovéPole 16">
                <a:extLst>
                  <a:ext uri="{FF2B5EF4-FFF2-40B4-BE49-F238E27FC236}">
                    <a16:creationId xmlns:a16="http://schemas.microsoft.com/office/drawing/2014/main" id="{01219666-6595-2CA6-F060-4F33A36278FB}"/>
                  </a:ext>
                </a:extLst>
              </p:cNvPr>
              <p:cNvSpPr txBox="1"/>
              <p:nvPr/>
            </p:nvSpPr>
            <p:spPr>
              <a:xfrm>
                <a:off x="6740162" y="2771417"/>
                <a:ext cx="1076709"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cs-CZ" sz="2400" i="1" smtClean="0">
                          <a:solidFill>
                            <a:schemeClr val="tx1"/>
                          </a:solidFill>
                          <a:latin typeface="Cambria Math" panose="02040503050406030204" pitchFamily="18" charset="0"/>
                          <a:ea typeface="Cambria Math" panose="02040503050406030204" pitchFamily="18" charset="0"/>
                        </a:rPr>
                        <m:t>⟹</m:t>
                      </m:r>
                      <m:r>
                        <a:rPr lang="cs-CZ" sz="2400" b="0" i="1" smtClean="0">
                          <a:solidFill>
                            <a:schemeClr val="tx1"/>
                          </a:solidFill>
                          <a:latin typeface="Cambria Math" panose="02040503050406030204" pitchFamily="18" charset="0"/>
                          <a:ea typeface="Cambria Math" panose="02040503050406030204" pitchFamily="18" charset="0"/>
                        </a:rPr>
                        <m:t> </m:t>
                      </m:r>
                      <m:r>
                        <a:rPr lang="cs-CZ" sz="2400" i="1">
                          <a:solidFill>
                            <a:srgbClr val="FF0000"/>
                          </a:solidFill>
                          <a:latin typeface="Cambria Math" panose="02040503050406030204" pitchFamily="18" charset="0"/>
                        </a:rPr>
                        <m:t>𝑢</m:t>
                      </m:r>
                      <m:r>
                        <a:rPr lang="cs-CZ" sz="2400" b="0" i="1" smtClean="0">
                          <a:latin typeface="Cambria Math" panose="02040503050406030204" pitchFamily="18" charset="0"/>
                        </a:rPr>
                        <m:t>=</m:t>
                      </m:r>
                    </m:oMath>
                  </m:oMathPara>
                </a14:m>
                <a:endParaRPr lang="cs-CZ" sz="2400" dirty="0"/>
              </a:p>
            </p:txBody>
          </p:sp>
        </mc:Choice>
        <mc:Fallback xmlns="">
          <p:sp>
            <p:nvSpPr>
              <p:cNvPr id="17" name="TextovéPole 16">
                <a:extLst>
                  <a:ext uri="{FF2B5EF4-FFF2-40B4-BE49-F238E27FC236}">
                    <a16:creationId xmlns:a16="http://schemas.microsoft.com/office/drawing/2014/main" id="{01219666-6595-2CA6-F060-4F33A36278FB}"/>
                  </a:ext>
                </a:extLst>
              </p:cNvPr>
              <p:cNvSpPr txBox="1">
                <a:spLocks noRot="1" noChangeAspect="1" noMove="1" noResize="1" noEditPoints="1" noAdjustHandles="1" noChangeArrowheads="1" noChangeShapeType="1" noTextEdit="1"/>
              </p:cNvSpPr>
              <p:nvPr/>
            </p:nvSpPr>
            <p:spPr>
              <a:xfrm>
                <a:off x="6740162" y="2771417"/>
                <a:ext cx="1076709" cy="369332"/>
              </a:xfrm>
              <a:prstGeom prst="rect">
                <a:avLst/>
              </a:prstGeom>
              <a:blipFill>
                <a:blip r:embed="rId9"/>
                <a:stretch>
                  <a:fillRect l="-5114" r="-2841"/>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24" name="TextovéPole 23">
                <a:extLst>
                  <a:ext uri="{FF2B5EF4-FFF2-40B4-BE49-F238E27FC236}">
                    <a16:creationId xmlns:a16="http://schemas.microsoft.com/office/drawing/2014/main" id="{E8ADCD1D-1A9A-B6FF-411F-CC2DFE743444}"/>
                  </a:ext>
                </a:extLst>
              </p:cNvPr>
              <p:cNvSpPr txBox="1"/>
              <p:nvPr/>
            </p:nvSpPr>
            <p:spPr>
              <a:xfrm>
                <a:off x="9228294" y="2519043"/>
                <a:ext cx="412997"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i="1">
                          <a:solidFill>
                            <a:srgbClr val="00B0F0"/>
                          </a:solidFill>
                          <a:latin typeface="Cambria Math" panose="02040503050406030204" pitchFamily="18" charset="0"/>
                        </a:rPr>
                        <m:t>h𝑓</m:t>
                      </m:r>
                    </m:oMath>
                  </m:oMathPara>
                </a14:m>
                <a:endParaRPr lang="cs-CZ" sz="2400" dirty="0"/>
              </a:p>
            </p:txBody>
          </p:sp>
        </mc:Choice>
        <mc:Fallback xmlns="">
          <p:sp>
            <p:nvSpPr>
              <p:cNvPr id="24" name="TextovéPole 23">
                <a:extLst>
                  <a:ext uri="{FF2B5EF4-FFF2-40B4-BE49-F238E27FC236}">
                    <a16:creationId xmlns:a16="http://schemas.microsoft.com/office/drawing/2014/main" id="{E8ADCD1D-1A9A-B6FF-411F-CC2DFE743444}"/>
                  </a:ext>
                </a:extLst>
              </p:cNvPr>
              <p:cNvSpPr txBox="1">
                <a:spLocks noRot="1" noChangeAspect="1" noMove="1" noResize="1" noEditPoints="1" noAdjustHandles="1" noChangeArrowheads="1" noChangeShapeType="1" noTextEdit="1"/>
              </p:cNvSpPr>
              <p:nvPr/>
            </p:nvSpPr>
            <p:spPr>
              <a:xfrm>
                <a:off x="9228294" y="2519043"/>
                <a:ext cx="412997" cy="369332"/>
              </a:xfrm>
              <a:prstGeom prst="rect">
                <a:avLst/>
              </a:prstGeom>
              <a:blipFill>
                <a:blip r:embed="rId10"/>
                <a:stretch>
                  <a:fillRect l="-27941" t="-1639" r="-22059" b="-32787"/>
                </a:stretch>
              </a:blipFill>
            </p:spPr>
            <p:txBody>
              <a:bodyPr/>
              <a:lstStyle/>
              <a:p>
                <a:r>
                  <a:rPr lang="cs-CZ">
                    <a:noFill/>
                  </a:rPr>
                  <a:t> </a:t>
                </a:r>
              </a:p>
            </p:txBody>
          </p:sp>
        </mc:Fallback>
      </mc:AlternateContent>
      <p:cxnSp>
        <p:nvCxnSpPr>
          <p:cNvPr id="26" name="Přímá spojnice 25">
            <a:extLst>
              <a:ext uri="{FF2B5EF4-FFF2-40B4-BE49-F238E27FC236}">
                <a16:creationId xmlns:a16="http://schemas.microsoft.com/office/drawing/2014/main" id="{3D85D438-7779-7034-68A8-5E47223CCD82}"/>
              </a:ext>
            </a:extLst>
          </p:cNvPr>
          <p:cNvCxnSpPr>
            <a:cxnSpLocks/>
          </p:cNvCxnSpPr>
          <p:nvPr/>
        </p:nvCxnSpPr>
        <p:spPr>
          <a:xfrm>
            <a:off x="7857710" y="2965509"/>
            <a:ext cx="3367324" cy="0"/>
          </a:xfrm>
          <a:prstGeom prst="line">
            <a:avLst/>
          </a:prstGeom>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1" name="TextovéPole 10">
                <a:extLst>
                  <a:ext uri="{FF2B5EF4-FFF2-40B4-BE49-F238E27FC236}">
                    <a16:creationId xmlns:a16="http://schemas.microsoft.com/office/drawing/2014/main" id="{5E41E675-E7DE-C86C-4350-3080092E373C}"/>
                  </a:ext>
                </a:extLst>
              </p:cNvPr>
              <p:cNvSpPr txBox="1"/>
              <p:nvPr/>
            </p:nvSpPr>
            <p:spPr>
              <a:xfrm>
                <a:off x="2641394" y="5744993"/>
                <a:ext cx="3026791" cy="80336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cs-CZ" sz="2400" b="0" i="1" smtClean="0">
                              <a:solidFill>
                                <a:srgbClr val="00B050"/>
                              </a:solidFill>
                              <a:effectLst>
                                <a:outerShdw blurRad="38100" dist="38100" dir="2700000" algn="tl">
                                  <a:srgbClr val="000000">
                                    <a:alpha val="43137"/>
                                  </a:srgbClr>
                                </a:outerShdw>
                              </a:effectLst>
                              <a:latin typeface="Cambria Math" panose="02040503050406030204" pitchFamily="18" charset="0"/>
                            </a:rPr>
                          </m:ctrlPr>
                        </m:sSupPr>
                        <m:e>
                          <m:r>
                            <a:rPr lang="cs-CZ" sz="2400" b="0" i="1" smtClean="0">
                              <a:solidFill>
                                <a:srgbClr val="00B050"/>
                              </a:solidFill>
                              <a:effectLst>
                                <a:outerShdw blurRad="38100" dist="38100" dir="2700000" algn="tl">
                                  <a:srgbClr val="000000">
                                    <a:alpha val="43137"/>
                                  </a:srgbClr>
                                </a:outerShdw>
                              </a:effectLst>
                              <a:latin typeface="Cambria Math" panose="02040503050406030204" pitchFamily="18" charset="0"/>
                            </a:rPr>
                            <m:t>𝑝</m:t>
                          </m:r>
                        </m:e>
                        <m:sup>
                          <m:r>
                            <a:rPr lang="cs-CZ" sz="2400" b="0" i="1" smtClean="0">
                              <a:latin typeface="Cambria Math" panose="02040503050406030204" pitchFamily="18" charset="0"/>
                            </a:rPr>
                            <m:t>2</m:t>
                          </m:r>
                        </m:sup>
                      </m:sSup>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𝑐</m:t>
                          </m:r>
                        </m:e>
                        <m:sup>
                          <m:r>
                            <a:rPr lang="cs-CZ" sz="2400" b="0" i="1" smtClean="0">
                              <a:latin typeface="Cambria Math" panose="02040503050406030204" pitchFamily="18" charset="0"/>
                            </a:rPr>
                            <m:t>2</m:t>
                          </m:r>
                        </m:sup>
                      </m:sSup>
                      <m:r>
                        <a:rPr lang="cs-CZ" sz="2400" b="0" i="1" smtClean="0">
                          <a:latin typeface="Cambria Math" panose="02040503050406030204" pitchFamily="18" charset="0"/>
                        </a:rPr>
                        <m:t>+</m:t>
                      </m:r>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𝑚</m:t>
                          </m:r>
                        </m:e>
                        <m:sup>
                          <m:r>
                            <a:rPr lang="cs-CZ" sz="2400" i="1">
                              <a:latin typeface="Cambria Math" panose="02040503050406030204" pitchFamily="18" charset="0"/>
                            </a:rPr>
                            <m:t>2</m:t>
                          </m:r>
                        </m:sup>
                      </m:sSup>
                      <m:sSup>
                        <m:sSupPr>
                          <m:ctrlPr>
                            <a:rPr lang="cs-CZ" sz="2400" i="1">
                              <a:latin typeface="Cambria Math" panose="02040503050406030204" pitchFamily="18" charset="0"/>
                            </a:rPr>
                          </m:ctrlPr>
                        </m:sSupPr>
                        <m:e>
                          <m:r>
                            <a:rPr lang="cs-CZ" sz="2400" i="1">
                              <a:latin typeface="Cambria Math" panose="02040503050406030204" pitchFamily="18" charset="0"/>
                            </a:rPr>
                            <m:t>𝑐</m:t>
                          </m:r>
                        </m:e>
                        <m:sup>
                          <m:r>
                            <a:rPr lang="cs-CZ" sz="2400" b="0" i="1" smtClean="0">
                              <a:latin typeface="Cambria Math" panose="02040503050406030204" pitchFamily="18" charset="0"/>
                            </a:rPr>
                            <m:t>4</m:t>
                          </m:r>
                        </m:sup>
                      </m:sSup>
                      <m:r>
                        <a:rPr lang="cs-CZ" sz="2400" b="0" i="1" smtClean="0">
                          <a:latin typeface="Cambria Math" panose="02040503050406030204" pitchFamily="18" charset="0"/>
                        </a:rPr>
                        <m:t>=</m:t>
                      </m:r>
                      <m:f>
                        <m:fPr>
                          <m:ctrlPr>
                            <a:rPr lang="cs-CZ" sz="2400" i="1">
                              <a:latin typeface="Cambria Math" panose="02040503050406030204" pitchFamily="18" charset="0"/>
                            </a:rPr>
                          </m:ctrlPr>
                        </m:fPr>
                        <m:num>
                          <m:sSup>
                            <m:sSupPr>
                              <m:ctrlPr>
                                <a:rPr lang="cs-CZ" sz="2400" i="1">
                                  <a:latin typeface="Cambria Math" panose="02040503050406030204" pitchFamily="18" charset="0"/>
                                </a:rPr>
                              </m:ctrlPr>
                            </m:sSupPr>
                            <m:e>
                              <m:r>
                                <a:rPr lang="cs-CZ" sz="2400" i="1">
                                  <a:latin typeface="Cambria Math" panose="02040503050406030204" pitchFamily="18" charset="0"/>
                                </a:rPr>
                                <m:t>𝑚</m:t>
                              </m:r>
                            </m:e>
                            <m:sup>
                              <m:r>
                                <a:rPr lang="cs-CZ" sz="2400" i="1">
                                  <a:latin typeface="Cambria Math" panose="02040503050406030204" pitchFamily="18" charset="0"/>
                                </a:rPr>
                                <m:t>2</m:t>
                              </m:r>
                            </m:sup>
                          </m:sSup>
                          <m:sSup>
                            <m:sSupPr>
                              <m:ctrlPr>
                                <a:rPr lang="cs-CZ" sz="2400" i="1">
                                  <a:latin typeface="Cambria Math" panose="02040503050406030204" pitchFamily="18" charset="0"/>
                                </a:rPr>
                              </m:ctrlPr>
                            </m:sSupPr>
                            <m:e>
                              <m:r>
                                <a:rPr lang="cs-CZ" sz="2400" i="1">
                                  <a:latin typeface="Cambria Math" panose="02040503050406030204" pitchFamily="18" charset="0"/>
                                </a:rPr>
                                <m:t>𝑐</m:t>
                              </m:r>
                            </m:e>
                            <m:sup>
                              <m:r>
                                <a:rPr lang="cs-CZ" sz="2400" i="1">
                                  <a:latin typeface="Cambria Math" panose="02040503050406030204" pitchFamily="18" charset="0"/>
                                </a:rPr>
                                <m:t>4</m:t>
                              </m:r>
                            </m:sup>
                          </m:sSup>
                        </m:num>
                        <m:den>
                          <m:r>
                            <a:rPr lang="cs-CZ" sz="2400" i="1">
                              <a:latin typeface="Cambria Math" panose="02040503050406030204" pitchFamily="18" charset="0"/>
                            </a:rPr>
                            <m:t>1−</m:t>
                          </m:r>
                          <m:sSup>
                            <m:sSupPr>
                              <m:ctrlPr>
                                <a:rPr lang="cs-CZ" sz="2400" i="1">
                                  <a:latin typeface="Cambria Math" panose="02040503050406030204" pitchFamily="18" charset="0"/>
                                  <a:ea typeface="Cambria Math" panose="02040503050406030204" pitchFamily="18" charset="0"/>
                                </a:rPr>
                              </m:ctrlPr>
                            </m:sSupPr>
                            <m:e>
                              <m:r>
                                <a:rPr lang="cs-CZ" sz="2400" i="1">
                                  <a:latin typeface="Cambria Math" panose="02040503050406030204" pitchFamily="18" charset="0"/>
                                  <a:ea typeface="Cambria Math" panose="02040503050406030204" pitchFamily="18" charset="0"/>
                                </a:rPr>
                                <m:t>𝛽</m:t>
                              </m:r>
                            </m:e>
                            <m:sup>
                              <m:r>
                                <a:rPr lang="cs-CZ" sz="2400" i="1">
                                  <a:latin typeface="Cambria Math" panose="02040503050406030204" pitchFamily="18" charset="0"/>
                                </a:rPr>
                                <m:t>2</m:t>
                              </m:r>
                            </m:sup>
                          </m:sSup>
                        </m:den>
                      </m:f>
                    </m:oMath>
                  </m:oMathPara>
                </a14:m>
                <a:endParaRPr lang="cs-CZ" sz="2400" dirty="0"/>
              </a:p>
            </p:txBody>
          </p:sp>
        </mc:Choice>
        <mc:Fallback xmlns="">
          <p:sp>
            <p:nvSpPr>
              <p:cNvPr id="11" name="TextovéPole 10">
                <a:extLst>
                  <a:ext uri="{FF2B5EF4-FFF2-40B4-BE49-F238E27FC236}">
                    <a16:creationId xmlns:a16="http://schemas.microsoft.com/office/drawing/2014/main" id="{5E41E675-E7DE-C86C-4350-3080092E373C}"/>
                  </a:ext>
                </a:extLst>
              </p:cNvPr>
              <p:cNvSpPr txBox="1">
                <a:spLocks noRot="1" noChangeAspect="1" noMove="1" noResize="1" noEditPoints="1" noAdjustHandles="1" noChangeArrowheads="1" noChangeShapeType="1" noTextEdit="1"/>
              </p:cNvSpPr>
              <p:nvPr/>
            </p:nvSpPr>
            <p:spPr>
              <a:xfrm>
                <a:off x="2641394" y="5744993"/>
                <a:ext cx="3026791" cy="803361"/>
              </a:xfrm>
              <a:prstGeom prst="rect">
                <a:avLst/>
              </a:prstGeom>
              <a:blipFill>
                <a:blip r:embed="rId11"/>
                <a:stretch>
                  <a:fillRect/>
                </a:stretch>
              </a:blipFill>
            </p:spPr>
            <p:txBody>
              <a:bodyPr/>
              <a:lstStyle/>
              <a:p>
                <a:r>
                  <a:rPr lang="cs-CZ">
                    <a:noFill/>
                  </a:rPr>
                  <a:t> </a:t>
                </a:r>
              </a:p>
            </p:txBody>
          </p:sp>
        </mc:Fallback>
      </mc:AlternateContent>
      <p:sp>
        <p:nvSpPr>
          <p:cNvPr id="29" name="TextovéPole 28">
            <a:extLst>
              <a:ext uri="{FF2B5EF4-FFF2-40B4-BE49-F238E27FC236}">
                <a16:creationId xmlns:a16="http://schemas.microsoft.com/office/drawing/2014/main" id="{7511E8EA-3CD0-B52E-8839-58A1E3F6C354}"/>
              </a:ext>
            </a:extLst>
          </p:cNvPr>
          <p:cNvSpPr txBox="1"/>
          <p:nvPr/>
        </p:nvSpPr>
        <p:spPr>
          <a:xfrm>
            <a:off x="963894" y="5956480"/>
            <a:ext cx="1353576" cy="430887"/>
          </a:xfrm>
          <a:prstGeom prst="rect">
            <a:avLst/>
          </a:prstGeom>
          <a:noFill/>
        </p:spPr>
        <p:txBody>
          <a:bodyPr wrap="none" rtlCol="0">
            <a:spAutoFit/>
          </a:bodyPr>
          <a:lstStyle/>
          <a:p>
            <a:r>
              <a:rPr lang="cs-CZ" sz="2200" dirty="0">
                <a:solidFill>
                  <a:schemeClr val="tx1">
                    <a:lumMod val="50000"/>
                    <a:lumOff val="50000"/>
                  </a:schemeClr>
                </a:solidFill>
                <a:latin typeface="Cambria" panose="02040503050406030204" pitchFamily="18" charset="0"/>
                <a:ea typeface="Cambria" panose="02040503050406030204" pitchFamily="18" charset="0"/>
              </a:rPr>
              <a:t>a </a:t>
            </a:r>
            <a:r>
              <a:rPr lang="cs-CZ" sz="2200" dirty="0">
                <a:solidFill>
                  <a:srgbClr val="00B050"/>
                </a:solidFill>
                <a:latin typeface="Cambria" panose="02040503050406030204" pitchFamily="18" charset="0"/>
                <a:ea typeface="Cambria" panose="02040503050406030204" pitchFamily="18" charset="0"/>
              </a:rPr>
              <a:t>hybnost</a:t>
            </a:r>
          </a:p>
        </p:txBody>
      </p:sp>
      <p:sp>
        <p:nvSpPr>
          <p:cNvPr id="30" name="Obdélník: se zakulacenými rohy 29">
            <a:extLst>
              <a:ext uri="{FF2B5EF4-FFF2-40B4-BE49-F238E27FC236}">
                <a16:creationId xmlns:a16="http://schemas.microsoft.com/office/drawing/2014/main" id="{9F90407B-DAB0-1F79-C414-BCE01A9EB83A}"/>
              </a:ext>
            </a:extLst>
          </p:cNvPr>
          <p:cNvSpPr/>
          <p:nvPr/>
        </p:nvSpPr>
        <p:spPr>
          <a:xfrm>
            <a:off x="4619135" y="4221763"/>
            <a:ext cx="1247252" cy="2438617"/>
          </a:xfrm>
          <a:prstGeom prst="roundRect">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TextovéPole 1">
            <a:extLst>
              <a:ext uri="{FF2B5EF4-FFF2-40B4-BE49-F238E27FC236}">
                <a16:creationId xmlns:a16="http://schemas.microsoft.com/office/drawing/2014/main" id="{BCF6351B-DE01-6292-EF3D-935C082666C1}"/>
              </a:ext>
            </a:extLst>
          </p:cNvPr>
          <p:cNvSpPr txBox="1"/>
          <p:nvPr/>
        </p:nvSpPr>
        <p:spPr>
          <a:xfrm>
            <a:off x="411870" y="2596848"/>
            <a:ext cx="1924818" cy="677108"/>
          </a:xfrm>
          <a:prstGeom prst="rect">
            <a:avLst/>
          </a:prstGeom>
          <a:noFill/>
        </p:spPr>
        <p:txBody>
          <a:bodyPr wrap="square" rtlCol="0">
            <a:spAutoFit/>
          </a:bodyPr>
          <a:lstStyle/>
          <a:p>
            <a:r>
              <a:rPr lang="cs-CZ" sz="2000" u="sng" dirty="0">
                <a:latin typeface="Cavolini" panose="03000502040302020204" pitchFamily="66" charset="0"/>
                <a:cs typeface="Cavolini" panose="03000502040302020204" pitchFamily="66" charset="0"/>
              </a:rPr>
              <a:t>de </a:t>
            </a:r>
            <a:r>
              <a:rPr lang="cs-CZ" sz="2000" u="sng" dirty="0" err="1">
                <a:latin typeface="Cavolini" panose="03000502040302020204" pitchFamily="66" charset="0"/>
                <a:cs typeface="Cavolini" panose="03000502040302020204" pitchFamily="66" charset="0"/>
              </a:rPr>
              <a:t>Broglie</a:t>
            </a:r>
            <a:r>
              <a:rPr lang="cs-CZ" sz="2000" dirty="0">
                <a:latin typeface="Cavolini" panose="03000502040302020204" pitchFamily="66" charset="0"/>
                <a:cs typeface="Cavolini" panose="03000502040302020204" pitchFamily="66" charset="0"/>
              </a:rPr>
              <a:t> </a:t>
            </a:r>
            <a:r>
              <a:rPr lang="cs-CZ" dirty="0">
                <a:solidFill>
                  <a:schemeClr val="accent5">
                    <a:lumMod val="75000"/>
                  </a:schemeClr>
                </a:solidFill>
                <a:latin typeface="Cavolini" panose="03000502040302020204" pitchFamily="66" charset="0"/>
                <a:cs typeface="Cavolini" panose="03000502040302020204" pitchFamily="66" charset="0"/>
              </a:rPr>
              <a:t>volná částice</a:t>
            </a:r>
            <a:r>
              <a:rPr lang="cs-CZ" u="sng" dirty="0">
                <a:solidFill>
                  <a:schemeClr val="accent5">
                    <a:lumMod val="75000"/>
                  </a:schemeClr>
                </a:solidFill>
                <a:latin typeface="Cavolini" panose="03000502040302020204" pitchFamily="66" charset="0"/>
                <a:cs typeface="Cavolini" panose="03000502040302020204" pitchFamily="66" charset="0"/>
              </a:rPr>
              <a:t> </a:t>
            </a:r>
          </a:p>
        </p:txBody>
      </p:sp>
      <p:sp>
        <p:nvSpPr>
          <p:cNvPr id="9" name="TextovéPole 8">
            <a:extLst>
              <a:ext uri="{FF2B5EF4-FFF2-40B4-BE49-F238E27FC236}">
                <a16:creationId xmlns:a16="http://schemas.microsoft.com/office/drawing/2014/main" id="{86A4B7E1-3738-8751-3982-F4BBABFABADE}"/>
              </a:ext>
            </a:extLst>
          </p:cNvPr>
          <p:cNvSpPr txBox="1"/>
          <p:nvPr/>
        </p:nvSpPr>
        <p:spPr>
          <a:xfrm>
            <a:off x="8023238" y="4194396"/>
            <a:ext cx="3325130" cy="1200329"/>
          </a:xfrm>
          <a:prstGeom prst="rect">
            <a:avLst/>
          </a:prstGeom>
          <a:noFill/>
        </p:spPr>
        <p:txBody>
          <a:bodyPr wrap="square" rtlCol="0">
            <a:spAutoFit/>
          </a:bodyPr>
          <a:lstStyle/>
          <a:p>
            <a:r>
              <a:rPr lang="cs-CZ" dirty="0" err="1">
                <a:solidFill>
                  <a:srgbClr val="C0000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Schrödingerovo</a:t>
            </a:r>
            <a:r>
              <a:rPr lang="cs-CZ" dirty="0">
                <a:solidFill>
                  <a:srgbClr val="C00000"/>
                </a:solidFill>
                <a:latin typeface="Cavolini" panose="03000502040302020204" pitchFamily="66" charset="0"/>
                <a:cs typeface="Cavolini" panose="03000502040302020204" pitchFamily="66" charset="0"/>
              </a:rPr>
              <a:t> rozšíření de </a:t>
            </a:r>
            <a:r>
              <a:rPr lang="cs-CZ" dirty="0" err="1">
                <a:solidFill>
                  <a:srgbClr val="C00000"/>
                </a:solidFill>
                <a:latin typeface="Cavolini" panose="03000502040302020204" pitchFamily="66" charset="0"/>
                <a:cs typeface="Cavolini" panose="03000502040302020204" pitchFamily="66" charset="0"/>
              </a:rPr>
              <a:t>Broglieho</a:t>
            </a:r>
            <a:r>
              <a:rPr lang="cs-CZ" dirty="0">
                <a:solidFill>
                  <a:srgbClr val="C00000"/>
                </a:solidFill>
                <a:latin typeface="Cavolini" panose="03000502040302020204" pitchFamily="66" charset="0"/>
                <a:cs typeface="Cavolini" panose="03000502040302020204" pitchFamily="66" charset="0"/>
              </a:rPr>
              <a:t> myšlenky </a:t>
            </a:r>
            <a:r>
              <a:rPr lang="cs-CZ" dirty="0">
                <a:solidFill>
                  <a:schemeClr val="bg2">
                    <a:lumMod val="75000"/>
                  </a:schemeClr>
                </a:solidFill>
                <a:latin typeface="Cavolini" panose="03000502040302020204" pitchFamily="66" charset="0"/>
                <a:cs typeface="Cavolini" panose="03000502040302020204" pitchFamily="66" charset="0"/>
              </a:rPr>
              <a:t>(pro volnou částici) </a:t>
            </a:r>
          </a:p>
          <a:p>
            <a:r>
              <a:rPr lang="cs-CZ" dirty="0">
                <a:solidFill>
                  <a:srgbClr val="C00000"/>
                </a:solidFill>
                <a:latin typeface="Cavolini" panose="03000502040302020204" pitchFamily="66" charset="0"/>
                <a:cs typeface="Cavolini" panose="03000502040302020204" pitchFamily="66" charset="0"/>
              </a:rPr>
              <a:t>na elektron v atomu</a:t>
            </a:r>
            <a:endParaRPr lang="cs-CZ" i="1" dirty="0">
              <a:solidFill>
                <a:srgbClr val="C00000"/>
              </a:solidFill>
              <a:latin typeface="Cavolini" panose="03000502040302020204" pitchFamily="66" charset="0"/>
              <a:cs typeface="Cavolini" panose="03000502040302020204" pitchFamily="66" charset="0"/>
            </a:endParaRPr>
          </a:p>
        </p:txBody>
      </p:sp>
      <p:sp>
        <p:nvSpPr>
          <p:cNvPr id="14" name="Obdélník: se zakulacenými rohy 13">
            <a:extLst>
              <a:ext uri="{FF2B5EF4-FFF2-40B4-BE49-F238E27FC236}">
                <a16:creationId xmlns:a16="http://schemas.microsoft.com/office/drawing/2014/main" id="{063347F1-2AC8-3735-EAB5-67AA1C827716}"/>
              </a:ext>
            </a:extLst>
          </p:cNvPr>
          <p:cNvSpPr/>
          <p:nvPr/>
        </p:nvSpPr>
        <p:spPr>
          <a:xfrm>
            <a:off x="7160428" y="2371345"/>
            <a:ext cx="4275898" cy="3011360"/>
          </a:xfrm>
          <a:prstGeom prst="roundRect">
            <a:avLst>
              <a:gd name="adj" fmla="val 7173"/>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mc:AlternateContent xmlns:mc="http://schemas.openxmlformats.org/markup-compatibility/2006" xmlns:a14="http://schemas.microsoft.com/office/drawing/2010/main">
        <mc:Choice Requires="a14">
          <p:sp>
            <p:nvSpPr>
              <p:cNvPr id="15" name="TextovéPole 14">
                <a:extLst>
                  <a:ext uri="{FF2B5EF4-FFF2-40B4-BE49-F238E27FC236}">
                    <a16:creationId xmlns:a16="http://schemas.microsoft.com/office/drawing/2014/main" id="{1C97AFB5-4D03-03A6-2FCF-3C441AE83EA6}"/>
                  </a:ext>
                </a:extLst>
              </p:cNvPr>
              <p:cNvSpPr txBox="1"/>
              <p:nvPr/>
            </p:nvSpPr>
            <p:spPr>
              <a:xfrm>
                <a:off x="3224187" y="2510187"/>
                <a:ext cx="3372077" cy="87754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200" b="0" i="1" smtClean="0">
                          <a:latin typeface="Cambria Math" panose="02040503050406030204" pitchFamily="18" charset="0"/>
                        </a:rPr>
                        <m:t>=</m:t>
                      </m:r>
                      <m:f>
                        <m:fPr>
                          <m:ctrlPr>
                            <a:rPr lang="cs-CZ" sz="2200" i="1">
                              <a:latin typeface="Cambria Math" panose="02040503050406030204" pitchFamily="18" charset="0"/>
                            </a:rPr>
                          </m:ctrlPr>
                        </m:fPr>
                        <m:num>
                          <m:f>
                            <m:fPr>
                              <m:type m:val="lin"/>
                              <m:ctrlPr>
                                <a:rPr lang="cs-CZ" sz="2200" i="1">
                                  <a:latin typeface="Cambria Math" panose="02040503050406030204" pitchFamily="18" charset="0"/>
                                </a:rPr>
                              </m:ctrlPr>
                            </m:fPr>
                            <m:num>
                              <m:r>
                                <a:rPr lang="cs-CZ" sz="2200" i="1">
                                  <a:latin typeface="Cambria Math" panose="02040503050406030204" pitchFamily="18" charset="0"/>
                                </a:rPr>
                                <m:t>𝑚</m:t>
                              </m:r>
                              <m:sSup>
                                <m:sSupPr>
                                  <m:ctrlPr>
                                    <a:rPr lang="cs-CZ" sz="2200" i="1">
                                      <a:latin typeface="Cambria Math" panose="02040503050406030204" pitchFamily="18" charset="0"/>
                                    </a:rPr>
                                  </m:ctrlPr>
                                </m:sSupPr>
                                <m:e>
                                  <m:r>
                                    <a:rPr lang="cs-CZ" sz="2200" i="1">
                                      <a:latin typeface="Cambria Math" panose="02040503050406030204" pitchFamily="18" charset="0"/>
                                    </a:rPr>
                                    <m:t>𝑐</m:t>
                                  </m:r>
                                </m:e>
                                <m:sup>
                                  <m:r>
                                    <a:rPr lang="cs-CZ" sz="2200" i="1">
                                      <a:latin typeface="Cambria Math" panose="02040503050406030204" pitchFamily="18" charset="0"/>
                                    </a:rPr>
                                    <m:t>2</m:t>
                                  </m:r>
                                </m:sup>
                              </m:sSup>
                            </m:num>
                            <m:den>
                              <m:rad>
                                <m:radPr>
                                  <m:degHide m:val="on"/>
                                  <m:ctrlPr>
                                    <a:rPr lang="cs-CZ" sz="2200" i="1">
                                      <a:latin typeface="Cambria Math" panose="02040503050406030204" pitchFamily="18" charset="0"/>
                                    </a:rPr>
                                  </m:ctrlPr>
                                </m:radPr>
                                <m:deg/>
                                <m:e>
                                  <m:r>
                                    <a:rPr lang="cs-CZ" sz="2200" i="1">
                                      <a:latin typeface="Cambria Math" panose="02040503050406030204" pitchFamily="18" charset="0"/>
                                    </a:rPr>
                                    <m:t>1−</m:t>
                                  </m:r>
                                  <m:sSup>
                                    <m:sSupPr>
                                      <m:ctrlPr>
                                        <a:rPr lang="cs-CZ" sz="2200" i="1">
                                          <a:latin typeface="Cambria Math" panose="02040503050406030204" pitchFamily="18" charset="0"/>
                                          <a:ea typeface="Cambria Math" panose="02040503050406030204" pitchFamily="18" charset="0"/>
                                        </a:rPr>
                                      </m:ctrlPr>
                                    </m:sSupPr>
                                    <m:e>
                                      <m:r>
                                        <a:rPr lang="cs-CZ" sz="2200" i="1">
                                          <a:latin typeface="Cambria Math" panose="02040503050406030204" pitchFamily="18" charset="0"/>
                                          <a:ea typeface="Cambria Math" panose="02040503050406030204" pitchFamily="18" charset="0"/>
                                        </a:rPr>
                                        <m:t>𝛽</m:t>
                                      </m:r>
                                    </m:e>
                                    <m:sup>
                                      <m:r>
                                        <a:rPr lang="cs-CZ" sz="2200" i="1">
                                          <a:latin typeface="Cambria Math" panose="02040503050406030204" pitchFamily="18" charset="0"/>
                                        </a:rPr>
                                        <m:t>2</m:t>
                                      </m:r>
                                    </m:sup>
                                  </m:sSup>
                                </m:e>
                              </m:rad>
                            </m:den>
                          </m:f>
                        </m:num>
                        <m:den>
                          <m:f>
                            <m:fPr>
                              <m:type m:val="lin"/>
                              <m:ctrlPr>
                                <a:rPr lang="cs-CZ" sz="2200" i="1">
                                  <a:latin typeface="Cambria Math" panose="02040503050406030204" pitchFamily="18" charset="0"/>
                                </a:rPr>
                              </m:ctrlPr>
                            </m:fPr>
                            <m:num>
                              <m:r>
                                <a:rPr lang="cs-CZ" sz="2200" i="1">
                                  <a:latin typeface="Cambria Math" panose="02040503050406030204" pitchFamily="18" charset="0"/>
                                </a:rPr>
                                <m:t>𝑚</m:t>
                              </m:r>
                              <m:r>
                                <a:rPr lang="cs-CZ" sz="2200" b="0" i="1" smtClean="0">
                                  <a:latin typeface="Cambria Math" panose="02040503050406030204" pitchFamily="18" charset="0"/>
                                </a:rPr>
                                <m:t>𝑣</m:t>
                              </m:r>
                            </m:num>
                            <m:den>
                              <m:rad>
                                <m:radPr>
                                  <m:degHide m:val="on"/>
                                  <m:ctrlPr>
                                    <a:rPr lang="cs-CZ" sz="2200" i="1">
                                      <a:latin typeface="Cambria Math" panose="02040503050406030204" pitchFamily="18" charset="0"/>
                                    </a:rPr>
                                  </m:ctrlPr>
                                </m:radPr>
                                <m:deg/>
                                <m:e>
                                  <m:r>
                                    <a:rPr lang="cs-CZ" sz="2200" i="1">
                                      <a:latin typeface="Cambria Math" panose="02040503050406030204" pitchFamily="18" charset="0"/>
                                    </a:rPr>
                                    <m:t>1−</m:t>
                                  </m:r>
                                  <m:sSup>
                                    <m:sSupPr>
                                      <m:ctrlPr>
                                        <a:rPr lang="cs-CZ" sz="2200" i="1">
                                          <a:latin typeface="Cambria Math" panose="02040503050406030204" pitchFamily="18" charset="0"/>
                                          <a:ea typeface="Cambria Math" panose="02040503050406030204" pitchFamily="18" charset="0"/>
                                        </a:rPr>
                                      </m:ctrlPr>
                                    </m:sSupPr>
                                    <m:e>
                                      <m:r>
                                        <a:rPr lang="cs-CZ" sz="2200" i="1">
                                          <a:latin typeface="Cambria Math" panose="02040503050406030204" pitchFamily="18" charset="0"/>
                                          <a:ea typeface="Cambria Math" panose="02040503050406030204" pitchFamily="18" charset="0"/>
                                        </a:rPr>
                                        <m:t>𝛽</m:t>
                                      </m:r>
                                    </m:e>
                                    <m:sup>
                                      <m:r>
                                        <a:rPr lang="cs-CZ" sz="2200" i="1">
                                          <a:latin typeface="Cambria Math" panose="02040503050406030204" pitchFamily="18" charset="0"/>
                                        </a:rPr>
                                        <m:t>2</m:t>
                                      </m:r>
                                    </m:sup>
                                  </m:sSup>
                                </m:e>
                              </m:rad>
                            </m:den>
                          </m:f>
                        </m:den>
                      </m:f>
                      <m:r>
                        <a:rPr lang="cs-CZ" sz="2200" b="0" i="1" smtClean="0">
                          <a:latin typeface="Cambria Math" panose="02040503050406030204" pitchFamily="18" charset="0"/>
                        </a:rPr>
                        <m:t>=</m:t>
                      </m:r>
                      <m:f>
                        <m:fPr>
                          <m:ctrlPr>
                            <a:rPr lang="cs-CZ" sz="2200" b="0" i="1" smtClean="0">
                              <a:solidFill>
                                <a:srgbClr val="00B0F0"/>
                              </a:solidFill>
                              <a:latin typeface="Cambria Math" panose="02040503050406030204" pitchFamily="18" charset="0"/>
                            </a:rPr>
                          </m:ctrlPr>
                        </m:fPr>
                        <m:num>
                          <m:r>
                            <m:rPr>
                              <m:sty m:val="p"/>
                            </m:rPr>
                            <a:rPr lang="cs-CZ" sz="2200" b="0" i="0" smtClean="0">
                              <a:solidFill>
                                <a:srgbClr val="00B0F0"/>
                              </a:solidFill>
                              <a:latin typeface="Cambria Math" panose="02040503050406030204" pitchFamily="18" charset="0"/>
                            </a:rPr>
                            <m:t>energie</m:t>
                          </m:r>
                        </m:num>
                        <m:den>
                          <m:r>
                            <m:rPr>
                              <m:sty m:val="p"/>
                            </m:rPr>
                            <a:rPr lang="cs-CZ" sz="2200" b="0" i="0" smtClean="0">
                              <a:solidFill>
                                <a:srgbClr val="00B050"/>
                              </a:solidFill>
                              <a:latin typeface="Cambria Math" panose="02040503050406030204" pitchFamily="18" charset="0"/>
                            </a:rPr>
                            <m:t>hybnost</m:t>
                          </m:r>
                        </m:den>
                      </m:f>
                    </m:oMath>
                  </m:oMathPara>
                </a14:m>
                <a:endParaRPr lang="cs-CZ" sz="2200" dirty="0"/>
              </a:p>
            </p:txBody>
          </p:sp>
        </mc:Choice>
        <mc:Fallback xmlns="">
          <p:sp>
            <p:nvSpPr>
              <p:cNvPr id="15" name="TextovéPole 14">
                <a:extLst>
                  <a:ext uri="{FF2B5EF4-FFF2-40B4-BE49-F238E27FC236}">
                    <a16:creationId xmlns:a16="http://schemas.microsoft.com/office/drawing/2014/main" id="{1C97AFB5-4D03-03A6-2FCF-3C441AE83EA6}"/>
                  </a:ext>
                </a:extLst>
              </p:cNvPr>
              <p:cNvSpPr txBox="1">
                <a:spLocks noRot="1" noChangeAspect="1" noMove="1" noResize="1" noEditPoints="1" noAdjustHandles="1" noChangeArrowheads="1" noChangeShapeType="1" noTextEdit="1"/>
              </p:cNvSpPr>
              <p:nvPr/>
            </p:nvSpPr>
            <p:spPr>
              <a:xfrm>
                <a:off x="3224187" y="2510187"/>
                <a:ext cx="3372077" cy="877548"/>
              </a:xfrm>
              <a:prstGeom prst="rect">
                <a:avLst/>
              </a:prstGeom>
              <a:blipFill>
                <a:blip r:embed="rId12"/>
                <a:stretch>
                  <a:fillRect/>
                </a:stretch>
              </a:blipFill>
            </p:spPr>
            <p:txBody>
              <a:bodyPr/>
              <a:lstStyle/>
              <a:p>
                <a:r>
                  <a:rPr lang="cs-CZ">
                    <a:noFill/>
                  </a:rPr>
                  <a:t> </a:t>
                </a:r>
              </a:p>
            </p:txBody>
          </p:sp>
        </mc:Fallback>
      </mc:AlternateContent>
      <p:sp>
        <p:nvSpPr>
          <p:cNvPr id="8" name="TextovéPole 7">
            <a:extLst>
              <a:ext uri="{FF2B5EF4-FFF2-40B4-BE49-F238E27FC236}">
                <a16:creationId xmlns:a16="http://schemas.microsoft.com/office/drawing/2014/main" id="{1B63C091-1883-DD4E-458C-C4B4EF793301}"/>
              </a:ext>
            </a:extLst>
          </p:cNvPr>
          <p:cNvSpPr txBox="1"/>
          <p:nvPr/>
        </p:nvSpPr>
        <p:spPr>
          <a:xfrm>
            <a:off x="429275" y="3438088"/>
            <a:ext cx="3200990" cy="677108"/>
          </a:xfrm>
          <a:prstGeom prst="rect">
            <a:avLst/>
          </a:prstGeom>
          <a:noFill/>
        </p:spPr>
        <p:txBody>
          <a:bodyPr wrap="square" rtlCol="0">
            <a:spAutoFit/>
          </a:bodyPr>
          <a:lstStyle/>
          <a:p>
            <a:r>
              <a:rPr lang="cs-CZ" sz="2000" u="sng" dirty="0" err="1">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2000" u="sng" dirty="0">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a:t>
            </a:r>
          </a:p>
          <a:p>
            <a:r>
              <a:rPr lang="cs-CZ" dirty="0">
                <a:solidFill>
                  <a:schemeClr val="accent5">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úkol</a:t>
            </a:r>
            <a:r>
              <a:rPr lang="cs-CZ" dirty="0">
                <a:solidFill>
                  <a:schemeClr val="accent5">
                    <a:lumMod val="75000"/>
                  </a:schemeClr>
                </a:solidFill>
                <a:latin typeface="Cavolini" panose="03000502040302020204" pitchFamily="66" charset="0"/>
                <a:cs typeface="Cavolini" panose="03000502040302020204" pitchFamily="66" charset="0"/>
              </a:rPr>
              <a:t>: zahrnout vliv </a:t>
            </a:r>
            <a:r>
              <a:rPr lang="cs-CZ" dirty="0">
                <a:solidFill>
                  <a:srgbClr val="C0000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pole</a:t>
            </a:r>
          </a:p>
        </p:txBody>
      </p:sp>
      <p:sp>
        <p:nvSpPr>
          <p:cNvPr id="25" name="TextovéPole 24">
            <a:extLst>
              <a:ext uri="{FF2B5EF4-FFF2-40B4-BE49-F238E27FC236}">
                <a16:creationId xmlns:a16="http://schemas.microsoft.com/office/drawing/2014/main" id="{3DB82D7E-DB65-A382-E2C1-F62C16FD736A}"/>
              </a:ext>
            </a:extLst>
          </p:cNvPr>
          <p:cNvSpPr txBox="1"/>
          <p:nvPr/>
        </p:nvSpPr>
        <p:spPr>
          <a:xfrm>
            <a:off x="41027" y="3368881"/>
            <a:ext cx="388248" cy="923330"/>
          </a:xfrm>
          <a:prstGeom prst="rect">
            <a:avLst/>
          </a:prstGeom>
          <a:noFill/>
        </p:spPr>
        <p:txBody>
          <a:bodyPr wrap="none" rtlCol="0">
            <a:spAutoFit/>
          </a:bodyPr>
          <a:lstStyle/>
          <a:p>
            <a:r>
              <a:rPr lang="cs-CZ" sz="5400" dirty="0">
                <a:highlight>
                  <a:srgbClr val="FFFF00"/>
                </a:highlight>
              </a:rPr>
              <a:t>!</a:t>
            </a:r>
          </a:p>
        </p:txBody>
      </p:sp>
      <p:sp>
        <p:nvSpPr>
          <p:cNvPr id="27" name="Obdélník: se zakulacenými rohy 26">
            <a:extLst>
              <a:ext uri="{FF2B5EF4-FFF2-40B4-BE49-F238E27FC236}">
                <a16:creationId xmlns:a16="http://schemas.microsoft.com/office/drawing/2014/main" id="{79CF251A-C70A-9FEF-9CC9-3BFBB247D75E}"/>
              </a:ext>
            </a:extLst>
          </p:cNvPr>
          <p:cNvSpPr/>
          <p:nvPr/>
        </p:nvSpPr>
        <p:spPr>
          <a:xfrm>
            <a:off x="2268653" y="2507432"/>
            <a:ext cx="1041255" cy="877548"/>
          </a:xfrm>
          <a:custGeom>
            <a:avLst/>
            <a:gdLst>
              <a:gd name="connsiteX0" fmla="*/ 0 w 1041255"/>
              <a:gd name="connsiteY0" fmla="*/ 76680 h 877548"/>
              <a:gd name="connsiteX1" fmla="*/ 76680 w 1041255"/>
              <a:gd name="connsiteY1" fmla="*/ 0 h 877548"/>
              <a:gd name="connsiteX2" fmla="*/ 493991 w 1041255"/>
              <a:gd name="connsiteY2" fmla="*/ 0 h 877548"/>
              <a:gd name="connsiteX3" fmla="*/ 964575 w 1041255"/>
              <a:gd name="connsiteY3" fmla="*/ 0 h 877548"/>
              <a:gd name="connsiteX4" fmla="*/ 1041255 w 1041255"/>
              <a:gd name="connsiteY4" fmla="*/ 76680 h 877548"/>
              <a:gd name="connsiteX5" fmla="*/ 1041255 w 1041255"/>
              <a:gd name="connsiteY5" fmla="*/ 417048 h 877548"/>
              <a:gd name="connsiteX6" fmla="*/ 1041255 w 1041255"/>
              <a:gd name="connsiteY6" fmla="*/ 800868 h 877548"/>
              <a:gd name="connsiteX7" fmla="*/ 964575 w 1041255"/>
              <a:gd name="connsiteY7" fmla="*/ 877548 h 877548"/>
              <a:gd name="connsiteX8" fmla="*/ 529506 w 1041255"/>
              <a:gd name="connsiteY8" fmla="*/ 877548 h 877548"/>
              <a:gd name="connsiteX9" fmla="*/ 76680 w 1041255"/>
              <a:gd name="connsiteY9" fmla="*/ 877548 h 877548"/>
              <a:gd name="connsiteX10" fmla="*/ 0 w 1041255"/>
              <a:gd name="connsiteY10" fmla="*/ 800868 h 877548"/>
              <a:gd name="connsiteX11" fmla="*/ 0 w 1041255"/>
              <a:gd name="connsiteY11" fmla="*/ 438774 h 877548"/>
              <a:gd name="connsiteX12" fmla="*/ 0 w 1041255"/>
              <a:gd name="connsiteY12" fmla="*/ 76680 h 877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41255" h="877548" extrusionOk="0">
                <a:moveTo>
                  <a:pt x="0" y="76680"/>
                </a:moveTo>
                <a:cubicBezTo>
                  <a:pt x="6461" y="31019"/>
                  <a:pt x="33733" y="5207"/>
                  <a:pt x="76680" y="0"/>
                </a:cubicBezTo>
                <a:cubicBezTo>
                  <a:pt x="255108" y="9148"/>
                  <a:pt x="346651" y="-4742"/>
                  <a:pt x="493991" y="0"/>
                </a:cubicBezTo>
                <a:cubicBezTo>
                  <a:pt x="641331" y="4742"/>
                  <a:pt x="841815" y="-17067"/>
                  <a:pt x="964575" y="0"/>
                </a:cubicBezTo>
                <a:cubicBezTo>
                  <a:pt x="1004926" y="5379"/>
                  <a:pt x="1047076" y="27693"/>
                  <a:pt x="1041255" y="76680"/>
                </a:cubicBezTo>
                <a:cubicBezTo>
                  <a:pt x="1040568" y="157028"/>
                  <a:pt x="1039801" y="304538"/>
                  <a:pt x="1041255" y="417048"/>
                </a:cubicBezTo>
                <a:cubicBezTo>
                  <a:pt x="1042709" y="529558"/>
                  <a:pt x="1030282" y="710634"/>
                  <a:pt x="1041255" y="800868"/>
                </a:cubicBezTo>
                <a:cubicBezTo>
                  <a:pt x="1037831" y="836831"/>
                  <a:pt x="1007809" y="876545"/>
                  <a:pt x="964575" y="877548"/>
                </a:cubicBezTo>
                <a:cubicBezTo>
                  <a:pt x="868375" y="870651"/>
                  <a:pt x="734598" y="875496"/>
                  <a:pt x="529506" y="877548"/>
                </a:cubicBezTo>
                <a:cubicBezTo>
                  <a:pt x="324414" y="879600"/>
                  <a:pt x="267948" y="868991"/>
                  <a:pt x="76680" y="877548"/>
                </a:cubicBezTo>
                <a:cubicBezTo>
                  <a:pt x="38599" y="881503"/>
                  <a:pt x="-139" y="841293"/>
                  <a:pt x="0" y="800868"/>
                </a:cubicBezTo>
                <a:cubicBezTo>
                  <a:pt x="-7636" y="682993"/>
                  <a:pt x="9188" y="590075"/>
                  <a:pt x="0" y="438774"/>
                </a:cubicBezTo>
                <a:cubicBezTo>
                  <a:pt x="-9188" y="287473"/>
                  <a:pt x="8790" y="244773"/>
                  <a:pt x="0" y="76680"/>
                </a:cubicBezTo>
                <a:close/>
              </a:path>
            </a:pathLst>
          </a:custGeom>
          <a:noFill/>
          <a:ln w="12700">
            <a:solidFill>
              <a:srgbClr val="FF0000"/>
            </a:solidFill>
            <a:extLst>
              <a:ext uri="{C807C97D-BFC1-408E-A445-0C87EB9F89A2}">
                <ask:lineSketchStyleProps xmlns:ask="http://schemas.microsoft.com/office/drawing/2018/sketchyshapes" sd="1794991778">
                  <a:prstGeom prst="roundRect">
                    <a:avLst>
                      <a:gd name="adj" fmla="val 8738"/>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112924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heel(1)">
                                      <p:cBhvr>
                                        <p:cTn id="15"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BC1AC8B3-1E7F-294E-D377-AB3CCBE9E807}"/>
              </a:ext>
            </a:extLst>
          </p:cNvPr>
          <p:cNvSpPr txBox="1"/>
          <p:nvPr/>
        </p:nvSpPr>
        <p:spPr>
          <a:xfrm>
            <a:off x="246411" y="645458"/>
            <a:ext cx="11746211" cy="5782224"/>
          </a:xfrm>
          <a:prstGeom prst="rect">
            <a:avLst/>
          </a:prstGeom>
          <a:noFill/>
        </p:spPr>
        <p:txBody>
          <a:bodyPr wrap="square">
            <a:spAutoFit/>
          </a:bodyPr>
          <a:lstStyle/>
          <a:p>
            <a:pPr>
              <a:lnSpc>
                <a:spcPct val="115000"/>
              </a:lnSpc>
              <a:spcAft>
                <a:spcPts val="1000"/>
              </a:spcAft>
            </a:pPr>
            <a:r>
              <a:rPr lang="cs-CZ" sz="2200" dirty="0">
                <a:solidFill>
                  <a:schemeClr val="accent2">
                    <a:lumMod val="50000"/>
                  </a:schemeClr>
                </a:solidFill>
                <a:effectLst/>
                <a:latin typeface="Ink Free" panose="03080402000500000000" pitchFamily="66" charset="0"/>
                <a:ea typeface="Calibri" panose="020F0502020204030204" pitchFamily="34" charset="0"/>
                <a:cs typeface="Times New Roman" panose="02020603050405020304" pitchFamily="18" charset="0"/>
              </a:rPr>
              <a:t>Vydejme se do </a:t>
            </a:r>
            <a:r>
              <a:rPr lang="cs-CZ" sz="2200" u="sng" dirty="0">
                <a:solidFill>
                  <a:schemeClr val="accent2">
                    <a:lumMod val="50000"/>
                  </a:schemeClr>
                </a:solidFill>
                <a:effectLst/>
                <a:latin typeface="Ink Free" panose="03080402000500000000" pitchFamily="66" charset="0"/>
                <a:ea typeface="Calibri" panose="020F0502020204030204" pitchFamily="34" charset="0"/>
                <a:cs typeface="Times New Roman" panose="02020603050405020304" pitchFamily="18" charset="0"/>
              </a:rPr>
              <a:t>poloviny 20. let 20</a:t>
            </a:r>
            <a:r>
              <a:rPr lang="cs-CZ" sz="2200" dirty="0">
                <a:solidFill>
                  <a:schemeClr val="accent2">
                    <a:lumMod val="50000"/>
                  </a:schemeClr>
                </a:solidFill>
                <a:effectLst/>
                <a:latin typeface="Ink Free" panose="03080402000500000000" pitchFamily="66" charset="0"/>
                <a:ea typeface="Calibri" panose="020F0502020204030204" pitchFamily="34" charset="0"/>
                <a:cs typeface="Times New Roman" panose="02020603050405020304" pitchFamily="18" charset="0"/>
              </a:rPr>
              <a:t>. století, kdy se kvantová </a:t>
            </a:r>
            <a:r>
              <a:rPr lang="cs-CZ" sz="2200" dirty="0">
                <a:solidFill>
                  <a:schemeClr val="accent2">
                    <a:lumMod val="50000"/>
                  </a:schemeClr>
                </a:solidFill>
                <a:latin typeface="Ink Free" panose="03080402000500000000" pitchFamily="66" charset="0"/>
                <a:ea typeface="Calibri" panose="020F0502020204030204" pitchFamily="34" charset="0"/>
                <a:cs typeface="Times New Roman" panose="02020603050405020304" pitchFamily="18" charset="0"/>
              </a:rPr>
              <a:t>fyzika významně a rychle měnila. </a:t>
            </a:r>
            <a:r>
              <a:rPr lang="cs-CZ" sz="2200" dirty="0">
                <a:solidFill>
                  <a:schemeClr val="accent2">
                    <a:lumMod val="50000"/>
                  </a:schemeClr>
                </a:solidFill>
                <a:effectLst/>
                <a:latin typeface="Ink Free" panose="03080402000500000000" pitchFamily="66" charset="0"/>
                <a:ea typeface="Calibri" panose="020F0502020204030204" pitchFamily="34" charset="0"/>
                <a:cs typeface="Times New Roman" panose="02020603050405020304" pitchFamily="18" charset="0"/>
              </a:rPr>
              <a:t>„Stará“ kvantová fyzika se vyčerpala a začala se rodit „nová“ kvantová fyzika – </a:t>
            </a:r>
            <a:r>
              <a:rPr lang="cs-CZ" sz="2200" dirty="0">
                <a:solidFill>
                  <a:schemeClr val="accent2">
                    <a:lumMod val="50000"/>
                  </a:schemeClr>
                </a:solidFill>
                <a:effectLst>
                  <a:outerShdw blurRad="38100" dist="38100" dir="2700000" algn="tl">
                    <a:srgbClr val="000000">
                      <a:alpha val="43137"/>
                    </a:srgbClr>
                  </a:outerShdw>
                </a:effectLst>
                <a:latin typeface="Ink Free" panose="03080402000500000000" pitchFamily="66" charset="0"/>
                <a:ea typeface="Calibri" panose="020F0502020204030204" pitchFamily="34" charset="0"/>
                <a:cs typeface="Times New Roman" panose="02020603050405020304" pitchFamily="18" charset="0"/>
              </a:rPr>
              <a:t>kvantová mechanika</a:t>
            </a:r>
            <a:r>
              <a:rPr lang="cs-CZ" sz="2200" dirty="0">
                <a:solidFill>
                  <a:schemeClr val="accent2">
                    <a:lumMod val="50000"/>
                  </a:schemeClr>
                </a:solidFill>
                <a:effectLst/>
                <a:latin typeface="Ink Free" panose="03080402000500000000" pitchFamily="66" charset="0"/>
                <a:ea typeface="Calibri" panose="020F0502020204030204" pitchFamily="34" charset="0"/>
                <a:cs typeface="Times New Roman" panose="02020603050405020304" pitchFamily="18" charset="0"/>
              </a:rPr>
              <a:t>. </a:t>
            </a:r>
            <a:r>
              <a:rPr lang="cs-CZ" sz="2200" dirty="0">
                <a:solidFill>
                  <a:schemeClr val="accent2">
                    <a:lumMod val="50000"/>
                  </a:schemeClr>
                </a:solidFill>
                <a:latin typeface="Ink Free" panose="03080402000500000000" pitchFamily="66" charset="0"/>
                <a:ea typeface="Calibri" panose="020F0502020204030204" pitchFamily="34" charset="0"/>
                <a:cs typeface="Times New Roman" panose="02020603050405020304" pitchFamily="18" charset="0"/>
              </a:rPr>
              <a:t>Nejprve v podobě Heisenbergovy </a:t>
            </a:r>
            <a:r>
              <a:rPr lang="cs-CZ" sz="2200" dirty="0">
                <a:solidFill>
                  <a:schemeClr val="accent2">
                    <a:lumMod val="50000"/>
                  </a:schemeClr>
                </a:solidFill>
                <a:effectLst>
                  <a:outerShdw blurRad="38100" dist="38100" dir="2700000" algn="tl">
                    <a:srgbClr val="000000">
                      <a:alpha val="43137"/>
                    </a:srgbClr>
                  </a:outerShdw>
                </a:effectLst>
                <a:latin typeface="Ink Free" panose="03080402000500000000" pitchFamily="66" charset="0"/>
                <a:ea typeface="Calibri" panose="020F0502020204030204" pitchFamily="34" charset="0"/>
                <a:cs typeface="Times New Roman" panose="02020603050405020304" pitchFamily="18" charset="0"/>
              </a:rPr>
              <a:t>maticové mechaniky</a:t>
            </a:r>
            <a:r>
              <a:rPr lang="cs-CZ" sz="2200" dirty="0">
                <a:solidFill>
                  <a:schemeClr val="accent2">
                    <a:lumMod val="50000"/>
                  </a:schemeClr>
                </a:solidFill>
                <a:latin typeface="Ink Free" panose="03080402000500000000" pitchFamily="66" charset="0"/>
                <a:ea typeface="Calibri" panose="020F0502020204030204" pitchFamily="34" charset="0"/>
                <a:cs typeface="Times New Roman" panose="02020603050405020304" pitchFamily="18" charset="0"/>
              </a:rPr>
              <a:t> a krátce nato v podobě </a:t>
            </a:r>
            <a:r>
              <a:rPr lang="cs-CZ" sz="2200" dirty="0" err="1">
                <a:solidFill>
                  <a:schemeClr val="accent2">
                    <a:lumMod val="50000"/>
                  </a:schemeClr>
                </a:solidFill>
                <a:latin typeface="Ink Free" panose="03080402000500000000" pitchFamily="66" charset="0"/>
                <a:ea typeface="Calibri" panose="020F0502020204030204" pitchFamily="34" charset="0"/>
                <a:cs typeface="Times New Roman" panose="02020603050405020304" pitchFamily="18" charset="0"/>
              </a:rPr>
              <a:t>Schrödingerovy</a:t>
            </a:r>
            <a:r>
              <a:rPr lang="cs-CZ" sz="2200" dirty="0">
                <a:solidFill>
                  <a:schemeClr val="accent2">
                    <a:lumMod val="50000"/>
                  </a:schemeClr>
                </a:solidFill>
                <a:latin typeface="Ink Free" panose="03080402000500000000" pitchFamily="66" charset="0"/>
                <a:ea typeface="Calibri" panose="020F0502020204030204" pitchFamily="34" charset="0"/>
                <a:cs typeface="Times New Roman" panose="02020603050405020304" pitchFamily="18" charset="0"/>
              </a:rPr>
              <a:t> </a:t>
            </a:r>
            <a:r>
              <a:rPr lang="cs-CZ" sz="2200" dirty="0">
                <a:solidFill>
                  <a:schemeClr val="accent2">
                    <a:lumMod val="50000"/>
                  </a:schemeClr>
                </a:solidFill>
                <a:effectLst>
                  <a:outerShdw blurRad="38100" dist="38100" dir="2700000" algn="tl">
                    <a:srgbClr val="000000">
                      <a:alpha val="43137"/>
                    </a:srgbClr>
                  </a:outerShdw>
                </a:effectLst>
                <a:latin typeface="Ink Free" panose="03080402000500000000" pitchFamily="66" charset="0"/>
                <a:ea typeface="Calibri" panose="020F0502020204030204" pitchFamily="34" charset="0"/>
                <a:cs typeface="Times New Roman" panose="02020603050405020304" pitchFamily="18" charset="0"/>
              </a:rPr>
              <a:t>vlnové mechaniky</a:t>
            </a:r>
            <a:r>
              <a:rPr lang="cs-CZ" sz="2200" dirty="0">
                <a:solidFill>
                  <a:schemeClr val="accent2">
                    <a:lumMod val="50000"/>
                  </a:schemeClr>
                </a:solidFill>
                <a:latin typeface="Ink Free" panose="03080402000500000000" pitchFamily="66" charset="0"/>
                <a:ea typeface="Calibri" panose="020F0502020204030204" pitchFamily="34" charset="0"/>
                <a:cs typeface="Times New Roman" panose="02020603050405020304" pitchFamily="18" charset="0"/>
              </a:rPr>
              <a:t>. Její zrod budeme sledovat</a:t>
            </a:r>
            <a:r>
              <a:rPr lang="cs-CZ" sz="2200" dirty="0">
                <a:solidFill>
                  <a:schemeClr val="accent2">
                    <a:lumMod val="50000"/>
                  </a:schemeClr>
                </a:solidFill>
                <a:effectLst/>
                <a:latin typeface="Ink Free" panose="03080402000500000000" pitchFamily="66" charset="0"/>
                <a:ea typeface="Calibri" panose="020F0502020204030204" pitchFamily="34" charset="0"/>
                <a:cs typeface="Times New Roman" panose="02020603050405020304" pitchFamily="18" charset="0"/>
              </a:rPr>
              <a:t>.</a:t>
            </a:r>
          </a:p>
          <a:p>
            <a:pPr>
              <a:lnSpc>
                <a:spcPct val="115000"/>
              </a:lnSpc>
              <a:spcAft>
                <a:spcPts val="1000"/>
              </a:spcAft>
            </a:pPr>
            <a:r>
              <a:rPr lang="cs-CZ" sz="2200" dirty="0">
                <a:solidFill>
                  <a:schemeClr val="accent2">
                    <a:lumMod val="50000"/>
                  </a:schemeClr>
                </a:solidFill>
                <a:effectLst/>
                <a:latin typeface="Ink Free" panose="03080402000500000000" pitchFamily="66" charset="0"/>
                <a:ea typeface="Calibri" panose="020F0502020204030204" pitchFamily="34" charset="0"/>
                <a:cs typeface="Times New Roman" panose="02020603050405020304" pitchFamily="18" charset="0"/>
              </a:rPr>
              <a:t>Nepůjde o detailní historické líčení událostí, ale především o výklad a analýzu fyzikálních myšlenek </a:t>
            </a:r>
            <a:r>
              <a:rPr lang="cs-CZ" sz="2200" dirty="0">
                <a:solidFill>
                  <a:schemeClr val="accent2">
                    <a:lumMod val="50000"/>
                  </a:schemeClr>
                </a:solidFill>
                <a:latin typeface="Ink Free" panose="03080402000500000000" pitchFamily="66" charset="0"/>
                <a:ea typeface="Calibri" panose="020F0502020204030204" pitchFamily="34" charset="0"/>
                <a:cs typeface="Times New Roman" panose="02020603050405020304" pitchFamily="18" charset="0"/>
              </a:rPr>
              <a:t> </a:t>
            </a:r>
            <a:r>
              <a:rPr lang="cs-CZ" sz="2200" dirty="0">
                <a:solidFill>
                  <a:schemeClr val="accent2">
                    <a:lumMod val="50000"/>
                  </a:schemeClr>
                </a:solidFill>
                <a:effectLst/>
                <a:latin typeface="Ink Free" panose="03080402000500000000" pitchFamily="66" charset="0"/>
                <a:ea typeface="Calibri" panose="020F0502020204030204" pitchFamily="34" charset="0"/>
                <a:cs typeface="Times New Roman" panose="02020603050405020304" pitchFamily="18" charset="0"/>
              </a:rPr>
              <a:t>a originálních postupů tvůrců.</a:t>
            </a:r>
          </a:p>
          <a:p>
            <a:pPr>
              <a:lnSpc>
                <a:spcPct val="115000"/>
              </a:lnSpc>
              <a:spcAft>
                <a:spcPts val="1000"/>
              </a:spcAft>
            </a:pPr>
            <a:r>
              <a:rPr lang="cs-CZ" sz="2200" dirty="0">
                <a:solidFill>
                  <a:srgbClr val="FF0000"/>
                </a:solidFill>
                <a:effectLst>
                  <a:outerShdw blurRad="38100" dist="38100" dir="2700000" algn="tl">
                    <a:srgbClr val="000000">
                      <a:alpha val="43137"/>
                    </a:srgbClr>
                  </a:outerShdw>
                </a:effectLst>
                <a:latin typeface="Ink Free" panose="03080402000500000000" pitchFamily="66" charset="0"/>
                <a:ea typeface="Calibri" panose="020F0502020204030204" pitchFamily="34" charset="0"/>
                <a:cs typeface="Times New Roman" panose="02020603050405020304" pitchFamily="18" charset="0"/>
              </a:rPr>
              <a:t>Seznámit se s původními pracemi fyziků,</a:t>
            </a:r>
            <a:r>
              <a:rPr lang="cs-CZ" sz="2200" dirty="0">
                <a:solidFill>
                  <a:srgbClr val="FF0000"/>
                </a:solidFill>
                <a:latin typeface="Ink Free" panose="03080402000500000000" pitchFamily="66" charset="0"/>
                <a:ea typeface="Calibri" panose="020F0502020204030204" pitchFamily="34" charset="0"/>
                <a:cs typeface="Times New Roman" panose="02020603050405020304" pitchFamily="18" charset="0"/>
              </a:rPr>
              <a:t> jejichž jména známe z učebnic, </a:t>
            </a:r>
            <a:r>
              <a:rPr lang="cs-CZ" sz="2200" dirty="0">
                <a:solidFill>
                  <a:srgbClr val="FF0000"/>
                </a:solidFill>
                <a:effectLst>
                  <a:outerShdw blurRad="38100" dist="38100" dir="2700000" algn="tl">
                    <a:srgbClr val="000000">
                      <a:alpha val="43137"/>
                    </a:srgbClr>
                  </a:outerShdw>
                </a:effectLst>
                <a:latin typeface="Ink Free" panose="03080402000500000000" pitchFamily="66" charset="0"/>
                <a:ea typeface="Calibri" panose="020F0502020204030204" pitchFamily="34" charset="0"/>
                <a:cs typeface="Times New Roman" panose="02020603050405020304" pitchFamily="18" charset="0"/>
              </a:rPr>
              <a:t>je přínosné nejen z hlediska historicko-kulturního, ale může přispět k hlubšímu pochopení výkladu v učebnicích.   V nich se p</a:t>
            </a:r>
            <a:r>
              <a:rPr lang="cs-CZ" sz="2200" dirty="0">
                <a:solidFill>
                  <a:srgbClr val="FF0000"/>
                </a:solidFill>
                <a:effectLst>
                  <a:outerShdw blurRad="38100" dist="38100" dir="2700000" algn="tl">
                    <a:srgbClr val="000000">
                      <a:alpha val="43137"/>
                    </a:srgbClr>
                  </a:outerShdw>
                </a:effectLst>
                <a:latin typeface="Ink Free" panose="03080402000500000000" pitchFamily="66" charset="0"/>
              </a:rPr>
              <a:t>oznatky se předkládají už „hotové“, v uhlazené podobě namnoze velmi odlišné od původních prací, z nichž vyšly.</a:t>
            </a:r>
            <a:r>
              <a:rPr lang="cs-CZ" sz="2200" dirty="0">
                <a:solidFill>
                  <a:srgbClr val="FF0000"/>
                </a:solidFill>
                <a:latin typeface="Ink Free" panose="03080402000500000000" pitchFamily="66" charset="0"/>
              </a:rPr>
              <a:t> </a:t>
            </a:r>
            <a:r>
              <a:rPr lang="cs-CZ" sz="2200" dirty="0">
                <a:solidFill>
                  <a:schemeClr val="accent2">
                    <a:lumMod val="50000"/>
                  </a:schemeClr>
                </a:solidFill>
                <a:latin typeface="Ink Free" panose="03080402000500000000" pitchFamily="66" charset="0"/>
                <a:ea typeface="Calibri" panose="020F0502020204030204" pitchFamily="34" charset="0"/>
                <a:cs typeface="Times New Roman" panose="02020603050405020304" pitchFamily="18" charset="0"/>
              </a:rPr>
              <a:t> Přestože některá východiska či postupy jsou v těchto původních pracích někdy </a:t>
            </a:r>
            <a:r>
              <a:rPr lang="cs-CZ" sz="2200" u="sng" dirty="0">
                <a:solidFill>
                  <a:schemeClr val="accent2">
                    <a:lumMod val="50000"/>
                  </a:schemeClr>
                </a:solidFill>
                <a:latin typeface="Ink Free" panose="03080402000500000000" pitchFamily="66" charset="0"/>
                <a:ea typeface="Calibri" panose="020F0502020204030204" pitchFamily="34" charset="0"/>
                <a:cs typeface="Times New Roman" panose="02020603050405020304" pitchFamily="18" charset="0"/>
              </a:rPr>
              <a:t>nekonzistentní, divné, náhodné nebo i vadné, jejich studium je inspirativní.</a:t>
            </a:r>
          </a:p>
          <a:p>
            <a:pPr>
              <a:lnSpc>
                <a:spcPct val="115000"/>
              </a:lnSpc>
              <a:spcAft>
                <a:spcPts val="1000"/>
              </a:spcAft>
            </a:pPr>
            <a:r>
              <a:rPr lang="cs-CZ" sz="2200" dirty="0">
                <a:solidFill>
                  <a:schemeClr val="accent2">
                    <a:lumMod val="50000"/>
                  </a:schemeClr>
                </a:solidFill>
                <a:latin typeface="Ink Free" panose="03080402000500000000" pitchFamily="66" charset="0"/>
                <a:ea typeface="Calibri" panose="020F0502020204030204" pitchFamily="34" charset="0"/>
                <a:cs typeface="Times New Roman" panose="02020603050405020304" pitchFamily="18" charset="0"/>
              </a:rPr>
              <a:t>Objevu předcházela dobrá znalost fyziky a originální nápad …</a:t>
            </a:r>
          </a:p>
          <a:p>
            <a:pPr>
              <a:lnSpc>
                <a:spcPct val="115000"/>
              </a:lnSpc>
              <a:spcAft>
                <a:spcPts val="1000"/>
              </a:spcAft>
            </a:pPr>
            <a:r>
              <a:rPr lang="cs-CZ" sz="2200" dirty="0">
                <a:solidFill>
                  <a:schemeClr val="accent2">
                    <a:lumMod val="50000"/>
                  </a:schemeClr>
                </a:solidFill>
                <a:latin typeface="Ink Free" panose="03080402000500000000" pitchFamily="66" charset="0"/>
                <a:ea typeface="Calibri" panose="020F0502020204030204" pitchFamily="34" charset="0"/>
                <a:cs typeface="Times New Roman" panose="02020603050405020304" pitchFamily="18" charset="0"/>
              </a:rPr>
              <a:t>Je dobré uvidět, že </a:t>
            </a:r>
            <a:r>
              <a:rPr lang="cs-CZ" sz="2200" dirty="0">
                <a:solidFill>
                  <a:schemeClr val="accent2">
                    <a:lumMod val="50000"/>
                  </a:schemeClr>
                </a:solidFill>
                <a:effectLst>
                  <a:outerShdw blurRad="38100" dist="38100" dir="2700000" algn="tl">
                    <a:srgbClr val="000000">
                      <a:alpha val="43137"/>
                    </a:srgbClr>
                  </a:outerShdw>
                </a:effectLst>
                <a:latin typeface="Ink Free" panose="03080402000500000000" pitchFamily="66" charset="0"/>
                <a:ea typeface="Calibri" panose="020F0502020204030204" pitchFamily="34" charset="0"/>
                <a:cs typeface="Times New Roman" panose="02020603050405020304" pitchFamily="18" charset="0"/>
              </a:rPr>
              <a:t>cesty nejsou přímočaré, jsou klikaté a některé také slepé</a:t>
            </a:r>
            <a:r>
              <a:rPr lang="cs-CZ" sz="2200" dirty="0">
                <a:solidFill>
                  <a:schemeClr val="accent2">
                    <a:lumMod val="50000"/>
                  </a:schemeClr>
                </a:solidFill>
                <a:latin typeface="Ink Free" panose="03080402000500000000" pitchFamily="66" charset="0"/>
                <a:ea typeface="Calibri" panose="020F0502020204030204" pitchFamily="34" charset="0"/>
                <a:cs typeface="Times New Roman" panose="02020603050405020304" pitchFamily="18" charset="0"/>
              </a:rPr>
              <a:t>.</a:t>
            </a:r>
          </a:p>
        </p:txBody>
      </p:sp>
      <p:sp>
        <p:nvSpPr>
          <p:cNvPr id="6" name="TextovéPole 5">
            <a:extLst>
              <a:ext uri="{FF2B5EF4-FFF2-40B4-BE49-F238E27FC236}">
                <a16:creationId xmlns:a16="http://schemas.microsoft.com/office/drawing/2014/main" id="{3264BCA1-CF8E-01DC-307E-E59FF9F4F17E}"/>
              </a:ext>
            </a:extLst>
          </p:cNvPr>
          <p:cNvSpPr txBox="1"/>
          <p:nvPr/>
        </p:nvSpPr>
        <p:spPr>
          <a:xfrm>
            <a:off x="4033345" y="28602"/>
            <a:ext cx="4246932" cy="461665"/>
          </a:xfrm>
          <a:prstGeom prst="rect">
            <a:avLst/>
          </a:prstGeom>
          <a:noFill/>
        </p:spPr>
        <p:txBody>
          <a:bodyPr wrap="none" rtlCol="0">
            <a:spAutoFit/>
          </a:bodyPr>
          <a:lstStyle/>
          <a:p>
            <a:r>
              <a:rPr lang="cs-CZ" sz="2400" b="1" cap="small" dirty="0">
                <a:solidFill>
                  <a:srgbClr val="70AD47">
                    <a:lumMod val="50000"/>
                  </a:srgbClr>
                </a:solidFill>
                <a:latin typeface="Calibri" panose="020F0502020204030204"/>
              </a:rPr>
              <a:t>100 let </a:t>
            </a:r>
            <a:r>
              <a:rPr lang="cs-CZ" sz="2400" b="1" cap="small" dirty="0" err="1">
                <a:solidFill>
                  <a:srgbClr val="70AD47">
                    <a:lumMod val="50000"/>
                  </a:srgbClr>
                </a:solidFill>
                <a:latin typeface="Calibri" panose="020F0502020204030204"/>
              </a:rPr>
              <a:t>Schrödingerových</a:t>
            </a:r>
            <a:r>
              <a:rPr lang="cs-CZ" sz="2400" b="1" cap="small" dirty="0">
                <a:solidFill>
                  <a:srgbClr val="70AD47">
                    <a:lumMod val="50000"/>
                  </a:srgbClr>
                </a:solidFill>
                <a:latin typeface="Calibri" panose="020F0502020204030204"/>
              </a:rPr>
              <a:t> rovnic</a:t>
            </a:r>
          </a:p>
        </p:txBody>
      </p:sp>
      <p:sp>
        <p:nvSpPr>
          <p:cNvPr id="8" name="Obdélník 7">
            <a:extLst>
              <a:ext uri="{FF2B5EF4-FFF2-40B4-BE49-F238E27FC236}">
                <a16:creationId xmlns:a16="http://schemas.microsoft.com/office/drawing/2014/main" id="{E31F0A96-F852-D63D-2E12-85EE1FAAE57E}"/>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0" name="TextovéPole 9">
            <a:extLst>
              <a:ext uri="{FF2B5EF4-FFF2-40B4-BE49-F238E27FC236}">
                <a16:creationId xmlns:a16="http://schemas.microsoft.com/office/drawing/2014/main" id="{DA0A2849-6AD1-91E7-A012-D964D5BF5A7D}"/>
              </a:ext>
            </a:extLst>
          </p:cNvPr>
          <p:cNvSpPr txBox="1"/>
          <p:nvPr/>
        </p:nvSpPr>
        <p:spPr>
          <a:xfrm>
            <a:off x="10273553" y="306931"/>
            <a:ext cx="1719070" cy="400110"/>
          </a:xfrm>
          <a:prstGeom prst="rect">
            <a:avLst/>
          </a:prstGeom>
          <a:solidFill>
            <a:srgbClr val="FFFFFF">
              <a:alpha val="80000"/>
            </a:srgbClr>
          </a:solidFill>
          <a:ln>
            <a:solidFill>
              <a:schemeClr val="bg1">
                <a:lumMod val="85000"/>
              </a:schemeClr>
            </a:solidFill>
          </a:ln>
        </p:spPr>
        <p:txBody>
          <a:bodyPr wrap="square" rtlCol="0">
            <a:spAutoFit/>
          </a:bodyPr>
          <a:lstStyle/>
          <a:p>
            <a:pPr algn="ctr"/>
            <a:r>
              <a:rPr lang="cs-CZ" sz="2000" b="1" dirty="0">
                <a:solidFill>
                  <a:schemeClr val="bg2">
                    <a:lumMod val="50000"/>
                  </a:schemeClr>
                </a:solidFill>
              </a:rPr>
              <a:t>Anotace </a:t>
            </a:r>
          </a:p>
        </p:txBody>
      </p:sp>
      <p:sp>
        <p:nvSpPr>
          <p:cNvPr id="3" name="TextovéPole 2">
            <a:extLst>
              <a:ext uri="{FF2B5EF4-FFF2-40B4-BE49-F238E27FC236}">
                <a16:creationId xmlns:a16="http://schemas.microsoft.com/office/drawing/2014/main" id="{3B477787-9863-FCAD-0ADF-8C65E2F8F0AB}"/>
              </a:ext>
            </a:extLst>
          </p:cNvPr>
          <p:cNvSpPr txBox="1"/>
          <p:nvPr/>
        </p:nvSpPr>
        <p:spPr>
          <a:xfrm>
            <a:off x="2798755" y="6335625"/>
            <a:ext cx="8334333" cy="430887"/>
          </a:xfrm>
          <a:prstGeom prst="rect">
            <a:avLst/>
          </a:prstGeom>
          <a:noFill/>
        </p:spPr>
        <p:txBody>
          <a:bodyPr wrap="none" rtlCol="0">
            <a:spAutoFit/>
          </a:bodyPr>
          <a:lstStyle/>
          <a:p>
            <a:r>
              <a:rPr lang="cs-CZ" sz="2200" i="1" dirty="0">
                <a:solidFill>
                  <a:srgbClr val="00B050"/>
                </a:solidFill>
                <a:latin typeface="Ink Free" panose="03080402000500000000" pitchFamily="66" charset="0"/>
                <a:ea typeface="Times New Roman" panose="02020603050405020304" pitchFamily="18" charset="0"/>
              </a:rPr>
              <a:t>Tvor lidský bloudí, pokud za čím spěje</a:t>
            </a:r>
            <a:r>
              <a:rPr lang="cs-CZ" sz="2200" dirty="0">
                <a:solidFill>
                  <a:srgbClr val="00B050"/>
                </a:solidFill>
                <a:latin typeface="Ink Free" panose="03080402000500000000" pitchFamily="66" charset="0"/>
                <a:ea typeface="Times New Roman" panose="02020603050405020304" pitchFamily="18" charset="0"/>
              </a:rPr>
              <a:t> (Goethe, z prologu k Faustovi)</a:t>
            </a:r>
            <a:endParaRPr lang="cs-CZ" sz="2200" dirty="0"/>
          </a:p>
        </p:txBody>
      </p:sp>
      <p:cxnSp>
        <p:nvCxnSpPr>
          <p:cNvPr id="7" name="Přímá spojnice 6">
            <a:extLst>
              <a:ext uri="{FF2B5EF4-FFF2-40B4-BE49-F238E27FC236}">
                <a16:creationId xmlns:a16="http://schemas.microsoft.com/office/drawing/2014/main" id="{433C8060-7452-FE93-9AA9-67248B7472B5}"/>
              </a:ext>
            </a:extLst>
          </p:cNvPr>
          <p:cNvCxnSpPr/>
          <p:nvPr/>
        </p:nvCxnSpPr>
        <p:spPr>
          <a:xfrm>
            <a:off x="2655320" y="6212541"/>
            <a:ext cx="6712798" cy="0"/>
          </a:xfrm>
          <a:prstGeom prst="line">
            <a:avLst/>
          </a:prstGeom>
          <a:ln w="28575">
            <a:solidFill>
              <a:srgbClr val="00B050"/>
            </a:solidFill>
          </a:ln>
        </p:spPr>
        <p:style>
          <a:lnRef idx="2">
            <a:schemeClr val="accent1"/>
          </a:lnRef>
          <a:fillRef idx="0">
            <a:schemeClr val="accent1"/>
          </a:fillRef>
          <a:effectRef idx="1">
            <a:schemeClr val="accent1"/>
          </a:effectRef>
          <a:fontRef idx="minor">
            <a:schemeClr val="tx1"/>
          </a:fontRef>
        </p:style>
      </p:cxnSp>
      <p:sp>
        <p:nvSpPr>
          <p:cNvPr id="9" name="Obdélník 8">
            <a:extLst>
              <a:ext uri="{FF2B5EF4-FFF2-40B4-BE49-F238E27FC236}">
                <a16:creationId xmlns:a16="http://schemas.microsoft.com/office/drawing/2014/main" id="{4C82C662-C4AA-13E1-F8E0-C58EC06B236A}"/>
              </a:ext>
            </a:extLst>
          </p:cNvPr>
          <p:cNvSpPr/>
          <p:nvPr/>
        </p:nvSpPr>
        <p:spPr>
          <a:xfrm>
            <a:off x="277693" y="752136"/>
            <a:ext cx="11349740" cy="2484124"/>
          </a:xfrm>
          <a:prstGeom prst="rect">
            <a:avLst/>
          </a:prstGeom>
          <a:solidFill>
            <a:srgbClr val="FFFFFF">
              <a:alpha val="6588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dirty="0"/>
          </a:p>
        </p:txBody>
      </p:sp>
    </p:spTree>
    <p:extLst>
      <p:ext uri="{BB962C8B-B14F-4D97-AF65-F5344CB8AC3E}">
        <p14:creationId xmlns:p14="http://schemas.microsoft.com/office/powerpoint/2010/main" val="3285861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98D06-E214-E5C1-0B2C-B0853D00C9C9}"/>
            </a:ext>
          </a:extLst>
        </p:cNvPr>
        <p:cNvGrpSpPr/>
        <p:nvPr/>
      </p:nvGrpSpPr>
      <p:grpSpPr>
        <a:xfrm>
          <a:off x="0" y="0"/>
          <a:ext cx="0" cy="0"/>
          <a:chOff x="0" y="0"/>
          <a:chExt cx="0" cy="0"/>
        </a:xfrm>
      </p:grpSpPr>
      <p:sp>
        <p:nvSpPr>
          <p:cNvPr id="12" name="Obdélník 11">
            <a:extLst>
              <a:ext uri="{FF2B5EF4-FFF2-40B4-BE49-F238E27FC236}">
                <a16:creationId xmlns:a16="http://schemas.microsoft.com/office/drawing/2014/main" id="{BF08A62B-DDEB-5FFC-F5C1-64B74D4C5A78}"/>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3" name="TextovéPole 12">
            <a:extLst>
              <a:ext uri="{FF2B5EF4-FFF2-40B4-BE49-F238E27FC236}">
                <a16:creationId xmlns:a16="http://schemas.microsoft.com/office/drawing/2014/main" id="{A5054490-E180-9221-A7D2-2CCA958BD6B7}"/>
              </a:ext>
            </a:extLst>
          </p:cNvPr>
          <p:cNvSpPr txBox="1"/>
          <p:nvPr/>
        </p:nvSpPr>
        <p:spPr>
          <a:xfrm>
            <a:off x="1610658" y="28602"/>
            <a:ext cx="9062096"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se seznamuje s de </a:t>
            </a:r>
            <a:r>
              <a:rPr lang="cs-CZ" sz="2400" cap="small" dirty="0" err="1">
                <a:solidFill>
                  <a:srgbClr val="70AD47">
                    <a:lumMod val="50000"/>
                  </a:srgbClr>
                </a:solidFill>
                <a:latin typeface="Calibri" panose="020F0502020204030204"/>
              </a:rPr>
              <a:t>Broglieho</a:t>
            </a:r>
            <a:r>
              <a:rPr lang="cs-CZ" sz="2400" cap="small" dirty="0">
                <a:solidFill>
                  <a:srgbClr val="70AD47">
                    <a:lumMod val="50000"/>
                  </a:srgbClr>
                </a:solidFill>
                <a:latin typeface="Calibri" panose="020F0502020204030204"/>
              </a:rPr>
              <a:t> disertací a hledá vlnovou rovnici</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cxnSp>
        <p:nvCxnSpPr>
          <p:cNvPr id="14" name="Přímá spojnice se šipkou 13">
            <a:extLst>
              <a:ext uri="{FF2B5EF4-FFF2-40B4-BE49-F238E27FC236}">
                <a16:creationId xmlns:a16="http://schemas.microsoft.com/office/drawing/2014/main" id="{02852944-7767-18BC-79CB-DF020FA679F7}"/>
              </a:ext>
            </a:extLst>
          </p:cNvPr>
          <p:cNvCxnSpPr>
            <a:cxnSpLocks/>
          </p:cNvCxnSpPr>
          <p:nvPr/>
        </p:nvCxnSpPr>
        <p:spPr>
          <a:xfrm flipV="1">
            <a:off x="7424076" y="2031027"/>
            <a:ext cx="1380559" cy="787237"/>
          </a:xfrm>
          <a:prstGeom prst="straightConnector1">
            <a:avLst/>
          </a:prstGeom>
          <a:ln>
            <a:solidFill>
              <a:srgbClr val="FF0000"/>
            </a:solidFill>
            <a:tailEnd type="stealth" w="lg" len="lg"/>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5" name="TextovéPole 14">
                <a:extLst>
                  <a:ext uri="{FF2B5EF4-FFF2-40B4-BE49-F238E27FC236}">
                    <a16:creationId xmlns:a16="http://schemas.microsoft.com/office/drawing/2014/main" id="{EE8C0E59-A6EB-2410-D4B6-7BD3FE1D90DD}"/>
                  </a:ext>
                </a:extLst>
              </p:cNvPr>
              <p:cNvSpPr txBox="1"/>
              <p:nvPr/>
            </p:nvSpPr>
            <p:spPr>
              <a:xfrm>
                <a:off x="7424076" y="1335399"/>
                <a:ext cx="2262735" cy="7411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ea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𝜓</m:t>
                      </m:r>
                      <m:r>
                        <a:rPr lang="cs-CZ" sz="2400" b="0" i="1" smtClean="0">
                          <a:latin typeface="Cambria Math" panose="02040503050406030204" pitchFamily="18" charset="0"/>
                        </a:rPr>
                        <m:t>=−</m:t>
                      </m:r>
                      <m:f>
                        <m:fPr>
                          <m:ctrlPr>
                            <a:rPr lang="cs-CZ" sz="2400" b="0" i="1" smtClean="0">
                              <a:latin typeface="Cambria Math" panose="02040503050406030204" pitchFamily="18" charset="0"/>
                            </a:rPr>
                          </m:ctrlPr>
                        </m:fPr>
                        <m:num>
                          <m:r>
                            <a:rPr lang="cs-CZ" sz="2400" b="0" i="1" smtClean="0">
                              <a:latin typeface="Cambria Math" panose="02040503050406030204" pitchFamily="18" charset="0"/>
                            </a:rPr>
                            <m:t>4</m:t>
                          </m:r>
                          <m:sSup>
                            <m:sSupPr>
                              <m:ctrlPr>
                                <a:rPr lang="cs-CZ" sz="2400" b="0" i="1" smtClean="0">
                                  <a:latin typeface="Cambria Math" panose="02040503050406030204" pitchFamily="18" charset="0"/>
                                  <a:ea typeface="Cambria Math" panose="02040503050406030204" pitchFamily="18" charset="0"/>
                                </a:rPr>
                              </m:ctrlPr>
                            </m:sSupPr>
                            <m:e>
                              <m:r>
                                <a:rPr lang="cs-CZ" sz="2400" b="0" i="1" smtClean="0">
                                  <a:latin typeface="Cambria Math" panose="02040503050406030204" pitchFamily="18" charset="0"/>
                                  <a:ea typeface="Cambria Math" panose="02040503050406030204" pitchFamily="18" charset="0"/>
                                </a:rPr>
                                <m:t>𝜋</m:t>
                              </m:r>
                            </m:e>
                            <m:sup>
                              <m:r>
                                <a:rPr lang="cs-CZ" sz="2400" b="0" i="1" smtClean="0">
                                  <a:latin typeface="Cambria Math" panose="02040503050406030204" pitchFamily="18" charset="0"/>
                                </a:rPr>
                                <m:t>2</m:t>
                              </m:r>
                            </m:sup>
                          </m:sSup>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𝑓</m:t>
                              </m:r>
                            </m:e>
                            <m:sup>
                              <m:r>
                                <a:rPr lang="cs-CZ" sz="2400" b="0" i="1" smtClean="0">
                                  <a:latin typeface="Cambria Math" panose="02040503050406030204" pitchFamily="18" charset="0"/>
                                </a:rPr>
                                <m:t>2</m:t>
                              </m:r>
                            </m:sup>
                          </m:sSup>
                        </m:num>
                        <m:den>
                          <m:sSup>
                            <m:sSupPr>
                              <m:ctrlPr>
                                <a:rPr lang="cs-CZ" sz="2400" i="1" smtClean="0">
                                  <a:solidFill>
                                    <a:srgbClr val="FF0000"/>
                                  </a:solidFill>
                                  <a:latin typeface="Cambria Math" panose="02040503050406030204" pitchFamily="18" charset="0"/>
                                </a:rPr>
                              </m:ctrlPr>
                            </m:sSupPr>
                            <m:e>
                              <m:r>
                                <a:rPr lang="cs-CZ" sz="2400" i="1" smtClean="0">
                                  <a:solidFill>
                                    <a:srgbClr val="FF0000"/>
                                  </a:solidFill>
                                  <a:latin typeface="Cambria Math" panose="02040503050406030204" pitchFamily="18" charset="0"/>
                                </a:rPr>
                                <m:t>𝑢</m:t>
                              </m:r>
                            </m:e>
                            <m:sup>
                              <m:r>
                                <a:rPr lang="cs-CZ" sz="2400" i="1">
                                  <a:latin typeface="Cambria Math" panose="02040503050406030204" pitchFamily="18" charset="0"/>
                                </a:rPr>
                                <m:t>2</m:t>
                              </m:r>
                            </m:sup>
                          </m:sSup>
                        </m:den>
                      </m:f>
                      <m:r>
                        <a:rPr lang="cs-CZ" sz="2400" i="1">
                          <a:latin typeface="Cambria Math" panose="02040503050406030204" pitchFamily="18" charset="0"/>
                          <a:ea typeface="Cambria Math" panose="02040503050406030204" pitchFamily="18" charset="0"/>
                        </a:rPr>
                        <m:t>𝜓</m:t>
                      </m:r>
                    </m:oMath>
                  </m:oMathPara>
                </a14:m>
                <a:endParaRPr lang="cs-CZ" sz="2400" dirty="0"/>
              </a:p>
            </p:txBody>
          </p:sp>
        </mc:Choice>
        <mc:Fallback xmlns="">
          <p:sp>
            <p:nvSpPr>
              <p:cNvPr id="15" name="TextovéPole 14">
                <a:extLst>
                  <a:ext uri="{FF2B5EF4-FFF2-40B4-BE49-F238E27FC236}">
                    <a16:creationId xmlns:a16="http://schemas.microsoft.com/office/drawing/2014/main" id="{EE8C0E59-A6EB-2410-D4B6-7BD3FE1D90DD}"/>
                  </a:ext>
                </a:extLst>
              </p:cNvPr>
              <p:cNvSpPr txBox="1">
                <a:spLocks noRot="1" noChangeAspect="1" noMove="1" noResize="1" noEditPoints="1" noAdjustHandles="1" noChangeArrowheads="1" noChangeShapeType="1" noTextEdit="1"/>
              </p:cNvSpPr>
              <p:nvPr/>
            </p:nvSpPr>
            <p:spPr>
              <a:xfrm>
                <a:off x="7424076" y="1335399"/>
                <a:ext cx="2262735" cy="741165"/>
              </a:xfrm>
              <a:prstGeom prst="rect">
                <a:avLst/>
              </a:prstGeom>
              <a:blipFill>
                <a:blip r:embed="rId10"/>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7" name="TextovéPole 16">
                <a:extLst>
                  <a:ext uri="{FF2B5EF4-FFF2-40B4-BE49-F238E27FC236}">
                    <a16:creationId xmlns:a16="http://schemas.microsoft.com/office/drawing/2014/main" id="{421995FD-27D7-3244-FD93-04C6928914ED}"/>
                  </a:ext>
                </a:extLst>
              </p:cNvPr>
              <p:cNvSpPr txBox="1"/>
              <p:nvPr/>
            </p:nvSpPr>
            <p:spPr>
              <a:xfrm>
                <a:off x="7869118" y="3000022"/>
                <a:ext cx="3432029" cy="44723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type m:val="lin"/>
                          <m:ctrlPr>
                            <a:rPr lang="cs-CZ" sz="2400" i="1">
                              <a:latin typeface="Cambria Math" panose="02040503050406030204" pitchFamily="18" charset="0"/>
                            </a:rPr>
                          </m:ctrlPr>
                        </m:fPr>
                        <m:num>
                          <m:rad>
                            <m:radPr>
                              <m:degHide m:val="on"/>
                              <m:ctrlPr>
                                <a:rPr lang="cs-CZ" sz="2400" i="1">
                                  <a:latin typeface="Cambria Math" panose="02040503050406030204" pitchFamily="18" charset="0"/>
                                </a:rPr>
                              </m:ctrlPr>
                            </m:radPr>
                            <m:deg/>
                            <m:e>
                              <m:sSup>
                                <m:sSupPr>
                                  <m:ctrlPr>
                                    <a:rPr lang="cs-CZ" sz="2400" i="1">
                                      <a:latin typeface="Cambria Math" panose="02040503050406030204" pitchFamily="18" charset="0"/>
                                    </a:rPr>
                                  </m:ctrlPr>
                                </m:sSupPr>
                                <m:e>
                                  <m:d>
                                    <m:dPr>
                                      <m:ctrlPr>
                                        <a:rPr lang="cs-CZ" sz="2400" i="1">
                                          <a:latin typeface="Cambria Math" panose="02040503050406030204" pitchFamily="18" charset="0"/>
                                        </a:rPr>
                                      </m:ctrlPr>
                                    </m:dPr>
                                    <m:e>
                                      <m:r>
                                        <a:rPr lang="cs-CZ" sz="2400" i="1">
                                          <a:latin typeface="Cambria Math" panose="02040503050406030204" pitchFamily="18" charset="0"/>
                                        </a:rPr>
                                        <m:t>h𝑓</m:t>
                                      </m:r>
                                      <m:r>
                                        <a:rPr lang="cs-CZ" sz="2400" i="1">
                                          <a:latin typeface="Cambria Math" panose="02040503050406030204" pitchFamily="18" charset="0"/>
                                        </a:rPr>
                                        <m:t>+</m:t>
                                      </m:r>
                                      <m:f>
                                        <m:fPr>
                                          <m:type m:val="lin"/>
                                          <m:ctrlPr>
                                            <a:rPr lang="cs-CZ" sz="2400" i="1">
                                              <a:solidFill>
                                                <a:srgbClr val="C00000"/>
                                              </a:solidFill>
                                              <a:latin typeface="Cambria Math" panose="02040503050406030204" pitchFamily="18" charset="0"/>
                                            </a:rPr>
                                          </m:ctrlPr>
                                        </m:fPr>
                                        <m:num>
                                          <m:sSup>
                                            <m:sSupPr>
                                              <m:ctrlPr>
                                                <a:rPr lang="cs-CZ" sz="2400" i="1">
                                                  <a:solidFill>
                                                    <a:srgbClr val="C00000"/>
                                                  </a:solidFill>
                                                  <a:latin typeface="Cambria Math" panose="02040503050406030204" pitchFamily="18" charset="0"/>
                                                </a:rPr>
                                              </m:ctrlPr>
                                            </m:sSupPr>
                                            <m:e>
                                              <m:r>
                                                <a:rPr lang="cs-CZ" sz="2400" i="1">
                                                  <a:solidFill>
                                                    <a:srgbClr val="C00000"/>
                                                  </a:solidFill>
                                                  <a:latin typeface="Cambria Math" panose="02040503050406030204" pitchFamily="18" charset="0"/>
                                                </a:rPr>
                                                <m:t>𝑒</m:t>
                                              </m:r>
                                            </m:e>
                                            <m:sup>
                                              <m:r>
                                                <a:rPr lang="cs-CZ" sz="2400" i="1">
                                                  <a:solidFill>
                                                    <a:srgbClr val="C00000"/>
                                                  </a:solidFill>
                                                  <a:latin typeface="Cambria Math" panose="02040503050406030204" pitchFamily="18" charset="0"/>
                                                </a:rPr>
                                                <m:t>2</m:t>
                                              </m:r>
                                            </m:sup>
                                          </m:sSup>
                                        </m:num>
                                        <m:den>
                                          <m:r>
                                            <a:rPr lang="cs-CZ" sz="2400" i="1">
                                              <a:solidFill>
                                                <a:srgbClr val="C00000"/>
                                              </a:solidFill>
                                              <a:latin typeface="Cambria Math" panose="02040503050406030204" pitchFamily="18" charset="0"/>
                                            </a:rPr>
                                            <m:t>𝑟</m:t>
                                          </m:r>
                                        </m:den>
                                      </m:f>
                                    </m:e>
                                  </m:d>
                                </m:e>
                                <m:sup>
                                  <m:r>
                                    <a:rPr lang="cs-CZ" sz="2400" i="1">
                                      <a:latin typeface="Cambria Math" panose="02040503050406030204" pitchFamily="18" charset="0"/>
                                    </a:rPr>
                                    <m:t>2</m:t>
                                  </m:r>
                                </m:sup>
                              </m:sSup>
                              <m:r>
                                <a:rPr lang="cs-CZ" sz="2400" i="1">
                                  <a:latin typeface="Cambria Math" panose="02040503050406030204" pitchFamily="18" charset="0"/>
                                </a:rPr>
                                <m:t>−</m:t>
                              </m:r>
                              <m:sSup>
                                <m:sSupPr>
                                  <m:ctrlPr>
                                    <a:rPr lang="cs-CZ" sz="2400" i="1">
                                      <a:latin typeface="Cambria Math" panose="02040503050406030204" pitchFamily="18" charset="0"/>
                                    </a:rPr>
                                  </m:ctrlPr>
                                </m:sSupPr>
                                <m:e>
                                  <m:r>
                                    <a:rPr lang="cs-CZ" sz="2400" i="1">
                                      <a:latin typeface="Cambria Math" panose="02040503050406030204" pitchFamily="18" charset="0"/>
                                    </a:rPr>
                                    <m:t>𝑚</m:t>
                                  </m:r>
                                </m:e>
                                <m:sup>
                                  <m:r>
                                    <a:rPr lang="cs-CZ" sz="2400" i="1">
                                      <a:latin typeface="Cambria Math" panose="02040503050406030204" pitchFamily="18" charset="0"/>
                                    </a:rPr>
                                    <m:t>2</m:t>
                                  </m:r>
                                </m:sup>
                              </m:sSup>
                              <m:sSup>
                                <m:sSupPr>
                                  <m:ctrlPr>
                                    <a:rPr lang="cs-CZ" sz="2400" i="1">
                                      <a:latin typeface="Cambria Math" panose="02040503050406030204" pitchFamily="18" charset="0"/>
                                    </a:rPr>
                                  </m:ctrlPr>
                                </m:sSupPr>
                                <m:e>
                                  <m:r>
                                    <a:rPr lang="cs-CZ" sz="2400" i="1">
                                      <a:latin typeface="Cambria Math" panose="02040503050406030204" pitchFamily="18" charset="0"/>
                                    </a:rPr>
                                    <m:t>𝑐</m:t>
                                  </m:r>
                                </m:e>
                                <m:sup>
                                  <m:r>
                                    <a:rPr lang="cs-CZ" sz="2400" i="1">
                                      <a:latin typeface="Cambria Math" panose="02040503050406030204" pitchFamily="18" charset="0"/>
                                    </a:rPr>
                                    <m:t>4</m:t>
                                  </m:r>
                                </m:sup>
                              </m:sSup>
                            </m:e>
                          </m:rad>
                        </m:num>
                        <m:den>
                          <m:r>
                            <a:rPr lang="cs-CZ" sz="2400" i="1">
                              <a:latin typeface="Cambria Math" panose="02040503050406030204" pitchFamily="18" charset="0"/>
                            </a:rPr>
                            <m:t>𝑐</m:t>
                          </m:r>
                        </m:den>
                      </m:f>
                    </m:oMath>
                  </m:oMathPara>
                </a14:m>
                <a:endParaRPr lang="cs-CZ" sz="2400" dirty="0"/>
              </a:p>
            </p:txBody>
          </p:sp>
        </mc:Choice>
        <mc:Fallback xmlns="">
          <p:sp>
            <p:nvSpPr>
              <p:cNvPr id="17" name="TextovéPole 16">
                <a:extLst>
                  <a:ext uri="{FF2B5EF4-FFF2-40B4-BE49-F238E27FC236}">
                    <a16:creationId xmlns:a16="http://schemas.microsoft.com/office/drawing/2014/main" id="{421995FD-27D7-3244-FD93-04C6928914ED}"/>
                  </a:ext>
                </a:extLst>
              </p:cNvPr>
              <p:cNvSpPr txBox="1">
                <a:spLocks noRot="1" noChangeAspect="1" noMove="1" noResize="1" noEditPoints="1" noAdjustHandles="1" noChangeArrowheads="1" noChangeShapeType="1" noTextEdit="1"/>
              </p:cNvSpPr>
              <p:nvPr/>
            </p:nvSpPr>
            <p:spPr>
              <a:xfrm>
                <a:off x="7869118" y="3000022"/>
                <a:ext cx="3432029" cy="447238"/>
              </a:xfrm>
              <a:prstGeom prst="rect">
                <a:avLst/>
              </a:prstGeom>
              <a:blipFill>
                <a:blip r:embed="rId11"/>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20" name="TextovéPole 19">
                <a:extLst>
                  <a:ext uri="{FF2B5EF4-FFF2-40B4-BE49-F238E27FC236}">
                    <a16:creationId xmlns:a16="http://schemas.microsoft.com/office/drawing/2014/main" id="{39B82523-6F6E-F299-A319-0C85A71589E2}"/>
                  </a:ext>
                </a:extLst>
              </p:cNvPr>
              <p:cNvSpPr txBox="1"/>
              <p:nvPr/>
            </p:nvSpPr>
            <p:spPr>
              <a:xfrm>
                <a:off x="6740162" y="2771417"/>
                <a:ext cx="1076709"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cs-CZ" sz="2400" i="1" smtClean="0">
                          <a:solidFill>
                            <a:schemeClr val="bg1"/>
                          </a:solidFill>
                          <a:latin typeface="Cambria Math" panose="02040503050406030204" pitchFamily="18" charset="0"/>
                          <a:ea typeface="Cambria Math" panose="02040503050406030204" pitchFamily="18" charset="0"/>
                        </a:rPr>
                        <m:t>⟹</m:t>
                      </m:r>
                      <m:r>
                        <a:rPr lang="cs-CZ" sz="2400" b="0" i="1" smtClean="0">
                          <a:solidFill>
                            <a:schemeClr val="tx1"/>
                          </a:solidFill>
                          <a:latin typeface="Cambria Math" panose="02040503050406030204" pitchFamily="18" charset="0"/>
                          <a:ea typeface="Cambria Math" panose="02040503050406030204" pitchFamily="18" charset="0"/>
                        </a:rPr>
                        <m:t> </m:t>
                      </m:r>
                      <m:r>
                        <a:rPr lang="cs-CZ" sz="2400" i="1">
                          <a:solidFill>
                            <a:srgbClr val="FF0000"/>
                          </a:solidFill>
                          <a:latin typeface="Cambria Math" panose="02040503050406030204" pitchFamily="18" charset="0"/>
                        </a:rPr>
                        <m:t>𝑢</m:t>
                      </m:r>
                      <m:r>
                        <a:rPr lang="cs-CZ" sz="2400" b="0" i="1" smtClean="0">
                          <a:latin typeface="Cambria Math" panose="02040503050406030204" pitchFamily="18" charset="0"/>
                        </a:rPr>
                        <m:t>=</m:t>
                      </m:r>
                    </m:oMath>
                  </m:oMathPara>
                </a14:m>
                <a:endParaRPr lang="cs-CZ" sz="2400" dirty="0"/>
              </a:p>
            </p:txBody>
          </p:sp>
        </mc:Choice>
        <mc:Fallback xmlns="">
          <p:sp>
            <p:nvSpPr>
              <p:cNvPr id="20" name="TextovéPole 19">
                <a:extLst>
                  <a:ext uri="{FF2B5EF4-FFF2-40B4-BE49-F238E27FC236}">
                    <a16:creationId xmlns:a16="http://schemas.microsoft.com/office/drawing/2014/main" id="{39B82523-6F6E-F299-A319-0C85A71589E2}"/>
                  </a:ext>
                </a:extLst>
              </p:cNvPr>
              <p:cNvSpPr txBox="1">
                <a:spLocks noRot="1" noChangeAspect="1" noMove="1" noResize="1" noEditPoints="1" noAdjustHandles="1" noChangeArrowheads="1" noChangeShapeType="1" noTextEdit="1"/>
              </p:cNvSpPr>
              <p:nvPr/>
            </p:nvSpPr>
            <p:spPr>
              <a:xfrm>
                <a:off x="6740162" y="2771417"/>
                <a:ext cx="1076709" cy="369332"/>
              </a:xfrm>
              <a:prstGeom prst="rect">
                <a:avLst/>
              </a:prstGeom>
              <a:blipFill>
                <a:blip r:embed="rId12"/>
                <a:stretch>
                  <a:fillRect l="-5114" r="-2841"/>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21" name="TextovéPole 20">
                <a:extLst>
                  <a:ext uri="{FF2B5EF4-FFF2-40B4-BE49-F238E27FC236}">
                    <a16:creationId xmlns:a16="http://schemas.microsoft.com/office/drawing/2014/main" id="{CA849247-B1FE-2595-FC24-E3527A884C49}"/>
                  </a:ext>
                </a:extLst>
              </p:cNvPr>
              <p:cNvSpPr txBox="1"/>
              <p:nvPr/>
            </p:nvSpPr>
            <p:spPr>
              <a:xfrm>
                <a:off x="9228294" y="2519043"/>
                <a:ext cx="412997"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i="1">
                          <a:solidFill>
                            <a:srgbClr val="00B0F0"/>
                          </a:solidFill>
                          <a:latin typeface="Cambria Math" panose="02040503050406030204" pitchFamily="18" charset="0"/>
                        </a:rPr>
                        <m:t>h𝑓</m:t>
                      </m:r>
                    </m:oMath>
                  </m:oMathPara>
                </a14:m>
                <a:endParaRPr lang="cs-CZ" sz="2400" dirty="0"/>
              </a:p>
            </p:txBody>
          </p:sp>
        </mc:Choice>
        <mc:Fallback xmlns="">
          <p:sp>
            <p:nvSpPr>
              <p:cNvPr id="21" name="TextovéPole 20">
                <a:extLst>
                  <a:ext uri="{FF2B5EF4-FFF2-40B4-BE49-F238E27FC236}">
                    <a16:creationId xmlns:a16="http://schemas.microsoft.com/office/drawing/2014/main" id="{CA849247-B1FE-2595-FC24-E3527A884C49}"/>
                  </a:ext>
                </a:extLst>
              </p:cNvPr>
              <p:cNvSpPr txBox="1">
                <a:spLocks noRot="1" noChangeAspect="1" noMove="1" noResize="1" noEditPoints="1" noAdjustHandles="1" noChangeArrowheads="1" noChangeShapeType="1" noTextEdit="1"/>
              </p:cNvSpPr>
              <p:nvPr/>
            </p:nvSpPr>
            <p:spPr>
              <a:xfrm>
                <a:off x="9228294" y="2519043"/>
                <a:ext cx="412997" cy="369332"/>
              </a:xfrm>
              <a:prstGeom prst="rect">
                <a:avLst/>
              </a:prstGeom>
              <a:blipFill>
                <a:blip r:embed="rId13"/>
                <a:stretch>
                  <a:fillRect l="-27941" t="-1639" r="-22059" b="-32787"/>
                </a:stretch>
              </a:blipFill>
            </p:spPr>
            <p:txBody>
              <a:bodyPr/>
              <a:lstStyle/>
              <a:p>
                <a:r>
                  <a:rPr lang="cs-CZ">
                    <a:noFill/>
                  </a:rPr>
                  <a:t> </a:t>
                </a:r>
              </a:p>
            </p:txBody>
          </p:sp>
        </mc:Fallback>
      </mc:AlternateContent>
      <p:cxnSp>
        <p:nvCxnSpPr>
          <p:cNvPr id="22" name="Přímá spojnice 21">
            <a:extLst>
              <a:ext uri="{FF2B5EF4-FFF2-40B4-BE49-F238E27FC236}">
                <a16:creationId xmlns:a16="http://schemas.microsoft.com/office/drawing/2014/main" id="{01B7F977-9A2D-ECAF-51B6-1DED28BDA701}"/>
              </a:ext>
            </a:extLst>
          </p:cNvPr>
          <p:cNvCxnSpPr>
            <a:cxnSpLocks/>
          </p:cNvCxnSpPr>
          <p:nvPr/>
        </p:nvCxnSpPr>
        <p:spPr>
          <a:xfrm>
            <a:off x="7857710" y="2965509"/>
            <a:ext cx="3367324" cy="0"/>
          </a:xfrm>
          <a:prstGeom prst="line">
            <a:avLst/>
          </a:prstGeom>
        </p:spPr>
        <p:style>
          <a:lnRef idx="2">
            <a:schemeClr val="accent1"/>
          </a:lnRef>
          <a:fillRef idx="0">
            <a:schemeClr val="accent1"/>
          </a:fillRef>
          <a:effectRef idx="1">
            <a:schemeClr val="accent1"/>
          </a:effectRef>
          <a:fontRef idx="minor">
            <a:schemeClr val="tx1"/>
          </a:fontRef>
        </p:style>
      </p:cxnSp>
      <p:sp>
        <p:nvSpPr>
          <p:cNvPr id="24" name="TextovéPole 23">
            <a:extLst>
              <a:ext uri="{FF2B5EF4-FFF2-40B4-BE49-F238E27FC236}">
                <a16:creationId xmlns:a16="http://schemas.microsoft.com/office/drawing/2014/main" id="{17FF5904-DFE0-7B02-925F-821B7F0F37DB}"/>
              </a:ext>
            </a:extLst>
          </p:cNvPr>
          <p:cNvSpPr txBox="1"/>
          <p:nvPr/>
        </p:nvSpPr>
        <p:spPr>
          <a:xfrm>
            <a:off x="8555443" y="4145100"/>
            <a:ext cx="3432029" cy="1323439"/>
          </a:xfrm>
          <a:prstGeom prst="rect">
            <a:avLst/>
          </a:prstGeom>
          <a:noFill/>
        </p:spPr>
        <p:txBody>
          <a:bodyPr wrap="square" rtlCol="0">
            <a:spAutoFit/>
          </a:bodyPr>
          <a:lstStyle/>
          <a:p>
            <a:r>
              <a:rPr lang="cs-CZ" sz="2000" dirty="0">
                <a:solidFill>
                  <a:srgbClr val="C00000"/>
                </a:solidFill>
              </a:rPr>
              <a:t>Potenciální energie </a:t>
            </a:r>
            <a:r>
              <a:rPr lang="cs-CZ" sz="2000" dirty="0"/>
              <a:t>se </a:t>
            </a:r>
          </a:p>
          <a:p>
            <a:r>
              <a:rPr lang="cs-CZ" sz="2000" dirty="0"/>
              <a:t>do vlnové rovnice dostala prostřednictvím (</a:t>
            </a:r>
            <a:r>
              <a:rPr lang="cs-CZ" sz="2000" u="sng" dirty="0"/>
              <a:t>fázové</a:t>
            </a:r>
            <a:r>
              <a:rPr lang="cs-CZ" sz="2000" dirty="0"/>
              <a:t>) </a:t>
            </a:r>
            <a:r>
              <a:rPr lang="cs-CZ" sz="2000" dirty="0">
                <a:solidFill>
                  <a:srgbClr val="FF0000"/>
                </a:solidFill>
              </a:rPr>
              <a:t>rychlosti vlny</a:t>
            </a:r>
          </a:p>
        </p:txBody>
      </p:sp>
      <p:sp>
        <p:nvSpPr>
          <p:cNvPr id="2" name="TextovéPole 1">
            <a:extLst>
              <a:ext uri="{FF2B5EF4-FFF2-40B4-BE49-F238E27FC236}">
                <a16:creationId xmlns:a16="http://schemas.microsoft.com/office/drawing/2014/main" id="{955478C7-ACF3-BB07-F498-EB5D7CACB651}"/>
              </a:ext>
            </a:extLst>
          </p:cNvPr>
          <p:cNvSpPr txBox="1"/>
          <p:nvPr/>
        </p:nvSpPr>
        <p:spPr>
          <a:xfrm>
            <a:off x="1415903" y="639583"/>
            <a:ext cx="9370129" cy="461665"/>
          </a:xfrm>
          <a:prstGeom prst="rect">
            <a:avLst/>
          </a:prstGeom>
          <a:noFill/>
        </p:spPr>
        <p:txBody>
          <a:bodyPr wrap="none" rtlCol="0">
            <a:spAutoFit/>
          </a:bodyPr>
          <a:lstStyle/>
          <a:p>
            <a:r>
              <a:rPr lang="cs-CZ" sz="2400" cap="small" dirty="0">
                <a:solidFill>
                  <a:schemeClr val="bg1">
                    <a:lumMod val="50000"/>
                  </a:schemeClr>
                </a:solidFill>
                <a:latin typeface="Calibri" panose="020F0502020204030204"/>
              </a:rPr>
              <a:t>První (relativistická) </a:t>
            </a:r>
            <a:r>
              <a:rPr lang="cs-CZ" sz="2400" cap="small" dirty="0" err="1">
                <a:solidFill>
                  <a:schemeClr val="bg1">
                    <a:lumMod val="50000"/>
                  </a:schemeClr>
                </a:solidFill>
                <a:latin typeface="Calibri" panose="020F0502020204030204"/>
              </a:rPr>
              <a:t>Schrödingerova</a:t>
            </a:r>
            <a:r>
              <a:rPr lang="cs-CZ" sz="2400" cap="small" dirty="0">
                <a:solidFill>
                  <a:schemeClr val="bg1">
                    <a:lumMod val="50000"/>
                  </a:schemeClr>
                </a:solidFill>
                <a:latin typeface="Calibri" panose="020F0502020204030204"/>
              </a:rPr>
              <a:t> vlnová rovnice pro </a:t>
            </a:r>
            <a:r>
              <a:rPr lang="cs-CZ" sz="2400" cap="small" dirty="0">
                <a:solidFill>
                  <a:srgbClr val="C00000"/>
                </a:solidFill>
                <a:latin typeface="Calibri" panose="020F0502020204030204"/>
              </a:rPr>
              <a:t>atom vodíku </a:t>
            </a:r>
            <a:r>
              <a:rPr lang="cs-CZ" sz="2400" cap="small" dirty="0">
                <a:solidFill>
                  <a:schemeClr val="bg1">
                    <a:lumMod val="50000"/>
                  </a:schemeClr>
                </a:solidFill>
                <a:latin typeface="Calibri" panose="020F0502020204030204"/>
              </a:rPr>
              <a:t>(1925)</a:t>
            </a:r>
            <a:endParaRPr lang="cs-CZ" sz="2400" cap="small" dirty="0">
              <a:solidFill>
                <a:schemeClr val="bg1">
                  <a:lumMod val="50000"/>
                </a:schemeClr>
              </a:solidFill>
              <a:effectLst>
                <a:outerShdw blurRad="38100" dist="38100" dir="2700000" algn="tl">
                  <a:srgbClr val="000000">
                    <a:alpha val="43137"/>
                  </a:srgbClr>
                </a:outerShdw>
              </a:effectLst>
              <a:latin typeface="Calibri" panose="020F0502020204030204"/>
            </a:endParaRPr>
          </a:p>
        </p:txBody>
      </p:sp>
      <p:grpSp>
        <p:nvGrpSpPr>
          <p:cNvPr id="3" name="Skupina 2">
            <a:extLst>
              <a:ext uri="{FF2B5EF4-FFF2-40B4-BE49-F238E27FC236}">
                <a16:creationId xmlns:a16="http://schemas.microsoft.com/office/drawing/2014/main" id="{33C95B2B-AA9E-81ED-E8F8-AC90AB84DB2B}"/>
              </a:ext>
            </a:extLst>
          </p:cNvPr>
          <p:cNvGrpSpPr/>
          <p:nvPr/>
        </p:nvGrpSpPr>
        <p:grpSpPr>
          <a:xfrm>
            <a:off x="2441543" y="4171411"/>
            <a:ext cx="5316717" cy="1283301"/>
            <a:chOff x="3469064" y="3954590"/>
            <a:chExt cx="5316717" cy="1283301"/>
          </a:xfrm>
        </p:grpSpPr>
        <p:sp>
          <p:nvSpPr>
            <p:cNvPr id="4" name="Obdélník 3">
              <a:extLst>
                <a:ext uri="{FF2B5EF4-FFF2-40B4-BE49-F238E27FC236}">
                  <a16:creationId xmlns:a16="http://schemas.microsoft.com/office/drawing/2014/main" id="{34A3DC0D-C5B8-2200-20A6-3A08CA282CB1}"/>
                </a:ext>
              </a:extLst>
            </p:cNvPr>
            <p:cNvSpPr/>
            <p:nvPr/>
          </p:nvSpPr>
          <p:spPr>
            <a:xfrm>
              <a:off x="3469064" y="3954590"/>
              <a:ext cx="5316717" cy="1283301"/>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mc:AlternateContent xmlns:mc="http://schemas.openxmlformats.org/markup-compatibility/2006" xmlns:a14="http://schemas.microsoft.com/office/drawing/2010/main">
          <mc:Choice Requires="a14">
            <p:sp>
              <p:nvSpPr>
                <p:cNvPr id="5" name="TextovéPole 4">
                  <a:extLst>
                    <a:ext uri="{FF2B5EF4-FFF2-40B4-BE49-F238E27FC236}">
                      <a16:creationId xmlns:a16="http://schemas.microsoft.com/office/drawing/2014/main" id="{6FBF127C-337E-B5AA-A9C6-86D031AA3AAC}"/>
                    </a:ext>
                  </a:extLst>
                </p:cNvPr>
                <p:cNvSpPr txBox="1"/>
                <p:nvPr/>
              </p:nvSpPr>
              <p:spPr>
                <a:xfrm>
                  <a:off x="3614507" y="4087940"/>
                  <a:ext cx="5054397" cy="974306"/>
                </a:xfrm>
                <a:prstGeom prst="rect">
                  <a:avLst/>
                </a:prstGeom>
                <a:solidFill>
                  <a:schemeClr val="bg1"/>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ea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𝜓</m:t>
                        </m:r>
                        <m:r>
                          <a:rPr lang="cs-CZ" sz="2400" b="0" i="1" smtClean="0">
                            <a:latin typeface="Cambria Math" panose="02040503050406030204" pitchFamily="18" charset="0"/>
                          </a:rPr>
                          <m:t>=−</m:t>
                        </m:r>
                        <m:f>
                          <m:fPr>
                            <m:ctrlPr>
                              <a:rPr lang="cs-CZ" sz="2400" b="0" i="1" smtClean="0">
                                <a:latin typeface="Cambria Math" panose="02040503050406030204" pitchFamily="18" charset="0"/>
                              </a:rPr>
                            </m:ctrlPr>
                          </m:fPr>
                          <m:num>
                            <m:r>
                              <a:rPr lang="cs-CZ" sz="2400" b="0" i="1" smtClean="0">
                                <a:latin typeface="Cambria Math" panose="02040503050406030204" pitchFamily="18" charset="0"/>
                              </a:rPr>
                              <m:t>4</m:t>
                            </m:r>
                            <m:sSup>
                              <m:sSupPr>
                                <m:ctrlPr>
                                  <a:rPr lang="cs-CZ" sz="2400" b="0" i="1" smtClean="0">
                                    <a:latin typeface="Cambria Math" panose="02040503050406030204" pitchFamily="18" charset="0"/>
                                    <a:ea typeface="Cambria Math" panose="02040503050406030204" pitchFamily="18" charset="0"/>
                                  </a:rPr>
                                </m:ctrlPr>
                              </m:sSupPr>
                              <m:e>
                                <m:r>
                                  <a:rPr lang="cs-CZ" sz="2400" b="0" i="1" smtClean="0">
                                    <a:latin typeface="Cambria Math" panose="02040503050406030204" pitchFamily="18" charset="0"/>
                                    <a:ea typeface="Cambria Math" panose="02040503050406030204" pitchFamily="18" charset="0"/>
                                  </a:rPr>
                                  <m:t>𝜋</m:t>
                                </m:r>
                              </m:e>
                              <m:sup>
                                <m:r>
                                  <a:rPr lang="cs-CZ" sz="2400" b="0" i="1" smtClean="0">
                                    <a:latin typeface="Cambria Math" panose="02040503050406030204" pitchFamily="18" charset="0"/>
                                  </a:rPr>
                                  <m:t>2</m:t>
                                </m:r>
                              </m:sup>
                            </m:sSup>
                          </m:num>
                          <m:den>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h</m:t>
                                </m:r>
                              </m:e>
                              <m:sup>
                                <m:r>
                                  <a:rPr lang="cs-CZ" sz="2400" i="1">
                                    <a:latin typeface="Cambria Math" panose="02040503050406030204" pitchFamily="18" charset="0"/>
                                  </a:rPr>
                                  <m:t>2</m:t>
                                </m:r>
                              </m:sup>
                            </m:sSup>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𝑐</m:t>
                                </m:r>
                              </m:e>
                              <m:sup>
                                <m:r>
                                  <a:rPr lang="cs-CZ" sz="2400" i="1">
                                    <a:latin typeface="Cambria Math" panose="02040503050406030204" pitchFamily="18" charset="0"/>
                                  </a:rPr>
                                  <m:t>2</m:t>
                                </m:r>
                              </m:sup>
                            </m:sSup>
                          </m:den>
                        </m:f>
                        <m:d>
                          <m:dPr>
                            <m:begChr m:val="["/>
                            <m:endChr m:val="]"/>
                            <m:ctrlPr>
                              <a:rPr lang="cs-CZ" sz="2400" i="1">
                                <a:latin typeface="Cambria Math" panose="02040503050406030204" pitchFamily="18" charset="0"/>
                              </a:rPr>
                            </m:ctrlPr>
                          </m:dPr>
                          <m:e>
                            <m:sSup>
                              <m:sSupPr>
                                <m:ctrlPr>
                                  <a:rPr lang="cs-CZ" sz="2400" i="1">
                                    <a:latin typeface="Cambria Math" panose="02040503050406030204" pitchFamily="18" charset="0"/>
                                  </a:rPr>
                                </m:ctrlPr>
                              </m:sSupPr>
                              <m:e>
                                <m:d>
                                  <m:dPr>
                                    <m:ctrlPr>
                                      <a:rPr lang="cs-CZ" sz="2400" i="1">
                                        <a:latin typeface="Cambria Math" panose="02040503050406030204" pitchFamily="18" charset="0"/>
                                      </a:rPr>
                                    </m:ctrlPr>
                                  </m:dPr>
                                  <m:e>
                                    <m:r>
                                      <a:rPr lang="cs-CZ" sz="2400" i="1">
                                        <a:latin typeface="Cambria Math" panose="02040503050406030204" pitchFamily="18" charset="0"/>
                                      </a:rPr>
                                      <m:t>h𝑓</m:t>
                                    </m:r>
                                    <m:r>
                                      <a:rPr lang="cs-CZ" sz="2400" b="0" i="1" smtClean="0">
                                        <a:latin typeface="Cambria Math" panose="02040503050406030204" pitchFamily="18" charset="0"/>
                                      </a:rPr>
                                      <m:t>+</m:t>
                                    </m:r>
                                    <m:f>
                                      <m:fPr>
                                        <m:ctrlPr>
                                          <a:rPr lang="cs-CZ" sz="2400" b="0" i="1" smtClean="0">
                                            <a:solidFill>
                                              <a:srgbClr val="C00000"/>
                                            </a:solidFill>
                                            <a:latin typeface="Cambria Math" panose="02040503050406030204" pitchFamily="18" charset="0"/>
                                          </a:rPr>
                                        </m:ctrlPr>
                                      </m:fPr>
                                      <m:num>
                                        <m:sSup>
                                          <m:sSupPr>
                                            <m:ctrlPr>
                                              <a:rPr lang="cs-CZ" sz="2400" b="0" i="1" smtClean="0">
                                                <a:solidFill>
                                                  <a:srgbClr val="C00000"/>
                                                </a:solidFill>
                                                <a:latin typeface="Cambria Math" panose="02040503050406030204" pitchFamily="18" charset="0"/>
                                              </a:rPr>
                                            </m:ctrlPr>
                                          </m:sSupPr>
                                          <m:e>
                                            <m:r>
                                              <a:rPr lang="cs-CZ" sz="2400" b="0" i="1" smtClean="0">
                                                <a:solidFill>
                                                  <a:srgbClr val="C00000"/>
                                                </a:solidFill>
                                                <a:latin typeface="Cambria Math" panose="02040503050406030204" pitchFamily="18" charset="0"/>
                                              </a:rPr>
                                              <m:t>𝑒</m:t>
                                            </m:r>
                                          </m:e>
                                          <m:sup>
                                            <m:r>
                                              <a:rPr lang="cs-CZ" sz="2400" b="0" i="1" smtClean="0">
                                                <a:solidFill>
                                                  <a:srgbClr val="C00000"/>
                                                </a:solidFill>
                                                <a:latin typeface="Cambria Math" panose="02040503050406030204" pitchFamily="18" charset="0"/>
                                              </a:rPr>
                                              <m:t>2</m:t>
                                            </m:r>
                                          </m:sup>
                                        </m:sSup>
                                      </m:num>
                                      <m:den>
                                        <m:r>
                                          <a:rPr lang="cs-CZ" sz="2400" b="0" i="1" smtClean="0">
                                            <a:solidFill>
                                              <a:srgbClr val="C00000"/>
                                            </a:solidFill>
                                            <a:latin typeface="Cambria Math" panose="02040503050406030204" pitchFamily="18" charset="0"/>
                                          </a:rPr>
                                          <m:t>𝑟</m:t>
                                        </m:r>
                                      </m:den>
                                    </m:f>
                                  </m:e>
                                </m:d>
                              </m:e>
                              <m:sup>
                                <m:r>
                                  <a:rPr lang="cs-CZ" sz="2400" b="0" i="1" smtClean="0">
                                    <a:latin typeface="Cambria Math" panose="02040503050406030204" pitchFamily="18" charset="0"/>
                                  </a:rPr>
                                  <m:t>2</m:t>
                                </m:r>
                              </m:sup>
                            </m:sSup>
                            <m:r>
                              <a:rPr lang="cs-CZ" sz="2400" b="0" i="1" smtClean="0">
                                <a:latin typeface="Cambria Math" panose="02040503050406030204" pitchFamily="18" charset="0"/>
                              </a:rPr>
                              <m:t>−</m:t>
                            </m:r>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𝑚</m:t>
                                </m:r>
                              </m:e>
                              <m:sup>
                                <m:r>
                                  <a:rPr lang="cs-CZ" sz="2400" b="0" i="1" smtClean="0">
                                    <a:latin typeface="Cambria Math" panose="02040503050406030204" pitchFamily="18" charset="0"/>
                                  </a:rPr>
                                  <m:t>2</m:t>
                                </m:r>
                              </m:sup>
                            </m:sSup>
                            <m:sSup>
                              <m:sSupPr>
                                <m:ctrlPr>
                                  <a:rPr lang="cs-CZ" sz="2400" i="1">
                                    <a:latin typeface="Cambria Math" panose="02040503050406030204" pitchFamily="18" charset="0"/>
                                  </a:rPr>
                                </m:ctrlPr>
                              </m:sSupPr>
                              <m:e>
                                <m:r>
                                  <a:rPr lang="cs-CZ" sz="2400" i="1">
                                    <a:latin typeface="Cambria Math" panose="02040503050406030204" pitchFamily="18" charset="0"/>
                                  </a:rPr>
                                  <m:t>𝑐</m:t>
                                </m:r>
                              </m:e>
                              <m:sup>
                                <m:r>
                                  <a:rPr lang="cs-CZ" sz="2400" b="0" i="1" smtClean="0">
                                    <a:latin typeface="Cambria Math" panose="02040503050406030204" pitchFamily="18" charset="0"/>
                                  </a:rPr>
                                  <m:t>4</m:t>
                                </m:r>
                              </m:sup>
                            </m:sSup>
                          </m:e>
                        </m:d>
                        <m:r>
                          <a:rPr lang="cs-CZ" sz="2400" i="1">
                            <a:latin typeface="Cambria Math" panose="02040503050406030204" pitchFamily="18" charset="0"/>
                            <a:ea typeface="Cambria Math" panose="02040503050406030204" pitchFamily="18" charset="0"/>
                          </a:rPr>
                          <m:t>𝜓</m:t>
                        </m:r>
                      </m:oMath>
                    </m:oMathPara>
                  </a14:m>
                  <a:endParaRPr lang="cs-CZ" sz="2400" dirty="0"/>
                </a:p>
              </p:txBody>
            </p:sp>
          </mc:Choice>
          <mc:Fallback xmlns="">
            <p:sp>
              <p:nvSpPr>
                <p:cNvPr id="5" name="TextovéPole 4">
                  <a:extLst>
                    <a:ext uri="{FF2B5EF4-FFF2-40B4-BE49-F238E27FC236}">
                      <a16:creationId xmlns:a16="http://schemas.microsoft.com/office/drawing/2014/main" id="{6FBF127C-337E-B5AA-A9C6-86D031AA3AAC}"/>
                    </a:ext>
                  </a:extLst>
                </p:cNvPr>
                <p:cNvSpPr txBox="1">
                  <a:spLocks noRot="1" noChangeAspect="1" noMove="1" noResize="1" noEditPoints="1" noAdjustHandles="1" noChangeArrowheads="1" noChangeShapeType="1" noTextEdit="1"/>
                </p:cNvSpPr>
                <p:nvPr/>
              </p:nvSpPr>
              <p:spPr>
                <a:xfrm>
                  <a:off x="3614507" y="4087940"/>
                  <a:ext cx="5054397" cy="974306"/>
                </a:xfrm>
                <a:prstGeom prst="rect">
                  <a:avLst/>
                </a:prstGeom>
                <a:blipFill>
                  <a:blip r:embed="rId14"/>
                  <a:stretch>
                    <a:fillRect/>
                  </a:stretch>
                </a:blipFill>
              </p:spPr>
              <p:txBody>
                <a:bodyPr/>
                <a:lstStyle/>
                <a:p>
                  <a:r>
                    <a:rPr lang="cs-CZ">
                      <a:noFill/>
                    </a:rPr>
                    <a:t> </a:t>
                  </a:r>
                </a:p>
              </p:txBody>
            </p:sp>
          </mc:Fallback>
        </mc:AlternateContent>
      </p:grpSp>
      <p:sp>
        <p:nvSpPr>
          <p:cNvPr id="6" name="Obdélník: se zakulacenými rohy 5">
            <a:extLst>
              <a:ext uri="{FF2B5EF4-FFF2-40B4-BE49-F238E27FC236}">
                <a16:creationId xmlns:a16="http://schemas.microsoft.com/office/drawing/2014/main" id="{36BAE4FB-4BAC-A91E-9779-29644E5C47E9}"/>
              </a:ext>
            </a:extLst>
          </p:cNvPr>
          <p:cNvSpPr/>
          <p:nvPr/>
        </p:nvSpPr>
        <p:spPr>
          <a:xfrm>
            <a:off x="4682874" y="4304761"/>
            <a:ext cx="493543" cy="1052469"/>
          </a:xfrm>
          <a:prstGeom prst="roundRect">
            <a:avLst/>
          </a:prstGeom>
          <a:no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mc:AlternateContent xmlns:mc="http://schemas.openxmlformats.org/markup-compatibility/2006" xmlns:a14="http://schemas.microsoft.com/office/drawing/2010/main">
        <mc:Choice Requires="a14">
          <p:sp>
            <p:nvSpPr>
              <p:cNvPr id="7" name="TextovéPole 6">
                <a:extLst>
                  <a:ext uri="{FF2B5EF4-FFF2-40B4-BE49-F238E27FC236}">
                    <a16:creationId xmlns:a16="http://schemas.microsoft.com/office/drawing/2014/main" id="{1F461CFB-CD60-3598-19C7-EA09E71FA609}"/>
                  </a:ext>
                </a:extLst>
              </p:cNvPr>
              <p:cNvSpPr txBox="1"/>
              <p:nvPr/>
            </p:nvSpPr>
            <p:spPr>
              <a:xfrm>
                <a:off x="4796179" y="5254602"/>
                <a:ext cx="312201" cy="430887"/>
              </a:xfrm>
              <a:prstGeom prst="rect">
                <a:avLst/>
              </a:prstGeom>
              <a:solidFill>
                <a:schemeClr val="bg1"/>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800" b="0" i="1" smtClean="0">
                          <a:solidFill>
                            <a:srgbClr val="92D050"/>
                          </a:solidFill>
                          <a:latin typeface="Cambria Math" panose="02040503050406030204" pitchFamily="18" charset="0"/>
                        </a:rPr>
                        <m:t>𝐸</m:t>
                      </m:r>
                    </m:oMath>
                  </m:oMathPara>
                </a14:m>
                <a:endParaRPr lang="cs-CZ" sz="2800" dirty="0">
                  <a:solidFill>
                    <a:srgbClr val="92D050"/>
                  </a:solidFill>
                </a:endParaRPr>
              </a:p>
            </p:txBody>
          </p:sp>
        </mc:Choice>
        <mc:Fallback xmlns="">
          <p:sp>
            <p:nvSpPr>
              <p:cNvPr id="7" name="TextovéPole 6">
                <a:extLst>
                  <a:ext uri="{FF2B5EF4-FFF2-40B4-BE49-F238E27FC236}">
                    <a16:creationId xmlns:a16="http://schemas.microsoft.com/office/drawing/2014/main" id="{1F461CFB-CD60-3598-19C7-EA09E71FA609}"/>
                  </a:ext>
                </a:extLst>
              </p:cNvPr>
              <p:cNvSpPr txBox="1">
                <a:spLocks noRot="1" noChangeAspect="1" noMove="1" noResize="1" noEditPoints="1" noAdjustHandles="1" noChangeArrowheads="1" noChangeShapeType="1" noTextEdit="1"/>
              </p:cNvSpPr>
              <p:nvPr/>
            </p:nvSpPr>
            <p:spPr>
              <a:xfrm>
                <a:off x="4796179" y="5254602"/>
                <a:ext cx="312201" cy="430887"/>
              </a:xfrm>
              <a:prstGeom prst="rect">
                <a:avLst/>
              </a:prstGeom>
              <a:blipFill>
                <a:blip r:embed="rId15"/>
                <a:stretch>
                  <a:fillRect/>
                </a:stretch>
              </a:blipFill>
            </p:spPr>
            <p:txBody>
              <a:bodyPr/>
              <a:lstStyle/>
              <a:p>
                <a:r>
                  <a:rPr lang="cs-CZ">
                    <a:noFill/>
                  </a:rPr>
                  <a:t> </a:t>
                </a:r>
              </a:p>
            </p:txBody>
          </p:sp>
        </mc:Fallback>
      </mc:AlternateContent>
    </p:spTree>
    <p:extLst>
      <p:ext uri="{BB962C8B-B14F-4D97-AF65-F5344CB8AC3E}">
        <p14:creationId xmlns:p14="http://schemas.microsoft.com/office/powerpoint/2010/main" val="4146573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par>
                          <p:cTn id="11" fill="hold">
                            <p:stCondLst>
                              <p:cond delay="500"/>
                            </p:stCondLst>
                            <p:childTnLst>
                              <p:par>
                                <p:cTn id="12" presetID="21" presetClass="entr" presetSubtype="1"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heel(1)">
                                      <p:cBhvr>
                                        <p:cTn id="14" dur="2000"/>
                                        <p:tgtEl>
                                          <p:spTgt spid="6"/>
                                        </p:tgtEl>
                                      </p:cBhvr>
                                    </p:animEffect>
                                  </p:childTnLst>
                                </p:cTn>
                              </p:par>
                            </p:childTnLst>
                          </p:cTn>
                        </p:par>
                        <p:par>
                          <p:cTn id="15" fill="hold">
                            <p:stCondLst>
                              <p:cond delay="2500"/>
                            </p:stCondLst>
                            <p:childTnLst>
                              <p:par>
                                <p:cTn id="16" presetID="1" presetClass="entr" presetSubtype="0"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6" grpId="0" animBg="1"/>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A1100-EF12-791A-360D-A80D1B18DFB4}"/>
            </a:ext>
          </a:extLst>
        </p:cNvPr>
        <p:cNvGrpSpPr/>
        <p:nvPr/>
      </p:nvGrpSpPr>
      <p:grpSpPr>
        <a:xfrm>
          <a:off x="0" y="0"/>
          <a:ext cx="0" cy="0"/>
          <a:chOff x="0" y="0"/>
          <a:chExt cx="0" cy="0"/>
        </a:xfrm>
      </p:grpSpPr>
      <p:pic>
        <p:nvPicPr>
          <p:cNvPr id="2" name="Obrázek 1">
            <a:extLst>
              <a:ext uri="{FF2B5EF4-FFF2-40B4-BE49-F238E27FC236}">
                <a16:creationId xmlns:a16="http://schemas.microsoft.com/office/drawing/2014/main" id="{8CDC68A1-FC23-B00E-DA40-CE73C077567B}"/>
              </a:ext>
            </a:extLst>
          </p:cNvPr>
          <p:cNvPicPr>
            <a:picLocks noChangeAspect="1"/>
          </p:cNvPicPr>
          <p:nvPr/>
        </p:nvPicPr>
        <p:blipFill>
          <a:blip r:embed="rId2"/>
          <a:stretch>
            <a:fillRect/>
          </a:stretch>
        </p:blipFill>
        <p:spPr>
          <a:xfrm>
            <a:off x="8365615" y="1223395"/>
            <a:ext cx="3758988" cy="5461584"/>
          </a:xfrm>
          <a:prstGeom prst="rect">
            <a:avLst/>
          </a:prstGeom>
        </p:spPr>
      </p:pic>
      <p:sp>
        <p:nvSpPr>
          <p:cNvPr id="12" name="Obdélník 11">
            <a:extLst>
              <a:ext uri="{FF2B5EF4-FFF2-40B4-BE49-F238E27FC236}">
                <a16:creationId xmlns:a16="http://schemas.microsoft.com/office/drawing/2014/main" id="{AF6B9046-644E-3117-48A5-BF032285E85A}"/>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3" name="TextovéPole 12">
            <a:extLst>
              <a:ext uri="{FF2B5EF4-FFF2-40B4-BE49-F238E27FC236}">
                <a16:creationId xmlns:a16="http://schemas.microsoft.com/office/drawing/2014/main" id="{B55D86D3-AF63-DC78-D5C7-5DFD14DB0654}"/>
              </a:ext>
            </a:extLst>
          </p:cNvPr>
          <p:cNvSpPr txBox="1"/>
          <p:nvPr/>
        </p:nvSpPr>
        <p:spPr>
          <a:xfrm>
            <a:off x="1610658" y="28602"/>
            <a:ext cx="9062096"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se seznamuje s de </a:t>
            </a:r>
            <a:r>
              <a:rPr lang="cs-CZ" sz="2400" cap="small" dirty="0" err="1">
                <a:solidFill>
                  <a:srgbClr val="70AD47">
                    <a:lumMod val="50000"/>
                  </a:srgbClr>
                </a:solidFill>
                <a:latin typeface="Calibri" panose="020F0502020204030204"/>
              </a:rPr>
              <a:t>Broglieho</a:t>
            </a:r>
            <a:r>
              <a:rPr lang="cs-CZ" sz="2400" cap="small" dirty="0">
                <a:solidFill>
                  <a:srgbClr val="70AD47">
                    <a:lumMod val="50000"/>
                  </a:srgbClr>
                </a:solidFill>
                <a:latin typeface="Calibri" panose="020F0502020204030204"/>
              </a:rPr>
              <a:t> disertací a hledá vlnovou rovnici</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grpSp>
        <p:nvGrpSpPr>
          <p:cNvPr id="31" name="Skupina 30">
            <a:extLst>
              <a:ext uri="{FF2B5EF4-FFF2-40B4-BE49-F238E27FC236}">
                <a16:creationId xmlns:a16="http://schemas.microsoft.com/office/drawing/2014/main" id="{71B7BC22-BECA-061E-EF95-51848114EC98}"/>
              </a:ext>
            </a:extLst>
          </p:cNvPr>
          <p:cNvGrpSpPr/>
          <p:nvPr/>
        </p:nvGrpSpPr>
        <p:grpSpPr>
          <a:xfrm>
            <a:off x="2441543" y="4171411"/>
            <a:ext cx="5316717" cy="1283301"/>
            <a:chOff x="3469064" y="3954590"/>
            <a:chExt cx="5316717" cy="1283301"/>
          </a:xfrm>
        </p:grpSpPr>
        <p:sp>
          <p:nvSpPr>
            <p:cNvPr id="15" name="Obdélník 14">
              <a:extLst>
                <a:ext uri="{FF2B5EF4-FFF2-40B4-BE49-F238E27FC236}">
                  <a16:creationId xmlns:a16="http://schemas.microsoft.com/office/drawing/2014/main" id="{83EE2926-2C76-047F-1935-FC12E7005D7D}"/>
                </a:ext>
              </a:extLst>
            </p:cNvPr>
            <p:cNvSpPr/>
            <p:nvPr/>
          </p:nvSpPr>
          <p:spPr>
            <a:xfrm>
              <a:off x="3469064" y="3954590"/>
              <a:ext cx="5316717" cy="1283301"/>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mc:AlternateContent xmlns:mc="http://schemas.openxmlformats.org/markup-compatibility/2006" xmlns:a14="http://schemas.microsoft.com/office/drawing/2010/main">
          <mc:Choice Requires="a14">
            <p:sp>
              <p:nvSpPr>
                <p:cNvPr id="25" name="TextovéPole 24">
                  <a:extLst>
                    <a:ext uri="{FF2B5EF4-FFF2-40B4-BE49-F238E27FC236}">
                      <a16:creationId xmlns:a16="http://schemas.microsoft.com/office/drawing/2014/main" id="{7EAED49C-9B01-92F4-3236-E94CE63EA5EA}"/>
                    </a:ext>
                  </a:extLst>
                </p:cNvPr>
                <p:cNvSpPr txBox="1"/>
                <p:nvPr/>
              </p:nvSpPr>
              <p:spPr>
                <a:xfrm>
                  <a:off x="3614507" y="4087940"/>
                  <a:ext cx="5054397" cy="974306"/>
                </a:xfrm>
                <a:prstGeom prst="rect">
                  <a:avLst/>
                </a:prstGeom>
                <a:solidFill>
                  <a:schemeClr val="bg1"/>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ea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𝜓</m:t>
                        </m:r>
                        <m:r>
                          <a:rPr lang="cs-CZ" sz="2400" b="0" i="1" smtClean="0">
                            <a:latin typeface="Cambria Math" panose="02040503050406030204" pitchFamily="18" charset="0"/>
                          </a:rPr>
                          <m:t>=−</m:t>
                        </m:r>
                        <m:f>
                          <m:fPr>
                            <m:ctrlPr>
                              <a:rPr lang="cs-CZ" sz="2400" b="0" i="1" smtClean="0">
                                <a:latin typeface="Cambria Math" panose="02040503050406030204" pitchFamily="18" charset="0"/>
                              </a:rPr>
                            </m:ctrlPr>
                          </m:fPr>
                          <m:num>
                            <m:r>
                              <a:rPr lang="cs-CZ" sz="2400" b="0" i="1" smtClean="0">
                                <a:latin typeface="Cambria Math" panose="02040503050406030204" pitchFamily="18" charset="0"/>
                              </a:rPr>
                              <m:t>4</m:t>
                            </m:r>
                            <m:sSup>
                              <m:sSupPr>
                                <m:ctrlPr>
                                  <a:rPr lang="cs-CZ" sz="2400" b="0" i="1" smtClean="0">
                                    <a:latin typeface="Cambria Math" panose="02040503050406030204" pitchFamily="18" charset="0"/>
                                    <a:ea typeface="Cambria Math" panose="02040503050406030204" pitchFamily="18" charset="0"/>
                                  </a:rPr>
                                </m:ctrlPr>
                              </m:sSupPr>
                              <m:e>
                                <m:r>
                                  <a:rPr lang="cs-CZ" sz="2400" b="0" i="1" smtClean="0">
                                    <a:latin typeface="Cambria Math" panose="02040503050406030204" pitchFamily="18" charset="0"/>
                                    <a:ea typeface="Cambria Math" panose="02040503050406030204" pitchFamily="18" charset="0"/>
                                  </a:rPr>
                                  <m:t>𝜋</m:t>
                                </m:r>
                              </m:e>
                              <m:sup>
                                <m:r>
                                  <a:rPr lang="cs-CZ" sz="2400" b="0" i="1" smtClean="0">
                                    <a:latin typeface="Cambria Math" panose="02040503050406030204" pitchFamily="18" charset="0"/>
                                  </a:rPr>
                                  <m:t>2</m:t>
                                </m:r>
                              </m:sup>
                            </m:sSup>
                          </m:num>
                          <m:den>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h</m:t>
                                </m:r>
                              </m:e>
                              <m:sup>
                                <m:r>
                                  <a:rPr lang="cs-CZ" sz="2400" i="1">
                                    <a:latin typeface="Cambria Math" panose="02040503050406030204" pitchFamily="18" charset="0"/>
                                  </a:rPr>
                                  <m:t>2</m:t>
                                </m:r>
                              </m:sup>
                            </m:sSup>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𝑐</m:t>
                                </m:r>
                              </m:e>
                              <m:sup>
                                <m:r>
                                  <a:rPr lang="cs-CZ" sz="2400" i="1">
                                    <a:latin typeface="Cambria Math" panose="02040503050406030204" pitchFamily="18" charset="0"/>
                                  </a:rPr>
                                  <m:t>2</m:t>
                                </m:r>
                              </m:sup>
                            </m:sSup>
                          </m:den>
                        </m:f>
                        <m:d>
                          <m:dPr>
                            <m:begChr m:val="["/>
                            <m:endChr m:val="]"/>
                            <m:ctrlPr>
                              <a:rPr lang="cs-CZ" sz="2400" i="1">
                                <a:latin typeface="Cambria Math" panose="02040503050406030204" pitchFamily="18" charset="0"/>
                              </a:rPr>
                            </m:ctrlPr>
                          </m:dPr>
                          <m:e>
                            <m:sSup>
                              <m:sSupPr>
                                <m:ctrlPr>
                                  <a:rPr lang="cs-CZ" sz="2400" i="1">
                                    <a:latin typeface="Cambria Math" panose="02040503050406030204" pitchFamily="18" charset="0"/>
                                  </a:rPr>
                                </m:ctrlPr>
                              </m:sSupPr>
                              <m:e>
                                <m:d>
                                  <m:dPr>
                                    <m:ctrlPr>
                                      <a:rPr lang="cs-CZ" sz="2400" i="1">
                                        <a:latin typeface="Cambria Math" panose="02040503050406030204" pitchFamily="18" charset="0"/>
                                      </a:rPr>
                                    </m:ctrlPr>
                                  </m:dPr>
                                  <m:e>
                                    <m:r>
                                      <a:rPr lang="cs-CZ" sz="2400" i="1">
                                        <a:latin typeface="Cambria Math" panose="02040503050406030204" pitchFamily="18" charset="0"/>
                                      </a:rPr>
                                      <m:t>h𝑓</m:t>
                                    </m:r>
                                    <m:r>
                                      <a:rPr lang="cs-CZ" sz="2400" b="0" i="1" smtClean="0">
                                        <a:latin typeface="Cambria Math" panose="02040503050406030204" pitchFamily="18" charset="0"/>
                                      </a:rPr>
                                      <m:t>+</m:t>
                                    </m:r>
                                    <m:f>
                                      <m:fPr>
                                        <m:ctrlPr>
                                          <a:rPr lang="cs-CZ" sz="2400" b="0" i="1" smtClean="0">
                                            <a:latin typeface="Cambria Math" panose="02040503050406030204" pitchFamily="18" charset="0"/>
                                          </a:rPr>
                                        </m:ctrlPr>
                                      </m:fPr>
                                      <m:num>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𝑒</m:t>
                                            </m:r>
                                          </m:e>
                                          <m:sup>
                                            <m:r>
                                              <a:rPr lang="cs-CZ" sz="2400" b="0" i="1" smtClean="0">
                                                <a:latin typeface="Cambria Math" panose="02040503050406030204" pitchFamily="18" charset="0"/>
                                              </a:rPr>
                                              <m:t>2</m:t>
                                            </m:r>
                                          </m:sup>
                                        </m:sSup>
                                      </m:num>
                                      <m:den>
                                        <m:r>
                                          <a:rPr lang="cs-CZ" sz="2400" b="0" i="1" smtClean="0">
                                            <a:latin typeface="Cambria Math" panose="02040503050406030204" pitchFamily="18" charset="0"/>
                                          </a:rPr>
                                          <m:t>𝑟</m:t>
                                        </m:r>
                                      </m:den>
                                    </m:f>
                                  </m:e>
                                </m:d>
                              </m:e>
                              <m:sup>
                                <m:r>
                                  <a:rPr lang="cs-CZ" sz="2400" b="0" i="1" smtClean="0">
                                    <a:latin typeface="Cambria Math" panose="02040503050406030204" pitchFamily="18" charset="0"/>
                                  </a:rPr>
                                  <m:t>2</m:t>
                                </m:r>
                              </m:sup>
                            </m:sSup>
                            <m:r>
                              <a:rPr lang="cs-CZ" sz="2400" b="0" i="1" smtClean="0">
                                <a:latin typeface="Cambria Math" panose="02040503050406030204" pitchFamily="18" charset="0"/>
                              </a:rPr>
                              <m:t>−</m:t>
                            </m:r>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𝑚</m:t>
                                </m:r>
                              </m:e>
                              <m:sup>
                                <m:r>
                                  <a:rPr lang="cs-CZ" sz="2400" b="0" i="1" smtClean="0">
                                    <a:latin typeface="Cambria Math" panose="02040503050406030204" pitchFamily="18" charset="0"/>
                                  </a:rPr>
                                  <m:t>2</m:t>
                                </m:r>
                              </m:sup>
                            </m:sSup>
                            <m:sSup>
                              <m:sSupPr>
                                <m:ctrlPr>
                                  <a:rPr lang="cs-CZ" sz="2400" i="1">
                                    <a:latin typeface="Cambria Math" panose="02040503050406030204" pitchFamily="18" charset="0"/>
                                  </a:rPr>
                                </m:ctrlPr>
                              </m:sSupPr>
                              <m:e>
                                <m:r>
                                  <a:rPr lang="cs-CZ" sz="2400" i="1">
                                    <a:latin typeface="Cambria Math" panose="02040503050406030204" pitchFamily="18" charset="0"/>
                                  </a:rPr>
                                  <m:t>𝑐</m:t>
                                </m:r>
                              </m:e>
                              <m:sup>
                                <m:r>
                                  <a:rPr lang="cs-CZ" sz="2400" b="0" i="1" smtClean="0">
                                    <a:latin typeface="Cambria Math" panose="02040503050406030204" pitchFamily="18" charset="0"/>
                                  </a:rPr>
                                  <m:t>4</m:t>
                                </m:r>
                              </m:sup>
                            </m:sSup>
                          </m:e>
                        </m:d>
                        <m:r>
                          <a:rPr lang="cs-CZ" sz="2400" i="1">
                            <a:latin typeface="Cambria Math" panose="02040503050406030204" pitchFamily="18" charset="0"/>
                            <a:ea typeface="Cambria Math" panose="02040503050406030204" pitchFamily="18" charset="0"/>
                          </a:rPr>
                          <m:t>𝜓</m:t>
                        </m:r>
                      </m:oMath>
                    </m:oMathPara>
                  </a14:m>
                  <a:endParaRPr lang="cs-CZ" sz="2400" dirty="0"/>
                </a:p>
              </p:txBody>
            </p:sp>
          </mc:Choice>
          <mc:Fallback xmlns="">
            <p:sp>
              <p:nvSpPr>
                <p:cNvPr id="25" name="TextovéPole 24">
                  <a:extLst>
                    <a:ext uri="{FF2B5EF4-FFF2-40B4-BE49-F238E27FC236}">
                      <a16:creationId xmlns:a16="http://schemas.microsoft.com/office/drawing/2014/main" id="{2A34DD7E-65B0-2F74-8047-A5DC9B690828}"/>
                    </a:ext>
                  </a:extLst>
                </p:cNvPr>
                <p:cNvSpPr txBox="1">
                  <a:spLocks noRot="1" noChangeAspect="1" noMove="1" noResize="1" noEditPoints="1" noAdjustHandles="1" noChangeArrowheads="1" noChangeShapeType="1" noTextEdit="1"/>
                </p:cNvSpPr>
                <p:nvPr/>
              </p:nvSpPr>
              <p:spPr>
                <a:xfrm>
                  <a:off x="3614507" y="4087940"/>
                  <a:ext cx="5054397" cy="974306"/>
                </a:xfrm>
                <a:prstGeom prst="rect">
                  <a:avLst/>
                </a:prstGeom>
                <a:blipFill>
                  <a:blip r:embed="rId3"/>
                  <a:stretch>
                    <a:fillRect/>
                  </a:stretch>
                </a:blipFill>
              </p:spPr>
              <p:txBody>
                <a:bodyPr/>
                <a:lstStyle/>
                <a:p>
                  <a:r>
                    <a:rPr lang="cs-CZ">
                      <a:noFill/>
                    </a:rPr>
                    <a:t> </a:t>
                  </a:r>
                </a:p>
              </p:txBody>
            </p:sp>
          </mc:Fallback>
        </mc:AlternateContent>
      </p:grpSp>
      <p:sp>
        <p:nvSpPr>
          <p:cNvPr id="27" name="Obdélník: se zakulacenými rohy 26">
            <a:extLst>
              <a:ext uri="{FF2B5EF4-FFF2-40B4-BE49-F238E27FC236}">
                <a16:creationId xmlns:a16="http://schemas.microsoft.com/office/drawing/2014/main" id="{B858AC72-53A6-5ACC-8792-AC1D271B8EF2}"/>
              </a:ext>
            </a:extLst>
          </p:cNvPr>
          <p:cNvSpPr/>
          <p:nvPr/>
        </p:nvSpPr>
        <p:spPr>
          <a:xfrm>
            <a:off x="4682874" y="4304761"/>
            <a:ext cx="493543" cy="1052469"/>
          </a:xfrm>
          <a:prstGeom prst="roundRect">
            <a:avLst/>
          </a:prstGeom>
          <a:no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mc:AlternateContent xmlns:mc="http://schemas.openxmlformats.org/markup-compatibility/2006" xmlns:a14="http://schemas.microsoft.com/office/drawing/2010/main">
        <mc:Choice Requires="a14">
          <p:sp>
            <p:nvSpPr>
              <p:cNvPr id="28" name="TextovéPole 27">
                <a:extLst>
                  <a:ext uri="{FF2B5EF4-FFF2-40B4-BE49-F238E27FC236}">
                    <a16:creationId xmlns:a16="http://schemas.microsoft.com/office/drawing/2014/main" id="{133F950B-F7F4-0C8E-AABC-FE44D1791102}"/>
                  </a:ext>
                </a:extLst>
              </p:cNvPr>
              <p:cNvSpPr txBox="1"/>
              <p:nvPr/>
            </p:nvSpPr>
            <p:spPr>
              <a:xfrm>
                <a:off x="4796179" y="5254602"/>
                <a:ext cx="312201" cy="430887"/>
              </a:xfrm>
              <a:prstGeom prst="rect">
                <a:avLst/>
              </a:prstGeom>
              <a:solidFill>
                <a:schemeClr val="bg1"/>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800" b="0" i="1" smtClean="0">
                          <a:solidFill>
                            <a:srgbClr val="92D050"/>
                          </a:solidFill>
                          <a:latin typeface="Cambria Math" panose="02040503050406030204" pitchFamily="18" charset="0"/>
                        </a:rPr>
                        <m:t>𝐸</m:t>
                      </m:r>
                    </m:oMath>
                  </m:oMathPara>
                </a14:m>
                <a:endParaRPr lang="cs-CZ" sz="2800" dirty="0">
                  <a:solidFill>
                    <a:srgbClr val="92D050"/>
                  </a:solidFill>
                </a:endParaRPr>
              </a:p>
            </p:txBody>
          </p:sp>
        </mc:Choice>
        <mc:Fallback xmlns="">
          <p:sp>
            <p:nvSpPr>
              <p:cNvPr id="28" name="TextovéPole 27">
                <a:extLst>
                  <a:ext uri="{FF2B5EF4-FFF2-40B4-BE49-F238E27FC236}">
                    <a16:creationId xmlns:a16="http://schemas.microsoft.com/office/drawing/2014/main" id="{876BAC48-8A0E-B98C-5EE5-98D56BDCC820}"/>
                  </a:ext>
                </a:extLst>
              </p:cNvPr>
              <p:cNvSpPr txBox="1">
                <a:spLocks noRot="1" noChangeAspect="1" noMove="1" noResize="1" noEditPoints="1" noAdjustHandles="1" noChangeArrowheads="1" noChangeShapeType="1" noTextEdit="1"/>
              </p:cNvSpPr>
              <p:nvPr/>
            </p:nvSpPr>
            <p:spPr>
              <a:xfrm>
                <a:off x="4796179" y="5254602"/>
                <a:ext cx="312201" cy="430887"/>
              </a:xfrm>
              <a:prstGeom prst="rect">
                <a:avLst/>
              </a:prstGeom>
              <a:blipFill>
                <a:blip r:embed="rId4"/>
                <a:stretch>
                  <a:fillRect/>
                </a:stretch>
              </a:blipFill>
            </p:spPr>
            <p:txBody>
              <a:bodyPr/>
              <a:lstStyle/>
              <a:p>
                <a:r>
                  <a:rPr lang="cs-CZ">
                    <a:noFill/>
                  </a:rPr>
                  <a:t> </a:t>
                </a:r>
              </a:p>
            </p:txBody>
          </p:sp>
        </mc:Fallback>
      </mc:AlternateContent>
      <p:sp>
        <p:nvSpPr>
          <p:cNvPr id="3" name="Obdélník 2">
            <a:extLst>
              <a:ext uri="{FF2B5EF4-FFF2-40B4-BE49-F238E27FC236}">
                <a16:creationId xmlns:a16="http://schemas.microsoft.com/office/drawing/2014/main" id="{06F8B542-2149-CC64-BDAE-7AB5A9E46C5B}"/>
              </a:ext>
            </a:extLst>
          </p:cNvPr>
          <p:cNvSpPr/>
          <p:nvPr/>
        </p:nvSpPr>
        <p:spPr>
          <a:xfrm>
            <a:off x="8550112" y="3214539"/>
            <a:ext cx="2234152" cy="739647"/>
          </a:xfrm>
          <a:custGeom>
            <a:avLst/>
            <a:gdLst>
              <a:gd name="connsiteX0" fmla="*/ 0 w 2234152"/>
              <a:gd name="connsiteY0" fmla="*/ 0 h 739647"/>
              <a:gd name="connsiteX1" fmla="*/ 491513 w 2234152"/>
              <a:gd name="connsiteY1" fmla="*/ 0 h 739647"/>
              <a:gd name="connsiteX2" fmla="*/ 1094734 w 2234152"/>
              <a:gd name="connsiteY2" fmla="*/ 0 h 739647"/>
              <a:gd name="connsiteX3" fmla="*/ 1675614 w 2234152"/>
              <a:gd name="connsiteY3" fmla="*/ 0 h 739647"/>
              <a:gd name="connsiteX4" fmla="*/ 2234152 w 2234152"/>
              <a:gd name="connsiteY4" fmla="*/ 0 h 739647"/>
              <a:gd name="connsiteX5" fmla="*/ 2234152 w 2234152"/>
              <a:gd name="connsiteY5" fmla="*/ 355031 h 739647"/>
              <a:gd name="connsiteX6" fmla="*/ 2234152 w 2234152"/>
              <a:gd name="connsiteY6" fmla="*/ 739647 h 739647"/>
              <a:gd name="connsiteX7" fmla="*/ 1697956 w 2234152"/>
              <a:gd name="connsiteY7" fmla="*/ 739647 h 739647"/>
              <a:gd name="connsiteX8" fmla="*/ 1094734 w 2234152"/>
              <a:gd name="connsiteY8" fmla="*/ 739647 h 739647"/>
              <a:gd name="connsiteX9" fmla="*/ 536196 w 2234152"/>
              <a:gd name="connsiteY9" fmla="*/ 739647 h 739647"/>
              <a:gd name="connsiteX10" fmla="*/ 0 w 2234152"/>
              <a:gd name="connsiteY10" fmla="*/ 739647 h 739647"/>
              <a:gd name="connsiteX11" fmla="*/ 0 w 2234152"/>
              <a:gd name="connsiteY11" fmla="*/ 384616 h 739647"/>
              <a:gd name="connsiteX12" fmla="*/ 0 w 2234152"/>
              <a:gd name="connsiteY12" fmla="*/ 0 h 73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34152" h="739647" extrusionOk="0">
                <a:moveTo>
                  <a:pt x="0" y="0"/>
                </a:moveTo>
                <a:cubicBezTo>
                  <a:pt x="173320" y="-9275"/>
                  <a:pt x="291404" y="46384"/>
                  <a:pt x="491513" y="0"/>
                </a:cubicBezTo>
                <a:cubicBezTo>
                  <a:pt x="691622" y="-46384"/>
                  <a:pt x="803876" y="1648"/>
                  <a:pt x="1094734" y="0"/>
                </a:cubicBezTo>
                <a:cubicBezTo>
                  <a:pt x="1385592" y="-1648"/>
                  <a:pt x="1439271" y="58997"/>
                  <a:pt x="1675614" y="0"/>
                </a:cubicBezTo>
                <a:cubicBezTo>
                  <a:pt x="1911957" y="-58997"/>
                  <a:pt x="2115110" y="41530"/>
                  <a:pt x="2234152" y="0"/>
                </a:cubicBezTo>
                <a:cubicBezTo>
                  <a:pt x="2246708" y="134431"/>
                  <a:pt x="2201056" y="186734"/>
                  <a:pt x="2234152" y="355031"/>
                </a:cubicBezTo>
                <a:cubicBezTo>
                  <a:pt x="2267248" y="523328"/>
                  <a:pt x="2215204" y="593191"/>
                  <a:pt x="2234152" y="739647"/>
                </a:cubicBezTo>
                <a:cubicBezTo>
                  <a:pt x="1995187" y="757349"/>
                  <a:pt x="1887762" y="737116"/>
                  <a:pt x="1697956" y="739647"/>
                </a:cubicBezTo>
                <a:cubicBezTo>
                  <a:pt x="1508150" y="742178"/>
                  <a:pt x="1378523" y="707829"/>
                  <a:pt x="1094734" y="739647"/>
                </a:cubicBezTo>
                <a:cubicBezTo>
                  <a:pt x="810945" y="771465"/>
                  <a:pt x="688930" y="685617"/>
                  <a:pt x="536196" y="739647"/>
                </a:cubicBezTo>
                <a:cubicBezTo>
                  <a:pt x="383462" y="793677"/>
                  <a:pt x="142431" y="692154"/>
                  <a:pt x="0" y="739647"/>
                </a:cubicBezTo>
                <a:cubicBezTo>
                  <a:pt x="-23584" y="617472"/>
                  <a:pt x="27204" y="505485"/>
                  <a:pt x="0" y="384616"/>
                </a:cubicBezTo>
                <a:cubicBezTo>
                  <a:pt x="-27204" y="263747"/>
                  <a:pt x="34452" y="96137"/>
                  <a:pt x="0" y="0"/>
                </a:cubicBezTo>
                <a:close/>
              </a:path>
            </a:pathLst>
          </a:custGeom>
          <a:noFill/>
          <a:ln w="28575">
            <a:solidFill>
              <a:srgbClr val="FF0000"/>
            </a:solidFill>
            <a:extLst>
              <a:ext uri="{C807C97D-BFC1-408E-A445-0C87EB9F89A2}">
                <ask:lineSketchStyleProps xmlns:ask="http://schemas.microsoft.com/office/drawing/2018/sketchyshapes" sd="3665928999">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extovéPole 3">
            <a:extLst>
              <a:ext uri="{FF2B5EF4-FFF2-40B4-BE49-F238E27FC236}">
                <a16:creationId xmlns:a16="http://schemas.microsoft.com/office/drawing/2014/main" id="{D39A46F1-2D7C-8959-4B4D-D43E69E58B9A}"/>
              </a:ext>
            </a:extLst>
          </p:cNvPr>
          <p:cNvSpPr txBox="1"/>
          <p:nvPr/>
        </p:nvSpPr>
        <p:spPr>
          <a:xfrm>
            <a:off x="369193" y="1232353"/>
            <a:ext cx="7128745" cy="1754326"/>
          </a:xfrm>
          <a:prstGeom prst="rect">
            <a:avLst/>
          </a:prstGeom>
          <a:noFill/>
        </p:spPr>
        <p:txBody>
          <a:bodyPr wrap="square" rtlCol="0">
            <a:spAutoFit/>
          </a:bodyPr>
          <a:lstStyle/>
          <a:p>
            <a:pPr marL="285750" indent="-285750">
              <a:buFont typeface="Arial" panose="020B0604020202020204" pitchFamily="34" charset="0"/>
              <a:buChar char="•"/>
            </a:pPr>
            <a:r>
              <a:rPr lang="cs-CZ" dirty="0">
                <a:solidFill>
                  <a:srgbClr val="0070C0"/>
                </a:solidFill>
                <a:latin typeface="Cavolini" panose="03000502040302020204" pitchFamily="66" charset="0"/>
                <a:cs typeface="Cavolini" panose="03000502040302020204" pitchFamily="66" charset="0"/>
              </a:rPr>
              <a:t>V </a:t>
            </a:r>
            <a:r>
              <a:rPr lang="cs-CZ"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nerelativistické</a:t>
            </a:r>
            <a:r>
              <a:rPr lang="cs-CZ" dirty="0">
                <a:solidFill>
                  <a:srgbClr val="0070C0"/>
                </a:solidFill>
                <a:latin typeface="Cavolini" panose="03000502040302020204" pitchFamily="66" charset="0"/>
                <a:cs typeface="Cavolini" panose="03000502040302020204" pitchFamily="66" charset="0"/>
              </a:rPr>
              <a:t> limitě řešení rovnice dávalo hodnoty získané </a:t>
            </a:r>
            <a:r>
              <a:rPr lang="cs-CZ" dirty="0" err="1">
                <a:solidFill>
                  <a:srgbClr val="0070C0"/>
                </a:solidFill>
                <a:latin typeface="Cavolini" panose="03000502040302020204" pitchFamily="66" charset="0"/>
                <a:cs typeface="Cavolini" panose="03000502040302020204" pitchFamily="66" charset="0"/>
              </a:rPr>
              <a:t>Bohrem</a:t>
            </a:r>
            <a:r>
              <a:rPr lang="cs-CZ" dirty="0">
                <a:solidFill>
                  <a:srgbClr val="0070C0"/>
                </a:solidFill>
                <a:latin typeface="Cavolini" panose="03000502040302020204" pitchFamily="66" charset="0"/>
                <a:cs typeface="Cavolini" panose="03000502040302020204" pitchFamily="66" charset="0"/>
              </a:rPr>
              <a:t> (1913).</a:t>
            </a:r>
          </a:p>
          <a:p>
            <a:pPr marL="285750" indent="-285750">
              <a:buFont typeface="Arial" panose="020B0604020202020204" pitchFamily="34" charset="0"/>
              <a:buChar char="•"/>
            </a:pPr>
            <a:r>
              <a:rPr lang="cs-CZ" dirty="0">
                <a:solidFill>
                  <a:srgbClr val="0070C0"/>
                </a:solidFill>
                <a:latin typeface="Cavolini" panose="03000502040302020204" pitchFamily="66" charset="0"/>
                <a:cs typeface="Cavolini" panose="03000502040302020204" pitchFamily="66" charset="0"/>
              </a:rPr>
              <a:t>Řešení této rovnice nevysvětlovalo správně </a:t>
            </a:r>
            <a:r>
              <a:rPr lang="cs-CZ" b="1" dirty="0">
                <a:solidFill>
                  <a:srgbClr val="0070C0"/>
                </a:solidFill>
                <a:latin typeface="Cavolini" panose="03000502040302020204" pitchFamily="66" charset="0"/>
                <a:cs typeface="Cavolini" panose="03000502040302020204" pitchFamily="66" charset="0"/>
              </a:rPr>
              <a:t>jemnou strukturu </a:t>
            </a:r>
            <a:r>
              <a:rPr lang="cs-CZ" dirty="0">
                <a:solidFill>
                  <a:srgbClr val="0070C0"/>
                </a:solidFill>
                <a:latin typeface="Cavolini" panose="03000502040302020204" pitchFamily="66" charset="0"/>
                <a:cs typeface="Cavolini" panose="03000502040302020204" pitchFamily="66" charset="0"/>
              </a:rPr>
              <a:t>atomu vodíku. Hodnoty energie byly jiné než získané Sommerfeldem (1915), které souhlasily  s experimentem.</a:t>
            </a:r>
          </a:p>
        </p:txBody>
      </p:sp>
      <p:sp>
        <p:nvSpPr>
          <p:cNvPr id="6" name="TextovéPole 5">
            <a:extLst>
              <a:ext uri="{FF2B5EF4-FFF2-40B4-BE49-F238E27FC236}">
                <a16:creationId xmlns:a16="http://schemas.microsoft.com/office/drawing/2014/main" id="{1F1AF4DB-7A77-208B-DE91-322DD781F618}"/>
              </a:ext>
            </a:extLst>
          </p:cNvPr>
          <p:cNvSpPr txBox="1"/>
          <p:nvPr/>
        </p:nvSpPr>
        <p:spPr>
          <a:xfrm>
            <a:off x="1840111" y="639583"/>
            <a:ext cx="8536696" cy="461665"/>
          </a:xfrm>
          <a:prstGeom prst="rect">
            <a:avLst/>
          </a:prstGeom>
          <a:noFill/>
        </p:spPr>
        <p:txBody>
          <a:bodyPr wrap="none" rtlCol="0">
            <a:spAutoFit/>
          </a:bodyPr>
          <a:lstStyle/>
          <a:p>
            <a:r>
              <a:rPr lang="cs-CZ" sz="2400" cap="small" dirty="0">
                <a:solidFill>
                  <a:schemeClr val="bg1">
                    <a:lumMod val="50000"/>
                  </a:schemeClr>
                </a:solidFill>
                <a:latin typeface="Calibri" panose="020F0502020204030204"/>
              </a:rPr>
              <a:t>První (relativistická) </a:t>
            </a:r>
            <a:r>
              <a:rPr lang="cs-CZ" sz="2400" cap="small" dirty="0" err="1">
                <a:solidFill>
                  <a:schemeClr val="bg1">
                    <a:lumMod val="50000"/>
                  </a:schemeClr>
                </a:solidFill>
                <a:latin typeface="Calibri" panose="020F0502020204030204"/>
              </a:rPr>
              <a:t>Schrödingerova</a:t>
            </a:r>
            <a:r>
              <a:rPr lang="cs-CZ" sz="2400" cap="small" dirty="0">
                <a:solidFill>
                  <a:schemeClr val="bg1">
                    <a:lumMod val="50000"/>
                  </a:schemeClr>
                </a:solidFill>
                <a:latin typeface="Calibri" panose="020F0502020204030204"/>
              </a:rPr>
              <a:t> rovnice pro </a:t>
            </a:r>
            <a:r>
              <a:rPr lang="cs-CZ" sz="2400" cap="small" dirty="0">
                <a:solidFill>
                  <a:srgbClr val="C00000"/>
                </a:solidFill>
                <a:latin typeface="Calibri" panose="020F0502020204030204"/>
              </a:rPr>
              <a:t>atom vodíku </a:t>
            </a:r>
            <a:r>
              <a:rPr lang="cs-CZ" sz="2400" cap="small" dirty="0">
                <a:solidFill>
                  <a:schemeClr val="bg1">
                    <a:lumMod val="50000"/>
                  </a:schemeClr>
                </a:solidFill>
                <a:latin typeface="Calibri" panose="020F0502020204030204"/>
              </a:rPr>
              <a:t>(1925)</a:t>
            </a:r>
            <a:endParaRPr lang="cs-CZ" sz="2400" cap="small" dirty="0">
              <a:solidFill>
                <a:schemeClr val="bg1">
                  <a:lumMod val="50000"/>
                </a:schemeClr>
              </a:solidFill>
              <a:effectLst>
                <a:outerShdw blurRad="38100" dist="38100" dir="2700000" algn="tl">
                  <a:srgbClr val="000000">
                    <a:alpha val="43137"/>
                  </a:srgbClr>
                </a:outerShdw>
              </a:effectLst>
              <a:latin typeface="Calibri" panose="020F0502020204030204"/>
            </a:endParaRPr>
          </a:p>
        </p:txBody>
      </p:sp>
      <p:sp>
        <p:nvSpPr>
          <p:cNvPr id="5" name="TextovéPole 4">
            <a:extLst>
              <a:ext uri="{FF2B5EF4-FFF2-40B4-BE49-F238E27FC236}">
                <a16:creationId xmlns:a16="http://schemas.microsoft.com/office/drawing/2014/main" id="{E21DE56F-1A03-B2D9-C67E-B7FA3CD29D89}"/>
              </a:ext>
            </a:extLst>
          </p:cNvPr>
          <p:cNvSpPr txBox="1"/>
          <p:nvPr/>
        </p:nvSpPr>
        <p:spPr>
          <a:xfrm>
            <a:off x="7408204" y="1009685"/>
            <a:ext cx="595035" cy="1015663"/>
          </a:xfrm>
          <a:prstGeom prst="rect">
            <a:avLst/>
          </a:prstGeom>
          <a:noFill/>
        </p:spPr>
        <p:txBody>
          <a:bodyPr wrap="none" rtlCol="0">
            <a:spAutoFit/>
          </a:bodyPr>
          <a:lstStyle/>
          <a:p>
            <a:r>
              <a:rPr lang="cs-CZ" sz="6000" dirty="0">
                <a:solidFill>
                  <a:srgbClr val="FF0000"/>
                </a:solidFill>
              </a:rPr>
              <a:t>+</a:t>
            </a:r>
          </a:p>
        </p:txBody>
      </p:sp>
      <p:sp>
        <p:nvSpPr>
          <p:cNvPr id="8" name="TextovéPole 7">
            <a:extLst>
              <a:ext uri="{FF2B5EF4-FFF2-40B4-BE49-F238E27FC236}">
                <a16:creationId xmlns:a16="http://schemas.microsoft.com/office/drawing/2014/main" id="{DE9AA676-66EC-14A4-9F86-03CE7F8EE82D}"/>
              </a:ext>
            </a:extLst>
          </p:cNvPr>
          <p:cNvSpPr txBox="1"/>
          <p:nvPr/>
        </p:nvSpPr>
        <p:spPr>
          <a:xfrm>
            <a:off x="7509186" y="1788607"/>
            <a:ext cx="445956" cy="1015663"/>
          </a:xfrm>
          <a:prstGeom prst="rect">
            <a:avLst/>
          </a:prstGeom>
          <a:noFill/>
        </p:spPr>
        <p:txBody>
          <a:bodyPr wrap="none" rtlCol="0">
            <a:spAutoFit/>
          </a:bodyPr>
          <a:lstStyle/>
          <a:p>
            <a:r>
              <a:rPr lang="cs-CZ" sz="6000" dirty="0">
                <a:solidFill>
                  <a:srgbClr val="FF0000"/>
                </a:solidFill>
              </a:rPr>
              <a:t>-</a:t>
            </a:r>
          </a:p>
        </p:txBody>
      </p:sp>
    </p:spTree>
    <p:extLst>
      <p:ext uri="{BB962C8B-B14F-4D97-AF65-F5344CB8AC3E}">
        <p14:creationId xmlns:p14="http://schemas.microsoft.com/office/powerpoint/2010/main" val="3631080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493A1-8EBA-2301-2D5F-4D5BE56E9CC1}"/>
            </a:ext>
          </a:extLst>
        </p:cNvPr>
        <p:cNvGrpSpPr/>
        <p:nvPr/>
      </p:nvGrpSpPr>
      <p:grpSpPr>
        <a:xfrm>
          <a:off x="0" y="0"/>
          <a:ext cx="0" cy="0"/>
          <a:chOff x="0" y="0"/>
          <a:chExt cx="0" cy="0"/>
        </a:xfrm>
      </p:grpSpPr>
      <p:sp>
        <p:nvSpPr>
          <p:cNvPr id="12" name="Obdélník 11">
            <a:extLst>
              <a:ext uri="{FF2B5EF4-FFF2-40B4-BE49-F238E27FC236}">
                <a16:creationId xmlns:a16="http://schemas.microsoft.com/office/drawing/2014/main" id="{05B7FA13-066E-7970-A88A-DEC7D5D76295}"/>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3" name="TextovéPole 12">
            <a:extLst>
              <a:ext uri="{FF2B5EF4-FFF2-40B4-BE49-F238E27FC236}">
                <a16:creationId xmlns:a16="http://schemas.microsoft.com/office/drawing/2014/main" id="{9849F551-2852-A615-CDD5-F6E460CF25B4}"/>
              </a:ext>
            </a:extLst>
          </p:cNvPr>
          <p:cNvSpPr txBox="1"/>
          <p:nvPr/>
        </p:nvSpPr>
        <p:spPr>
          <a:xfrm>
            <a:off x="1610658" y="28602"/>
            <a:ext cx="9062096"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se seznamuje s de </a:t>
            </a:r>
            <a:r>
              <a:rPr lang="cs-CZ" sz="2400" cap="small" dirty="0" err="1">
                <a:solidFill>
                  <a:srgbClr val="70AD47">
                    <a:lumMod val="50000"/>
                  </a:srgbClr>
                </a:solidFill>
                <a:latin typeface="Calibri" panose="020F0502020204030204"/>
              </a:rPr>
              <a:t>Broglieho</a:t>
            </a:r>
            <a:r>
              <a:rPr lang="cs-CZ" sz="2400" cap="small" dirty="0">
                <a:solidFill>
                  <a:srgbClr val="70AD47">
                    <a:lumMod val="50000"/>
                  </a:srgbClr>
                </a:solidFill>
                <a:latin typeface="Calibri" panose="020F0502020204030204"/>
              </a:rPr>
              <a:t> disertací a hledá vlnovou rovnici</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grpSp>
        <p:nvGrpSpPr>
          <p:cNvPr id="31" name="Skupina 30">
            <a:extLst>
              <a:ext uri="{FF2B5EF4-FFF2-40B4-BE49-F238E27FC236}">
                <a16:creationId xmlns:a16="http://schemas.microsoft.com/office/drawing/2014/main" id="{C6F4EE97-1AD7-E0B6-FBBB-79BFC319203B}"/>
              </a:ext>
            </a:extLst>
          </p:cNvPr>
          <p:cNvGrpSpPr/>
          <p:nvPr/>
        </p:nvGrpSpPr>
        <p:grpSpPr>
          <a:xfrm>
            <a:off x="2441543" y="4171411"/>
            <a:ext cx="5316717" cy="1283301"/>
            <a:chOff x="3469064" y="3954590"/>
            <a:chExt cx="5316717" cy="1283301"/>
          </a:xfrm>
        </p:grpSpPr>
        <p:sp>
          <p:nvSpPr>
            <p:cNvPr id="15" name="Obdélník 14">
              <a:extLst>
                <a:ext uri="{FF2B5EF4-FFF2-40B4-BE49-F238E27FC236}">
                  <a16:creationId xmlns:a16="http://schemas.microsoft.com/office/drawing/2014/main" id="{798F3593-C0E5-70A1-6512-D48CE58BDD36}"/>
                </a:ext>
              </a:extLst>
            </p:cNvPr>
            <p:cNvSpPr/>
            <p:nvPr/>
          </p:nvSpPr>
          <p:spPr>
            <a:xfrm>
              <a:off x="3469064" y="3954590"/>
              <a:ext cx="5316717" cy="1283301"/>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mc:AlternateContent xmlns:mc="http://schemas.openxmlformats.org/markup-compatibility/2006" xmlns:a14="http://schemas.microsoft.com/office/drawing/2010/main">
          <mc:Choice Requires="a14">
            <p:sp>
              <p:nvSpPr>
                <p:cNvPr id="25" name="TextovéPole 24">
                  <a:extLst>
                    <a:ext uri="{FF2B5EF4-FFF2-40B4-BE49-F238E27FC236}">
                      <a16:creationId xmlns:a16="http://schemas.microsoft.com/office/drawing/2014/main" id="{5CC2DD8C-9B37-4B95-07C4-6CBE775F9991}"/>
                    </a:ext>
                  </a:extLst>
                </p:cNvPr>
                <p:cNvSpPr txBox="1"/>
                <p:nvPr/>
              </p:nvSpPr>
              <p:spPr>
                <a:xfrm>
                  <a:off x="3614507" y="4087940"/>
                  <a:ext cx="5054397" cy="974306"/>
                </a:xfrm>
                <a:prstGeom prst="rect">
                  <a:avLst/>
                </a:prstGeom>
                <a:solidFill>
                  <a:schemeClr val="bg1"/>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ea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𝜓</m:t>
                        </m:r>
                        <m:r>
                          <a:rPr lang="cs-CZ" sz="2400" b="0" i="1" smtClean="0">
                            <a:latin typeface="Cambria Math" panose="02040503050406030204" pitchFamily="18" charset="0"/>
                          </a:rPr>
                          <m:t>=−</m:t>
                        </m:r>
                        <m:f>
                          <m:fPr>
                            <m:ctrlPr>
                              <a:rPr lang="cs-CZ" sz="2400" b="0" i="1" smtClean="0">
                                <a:latin typeface="Cambria Math" panose="02040503050406030204" pitchFamily="18" charset="0"/>
                              </a:rPr>
                            </m:ctrlPr>
                          </m:fPr>
                          <m:num>
                            <m:r>
                              <a:rPr lang="cs-CZ" sz="2400" b="0" i="1" smtClean="0">
                                <a:latin typeface="Cambria Math" panose="02040503050406030204" pitchFamily="18" charset="0"/>
                              </a:rPr>
                              <m:t>4</m:t>
                            </m:r>
                            <m:sSup>
                              <m:sSupPr>
                                <m:ctrlPr>
                                  <a:rPr lang="cs-CZ" sz="2400" b="0" i="1" smtClean="0">
                                    <a:latin typeface="Cambria Math" panose="02040503050406030204" pitchFamily="18" charset="0"/>
                                    <a:ea typeface="Cambria Math" panose="02040503050406030204" pitchFamily="18" charset="0"/>
                                  </a:rPr>
                                </m:ctrlPr>
                              </m:sSupPr>
                              <m:e>
                                <m:r>
                                  <a:rPr lang="cs-CZ" sz="2400" b="0" i="1" smtClean="0">
                                    <a:latin typeface="Cambria Math" panose="02040503050406030204" pitchFamily="18" charset="0"/>
                                    <a:ea typeface="Cambria Math" panose="02040503050406030204" pitchFamily="18" charset="0"/>
                                  </a:rPr>
                                  <m:t>𝜋</m:t>
                                </m:r>
                              </m:e>
                              <m:sup>
                                <m:r>
                                  <a:rPr lang="cs-CZ" sz="2400" b="0" i="1" smtClean="0">
                                    <a:latin typeface="Cambria Math" panose="02040503050406030204" pitchFamily="18" charset="0"/>
                                  </a:rPr>
                                  <m:t>2</m:t>
                                </m:r>
                              </m:sup>
                            </m:sSup>
                          </m:num>
                          <m:den>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h</m:t>
                                </m:r>
                              </m:e>
                              <m:sup>
                                <m:r>
                                  <a:rPr lang="cs-CZ" sz="2400" i="1">
                                    <a:latin typeface="Cambria Math" panose="02040503050406030204" pitchFamily="18" charset="0"/>
                                  </a:rPr>
                                  <m:t>2</m:t>
                                </m:r>
                              </m:sup>
                            </m:sSup>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𝑐</m:t>
                                </m:r>
                              </m:e>
                              <m:sup>
                                <m:r>
                                  <a:rPr lang="cs-CZ" sz="2400" i="1">
                                    <a:latin typeface="Cambria Math" panose="02040503050406030204" pitchFamily="18" charset="0"/>
                                  </a:rPr>
                                  <m:t>2</m:t>
                                </m:r>
                              </m:sup>
                            </m:sSup>
                          </m:den>
                        </m:f>
                        <m:d>
                          <m:dPr>
                            <m:begChr m:val="["/>
                            <m:endChr m:val="]"/>
                            <m:ctrlPr>
                              <a:rPr lang="cs-CZ" sz="2400" i="1">
                                <a:latin typeface="Cambria Math" panose="02040503050406030204" pitchFamily="18" charset="0"/>
                              </a:rPr>
                            </m:ctrlPr>
                          </m:dPr>
                          <m:e>
                            <m:sSup>
                              <m:sSupPr>
                                <m:ctrlPr>
                                  <a:rPr lang="cs-CZ" sz="2400" i="1">
                                    <a:latin typeface="Cambria Math" panose="02040503050406030204" pitchFamily="18" charset="0"/>
                                  </a:rPr>
                                </m:ctrlPr>
                              </m:sSupPr>
                              <m:e>
                                <m:d>
                                  <m:dPr>
                                    <m:ctrlPr>
                                      <a:rPr lang="cs-CZ" sz="2400" i="1">
                                        <a:latin typeface="Cambria Math" panose="02040503050406030204" pitchFamily="18" charset="0"/>
                                      </a:rPr>
                                    </m:ctrlPr>
                                  </m:dPr>
                                  <m:e>
                                    <m:r>
                                      <a:rPr lang="cs-CZ" sz="2400" i="1">
                                        <a:latin typeface="Cambria Math" panose="02040503050406030204" pitchFamily="18" charset="0"/>
                                      </a:rPr>
                                      <m:t>h𝑓</m:t>
                                    </m:r>
                                    <m:r>
                                      <a:rPr lang="cs-CZ" sz="2400" b="0" i="1" smtClean="0">
                                        <a:latin typeface="Cambria Math" panose="02040503050406030204" pitchFamily="18" charset="0"/>
                                      </a:rPr>
                                      <m:t>+</m:t>
                                    </m:r>
                                    <m:f>
                                      <m:fPr>
                                        <m:ctrlPr>
                                          <a:rPr lang="cs-CZ" sz="2400" b="0" i="1" smtClean="0">
                                            <a:latin typeface="Cambria Math" panose="02040503050406030204" pitchFamily="18" charset="0"/>
                                          </a:rPr>
                                        </m:ctrlPr>
                                      </m:fPr>
                                      <m:num>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𝑒</m:t>
                                            </m:r>
                                          </m:e>
                                          <m:sup>
                                            <m:r>
                                              <a:rPr lang="cs-CZ" sz="2400" b="0" i="1" smtClean="0">
                                                <a:latin typeface="Cambria Math" panose="02040503050406030204" pitchFamily="18" charset="0"/>
                                              </a:rPr>
                                              <m:t>2</m:t>
                                            </m:r>
                                          </m:sup>
                                        </m:sSup>
                                      </m:num>
                                      <m:den>
                                        <m:r>
                                          <a:rPr lang="cs-CZ" sz="2400" b="0" i="1" smtClean="0">
                                            <a:latin typeface="Cambria Math" panose="02040503050406030204" pitchFamily="18" charset="0"/>
                                          </a:rPr>
                                          <m:t>𝑟</m:t>
                                        </m:r>
                                      </m:den>
                                    </m:f>
                                  </m:e>
                                </m:d>
                              </m:e>
                              <m:sup>
                                <m:r>
                                  <a:rPr lang="cs-CZ" sz="2400" b="0" i="1" smtClean="0">
                                    <a:latin typeface="Cambria Math" panose="02040503050406030204" pitchFamily="18" charset="0"/>
                                  </a:rPr>
                                  <m:t>2</m:t>
                                </m:r>
                              </m:sup>
                            </m:sSup>
                            <m:r>
                              <a:rPr lang="cs-CZ" sz="2400" b="0" i="1" smtClean="0">
                                <a:latin typeface="Cambria Math" panose="02040503050406030204" pitchFamily="18" charset="0"/>
                              </a:rPr>
                              <m:t>−</m:t>
                            </m:r>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𝑚</m:t>
                                </m:r>
                              </m:e>
                              <m:sup>
                                <m:r>
                                  <a:rPr lang="cs-CZ" sz="2400" b="0" i="1" smtClean="0">
                                    <a:latin typeface="Cambria Math" panose="02040503050406030204" pitchFamily="18" charset="0"/>
                                  </a:rPr>
                                  <m:t>2</m:t>
                                </m:r>
                              </m:sup>
                            </m:sSup>
                            <m:sSup>
                              <m:sSupPr>
                                <m:ctrlPr>
                                  <a:rPr lang="cs-CZ" sz="2400" i="1">
                                    <a:latin typeface="Cambria Math" panose="02040503050406030204" pitchFamily="18" charset="0"/>
                                  </a:rPr>
                                </m:ctrlPr>
                              </m:sSupPr>
                              <m:e>
                                <m:r>
                                  <a:rPr lang="cs-CZ" sz="2400" i="1">
                                    <a:latin typeface="Cambria Math" panose="02040503050406030204" pitchFamily="18" charset="0"/>
                                  </a:rPr>
                                  <m:t>𝑐</m:t>
                                </m:r>
                              </m:e>
                              <m:sup>
                                <m:r>
                                  <a:rPr lang="cs-CZ" sz="2400" b="0" i="1" smtClean="0">
                                    <a:latin typeface="Cambria Math" panose="02040503050406030204" pitchFamily="18" charset="0"/>
                                  </a:rPr>
                                  <m:t>4</m:t>
                                </m:r>
                              </m:sup>
                            </m:sSup>
                          </m:e>
                        </m:d>
                        <m:r>
                          <a:rPr lang="cs-CZ" sz="2400" i="1">
                            <a:latin typeface="Cambria Math" panose="02040503050406030204" pitchFamily="18" charset="0"/>
                            <a:ea typeface="Cambria Math" panose="02040503050406030204" pitchFamily="18" charset="0"/>
                          </a:rPr>
                          <m:t>𝜓</m:t>
                        </m:r>
                      </m:oMath>
                    </m:oMathPara>
                  </a14:m>
                  <a:endParaRPr lang="cs-CZ" sz="2400" dirty="0"/>
                </a:p>
              </p:txBody>
            </p:sp>
          </mc:Choice>
          <mc:Fallback xmlns="">
            <p:sp>
              <p:nvSpPr>
                <p:cNvPr id="25" name="TextovéPole 24">
                  <a:extLst>
                    <a:ext uri="{FF2B5EF4-FFF2-40B4-BE49-F238E27FC236}">
                      <a16:creationId xmlns:a16="http://schemas.microsoft.com/office/drawing/2014/main" id="{2A34DD7E-65B0-2F74-8047-A5DC9B690828}"/>
                    </a:ext>
                  </a:extLst>
                </p:cNvPr>
                <p:cNvSpPr txBox="1">
                  <a:spLocks noRot="1" noChangeAspect="1" noMove="1" noResize="1" noEditPoints="1" noAdjustHandles="1" noChangeArrowheads="1" noChangeShapeType="1" noTextEdit="1"/>
                </p:cNvSpPr>
                <p:nvPr/>
              </p:nvSpPr>
              <p:spPr>
                <a:xfrm>
                  <a:off x="3614507" y="4087940"/>
                  <a:ext cx="5054397" cy="974306"/>
                </a:xfrm>
                <a:prstGeom prst="rect">
                  <a:avLst/>
                </a:prstGeom>
                <a:blipFill>
                  <a:blip r:embed="rId3"/>
                  <a:stretch>
                    <a:fillRect/>
                  </a:stretch>
                </a:blipFill>
              </p:spPr>
              <p:txBody>
                <a:bodyPr/>
                <a:lstStyle/>
                <a:p>
                  <a:r>
                    <a:rPr lang="cs-CZ">
                      <a:noFill/>
                    </a:rPr>
                    <a:t> </a:t>
                  </a:r>
                </a:p>
              </p:txBody>
            </p:sp>
          </mc:Fallback>
        </mc:AlternateContent>
      </p:grpSp>
      <p:sp>
        <p:nvSpPr>
          <p:cNvPr id="27" name="Obdélník: se zakulacenými rohy 26">
            <a:extLst>
              <a:ext uri="{FF2B5EF4-FFF2-40B4-BE49-F238E27FC236}">
                <a16:creationId xmlns:a16="http://schemas.microsoft.com/office/drawing/2014/main" id="{22E52972-1443-8F55-9DA3-7047FE59D53C}"/>
              </a:ext>
            </a:extLst>
          </p:cNvPr>
          <p:cNvSpPr/>
          <p:nvPr/>
        </p:nvSpPr>
        <p:spPr>
          <a:xfrm>
            <a:off x="4682874" y="4304761"/>
            <a:ext cx="493543" cy="1052469"/>
          </a:xfrm>
          <a:prstGeom prst="roundRect">
            <a:avLst/>
          </a:prstGeom>
          <a:no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mc:AlternateContent xmlns:mc="http://schemas.openxmlformats.org/markup-compatibility/2006" xmlns:a14="http://schemas.microsoft.com/office/drawing/2010/main">
        <mc:Choice Requires="a14">
          <p:sp>
            <p:nvSpPr>
              <p:cNvPr id="28" name="TextovéPole 27">
                <a:extLst>
                  <a:ext uri="{FF2B5EF4-FFF2-40B4-BE49-F238E27FC236}">
                    <a16:creationId xmlns:a16="http://schemas.microsoft.com/office/drawing/2014/main" id="{3471B0D3-779C-5E36-C1EC-80273AFAF290}"/>
                  </a:ext>
                </a:extLst>
              </p:cNvPr>
              <p:cNvSpPr txBox="1"/>
              <p:nvPr/>
            </p:nvSpPr>
            <p:spPr>
              <a:xfrm>
                <a:off x="4796179" y="5254602"/>
                <a:ext cx="312201" cy="430887"/>
              </a:xfrm>
              <a:prstGeom prst="rect">
                <a:avLst/>
              </a:prstGeom>
              <a:solidFill>
                <a:schemeClr val="bg1"/>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800" b="0" i="1" smtClean="0">
                          <a:solidFill>
                            <a:srgbClr val="92D050"/>
                          </a:solidFill>
                          <a:latin typeface="Cambria Math" panose="02040503050406030204" pitchFamily="18" charset="0"/>
                        </a:rPr>
                        <m:t>𝐸</m:t>
                      </m:r>
                    </m:oMath>
                  </m:oMathPara>
                </a14:m>
                <a:endParaRPr lang="cs-CZ" sz="2800" dirty="0">
                  <a:solidFill>
                    <a:srgbClr val="92D050"/>
                  </a:solidFill>
                </a:endParaRPr>
              </a:p>
            </p:txBody>
          </p:sp>
        </mc:Choice>
        <mc:Fallback xmlns="">
          <p:sp>
            <p:nvSpPr>
              <p:cNvPr id="28" name="TextovéPole 27">
                <a:extLst>
                  <a:ext uri="{FF2B5EF4-FFF2-40B4-BE49-F238E27FC236}">
                    <a16:creationId xmlns:a16="http://schemas.microsoft.com/office/drawing/2014/main" id="{876BAC48-8A0E-B98C-5EE5-98D56BDCC820}"/>
                  </a:ext>
                </a:extLst>
              </p:cNvPr>
              <p:cNvSpPr txBox="1">
                <a:spLocks noRot="1" noChangeAspect="1" noMove="1" noResize="1" noEditPoints="1" noAdjustHandles="1" noChangeArrowheads="1" noChangeShapeType="1" noTextEdit="1"/>
              </p:cNvSpPr>
              <p:nvPr/>
            </p:nvSpPr>
            <p:spPr>
              <a:xfrm>
                <a:off x="4796179" y="5254602"/>
                <a:ext cx="312201" cy="430887"/>
              </a:xfrm>
              <a:prstGeom prst="rect">
                <a:avLst/>
              </a:prstGeom>
              <a:blipFill>
                <a:blip r:embed="rId4"/>
                <a:stretch>
                  <a:fillRect/>
                </a:stretch>
              </a:blipFill>
            </p:spPr>
            <p:txBody>
              <a:bodyPr/>
              <a:lstStyle/>
              <a:p>
                <a:r>
                  <a:rPr lang="cs-CZ">
                    <a:noFill/>
                  </a:rPr>
                  <a:t> </a:t>
                </a:r>
              </a:p>
            </p:txBody>
          </p:sp>
        </mc:Fallback>
      </mc:AlternateContent>
      <p:sp>
        <p:nvSpPr>
          <p:cNvPr id="4" name="TextovéPole 3">
            <a:extLst>
              <a:ext uri="{FF2B5EF4-FFF2-40B4-BE49-F238E27FC236}">
                <a16:creationId xmlns:a16="http://schemas.microsoft.com/office/drawing/2014/main" id="{CF335912-410D-0534-ABA4-2A3232F0B5C6}"/>
              </a:ext>
            </a:extLst>
          </p:cNvPr>
          <p:cNvSpPr txBox="1"/>
          <p:nvPr/>
        </p:nvSpPr>
        <p:spPr>
          <a:xfrm>
            <a:off x="369193" y="1232353"/>
            <a:ext cx="7128745" cy="2585323"/>
          </a:xfrm>
          <a:prstGeom prst="rect">
            <a:avLst/>
          </a:prstGeom>
          <a:noFill/>
        </p:spPr>
        <p:txBody>
          <a:bodyPr wrap="square" rtlCol="0">
            <a:spAutoFit/>
          </a:bodyPr>
          <a:lstStyle/>
          <a:p>
            <a:pPr marL="285750" indent="-285750">
              <a:buFont typeface="Arial" panose="020B0604020202020204" pitchFamily="34" charset="0"/>
              <a:buChar char="•"/>
            </a:pPr>
            <a:r>
              <a:rPr lang="cs-CZ" dirty="0">
                <a:solidFill>
                  <a:srgbClr val="0070C0"/>
                </a:solidFill>
                <a:latin typeface="Cavolini" panose="03000502040302020204" pitchFamily="66" charset="0"/>
                <a:cs typeface="Cavolini" panose="03000502040302020204" pitchFamily="66" charset="0"/>
              </a:rPr>
              <a:t>V </a:t>
            </a:r>
            <a:r>
              <a:rPr lang="cs-CZ"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nerelativistické</a:t>
            </a:r>
            <a:r>
              <a:rPr lang="cs-CZ" dirty="0">
                <a:solidFill>
                  <a:srgbClr val="0070C0"/>
                </a:solidFill>
                <a:latin typeface="Cavolini" panose="03000502040302020204" pitchFamily="66" charset="0"/>
                <a:cs typeface="Cavolini" panose="03000502040302020204" pitchFamily="66" charset="0"/>
              </a:rPr>
              <a:t> limitě řešení rovnice dávalo hodnoty získané </a:t>
            </a:r>
            <a:r>
              <a:rPr lang="cs-CZ" dirty="0" err="1">
                <a:solidFill>
                  <a:srgbClr val="0070C0"/>
                </a:solidFill>
                <a:latin typeface="Cavolini" panose="03000502040302020204" pitchFamily="66" charset="0"/>
                <a:cs typeface="Cavolini" panose="03000502040302020204" pitchFamily="66" charset="0"/>
              </a:rPr>
              <a:t>Bohrem</a:t>
            </a:r>
            <a:r>
              <a:rPr lang="cs-CZ" dirty="0">
                <a:solidFill>
                  <a:srgbClr val="0070C0"/>
                </a:solidFill>
                <a:latin typeface="Cavolini" panose="03000502040302020204" pitchFamily="66" charset="0"/>
                <a:cs typeface="Cavolini" panose="03000502040302020204" pitchFamily="66" charset="0"/>
              </a:rPr>
              <a:t> (1913).</a:t>
            </a:r>
          </a:p>
          <a:p>
            <a:pPr marL="285750" indent="-285750">
              <a:buFont typeface="Arial" panose="020B0604020202020204" pitchFamily="34" charset="0"/>
              <a:buChar char="•"/>
            </a:pPr>
            <a:r>
              <a:rPr lang="cs-CZ" dirty="0">
                <a:solidFill>
                  <a:srgbClr val="0070C0"/>
                </a:solidFill>
                <a:latin typeface="Cavolini" panose="03000502040302020204" pitchFamily="66" charset="0"/>
                <a:cs typeface="Cavolini" panose="03000502040302020204" pitchFamily="66" charset="0"/>
              </a:rPr>
              <a:t>Řešení této rovnice nevysvětlovalo správně </a:t>
            </a:r>
            <a:r>
              <a:rPr lang="cs-CZ" b="1" dirty="0">
                <a:solidFill>
                  <a:srgbClr val="0070C0"/>
                </a:solidFill>
                <a:latin typeface="Cavolini" panose="03000502040302020204" pitchFamily="66" charset="0"/>
                <a:cs typeface="Cavolini" panose="03000502040302020204" pitchFamily="66" charset="0"/>
              </a:rPr>
              <a:t>jemnou strukturu </a:t>
            </a:r>
            <a:r>
              <a:rPr lang="cs-CZ" dirty="0">
                <a:solidFill>
                  <a:srgbClr val="0070C0"/>
                </a:solidFill>
                <a:latin typeface="Cavolini" panose="03000502040302020204" pitchFamily="66" charset="0"/>
                <a:cs typeface="Cavolini" panose="03000502040302020204" pitchFamily="66" charset="0"/>
              </a:rPr>
              <a:t>atomu vodíku. Hodnoty energie byly jiné než získané Sommerfeldem (1915), které souhlasily  s experimentem.</a:t>
            </a:r>
          </a:p>
          <a:p>
            <a:pPr marL="285750" indent="-285750">
              <a:buFont typeface="Arial" panose="020B0604020202020204" pitchFamily="34" charset="0"/>
              <a:buChar char="•"/>
            </a:pPr>
            <a:r>
              <a:rPr lang="cs-CZ"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dirty="0">
                <a:solidFill>
                  <a:srgbClr val="0070C0"/>
                </a:solidFill>
                <a:latin typeface="Cavolini" panose="03000502040302020204" pitchFamily="66" charset="0"/>
                <a:cs typeface="Cavolini" panose="03000502040302020204" pitchFamily="66" charset="0"/>
              </a:rPr>
              <a:t> byl zklamaný … svou relativistickou rovnici nepublikoval (je dochováno 4stánkové memorandum) … hledání rovnice na čas přerušuje.</a:t>
            </a:r>
          </a:p>
        </p:txBody>
      </p:sp>
      <p:sp>
        <p:nvSpPr>
          <p:cNvPr id="6" name="TextovéPole 5">
            <a:extLst>
              <a:ext uri="{FF2B5EF4-FFF2-40B4-BE49-F238E27FC236}">
                <a16:creationId xmlns:a16="http://schemas.microsoft.com/office/drawing/2014/main" id="{BBF438F6-1E20-BBC5-15CE-A09D89E795EC}"/>
              </a:ext>
            </a:extLst>
          </p:cNvPr>
          <p:cNvSpPr txBox="1"/>
          <p:nvPr/>
        </p:nvSpPr>
        <p:spPr>
          <a:xfrm>
            <a:off x="1840111" y="639583"/>
            <a:ext cx="8536696" cy="461665"/>
          </a:xfrm>
          <a:prstGeom prst="rect">
            <a:avLst/>
          </a:prstGeom>
          <a:noFill/>
        </p:spPr>
        <p:txBody>
          <a:bodyPr wrap="none" rtlCol="0">
            <a:spAutoFit/>
          </a:bodyPr>
          <a:lstStyle/>
          <a:p>
            <a:r>
              <a:rPr lang="cs-CZ" sz="2400" cap="small" dirty="0">
                <a:solidFill>
                  <a:schemeClr val="bg1">
                    <a:lumMod val="50000"/>
                  </a:schemeClr>
                </a:solidFill>
                <a:latin typeface="Calibri" panose="020F0502020204030204"/>
              </a:rPr>
              <a:t>První (relativistická) </a:t>
            </a:r>
            <a:r>
              <a:rPr lang="cs-CZ" sz="2400" cap="small" dirty="0" err="1">
                <a:solidFill>
                  <a:schemeClr val="bg1">
                    <a:lumMod val="50000"/>
                  </a:schemeClr>
                </a:solidFill>
                <a:latin typeface="Calibri" panose="020F0502020204030204"/>
              </a:rPr>
              <a:t>Schrödingerova</a:t>
            </a:r>
            <a:r>
              <a:rPr lang="cs-CZ" sz="2400" cap="small" dirty="0">
                <a:solidFill>
                  <a:schemeClr val="bg1">
                    <a:lumMod val="50000"/>
                  </a:schemeClr>
                </a:solidFill>
                <a:latin typeface="Calibri" panose="020F0502020204030204"/>
              </a:rPr>
              <a:t> rovnice pro </a:t>
            </a:r>
            <a:r>
              <a:rPr lang="cs-CZ" sz="2400" cap="small" dirty="0">
                <a:solidFill>
                  <a:srgbClr val="C00000"/>
                </a:solidFill>
                <a:latin typeface="Calibri" panose="020F0502020204030204"/>
              </a:rPr>
              <a:t>atom vodíku </a:t>
            </a:r>
            <a:r>
              <a:rPr lang="cs-CZ" sz="2400" cap="small" dirty="0">
                <a:solidFill>
                  <a:schemeClr val="bg1">
                    <a:lumMod val="50000"/>
                  </a:schemeClr>
                </a:solidFill>
                <a:latin typeface="Calibri" panose="020F0502020204030204"/>
              </a:rPr>
              <a:t>(1925)</a:t>
            </a:r>
            <a:endParaRPr lang="cs-CZ" sz="2400" cap="small" dirty="0">
              <a:solidFill>
                <a:schemeClr val="bg1">
                  <a:lumMod val="50000"/>
                </a:schemeClr>
              </a:solidFill>
              <a:effectLst>
                <a:outerShdw blurRad="38100" dist="38100" dir="2700000" algn="tl">
                  <a:srgbClr val="000000">
                    <a:alpha val="43137"/>
                  </a:srgbClr>
                </a:outerShdw>
              </a:effectLst>
              <a:latin typeface="Calibri" panose="020F0502020204030204"/>
            </a:endParaRPr>
          </a:p>
        </p:txBody>
      </p:sp>
      <p:sp>
        <p:nvSpPr>
          <p:cNvPr id="5" name="TextovéPole 4">
            <a:extLst>
              <a:ext uri="{FF2B5EF4-FFF2-40B4-BE49-F238E27FC236}">
                <a16:creationId xmlns:a16="http://schemas.microsoft.com/office/drawing/2014/main" id="{79E85B55-7E2C-FC57-A17A-8B8B177A9792}"/>
              </a:ext>
            </a:extLst>
          </p:cNvPr>
          <p:cNvSpPr txBox="1"/>
          <p:nvPr/>
        </p:nvSpPr>
        <p:spPr>
          <a:xfrm>
            <a:off x="7408204" y="1009685"/>
            <a:ext cx="595035" cy="1015663"/>
          </a:xfrm>
          <a:prstGeom prst="rect">
            <a:avLst/>
          </a:prstGeom>
          <a:noFill/>
        </p:spPr>
        <p:txBody>
          <a:bodyPr wrap="none" rtlCol="0">
            <a:spAutoFit/>
          </a:bodyPr>
          <a:lstStyle/>
          <a:p>
            <a:r>
              <a:rPr lang="cs-CZ" sz="6000" dirty="0">
                <a:solidFill>
                  <a:srgbClr val="FF0000"/>
                </a:solidFill>
              </a:rPr>
              <a:t>+</a:t>
            </a:r>
          </a:p>
        </p:txBody>
      </p:sp>
      <p:sp>
        <p:nvSpPr>
          <p:cNvPr id="8" name="TextovéPole 7">
            <a:extLst>
              <a:ext uri="{FF2B5EF4-FFF2-40B4-BE49-F238E27FC236}">
                <a16:creationId xmlns:a16="http://schemas.microsoft.com/office/drawing/2014/main" id="{AD3F0633-C35B-4840-9AA5-01DF89093CB6}"/>
              </a:ext>
            </a:extLst>
          </p:cNvPr>
          <p:cNvSpPr txBox="1"/>
          <p:nvPr/>
        </p:nvSpPr>
        <p:spPr>
          <a:xfrm>
            <a:off x="7509186" y="1788607"/>
            <a:ext cx="445956" cy="1015663"/>
          </a:xfrm>
          <a:prstGeom prst="rect">
            <a:avLst/>
          </a:prstGeom>
          <a:noFill/>
        </p:spPr>
        <p:txBody>
          <a:bodyPr wrap="none" rtlCol="0">
            <a:spAutoFit/>
          </a:bodyPr>
          <a:lstStyle/>
          <a:p>
            <a:r>
              <a:rPr lang="cs-CZ" sz="6000" dirty="0">
                <a:solidFill>
                  <a:srgbClr val="FF0000"/>
                </a:solidFill>
              </a:rPr>
              <a:t>-</a:t>
            </a:r>
          </a:p>
        </p:txBody>
      </p:sp>
    </p:spTree>
    <p:extLst>
      <p:ext uri="{BB962C8B-B14F-4D97-AF65-F5344CB8AC3E}">
        <p14:creationId xmlns:p14="http://schemas.microsoft.com/office/powerpoint/2010/main" val="381003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BED73-62E0-D89D-D2DD-37A480F08DD0}"/>
            </a:ext>
          </a:extLst>
        </p:cNvPr>
        <p:cNvGrpSpPr/>
        <p:nvPr/>
      </p:nvGrpSpPr>
      <p:grpSpPr>
        <a:xfrm>
          <a:off x="0" y="0"/>
          <a:ext cx="0" cy="0"/>
          <a:chOff x="0" y="0"/>
          <a:chExt cx="0" cy="0"/>
        </a:xfrm>
      </p:grpSpPr>
      <p:sp>
        <p:nvSpPr>
          <p:cNvPr id="12" name="Obdélník 11">
            <a:extLst>
              <a:ext uri="{FF2B5EF4-FFF2-40B4-BE49-F238E27FC236}">
                <a16:creationId xmlns:a16="http://schemas.microsoft.com/office/drawing/2014/main" id="{1368BC15-E126-32A7-5F8D-AF07BE9346C3}"/>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3" name="TextovéPole 12">
            <a:extLst>
              <a:ext uri="{FF2B5EF4-FFF2-40B4-BE49-F238E27FC236}">
                <a16:creationId xmlns:a16="http://schemas.microsoft.com/office/drawing/2014/main" id="{7921FC85-B0C3-0BAE-1AD3-0EB5CBD0B8FC}"/>
              </a:ext>
            </a:extLst>
          </p:cNvPr>
          <p:cNvSpPr txBox="1"/>
          <p:nvPr/>
        </p:nvSpPr>
        <p:spPr>
          <a:xfrm>
            <a:off x="1610658" y="28602"/>
            <a:ext cx="9062096"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se seznamuje s de </a:t>
            </a:r>
            <a:r>
              <a:rPr lang="cs-CZ" sz="2400" cap="small" dirty="0" err="1">
                <a:solidFill>
                  <a:srgbClr val="70AD47">
                    <a:lumMod val="50000"/>
                  </a:srgbClr>
                </a:solidFill>
                <a:latin typeface="Calibri" panose="020F0502020204030204"/>
              </a:rPr>
              <a:t>Broglieho</a:t>
            </a:r>
            <a:r>
              <a:rPr lang="cs-CZ" sz="2400" cap="small" dirty="0">
                <a:solidFill>
                  <a:srgbClr val="70AD47">
                    <a:lumMod val="50000"/>
                  </a:srgbClr>
                </a:solidFill>
                <a:latin typeface="Calibri" panose="020F0502020204030204"/>
              </a:rPr>
              <a:t> disertací a hledá vlnovou rovnici</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6" name="TextovéPole 5">
            <a:extLst>
              <a:ext uri="{FF2B5EF4-FFF2-40B4-BE49-F238E27FC236}">
                <a16:creationId xmlns:a16="http://schemas.microsoft.com/office/drawing/2014/main" id="{B2C53956-82C7-F025-D164-A10CC566586C}"/>
              </a:ext>
            </a:extLst>
          </p:cNvPr>
          <p:cNvSpPr txBox="1"/>
          <p:nvPr/>
        </p:nvSpPr>
        <p:spPr>
          <a:xfrm>
            <a:off x="1840111" y="639583"/>
            <a:ext cx="8536696" cy="461665"/>
          </a:xfrm>
          <a:prstGeom prst="rect">
            <a:avLst/>
          </a:prstGeom>
          <a:noFill/>
        </p:spPr>
        <p:txBody>
          <a:bodyPr wrap="none" rtlCol="0">
            <a:spAutoFit/>
          </a:bodyPr>
          <a:lstStyle/>
          <a:p>
            <a:r>
              <a:rPr lang="cs-CZ" sz="2400" cap="small" dirty="0">
                <a:solidFill>
                  <a:schemeClr val="bg1">
                    <a:lumMod val="50000"/>
                  </a:schemeClr>
                </a:solidFill>
                <a:latin typeface="Calibri" panose="020F0502020204030204"/>
              </a:rPr>
              <a:t>První (relativistická) </a:t>
            </a:r>
            <a:r>
              <a:rPr lang="cs-CZ" sz="2400" cap="small" dirty="0" err="1">
                <a:solidFill>
                  <a:schemeClr val="bg1">
                    <a:lumMod val="50000"/>
                  </a:schemeClr>
                </a:solidFill>
                <a:latin typeface="Calibri" panose="020F0502020204030204"/>
              </a:rPr>
              <a:t>Schrödingerova</a:t>
            </a:r>
            <a:r>
              <a:rPr lang="cs-CZ" sz="2400" cap="small" dirty="0">
                <a:solidFill>
                  <a:schemeClr val="bg1">
                    <a:lumMod val="50000"/>
                  </a:schemeClr>
                </a:solidFill>
                <a:latin typeface="Calibri" panose="020F0502020204030204"/>
              </a:rPr>
              <a:t> rovnice pro </a:t>
            </a:r>
            <a:r>
              <a:rPr lang="cs-CZ" sz="2400" cap="small" dirty="0">
                <a:solidFill>
                  <a:srgbClr val="C00000"/>
                </a:solidFill>
                <a:latin typeface="Calibri" panose="020F0502020204030204"/>
              </a:rPr>
              <a:t>atom vodíku </a:t>
            </a:r>
            <a:r>
              <a:rPr lang="cs-CZ" sz="2400" cap="small" dirty="0">
                <a:solidFill>
                  <a:schemeClr val="bg1">
                    <a:lumMod val="50000"/>
                  </a:schemeClr>
                </a:solidFill>
                <a:latin typeface="Calibri" panose="020F0502020204030204"/>
              </a:rPr>
              <a:t>(1925)</a:t>
            </a:r>
            <a:endParaRPr lang="cs-CZ" sz="2400" cap="small" dirty="0">
              <a:solidFill>
                <a:schemeClr val="bg1">
                  <a:lumMod val="50000"/>
                </a:schemeClr>
              </a:solidFill>
              <a:effectLst>
                <a:outerShdw blurRad="38100" dist="38100" dir="2700000" algn="tl">
                  <a:srgbClr val="000000">
                    <a:alpha val="43137"/>
                  </a:srgbClr>
                </a:outerShdw>
              </a:effectLst>
              <a:latin typeface="Calibri" panose="020F0502020204030204"/>
            </a:endParaRPr>
          </a:p>
        </p:txBody>
      </p:sp>
      <p:sp>
        <p:nvSpPr>
          <p:cNvPr id="8" name="TextovéPole 7">
            <a:extLst>
              <a:ext uri="{FF2B5EF4-FFF2-40B4-BE49-F238E27FC236}">
                <a16:creationId xmlns:a16="http://schemas.microsoft.com/office/drawing/2014/main" id="{6258943A-E606-4DA2-1EEF-4223B68F049D}"/>
              </a:ext>
            </a:extLst>
          </p:cNvPr>
          <p:cNvSpPr txBox="1"/>
          <p:nvPr/>
        </p:nvSpPr>
        <p:spPr>
          <a:xfrm>
            <a:off x="369194" y="1232353"/>
            <a:ext cx="7403206" cy="2862322"/>
          </a:xfrm>
          <a:prstGeom prst="rect">
            <a:avLst/>
          </a:prstGeom>
          <a:noFill/>
        </p:spPr>
        <p:txBody>
          <a:bodyPr wrap="square" rtlCol="0">
            <a:spAutoFit/>
          </a:bodyPr>
          <a:lstStyle/>
          <a:p>
            <a:pPr marL="285750" indent="-285750">
              <a:buFont typeface="Arial" panose="020B0604020202020204" pitchFamily="34" charset="0"/>
              <a:buChar char="•"/>
            </a:pPr>
            <a:r>
              <a:rPr lang="cs-CZ" dirty="0">
                <a:solidFill>
                  <a:schemeClr val="bg1"/>
                </a:solidFill>
                <a:latin typeface="Cavolini" panose="03000502040302020204" pitchFamily="66" charset="0"/>
                <a:cs typeface="Cavolini" panose="03000502040302020204" pitchFamily="66" charset="0"/>
              </a:rPr>
              <a:t>V </a:t>
            </a:r>
            <a:r>
              <a:rPr lang="cs-CZ" dirty="0" err="1">
                <a:solidFill>
                  <a:schemeClr val="bg1"/>
                </a:solidFill>
                <a:latin typeface="Cavolini" panose="03000502040302020204" pitchFamily="66" charset="0"/>
                <a:cs typeface="Cavolini" panose="03000502040302020204" pitchFamily="66" charset="0"/>
              </a:rPr>
              <a:t>nerelativistické</a:t>
            </a:r>
            <a:r>
              <a:rPr lang="cs-CZ" dirty="0">
                <a:solidFill>
                  <a:schemeClr val="bg1"/>
                </a:solidFill>
                <a:latin typeface="Cavolini" panose="03000502040302020204" pitchFamily="66" charset="0"/>
                <a:cs typeface="Cavolini" panose="03000502040302020204" pitchFamily="66" charset="0"/>
              </a:rPr>
              <a:t> limitě řešení dávalo hodnoty získané </a:t>
            </a:r>
            <a:r>
              <a:rPr lang="cs-CZ" dirty="0" err="1">
                <a:solidFill>
                  <a:schemeClr val="bg1"/>
                </a:solidFill>
                <a:latin typeface="Cavolini" panose="03000502040302020204" pitchFamily="66" charset="0"/>
                <a:cs typeface="Cavolini" panose="03000502040302020204" pitchFamily="66" charset="0"/>
              </a:rPr>
              <a:t>Bohrem</a:t>
            </a:r>
            <a:r>
              <a:rPr lang="cs-CZ" dirty="0">
                <a:solidFill>
                  <a:schemeClr val="bg1"/>
                </a:solidFill>
                <a:latin typeface="Cavolini" panose="03000502040302020204" pitchFamily="66" charset="0"/>
                <a:cs typeface="Cavolini" panose="03000502040302020204" pitchFamily="66" charset="0"/>
              </a:rPr>
              <a:t> (1913).</a:t>
            </a:r>
          </a:p>
          <a:p>
            <a:pPr marL="285750" indent="-285750">
              <a:buFont typeface="Arial" panose="020B0604020202020204" pitchFamily="34" charset="0"/>
              <a:buChar char="•"/>
            </a:pPr>
            <a:r>
              <a:rPr lang="cs-CZ" dirty="0">
                <a:solidFill>
                  <a:schemeClr val="bg1"/>
                </a:solidFill>
                <a:latin typeface="Cavolini" panose="03000502040302020204" pitchFamily="66" charset="0"/>
                <a:cs typeface="Cavolini" panose="03000502040302020204" pitchFamily="66" charset="0"/>
              </a:rPr>
              <a:t>Řešení této rovnice nevysvětlovalo správně </a:t>
            </a:r>
            <a:r>
              <a:rPr lang="cs-CZ" b="1" dirty="0">
                <a:solidFill>
                  <a:schemeClr val="bg1"/>
                </a:solidFill>
                <a:latin typeface="Cavolini" panose="03000502040302020204" pitchFamily="66" charset="0"/>
                <a:cs typeface="Cavolini" panose="03000502040302020204" pitchFamily="66" charset="0"/>
              </a:rPr>
              <a:t>jemnou strukturu </a:t>
            </a:r>
            <a:r>
              <a:rPr lang="cs-CZ" dirty="0">
                <a:solidFill>
                  <a:schemeClr val="bg1"/>
                </a:solidFill>
                <a:latin typeface="Cavolini" panose="03000502040302020204" pitchFamily="66" charset="0"/>
                <a:cs typeface="Cavolini" panose="03000502040302020204" pitchFamily="66" charset="0"/>
              </a:rPr>
              <a:t>atomu vodíku. Hodnoty energie byly jiné než získané Sommerfeldem (1915), které souhlasily  s experimentem.</a:t>
            </a:r>
          </a:p>
          <a:p>
            <a:pPr marL="285750" indent="-285750">
              <a:buFont typeface="Arial" panose="020B0604020202020204" pitchFamily="34" charset="0"/>
              <a:buChar char="•"/>
            </a:pPr>
            <a:r>
              <a:rPr lang="cs-CZ"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dirty="0">
                <a:solidFill>
                  <a:srgbClr val="0070C0"/>
                </a:solidFill>
                <a:latin typeface="Cavolini" panose="03000502040302020204" pitchFamily="66" charset="0"/>
                <a:cs typeface="Cavolini" panose="03000502040302020204" pitchFamily="66" charset="0"/>
              </a:rPr>
              <a:t> byl zklamaný … svou relativistickou rovnici nepublikoval (je dochováno 4stánkové memorandum) … hledání rovnice na čas přerušuje.</a:t>
            </a:r>
          </a:p>
          <a:p>
            <a:pPr marL="285750" indent="-285750">
              <a:buFont typeface="Arial" panose="020B0604020202020204" pitchFamily="34" charset="0"/>
              <a:buChar char="•"/>
            </a:pPr>
            <a:endParaRPr lang="cs-CZ" dirty="0">
              <a:solidFill>
                <a:srgbClr val="0070C0"/>
              </a:solidFill>
              <a:latin typeface="Cavolini" panose="03000502040302020204" pitchFamily="66" charset="0"/>
              <a:cs typeface="Cavolini" panose="03000502040302020204" pitchFamily="66" charset="0"/>
            </a:endParaRPr>
          </a:p>
        </p:txBody>
      </p:sp>
      <mc:AlternateContent xmlns:mc="http://schemas.openxmlformats.org/markup-compatibility/2006" xmlns:a14="http://schemas.microsoft.com/office/drawing/2010/main">
        <mc:Choice Requires="a14">
          <p:sp>
            <p:nvSpPr>
              <p:cNvPr id="4" name="TextovéPole 3">
                <a:extLst>
                  <a:ext uri="{FF2B5EF4-FFF2-40B4-BE49-F238E27FC236}">
                    <a16:creationId xmlns:a16="http://schemas.microsoft.com/office/drawing/2014/main" id="{56141660-60B7-E745-38E2-220EDF85E9B8}"/>
                  </a:ext>
                </a:extLst>
              </p:cNvPr>
              <p:cNvSpPr txBox="1"/>
              <p:nvPr/>
            </p:nvSpPr>
            <p:spPr>
              <a:xfrm>
                <a:off x="2601585" y="5757644"/>
                <a:ext cx="4839978" cy="91031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cs-CZ" sz="2400" b="0" i="1" smtClean="0">
                              <a:solidFill>
                                <a:schemeClr val="accent5">
                                  <a:lumMod val="75000"/>
                                </a:schemeClr>
                              </a:solidFill>
                              <a:latin typeface="Cambria Math" panose="02040503050406030204" pitchFamily="18" charset="0"/>
                              <a:ea typeface="Cambria Math" panose="02040503050406030204" pitchFamily="18" charset="0"/>
                            </a:rPr>
                          </m:ctrlPr>
                        </m:dPr>
                        <m:e>
                          <m:r>
                            <a:rPr lang="cs-CZ" sz="2400" b="0" i="1" smtClean="0">
                              <a:solidFill>
                                <a:schemeClr val="accent5">
                                  <a:lumMod val="75000"/>
                                </a:schemeClr>
                              </a:solidFill>
                              <a:latin typeface="Cambria Math" panose="02040503050406030204" pitchFamily="18" charset="0"/>
                              <a:ea typeface="Cambria Math" panose="02040503050406030204" pitchFamily="18" charset="0"/>
                            </a:rPr>
                            <m:t>−</m:t>
                          </m:r>
                          <m:sSup>
                            <m:sSupPr>
                              <m:ctrlPr>
                                <a:rPr lang="cs-CZ" sz="2400" b="0" i="1" smtClean="0">
                                  <a:solidFill>
                                    <a:schemeClr val="accent5">
                                      <a:lumMod val="75000"/>
                                    </a:schemeClr>
                                  </a:solidFill>
                                  <a:latin typeface="Cambria Math" panose="02040503050406030204" pitchFamily="18" charset="0"/>
                                  <a:ea typeface="Cambria Math" panose="02040503050406030204" pitchFamily="18" charset="0"/>
                                </a:rPr>
                              </m:ctrlPr>
                            </m:sSupPr>
                            <m:e>
                              <m:r>
                                <a:rPr lang="cs-CZ" sz="2400" b="0" i="1" smtClean="0">
                                  <a:solidFill>
                                    <a:schemeClr val="accent5">
                                      <a:lumMod val="75000"/>
                                    </a:schemeClr>
                                  </a:solidFill>
                                  <a:latin typeface="Cambria Math" panose="02040503050406030204" pitchFamily="18" charset="0"/>
                                  <a:ea typeface="Cambria Math" panose="02040503050406030204" pitchFamily="18" charset="0"/>
                                </a:rPr>
                                <m:t>ℏ</m:t>
                              </m:r>
                            </m:e>
                            <m:sup>
                              <m:r>
                                <a:rPr lang="cs-CZ" sz="2400" b="0" i="1" smtClean="0">
                                  <a:solidFill>
                                    <a:schemeClr val="accent5">
                                      <a:lumMod val="75000"/>
                                    </a:schemeClr>
                                  </a:solidFill>
                                  <a:latin typeface="Cambria Math" panose="02040503050406030204" pitchFamily="18" charset="0"/>
                                  <a:ea typeface="Cambria Math" panose="02040503050406030204" pitchFamily="18" charset="0"/>
                                </a:rPr>
                                <m:t>2</m:t>
                              </m:r>
                            </m:sup>
                          </m:sSup>
                          <m:sSup>
                            <m:sSupPr>
                              <m:ctrlPr>
                                <a:rPr lang="cs-CZ" sz="2400" b="0" i="1" smtClean="0">
                                  <a:solidFill>
                                    <a:schemeClr val="accent5">
                                      <a:lumMod val="75000"/>
                                    </a:schemeClr>
                                  </a:solidFill>
                                  <a:latin typeface="Cambria Math" panose="02040503050406030204" pitchFamily="18" charset="0"/>
                                  <a:ea typeface="Cambria Math" panose="02040503050406030204" pitchFamily="18" charset="0"/>
                                </a:rPr>
                              </m:ctrlPr>
                            </m:sSupPr>
                            <m:e>
                              <m:r>
                                <a:rPr lang="cs-CZ" sz="2400" b="0" i="1" smtClean="0">
                                  <a:solidFill>
                                    <a:schemeClr val="accent5">
                                      <a:lumMod val="75000"/>
                                    </a:schemeClr>
                                  </a:solidFill>
                                  <a:latin typeface="Cambria Math" panose="02040503050406030204" pitchFamily="18" charset="0"/>
                                  <a:ea typeface="Cambria Math" panose="02040503050406030204" pitchFamily="18" charset="0"/>
                                </a:rPr>
                                <m:t>𝑐</m:t>
                              </m:r>
                            </m:e>
                            <m:sup>
                              <m:r>
                                <a:rPr lang="cs-CZ" sz="2400" b="0" i="1" smtClean="0">
                                  <a:solidFill>
                                    <a:schemeClr val="accent5">
                                      <a:lumMod val="75000"/>
                                    </a:schemeClr>
                                  </a:solidFill>
                                  <a:latin typeface="Cambria Math" panose="02040503050406030204" pitchFamily="18" charset="0"/>
                                  <a:ea typeface="Cambria Math" panose="02040503050406030204" pitchFamily="18" charset="0"/>
                                </a:rPr>
                                <m:t>2</m:t>
                              </m:r>
                            </m:sup>
                          </m:sSup>
                          <m:r>
                            <a:rPr lang="cs-CZ" sz="2400" i="1">
                              <a:solidFill>
                                <a:schemeClr val="accent5">
                                  <a:lumMod val="75000"/>
                                </a:schemeClr>
                              </a:solidFill>
                              <a:latin typeface="Cambria Math" panose="02040503050406030204" pitchFamily="18" charset="0"/>
                              <a:ea typeface="Cambria Math" panose="02040503050406030204" pitchFamily="18" charset="0"/>
                            </a:rPr>
                            <m:t>∆</m:t>
                          </m:r>
                          <m:r>
                            <a:rPr lang="cs-CZ" sz="2400" b="0" i="1" smtClean="0">
                              <a:solidFill>
                                <a:schemeClr val="accent5">
                                  <a:lumMod val="75000"/>
                                </a:schemeClr>
                              </a:solidFill>
                              <a:latin typeface="Cambria Math" panose="02040503050406030204" pitchFamily="18" charset="0"/>
                              <a:ea typeface="Cambria Math" panose="02040503050406030204" pitchFamily="18" charset="0"/>
                            </a:rPr>
                            <m:t>+</m:t>
                          </m:r>
                          <m:sSup>
                            <m:sSupPr>
                              <m:ctrlPr>
                                <a:rPr lang="cs-CZ" sz="2400" i="1">
                                  <a:solidFill>
                                    <a:schemeClr val="accent5">
                                      <a:lumMod val="75000"/>
                                    </a:schemeClr>
                                  </a:solidFill>
                                  <a:latin typeface="Cambria Math" panose="02040503050406030204" pitchFamily="18" charset="0"/>
                                </a:rPr>
                              </m:ctrlPr>
                            </m:sSupPr>
                            <m:e>
                              <m:r>
                                <a:rPr lang="cs-CZ" sz="2400" i="1">
                                  <a:solidFill>
                                    <a:schemeClr val="accent5">
                                      <a:lumMod val="75000"/>
                                    </a:schemeClr>
                                  </a:solidFill>
                                  <a:latin typeface="Cambria Math" panose="02040503050406030204" pitchFamily="18" charset="0"/>
                                </a:rPr>
                                <m:t>𝑚</m:t>
                              </m:r>
                            </m:e>
                            <m:sup>
                              <m:r>
                                <a:rPr lang="cs-CZ" sz="2400" i="1">
                                  <a:solidFill>
                                    <a:schemeClr val="accent5">
                                      <a:lumMod val="75000"/>
                                    </a:schemeClr>
                                  </a:solidFill>
                                  <a:latin typeface="Cambria Math" panose="02040503050406030204" pitchFamily="18" charset="0"/>
                                </a:rPr>
                                <m:t>2</m:t>
                              </m:r>
                            </m:sup>
                          </m:sSup>
                          <m:sSup>
                            <m:sSupPr>
                              <m:ctrlPr>
                                <a:rPr lang="cs-CZ" sz="2400" i="1">
                                  <a:solidFill>
                                    <a:schemeClr val="accent5">
                                      <a:lumMod val="75000"/>
                                    </a:schemeClr>
                                  </a:solidFill>
                                  <a:latin typeface="Cambria Math" panose="02040503050406030204" pitchFamily="18" charset="0"/>
                                </a:rPr>
                              </m:ctrlPr>
                            </m:sSupPr>
                            <m:e>
                              <m:r>
                                <a:rPr lang="cs-CZ" sz="2400" i="1">
                                  <a:solidFill>
                                    <a:schemeClr val="accent5">
                                      <a:lumMod val="75000"/>
                                    </a:schemeClr>
                                  </a:solidFill>
                                  <a:latin typeface="Cambria Math" panose="02040503050406030204" pitchFamily="18" charset="0"/>
                                </a:rPr>
                                <m:t>𝑐</m:t>
                              </m:r>
                            </m:e>
                            <m:sup>
                              <m:r>
                                <a:rPr lang="cs-CZ" sz="2400" i="1">
                                  <a:solidFill>
                                    <a:schemeClr val="accent5">
                                      <a:lumMod val="75000"/>
                                    </a:schemeClr>
                                  </a:solidFill>
                                  <a:latin typeface="Cambria Math" panose="02040503050406030204" pitchFamily="18" charset="0"/>
                                </a:rPr>
                                <m:t>4</m:t>
                              </m:r>
                            </m:sup>
                          </m:sSup>
                        </m:e>
                      </m:d>
                      <m:r>
                        <a:rPr lang="cs-CZ" sz="2400" i="1">
                          <a:solidFill>
                            <a:schemeClr val="accent5">
                              <a:lumMod val="75000"/>
                            </a:schemeClr>
                          </a:solidFill>
                          <a:latin typeface="Cambria Math" panose="02040503050406030204" pitchFamily="18" charset="0"/>
                          <a:ea typeface="Cambria Math" panose="02040503050406030204" pitchFamily="18" charset="0"/>
                        </a:rPr>
                        <m:t>𝜓</m:t>
                      </m:r>
                      <m:r>
                        <a:rPr lang="cs-CZ" sz="2400" b="0" i="1" smtClean="0">
                          <a:solidFill>
                            <a:schemeClr val="accent5">
                              <a:lumMod val="75000"/>
                            </a:schemeClr>
                          </a:solidFill>
                          <a:latin typeface="Cambria Math" panose="02040503050406030204" pitchFamily="18" charset="0"/>
                        </a:rPr>
                        <m:t>=</m:t>
                      </m:r>
                      <m:sSup>
                        <m:sSupPr>
                          <m:ctrlPr>
                            <a:rPr lang="cs-CZ" sz="2400" b="0" i="1" smtClean="0">
                              <a:solidFill>
                                <a:schemeClr val="accent5">
                                  <a:lumMod val="75000"/>
                                </a:schemeClr>
                              </a:solidFill>
                              <a:latin typeface="Cambria Math" panose="02040503050406030204" pitchFamily="18" charset="0"/>
                            </a:rPr>
                          </m:ctrlPr>
                        </m:sSupPr>
                        <m:e>
                          <m:d>
                            <m:dPr>
                              <m:ctrlPr>
                                <a:rPr lang="cs-CZ" sz="2400" b="0" i="1" smtClean="0">
                                  <a:solidFill>
                                    <a:schemeClr val="accent5">
                                      <a:lumMod val="75000"/>
                                    </a:schemeClr>
                                  </a:solidFill>
                                  <a:latin typeface="Cambria Math" panose="02040503050406030204" pitchFamily="18" charset="0"/>
                                </a:rPr>
                              </m:ctrlPr>
                            </m:dPr>
                            <m:e>
                              <m:r>
                                <a:rPr lang="cs-CZ" sz="2400" b="0" i="1" smtClean="0">
                                  <a:solidFill>
                                    <a:schemeClr val="accent5">
                                      <a:lumMod val="75000"/>
                                    </a:schemeClr>
                                  </a:solidFill>
                                  <a:latin typeface="Cambria Math" panose="02040503050406030204" pitchFamily="18" charset="0"/>
                                </a:rPr>
                                <m:t>𝐸</m:t>
                              </m:r>
                              <m:r>
                                <a:rPr lang="cs-CZ" sz="2400" i="1">
                                  <a:solidFill>
                                    <a:schemeClr val="accent5">
                                      <a:lumMod val="75000"/>
                                    </a:schemeClr>
                                  </a:solidFill>
                                  <a:latin typeface="Cambria Math" panose="02040503050406030204" pitchFamily="18" charset="0"/>
                                </a:rPr>
                                <m:t>+</m:t>
                              </m:r>
                              <m:f>
                                <m:fPr>
                                  <m:ctrlPr>
                                    <a:rPr lang="cs-CZ" sz="2400" i="1">
                                      <a:solidFill>
                                        <a:schemeClr val="accent5">
                                          <a:lumMod val="75000"/>
                                        </a:schemeClr>
                                      </a:solidFill>
                                      <a:latin typeface="Cambria Math" panose="02040503050406030204" pitchFamily="18" charset="0"/>
                                    </a:rPr>
                                  </m:ctrlPr>
                                </m:fPr>
                                <m:num>
                                  <m:sSup>
                                    <m:sSupPr>
                                      <m:ctrlPr>
                                        <a:rPr lang="cs-CZ" sz="2400" i="1">
                                          <a:solidFill>
                                            <a:schemeClr val="accent5">
                                              <a:lumMod val="75000"/>
                                            </a:schemeClr>
                                          </a:solidFill>
                                          <a:latin typeface="Cambria Math" panose="02040503050406030204" pitchFamily="18" charset="0"/>
                                        </a:rPr>
                                      </m:ctrlPr>
                                    </m:sSupPr>
                                    <m:e>
                                      <m:r>
                                        <a:rPr lang="cs-CZ" sz="2400" i="1">
                                          <a:solidFill>
                                            <a:schemeClr val="accent5">
                                              <a:lumMod val="75000"/>
                                            </a:schemeClr>
                                          </a:solidFill>
                                          <a:latin typeface="Cambria Math" panose="02040503050406030204" pitchFamily="18" charset="0"/>
                                        </a:rPr>
                                        <m:t>𝑒</m:t>
                                      </m:r>
                                    </m:e>
                                    <m:sup>
                                      <m:r>
                                        <a:rPr lang="cs-CZ" sz="2400" i="1">
                                          <a:solidFill>
                                            <a:schemeClr val="accent5">
                                              <a:lumMod val="75000"/>
                                            </a:schemeClr>
                                          </a:solidFill>
                                          <a:latin typeface="Cambria Math" panose="02040503050406030204" pitchFamily="18" charset="0"/>
                                        </a:rPr>
                                        <m:t>2</m:t>
                                      </m:r>
                                    </m:sup>
                                  </m:sSup>
                                </m:num>
                                <m:den>
                                  <m:r>
                                    <a:rPr lang="cs-CZ" sz="2400" i="1">
                                      <a:solidFill>
                                        <a:schemeClr val="accent5">
                                          <a:lumMod val="75000"/>
                                        </a:schemeClr>
                                      </a:solidFill>
                                      <a:latin typeface="Cambria Math" panose="02040503050406030204" pitchFamily="18" charset="0"/>
                                    </a:rPr>
                                    <m:t>𝑟</m:t>
                                  </m:r>
                                </m:den>
                              </m:f>
                            </m:e>
                          </m:d>
                        </m:e>
                        <m:sup>
                          <m:r>
                            <a:rPr lang="cs-CZ" sz="2400" i="1">
                              <a:solidFill>
                                <a:schemeClr val="accent5">
                                  <a:lumMod val="75000"/>
                                </a:schemeClr>
                              </a:solidFill>
                              <a:latin typeface="Cambria Math" panose="02040503050406030204" pitchFamily="18" charset="0"/>
                            </a:rPr>
                            <m:t>2</m:t>
                          </m:r>
                        </m:sup>
                      </m:sSup>
                      <m:r>
                        <a:rPr lang="cs-CZ" sz="2400" i="1">
                          <a:solidFill>
                            <a:schemeClr val="accent5">
                              <a:lumMod val="75000"/>
                            </a:schemeClr>
                          </a:solidFill>
                          <a:latin typeface="Cambria Math" panose="02040503050406030204" pitchFamily="18" charset="0"/>
                          <a:ea typeface="Cambria Math" panose="02040503050406030204" pitchFamily="18" charset="0"/>
                        </a:rPr>
                        <m:t>𝜓</m:t>
                      </m:r>
                    </m:oMath>
                  </m:oMathPara>
                </a14:m>
                <a:endParaRPr lang="cs-CZ" sz="2400" dirty="0">
                  <a:solidFill>
                    <a:schemeClr val="accent5">
                      <a:lumMod val="75000"/>
                    </a:schemeClr>
                  </a:solidFill>
                </a:endParaRPr>
              </a:p>
            </p:txBody>
          </p:sp>
        </mc:Choice>
        <mc:Fallback xmlns="">
          <p:sp>
            <p:nvSpPr>
              <p:cNvPr id="4" name="TextovéPole 3">
                <a:extLst>
                  <a:ext uri="{FF2B5EF4-FFF2-40B4-BE49-F238E27FC236}">
                    <a16:creationId xmlns:a16="http://schemas.microsoft.com/office/drawing/2014/main" id="{56141660-60B7-E745-38E2-220EDF85E9B8}"/>
                  </a:ext>
                </a:extLst>
              </p:cNvPr>
              <p:cNvSpPr txBox="1">
                <a:spLocks noRot="1" noChangeAspect="1" noMove="1" noResize="1" noEditPoints="1" noAdjustHandles="1" noChangeArrowheads="1" noChangeShapeType="1" noTextEdit="1"/>
              </p:cNvSpPr>
              <p:nvPr/>
            </p:nvSpPr>
            <p:spPr>
              <a:xfrm>
                <a:off x="2601585" y="5757644"/>
                <a:ext cx="4839978" cy="910314"/>
              </a:xfrm>
              <a:prstGeom prst="rect">
                <a:avLst/>
              </a:prstGeom>
              <a:blipFill>
                <a:blip r:embed="rId2"/>
                <a:stretch>
                  <a:fillRect/>
                </a:stretch>
              </a:blipFill>
            </p:spPr>
            <p:txBody>
              <a:bodyPr/>
              <a:lstStyle/>
              <a:p>
                <a:r>
                  <a:rPr lang="cs-CZ">
                    <a:noFill/>
                  </a:rPr>
                  <a:t> </a:t>
                </a:r>
              </a:p>
            </p:txBody>
          </p:sp>
        </mc:Fallback>
      </mc:AlternateContent>
      <p:grpSp>
        <p:nvGrpSpPr>
          <p:cNvPr id="2" name="Skupina 1">
            <a:extLst>
              <a:ext uri="{FF2B5EF4-FFF2-40B4-BE49-F238E27FC236}">
                <a16:creationId xmlns:a16="http://schemas.microsoft.com/office/drawing/2014/main" id="{E8910EA9-F903-E4E1-510B-62F470DEEE02}"/>
              </a:ext>
            </a:extLst>
          </p:cNvPr>
          <p:cNvGrpSpPr/>
          <p:nvPr/>
        </p:nvGrpSpPr>
        <p:grpSpPr>
          <a:xfrm>
            <a:off x="2441543" y="4171411"/>
            <a:ext cx="5316717" cy="1283301"/>
            <a:chOff x="3469064" y="3954590"/>
            <a:chExt cx="5316717" cy="1283301"/>
          </a:xfrm>
        </p:grpSpPr>
        <p:sp>
          <p:nvSpPr>
            <p:cNvPr id="3" name="Obdélník 2">
              <a:extLst>
                <a:ext uri="{FF2B5EF4-FFF2-40B4-BE49-F238E27FC236}">
                  <a16:creationId xmlns:a16="http://schemas.microsoft.com/office/drawing/2014/main" id="{838DC587-1B41-EADD-6A2E-3146A5B9A8C8}"/>
                </a:ext>
              </a:extLst>
            </p:cNvPr>
            <p:cNvSpPr/>
            <p:nvPr/>
          </p:nvSpPr>
          <p:spPr>
            <a:xfrm>
              <a:off x="3469064" y="3954590"/>
              <a:ext cx="5316717" cy="1283301"/>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mc:AlternateContent xmlns:mc="http://schemas.openxmlformats.org/markup-compatibility/2006" xmlns:a14="http://schemas.microsoft.com/office/drawing/2010/main">
          <mc:Choice Requires="a14">
            <p:sp>
              <p:nvSpPr>
                <p:cNvPr id="7" name="TextovéPole 6">
                  <a:extLst>
                    <a:ext uri="{FF2B5EF4-FFF2-40B4-BE49-F238E27FC236}">
                      <a16:creationId xmlns:a16="http://schemas.microsoft.com/office/drawing/2014/main" id="{B397A7D9-9D6A-A70E-5326-621320E4CF56}"/>
                    </a:ext>
                  </a:extLst>
                </p:cNvPr>
                <p:cNvSpPr txBox="1"/>
                <p:nvPr/>
              </p:nvSpPr>
              <p:spPr>
                <a:xfrm>
                  <a:off x="3614507" y="4087940"/>
                  <a:ext cx="5054397" cy="974306"/>
                </a:xfrm>
                <a:prstGeom prst="rect">
                  <a:avLst/>
                </a:prstGeom>
                <a:solidFill>
                  <a:schemeClr val="bg1"/>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ea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𝜓</m:t>
                        </m:r>
                        <m:r>
                          <a:rPr lang="cs-CZ" sz="2400" b="0" i="1" smtClean="0">
                            <a:latin typeface="Cambria Math" panose="02040503050406030204" pitchFamily="18" charset="0"/>
                          </a:rPr>
                          <m:t>=−</m:t>
                        </m:r>
                        <m:f>
                          <m:fPr>
                            <m:ctrlPr>
                              <a:rPr lang="cs-CZ" sz="2400" b="0" i="1" smtClean="0">
                                <a:latin typeface="Cambria Math" panose="02040503050406030204" pitchFamily="18" charset="0"/>
                              </a:rPr>
                            </m:ctrlPr>
                          </m:fPr>
                          <m:num>
                            <m:r>
                              <a:rPr lang="cs-CZ" sz="2400" b="0" i="1" smtClean="0">
                                <a:latin typeface="Cambria Math" panose="02040503050406030204" pitchFamily="18" charset="0"/>
                              </a:rPr>
                              <m:t>4</m:t>
                            </m:r>
                            <m:sSup>
                              <m:sSupPr>
                                <m:ctrlPr>
                                  <a:rPr lang="cs-CZ" sz="2400" b="0" i="1" smtClean="0">
                                    <a:latin typeface="Cambria Math" panose="02040503050406030204" pitchFamily="18" charset="0"/>
                                    <a:ea typeface="Cambria Math" panose="02040503050406030204" pitchFamily="18" charset="0"/>
                                  </a:rPr>
                                </m:ctrlPr>
                              </m:sSupPr>
                              <m:e>
                                <m:r>
                                  <a:rPr lang="cs-CZ" sz="2400" b="0" i="1" smtClean="0">
                                    <a:latin typeface="Cambria Math" panose="02040503050406030204" pitchFamily="18" charset="0"/>
                                    <a:ea typeface="Cambria Math" panose="02040503050406030204" pitchFamily="18" charset="0"/>
                                  </a:rPr>
                                  <m:t>𝜋</m:t>
                                </m:r>
                              </m:e>
                              <m:sup>
                                <m:r>
                                  <a:rPr lang="cs-CZ" sz="2400" b="0" i="1" smtClean="0">
                                    <a:latin typeface="Cambria Math" panose="02040503050406030204" pitchFamily="18" charset="0"/>
                                  </a:rPr>
                                  <m:t>2</m:t>
                                </m:r>
                              </m:sup>
                            </m:sSup>
                          </m:num>
                          <m:den>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h</m:t>
                                </m:r>
                              </m:e>
                              <m:sup>
                                <m:r>
                                  <a:rPr lang="cs-CZ" sz="2400" i="1">
                                    <a:latin typeface="Cambria Math" panose="02040503050406030204" pitchFamily="18" charset="0"/>
                                  </a:rPr>
                                  <m:t>2</m:t>
                                </m:r>
                              </m:sup>
                            </m:sSup>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𝑐</m:t>
                                </m:r>
                              </m:e>
                              <m:sup>
                                <m:r>
                                  <a:rPr lang="cs-CZ" sz="2400" i="1">
                                    <a:latin typeface="Cambria Math" panose="02040503050406030204" pitchFamily="18" charset="0"/>
                                  </a:rPr>
                                  <m:t>2</m:t>
                                </m:r>
                              </m:sup>
                            </m:sSup>
                          </m:den>
                        </m:f>
                        <m:d>
                          <m:dPr>
                            <m:begChr m:val="["/>
                            <m:endChr m:val="]"/>
                            <m:ctrlPr>
                              <a:rPr lang="cs-CZ" sz="2400" i="1">
                                <a:latin typeface="Cambria Math" panose="02040503050406030204" pitchFamily="18" charset="0"/>
                              </a:rPr>
                            </m:ctrlPr>
                          </m:dPr>
                          <m:e>
                            <m:sSup>
                              <m:sSupPr>
                                <m:ctrlPr>
                                  <a:rPr lang="cs-CZ" sz="2400" i="1">
                                    <a:latin typeface="Cambria Math" panose="02040503050406030204" pitchFamily="18" charset="0"/>
                                  </a:rPr>
                                </m:ctrlPr>
                              </m:sSupPr>
                              <m:e>
                                <m:d>
                                  <m:dPr>
                                    <m:ctrlPr>
                                      <a:rPr lang="cs-CZ" sz="2400" i="1">
                                        <a:latin typeface="Cambria Math" panose="02040503050406030204" pitchFamily="18" charset="0"/>
                                      </a:rPr>
                                    </m:ctrlPr>
                                  </m:dPr>
                                  <m:e>
                                    <m:r>
                                      <a:rPr lang="cs-CZ" sz="2400" i="1">
                                        <a:latin typeface="Cambria Math" panose="02040503050406030204" pitchFamily="18" charset="0"/>
                                      </a:rPr>
                                      <m:t>h𝑓</m:t>
                                    </m:r>
                                    <m:r>
                                      <a:rPr lang="cs-CZ" sz="2400" b="0" i="1" smtClean="0">
                                        <a:latin typeface="Cambria Math" panose="02040503050406030204" pitchFamily="18" charset="0"/>
                                      </a:rPr>
                                      <m:t>+</m:t>
                                    </m:r>
                                    <m:f>
                                      <m:fPr>
                                        <m:ctrlPr>
                                          <a:rPr lang="cs-CZ" sz="2400" b="0" i="1" smtClean="0">
                                            <a:latin typeface="Cambria Math" panose="02040503050406030204" pitchFamily="18" charset="0"/>
                                          </a:rPr>
                                        </m:ctrlPr>
                                      </m:fPr>
                                      <m:num>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𝑒</m:t>
                                            </m:r>
                                          </m:e>
                                          <m:sup>
                                            <m:r>
                                              <a:rPr lang="cs-CZ" sz="2400" b="0" i="1" smtClean="0">
                                                <a:latin typeface="Cambria Math" panose="02040503050406030204" pitchFamily="18" charset="0"/>
                                              </a:rPr>
                                              <m:t>2</m:t>
                                            </m:r>
                                          </m:sup>
                                        </m:sSup>
                                      </m:num>
                                      <m:den>
                                        <m:r>
                                          <a:rPr lang="cs-CZ" sz="2400" b="0" i="1" smtClean="0">
                                            <a:latin typeface="Cambria Math" panose="02040503050406030204" pitchFamily="18" charset="0"/>
                                          </a:rPr>
                                          <m:t>𝑟</m:t>
                                        </m:r>
                                      </m:den>
                                    </m:f>
                                  </m:e>
                                </m:d>
                              </m:e>
                              <m:sup>
                                <m:r>
                                  <a:rPr lang="cs-CZ" sz="2400" b="0" i="1" smtClean="0">
                                    <a:latin typeface="Cambria Math" panose="02040503050406030204" pitchFamily="18" charset="0"/>
                                  </a:rPr>
                                  <m:t>2</m:t>
                                </m:r>
                              </m:sup>
                            </m:sSup>
                            <m:r>
                              <a:rPr lang="cs-CZ" sz="2400" b="0" i="1" smtClean="0">
                                <a:latin typeface="Cambria Math" panose="02040503050406030204" pitchFamily="18" charset="0"/>
                              </a:rPr>
                              <m:t>−</m:t>
                            </m:r>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𝑚</m:t>
                                </m:r>
                              </m:e>
                              <m:sup>
                                <m:r>
                                  <a:rPr lang="cs-CZ" sz="2400" b="0" i="1" smtClean="0">
                                    <a:latin typeface="Cambria Math" panose="02040503050406030204" pitchFamily="18" charset="0"/>
                                  </a:rPr>
                                  <m:t>2</m:t>
                                </m:r>
                              </m:sup>
                            </m:sSup>
                            <m:sSup>
                              <m:sSupPr>
                                <m:ctrlPr>
                                  <a:rPr lang="cs-CZ" sz="2400" i="1">
                                    <a:latin typeface="Cambria Math" panose="02040503050406030204" pitchFamily="18" charset="0"/>
                                  </a:rPr>
                                </m:ctrlPr>
                              </m:sSupPr>
                              <m:e>
                                <m:r>
                                  <a:rPr lang="cs-CZ" sz="2400" i="1">
                                    <a:latin typeface="Cambria Math" panose="02040503050406030204" pitchFamily="18" charset="0"/>
                                  </a:rPr>
                                  <m:t>𝑐</m:t>
                                </m:r>
                              </m:e>
                              <m:sup>
                                <m:r>
                                  <a:rPr lang="cs-CZ" sz="2400" b="0" i="1" smtClean="0">
                                    <a:latin typeface="Cambria Math" panose="02040503050406030204" pitchFamily="18" charset="0"/>
                                  </a:rPr>
                                  <m:t>4</m:t>
                                </m:r>
                              </m:sup>
                            </m:sSup>
                          </m:e>
                        </m:d>
                        <m:r>
                          <a:rPr lang="cs-CZ" sz="2400" i="1">
                            <a:latin typeface="Cambria Math" panose="02040503050406030204" pitchFamily="18" charset="0"/>
                            <a:ea typeface="Cambria Math" panose="02040503050406030204" pitchFamily="18" charset="0"/>
                          </a:rPr>
                          <m:t>𝜓</m:t>
                        </m:r>
                      </m:oMath>
                    </m:oMathPara>
                  </a14:m>
                  <a:endParaRPr lang="cs-CZ" sz="2400" dirty="0"/>
                </a:p>
              </p:txBody>
            </p:sp>
          </mc:Choice>
          <mc:Fallback xmlns="">
            <p:sp>
              <p:nvSpPr>
                <p:cNvPr id="25" name="TextovéPole 24">
                  <a:extLst>
                    <a:ext uri="{FF2B5EF4-FFF2-40B4-BE49-F238E27FC236}">
                      <a16:creationId xmlns:a16="http://schemas.microsoft.com/office/drawing/2014/main" id="{2A34DD7E-65B0-2F74-8047-A5DC9B690828}"/>
                    </a:ext>
                  </a:extLst>
                </p:cNvPr>
                <p:cNvSpPr txBox="1">
                  <a:spLocks noRot="1" noChangeAspect="1" noMove="1" noResize="1" noEditPoints="1" noAdjustHandles="1" noChangeArrowheads="1" noChangeShapeType="1" noTextEdit="1"/>
                </p:cNvSpPr>
                <p:nvPr/>
              </p:nvSpPr>
              <p:spPr>
                <a:xfrm>
                  <a:off x="3614507" y="4087940"/>
                  <a:ext cx="5054397" cy="974306"/>
                </a:xfrm>
                <a:prstGeom prst="rect">
                  <a:avLst/>
                </a:prstGeom>
                <a:blipFill>
                  <a:blip r:embed="rId4"/>
                  <a:stretch>
                    <a:fillRect/>
                  </a:stretch>
                </a:blipFill>
              </p:spPr>
              <p:txBody>
                <a:bodyPr/>
                <a:lstStyle/>
                <a:p>
                  <a:r>
                    <a:rPr lang="cs-CZ">
                      <a:noFill/>
                    </a:rPr>
                    <a:t> </a:t>
                  </a:r>
                </a:p>
              </p:txBody>
            </p:sp>
          </mc:Fallback>
        </mc:AlternateContent>
      </p:grpSp>
      <p:sp>
        <p:nvSpPr>
          <p:cNvPr id="9" name="Obdélník: se zakulacenými rohy 8">
            <a:extLst>
              <a:ext uri="{FF2B5EF4-FFF2-40B4-BE49-F238E27FC236}">
                <a16:creationId xmlns:a16="http://schemas.microsoft.com/office/drawing/2014/main" id="{0BEDEF09-BC18-0A87-8528-7AC52CB28748}"/>
              </a:ext>
            </a:extLst>
          </p:cNvPr>
          <p:cNvSpPr/>
          <p:nvPr/>
        </p:nvSpPr>
        <p:spPr>
          <a:xfrm>
            <a:off x="4682874" y="4304761"/>
            <a:ext cx="493543" cy="1052469"/>
          </a:xfrm>
          <a:prstGeom prst="roundRect">
            <a:avLst/>
          </a:prstGeom>
          <a:no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mc:AlternateContent xmlns:mc="http://schemas.openxmlformats.org/markup-compatibility/2006" xmlns:a14="http://schemas.microsoft.com/office/drawing/2010/main">
        <mc:Choice Requires="a14">
          <p:sp>
            <p:nvSpPr>
              <p:cNvPr id="10" name="TextovéPole 9">
                <a:extLst>
                  <a:ext uri="{FF2B5EF4-FFF2-40B4-BE49-F238E27FC236}">
                    <a16:creationId xmlns:a16="http://schemas.microsoft.com/office/drawing/2014/main" id="{4319131F-C88A-5142-F2C2-DF71E2793342}"/>
                  </a:ext>
                </a:extLst>
              </p:cNvPr>
              <p:cNvSpPr txBox="1"/>
              <p:nvPr/>
            </p:nvSpPr>
            <p:spPr>
              <a:xfrm>
                <a:off x="4796179" y="5254602"/>
                <a:ext cx="312201" cy="430887"/>
              </a:xfrm>
              <a:prstGeom prst="rect">
                <a:avLst/>
              </a:prstGeom>
              <a:solidFill>
                <a:schemeClr val="bg1"/>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800" b="0" i="1" smtClean="0">
                          <a:solidFill>
                            <a:srgbClr val="92D050"/>
                          </a:solidFill>
                          <a:latin typeface="Cambria Math" panose="02040503050406030204" pitchFamily="18" charset="0"/>
                        </a:rPr>
                        <m:t>𝐸</m:t>
                      </m:r>
                    </m:oMath>
                  </m:oMathPara>
                </a14:m>
                <a:endParaRPr lang="cs-CZ" sz="2800" dirty="0">
                  <a:solidFill>
                    <a:srgbClr val="92D050"/>
                  </a:solidFill>
                </a:endParaRPr>
              </a:p>
            </p:txBody>
          </p:sp>
        </mc:Choice>
        <mc:Fallback xmlns="">
          <p:sp>
            <p:nvSpPr>
              <p:cNvPr id="10" name="TextovéPole 9">
                <a:extLst>
                  <a:ext uri="{FF2B5EF4-FFF2-40B4-BE49-F238E27FC236}">
                    <a16:creationId xmlns:a16="http://schemas.microsoft.com/office/drawing/2014/main" id="{4319131F-C88A-5142-F2C2-DF71E2793342}"/>
                  </a:ext>
                </a:extLst>
              </p:cNvPr>
              <p:cNvSpPr txBox="1">
                <a:spLocks noRot="1" noChangeAspect="1" noMove="1" noResize="1" noEditPoints="1" noAdjustHandles="1" noChangeArrowheads="1" noChangeShapeType="1" noTextEdit="1"/>
              </p:cNvSpPr>
              <p:nvPr/>
            </p:nvSpPr>
            <p:spPr>
              <a:xfrm>
                <a:off x="4796179" y="5254602"/>
                <a:ext cx="312201" cy="430887"/>
              </a:xfrm>
              <a:prstGeom prst="rect">
                <a:avLst/>
              </a:prstGeom>
              <a:blipFill>
                <a:blip r:embed="rId5"/>
                <a:stretch>
                  <a:fillRect/>
                </a:stretch>
              </a:blipFill>
            </p:spPr>
            <p:txBody>
              <a:bodyPr/>
              <a:lstStyle/>
              <a:p>
                <a:r>
                  <a:rPr lang="cs-CZ">
                    <a:noFill/>
                  </a:rPr>
                  <a:t> </a:t>
                </a:r>
              </a:p>
            </p:txBody>
          </p:sp>
        </mc:Fallback>
      </mc:AlternateContent>
      <p:sp>
        <p:nvSpPr>
          <p:cNvPr id="11" name="Obdélník 10">
            <a:extLst>
              <a:ext uri="{FF2B5EF4-FFF2-40B4-BE49-F238E27FC236}">
                <a16:creationId xmlns:a16="http://schemas.microsoft.com/office/drawing/2014/main" id="{48BE2129-CEF9-8A50-CD88-7F2E9361C70D}"/>
              </a:ext>
            </a:extLst>
          </p:cNvPr>
          <p:cNvSpPr/>
          <p:nvPr/>
        </p:nvSpPr>
        <p:spPr>
          <a:xfrm>
            <a:off x="286871" y="2680447"/>
            <a:ext cx="7485529" cy="1315319"/>
          </a:xfrm>
          <a:prstGeom prst="rect">
            <a:avLst/>
          </a:prstGeom>
          <a:solidFill>
            <a:srgbClr val="FFFFFF">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TextovéPole 4">
            <a:extLst>
              <a:ext uri="{FF2B5EF4-FFF2-40B4-BE49-F238E27FC236}">
                <a16:creationId xmlns:a16="http://schemas.microsoft.com/office/drawing/2014/main" id="{99155175-13C2-8892-8F98-0FCA7FB040D4}"/>
              </a:ext>
            </a:extLst>
          </p:cNvPr>
          <p:cNvSpPr txBox="1"/>
          <p:nvPr/>
        </p:nvSpPr>
        <p:spPr>
          <a:xfrm>
            <a:off x="284117" y="5279067"/>
            <a:ext cx="1833643" cy="492443"/>
          </a:xfrm>
          <a:prstGeom prst="rect">
            <a:avLst/>
          </a:prstGeom>
          <a:noFill/>
        </p:spPr>
        <p:txBody>
          <a:bodyPr wrap="none" rtlCol="0">
            <a:spAutoFit/>
          </a:bodyPr>
          <a:lstStyle/>
          <a:p>
            <a:r>
              <a:rPr lang="cs-CZ" sz="2600" dirty="0">
                <a:solidFill>
                  <a:schemeClr val="accent5">
                    <a:lumMod val="75000"/>
                  </a:schemeClr>
                </a:solidFill>
              </a:rPr>
              <a:t>Poznámka: </a:t>
            </a:r>
          </a:p>
        </p:txBody>
      </p:sp>
    </p:spTree>
    <p:extLst>
      <p:ext uri="{BB962C8B-B14F-4D97-AF65-F5344CB8AC3E}">
        <p14:creationId xmlns:p14="http://schemas.microsoft.com/office/powerpoint/2010/main" val="17989903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80867-E24C-4F3C-328F-701748A3D1D6}"/>
            </a:ext>
          </a:extLst>
        </p:cNvPr>
        <p:cNvGrpSpPr/>
        <p:nvPr/>
      </p:nvGrpSpPr>
      <p:grpSpPr>
        <a:xfrm>
          <a:off x="0" y="0"/>
          <a:ext cx="0" cy="0"/>
          <a:chOff x="0" y="0"/>
          <a:chExt cx="0" cy="0"/>
        </a:xfrm>
      </p:grpSpPr>
      <p:sp>
        <p:nvSpPr>
          <p:cNvPr id="12" name="Obdélník 11">
            <a:extLst>
              <a:ext uri="{FF2B5EF4-FFF2-40B4-BE49-F238E27FC236}">
                <a16:creationId xmlns:a16="http://schemas.microsoft.com/office/drawing/2014/main" id="{7E50351E-0AA5-EB8A-415B-33D0EC4DA7E9}"/>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3" name="TextovéPole 12">
            <a:extLst>
              <a:ext uri="{FF2B5EF4-FFF2-40B4-BE49-F238E27FC236}">
                <a16:creationId xmlns:a16="http://schemas.microsoft.com/office/drawing/2014/main" id="{83C35FBB-C8A7-7473-771D-22926CD501BA}"/>
              </a:ext>
            </a:extLst>
          </p:cNvPr>
          <p:cNvSpPr txBox="1"/>
          <p:nvPr/>
        </p:nvSpPr>
        <p:spPr>
          <a:xfrm>
            <a:off x="1610658" y="28602"/>
            <a:ext cx="9062096"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se seznamuje s de </a:t>
            </a:r>
            <a:r>
              <a:rPr lang="cs-CZ" sz="2400" cap="small" dirty="0" err="1">
                <a:solidFill>
                  <a:srgbClr val="70AD47">
                    <a:lumMod val="50000"/>
                  </a:srgbClr>
                </a:solidFill>
                <a:latin typeface="Calibri" panose="020F0502020204030204"/>
              </a:rPr>
              <a:t>Broglieho</a:t>
            </a:r>
            <a:r>
              <a:rPr lang="cs-CZ" sz="2400" cap="small" dirty="0">
                <a:solidFill>
                  <a:srgbClr val="70AD47">
                    <a:lumMod val="50000"/>
                  </a:srgbClr>
                </a:solidFill>
                <a:latin typeface="Calibri" panose="020F0502020204030204"/>
              </a:rPr>
              <a:t> disertací a hledá vlnovou rovnici</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5" name="TextovéPole 4">
            <a:extLst>
              <a:ext uri="{FF2B5EF4-FFF2-40B4-BE49-F238E27FC236}">
                <a16:creationId xmlns:a16="http://schemas.microsoft.com/office/drawing/2014/main" id="{5033B327-98FF-EA11-3044-DA974323D0C2}"/>
              </a:ext>
            </a:extLst>
          </p:cNvPr>
          <p:cNvSpPr txBox="1"/>
          <p:nvPr/>
        </p:nvSpPr>
        <p:spPr>
          <a:xfrm>
            <a:off x="2410971" y="4738139"/>
            <a:ext cx="5764842" cy="923330"/>
          </a:xfrm>
          <a:prstGeom prst="rect">
            <a:avLst/>
          </a:prstGeom>
          <a:noFill/>
        </p:spPr>
        <p:txBody>
          <a:bodyPr wrap="square" rtlCol="0">
            <a:spAutoFit/>
          </a:bodyPr>
          <a:lstStyle/>
          <a:p>
            <a:r>
              <a:rPr lang="cs-CZ" dirty="0">
                <a:solidFill>
                  <a:schemeClr val="accent5">
                    <a:lumMod val="75000"/>
                  </a:schemeClr>
                </a:solidFill>
                <a:latin typeface="Cavolini" panose="03000502040302020204" pitchFamily="66" charset="0"/>
                <a:cs typeface="Cavolini" panose="03000502040302020204" pitchFamily="66" charset="0"/>
              </a:rPr>
              <a:t>Tuto relativistickou </a:t>
            </a:r>
            <a:r>
              <a:rPr lang="cs-CZ" dirty="0" err="1">
                <a:solidFill>
                  <a:schemeClr val="accent5">
                    <a:lumMod val="75000"/>
                  </a:schemeClr>
                </a:solidFill>
                <a:latin typeface="Cavolini" panose="03000502040302020204" pitchFamily="66" charset="0"/>
                <a:cs typeface="Cavolini" panose="03000502040302020204" pitchFamily="66" charset="0"/>
              </a:rPr>
              <a:t>Schrödingerovu</a:t>
            </a:r>
            <a:r>
              <a:rPr lang="cs-CZ" dirty="0">
                <a:solidFill>
                  <a:schemeClr val="accent5">
                    <a:lumMod val="75000"/>
                  </a:schemeClr>
                </a:solidFill>
                <a:latin typeface="Cavolini" panose="03000502040302020204" pitchFamily="66" charset="0"/>
                <a:cs typeface="Cavolini" panose="03000502040302020204" pitchFamily="66" charset="0"/>
              </a:rPr>
              <a:t> rovnici pro </a:t>
            </a:r>
            <a:r>
              <a:rPr lang="cs-CZ" u="sng" dirty="0">
                <a:solidFill>
                  <a:schemeClr val="accent5">
                    <a:lumMod val="75000"/>
                  </a:schemeClr>
                </a:solidFill>
                <a:latin typeface="Cavolini" panose="03000502040302020204" pitchFamily="66" charset="0"/>
                <a:cs typeface="Cavolini" panose="03000502040302020204" pitchFamily="66" charset="0"/>
              </a:rPr>
              <a:t>částici se spinem nula</a:t>
            </a:r>
            <a:r>
              <a:rPr lang="cs-CZ" dirty="0">
                <a:solidFill>
                  <a:schemeClr val="accent5">
                    <a:lumMod val="75000"/>
                  </a:schemeClr>
                </a:solidFill>
                <a:latin typeface="Cavolini" panose="03000502040302020204" pitchFamily="66" charset="0"/>
                <a:cs typeface="Cavolini" panose="03000502040302020204" pitchFamily="66" charset="0"/>
              </a:rPr>
              <a:t> později nezávisle odvodili Klein, </a:t>
            </a:r>
            <a:r>
              <a:rPr lang="cs-CZ" dirty="0" err="1">
                <a:solidFill>
                  <a:schemeClr val="accent5">
                    <a:lumMod val="75000"/>
                  </a:schemeClr>
                </a:solidFill>
                <a:latin typeface="Cavolini" panose="03000502040302020204" pitchFamily="66" charset="0"/>
                <a:cs typeface="Cavolini" panose="03000502040302020204" pitchFamily="66" charset="0"/>
              </a:rPr>
              <a:t>Gordon</a:t>
            </a:r>
            <a:r>
              <a:rPr lang="cs-CZ" dirty="0">
                <a:solidFill>
                  <a:schemeClr val="accent5">
                    <a:lumMod val="75000"/>
                  </a:schemeClr>
                </a:solidFill>
                <a:latin typeface="Cavolini" panose="03000502040302020204" pitchFamily="66" charset="0"/>
                <a:cs typeface="Cavolini" panose="03000502040302020204" pitchFamily="66" charset="0"/>
              </a:rPr>
              <a:t>, </a:t>
            </a:r>
            <a:r>
              <a:rPr lang="cs-CZ" dirty="0" err="1">
                <a:solidFill>
                  <a:schemeClr val="accent5">
                    <a:lumMod val="75000"/>
                  </a:schemeClr>
                </a:solidFill>
                <a:latin typeface="Cavolini" panose="03000502040302020204" pitchFamily="66" charset="0"/>
                <a:cs typeface="Cavolini" panose="03000502040302020204" pitchFamily="66" charset="0"/>
              </a:rPr>
              <a:t>Fok</a:t>
            </a:r>
            <a:r>
              <a:rPr lang="cs-CZ" dirty="0">
                <a:solidFill>
                  <a:schemeClr val="accent5">
                    <a:lumMod val="75000"/>
                  </a:schemeClr>
                </a:solidFill>
                <a:latin typeface="Cavolini" panose="03000502040302020204" pitchFamily="66" charset="0"/>
                <a:cs typeface="Cavolini" panose="03000502040302020204" pitchFamily="66" charset="0"/>
              </a:rPr>
              <a:t> …</a:t>
            </a:r>
          </a:p>
        </p:txBody>
      </p:sp>
      <p:sp>
        <p:nvSpPr>
          <p:cNvPr id="6" name="TextovéPole 5">
            <a:extLst>
              <a:ext uri="{FF2B5EF4-FFF2-40B4-BE49-F238E27FC236}">
                <a16:creationId xmlns:a16="http://schemas.microsoft.com/office/drawing/2014/main" id="{B11C650F-00B4-FDC6-D619-D31E781AB3F7}"/>
              </a:ext>
            </a:extLst>
          </p:cNvPr>
          <p:cNvSpPr txBox="1"/>
          <p:nvPr/>
        </p:nvSpPr>
        <p:spPr>
          <a:xfrm>
            <a:off x="1840111" y="639583"/>
            <a:ext cx="8536696" cy="461665"/>
          </a:xfrm>
          <a:prstGeom prst="rect">
            <a:avLst/>
          </a:prstGeom>
          <a:noFill/>
        </p:spPr>
        <p:txBody>
          <a:bodyPr wrap="none" rtlCol="0">
            <a:spAutoFit/>
          </a:bodyPr>
          <a:lstStyle/>
          <a:p>
            <a:r>
              <a:rPr lang="cs-CZ" sz="2400" cap="small" dirty="0">
                <a:solidFill>
                  <a:schemeClr val="bg1">
                    <a:lumMod val="50000"/>
                  </a:schemeClr>
                </a:solidFill>
                <a:latin typeface="Calibri" panose="020F0502020204030204"/>
              </a:rPr>
              <a:t>První (relativistická) </a:t>
            </a:r>
            <a:r>
              <a:rPr lang="cs-CZ" sz="2400" cap="small" dirty="0" err="1">
                <a:solidFill>
                  <a:schemeClr val="bg1">
                    <a:lumMod val="50000"/>
                  </a:schemeClr>
                </a:solidFill>
                <a:latin typeface="Calibri" panose="020F0502020204030204"/>
              </a:rPr>
              <a:t>Schrödingerova</a:t>
            </a:r>
            <a:r>
              <a:rPr lang="cs-CZ" sz="2400" cap="small" dirty="0">
                <a:solidFill>
                  <a:schemeClr val="bg1">
                    <a:lumMod val="50000"/>
                  </a:schemeClr>
                </a:solidFill>
                <a:latin typeface="Calibri" panose="020F0502020204030204"/>
              </a:rPr>
              <a:t> rovnice pro </a:t>
            </a:r>
            <a:r>
              <a:rPr lang="cs-CZ" sz="2400" cap="small" dirty="0">
                <a:solidFill>
                  <a:srgbClr val="C00000"/>
                </a:solidFill>
                <a:latin typeface="Calibri" panose="020F0502020204030204"/>
              </a:rPr>
              <a:t>atom vodíku </a:t>
            </a:r>
            <a:r>
              <a:rPr lang="cs-CZ" sz="2400" cap="small" dirty="0">
                <a:solidFill>
                  <a:schemeClr val="bg1">
                    <a:lumMod val="50000"/>
                  </a:schemeClr>
                </a:solidFill>
                <a:latin typeface="Calibri" panose="020F0502020204030204"/>
              </a:rPr>
              <a:t>(1925)</a:t>
            </a:r>
            <a:endParaRPr lang="cs-CZ" sz="2400" cap="small" dirty="0">
              <a:solidFill>
                <a:schemeClr val="bg1">
                  <a:lumMod val="50000"/>
                </a:schemeClr>
              </a:solidFill>
              <a:effectLst>
                <a:outerShdw blurRad="38100" dist="38100" dir="2700000" algn="tl">
                  <a:srgbClr val="000000">
                    <a:alpha val="43137"/>
                  </a:srgbClr>
                </a:outerShdw>
              </a:effectLst>
              <a:latin typeface="Calibri" panose="020F0502020204030204"/>
            </a:endParaRPr>
          </a:p>
        </p:txBody>
      </p:sp>
      <p:sp>
        <p:nvSpPr>
          <p:cNvPr id="8" name="TextovéPole 7">
            <a:extLst>
              <a:ext uri="{FF2B5EF4-FFF2-40B4-BE49-F238E27FC236}">
                <a16:creationId xmlns:a16="http://schemas.microsoft.com/office/drawing/2014/main" id="{0489C105-0424-3790-4D77-0C39F964BB1F}"/>
              </a:ext>
            </a:extLst>
          </p:cNvPr>
          <p:cNvSpPr txBox="1"/>
          <p:nvPr/>
        </p:nvSpPr>
        <p:spPr>
          <a:xfrm>
            <a:off x="369194" y="1232353"/>
            <a:ext cx="7403206" cy="2862322"/>
          </a:xfrm>
          <a:prstGeom prst="rect">
            <a:avLst/>
          </a:prstGeom>
          <a:noFill/>
        </p:spPr>
        <p:txBody>
          <a:bodyPr wrap="square" rtlCol="0">
            <a:spAutoFit/>
          </a:bodyPr>
          <a:lstStyle/>
          <a:p>
            <a:pPr marL="285750" indent="-285750">
              <a:buFont typeface="Arial" panose="020B0604020202020204" pitchFamily="34" charset="0"/>
              <a:buChar char="•"/>
            </a:pPr>
            <a:r>
              <a:rPr lang="cs-CZ" dirty="0">
                <a:solidFill>
                  <a:schemeClr val="bg1"/>
                </a:solidFill>
                <a:latin typeface="Cavolini" panose="03000502040302020204" pitchFamily="66" charset="0"/>
                <a:cs typeface="Cavolini" panose="03000502040302020204" pitchFamily="66" charset="0"/>
              </a:rPr>
              <a:t>V </a:t>
            </a:r>
            <a:r>
              <a:rPr lang="cs-CZ" dirty="0" err="1">
                <a:solidFill>
                  <a:schemeClr val="bg1"/>
                </a:solidFill>
                <a:latin typeface="Cavolini" panose="03000502040302020204" pitchFamily="66" charset="0"/>
                <a:cs typeface="Cavolini" panose="03000502040302020204" pitchFamily="66" charset="0"/>
              </a:rPr>
              <a:t>nerelativistické</a:t>
            </a:r>
            <a:r>
              <a:rPr lang="cs-CZ" dirty="0">
                <a:solidFill>
                  <a:schemeClr val="bg1"/>
                </a:solidFill>
                <a:latin typeface="Cavolini" panose="03000502040302020204" pitchFamily="66" charset="0"/>
                <a:cs typeface="Cavolini" panose="03000502040302020204" pitchFamily="66" charset="0"/>
              </a:rPr>
              <a:t> limitě řešení dávalo hodnoty získané </a:t>
            </a:r>
            <a:r>
              <a:rPr lang="cs-CZ" dirty="0" err="1">
                <a:solidFill>
                  <a:schemeClr val="bg1"/>
                </a:solidFill>
                <a:latin typeface="Cavolini" panose="03000502040302020204" pitchFamily="66" charset="0"/>
                <a:cs typeface="Cavolini" panose="03000502040302020204" pitchFamily="66" charset="0"/>
              </a:rPr>
              <a:t>Bohrem</a:t>
            </a:r>
            <a:r>
              <a:rPr lang="cs-CZ" dirty="0">
                <a:solidFill>
                  <a:schemeClr val="bg1"/>
                </a:solidFill>
                <a:latin typeface="Cavolini" panose="03000502040302020204" pitchFamily="66" charset="0"/>
                <a:cs typeface="Cavolini" panose="03000502040302020204" pitchFamily="66" charset="0"/>
              </a:rPr>
              <a:t> (1913).</a:t>
            </a:r>
          </a:p>
          <a:p>
            <a:pPr marL="285750" indent="-285750">
              <a:buFont typeface="Arial" panose="020B0604020202020204" pitchFamily="34" charset="0"/>
              <a:buChar char="•"/>
            </a:pPr>
            <a:r>
              <a:rPr lang="cs-CZ" dirty="0">
                <a:solidFill>
                  <a:schemeClr val="bg1"/>
                </a:solidFill>
                <a:latin typeface="Cavolini" panose="03000502040302020204" pitchFamily="66" charset="0"/>
                <a:cs typeface="Cavolini" panose="03000502040302020204" pitchFamily="66" charset="0"/>
              </a:rPr>
              <a:t>Řešení této rovnice nevysvětlovalo správně </a:t>
            </a:r>
            <a:r>
              <a:rPr lang="cs-CZ" b="1" dirty="0">
                <a:solidFill>
                  <a:schemeClr val="bg1"/>
                </a:solidFill>
                <a:latin typeface="Cavolini" panose="03000502040302020204" pitchFamily="66" charset="0"/>
                <a:cs typeface="Cavolini" panose="03000502040302020204" pitchFamily="66" charset="0"/>
              </a:rPr>
              <a:t>jemnou strukturu </a:t>
            </a:r>
            <a:r>
              <a:rPr lang="cs-CZ" dirty="0">
                <a:solidFill>
                  <a:schemeClr val="bg1"/>
                </a:solidFill>
                <a:latin typeface="Cavolini" panose="03000502040302020204" pitchFamily="66" charset="0"/>
                <a:cs typeface="Cavolini" panose="03000502040302020204" pitchFamily="66" charset="0"/>
              </a:rPr>
              <a:t>atomu vodíku. Hodnoty energie byly jiné než získané Sommerfeldem (1915), které souhlasily  s experimentem.</a:t>
            </a:r>
          </a:p>
          <a:p>
            <a:pPr marL="285750" indent="-285750">
              <a:buFont typeface="Arial" panose="020B0604020202020204" pitchFamily="34" charset="0"/>
              <a:buChar char="•"/>
            </a:pPr>
            <a:r>
              <a:rPr lang="cs-CZ"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dirty="0">
                <a:solidFill>
                  <a:srgbClr val="0070C0"/>
                </a:solidFill>
                <a:latin typeface="Cavolini" panose="03000502040302020204" pitchFamily="66" charset="0"/>
                <a:cs typeface="Cavolini" panose="03000502040302020204" pitchFamily="66" charset="0"/>
              </a:rPr>
              <a:t> byl zklamaný … svou relativistickou rovnici nepublikoval (je dochováno 4stánkové memorandum) … hledání rovnice na čas přerušuje.</a:t>
            </a:r>
          </a:p>
          <a:p>
            <a:pPr marL="285750" indent="-285750">
              <a:buFont typeface="Arial" panose="020B0604020202020204" pitchFamily="34" charset="0"/>
              <a:buChar char="•"/>
            </a:pPr>
            <a:endParaRPr lang="cs-CZ" dirty="0">
              <a:solidFill>
                <a:srgbClr val="0070C0"/>
              </a:solidFill>
              <a:latin typeface="Cavolini" panose="03000502040302020204" pitchFamily="66" charset="0"/>
              <a:cs typeface="Cavolini" panose="03000502040302020204" pitchFamily="66" charset="0"/>
            </a:endParaRPr>
          </a:p>
        </p:txBody>
      </p:sp>
      <mc:AlternateContent xmlns:mc="http://schemas.openxmlformats.org/markup-compatibility/2006" xmlns:a14="http://schemas.microsoft.com/office/drawing/2010/main">
        <mc:Choice Requires="a14">
          <p:sp>
            <p:nvSpPr>
              <p:cNvPr id="4" name="TextovéPole 3">
                <a:extLst>
                  <a:ext uri="{FF2B5EF4-FFF2-40B4-BE49-F238E27FC236}">
                    <a16:creationId xmlns:a16="http://schemas.microsoft.com/office/drawing/2014/main" id="{E05E8CB8-34F0-D13F-A315-E639A23727A1}"/>
                  </a:ext>
                </a:extLst>
              </p:cNvPr>
              <p:cNvSpPr txBox="1"/>
              <p:nvPr/>
            </p:nvSpPr>
            <p:spPr>
              <a:xfrm>
                <a:off x="2601585" y="5757644"/>
                <a:ext cx="4839978" cy="91031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cs-CZ" sz="2400" b="0" i="1" smtClean="0">
                              <a:solidFill>
                                <a:schemeClr val="accent5">
                                  <a:lumMod val="75000"/>
                                </a:schemeClr>
                              </a:solidFill>
                              <a:latin typeface="Cambria Math" panose="02040503050406030204" pitchFamily="18" charset="0"/>
                              <a:ea typeface="Cambria Math" panose="02040503050406030204" pitchFamily="18" charset="0"/>
                            </a:rPr>
                          </m:ctrlPr>
                        </m:dPr>
                        <m:e>
                          <m:r>
                            <a:rPr lang="cs-CZ" sz="2400" b="0" i="1" smtClean="0">
                              <a:solidFill>
                                <a:schemeClr val="accent5">
                                  <a:lumMod val="75000"/>
                                </a:schemeClr>
                              </a:solidFill>
                              <a:latin typeface="Cambria Math" panose="02040503050406030204" pitchFamily="18" charset="0"/>
                              <a:ea typeface="Cambria Math" panose="02040503050406030204" pitchFamily="18" charset="0"/>
                            </a:rPr>
                            <m:t>−</m:t>
                          </m:r>
                          <m:sSup>
                            <m:sSupPr>
                              <m:ctrlPr>
                                <a:rPr lang="cs-CZ" sz="2400" b="0" i="1" smtClean="0">
                                  <a:solidFill>
                                    <a:schemeClr val="accent5">
                                      <a:lumMod val="75000"/>
                                    </a:schemeClr>
                                  </a:solidFill>
                                  <a:latin typeface="Cambria Math" panose="02040503050406030204" pitchFamily="18" charset="0"/>
                                  <a:ea typeface="Cambria Math" panose="02040503050406030204" pitchFamily="18" charset="0"/>
                                </a:rPr>
                              </m:ctrlPr>
                            </m:sSupPr>
                            <m:e>
                              <m:r>
                                <a:rPr lang="cs-CZ" sz="2400" b="0" i="1" smtClean="0">
                                  <a:solidFill>
                                    <a:schemeClr val="accent5">
                                      <a:lumMod val="75000"/>
                                    </a:schemeClr>
                                  </a:solidFill>
                                  <a:latin typeface="Cambria Math" panose="02040503050406030204" pitchFamily="18" charset="0"/>
                                  <a:ea typeface="Cambria Math" panose="02040503050406030204" pitchFamily="18" charset="0"/>
                                </a:rPr>
                                <m:t>ℏ</m:t>
                              </m:r>
                            </m:e>
                            <m:sup>
                              <m:r>
                                <a:rPr lang="cs-CZ" sz="2400" b="0" i="1" smtClean="0">
                                  <a:solidFill>
                                    <a:schemeClr val="accent5">
                                      <a:lumMod val="75000"/>
                                    </a:schemeClr>
                                  </a:solidFill>
                                  <a:latin typeface="Cambria Math" panose="02040503050406030204" pitchFamily="18" charset="0"/>
                                  <a:ea typeface="Cambria Math" panose="02040503050406030204" pitchFamily="18" charset="0"/>
                                </a:rPr>
                                <m:t>2</m:t>
                              </m:r>
                            </m:sup>
                          </m:sSup>
                          <m:sSup>
                            <m:sSupPr>
                              <m:ctrlPr>
                                <a:rPr lang="cs-CZ" sz="2400" b="0" i="1" smtClean="0">
                                  <a:solidFill>
                                    <a:schemeClr val="accent5">
                                      <a:lumMod val="75000"/>
                                    </a:schemeClr>
                                  </a:solidFill>
                                  <a:latin typeface="Cambria Math" panose="02040503050406030204" pitchFamily="18" charset="0"/>
                                  <a:ea typeface="Cambria Math" panose="02040503050406030204" pitchFamily="18" charset="0"/>
                                </a:rPr>
                              </m:ctrlPr>
                            </m:sSupPr>
                            <m:e>
                              <m:r>
                                <a:rPr lang="cs-CZ" sz="2400" b="0" i="1" smtClean="0">
                                  <a:solidFill>
                                    <a:schemeClr val="accent5">
                                      <a:lumMod val="75000"/>
                                    </a:schemeClr>
                                  </a:solidFill>
                                  <a:latin typeface="Cambria Math" panose="02040503050406030204" pitchFamily="18" charset="0"/>
                                  <a:ea typeface="Cambria Math" panose="02040503050406030204" pitchFamily="18" charset="0"/>
                                </a:rPr>
                                <m:t>𝑐</m:t>
                              </m:r>
                            </m:e>
                            <m:sup>
                              <m:r>
                                <a:rPr lang="cs-CZ" sz="2400" b="0" i="1" smtClean="0">
                                  <a:solidFill>
                                    <a:schemeClr val="accent5">
                                      <a:lumMod val="75000"/>
                                    </a:schemeClr>
                                  </a:solidFill>
                                  <a:latin typeface="Cambria Math" panose="02040503050406030204" pitchFamily="18" charset="0"/>
                                  <a:ea typeface="Cambria Math" panose="02040503050406030204" pitchFamily="18" charset="0"/>
                                </a:rPr>
                                <m:t>2</m:t>
                              </m:r>
                            </m:sup>
                          </m:sSup>
                          <m:r>
                            <a:rPr lang="cs-CZ" sz="2400" i="1">
                              <a:solidFill>
                                <a:schemeClr val="accent5">
                                  <a:lumMod val="75000"/>
                                </a:schemeClr>
                              </a:solidFill>
                              <a:latin typeface="Cambria Math" panose="02040503050406030204" pitchFamily="18" charset="0"/>
                              <a:ea typeface="Cambria Math" panose="02040503050406030204" pitchFamily="18" charset="0"/>
                            </a:rPr>
                            <m:t>∆</m:t>
                          </m:r>
                          <m:r>
                            <a:rPr lang="cs-CZ" sz="2400" b="0" i="1" smtClean="0">
                              <a:solidFill>
                                <a:schemeClr val="accent5">
                                  <a:lumMod val="75000"/>
                                </a:schemeClr>
                              </a:solidFill>
                              <a:latin typeface="Cambria Math" panose="02040503050406030204" pitchFamily="18" charset="0"/>
                              <a:ea typeface="Cambria Math" panose="02040503050406030204" pitchFamily="18" charset="0"/>
                            </a:rPr>
                            <m:t>+</m:t>
                          </m:r>
                          <m:sSup>
                            <m:sSupPr>
                              <m:ctrlPr>
                                <a:rPr lang="cs-CZ" sz="2400" i="1">
                                  <a:solidFill>
                                    <a:schemeClr val="accent5">
                                      <a:lumMod val="75000"/>
                                    </a:schemeClr>
                                  </a:solidFill>
                                  <a:latin typeface="Cambria Math" panose="02040503050406030204" pitchFamily="18" charset="0"/>
                                </a:rPr>
                              </m:ctrlPr>
                            </m:sSupPr>
                            <m:e>
                              <m:r>
                                <a:rPr lang="cs-CZ" sz="2400" i="1">
                                  <a:solidFill>
                                    <a:schemeClr val="accent5">
                                      <a:lumMod val="75000"/>
                                    </a:schemeClr>
                                  </a:solidFill>
                                  <a:latin typeface="Cambria Math" panose="02040503050406030204" pitchFamily="18" charset="0"/>
                                </a:rPr>
                                <m:t>𝑚</m:t>
                              </m:r>
                            </m:e>
                            <m:sup>
                              <m:r>
                                <a:rPr lang="cs-CZ" sz="2400" i="1">
                                  <a:solidFill>
                                    <a:schemeClr val="accent5">
                                      <a:lumMod val="75000"/>
                                    </a:schemeClr>
                                  </a:solidFill>
                                  <a:latin typeface="Cambria Math" panose="02040503050406030204" pitchFamily="18" charset="0"/>
                                </a:rPr>
                                <m:t>2</m:t>
                              </m:r>
                            </m:sup>
                          </m:sSup>
                          <m:sSup>
                            <m:sSupPr>
                              <m:ctrlPr>
                                <a:rPr lang="cs-CZ" sz="2400" i="1">
                                  <a:solidFill>
                                    <a:schemeClr val="accent5">
                                      <a:lumMod val="75000"/>
                                    </a:schemeClr>
                                  </a:solidFill>
                                  <a:latin typeface="Cambria Math" panose="02040503050406030204" pitchFamily="18" charset="0"/>
                                </a:rPr>
                              </m:ctrlPr>
                            </m:sSupPr>
                            <m:e>
                              <m:r>
                                <a:rPr lang="cs-CZ" sz="2400" i="1">
                                  <a:solidFill>
                                    <a:schemeClr val="accent5">
                                      <a:lumMod val="75000"/>
                                    </a:schemeClr>
                                  </a:solidFill>
                                  <a:latin typeface="Cambria Math" panose="02040503050406030204" pitchFamily="18" charset="0"/>
                                </a:rPr>
                                <m:t>𝑐</m:t>
                              </m:r>
                            </m:e>
                            <m:sup>
                              <m:r>
                                <a:rPr lang="cs-CZ" sz="2400" i="1">
                                  <a:solidFill>
                                    <a:schemeClr val="accent5">
                                      <a:lumMod val="75000"/>
                                    </a:schemeClr>
                                  </a:solidFill>
                                  <a:latin typeface="Cambria Math" panose="02040503050406030204" pitchFamily="18" charset="0"/>
                                </a:rPr>
                                <m:t>4</m:t>
                              </m:r>
                            </m:sup>
                          </m:sSup>
                        </m:e>
                      </m:d>
                      <m:r>
                        <a:rPr lang="cs-CZ" sz="2400" i="1">
                          <a:solidFill>
                            <a:schemeClr val="accent5">
                              <a:lumMod val="75000"/>
                            </a:schemeClr>
                          </a:solidFill>
                          <a:latin typeface="Cambria Math" panose="02040503050406030204" pitchFamily="18" charset="0"/>
                          <a:ea typeface="Cambria Math" panose="02040503050406030204" pitchFamily="18" charset="0"/>
                        </a:rPr>
                        <m:t>𝜓</m:t>
                      </m:r>
                      <m:r>
                        <a:rPr lang="cs-CZ" sz="2400" b="0" i="1" smtClean="0">
                          <a:solidFill>
                            <a:schemeClr val="accent5">
                              <a:lumMod val="75000"/>
                            </a:schemeClr>
                          </a:solidFill>
                          <a:latin typeface="Cambria Math" panose="02040503050406030204" pitchFamily="18" charset="0"/>
                        </a:rPr>
                        <m:t>=</m:t>
                      </m:r>
                      <m:sSup>
                        <m:sSupPr>
                          <m:ctrlPr>
                            <a:rPr lang="cs-CZ" sz="2400" b="0" i="1" smtClean="0">
                              <a:solidFill>
                                <a:schemeClr val="accent5">
                                  <a:lumMod val="75000"/>
                                </a:schemeClr>
                              </a:solidFill>
                              <a:latin typeface="Cambria Math" panose="02040503050406030204" pitchFamily="18" charset="0"/>
                            </a:rPr>
                          </m:ctrlPr>
                        </m:sSupPr>
                        <m:e>
                          <m:d>
                            <m:dPr>
                              <m:ctrlPr>
                                <a:rPr lang="cs-CZ" sz="2400" b="0" i="1" smtClean="0">
                                  <a:solidFill>
                                    <a:schemeClr val="accent5">
                                      <a:lumMod val="75000"/>
                                    </a:schemeClr>
                                  </a:solidFill>
                                  <a:latin typeface="Cambria Math" panose="02040503050406030204" pitchFamily="18" charset="0"/>
                                </a:rPr>
                              </m:ctrlPr>
                            </m:dPr>
                            <m:e>
                              <m:r>
                                <a:rPr lang="cs-CZ" sz="2400" b="0" i="1" smtClean="0">
                                  <a:solidFill>
                                    <a:schemeClr val="accent5">
                                      <a:lumMod val="75000"/>
                                    </a:schemeClr>
                                  </a:solidFill>
                                  <a:latin typeface="Cambria Math" panose="02040503050406030204" pitchFamily="18" charset="0"/>
                                </a:rPr>
                                <m:t>𝐸</m:t>
                              </m:r>
                              <m:r>
                                <a:rPr lang="cs-CZ" sz="2400" i="1">
                                  <a:solidFill>
                                    <a:schemeClr val="accent5">
                                      <a:lumMod val="75000"/>
                                    </a:schemeClr>
                                  </a:solidFill>
                                  <a:latin typeface="Cambria Math" panose="02040503050406030204" pitchFamily="18" charset="0"/>
                                </a:rPr>
                                <m:t>+</m:t>
                              </m:r>
                              <m:f>
                                <m:fPr>
                                  <m:ctrlPr>
                                    <a:rPr lang="cs-CZ" sz="2400" i="1">
                                      <a:solidFill>
                                        <a:schemeClr val="accent5">
                                          <a:lumMod val="75000"/>
                                        </a:schemeClr>
                                      </a:solidFill>
                                      <a:latin typeface="Cambria Math" panose="02040503050406030204" pitchFamily="18" charset="0"/>
                                    </a:rPr>
                                  </m:ctrlPr>
                                </m:fPr>
                                <m:num>
                                  <m:sSup>
                                    <m:sSupPr>
                                      <m:ctrlPr>
                                        <a:rPr lang="cs-CZ" sz="2400" i="1">
                                          <a:solidFill>
                                            <a:schemeClr val="accent5">
                                              <a:lumMod val="75000"/>
                                            </a:schemeClr>
                                          </a:solidFill>
                                          <a:latin typeface="Cambria Math" panose="02040503050406030204" pitchFamily="18" charset="0"/>
                                        </a:rPr>
                                      </m:ctrlPr>
                                    </m:sSupPr>
                                    <m:e>
                                      <m:r>
                                        <a:rPr lang="cs-CZ" sz="2400" i="1">
                                          <a:solidFill>
                                            <a:schemeClr val="accent5">
                                              <a:lumMod val="75000"/>
                                            </a:schemeClr>
                                          </a:solidFill>
                                          <a:latin typeface="Cambria Math" panose="02040503050406030204" pitchFamily="18" charset="0"/>
                                        </a:rPr>
                                        <m:t>𝑒</m:t>
                                      </m:r>
                                    </m:e>
                                    <m:sup>
                                      <m:r>
                                        <a:rPr lang="cs-CZ" sz="2400" i="1">
                                          <a:solidFill>
                                            <a:schemeClr val="accent5">
                                              <a:lumMod val="75000"/>
                                            </a:schemeClr>
                                          </a:solidFill>
                                          <a:latin typeface="Cambria Math" panose="02040503050406030204" pitchFamily="18" charset="0"/>
                                        </a:rPr>
                                        <m:t>2</m:t>
                                      </m:r>
                                    </m:sup>
                                  </m:sSup>
                                </m:num>
                                <m:den>
                                  <m:r>
                                    <a:rPr lang="cs-CZ" sz="2400" i="1">
                                      <a:solidFill>
                                        <a:schemeClr val="accent5">
                                          <a:lumMod val="75000"/>
                                        </a:schemeClr>
                                      </a:solidFill>
                                      <a:latin typeface="Cambria Math" panose="02040503050406030204" pitchFamily="18" charset="0"/>
                                    </a:rPr>
                                    <m:t>𝑟</m:t>
                                  </m:r>
                                </m:den>
                              </m:f>
                            </m:e>
                          </m:d>
                        </m:e>
                        <m:sup>
                          <m:r>
                            <a:rPr lang="cs-CZ" sz="2400" i="1">
                              <a:solidFill>
                                <a:schemeClr val="accent5">
                                  <a:lumMod val="75000"/>
                                </a:schemeClr>
                              </a:solidFill>
                              <a:latin typeface="Cambria Math" panose="02040503050406030204" pitchFamily="18" charset="0"/>
                            </a:rPr>
                            <m:t>2</m:t>
                          </m:r>
                        </m:sup>
                      </m:sSup>
                      <m:r>
                        <a:rPr lang="cs-CZ" sz="2400" i="1">
                          <a:solidFill>
                            <a:schemeClr val="accent5">
                              <a:lumMod val="75000"/>
                            </a:schemeClr>
                          </a:solidFill>
                          <a:latin typeface="Cambria Math" panose="02040503050406030204" pitchFamily="18" charset="0"/>
                          <a:ea typeface="Cambria Math" panose="02040503050406030204" pitchFamily="18" charset="0"/>
                        </a:rPr>
                        <m:t>𝜓</m:t>
                      </m:r>
                    </m:oMath>
                  </m:oMathPara>
                </a14:m>
                <a:endParaRPr lang="cs-CZ" sz="2400" dirty="0">
                  <a:solidFill>
                    <a:schemeClr val="accent5">
                      <a:lumMod val="75000"/>
                    </a:schemeClr>
                  </a:solidFill>
                </a:endParaRPr>
              </a:p>
            </p:txBody>
          </p:sp>
        </mc:Choice>
        <mc:Fallback xmlns="">
          <p:sp>
            <p:nvSpPr>
              <p:cNvPr id="4" name="TextovéPole 3">
                <a:extLst>
                  <a:ext uri="{FF2B5EF4-FFF2-40B4-BE49-F238E27FC236}">
                    <a16:creationId xmlns:a16="http://schemas.microsoft.com/office/drawing/2014/main" id="{E05E8CB8-34F0-D13F-A315-E639A23727A1}"/>
                  </a:ext>
                </a:extLst>
              </p:cNvPr>
              <p:cNvSpPr txBox="1">
                <a:spLocks noRot="1" noChangeAspect="1" noMove="1" noResize="1" noEditPoints="1" noAdjustHandles="1" noChangeArrowheads="1" noChangeShapeType="1" noTextEdit="1"/>
              </p:cNvSpPr>
              <p:nvPr/>
            </p:nvSpPr>
            <p:spPr>
              <a:xfrm>
                <a:off x="2601585" y="5757644"/>
                <a:ext cx="4839978" cy="910314"/>
              </a:xfrm>
              <a:prstGeom prst="rect">
                <a:avLst/>
              </a:prstGeom>
              <a:blipFill>
                <a:blip r:embed="rId2"/>
                <a:stretch>
                  <a:fillRect/>
                </a:stretch>
              </a:blipFill>
            </p:spPr>
            <p:txBody>
              <a:bodyPr/>
              <a:lstStyle/>
              <a:p>
                <a:r>
                  <a:rPr lang="cs-CZ">
                    <a:noFill/>
                  </a:rPr>
                  <a:t> </a:t>
                </a:r>
              </a:p>
            </p:txBody>
          </p:sp>
        </mc:Fallback>
      </mc:AlternateContent>
      <p:sp>
        <p:nvSpPr>
          <p:cNvPr id="2" name="Obdélník 1">
            <a:extLst>
              <a:ext uri="{FF2B5EF4-FFF2-40B4-BE49-F238E27FC236}">
                <a16:creationId xmlns:a16="http://schemas.microsoft.com/office/drawing/2014/main" id="{AA92DEA7-D78A-10F7-3AFD-766D9DA0C3F0}"/>
              </a:ext>
            </a:extLst>
          </p:cNvPr>
          <p:cNvSpPr/>
          <p:nvPr/>
        </p:nvSpPr>
        <p:spPr>
          <a:xfrm>
            <a:off x="286871" y="2680447"/>
            <a:ext cx="7485529" cy="1315319"/>
          </a:xfrm>
          <a:prstGeom prst="rect">
            <a:avLst/>
          </a:prstGeom>
          <a:solidFill>
            <a:srgbClr val="FFFFFF">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TextovéPole 6">
            <a:extLst>
              <a:ext uri="{FF2B5EF4-FFF2-40B4-BE49-F238E27FC236}">
                <a16:creationId xmlns:a16="http://schemas.microsoft.com/office/drawing/2014/main" id="{F9D815A2-BE11-1C79-4845-1AF92055FD68}"/>
              </a:ext>
            </a:extLst>
          </p:cNvPr>
          <p:cNvSpPr txBox="1"/>
          <p:nvPr/>
        </p:nvSpPr>
        <p:spPr>
          <a:xfrm>
            <a:off x="284117" y="5279067"/>
            <a:ext cx="1833643" cy="492443"/>
          </a:xfrm>
          <a:prstGeom prst="rect">
            <a:avLst/>
          </a:prstGeom>
          <a:noFill/>
        </p:spPr>
        <p:txBody>
          <a:bodyPr wrap="none" rtlCol="0">
            <a:spAutoFit/>
          </a:bodyPr>
          <a:lstStyle/>
          <a:p>
            <a:r>
              <a:rPr lang="cs-CZ" sz="2600" dirty="0">
                <a:solidFill>
                  <a:schemeClr val="accent5">
                    <a:lumMod val="75000"/>
                  </a:schemeClr>
                </a:solidFill>
              </a:rPr>
              <a:t>Poznámka: </a:t>
            </a:r>
          </a:p>
        </p:txBody>
      </p:sp>
      <p:sp>
        <p:nvSpPr>
          <p:cNvPr id="3" name="TextovéPole 2">
            <a:extLst>
              <a:ext uri="{FF2B5EF4-FFF2-40B4-BE49-F238E27FC236}">
                <a16:creationId xmlns:a16="http://schemas.microsoft.com/office/drawing/2014/main" id="{63923D72-088E-C281-3BF8-BF9537FFA54A}"/>
              </a:ext>
            </a:extLst>
          </p:cNvPr>
          <p:cNvSpPr txBox="1"/>
          <p:nvPr/>
        </p:nvSpPr>
        <p:spPr>
          <a:xfrm>
            <a:off x="8991599" y="4925123"/>
            <a:ext cx="2312895" cy="1200329"/>
          </a:xfrm>
          <a:prstGeom prst="rect">
            <a:avLst/>
          </a:prstGeom>
          <a:solidFill>
            <a:srgbClr val="F2F2F2"/>
          </a:solidFill>
        </p:spPr>
        <p:txBody>
          <a:bodyPr wrap="square" rtlCol="0">
            <a:spAutoFit/>
          </a:bodyPr>
          <a:lstStyle/>
          <a:p>
            <a:r>
              <a:rPr lang="cs-CZ" dirty="0"/>
              <a:t>Spin elektronu je ½.</a:t>
            </a:r>
          </a:p>
          <a:p>
            <a:r>
              <a:rPr lang="cs-CZ" dirty="0"/>
              <a:t>První sdělení o tom bylo na přelomu roku 1925 a 1926.</a:t>
            </a:r>
          </a:p>
        </p:txBody>
      </p:sp>
    </p:spTree>
    <p:extLst>
      <p:ext uri="{BB962C8B-B14F-4D97-AF65-F5344CB8AC3E}">
        <p14:creationId xmlns:p14="http://schemas.microsoft.com/office/powerpoint/2010/main" val="28091323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FC81B-1F9A-7289-CEA2-FDFB95ACFD25}"/>
            </a:ext>
          </a:extLst>
        </p:cNvPr>
        <p:cNvGrpSpPr/>
        <p:nvPr/>
      </p:nvGrpSpPr>
      <p:grpSpPr>
        <a:xfrm>
          <a:off x="0" y="0"/>
          <a:ext cx="0" cy="0"/>
          <a:chOff x="0" y="0"/>
          <a:chExt cx="0" cy="0"/>
        </a:xfrm>
      </p:grpSpPr>
      <p:sp>
        <p:nvSpPr>
          <p:cNvPr id="12" name="Obdélník 11">
            <a:extLst>
              <a:ext uri="{FF2B5EF4-FFF2-40B4-BE49-F238E27FC236}">
                <a16:creationId xmlns:a16="http://schemas.microsoft.com/office/drawing/2014/main" id="{9AECA25B-D24D-F450-4A16-BCEC86454791}"/>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3" name="TextovéPole 12">
            <a:extLst>
              <a:ext uri="{FF2B5EF4-FFF2-40B4-BE49-F238E27FC236}">
                <a16:creationId xmlns:a16="http://schemas.microsoft.com/office/drawing/2014/main" id="{7997C282-A578-09E5-35D4-FAA3C888E972}"/>
              </a:ext>
            </a:extLst>
          </p:cNvPr>
          <p:cNvSpPr txBox="1"/>
          <p:nvPr/>
        </p:nvSpPr>
        <p:spPr>
          <a:xfrm>
            <a:off x="1610658" y="28602"/>
            <a:ext cx="9062096"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se seznamuje s de </a:t>
            </a:r>
            <a:r>
              <a:rPr lang="cs-CZ" sz="2400" cap="small" dirty="0" err="1">
                <a:solidFill>
                  <a:srgbClr val="70AD47">
                    <a:lumMod val="50000"/>
                  </a:srgbClr>
                </a:solidFill>
                <a:latin typeface="Calibri" panose="020F0502020204030204"/>
              </a:rPr>
              <a:t>Broglieho</a:t>
            </a:r>
            <a:r>
              <a:rPr lang="cs-CZ" sz="2400" cap="small" dirty="0">
                <a:solidFill>
                  <a:srgbClr val="70AD47">
                    <a:lumMod val="50000"/>
                  </a:srgbClr>
                </a:solidFill>
                <a:latin typeface="Calibri" panose="020F0502020204030204"/>
              </a:rPr>
              <a:t> disertací a hledá vlnovou rovnici</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6" name="TextovéPole 5">
            <a:extLst>
              <a:ext uri="{FF2B5EF4-FFF2-40B4-BE49-F238E27FC236}">
                <a16:creationId xmlns:a16="http://schemas.microsoft.com/office/drawing/2014/main" id="{0C33ED56-0280-AAB7-45F0-0F5DC34C8EFA}"/>
              </a:ext>
            </a:extLst>
          </p:cNvPr>
          <p:cNvSpPr txBox="1"/>
          <p:nvPr/>
        </p:nvSpPr>
        <p:spPr>
          <a:xfrm>
            <a:off x="1840111" y="639583"/>
            <a:ext cx="8536696" cy="461665"/>
          </a:xfrm>
          <a:prstGeom prst="rect">
            <a:avLst/>
          </a:prstGeom>
          <a:noFill/>
        </p:spPr>
        <p:txBody>
          <a:bodyPr wrap="none" rtlCol="0">
            <a:spAutoFit/>
          </a:bodyPr>
          <a:lstStyle/>
          <a:p>
            <a:r>
              <a:rPr lang="cs-CZ" sz="2400" cap="small" dirty="0">
                <a:solidFill>
                  <a:schemeClr val="bg1">
                    <a:lumMod val="50000"/>
                  </a:schemeClr>
                </a:solidFill>
                <a:latin typeface="Calibri" panose="020F0502020204030204"/>
              </a:rPr>
              <a:t>První (relativistická) </a:t>
            </a:r>
            <a:r>
              <a:rPr lang="cs-CZ" sz="2400" cap="small" dirty="0" err="1">
                <a:solidFill>
                  <a:schemeClr val="bg1">
                    <a:lumMod val="50000"/>
                  </a:schemeClr>
                </a:solidFill>
                <a:latin typeface="Calibri" panose="020F0502020204030204"/>
              </a:rPr>
              <a:t>Schrödingerova</a:t>
            </a:r>
            <a:r>
              <a:rPr lang="cs-CZ" sz="2400" cap="small" dirty="0">
                <a:solidFill>
                  <a:schemeClr val="bg1">
                    <a:lumMod val="50000"/>
                  </a:schemeClr>
                </a:solidFill>
                <a:latin typeface="Calibri" panose="020F0502020204030204"/>
              </a:rPr>
              <a:t> rovnice pro </a:t>
            </a:r>
            <a:r>
              <a:rPr lang="cs-CZ" sz="2400" cap="small" dirty="0">
                <a:solidFill>
                  <a:srgbClr val="C00000"/>
                </a:solidFill>
                <a:latin typeface="Calibri" panose="020F0502020204030204"/>
              </a:rPr>
              <a:t>atom vodíku </a:t>
            </a:r>
            <a:r>
              <a:rPr lang="cs-CZ" sz="2400" cap="small" dirty="0">
                <a:solidFill>
                  <a:schemeClr val="bg1">
                    <a:lumMod val="50000"/>
                  </a:schemeClr>
                </a:solidFill>
                <a:latin typeface="Calibri" panose="020F0502020204030204"/>
              </a:rPr>
              <a:t>(1925)</a:t>
            </a:r>
            <a:endParaRPr lang="cs-CZ" sz="2400" cap="small" dirty="0">
              <a:solidFill>
                <a:schemeClr val="bg1">
                  <a:lumMod val="50000"/>
                </a:schemeClr>
              </a:solidFill>
              <a:effectLst>
                <a:outerShdw blurRad="38100" dist="38100" dir="2700000" algn="tl">
                  <a:srgbClr val="000000">
                    <a:alpha val="43137"/>
                  </a:srgbClr>
                </a:outerShdw>
              </a:effectLst>
              <a:latin typeface="Calibri" panose="020F0502020204030204"/>
            </a:endParaRPr>
          </a:p>
        </p:txBody>
      </p:sp>
      <p:sp>
        <p:nvSpPr>
          <p:cNvPr id="8" name="TextovéPole 7">
            <a:extLst>
              <a:ext uri="{FF2B5EF4-FFF2-40B4-BE49-F238E27FC236}">
                <a16:creationId xmlns:a16="http://schemas.microsoft.com/office/drawing/2014/main" id="{2294BB9B-09B3-FFD0-B3E5-C2B3E04FCCA6}"/>
              </a:ext>
            </a:extLst>
          </p:cNvPr>
          <p:cNvSpPr txBox="1"/>
          <p:nvPr/>
        </p:nvSpPr>
        <p:spPr>
          <a:xfrm>
            <a:off x="369194" y="1232353"/>
            <a:ext cx="7250806" cy="2862322"/>
          </a:xfrm>
          <a:prstGeom prst="rect">
            <a:avLst/>
          </a:prstGeom>
          <a:noFill/>
        </p:spPr>
        <p:txBody>
          <a:bodyPr wrap="square" rtlCol="0">
            <a:spAutoFit/>
          </a:bodyPr>
          <a:lstStyle/>
          <a:p>
            <a:pPr marL="285750" indent="-285750">
              <a:buFont typeface="Arial" panose="020B0604020202020204" pitchFamily="34" charset="0"/>
              <a:buChar char="•"/>
            </a:pPr>
            <a:r>
              <a:rPr lang="cs-CZ" dirty="0">
                <a:solidFill>
                  <a:schemeClr val="bg1"/>
                </a:solidFill>
                <a:latin typeface="Cavolini" panose="03000502040302020204" pitchFamily="66" charset="0"/>
                <a:cs typeface="Cavolini" panose="03000502040302020204" pitchFamily="66" charset="0"/>
              </a:rPr>
              <a:t>V </a:t>
            </a:r>
            <a:r>
              <a:rPr lang="cs-CZ" dirty="0" err="1">
                <a:solidFill>
                  <a:schemeClr val="bg1"/>
                </a:solidFill>
                <a:latin typeface="Cavolini" panose="03000502040302020204" pitchFamily="66" charset="0"/>
                <a:cs typeface="Cavolini" panose="03000502040302020204" pitchFamily="66" charset="0"/>
              </a:rPr>
              <a:t>nerelativistické</a:t>
            </a:r>
            <a:r>
              <a:rPr lang="cs-CZ" dirty="0">
                <a:solidFill>
                  <a:schemeClr val="bg1"/>
                </a:solidFill>
                <a:latin typeface="Cavolini" panose="03000502040302020204" pitchFamily="66" charset="0"/>
                <a:cs typeface="Cavolini" panose="03000502040302020204" pitchFamily="66" charset="0"/>
              </a:rPr>
              <a:t> limitě řešení dávalo hodnoty získané </a:t>
            </a:r>
            <a:r>
              <a:rPr lang="cs-CZ" dirty="0" err="1">
                <a:solidFill>
                  <a:schemeClr val="bg1"/>
                </a:solidFill>
                <a:latin typeface="Cavolini" panose="03000502040302020204" pitchFamily="66" charset="0"/>
                <a:cs typeface="Cavolini" panose="03000502040302020204" pitchFamily="66" charset="0"/>
              </a:rPr>
              <a:t>Bohrem</a:t>
            </a:r>
            <a:r>
              <a:rPr lang="cs-CZ" dirty="0">
                <a:solidFill>
                  <a:schemeClr val="bg1"/>
                </a:solidFill>
                <a:latin typeface="Cavolini" panose="03000502040302020204" pitchFamily="66" charset="0"/>
                <a:cs typeface="Cavolini" panose="03000502040302020204" pitchFamily="66" charset="0"/>
              </a:rPr>
              <a:t> (1913).</a:t>
            </a:r>
          </a:p>
          <a:p>
            <a:pPr marL="285750" indent="-285750">
              <a:buFont typeface="Arial" panose="020B0604020202020204" pitchFamily="34" charset="0"/>
              <a:buChar char="•"/>
            </a:pPr>
            <a:r>
              <a:rPr lang="cs-CZ" dirty="0">
                <a:solidFill>
                  <a:schemeClr val="bg1"/>
                </a:solidFill>
                <a:latin typeface="Cavolini" panose="03000502040302020204" pitchFamily="66" charset="0"/>
                <a:cs typeface="Cavolini" panose="03000502040302020204" pitchFamily="66" charset="0"/>
              </a:rPr>
              <a:t>Řešení této rovnice nevysvětlovalo správně </a:t>
            </a:r>
            <a:r>
              <a:rPr lang="cs-CZ" b="1" dirty="0">
                <a:solidFill>
                  <a:schemeClr val="bg1"/>
                </a:solidFill>
                <a:latin typeface="Cavolini" panose="03000502040302020204" pitchFamily="66" charset="0"/>
                <a:cs typeface="Cavolini" panose="03000502040302020204" pitchFamily="66" charset="0"/>
              </a:rPr>
              <a:t>jemnou strukturu </a:t>
            </a:r>
            <a:r>
              <a:rPr lang="cs-CZ" dirty="0">
                <a:solidFill>
                  <a:schemeClr val="bg1"/>
                </a:solidFill>
                <a:latin typeface="Cavolini" panose="03000502040302020204" pitchFamily="66" charset="0"/>
                <a:cs typeface="Cavolini" panose="03000502040302020204" pitchFamily="66" charset="0"/>
              </a:rPr>
              <a:t>atomu vodíku. Hodnoty energie byly jiné než získané Sommerfeldem (1915), které souhlasily  s experimentem.</a:t>
            </a:r>
          </a:p>
          <a:p>
            <a:pPr marL="285750" indent="-285750">
              <a:buFont typeface="Arial" panose="020B0604020202020204" pitchFamily="34" charset="0"/>
              <a:buChar char="•"/>
            </a:pPr>
            <a:r>
              <a:rPr lang="cs-CZ"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dirty="0">
                <a:solidFill>
                  <a:srgbClr val="0070C0"/>
                </a:solidFill>
                <a:latin typeface="Cavolini" panose="03000502040302020204" pitchFamily="66" charset="0"/>
                <a:cs typeface="Cavolini" panose="03000502040302020204" pitchFamily="66" charset="0"/>
              </a:rPr>
              <a:t> byl zklamaný … svou relativistickou rovnici nepublikoval (je dochováno 4stánkové memorandum) … </a:t>
            </a:r>
            <a:r>
              <a:rPr lang="cs-CZ"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hledání rovnice na čas přerušuje</a:t>
            </a:r>
          </a:p>
          <a:p>
            <a:pPr marL="285750" indent="-285750">
              <a:buFont typeface="Arial" panose="020B0604020202020204" pitchFamily="34" charset="0"/>
              <a:buChar char="•"/>
            </a:pPr>
            <a:endParaRPr lang="cs-CZ" dirty="0">
              <a:solidFill>
                <a:srgbClr val="0070C0"/>
              </a:solidFill>
              <a:latin typeface="Cavolini" panose="03000502040302020204" pitchFamily="66" charset="0"/>
              <a:cs typeface="Cavolini" panose="03000502040302020204" pitchFamily="66" charset="0"/>
            </a:endParaRPr>
          </a:p>
        </p:txBody>
      </p:sp>
      <p:sp>
        <p:nvSpPr>
          <p:cNvPr id="7" name="TextovéPole 6">
            <a:extLst>
              <a:ext uri="{FF2B5EF4-FFF2-40B4-BE49-F238E27FC236}">
                <a16:creationId xmlns:a16="http://schemas.microsoft.com/office/drawing/2014/main" id="{618D10D1-EF61-3EDD-7370-C957FCD2E956}"/>
              </a:ext>
            </a:extLst>
          </p:cNvPr>
          <p:cNvSpPr txBox="1"/>
          <p:nvPr/>
        </p:nvSpPr>
        <p:spPr>
          <a:xfrm>
            <a:off x="2803873" y="4067563"/>
            <a:ext cx="6286339" cy="707886"/>
          </a:xfrm>
          <a:prstGeom prst="rect">
            <a:avLst/>
          </a:prstGeom>
          <a:noFill/>
        </p:spPr>
        <p:txBody>
          <a:bodyPr wrap="square" rtlCol="0">
            <a:spAutoFit/>
          </a:bodyPr>
          <a:lstStyle/>
          <a:p>
            <a:r>
              <a:rPr lang="cs-CZ" sz="2000" dirty="0">
                <a:solidFill>
                  <a:srgbClr val="0070C0"/>
                </a:solidFill>
                <a:latin typeface="Cavolini" panose="03000502040302020204" pitchFamily="66" charset="0"/>
                <a:cs typeface="Cavolini" panose="03000502040302020204" pitchFamily="66" charset="0"/>
              </a:rPr>
              <a:t>a místo toho dokončuje tři publikace </a:t>
            </a:r>
          </a:p>
          <a:p>
            <a:r>
              <a:rPr lang="cs-CZ" sz="2000" dirty="0">
                <a:solidFill>
                  <a:srgbClr val="0070C0"/>
                </a:solidFill>
                <a:latin typeface="Cavolini" panose="03000502040302020204" pitchFamily="66" charset="0"/>
                <a:cs typeface="Cavolini" panose="03000502040302020204" pitchFamily="66" charset="0"/>
              </a:rPr>
              <a:t>(2 ze statistické fyziky a 1 z teorii barev)</a:t>
            </a:r>
          </a:p>
        </p:txBody>
      </p:sp>
    </p:spTree>
    <p:extLst>
      <p:ext uri="{BB962C8B-B14F-4D97-AF65-F5344CB8AC3E}">
        <p14:creationId xmlns:p14="http://schemas.microsoft.com/office/powerpoint/2010/main" val="37378740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23C73DD3-3B9C-6DD5-9B48-BC5BFE8F66FE}"/>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 name="TextovéPole 2">
            <a:extLst>
              <a:ext uri="{FF2B5EF4-FFF2-40B4-BE49-F238E27FC236}">
                <a16:creationId xmlns:a16="http://schemas.microsoft.com/office/drawing/2014/main" id="{10CAF235-4327-27DB-E272-15284A4C7D18}"/>
              </a:ext>
            </a:extLst>
          </p:cNvPr>
          <p:cNvSpPr txBox="1"/>
          <p:nvPr/>
        </p:nvSpPr>
        <p:spPr>
          <a:xfrm>
            <a:off x="1610658" y="28602"/>
            <a:ext cx="9062096"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se seznamuje s de </a:t>
            </a:r>
            <a:r>
              <a:rPr lang="cs-CZ" sz="2400" cap="small" dirty="0" err="1">
                <a:solidFill>
                  <a:srgbClr val="70AD47">
                    <a:lumMod val="50000"/>
                  </a:srgbClr>
                </a:solidFill>
                <a:latin typeface="Calibri" panose="020F0502020204030204"/>
              </a:rPr>
              <a:t>Broglieho</a:t>
            </a:r>
            <a:r>
              <a:rPr lang="cs-CZ" sz="2400" cap="small" dirty="0">
                <a:solidFill>
                  <a:srgbClr val="70AD47">
                    <a:lumMod val="50000"/>
                  </a:srgbClr>
                </a:solidFill>
                <a:latin typeface="Calibri" panose="020F0502020204030204"/>
              </a:rPr>
              <a:t> disertací a hledá vlnovou rovnici</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5" name="TextovéPole 4">
            <a:extLst>
              <a:ext uri="{FF2B5EF4-FFF2-40B4-BE49-F238E27FC236}">
                <a16:creationId xmlns:a16="http://schemas.microsoft.com/office/drawing/2014/main" id="{F137F01B-DC4B-50ED-8DC4-D315EB9D72E4}"/>
              </a:ext>
            </a:extLst>
          </p:cNvPr>
          <p:cNvSpPr txBox="1"/>
          <p:nvPr/>
        </p:nvSpPr>
        <p:spPr>
          <a:xfrm>
            <a:off x="2740006" y="4188900"/>
            <a:ext cx="3556361" cy="1846659"/>
          </a:xfrm>
          <a:prstGeom prst="rect">
            <a:avLst/>
          </a:prstGeom>
          <a:noFill/>
        </p:spPr>
        <p:txBody>
          <a:bodyPr wrap="square" rtlCol="0">
            <a:spAutoFit/>
          </a:bodyPr>
          <a:lstStyle/>
          <a:p>
            <a:r>
              <a:rPr lang="cs-CZ" sz="1900" dirty="0">
                <a:solidFill>
                  <a:srgbClr val="0070C0"/>
                </a:solidFill>
                <a:latin typeface="Cavolini" panose="03000502040302020204" pitchFamily="66" charset="0"/>
                <a:cs typeface="Cavolini" panose="03000502040302020204" pitchFamily="66" charset="0"/>
              </a:rPr>
              <a:t>a </a:t>
            </a:r>
            <a:r>
              <a:rPr lang="cs-CZ" sz="1900" u="sng" dirty="0">
                <a:solidFill>
                  <a:srgbClr val="0070C0"/>
                </a:solidFill>
                <a:latin typeface="Cavolini" panose="03000502040302020204" pitchFamily="66" charset="0"/>
                <a:cs typeface="Cavolini" panose="03000502040302020204" pitchFamily="66" charset="0"/>
              </a:rPr>
              <a:t>šlo to rychle </a:t>
            </a:r>
            <a:r>
              <a:rPr lang="cs-CZ" sz="1900" dirty="0">
                <a:solidFill>
                  <a:srgbClr val="0070C0"/>
                </a:solidFill>
                <a:latin typeface="Cavolini" panose="03000502040302020204" pitchFamily="66" charset="0"/>
                <a:cs typeface="Cavolini" panose="03000502040302020204" pitchFamily="66" charset="0"/>
              </a:rPr>
              <a:t>… provedl jen „malou“ úpravu (týkající se rychlosti </a:t>
            </a:r>
            <a:r>
              <a:rPr lang="cs-CZ" sz="1900" i="1" dirty="0">
                <a:solidFill>
                  <a:srgbClr val="FF000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u</a:t>
            </a:r>
            <a:r>
              <a:rPr lang="cs-CZ" sz="1900" dirty="0">
                <a:solidFill>
                  <a:srgbClr val="FF0000"/>
                </a:solidFill>
                <a:latin typeface="Cavolini" panose="03000502040302020204" pitchFamily="66" charset="0"/>
                <a:cs typeface="Cavolini" panose="03000502040302020204" pitchFamily="66" charset="0"/>
              </a:rPr>
              <a:t> </a:t>
            </a:r>
            <a:r>
              <a:rPr lang="cs-CZ" sz="1900" dirty="0">
                <a:solidFill>
                  <a:srgbClr val="0070C0"/>
                </a:solidFill>
                <a:latin typeface="Cavolini" panose="03000502040302020204" pitchFamily="66" charset="0"/>
                <a:cs typeface="Cavolini" panose="03000502040302020204" pitchFamily="66" charset="0"/>
              </a:rPr>
              <a:t>) v předchozím postupu, který ho přivedl             k relativistické rovnici</a:t>
            </a:r>
          </a:p>
        </p:txBody>
      </p:sp>
      <p:grpSp>
        <p:nvGrpSpPr>
          <p:cNvPr id="6" name="Skupina 5">
            <a:extLst>
              <a:ext uri="{FF2B5EF4-FFF2-40B4-BE49-F238E27FC236}">
                <a16:creationId xmlns:a16="http://schemas.microsoft.com/office/drawing/2014/main" id="{BB6CE70E-0227-F4EB-C64F-F21A03F9C146}"/>
              </a:ext>
            </a:extLst>
          </p:cNvPr>
          <p:cNvGrpSpPr/>
          <p:nvPr/>
        </p:nvGrpSpPr>
        <p:grpSpPr>
          <a:xfrm>
            <a:off x="6288993" y="3533187"/>
            <a:ext cx="5890550" cy="3324492"/>
            <a:chOff x="6288993" y="3533187"/>
            <a:chExt cx="5890550" cy="3324492"/>
          </a:xfrm>
        </p:grpSpPr>
        <p:pic>
          <p:nvPicPr>
            <p:cNvPr id="7" name="Obrázek 6" descr="Obsah obrázku venku, sníh, příroda, strom&#10;&#10;Obsah generovaný pomocí AI může být nesprávný.">
              <a:extLst>
                <a:ext uri="{FF2B5EF4-FFF2-40B4-BE49-F238E27FC236}">
                  <a16:creationId xmlns:a16="http://schemas.microsoft.com/office/drawing/2014/main" id="{1F89A45D-3F34-F496-B0C2-3939AED2B8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8993" y="3533187"/>
              <a:ext cx="5890550" cy="3324492"/>
            </a:xfrm>
            <a:prstGeom prst="rect">
              <a:avLst/>
            </a:prstGeom>
          </p:spPr>
        </p:pic>
        <p:sp>
          <p:nvSpPr>
            <p:cNvPr id="8" name="TextovéPole 7">
              <a:extLst>
                <a:ext uri="{FF2B5EF4-FFF2-40B4-BE49-F238E27FC236}">
                  <a16:creationId xmlns:a16="http://schemas.microsoft.com/office/drawing/2014/main" id="{4ED1B314-DB1F-7DC4-8229-E2EFF73B76AC}"/>
                </a:ext>
              </a:extLst>
            </p:cNvPr>
            <p:cNvSpPr txBox="1"/>
            <p:nvPr/>
          </p:nvSpPr>
          <p:spPr>
            <a:xfrm>
              <a:off x="7160427" y="3632781"/>
              <a:ext cx="4873657" cy="646331"/>
            </a:xfrm>
            <a:prstGeom prst="rect">
              <a:avLst/>
            </a:prstGeom>
            <a:noFill/>
          </p:spPr>
          <p:txBody>
            <a:bodyPr wrap="square" rtlCol="0">
              <a:spAutoFit/>
            </a:bodyPr>
            <a:lstStyle/>
            <a:p>
              <a:pPr algn="r"/>
              <a:r>
                <a:rPr lang="cs-CZ" dirty="0">
                  <a:solidFill>
                    <a:srgbClr val="29C7FF"/>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Pracoval během vánočních prázdnin v roce 1925ve </a:t>
              </a:r>
              <a:r>
                <a:rPr lang="cs-CZ" dirty="0" err="1">
                  <a:solidFill>
                    <a:srgbClr val="29C7FF"/>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Villa</a:t>
              </a:r>
              <a:r>
                <a:rPr lang="cs-CZ" dirty="0">
                  <a:solidFill>
                    <a:srgbClr val="29C7FF"/>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dirty="0" err="1">
                  <a:solidFill>
                    <a:srgbClr val="29C7FF"/>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Frisia</a:t>
              </a:r>
              <a:r>
                <a:rPr lang="cs-CZ" dirty="0">
                  <a:solidFill>
                    <a:srgbClr val="29C7FF"/>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v </a:t>
              </a:r>
              <a:r>
                <a:rPr lang="cs-CZ" dirty="0" err="1">
                  <a:solidFill>
                    <a:srgbClr val="29C7FF"/>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Arose</a:t>
              </a:r>
              <a:r>
                <a:rPr lang="cs-CZ" dirty="0">
                  <a:solidFill>
                    <a:srgbClr val="29C7FF"/>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p>
          </p:txBody>
        </p:sp>
      </p:grpSp>
      <p:sp>
        <p:nvSpPr>
          <p:cNvPr id="9" name="TextovéPole 8">
            <a:extLst>
              <a:ext uri="{FF2B5EF4-FFF2-40B4-BE49-F238E27FC236}">
                <a16:creationId xmlns:a16="http://schemas.microsoft.com/office/drawing/2014/main" id="{D35D00DB-C740-02B8-9A4A-E2CFC027B772}"/>
              </a:ext>
            </a:extLst>
          </p:cNvPr>
          <p:cNvSpPr txBox="1"/>
          <p:nvPr/>
        </p:nvSpPr>
        <p:spPr>
          <a:xfrm>
            <a:off x="7333244" y="6035559"/>
            <a:ext cx="4209233" cy="646331"/>
          </a:xfrm>
          <a:prstGeom prst="rect">
            <a:avLst/>
          </a:prstGeom>
          <a:noFill/>
        </p:spPr>
        <p:txBody>
          <a:bodyPr wrap="square" rtlCol="0">
            <a:spAutoFit/>
          </a:bodyPr>
          <a:lstStyle/>
          <a:p>
            <a:r>
              <a:rPr lang="cs-CZ" dirty="0">
                <a:solidFill>
                  <a:srgbClr val="6DD9FF"/>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A jak postupoval víme z jeho pracovních zápisníků</a:t>
            </a:r>
          </a:p>
        </p:txBody>
      </p:sp>
      <p:sp>
        <p:nvSpPr>
          <p:cNvPr id="4" name="TextovéPole 3">
            <a:extLst>
              <a:ext uri="{FF2B5EF4-FFF2-40B4-BE49-F238E27FC236}">
                <a16:creationId xmlns:a16="http://schemas.microsoft.com/office/drawing/2014/main" id="{332F412F-1020-E1D3-5B1F-B2F878B531BB}"/>
              </a:ext>
            </a:extLst>
          </p:cNvPr>
          <p:cNvSpPr txBox="1"/>
          <p:nvPr/>
        </p:nvSpPr>
        <p:spPr>
          <a:xfrm>
            <a:off x="369193" y="1232353"/>
            <a:ext cx="6909423" cy="2862322"/>
          </a:xfrm>
          <a:prstGeom prst="rect">
            <a:avLst/>
          </a:prstGeom>
          <a:noFill/>
        </p:spPr>
        <p:txBody>
          <a:bodyPr wrap="square" rtlCol="0">
            <a:spAutoFit/>
          </a:bodyPr>
          <a:lstStyle/>
          <a:p>
            <a:pPr marL="285750" indent="-285750">
              <a:buFont typeface="Arial" panose="020B0604020202020204" pitchFamily="34" charset="0"/>
              <a:buChar char="•"/>
            </a:pPr>
            <a:r>
              <a:rPr lang="cs-CZ" dirty="0">
                <a:solidFill>
                  <a:schemeClr val="bg1"/>
                </a:solidFill>
                <a:latin typeface="Cavolini" panose="03000502040302020204" pitchFamily="66" charset="0"/>
                <a:cs typeface="Cavolini" panose="03000502040302020204" pitchFamily="66" charset="0"/>
              </a:rPr>
              <a:t>Řešení této rovnice nevysvětlovalo </a:t>
            </a:r>
            <a:r>
              <a:rPr lang="cs-CZ" b="1" dirty="0">
                <a:solidFill>
                  <a:schemeClr val="bg1"/>
                </a:solidFill>
                <a:latin typeface="Cavolini" panose="03000502040302020204" pitchFamily="66" charset="0"/>
                <a:cs typeface="Cavolini" panose="03000502040302020204" pitchFamily="66" charset="0"/>
              </a:rPr>
              <a:t>jemnou strukturu </a:t>
            </a:r>
            <a:r>
              <a:rPr lang="cs-CZ" dirty="0">
                <a:solidFill>
                  <a:schemeClr val="bg1"/>
                </a:solidFill>
                <a:latin typeface="Cavolini" panose="03000502040302020204" pitchFamily="66" charset="0"/>
                <a:cs typeface="Cavolini" panose="03000502040302020204" pitchFamily="66" charset="0"/>
              </a:rPr>
              <a:t>atomu vodíku. Hodnoty energie byly jiné než získané Sommerfeldem (1915), které souhlasily  s experimentem.</a:t>
            </a:r>
          </a:p>
          <a:p>
            <a:pPr marL="285750" indent="-285750">
              <a:buFont typeface="Arial" panose="020B0604020202020204" pitchFamily="34" charset="0"/>
              <a:buChar char="•"/>
            </a:pPr>
            <a:r>
              <a:rPr lang="cs-CZ" dirty="0">
                <a:solidFill>
                  <a:schemeClr val="bg1"/>
                </a:solidFill>
                <a:latin typeface="Cavolini" panose="03000502040302020204" pitchFamily="66" charset="0"/>
                <a:cs typeface="Cavolini" panose="03000502040302020204" pitchFamily="66" charset="0"/>
              </a:rPr>
              <a:t>V </a:t>
            </a:r>
            <a:r>
              <a:rPr lang="cs-CZ" dirty="0" err="1">
                <a:solidFill>
                  <a:schemeClr val="bg1"/>
                </a:solidFill>
                <a:latin typeface="Cavolini" panose="03000502040302020204" pitchFamily="66" charset="0"/>
                <a:cs typeface="Cavolini" panose="03000502040302020204" pitchFamily="66" charset="0"/>
              </a:rPr>
              <a:t>nerelativistické</a:t>
            </a:r>
            <a:r>
              <a:rPr lang="cs-CZ" dirty="0">
                <a:solidFill>
                  <a:schemeClr val="bg1"/>
                </a:solidFill>
                <a:latin typeface="Cavolini" panose="03000502040302020204" pitchFamily="66" charset="0"/>
                <a:cs typeface="Cavolini" panose="03000502040302020204" pitchFamily="66" charset="0"/>
              </a:rPr>
              <a:t> limitě řešení dávalo hodnoty získané </a:t>
            </a:r>
            <a:r>
              <a:rPr lang="cs-CZ" dirty="0" err="1">
                <a:solidFill>
                  <a:schemeClr val="bg1"/>
                </a:solidFill>
                <a:latin typeface="Cavolini" panose="03000502040302020204" pitchFamily="66" charset="0"/>
                <a:cs typeface="Cavolini" panose="03000502040302020204" pitchFamily="66" charset="0"/>
              </a:rPr>
              <a:t>Bohrem</a:t>
            </a:r>
            <a:r>
              <a:rPr lang="cs-CZ" dirty="0">
                <a:solidFill>
                  <a:schemeClr val="bg1"/>
                </a:solidFill>
                <a:latin typeface="Cavolini" panose="03000502040302020204" pitchFamily="66" charset="0"/>
                <a:cs typeface="Cavolini" panose="03000502040302020204" pitchFamily="66" charset="0"/>
              </a:rPr>
              <a:t> (1913).</a:t>
            </a:r>
          </a:p>
          <a:p>
            <a:pPr marL="285750" indent="-285750">
              <a:buFont typeface="Arial" panose="020B0604020202020204" pitchFamily="34" charset="0"/>
              <a:buChar char="•"/>
            </a:pPr>
            <a:r>
              <a:rPr lang="cs-CZ"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dirty="0">
                <a:solidFill>
                  <a:srgbClr val="0070C0"/>
                </a:solidFill>
                <a:latin typeface="Cavolini" panose="03000502040302020204" pitchFamily="66" charset="0"/>
                <a:cs typeface="Cavolini" panose="03000502040302020204" pitchFamily="66" charset="0"/>
              </a:rPr>
              <a:t> byl zklamaný … svou relativistickou rovnici nepublikoval (je dochováno 4stánkové memorandum) … hledání rovnice na čas pře</a:t>
            </a:r>
            <a:r>
              <a:rPr lang="cs-CZ" dirty="0">
                <a:solidFill>
                  <a:schemeClr val="accent1">
                    <a:lumMod val="20000"/>
                    <a:lumOff val="80000"/>
                  </a:schemeClr>
                </a:solidFill>
                <a:latin typeface="Cavolini" panose="03000502040302020204" pitchFamily="66" charset="0"/>
                <a:cs typeface="Cavolini" panose="03000502040302020204" pitchFamily="66" charset="0"/>
              </a:rPr>
              <a:t>rušuje</a:t>
            </a:r>
            <a:r>
              <a:rPr lang="cs-CZ" dirty="0">
                <a:solidFill>
                  <a:srgbClr val="0070C0"/>
                </a:solidFill>
                <a:latin typeface="Cavolini" panose="03000502040302020204" pitchFamily="66" charset="0"/>
                <a:cs typeface="Cavolini" panose="03000502040302020204" pitchFamily="66" charset="0"/>
              </a:rPr>
              <a:t>.</a:t>
            </a:r>
          </a:p>
          <a:p>
            <a:pPr marL="285750" indent="-285750">
              <a:buFont typeface="Arial" panose="020B0604020202020204" pitchFamily="34" charset="0"/>
              <a:buChar char="•"/>
            </a:pPr>
            <a:r>
              <a:rPr lang="cs-CZ"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A pak začal znovu </a:t>
            </a:r>
            <a:r>
              <a:rPr lang="cs-CZ" dirty="0">
                <a:solidFill>
                  <a:srgbClr val="0070C0"/>
                </a:solidFill>
                <a:latin typeface="Cavolini" panose="03000502040302020204" pitchFamily="66" charset="0"/>
                <a:cs typeface="Cavolini" panose="03000502040302020204" pitchFamily="66" charset="0"/>
              </a:rPr>
              <a:t>… </a:t>
            </a:r>
            <a:r>
              <a:rPr lang="cs-CZ" dirty="0" err="1">
                <a:solidFill>
                  <a:srgbClr val="0070C0"/>
                </a:solidFill>
                <a:latin typeface="Cavolini" panose="03000502040302020204" pitchFamily="66" charset="0"/>
                <a:cs typeface="Cavolini" panose="03000502040302020204" pitchFamily="66" charset="0"/>
              </a:rPr>
              <a:t>zgruntu</a:t>
            </a:r>
            <a:r>
              <a:rPr lang="cs-CZ" dirty="0">
                <a:solidFill>
                  <a:srgbClr val="0070C0"/>
                </a:solidFill>
                <a:latin typeface="Cavolini" panose="03000502040302020204" pitchFamily="66" charset="0"/>
                <a:cs typeface="Cavolini" panose="03000502040302020204" pitchFamily="66" charset="0"/>
              </a:rPr>
              <a:t> </a:t>
            </a:r>
            <a:r>
              <a:rPr lang="cs-CZ" u="sng" dirty="0" err="1">
                <a:solidFill>
                  <a:srgbClr val="0070C0"/>
                </a:solidFill>
                <a:latin typeface="Cavolini" panose="03000502040302020204" pitchFamily="66" charset="0"/>
                <a:cs typeface="Cavolini" panose="03000502040302020204" pitchFamily="66" charset="0"/>
              </a:rPr>
              <a:t>nerelativistick</a:t>
            </a:r>
            <a:r>
              <a:rPr lang="cs-CZ" u="sng" dirty="0" err="1">
                <a:solidFill>
                  <a:srgbClr val="6DD9FF"/>
                </a:solidFill>
                <a:latin typeface="Cavolini" panose="03000502040302020204" pitchFamily="66" charset="0"/>
                <a:cs typeface="Cavolini" panose="03000502040302020204" pitchFamily="66" charset="0"/>
              </a:rPr>
              <a:t>y</a:t>
            </a:r>
            <a:r>
              <a:rPr lang="cs-CZ" dirty="0">
                <a:solidFill>
                  <a:srgbClr val="0070C0"/>
                </a:solidFill>
                <a:latin typeface="Cavolini" panose="03000502040302020204" pitchFamily="66" charset="0"/>
                <a:cs typeface="Cavolini" panose="03000502040302020204" pitchFamily="66" charset="0"/>
              </a:rPr>
              <a:t> …</a:t>
            </a:r>
          </a:p>
        </p:txBody>
      </p:sp>
      <p:sp>
        <p:nvSpPr>
          <p:cNvPr id="10" name="TextovéPole 9">
            <a:extLst>
              <a:ext uri="{FF2B5EF4-FFF2-40B4-BE49-F238E27FC236}">
                <a16:creationId xmlns:a16="http://schemas.microsoft.com/office/drawing/2014/main" id="{2344D792-7B12-8322-CC5C-AA02F288C2F6}"/>
              </a:ext>
            </a:extLst>
          </p:cNvPr>
          <p:cNvSpPr txBox="1"/>
          <p:nvPr/>
        </p:nvSpPr>
        <p:spPr>
          <a:xfrm>
            <a:off x="7121905" y="1920415"/>
            <a:ext cx="5070095" cy="646331"/>
          </a:xfrm>
          <a:prstGeom prst="rect">
            <a:avLst/>
          </a:prstGeom>
          <a:noFill/>
        </p:spPr>
        <p:txBody>
          <a:bodyPr wrap="square" rtlCol="0">
            <a:spAutoFit/>
          </a:bodyPr>
          <a:lstStyle/>
          <a:p>
            <a:r>
              <a:rPr lang="cs-CZ" dirty="0">
                <a:solidFill>
                  <a:srgbClr val="0070C0"/>
                </a:solidFill>
                <a:latin typeface="Cavolini" panose="03000502040302020204" pitchFamily="66" charset="0"/>
                <a:cs typeface="Cavolini" panose="03000502040302020204" pitchFamily="66" charset="0"/>
              </a:rPr>
              <a:t>a určil fázovou rychlost (fiktivní) vlny  </a:t>
            </a:r>
            <a:r>
              <a:rPr lang="cs-CZ" i="1" dirty="0">
                <a:solidFill>
                  <a:srgbClr val="FF000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u</a:t>
            </a:r>
            <a:r>
              <a:rPr lang="cs-CZ" i="1" dirty="0">
                <a:solidFill>
                  <a:srgbClr val="0070C0"/>
                </a:solidFill>
                <a:latin typeface="Cavolini" panose="03000502040302020204" pitchFamily="66" charset="0"/>
                <a:cs typeface="Cavolini" panose="03000502040302020204" pitchFamily="66" charset="0"/>
              </a:rPr>
              <a:t> </a:t>
            </a:r>
            <a:r>
              <a:rPr lang="cs-CZ" dirty="0">
                <a:solidFill>
                  <a:srgbClr val="0070C0"/>
                </a:solidFill>
                <a:latin typeface="Cavolini" panose="03000502040302020204" pitchFamily="66" charset="0"/>
                <a:cs typeface="Cavolini" panose="03000502040302020204" pitchFamily="66" charset="0"/>
              </a:rPr>
              <a:t>pro </a:t>
            </a:r>
            <a:r>
              <a:rPr lang="cs-CZ" u="sng"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nerelativistickou</a:t>
            </a:r>
            <a:r>
              <a:rPr lang="cs-CZ" dirty="0">
                <a:solidFill>
                  <a:srgbClr val="0070C0"/>
                </a:solidFill>
                <a:latin typeface="Cavolini" panose="03000502040302020204" pitchFamily="66" charset="0"/>
                <a:cs typeface="Cavolini" panose="03000502040302020204" pitchFamily="66" charset="0"/>
              </a:rPr>
              <a:t>  aproximaci</a:t>
            </a:r>
          </a:p>
        </p:txBody>
      </p:sp>
      <p:grpSp>
        <p:nvGrpSpPr>
          <p:cNvPr id="11" name="Skupina 10">
            <a:extLst>
              <a:ext uri="{FF2B5EF4-FFF2-40B4-BE49-F238E27FC236}">
                <a16:creationId xmlns:a16="http://schemas.microsoft.com/office/drawing/2014/main" id="{E047ECD5-C5FA-5DDC-7015-31C3CF392AD2}"/>
              </a:ext>
            </a:extLst>
          </p:cNvPr>
          <p:cNvGrpSpPr/>
          <p:nvPr/>
        </p:nvGrpSpPr>
        <p:grpSpPr>
          <a:xfrm>
            <a:off x="4854806" y="792129"/>
            <a:ext cx="5099900" cy="964708"/>
            <a:chOff x="4854806" y="924106"/>
            <a:chExt cx="5099900" cy="964708"/>
          </a:xfrm>
        </p:grpSpPr>
        <p:grpSp>
          <p:nvGrpSpPr>
            <p:cNvPr id="12" name="Skupina 11">
              <a:extLst>
                <a:ext uri="{FF2B5EF4-FFF2-40B4-BE49-F238E27FC236}">
                  <a16:creationId xmlns:a16="http://schemas.microsoft.com/office/drawing/2014/main" id="{256A4D07-D8D5-8BF2-1092-AC26714B4A9A}"/>
                </a:ext>
              </a:extLst>
            </p:cNvPr>
            <p:cNvGrpSpPr/>
            <p:nvPr/>
          </p:nvGrpSpPr>
          <p:grpSpPr>
            <a:xfrm>
              <a:off x="7160427" y="924106"/>
              <a:ext cx="2794279" cy="964708"/>
              <a:chOff x="7160427" y="1404876"/>
              <a:chExt cx="2794279" cy="964708"/>
            </a:xfrm>
          </p:grpSpPr>
          <mc:AlternateContent xmlns:mc="http://schemas.openxmlformats.org/markup-compatibility/2006" xmlns:a14="http://schemas.microsoft.com/office/drawing/2010/main">
            <mc:Choice Requires="a14">
              <p:sp>
                <p:nvSpPr>
                  <p:cNvPr id="14" name="TextovéPole 13">
                    <a:extLst>
                      <a:ext uri="{FF2B5EF4-FFF2-40B4-BE49-F238E27FC236}">
                        <a16:creationId xmlns:a16="http://schemas.microsoft.com/office/drawing/2014/main" id="{73DB3F27-110F-E9E4-12B8-13BECABE2CD1}"/>
                      </a:ext>
                    </a:extLst>
                  </p:cNvPr>
                  <p:cNvSpPr txBox="1"/>
                  <p:nvPr/>
                </p:nvSpPr>
                <p:spPr>
                  <a:xfrm>
                    <a:off x="7424076" y="1495658"/>
                    <a:ext cx="2262735" cy="7411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ea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𝜓</m:t>
                          </m:r>
                          <m:r>
                            <a:rPr lang="cs-CZ" sz="2400" b="0" i="1" smtClean="0">
                              <a:latin typeface="Cambria Math" panose="02040503050406030204" pitchFamily="18" charset="0"/>
                            </a:rPr>
                            <m:t>=−</m:t>
                          </m:r>
                          <m:f>
                            <m:fPr>
                              <m:ctrlPr>
                                <a:rPr lang="cs-CZ" sz="2400" b="0" i="1" smtClean="0">
                                  <a:latin typeface="Cambria Math" panose="02040503050406030204" pitchFamily="18" charset="0"/>
                                </a:rPr>
                              </m:ctrlPr>
                            </m:fPr>
                            <m:num>
                              <m:r>
                                <a:rPr lang="cs-CZ" sz="2400" b="0" i="1" smtClean="0">
                                  <a:latin typeface="Cambria Math" panose="02040503050406030204" pitchFamily="18" charset="0"/>
                                </a:rPr>
                                <m:t>4</m:t>
                              </m:r>
                              <m:sSup>
                                <m:sSupPr>
                                  <m:ctrlPr>
                                    <a:rPr lang="cs-CZ" sz="2400" b="0" i="1" smtClean="0">
                                      <a:latin typeface="Cambria Math" panose="02040503050406030204" pitchFamily="18" charset="0"/>
                                      <a:ea typeface="Cambria Math" panose="02040503050406030204" pitchFamily="18" charset="0"/>
                                    </a:rPr>
                                  </m:ctrlPr>
                                </m:sSupPr>
                                <m:e>
                                  <m:r>
                                    <a:rPr lang="cs-CZ" sz="2400" b="0" i="1" smtClean="0">
                                      <a:latin typeface="Cambria Math" panose="02040503050406030204" pitchFamily="18" charset="0"/>
                                      <a:ea typeface="Cambria Math" panose="02040503050406030204" pitchFamily="18" charset="0"/>
                                    </a:rPr>
                                    <m:t>𝜋</m:t>
                                  </m:r>
                                </m:e>
                                <m:sup>
                                  <m:r>
                                    <a:rPr lang="cs-CZ" sz="2400" b="0" i="1" smtClean="0">
                                      <a:latin typeface="Cambria Math" panose="02040503050406030204" pitchFamily="18" charset="0"/>
                                    </a:rPr>
                                    <m:t>2</m:t>
                                  </m:r>
                                </m:sup>
                              </m:sSup>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𝑓</m:t>
                                  </m:r>
                                </m:e>
                                <m:sup>
                                  <m:r>
                                    <a:rPr lang="cs-CZ" sz="2400" b="0" i="1" smtClean="0">
                                      <a:latin typeface="Cambria Math" panose="02040503050406030204" pitchFamily="18" charset="0"/>
                                    </a:rPr>
                                    <m:t>2</m:t>
                                  </m:r>
                                </m:sup>
                              </m:sSup>
                            </m:num>
                            <m:den>
                              <m:sSup>
                                <m:sSupPr>
                                  <m:ctrlPr>
                                    <a:rPr lang="cs-CZ" sz="2400" i="1" smtClean="0">
                                      <a:solidFill>
                                        <a:srgbClr val="FF0000"/>
                                      </a:solidFill>
                                      <a:latin typeface="Cambria Math" panose="02040503050406030204" pitchFamily="18" charset="0"/>
                                    </a:rPr>
                                  </m:ctrlPr>
                                </m:sSupPr>
                                <m:e>
                                  <m:r>
                                    <a:rPr lang="cs-CZ" sz="2400" i="1" smtClean="0">
                                      <a:solidFill>
                                        <a:srgbClr val="FF0000"/>
                                      </a:solidFill>
                                      <a:latin typeface="Cambria Math" panose="02040503050406030204" pitchFamily="18" charset="0"/>
                                    </a:rPr>
                                    <m:t>𝑢</m:t>
                                  </m:r>
                                </m:e>
                                <m:sup>
                                  <m:r>
                                    <a:rPr lang="cs-CZ" sz="2400" i="1">
                                      <a:latin typeface="Cambria Math" panose="02040503050406030204" pitchFamily="18" charset="0"/>
                                    </a:rPr>
                                    <m:t>2</m:t>
                                  </m:r>
                                </m:sup>
                              </m:sSup>
                            </m:den>
                          </m:f>
                          <m:r>
                            <a:rPr lang="cs-CZ" sz="2400" i="1">
                              <a:latin typeface="Cambria Math" panose="02040503050406030204" pitchFamily="18" charset="0"/>
                              <a:ea typeface="Cambria Math" panose="02040503050406030204" pitchFamily="18" charset="0"/>
                            </a:rPr>
                            <m:t>𝜓</m:t>
                          </m:r>
                        </m:oMath>
                      </m:oMathPara>
                    </a14:m>
                    <a:endParaRPr lang="cs-CZ" sz="2400" dirty="0"/>
                  </a:p>
                </p:txBody>
              </p:sp>
            </mc:Choice>
            <mc:Fallback xmlns="">
              <p:sp>
                <p:nvSpPr>
                  <p:cNvPr id="6" name="TextovéPole 5">
                    <a:extLst>
                      <a:ext uri="{FF2B5EF4-FFF2-40B4-BE49-F238E27FC236}">
                        <a16:creationId xmlns:a16="http://schemas.microsoft.com/office/drawing/2014/main" id="{B8824B46-0A6A-0D37-623C-A4C3C6942DCA}"/>
                      </a:ext>
                    </a:extLst>
                  </p:cNvPr>
                  <p:cNvSpPr txBox="1">
                    <a:spLocks noRot="1" noChangeAspect="1" noMove="1" noResize="1" noEditPoints="1" noAdjustHandles="1" noChangeArrowheads="1" noChangeShapeType="1" noTextEdit="1"/>
                  </p:cNvSpPr>
                  <p:nvPr/>
                </p:nvSpPr>
                <p:spPr>
                  <a:xfrm>
                    <a:off x="7424076" y="1495658"/>
                    <a:ext cx="2262735" cy="741165"/>
                  </a:xfrm>
                  <a:prstGeom prst="rect">
                    <a:avLst/>
                  </a:prstGeom>
                  <a:blipFill>
                    <a:blip r:embed="rId6"/>
                    <a:stretch>
                      <a:fillRect/>
                    </a:stretch>
                  </a:blipFill>
                </p:spPr>
                <p:txBody>
                  <a:bodyPr/>
                  <a:lstStyle/>
                  <a:p>
                    <a:r>
                      <a:rPr lang="cs-CZ">
                        <a:noFill/>
                      </a:rPr>
                      <a:t> </a:t>
                    </a:r>
                  </a:p>
                </p:txBody>
              </p:sp>
            </mc:Fallback>
          </mc:AlternateContent>
          <p:sp>
            <p:nvSpPr>
              <p:cNvPr id="15" name="Obdélník 14">
                <a:extLst>
                  <a:ext uri="{FF2B5EF4-FFF2-40B4-BE49-F238E27FC236}">
                    <a16:creationId xmlns:a16="http://schemas.microsoft.com/office/drawing/2014/main" id="{A9687036-C3FB-89D4-9592-8E9AD80760B2}"/>
                  </a:ext>
                </a:extLst>
              </p:cNvPr>
              <p:cNvSpPr/>
              <p:nvPr/>
            </p:nvSpPr>
            <p:spPr>
              <a:xfrm>
                <a:off x="7160427" y="1404876"/>
                <a:ext cx="2794279" cy="964708"/>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13" name="TextovéPole 12">
              <a:extLst>
                <a:ext uri="{FF2B5EF4-FFF2-40B4-BE49-F238E27FC236}">
                  <a16:creationId xmlns:a16="http://schemas.microsoft.com/office/drawing/2014/main" id="{C9DA8EB9-DDE8-6186-7D8D-F7EF9BB5E772}"/>
                </a:ext>
              </a:extLst>
            </p:cNvPr>
            <p:cNvSpPr txBox="1"/>
            <p:nvPr/>
          </p:nvSpPr>
          <p:spPr>
            <a:xfrm>
              <a:off x="4854806" y="1125269"/>
              <a:ext cx="2064469" cy="646331"/>
            </a:xfrm>
            <a:prstGeom prst="rect">
              <a:avLst/>
            </a:prstGeom>
            <a:noFill/>
          </p:spPr>
          <p:txBody>
            <a:bodyPr wrap="square" rtlCol="0">
              <a:spAutoFit/>
            </a:bodyPr>
            <a:lstStyle/>
            <a:p>
              <a:pPr algn="r"/>
              <a:r>
                <a:rPr lang="cs-CZ" dirty="0">
                  <a:solidFill>
                    <a:srgbClr val="0070C0"/>
                  </a:solidFill>
                  <a:latin typeface="Cavolini" panose="03000502040302020204" pitchFamily="66" charset="0"/>
                  <a:cs typeface="Cavolini" panose="03000502040302020204" pitchFamily="66" charset="0"/>
                </a:rPr>
                <a:t>Vyšel opět </a:t>
              </a:r>
            </a:p>
            <a:p>
              <a:pPr algn="r"/>
              <a:r>
                <a:rPr lang="cs-CZ" dirty="0">
                  <a:solidFill>
                    <a:srgbClr val="0070C0"/>
                  </a:solidFill>
                  <a:latin typeface="Cavolini" panose="03000502040302020204" pitchFamily="66" charset="0"/>
                  <a:cs typeface="Cavolini" panose="03000502040302020204" pitchFamily="66" charset="0"/>
                </a:rPr>
                <a:t>z této rovnice</a:t>
              </a:r>
            </a:p>
          </p:txBody>
        </p:sp>
      </p:grpSp>
      <p:cxnSp>
        <p:nvCxnSpPr>
          <p:cNvPr id="17" name="Přímá spojnice se šipkou 16">
            <a:extLst>
              <a:ext uri="{FF2B5EF4-FFF2-40B4-BE49-F238E27FC236}">
                <a16:creationId xmlns:a16="http://schemas.microsoft.com/office/drawing/2014/main" id="{94517020-BF5C-6596-09C9-C062BF87BFF9}"/>
              </a:ext>
            </a:extLst>
          </p:cNvPr>
          <p:cNvCxnSpPr/>
          <p:nvPr/>
        </p:nvCxnSpPr>
        <p:spPr>
          <a:xfrm>
            <a:off x="10058400" y="4279112"/>
            <a:ext cx="1111624" cy="409429"/>
          </a:xfrm>
          <a:prstGeom prst="straightConnector1">
            <a:avLst/>
          </a:prstGeom>
          <a:ln w="28575">
            <a:solidFill>
              <a:srgbClr val="6DD9FF"/>
            </a:solidFill>
            <a:tailEnd type="stealth" w="lg" len="lg"/>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261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left)">
                                      <p:cBhvr>
                                        <p:cTn id="11" dur="5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9">
                                            <p:txEl>
                                              <p:pRg st="0" end="0"/>
                                            </p:txEl>
                                          </p:spTgt>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4EE7173A-427E-BEFF-8A21-5402C374D98F}"/>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 name="TextovéPole 2">
            <a:extLst>
              <a:ext uri="{FF2B5EF4-FFF2-40B4-BE49-F238E27FC236}">
                <a16:creationId xmlns:a16="http://schemas.microsoft.com/office/drawing/2014/main" id="{25F7D471-A2A1-AE9B-5709-0AD54B5ECB81}"/>
              </a:ext>
            </a:extLst>
          </p:cNvPr>
          <p:cNvSpPr txBox="1"/>
          <p:nvPr/>
        </p:nvSpPr>
        <p:spPr>
          <a:xfrm>
            <a:off x="1959447" y="28602"/>
            <a:ext cx="7379136"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a:t>
            </a:r>
            <a:r>
              <a:rPr lang="cs-CZ" sz="2400" cap="small" dirty="0">
                <a:solidFill>
                  <a:srgbClr val="FF0000"/>
                </a:solidFill>
                <a:latin typeface="Calibri" panose="020F0502020204030204"/>
              </a:rPr>
              <a:t>„odvozuje“</a:t>
            </a:r>
            <a:r>
              <a:rPr lang="cs-CZ" sz="2400" cap="small" dirty="0">
                <a:solidFill>
                  <a:srgbClr val="70AD47">
                    <a:lumMod val="50000"/>
                  </a:srgbClr>
                </a:solidFill>
                <a:latin typeface="Calibri" panose="020F0502020204030204"/>
              </a:rPr>
              <a:t> </a:t>
            </a:r>
            <a:r>
              <a:rPr lang="cs-CZ" sz="2400" cap="small" dirty="0" err="1">
                <a:solidFill>
                  <a:srgbClr val="70AD47">
                    <a:lumMod val="50000"/>
                  </a:srgbClr>
                </a:solidFill>
                <a:latin typeface="Calibri" panose="020F0502020204030204"/>
              </a:rPr>
              <a:t>nerelativistickou</a:t>
            </a:r>
            <a:r>
              <a:rPr lang="cs-CZ" sz="2400" cap="small" dirty="0">
                <a:solidFill>
                  <a:srgbClr val="70AD47">
                    <a:lumMod val="50000"/>
                  </a:srgbClr>
                </a:solidFill>
                <a:latin typeface="Calibri" panose="020F0502020204030204"/>
              </a:rPr>
              <a:t> vlnovou rovnici</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4" name="TextovéPole 3">
            <a:extLst>
              <a:ext uri="{FF2B5EF4-FFF2-40B4-BE49-F238E27FC236}">
                <a16:creationId xmlns:a16="http://schemas.microsoft.com/office/drawing/2014/main" id="{C18A4D2A-71E6-99EA-4B30-3888C987A4DB}"/>
              </a:ext>
            </a:extLst>
          </p:cNvPr>
          <p:cNvSpPr txBox="1"/>
          <p:nvPr/>
        </p:nvSpPr>
        <p:spPr>
          <a:xfrm>
            <a:off x="3524515" y="708212"/>
            <a:ext cx="1536511" cy="1938992"/>
          </a:xfrm>
          <a:prstGeom prst="rect">
            <a:avLst/>
          </a:prstGeom>
          <a:noFill/>
        </p:spPr>
        <p:txBody>
          <a:bodyPr wrap="none" rtlCol="0">
            <a:spAutoFit/>
          </a:bodyPr>
          <a:lstStyle/>
          <a:p>
            <a:pPr algn="ctr"/>
            <a:r>
              <a:rPr lang="cs-CZ" sz="2400" cap="small" dirty="0">
                <a:solidFill>
                  <a:srgbClr val="FF0000"/>
                </a:solidFill>
              </a:rPr>
              <a:t>Nalézá</a:t>
            </a:r>
          </a:p>
          <a:p>
            <a:pPr algn="ctr"/>
            <a:r>
              <a:rPr lang="cs-CZ" sz="2400" cap="small" dirty="0">
                <a:solidFill>
                  <a:srgbClr val="FF0000"/>
                </a:solidFill>
              </a:rPr>
              <a:t>Získává</a:t>
            </a:r>
          </a:p>
          <a:p>
            <a:pPr algn="ctr"/>
            <a:r>
              <a:rPr lang="cs-CZ" sz="2400" cap="small" dirty="0">
                <a:solidFill>
                  <a:srgbClr val="FF0000"/>
                </a:solidFill>
              </a:rPr>
              <a:t>Vytváří</a:t>
            </a:r>
          </a:p>
          <a:p>
            <a:pPr algn="ctr"/>
            <a:r>
              <a:rPr lang="cs-CZ" sz="2400" cap="small" dirty="0">
                <a:solidFill>
                  <a:srgbClr val="FF0000"/>
                </a:solidFill>
              </a:rPr>
              <a:t>Formuluje</a:t>
            </a:r>
          </a:p>
          <a:p>
            <a:pPr algn="ctr"/>
            <a:r>
              <a:rPr lang="cs-CZ" sz="2400" dirty="0">
                <a:solidFill>
                  <a:srgbClr val="FF0000"/>
                </a:solidFill>
              </a:rPr>
              <a:t>…</a:t>
            </a:r>
          </a:p>
        </p:txBody>
      </p:sp>
      <p:pic>
        <p:nvPicPr>
          <p:cNvPr id="6" name="Obrázek 5">
            <a:extLst>
              <a:ext uri="{FF2B5EF4-FFF2-40B4-BE49-F238E27FC236}">
                <a16:creationId xmlns:a16="http://schemas.microsoft.com/office/drawing/2014/main" id="{3E8BD820-FD56-09F3-8706-DED5926878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06355" y="3429000"/>
            <a:ext cx="5758887" cy="2520233"/>
          </a:xfrm>
          <a:prstGeom prst="rect">
            <a:avLst/>
          </a:prstGeom>
        </p:spPr>
      </p:pic>
      <p:sp>
        <p:nvSpPr>
          <p:cNvPr id="7" name="TextovéPole 6">
            <a:extLst>
              <a:ext uri="{FF2B5EF4-FFF2-40B4-BE49-F238E27FC236}">
                <a16:creationId xmlns:a16="http://schemas.microsoft.com/office/drawing/2014/main" id="{47B358F9-7701-7969-3B27-13400CD8177E}"/>
              </a:ext>
            </a:extLst>
          </p:cNvPr>
          <p:cNvSpPr txBox="1"/>
          <p:nvPr/>
        </p:nvSpPr>
        <p:spPr>
          <a:xfrm>
            <a:off x="9951004" y="6011986"/>
            <a:ext cx="1617109" cy="430887"/>
          </a:xfrm>
          <a:prstGeom prst="rect">
            <a:avLst/>
          </a:prstGeom>
          <a:noFill/>
        </p:spPr>
        <p:txBody>
          <a:bodyPr wrap="none" rtlCol="0">
            <a:spAutoFit/>
          </a:bodyPr>
          <a:lstStyle/>
          <a:p>
            <a:r>
              <a:rPr lang="cs-CZ" sz="2200" dirty="0"/>
              <a:t>R. </a:t>
            </a:r>
            <a:r>
              <a:rPr lang="cs-CZ" sz="2200" dirty="0" err="1"/>
              <a:t>Feynman</a:t>
            </a:r>
            <a:endParaRPr lang="cs-CZ" sz="2200" dirty="0"/>
          </a:p>
        </p:txBody>
      </p:sp>
      <p:sp>
        <p:nvSpPr>
          <p:cNvPr id="8" name="TextovéPole 7">
            <a:extLst>
              <a:ext uri="{FF2B5EF4-FFF2-40B4-BE49-F238E27FC236}">
                <a16:creationId xmlns:a16="http://schemas.microsoft.com/office/drawing/2014/main" id="{96B75D78-E4D1-9607-5CBC-FD0110BC7838}"/>
              </a:ext>
            </a:extLst>
          </p:cNvPr>
          <p:cNvSpPr txBox="1"/>
          <p:nvPr/>
        </p:nvSpPr>
        <p:spPr>
          <a:xfrm>
            <a:off x="516856" y="3652085"/>
            <a:ext cx="5328132" cy="2449838"/>
          </a:xfrm>
          <a:prstGeom prst="rect">
            <a:avLst/>
          </a:prstGeom>
          <a:solidFill>
            <a:srgbClr val="F2F2F2"/>
          </a:solidFill>
        </p:spPr>
        <p:txBody>
          <a:bodyPr wrap="square">
            <a:spAutoFit/>
          </a:bodyPr>
          <a:lstStyle/>
          <a:p>
            <a:pPr>
              <a:lnSpc>
                <a:spcPct val="107000"/>
              </a:lnSpc>
              <a:spcAft>
                <a:spcPts val="800"/>
              </a:spcAft>
              <a:buNone/>
            </a:pPr>
            <a:r>
              <a:rPr lang="cs-CZ" sz="2400" kern="100" dirty="0">
                <a:effectLst/>
                <a:latin typeface="Aptos" panose="020B0004020202020204" pitchFamily="34" charset="0"/>
                <a:ea typeface="Aptos" panose="020B0004020202020204" pitchFamily="34" charset="0"/>
                <a:cs typeface="Times New Roman" panose="02020603050405020304" pitchFamily="18" charset="0"/>
              </a:rPr>
              <a:t>„Odkud jsme to vzali? Odnikud. Nedá se to odvodit z ničeho, co známe. Zrodilo se to v </a:t>
            </a:r>
            <a:r>
              <a:rPr lang="cs-CZ" sz="2400" kern="100" dirty="0" err="1">
                <a:effectLst/>
                <a:latin typeface="Aptos" panose="020B0004020202020204" pitchFamily="34" charset="0"/>
                <a:ea typeface="Aptos" panose="020B0004020202020204" pitchFamily="34" charset="0"/>
                <a:cs typeface="Times New Roman" panose="02020603050405020304" pitchFamily="18" charset="0"/>
              </a:rPr>
              <a:t>Schrödingerově</a:t>
            </a:r>
            <a:r>
              <a:rPr lang="cs-CZ" sz="2400" kern="100" dirty="0">
                <a:effectLst/>
                <a:latin typeface="Aptos" panose="020B0004020202020204" pitchFamily="34" charset="0"/>
                <a:ea typeface="Aptos" panose="020B0004020202020204" pitchFamily="34" charset="0"/>
                <a:cs typeface="Times New Roman" panose="02020603050405020304" pitchFamily="18" charset="0"/>
              </a:rPr>
              <a:t> mysli, vzniklo z jeho zápasu o pochopení experimentálních pozorování skutečného světa.“</a:t>
            </a:r>
          </a:p>
        </p:txBody>
      </p:sp>
    </p:spTree>
    <p:extLst>
      <p:ext uri="{BB962C8B-B14F-4D97-AF65-F5344CB8AC3E}">
        <p14:creationId xmlns:p14="http://schemas.microsoft.com/office/powerpoint/2010/main" val="35399894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ovéPole 1">
                <a:extLst>
                  <a:ext uri="{FF2B5EF4-FFF2-40B4-BE49-F238E27FC236}">
                    <a16:creationId xmlns:a16="http://schemas.microsoft.com/office/drawing/2014/main" id="{C66A285D-EFDF-927C-9B82-05AB7A579199}"/>
                  </a:ext>
                </a:extLst>
              </p:cNvPr>
              <p:cNvSpPr txBox="1"/>
              <p:nvPr/>
            </p:nvSpPr>
            <p:spPr>
              <a:xfrm>
                <a:off x="2436807" y="2149663"/>
                <a:ext cx="4260205" cy="87754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200" b="0" i="1" smtClean="0">
                          <a:solidFill>
                            <a:srgbClr val="FF0000"/>
                          </a:solidFill>
                          <a:latin typeface="Cambria Math" panose="02040503050406030204" pitchFamily="18" charset="0"/>
                        </a:rPr>
                        <m:t>𝑢</m:t>
                      </m:r>
                      <m:r>
                        <a:rPr lang="cs-CZ" sz="2200" b="0" i="1" smtClean="0">
                          <a:latin typeface="Cambria Math" panose="02040503050406030204" pitchFamily="18" charset="0"/>
                        </a:rPr>
                        <m:t>=</m:t>
                      </m:r>
                      <m:f>
                        <m:fPr>
                          <m:ctrlPr>
                            <a:rPr lang="cs-CZ" sz="2200" i="1">
                              <a:latin typeface="Cambria Math" panose="02040503050406030204" pitchFamily="18" charset="0"/>
                            </a:rPr>
                          </m:ctrlPr>
                        </m:fPr>
                        <m:num>
                          <m:sSup>
                            <m:sSupPr>
                              <m:ctrlPr>
                                <a:rPr lang="cs-CZ" sz="2200" i="1">
                                  <a:latin typeface="Cambria Math" panose="02040503050406030204" pitchFamily="18" charset="0"/>
                                </a:rPr>
                              </m:ctrlPr>
                            </m:sSupPr>
                            <m:e>
                              <m:r>
                                <a:rPr lang="cs-CZ" sz="2200" i="1">
                                  <a:latin typeface="Cambria Math" panose="02040503050406030204" pitchFamily="18" charset="0"/>
                                </a:rPr>
                                <m:t>𝑐</m:t>
                              </m:r>
                            </m:e>
                            <m:sup>
                              <m:r>
                                <a:rPr lang="cs-CZ" sz="2200" i="1">
                                  <a:latin typeface="Cambria Math" panose="02040503050406030204" pitchFamily="18" charset="0"/>
                                </a:rPr>
                                <m:t>2</m:t>
                              </m:r>
                            </m:sup>
                          </m:sSup>
                        </m:num>
                        <m:den>
                          <m:r>
                            <a:rPr lang="cs-CZ" sz="2200" b="0" i="1" smtClean="0">
                              <a:latin typeface="Cambria Math" panose="02040503050406030204" pitchFamily="18" charset="0"/>
                            </a:rPr>
                            <m:t>𝑣</m:t>
                          </m:r>
                        </m:den>
                      </m:f>
                      <m:r>
                        <a:rPr lang="cs-CZ" sz="2200" b="0" i="1" smtClean="0">
                          <a:latin typeface="Cambria Math" panose="02040503050406030204" pitchFamily="18" charset="0"/>
                        </a:rPr>
                        <m:t>=</m:t>
                      </m:r>
                      <m:f>
                        <m:fPr>
                          <m:ctrlPr>
                            <a:rPr lang="cs-CZ" sz="2200" i="1">
                              <a:latin typeface="Cambria Math" panose="02040503050406030204" pitchFamily="18" charset="0"/>
                            </a:rPr>
                          </m:ctrlPr>
                        </m:fPr>
                        <m:num>
                          <m:f>
                            <m:fPr>
                              <m:type m:val="lin"/>
                              <m:ctrlPr>
                                <a:rPr lang="cs-CZ" sz="2200" i="1">
                                  <a:latin typeface="Cambria Math" panose="02040503050406030204" pitchFamily="18" charset="0"/>
                                </a:rPr>
                              </m:ctrlPr>
                            </m:fPr>
                            <m:num>
                              <m:r>
                                <a:rPr lang="cs-CZ" sz="2200" i="1">
                                  <a:latin typeface="Cambria Math" panose="02040503050406030204" pitchFamily="18" charset="0"/>
                                </a:rPr>
                                <m:t>𝑚</m:t>
                              </m:r>
                              <m:sSup>
                                <m:sSupPr>
                                  <m:ctrlPr>
                                    <a:rPr lang="cs-CZ" sz="2200" i="1">
                                      <a:latin typeface="Cambria Math" panose="02040503050406030204" pitchFamily="18" charset="0"/>
                                    </a:rPr>
                                  </m:ctrlPr>
                                </m:sSupPr>
                                <m:e>
                                  <m:r>
                                    <a:rPr lang="cs-CZ" sz="2200" i="1">
                                      <a:latin typeface="Cambria Math" panose="02040503050406030204" pitchFamily="18" charset="0"/>
                                    </a:rPr>
                                    <m:t>𝑐</m:t>
                                  </m:r>
                                </m:e>
                                <m:sup>
                                  <m:r>
                                    <a:rPr lang="cs-CZ" sz="2200" i="1">
                                      <a:latin typeface="Cambria Math" panose="02040503050406030204" pitchFamily="18" charset="0"/>
                                    </a:rPr>
                                    <m:t>2</m:t>
                                  </m:r>
                                </m:sup>
                              </m:sSup>
                            </m:num>
                            <m:den>
                              <m:rad>
                                <m:radPr>
                                  <m:degHide m:val="on"/>
                                  <m:ctrlPr>
                                    <a:rPr lang="cs-CZ" sz="2200" i="1">
                                      <a:latin typeface="Cambria Math" panose="02040503050406030204" pitchFamily="18" charset="0"/>
                                    </a:rPr>
                                  </m:ctrlPr>
                                </m:radPr>
                                <m:deg/>
                                <m:e>
                                  <m:r>
                                    <a:rPr lang="cs-CZ" sz="2200" i="1">
                                      <a:latin typeface="Cambria Math" panose="02040503050406030204" pitchFamily="18" charset="0"/>
                                    </a:rPr>
                                    <m:t>1−</m:t>
                                  </m:r>
                                  <m:sSup>
                                    <m:sSupPr>
                                      <m:ctrlPr>
                                        <a:rPr lang="cs-CZ" sz="2200" i="1">
                                          <a:latin typeface="Cambria Math" panose="02040503050406030204" pitchFamily="18" charset="0"/>
                                          <a:ea typeface="Cambria Math" panose="02040503050406030204" pitchFamily="18" charset="0"/>
                                        </a:rPr>
                                      </m:ctrlPr>
                                    </m:sSupPr>
                                    <m:e>
                                      <m:r>
                                        <a:rPr lang="cs-CZ" sz="2200" i="1">
                                          <a:latin typeface="Cambria Math" panose="02040503050406030204" pitchFamily="18" charset="0"/>
                                          <a:ea typeface="Cambria Math" panose="02040503050406030204" pitchFamily="18" charset="0"/>
                                        </a:rPr>
                                        <m:t>𝛽</m:t>
                                      </m:r>
                                    </m:e>
                                    <m:sup>
                                      <m:r>
                                        <a:rPr lang="cs-CZ" sz="2200" i="1">
                                          <a:latin typeface="Cambria Math" panose="02040503050406030204" pitchFamily="18" charset="0"/>
                                        </a:rPr>
                                        <m:t>2</m:t>
                                      </m:r>
                                    </m:sup>
                                  </m:sSup>
                                </m:e>
                              </m:rad>
                            </m:den>
                          </m:f>
                        </m:num>
                        <m:den>
                          <m:f>
                            <m:fPr>
                              <m:type m:val="lin"/>
                              <m:ctrlPr>
                                <a:rPr lang="cs-CZ" sz="2200" i="1">
                                  <a:latin typeface="Cambria Math" panose="02040503050406030204" pitchFamily="18" charset="0"/>
                                </a:rPr>
                              </m:ctrlPr>
                            </m:fPr>
                            <m:num>
                              <m:r>
                                <a:rPr lang="cs-CZ" sz="2200" i="1">
                                  <a:latin typeface="Cambria Math" panose="02040503050406030204" pitchFamily="18" charset="0"/>
                                </a:rPr>
                                <m:t>𝑚</m:t>
                              </m:r>
                              <m:r>
                                <a:rPr lang="cs-CZ" sz="2200" b="0" i="1" smtClean="0">
                                  <a:latin typeface="Cambria Math" panose="02040503050406030204" pitchFamily="18" charset="0"/>
                                </a:rPr>
                                <m:t>𝑣</m:t>
                              </m:r>
                            </m:num>
                            <m:den>
                              <m:rad>
                                <m:radPr>
                                  <m:degHide m:val="on"/>
                                  <m:ctrlPr>
                                    <a:rPr lang="cs-CZ" sz="2200" i="1">
                                      <a:latin typeface="Cambria Math" panose="02040503050406030204" pitchFamily="18" charset="0"/>
                                    </a:rPr>
                                  </m:ctrlPr>
                                </m:radPr>
                                <m:deg/>
                                <m:e>
                                  <m:r>
                                    <a:rPr lang="cs-CZ" sz="2200" i="1">
                                      <a:latin typeface="Cambria Math" panose="02040503050406030204" pitchFamily="18" charset="0"/>
                                    </a:rPr>
                                    <m:t>1−</m:t>
                                  </m:r>
                                  <m:sSup>
                                    <m:sSupPr>
                                      <m:ctrlPr>
                                        <a:rPr lang="cs-CZ" sz="2200" i="1">
                                          <a:latin typeface="Cambria Math" panose="02040503050406030204" pitchFamily="18" charset="0"/>
                                          <a:ea typeface="Cambria Math" panose="02040503050406030204" pitchFamily="18" charset="0"/>
                                        </a:rPr>
                                      </m:ctrlPr>
                                    </m:sSupPr>
                                    <m:e>
                                      <m:r>
                                        <a:rPr lang="cs-CZ" sz="2200" i="1">
                                          <a:latin typeface="Cambria Math" panose="02040503050406030204" pitchFamily="18" charset="0"/>
                                          <a:ea typeface="Cambria Math" panose="02040503050406030204" pitchFamily="18" charset="0"/>
                                        </a:rPr>
                                        <m:t>𝛽</m:t>
                                      </m:r>
                                    </m:e>
                                    <m:sup>
                                      <m:r>
                                        <a:rPr lang="cs-CZ" sz="2200" i="1">
                                          <a:latin typeface="Cambria Math" panose="02040503050406030204" pitchFamily="18" charset="0"/>
                                        </a:rPr>
                                        <m:t>2</m:t>
                                      </m:r>
                                    </m:sup>
                                  </m:sSup>
                                </m:e>
                              </m:rad>
                            </m:den>
                          </m:f>
                        </m:den>
                      </m:f>
                      <m:r>
                        <a:rPr lang="cs-CZ" sz="2200" b="0" i="1" smtClean="0">
                          <a:latin typeface="Cambria Math" panose="02040503050406030204" pitchFamily="18" charset="0"/>
                        </a:rPr>
                        <m:t>=</m:t>
                      </m:r>
                      <m:f>
                        <m:fPr>
                          <m:ctrlPr>
                            <a:rPr lang="cs-CZ" sz="2200" b="0" i="1" smtClean="0">
                              <a:solidFill>
                                <a:srgbClr val="00B0F0"/>
                              </a:solidFill>
                              <a:latin typeface="Cambria Math" panose="02040503050406030204" pitchFamily="18" charset="0"/>
                            </a:rPr>
                          </m:ctrlPr>
                        </m:fPr>
                        <m:num>
                          <m:r>
                            <m:rPr>
                              <m:sty m:val="p"/>
                            </m:rPr>
                            <a:rPr lang="cs-CZ" sz="2200" b="0" i="0" smtClean="0">
                              <a:solidFill>
                                <a:srgbClr val="00B0F0"/>
                              </a:solidFill>
                              <a:latin typeface="Cambria Math" panose="02040503050406030204" pitchFamily="18" charset="0"/>
                            </a:rPr>
                            <m:t>energie</m:t>
                          </m:r>
                        </m:num>
                        <m:den>
                          <m:r>
                            <m:rPr>
                              <m:sty m:val="p"/>
                            </m:rPr>
                            <a:rPr lang="cs-CZ" sz="2200" b="0" i="0" smtClean="0">
                              <a:solidFill>
                                <a:srgbClr val="00B050"/>
                              </a:solidFill>
                              <a:latin typeface="Cambria Math" panose="02040503050406030204" pitchFamily="18" charset="0"/>
                            </a:rPr>
                            <m:t>hybnos</m:t>
                          </m:r>
                          <m:r>
                            <a:rPr lang="cs-CZ" sz="2200" b="0" i="1" smtClean="0">
                              <a:solidFill>
                                <a:srgbClr val="00B050"/>
                              </a:solidFill>
                              <a:latin typeface="Cambria Math" panose="02040503050406030204" pitchFamily="18" charset="0"/>
                            </a:rPr>
                            <m:t>𝑡</m:t>
                          </m:r>
                        </m:den>
                      </m:f>
                    </m:oMath>
                  </m:oMathPara>
                </a14:m>
                <a:endParaRPr lang="cs-CZ" sz="2200" dirty="0"/>
              </a:p>
            </p:txBody>
          </p:sp>
        </mc:Choice>
        <mc:Fallback xmlns="">
          <p:sp>
            <p:nvSpPr>
              <p:cNvPr id="2" name="TextovéPole 1">
                <a:extLst>
                  <a:ext uri="{FF2B5EF4-FFF2-40B4-BE49-F238E27FC236}">
                    <a16:creationId xmlns:a16="http://schemas.microsoft.com/office/drawing/2014/main" id="{C66A285D-EFDF-927C-9B82-05AB7A579199}"/>
                  </a:ext>
                </a:extLst>
              </p:cNvPr>
              <p:cNvSpPr txBox="1">
                <a:spLocks noRot="1" noChangeAspect="1" noMove="1" noResize="1" noEditPoints="1" noAdjustHandles="1" noChangeArrowheads="1" noChangeShapeType="1" noTextEdit="1"/>
              </p:cNvSpPr>
              <p:nvPr/>
            </p:nvSpPr>
            <p:spPr>
              <a:xfrm>
                <a:off x="2436807" y="2149663"/>
                <a:ext cx="4260205" cy="877548"/>
              </a:xfrm>
              <a:prstGeom prst="rect">
                <a:avLst/>
              </a:prstGeom>
              <a:blipFill>
                <a:blip r:embed="rId2"/>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1" name="TextovéPole 10">
                <a:extLst>
                  <a:ext uri="{FF2B5EF4-FFF2-40B4-BE49-F238E27FC236}">
                    <a16:creationId xmlns:a16="http://schemas.microsoft.com/office/drawing/2014/main" id="{24094A20-8C8C-0DD6-CED7-A92E93266D75}"/>
                  </a:ext>
                </a:extLst>
              </p:cNvPr>
              <p:cNvSpPr txBox="1"/>
              <p:nvPr/>
            </p:nvSpPr>
            <p:spPr>
              <a:xfrm>
                <a:off x="3886848" y="4115901"/>
                <a:ext cx="2669962" cy="92884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solidFill>
                            <a:srgbClr val="00B0F0"/>
                          </a:solidFill>
                          <a:latin typeface="Cambria Math" panose="02040503050406030204" pitchFamily="18" charset="0"/>
                        </a:rPr>
                        <m:t>h𝑓</m:t>
                      </m:r>
                      <m:r>
                        <a:rPr lang="cs-CZ" sz="2400" b="0" i="1" smtClean="0">
                          <a:latin typeface="Cambria Math" panose="02040503050406030204" pitchFamily="18" charset="0"/>
                        </a:rPr>
                        <m:t>=</m:t>
                      </m:r>
                      <m:f>
                        <m:fPr>
                          <m:ctrlPr>
                            <a:rPr lang="cs-CZ" sz="2400" b="0" i="1" smtClean="0">
                              <a:latin typeface="Cambria Math" panose="02040503050406030204" pitchFamily="18" charset="0"/>
                            </a:rPr>
                          </m:ctrlPr>
                        </m:fPr>
                        <m:num>
                          <m:r>
                            <a:rPr lang="cs-CZ" sz="2400" b="0" i="1" smtClean="0">
                              <a:latin typeface="Cambria Math" panose="02040503050406030204" pitchFamily="18" charset="0"/>
                            </a:rPr>
                            <m:t>𝑚</m:t>
                          </m:r>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𝑐</m:t>
                              </m:r>
                            </m:e>
                            <m:sup>
                              <m:r>
                                <a:rPr lang="cs-CZ" sz="2400" b="0" i="1" smtClean="0">
                                  <a:latin typeface="Cambria Math" panose="02040503050406030204" pitchFamily="18" charset="0"/>
                                </a:rPr>
                                <m:t>2</m:t>
                              </m:r>
                            </m:sup>
                          </m:sSup>
                        </m:num>
                        <m:den>
                          <m:rad>
                            <m:radPr>
                              <m:degHide m:val="on"/>
                              <m:ctrlPr>
                                <a:rPr lang="cs-CZ" sz="2400" b="0" i="1" smtClean="0">
                                  <a:latin typeface="Cambria Math" panose="02040503050406030204" pitchFamily="18" charset="0"/>
                                </a:rPr>
                              </m:ctrlPr>
                            </m:radPr>
                            <m:deg/>
                            <m:e>
                              <m:r>
                                <a:rPr lang="cs-CZ" sz="2400" b="0" i="1" smtClean="0">
                                  <a:latin typeface="Cambria Math" panose="02040503050406030204" pitchFamily="18" charset="0"/>
                                </a:rPr>
                                <m:t>1−</m:t>
                              </m:r>
                              <m:sSup>
                                <m:sSupPr>
                                  <m:ctrlPr>
                                    <a:rPr lang="cs-CZ" sz="2400" b="0" i="1" smtClean="0">
                                      <a:latin typeface="Cambria Math" panose="02040503050406030204" pitchFamily="18" charset="0"/>
                                      <a:ea typeface="Cambria Math" panose="02040503050406030204" pitchFamily="18" charset="0"/>
                                    </a:rPr>
                                  </m:ctrlPr>
                                </m:sSupPr>
                                <m:e>
                                  <m:r>
                                    <a:rPr lang="cs-CZ" sz="2400" b="0" i="1" smtClean="0">
                                      <a:latin typeface="Cambria Math" panose="02040503050406030204" pitchFamily="18" charset="0"/>
                                      <a:ea typeface="Cambria Math" panose="02040503050406030204" pitchFamily="18" charset="0"/>
                                    </a:rPr>
                                    <m:t>𝛽</m:t>
                                  </m:r>
                                </m:e>
                                <m:sup>
                                  <m:r>
                                    <a:rPr lang="cs-CZ" sz="2400" b="0" i="1" smtClean="0">
                                      <a:latin typeface="Cambria Math" panose="02040503050406030204" pitchFamily="18" charset="0"/>
                                    </a:rPr>
                                    <m:t>2</m:t>
                                  </m:r>
                                </m:sup>
                              </m:sSup>
                            </m:e>
                          </m:rad>
                        </m:den>
                      </m:f>
                      <m:r>
                        <a:rPr lang="cs-CZ" sz="2400" b="0" i="1" smtClean="0">
                          <a:solidFill>
                            <a:srgbClr val="C00000"/>
                          </a:solidFill>
                          <a:latin typeface="Cambria Math" panose="02040503050406030204" pitchFamily="18" charset="0"/>
                        </a:rPr>
                        <m:t>−</m:t>
                      </m:r>
                      <m:f>
                        <m:fPr>
                          <m:ctrlPr>
                            <a:rPr lang="cs-CZ" sz="2400" b="0" i="1" smtClean="0">
                              <a:solidFill>
                                <a:srgbClr val="C00000"/>
                              </a:solidFill>
                              <a:latin typeface="Cambria Math" panose="02040503050406030204" pitchFamily="18" charset="0"/>
                            </a:rPr>
                          </m:ctrlPr>
                        </m:fPr>
                        <m:num>
                          <m:sSup>
                            <m:sSupPr>
                              <m:ctrlPr>
                                <a:rPr lang="cs-CZ" sz="2400" b="0" i="1" smtClean="0">
                                  <a:solidFill>
                                    <a:srgbClr val="C00000"/>
                                  </a:solidFill>
                                  <a:latin typeface="Cambria Math" panose="02040503050406030204" pitchFamily="18" charset="0"/>
                                </a:rPr>
                              </m:ctrlPr>
                            </m:sSupPr>
                            <m:e>
                              <m:r>
                                <a:rPr lang="cs-CZ" sz="2400" b="0" i="1" smtClean="0">
                                  <a:solidFill>
                                    <a:srgbClr val="C00000"/>
                                  </a:solidFill>
                                  <a:latin typeface="Cambria Math" panose="02040503050406030204" pitchFamily="18" charset="0"/>
                                </a:rPr>
                                <m:t>𝑒</m:t>
                              </m:r>
                            </m:e>
                            <m:sup>
                              <m:r>
                                <a:rPr lang="cs-CZ" sz="2400" b="0" i="1" smtClean="0">
                                  <a:solidFill>
                                    <a:srgbClr val="C00000"/>
                                  </a:solidFill>
                                  <a:latin typeface="Cambria Math" panose="02040503050406030204" pitchFamily="18" charset="0"/>
                                </a:rPr>
                                <m:t>2</m:t>
                              </m:r>
                            </m:sup>
                          </m:sSup>
                        </m:num>
                        <m:den>
                          <m:r>
                            <a:rPr lang="cs-CZ" sz="2400" b="0" i="1" smtClean="0">
                              <a:solidFill>
                                <a:srgbClr val="C00000"/>
                              </a:solidFill>
                              <a:latin typeface="Cambria Math" panose="02040503050406030204" pitchFamily="18" charset="0"/>
                            </a:rPr>
                            <m:t>𝑟</m:t>
                          </m:r>
                        </m:den>
                      </m:f>
                    </m:oMath>
                  </m:oMathPara>
                </a14:m>
                <a:endParaRPr lang="cs-CZ" sz="2400" dirty="0"/>
              </a:p>
            </p:txBody>
          </p:sp>
        </mc:Choice>
        <mc:Fallback xmlns="">
          <p:sp>
            <p:nvSpPr>
              <p:cNvPr id="11" name="TextovéPole 10">
                <a:extLst>
                  <a:ext uri="{FF2B5EF4-FFF2-40B4-BE49-F238E27FC236}">
                    <a16:creationId xmlns:a16="http://schemas.microsoft.com/office/drawing/2014/main" id="{24094A20-8C8C-0DD6-CED7-A92E93266D75}"/>
                  </a:ext>
                </a:extLst>
              </p:cNvPr>
              <p:cNvSpPr txBox="1">
                <a:spLocks noRot="1" noChangeAspect="1" noMove="1" noResize="1" noEditPoints="1" noAdjustHandles="1" noChangeArrowheads="1" noChangeShapeType="1" noTextEdit="1"/>
              </p:cNvSpPr>
              <p:nvPr/>
            </p:nvSpPr>
            <p:spPr>
              <a:xfrm>
                <a:off x="3886848" y="4115901"/>
                <a:ext cx="2669962" cy="928844"/>
              </a:xfrm>
              <a:prstGeom prst="rect">
                <a:avLst/>
              </a:prstGeom>
              <a:blipFill>
                <a:blip r:embed="rId3"/>
                <a:stretch>
                  <a:fillRect/>
                </a:stretch>
              </a:blipFill>
            </p:spPr>
            <p:txBody>
              <a:bodyPr/>
              <a:lstStyle/>
              <a:p>
                <a:r>
                  <a:rPr lang="cs-CZ">
                    <a:noFill/>
                  </a:rPr>
                  <a:t> </a:t>
                </a:r>
              </a:p>
            </p:txBody>
          </p:sp>
        </mc:Fallback>
      </mc:AlternateContent>
      <p:sp>
        <p:nvSpPr>
          <p:cNvPr id="20" name="Obdélník 19">
            <a:extLst>
              <a:ext uri="{FF2B5EF4-FFF2-40B4-BE49-F238E27FC236}">
                <a16:creationId xmlns:a16="http://schemas.microsoft.com/office/drawing/2014/main" id="{42AFEF02-6683-0A80-4469-0BB2DC7EA832}"/>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1" name="TextovéPole 20">
            <a:extLst>
              <a:ext uri="{FF2B5EF4-FFF2-40B4-BE49-F238E27FC236}">
                <a16:creationId xmlns:a16="http://schemas.microsoft.com/office/drawing/2014/main" id="{7A28457F-25F8-3D16-F2F5-E31CDA8B38A5}"/>
              </a:ext>
            </a:extLst>
          </p:cNvPr>
          <p:cNvSpPr txBox="1"/>
          <p:nvPr/>
        </p:nvSpPr>
        <p:spPr>
          <a:xfrm>
            <a:off x="1959447" y="28602"/>
            <a:ext cx="8226932"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a:t>
            </a:r>
            <a:r>
              <a:rPr lang="cs-CZ" sz="2400" cap="small" dirty="0" err="1">
                <a:solidFill>
                  <a:srgbClr val="70AD47">
                    <a:lumMod val="50000"/>
                  </a:srgbClr>
                </a:solidFill>
                <a:effectLst>
                  <a:outerShdw blurRad="38100" dist="38100" dir="2700000" algn="tl">
                    <a:srgbClr val="000000">
                      <a:alpha val="43137"/>
                    </a:srgbClr>
                  </a:outerShdw>
                </a:effectLst>
                <a:latin typeface="Calibri" panose="020F0502020204030204"/>
              </a:rPr>
              <a:t>nerelativistickou</a:t>
            </a:r>
            <a:r>
              <a:rPr lang="cs-CZ" sz="2400" cap="small" dirty="0">
                <a:solidFill>
                  <a:srgbClr val="70AD47">
                    <a:lumMod val="50000"/>
                  </a:srgbClr>
                </a:solidFill>
                <a:latin typeface="Calibri" panose="020F0502020204030204"/>
              </a:rPr>
              <a:t> vlnovou rovnici (</a:t>
            </a:r>
            <a:r>
              <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rPr>
              <a:t>poprvé</a:t>
            </a:r>
            <a:r>
              <a:rPr lang="cs-CZ" sz="2400" cap="small" dirty="0">
                <a:solidFill>
                  <a:srgbClr val="70AD47">
                    <a:lumMod val="50000"/>
                  </a:srgbClr>
                </a:solidFill>
                <a:latin typeface="Calibri" panose="020F0502020204030204"/>
              </a:rPr>
              <a:t>)</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3" name="TextovéPole 2">
            <a:extLst>
              <a:ext uri="{FF2B5EF4-FFF2-40B4-BE49-F238E27FC236}">
                <a16:creationId xmlns:a16="http://schemas.microsoft.com/office/drawing/2014/main" id="{939A368B-6F7B-BD63-5B67-B6E90518C2FA}"/>
              </a:ext>
            </a:extLst>
          </p:cNvPr>
          <p:cNvSpPr txBox="1"/>
          <p:nvPr/>
        </p:nvSpPr>
        <p:spPr>
          <a:xfrm>
            <a:off x="918552" y="4127281"/>
            <a:ext cx="2739992" cy="769441"/>
          </a:xfrm>
          <a:prstGeom prst="rect">
            <a:avLst/>
          </a:prstGeom>
          <a:noFill/>
        </p:spPr>
        <p:txBody>
          <a:bodyPr wrap="square" rtlCol="0">
            <a:spAutoFit/>
          </a:bodyPr>
          <a:lstStyle/>
          <a:p>
            <a:r>
              <a:rPr lang="cs-CZ" sz="2200" dirty="0">
                <a:solidFill>
                  <a:schemeClr val="tx1">
                    <a:lumMod val="50000"/>
                    <a:lumOff val="50000"/>
                  </a:schemeClr>
                </a:solidFill>
                <a:latin typeface="Cambria" panose="02040503050406030204" pitchFamily="18" charset="0"/>
                <a:ea typeface="Cambria" panose="02040503050406030204" pitchFamily="18" charset="0"/>
              </a:rPr>
              <a:t>Elektron v </a:t>
            </a:r>
            <a:r>
              <a:rPr lang="cs-CZ" sz="2200" dirty="0">
                <a:solidFill>
                  <a:srgbClr val="C00000"/>
                </a:solidFill>
                <a:latin typeface="Cambria" panose="02040503050406030204" pitchFamily="18" charset="0"/>
                <a:ea typeface="Cambria" panose="02040503050406030204" pitchFamily="18" charset="0"/>
              </a:rPr>
              <a:t>atomu vodíku</a:t>
            </a:r>
            <a:r>
              <a:rPr lang="cs-CZ" sz="2200" dirty="0">
                <a:solidFill>
                  <a:schemeClr val="tx1">
                    <a:lumMod val="50000"/>
                    <a:lumOff val="50000"/>
                  </a:schemeClr>
                </a:solidFill>
                <a:latin typeface="Cambria" panose="02040503050406030204" pitchFamily="18" charset="0"/>
                <a:ea typeface="Cambria" panose="02040503050406030204" pitchFamily="18" charset="0"/>
              </a:rPr>
              <a:t> má </a:t>
            </a:r>
            <a:r>
              <a:rPr lang="cs-CZ" sz="2200" dirty="0">
                <a:solidFill>
                  <a:srgbClr val="00B0F0"/>
                </a:solidFill>
                <a:latin typeface="Cambria" panose="02040503050406030204" pitchFamily="18" charset="0"/>
                <a:ea typeface="Cambria" panose="02040503050406030204" pitchFamily="18" charset="0"/>
              </a:rPr>
              <a:t>energii</a:t>
            </a:r>
            <a:r>
              <a:rPr lang="cs-CZ" sz="2200" dirty="0">
                <a:solidFill>
                  <a:schemeClr val="tx1">
                    <a:lumMod val="50000"/>
                    <a:lumOff val="50000"/>
                  </a:schemeClr>
                </a:solidFill>
                <a:latin typeface="Cambria" panose="02040503050406030204" pitchFamily="18" charset="0"/>
                <a:ea typeface="Cambria" panose="02040503050406030204" pitchFamily="18" charset="0"/>
              </a:rPr>
              <a:t> </a:t>
            </a:r>
            <a:endParaRPr lang="cs-CZ" sz="2200" dirty="0">
              <a:solidFill>
                <a:schemeClr val="tx1">
                  <a:lumMod val="50000"/>
                  <a:lumOff val="50000"/>
                </a:schemeClr>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mc:AlternateContent xmlns:mc="http://schemas.openxmlformats.org/markup-compatibility/2006" xmlns:a14="http://schemas.microsoft.com/office/drawing/2010/main">
        <mc:Choice Requires="a14">
          <p:sp>
            <p:nvSpPr>
              <p:cNvPr id="6" name="TextovéPole 5">
                <a:extLst>
                  <a:ext uri="{FF2B5EF4-FFF2-40B4-BE49-F238E27FC236}">
                    <a16:creationId xmlns:a16="http://schemas.microsoft.com/office/drawing/2014/main" id="{3F87D9CF-9B9A-B6D4-3A03-35B26EC2E742}"/>
                  </a:ext>
                </a:extLst>
              </p:cNvPr>
              <p:cNvSpPr txBox="1"/>
              <p:nvPr/>
            </p:nvSpPr>
            <p:spPr>
              <a:xfrm>
                <a:off x="7424076" y="882911"/>
                <a:ext cx="2262735" cy="7411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ea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𝜓</m:t>
                      </m:r>
                      <m:r>
                        <a:rPr lang="cs-CZ" sz="2400" b="0" i="1" smtClean="0">
                          <a:latin typeface="Cambria Math" panose="02040503050406030204" pitchFamily="18" charset="0"/>
                        </a:rPr>
                        <m:t>=−</m:t>
                      </m:r>
                      <m:f>
                        <m:fPr>
                          <m:ctrlPr>
                            <a:rPr lang="cs-CZ" sz="2400" b="0" i="1" smtClean="0">
                              <a:latin typeface="Cambria Math" panose="02040503050406030204" pitchFamily="18" charset="0"/>
                            </a:rPr>
                          </m:ctrlPr>
                        </m:fPr>
                        <m:num>
                          <m:r>
                            <a:rPr lang="cs-CZ" sz="2400" b="0" i="1" smtClean="0">
                              <a:latin typeface="Cambria Math" panose="02040503050406030204" pitchFamily="18" charset="0"/>
                            </a:rPr>
                            <m:t>4</m:t>
                          </m:r>
                          <m:sSup>
                            <m:sSupPr>
                              <m:ctrlPr>
                                <a:rPr lang="cs-CZ" sz="2400" b="0" i="1" smtClean="0">
                                  <a:latin typeface="Cambria Math" panose="02040503050406030204" pitchFamily="18" charset="0"/>
                                  <a:ea typeface="Cambria Math" panose="02040503050406030204" pitchFamily="18" charset="0"/>
                                </a:rPr>
                              </m:ctrlPr>
                            </m:sSupPr>
                            <m:e>
                              <m:r>
                                <a:rPr lang="cs-CZ" sz="2400" b="0" i="1" smtClean="0">
                                  <a:latin typeface="Cambria Math" panose="02040503050406030204" pitchFamily="18" charset="0"/>
                                  <a:ea typeface="Cambria Math" panose="02040503050406030204" pitchFamily="18" charset="0"/>
                                </a:rPr>
                                <m:t>𝜋</m:t>
                              </m:r>
                            </m:e>
                            <m:sup>
                              <m:r>
                                <a:rPr lang="cs-CZ" sz="2400" b="0" i="1" smtClean="0">
                                  <a:latin typeface="Cambria Math" panose="02040503050406030204" pitchFamily="18" charset="0"/>
                                </a:rPr>
                                <m:t>2</m:t>
                              </m:r>
                            </m:sup>
                          </m:sSup>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𝑓</m:t>
                              </m:r>
                            </m:e>
                            <m:sup>
                              <m:r>
                                <a:rPr lang="cs-CZ" sz="2400" b="0" i="1" smtClean="0">
                                  <a:latin typeface="Cambria Math" panose="02040503050406030204" pitchFamily="18" charset="0"/>
                                </a:rPr>
                                <m:t>2</m:t>
                              </m:r>
                            </m:sup>
                          </m:sSup>
                        </m:num>
                        <m:den>
                          <m:sSup>
                            <m:sSupPr>
                              <m:ctrlPr>
                                <a:rPr lang="cs-CZ" sz="2400" i="1" smtClean="0">
                                  <a:solidFill>
                                    <a:srgbClr val="FF0000"/>
                                  </a:solidFill>
                                  <a:latin typeface="Cambria Math" panose="02040503050406030204" pitchFamily="18" charset="0"/>
                                </a:rPr>
                              </m:ctrlPr>
                            </m:sSupPr>
                            <m:e>
                              <m:r>
                                <a:rPr lang="cs-CZ" sz="2400" i="1" smtClean="0">
                                  <a:solidFill>
                                    <a:srgbClr val="FF0000"/>
                                  </a:solidFill>
                                  <a:latin typeface="Cambria Math" panose="02040503050406030204" pitchFamily="18" charset="0"/>
                                </a:rPr>
                                <m:t>𝑢</m:t>
                              </m:r>
                            </m:e>
                            <m:sup>
                              <m:r>
                                <a:rPr lang="cs-CZ" sz="2400" i="1">
                                  <a:latin typeface="Cambria Math" panose="02040503050406030204" pitchFamily="18" charset="0"/>
                                </a:rPr>
                                <m:t>2</m:t>
                              </m:r>
                            </m:sup>
                          </m:sSup>
                        </m:den>
                      </m:f>
                      <m:r>
                        <a:rPr lang="cs-CZ" sz="2400" i="1">
                          <a:latin typeface="Cambria Math" panose="02040503050406030204" pitchFamily="18" charset="0"/>
                          <a:ea typeface="Cambria Math" panose="02040503050406030204" pitchFamily="18" charset="0"/>
                        </a:rPr>
                        <m:t>𝜓</m:t>
                      </m:r>
                    </m:oMath>
                  </m:oMathPara>
                </a14:m>
                <a:endParaRPr lang="cs-CZ" sz="2400" dirty="0"/>
              </a:p>
            </p:txBody>
          </p:sp>
        </mc:Choice>
        <mc:Fallback xmlns="">
          <p:sp>
            <p:nvSpPr>
              <p:cNvPr id="6" name="TextovéPole 5">
                <a:extLst>
                  <a:ext uri="{FF2B5EF4-FFF2-40B4-BE49-F238E27FC236}">
                    <a16:creationId xmlns:a16="http://schemas.microsoft.com/office/drawing/2014/main" id="{3F87D9CF-9B9A-B6D4-3A03-35B26EC2E742}"/>
                  </a:ext>
                </a:extLst>
              </p:cNvPr>
              <p:cNvSpPr txBox="1">
                <a:spLocks noRot="1" noChangeAspect="1" noMove="1" noResize="1" noEditPoints="1" noAdjustHandles="1" noChangeArrowheads="1" noChangeShapeType="1" noTextEdit="1"/>
              </p:cNvSpPr>
              <p:nvPr/>
            </p:nvSpPr>
            <p:spPr>
              <a:xfrm>
                <a:off x="7424076" y="882911"/>
                <a:ext cx="2262735" cy="741165"/>
              </a:xfrm>
              <a:prstGeom prst="rect">
                <a:avLst/>
              </a:prstGeom>
              <a:blipFill>
                <a:blip r:embed="rId15"/>
                <a:stretch>
                  <a:fillRect/>
                </a:stretch>
              </a:blipFill>
            </p:spPr>
            <p:txBody>
              <a:bodyPr/>
              <a:lstStyle/>
              <a:p>
                <a:r>
                  <a:rPr lang="cs-CZ">
                    <a:noFill/>
                  </a:rPr>
                  <a:t> </a:t>
                </a:r>
              </a:p>
            </p:txBody>
          </p:sp>
        </mc:Fallback>
      </mc:AlternateContent>
      <p:sp>
        <p:nvSpPr>
          <p:cNvPr id="10" name="Obdélník 9">
            <a:extLst>
              <a:ext uri="{FF2B5EF4-FFF2-40B4-BE49-F238E27FC236}">
                <a16:creationId xmlns:a16="http://schemas.microsoft.com/office/drawing/2014/main" id="{B608B4AE-9A77-B46A-2048-4A2D473563F0}"/>
              </a:ext>
            </a:extLst>
          </p:cNvPr>
          <p:cNvSpPr/>
          <p:nvPr/>
        </p:nvSpPr>
        <p:spPr>
          <a:xfrm>
            <a:off x="7160427" y="792129"/>
            <a:ext cx="2794279" cy="964708"/>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TextovéPole 6">
            <a:extLst>
              <a:ext uri="{FF2B5EF4-FFF2-40B4-BE49-F238E27FC236}">
                <a16:creationId xmlns:a16="http://schemas.microsoft.com/office/drawing/2014/main" id="{2BF4E786-BA87-E43F-20E9-C1B75DB884B5}"/>
              </a:ext>
            </a:extLst>
          </p:cNvPr>
          <p:cNvSpPr txBox="1"/>
          <p:nvPr/>
        </p:nvSpPr>
        <p:spPr>
          <a:xfrm>
            <a:off x="411870" y="2266909"/>
            <a:ext cx="1924818" cy="677108"/>
          </a:xfrm>
          <a:prstGeom prst="rect">
            <a:avLst/>
          </a:prstGeom>
          <a:noFill/>
        </p:spPr>
        <p:txBody>
          <a:bodyPr wrap="square" rtlCol="0">
            <a:spAutoFit/>
          </a:bodyPr>
          <a:lstStyle/>
          <a:p>
            <a:r>
              <a:rPr lang="cs-CZ" sz="2000" u="sng" dirty="0">
                <a:latin typeface="Cavolini" panose="03000502040302020204" pitchFamily="66" charset="0"/>
                <a:cs typeface="Cavolini" panose="03000502040302020204" pitchFamily="66" charset="0"/>
              </a:rPr>
              <a:t>de </a:t>
            </a:r>
            <a:r>
              <a:rPr lang="cs-CZ" sz="2000" u="sng" dirty="0" err="1">
                <a:latin typeface="Cavolini" panose="03000502040302020204" pitchFamily="66" charset="0"/>
                <a:cs typeface="Cavolini" panose="03000502040302020204" pitchFamily="66" charset="0"/>
              </a:rPr>
              <a:t>Broglie</a:t>
            </a:r>
            <a:r>
              <a:rPr lang="cs-CZ" sz="2000" dirty="0">
                <a:latin typeface="Cavolini" panose="03000502040302020204" pitchFamily="66" charset="0"/>
                <a:cs typeface="Cavolini" panose="03000502040302020204" pitchFamily="66" charset="0"/>
              </a:rPr>
              <a:t> </a:t>
            </a:r>
            <a:r>
              <a:rPr lang="cs-CZ" dirty="0">
                <a:solidFill>
                  <a:schemeClr val="accent5">
                    <a:lumMod val="75000"/>
                  </a:schemeClr>
                </a:solidFill>
                <a:latin typeface="Cavolini" panose="03000502040302020204" pitchFamily="66" charset="0"/>
                <a:cs typeface="Cavolini" panose="03000502040302020204" pitchFamily="66" charset="0"/>
              </a:rPr>
              <a:t>volná částice</a:t>
            </a:r>
            <a:r>
              <a:rPr lang="cs-CZ" u="sng" dirty="0">
                <a:solidFill>
                  <a:schemeClr val="accent5">
                    <a:lumMod val="75000"/>
                  </a:schemeClr>
                </a:solidFill>
                <a:latin typeface="Cavolini" panose="03000502040302020204" pitchFamily="66" charset="0"/>
                <a:cs typeface="Cavolini" panose="03000502040302020204" pitchFamily="66" charset="0"/>
              </a:rPr>
              <a:t> </a:t>
            </a:r>
          </a:p>
        </p:txBody>
      </p:sp>
      <p:sp>
        <p:nvSpPr>
          <p:cNvPr id="8" name="TextovéPole 7">
            <a:extLst>
              <a:ext uri="{FF2B5EF4-FFF2-40B4-BE49-F238E27FC236}">
                <a16:creationId xmlns:a16="http://schemas.microsoft.com/office/drawing/2014/main" id="{30336DCA-685C-05C9-07A6-4779723B676E}"/>
              </a:ext>
            </a:extLst>
          </p:cNvPr>
          <p:cNvSpPr txBox="1"/>
          <p:nvPr/>
        </p:nvSpPr>
        <p:spPr>
          <a:xfrm>
            <a:off x="429275" y="3174138"/>
            <a:ext cx="3200990" cy="677108"/>
          </a:xfrm>
          <a:prstGeom prst="rect">
            <a:avLst/>
          </a:prstGeom>
          <a:noFill/>
        </p:spPr>
        <p:txBody>
          <a:bodyPr wrap="square" rtlCol="0">
            <a:spAutoFit/>
          </a:bodyPr>
          <a:lstStyle/>
          <a:p>
            <a:r>
              <a:rPr lang="cs-CZ" sz="2000" u="sng" dirty="0" err="1">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2000" u="sng" dirty="0">
                <a:latin typeface="Cavolini" panose="03000502040302020204" pitchFamily="66" charset="0"/>
                <a:cs typeface="Cavolini" panose="03000502040302020204" pitchFamily="66" charset="0"/>
              </a:rPr>
              <a:t>:</a:t>
            </a:r>
          </a:p>
          <a:p>
            <a:r>
              <a:rPr lang="cs-CZ" dirty="0">
                <a:solidFill>
                  <a:schemeClr val="accent5">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úkol</a:t>
            </a:r>
            <a:r>
              <a:rPr lang="cs-CZ" dirty="0">
                <a:solidFill>
                  <a:schemeClr val="accent5">
                    <a:lumMod val="75000"/>
                  </a:schemeClr>
                </a:solidFill>
                <a:latin typeface="Cavolini" panose="03000502040302020204" pitchFamily="66" charset="0"/>
                <a:cs typeface="Cavolini" panose="03000502040302020204" pitchFamily="66" charset="0"/>
              </a:rPr>
              <a:t>: zahrnout vliv pole</a:t>
            </a:r>
          </a:p>
        </p:txBody>
      </p:sp>
      <p:sp>
        <p:nvSpPr>
          <p:cNvPr id="9" name="TextovéPole 8">
            <a:extLst>
              <a:ext uri="{FF2B5EF4-FFF2-40B4-BE49-F238E27FC236}">
                <a16:creationId xmlns:a16="http://schemas.microsoft.com/office/drawing/2014/main" id="{229E3301-44F3-2289-FB65-F892B8355458}"/>
              </a:ext>
            </a:extLst>
          </p:cNvPr>
          <p:cNvSpPr txBox="1"/>
          <p:nvPr/>
        </p:nvSpPr>
        <p:spPr>
          <a:xfrm>
            <a:off x="41027" y="3095504"/>
            <a:ext cx="388248" cy="923330"/>
          </a:xfrm>
          <a:prstGeom prst="rect">
            <a:avLst/>
          </a:prstGeom>
          <a:noFill/>
        </p:spPr>
        <p:txBody>
          <a:bodyPr wrap="none" rtlCol="0">
            <a:spAutoFit/>
          </a:bodyPr>
          <a:lstStyle/>
          <a:p>
            <a:r>
              <a:rPr lang="cs-CZ" sz="5400" dirty="0">
                <a:highlight>
                  <a:srgbClr val="FFFF00"/>
                </a:highlight>
              </a:rPr>
              <a:t>!</a:t>
            </a:r>
          </a:p>
        </p:txBody>
      </p:sp>
      <p:sp>
        <p:nvSpPr>
          <p:cNvPr id="13" name="TextovéPole 12">
            <a:extLst>
              <a:ext uri="{FF2B5EF4-FFF2-40B4-BE49-F238E27FC236}">
                <a16:creationId xmlns:a16="http://schemas.microsoft.com/office/drawing/2014/main" id="{647432F8-EE1E-EBE6-5823-622C0575D28D}"/>
              </a:ext>
            </a:extLst>
          </p:cNvPr>
          <p:cNvSpPr txBox="1"/>
          <p:nvPr/>
        </p:nvSpPr>
        <p:spPr>
          <a:xfrm>
            <a:off x="574030" y="981075"/>
            <a:ext cx="5973110" cy="430887"/>
          </a:xfrm>
          <a:prstGeom prst="rect">
            <a:avLst/>
          </a:prstGeom>
          <a:solidFill>
            <a:srgbClr val="FBE3D6"/>
          </a:solidFill>
        </p:spPr>
        <p:txBody>
          <a:bodyPr wrap="none" rtlCol="0">
            <a:spAutoFit/>
          </a:bodyPr>
          <a:lstStyle/>
          <a:p>
            <a:r>
              <a:rPr lang="cs-CZ" sz="2200" dirty="0">
                <a:solidFill>
                  <a:schemeClr val="accent2">
                    <a:lumMod val="75000"/>
                  </a:schemeClr>
                </a:solidFill>
                <a:latin typeface="Cavolini" panose="03000502040302020204" pitchFamily="66" charset="0"/>
                <a:cs typeface="Cavolini" panose="03000502040302020204" pitchFamily="66" charset="0"/>
              </a:rPr>
              <a:t>Začátek jako u relativistické rovnice</a:t>
            </a:r>
          </a:p>
        </p:txBody>
      </p:sp>
    </p:spTree>
    <p:extLst>
      <p:ext uri="{BB962C8B-B14F-4D97-AF65-F5344CB8AC3E}">
        <p14:creationId xmlns:p14="http://schemas.microsoft.com/office/powerpoint/2010/main" val="14698718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DD40C-2E88-D962-0E1C-4857559612F1}"/>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ovéPole 1">
                <a:extLst>
                  <a:ext uri="{FF2B5EF4-FFF2-40B4-BE49-F238E27FC236}">
                    <a16:creationId xmlns:a16="http://schemas.microsoft.com/office/drawing/2014/main" id="{6476E6B7-4838-0971-3919-194368E07247}"/>
                  </a:ext>
                </a:extLst>
              </p:cNvPr>
              <p:cNvSpPr txBox="1"/>
              <p:nvPr/>
            </p:nvSpPr>
            <p:spPr>
              <a:xfrm>
                <a:off x="2436807" y="2149663"/>
                <a:ext cx="4260205" cy="87754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200" b="0" i="1" smtClean="0">
                          <a:solidFill>
                            <a:srgbClr val="FF0000"/>
                          </a:solidFill>
                          <a:latin typeface="Cambria Math" panose="02040503050406030204" pitchFamily="18" charset="0"/>
                        </a:rPr>
                        <m:t>𝑢</m:t>
                      </m:r>
                      <m:r>
                        <a:rPr lang="cs-CZ" sz="2200" b="0" i="1" smtClean="0">
                          <a:latin typeface="Cambria Math" panose="02040503050406030204" pitchFamily="18" charset="0"/>
                        </a:rPr>
                        <m:t>=</m:t>
                      </m:r>
                      <m:f>
                        <m:fPr>
                          <m:ctrlPr>
                            <a:rPr lang="cs-CZ" sz="2200" i="1">
                              <a:latin typeface="Cambria Math" panose="02040503050406030204" pitchFamily="18" charset="0"/>
                            </a:rPr>
                          </m:ctrlPr>
                        </m:fPr>
                        <m:num>
                          <m:sSup>
                            <m:sSupPr>
                              <m:ctrlPr>
                                <a:rPr lang="cs-CZ" sz="2200" i="1">
                                  <a:latin typeface="Cambria Math" panose="02040503050406030204" pitchFamily="18" charset="0"/>
                                </a:rPr>
                              </m:ctrlPr>
                            </m:sSupPr>
                            <m:e>
                              <m:r>
                                <a:rPr lang="cs-CZ" sz="2200" i="1">
                                  <a:latin typeface="Cambria Math" panose="02040503050406030204" pitchFamily="18" charset="0"/>
                                </a:rPr>
                                <m:t>𝑐</m:t>
                              </m:r>
                            </m:e>
                            <m:sup>
                              <m:r>
                                <a:rPr lang="cs-CZ" sz="2200" i="1">
                                  <a:latin typeface="Cambria Math" panose="02040503050406030204" pitchFamily="18" charset="0"/>
                                </a:rPr>
                                <m:t>2</m:t>
                              </m:r>
                            </m:sup>
                          </m:sSup>
                        </m:num>
                        <m:den>
                          <m:r>
                            <a:rPr lang="cs-CZ" sz="2200" b="0" i="1" smtClean="0">
                              <a:latin typeface="Cambria Math" panose="02040503050406030204" pitchFamily="18" charset="0"/>
                            </a:rPr>
                            <m:t>𝑣</m:t>
                          </m:r>
                        </m:den>
                      </m:f>
                      <m:r>
                        <a:rPr lang="cs-CZ" sz="2200" b="0" i="1" smtClean="0">
                          <a:latin typeface="Cambria Math" panose="02040503050406030204" pitchFamily="18" charset="0"/>
                        </a:rPr>
                        <m:t>=</m:t>
                      </m:r>
                      <m:f>
                        <m:fPr>
                          <m:ctrlPr>
                            <a:rPr lang="cs-CZ" sz="2200" i="1">
                              <a:latin typeface="Cambria Math" panose="02040503050406030204" pitchFamily="18" charset="0"/>
                            </a:rPr>
                          </m:ctrlPr>
                        </m:fPr>
                        <m:num>
                          <m:f>
                            <m:fPr>
                              <m:type m:val="lin"/>
                              <m:ctrlPr>
                                <a:rPr lang="cs-CZ" sz="2200" i="1">
                                  <a:latin typeface="Cambria Math" panose="02040503050406030204" pitchFamily="18" charset="0"/>
                                </a:rPr>
                              </m:ctrlPr>
                            </m:fPr>
                            <m:num>
                              <m:r>
                                <a:rPr lang="cs-CZ" sz="2200" i="1">
                                  <a:latin typeface="Cambria Math" panose="02040503050406030204" pitchFamily="18" charset="0"/>
                                </a:rPr>
                                <m:t>𝑚</m:t>
                              </m:r>
                              <m:sSup>
                                <m:sSupPr>
                                  <m:ctrlPr>
                                    <a:rPr lang="cs-CZ" sz="2200" i="1">
                                      <a:latin typeface="Cambria Math" panose="02040503050406030204" pitchFamily="18" charset="0"/>
                                    </a:rPr>
                                  </m:ctrlPr>
                                </m:sSupPr>
                                <m:e>
                                  <m:r>
                                    <a:rPr lang="cs-CZ" sz="2200" i="1">
                                      <a:latin typeface="Cambria Math" panose="02040503050406030204" pitchFamily="18" charset="0"/>
                                    </a:rPr>
                                    <m:t>𝑐</m:t>
                                  </m:r>
                                </m:e>
                                <m:sup>
                                  <m:r>
                                    <a:rPr lang="cs-CZ" sz="2200" i="1">
                                      <a:latin typeface="Cambria Math" panose="02040503050406030204" pitchFamily="18" charset="0"/>
                                    </a:rPr>
                                    <m:t>2</m:t>
                                  </m:r>
                                </m:sup>
                              </m:sSup>
                            </m:num>
                            <m:den>
                              <m:rad>
                                <m:radPr>
                                  <m:degHide m:val="on"/>
                                  <m:ctrlPr>
                                    <a:rPr lang="cs-CZ" sz="2200" i="1">
                                      <a:latin typeface="Cambria Math" panose="02040503050406030204" pitchFamily="18" charset="0"/>
                                    </a:rPr>
                                  </m:ctrlPr>
                                </m:radPr>
                                <m:deg/>
                                <m:e>
                                  <m:r>
                                    <a:rPr lang="cs-CZ" sz="2200" i="1">
                                      <a:latin typeface="Cambria Math" panose="02040503050406030204" pitchFamily="18" charset="0"/>
                                    </a:rPr>
                                    <m:t>1−</m:t>
                                  </m:r>
                                  <m:sSup>
                                    <m:sSupPr>
                                      <m:ctrlPr>
                                        <a:rPr lang="cs-CZ" sz="2200" i="1">
                                          <a:latin typeface="Cambria Math" panose="02040503050406030204" pitchFamily="18" charset="0"/>
                                          <a:ea typeface="Cambria Math" panose="02040503050406030204" pitchFamily="18" charset="0"/>
                                        </a:rPr>
                                      </m:ctrlPr>
                                    </m:sSupPr>
                                    <m:e>
                                      <m:r>
                                        <a:rPr lang="cs-CZ" sz="2200" i="1">
                                          <a:latin typeface="Cambria Math" panose="02040503050406030204" pitchFamily="18" charset="0"/>
                                          <a:ea typeface="Cambria Math" panose="02040503050406030204" pitchFamily="18" charset="0"/>
                                        </a:rPr>
                                        <m:t>𝛽</m:t>
                                      </m:r>
                                    </m:e>
                                    <m:sup>
                                      <m:r>
                                        <a:rPr lang="cs-CZ" sz="2200" i="1">
                                          <a:latin typeface="Cambria Math" panose="02040503050406030204" pitchFamily="18" charset="0"/>
                                        </a:rPr>
                                        <m:t>2</m:t>
                                      </m:r>
                                    </m:sup>
                                  </m:sSup>
                                </m:e>
                              </m:rad>
                            </m:den>
                          </m:f>
                        </m:num>
                        <m:den>
                          <m:f>
                            <m:fPr>
                              <m:type m:val="lin"/>
                              <m:ctrlPr>
                                <a:rPr lang="cs-CZ" sz="2200" i="1">
                                  <a:latin typeface="Cambria Math" panose="02040503050406030204" pitchFamily="18" charset="0"/>
                                </a:rPr>
                              </m:ctrlPr>
                            </m:fPr>
                            <m:num>
                              <m:r>
                                <a:rPr lang="cs-CZ" sz="2200" i="1">
                                  <a:latin typeface="Cambria Math" panose="02040503050406030204" pitchFamily="18" charset="0"/>
                                </a:rPr>
                                <m:t>𝑚</m:t>
                              </m:r>
                              <m:r>
                                <a:rPr lang="cs-CZ" sz="2200" b="0" i="1" smtClean="0">
                                  <a:latin typeface="Cambria Math" panose="02040503050406030204" pitchFamily="18" charset="0"/>
                                </a:rPr>
                                <m:t>𝑣</m:t>
                              </m:r>
                            </m:num>
                            <m:den>
                              <m:rad>
                                <m:radPr>
                                  <m:degHide m:val="on"/>
                                  <m:ctrlPr>
                                    <a:rPr lang="cs-CZ" sz="2200" i="1">
                                      <a:latin typeface="Cambria Math" panose="02040503050406030204" pitchFamily="18" charset="0"/>
                                    </a:rPr>
                                  </m:ctrlPr>
                                </m:radPr>
                                <m:deg/>
                                <m:e>
                                  <m:r>
                                    <a:rPr lang="cs-CZ" sz="2200" i="1">
                                      <a:latin typeface="Cambria Math" panose="02040503050406030204" pitchFamily="18" charset="0"/>
                                    </a:rPr>
                                    <m:t>1−</m:t>
                                  </m:r>
                                  <m:sSup>
                                    <m:sSupPr>
                                      <m:ctrlPr>
                                        <a:rPr lang="cs-CZ" sz="2200" i="1">
                                          <a:latin typeface="Cambria Math" panose="02040503050406030204" pitchFamily="18" charset="0"/>
                                          <a:ea typeface="Cambria Math" panose="02040503050406030204" pitchFamily="18" charset="0"/>
                                        </a:rPr>
                                      </m:ctrlPr>
                                    </m:sSupPr>
                                    <m:e>
                                      <m:r>
                                        <a:rPr lang="cs-CZ" sz="2200" i="1">
                                          <a:latin typeface="Cambria Math" panose="02040503050406030204" pitchFamily="18" charset="0"/>
                                          <a:ea typeface="Cambria Math" panose="02040503050406030204" pitchFamily="18" charset="0"/>
                                        </a:rPr>
                                        <m:t>𝛽</m:t>
                                      </m:r>
                                    </m:e>
                                    <m:sup>
                                      <m:r>
                                        <a:rPr lang="cs-CZ" sz="2200" i="1">
                                          <a:latin typeface="Cambria Math" panose="02040503050406030204" pitchFamily="18" charset="0"/>
                                        </a:rPr>
                                        <m:t>2</m:t>
                                      </m:r>
                                    </m:sup>
                                  </m:sSup>
                                </m:e>
                              </m:rad>
                            </m:den>
                          </m:f>
                        </m:den>
                      </m:f>
                      <m:r>
                        <a:rPr lang="cs-CZ" sz="2200" b="0" i="1" smtClean="0">
                          <a:latin typeface="Cambria Math" panose="02040503050406030204" pitchFamily="18" charset="0"/>
                        </a:rPr>
                        <m:t>=</m:t>
                      </m:r>
                      <m:f>
                        <m:fPr>
                          <m:ctrlPr>
                            <a:rPr lang="cs-CZ" sz="2200" b="0" i="1" smtClean="0">
                              <a:solidFill>
                                <a:srgbClr val="00B0F0"/>
                              </a:solidFill>
                              <a:latin typeface="Cambria Math" panose="02040503050406030204" pitchFamily="18" charset="0"/>
                            </a:rPr>
                          </m:ctrlPr>
                        </m:fPr>
                        <m:num>
                          <m:r>
                            <m:rPr>
                              <m:sty m:val="p"/>
                            </m:rPr>
                            <a:rPr lang="cs-CZ" sz="2200" b="0" i="0" smtClean="0">
                              <a:solidFill>
                                <a:srgbClr val="00B0F0"/>
                              </a:solidFill>
                              <a:latin typeface="Cambria Math" panose="02040503050406030204" pitchFamily="18" charset="0"/>
                            </a:rPr>
                            <m:t>energie</m:t>
                          </m:r>
                        </m:num>
                        <m:den>
                          <m:r>
                            <m:rPr>
                              <m:sty m:val="p"/>
                            </m:rPr>
                            <a:rPr lang="cs-CZ" sz="2200" b="0" i="0" smtClean="0">
                              <a:solidFill>
                                <a:srgbClr val="00B050"/>
                              </a:solidFill>
                              <a:latin typeface="Cambria Math" panose="02040503050406030204" pitchFamily="18" charset="0"/>
                            </a:rPr>
                            <m:t>hybnos</m:t>
                          </m:r>
                          <m:r>
                            <a:rPr lang="cs-CZ" sz="2200" b="0" i="1" smtClean="0">
                              <a:solidFill>
                                <a:srgbClr val="00B050"/>
                              </a:solidFill>
                              <a:latin typeface="Cambria Math" panose="02040503050406030204" pitchFamily="18" charset="0"/>
                            </a:rPr>
                            <m:t>𝑡</m:t>
                          </m:r>
                        </m:den>
                      </m:f>
                    </m:oMath>
                  </m:oMathPara>
                </a14:m>
                <a:endParaRPr lang="cs-CZ" sz="2200" dirty="0"/>
              </a:p>
            </p:txBody>
          </p:sp>
        </mc:Choice>
        <mc:Fallback xmlns="">
          <p:sp>
            <p:nvSpPr>
              <p:cNvPr id="2" name="TextovéPole 1">
                <a:extLst>
                  <a:ext uri="{FF2B5EF4-FFF2-40B4-BE49-F238E27FC236}">
                    <a16:creationId xmlns:a16="http://schemas.microsoft.com/office/drawing/2014/main" id="{C66A285D-EFDF-927C-9B82-05AB7A579199}"/>
                  </a:ext>
                </a:extLst>
              </p:cNvPr>
              <p:cNvSpPr txBox="1">
                <a:spLocks noRot="1" noChangeAspect="1" noMove="1" noResize="1" noEditPoints="1" noAdjustHandles="1" noChangeArrowheads="1" noChangeShapeType="1" noTextEdit="1"/>
              </p:cNvSpPr>
              <p:nvPr/>
            </p:nvSpPr>
            <p:spPr>
              <a:xfrm>
                <a:off x="2436807" y="2149663"/>
                <a:ext cx="4260205" cy="877548"/>
              </a:xfrm>
              <a:prstGeom prst="rect">
                <a:avLst/>
              </a:prstGeom>
              <a:blipFill>
                <a:blip r:embed="rId2"/>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1" name="TextovéPole 10">
                <a:extLst>
                  <a:ext uri="{FF2B5EF4-FFF2-40B4-BE49-F238E27FC236}">
                    <a16:creationId xmlns:a16="http://schemas.microsoft.com/office/drawing/2014/main" id="{C6A7AA75-9281-20CD-5C40-B4A9FF3F0DF5}"/>
                  </a:ext>
                </a:extLst>
              </p:cNvPr>
              <p:cNvSpPr txBox="1"/>
              <p:nvPr/>
            </p:nvSpPr>
            <p:spPr>
              <a:xfrm>
                <a:off x="3886848" y="4115901"/>
                <a:ext cx="2669962" cy="92884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solidFill>
                            <a:srgbClr val="00B0F0"/>
                          </a:solidFill>
                          <a:latin typeface="Cambria Math" panose="02040503050406030204" pitchFamily="18" charset="0"/>
                        </a:rPr>
                        <m:t>h𝑓</m:t>
                      </m:r>
                      <m:r>
                        <a:rPr lang="cs-CZ" sz="2400" b="0" i="1" smtClean="0">
                          <a:latin typeface="Cambria Math" panose="02040503050406030204" pitchFamily="18" charset="0"/>
                        </a:rPr>
                        <m:t>=</m:t>
                      </m:r>
                      <m:f>
                        <m:fPr>
                          <m:ctrlPr>
                            <a:rPr lang="cs-CZ" sz="2400" b="0" i="1" smtClean="0">
                              <a:latin typeface="Cambria Math" panose="02040503050406030204" pitchFamily="18" charset="0"/>
                            </a:rPr>
                          </m:ctrlPr>
                        </m:fPr>
                        <m:num>
                          <m:r>
                            <a:rPr lang="cs-CZ" sz="2400" b="0" i="1" smtClean="0">
                              <a:latin typeface="Cambria Math" panose="02040503050406030204" pitchFamily="18" charset="0"/>
                            </a:rPr>
                            <m:t>𝑚</m:t>
                          </m:r>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𝑐</m:t>
                              </m:r>
                            </m:e>
                            <m:sup>
                              <m:r>
                                <a:rPr lang="cs-CZ" sz="2400" b="0" i="1" smtClean="0">
                                  <a:latin typeface="Cambria Math" panose="02040503050406030204" pitchFamily="18" charset="0"/>
                                </a:rPr>
                                <m:t>2</m:t>
                              </m:r>
                            </m:sup>
                          </m:sSup>
                        </m:num>
                        <m:den>
                          <m:rad>
                            <m:radPr>
                              <m:degHide m:val="on"/>
                              <m:ctrlPr>
                                <a:rPr lang="cs-CZ" sz="2400" b="0" i="1" smtClean="0">
                                  <a:latin typeface="Cambria Math" panose="02040503050406030204" pitchFamily="18" charset="0"/>
                                </a:rPr>
                              </m:ctrlPr>
                            </m:radPr>
                            <m:deg/>
                            <m:e>
                              <m:r>
                                <a:rPr lang="cs-CZ" sz="2400" b="0" i="1" smtClean="0">
                                  <a:latin typeface="Cambria Math" panose="02040503050406030204" pitchFamily="18" charset="0"/>
                                </a:rPr>
                                <m:t>1−</m:t>
                              </m:r>
                              <m:sSup>
                                <m:sSupPr>
                                  <m:ctrlPr>
                                    <a:rPr lang="cs-CZ" sz="2400" b="0" i="1" smtClean="0">
                                      <a:latin typeface="Cambria Math" panose="02040503050406030204" pitchFamily="18" charset="0"/>
                                      <a:ea typeface="Cambria Math" panose="02040503050406030204" pitchFamily="18" charset="0"/>
                                    </a:rPr>
                                  </m:ctrlPr>
                                </m:sSupPr>
                                <m:e>
                                  <m:r>
                                    <a:rPr lang="cs-CZ" sz="2400" b="0" i="1" smtClean="0">
                                      <a:latin typeface="Cambria Math" panose="02040503050406030204" pitchFamily="18" charset="0"/>
                                      <a:ea typeface="Cambria Math" panose="02040503050406030204" pitchFamily="18" charset="0"/>
                                    </a:rPr>
                                    <m:t>𝛽</m:t>
                                  </m:r>
                                </m:e>
                                <m:sup>
                                  <m:r>
                                    <a:rPr lang="cs-CZ" sz="2400" b="0" i="1" smtClean="0">
                                      <a:latin typeface="Cambria Math" panose="02040503050406030204" pitchFamily="18" charset="0"/>
                                    </a:rPr>
                                    <m:t>2</m:t>
                                  </m:r>
                                </m:sup>
                              </m:sSup>
                            </m:e>
                          </m:rad>
                        </m:den>
                      </m:f>
                      <m:r>
                        <a:rPr lang="cs-CZ" sz="2400" b="0" i="1" smtClean="0">
                          <a:solidFill>
                            <a:srgbClr val="C00000"/>
                          </a:solidFill>
                          <a:latin typeface="Cambria Math" panose="02040503050406030204" pitchFamily="18" charset="0"/>
                        </a:rPr>
                        <m:t>−</m:t>
                      </m:r>
                      <m:f>
                        <m:fPr>
                          <m:ctrlPr>
                            <a:rPr lang="cs-CZ" sz="2400" b="0" i="1" smtClean="0">
                              <a:solidFill>
                                <a:srgbClr val="C00000"/>
                              </a:solidFill>
                              <a:latin typeface="Cambria Math" panose="02040503050406030204" pitchFamily="18" charset="0"/>
                            </a:rPr>
                          </m:ctrlPr>
                        </m:fPr>
                        <m:num>
                          <m:sSup>
                            <m:sSupPr>
                              <m:ctrlPr>
                                <a:rPr lang="cs-CZ" sz="2400" b="0" i="1" smtClean="0">
                                  <a:solidFill>
                                    <a:srgbClr val="C00000"/>
                                  </a:solidFill>
                                  <a:latin typeface="Cambria Math" panose="02040503050406030204" pitchFamily="18" charset="0"/>
                                </a:rPr>
                              </m:ctrlPr>
                            </m:sSupPr>
                            <m:e>
                              <m:r>
                                <a:rPr lang="cs-CZ" sz="2400" b="0" i="1" smtClean="0">
                                  <a:solidFill>
                                    <a:srgbClr val="C00000"/>
                                  </a:solidFill>
                                  <a:latin typeface="Cambria Math" panose="02040503050406030204" pitchFamily="18" charset="0"/>
                                </a:rPr>
                                <m:t>𝑒</m:t>
                              </m:r>
                            </m:e>
                            <m:sup>
                              <m:r>
                                <a:rPr lang="cs-CZ" sz="2400" b="0" i="1" smtClean="0">
                                  <a:solidFill>
                                    <a:srgbClr val="C00000"/>
                                  </a:solidFill>
                                  <a:latin typeface="Cambria Math" panose="02040503050406030204" pitchFamily="18" charset="0"/>
                                </a:rPr>
                                <m:t>2</m:t>
                              </m:r>
                            </m:sup>
                          </m:sSup>
                        </m:num>
                        <m:den>
                          <m:r>
                            <a:rPr lang="cs-CZ" sz="2400" b="0" i="1" smtClean="0">
                              <a:solidFill>
                                <a:srgbClr val="C00000"/>
                              </a:solidFill>
                              <a:latin typeface="Cambria Math" panose="02040503050406030204" pitchFamily="18" charset="0"/>
                            </a:rPr>
                            <m:t>𝑟</m:t>
                          </m:r>
                        </m:den>
                      </m:f>
                    </m:oMath>
                  </m:oMathPara>
                </a14:m>
                <a:endParaRPr lang="cs-CZ" sz="2400" dirty="0"/>
              </a:p>
            </p:txBody>
          </p:sp>
        </mc:Choice>
        <mc:Fallback xmlns="">
          <p:sp>
            <p:nvSpPr>
              <p:cNvPr id="11" name="TextovéPole 10">
                <a:extLst>
                  <a:ext uri="{FF2B5EF4-FFF2-40B4-BE49-F238E27FC236}">
                    <a16:creationId xmlns:a16="http://schemas.microsoft.com/office/drawing/2014/main" id="{24094A20-8C8C-0DD6-CED7-A92E93266D75}"/>
                  </a:ext>
                </a:extLst>
              </p:cNvPr>
              <p:cNvSpPr txBox="1">
                <a:spLocks noRot="1" noChangeAspect="1" noMove="1" noResize="1" noEditPoints="1" noAdjustHandles="1" noChangeArrowheads="1" noChangeShapeType="1" noTextEdit="1"/>
              </p:cNvSpPr>
              <p:nvPr/>
            </p:nvSpPr>
            <p:spPr>
              <a:xfrm>
                <a:off x="3886848" y="4115901"/>
                <a:ext cx="2669962" cy="928844"/>
              </a:xfrm>
              <a:prstGeom prst="rect">
                <a:avLst/>
              </a:prstGeom>
              <a:blipFill>
                <a:blip r:embed="rId3"/>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4" name="TextovéPole 13">
                <a:extLst>
                  <a:ext uri="{FF2B5EF4-FFF2-40B4-BE49-F238E27FC236}">
                    <a16:creationId xmlns:a16="http://schemas.microsoft.com/office/drawing/2014/main" id="{76627CB1-D3DB-6BE8-135A-54229390DDC3}"/>
                  </a:ext>
                </a:extLst>
              </p:cNvPr>
              <p:cNvSpPr txBox="1"/>
              <p:nvPr/>
            </p:nvSpPr>
            <p:spPr>
              <a:xfrm>
                <a:off x="6939226" y="2403771"/>
                <a:ext cx="1009122"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i="1" smtClean="0">
                          <a:solidFill>
                            <a:schemeClr val="tx1"/>
                          </a:solidFill>
                          <a:latin typeface="Cambria Math" panose="02040503050406030204" pitchFamily="18" charset="0"/>
                          <a:ea typeface="Cambria Math" panose="02040503050406030204" pitchFamily="18" charset="0"/>
                        </a:rPr>
                        <m:t>⟹</m:t>
                      </m:r>
                      <m:r>
                        <m:rPr>
                          <m:nor/>
                        </m:rPr>
                        <a:rPr lang="cs-CZ" sz="2400" i="0">
                          <a:solidFill>
                            <a:srgbClr val="FF0000"/>
                          </a:solidFill>
                          <a:latin typeface="Cambria Math" panose="02040503050406030204" pitchFamily="18" charset="0"/>
                        </a:rPr>
                        <m:t>𝑢</m:t>
                      </m:r>
                      <m:r>
                        <a:rPr lang="cs-CZ" sz="2400" b="0" i="1" smtClean="0">
                          <a:latin typeface="Cambria Math" panose="02040503050406030204" pitchFamily="18" charset="0"/>
                        </a:rPr>
                        <m:t>=</m:t>
                      </m:r>
                    </m:oMath>
                  </m:oMathPara>
                </a14:m>
                <a:endParaRPr lang="cs-CZ" sz="2400" dirty="0"/>
              </a:p>
            </p:txBody>
          </p:sp>
        </mc:Choice>
        <mc:Fallback xmlns="">
          <p:sp>
            <p:nvSpPr>
              <p:cNvPr id="14" name="TextovéPole 13">
                <a:extLst>
                  <a:ext uri="{FF2B5EF4-FFF2-40B4-BE49-F238E27FC236}">
                    <a16:creationId xmlns:a16="http://schemas.microsoft.com/office/drawing/2014/main" id="{D0601659-65F5-9DEC-EB23-D074395554EB}"/>
                  </a:ext>
                </a:extLst>
              </p:cNvPr>
              <p:cNvSpPr txBox="1">
                <a:spLocks noRot="1" noChangeAspect="1" noMove="1" noResize="1" noEditPoints="1" noAdjustHandles="1" noChangeArrowheads="1" noChangeShapeType="1" noTextEdit="1"/>
              </p:cNvSpPr>
              <p:nvPr/>
            </p:nvSpPr>
            <p:spPr>
              <a:xfrm>
                <a:off x="6939226" y="2403771"/>
                <a:ext cx="1009122" cy="369332"/>
              </a:xfrm>
              <a:prstGeom prst="rect">
                <a:avLst/>
              </a:prstGeom>
              <a:blipFill>
                <a:blip r:embed="rId4"/>
                <a:stretch>
                  <a:fillRect l="-4819" r="-2410"/>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5" name="TextovéPole 14">
                <a:extLst>
                  <a:ext uri="{FF2B5EF4-FFF2-40B4-BE49-F238E27FC236}">
                    <a16:creationId xmlns:a16="http://schemas.microsoft.com/office/drawing/2014/main" id="{0887C619-0979-2360-DB3B-3DD7232052B2}"/>
                  </a:ext>
                </a:extLst>
              </p:cNvPr>
              <p:cNvSpPr txBox="1"/>
              <p:nvPr/>
            </p:nvSpPr>
            <p:spPr>
              <a:xfrm>
                <a:off x="9341415" y="2151397"/>
                <a:ext cx="412997"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i="1">
                          <a:solidFill>
                            <a:srgbClr val="00B0F0"/>
                          </a:solidFill>
                          <a:latin typeface="Cambria Math" panose="02040503050406030204" pitchFamily="18" charset="0"/>
                        </a:rPr>
                        <m:t>h𝑓</m:t>
                      </m:r>
                    </m:oMath>
                  </m:oMathPara>
                </a14:m>
                <a:endParaRPr lang="cs-CZ" sz="2400" dirty="0"/>
              </a:p>
            </p:txBody>
          </p:sp>
        </mc:Choice>
        <mc:Fallback xmlns="">
          <p:sp>
            <p:nvSpPr>
              <p:cNvPr id="15" name="TextovéPole 14">
                <a:extLst>
                  <a:ext uri="{FF2B5EF4-FFF2-40B4-BE49-F238E27FC236}">
                    <a16:creationId xmlns:a16="http://schemas.microsoft.com/office/drawing/2014/main" id="{B1C87A0C-6731-853E-A292-432251D5DA34}"/>
                  </a:ext>
                </a:extLst>
              </p:cNvPr>
              <p:cNvSpPr txBox="1">
                <a:spLocks noRot="1" noChangeAspect="1" noMove="1" noResize="1" noEditPoints="1" noAdjustHandles="1" noChangeArrowheads="1" noChangeShapeType="1" noTextEdit="1"/>
              </p:cNvSpPr>
              <p:nvPr/>
            </p:nvSpPr>
            <p:spPr>
              <a:xfrm>
                <a:off x="9341415" y="2151397"/>
                <a:ext cx="412997" cy="369332"/>
              </a:xfrm>
              <a:prstGeom prst="rect">
                <a:avLst/>
              </a:prstGeom>
              <a:blipFill>
                <a:blip r:embed="rId5"/>
                <a:stretch>
                  <a:fillRect l="-26471" t="-1639" r="-23529" b="-31148"/>
                </a:stretch>
              </a:blipFill>
            </p:spPr>
            <p:txBody>
              <a:bodyPr/>
              <a:lstStyle/>
              <a:p>
                <a:r>
                  <a:rPr lang="cs-CZ">
                    <a:noFill/>
                  </a:rPr>
                  <a:t> </a:t>
                </a:r>
              </a:p>
            </p:txBody>
          </p:sp>
        </mc:Fallback>
      </mc:AlternateContent>
      <p:cxnSp>
        <p:nvCxnSpPr>
          <p:cNvPr id="16" name="Přímá spojnice 15">
            <a:extLst>
              <a:ext uri="{FF2B5EF4-FFF2-40B4-BE49-F238E27FC236}">
                <a16:creationId xmlns:a16="http://schemas.microsoft.com/office/drawing/2014/main" id="{1BD964A4-267B-C196-E0F0-B5BA23B7E89A}"/>
              </a:ext>
            </a:extLst>
          </p:cNvPr>
          <p:cNvCxnSpPr>
            <a:cxnSpLocks/>
          </p:cNvCxnSpPr>
          <p:nvPr/>
        </p:nvCxnSpPr>
        <p:spPr>
          <a:xfrm>
            <a:off x="7970831" y="2597863"/>
            <a:ext cx="3367324" cy="0"/>
          </a:xfrm>
          <a:prstGeom prst="line">
            <a:avLst/>
          </a:prstGeom>
        </p:spPr>
        <p:style>
          <a:lnRef idx="2">
            <a:schemeClr val="accent1"/>
          </a:lnRef>
          <a:fillRef idx="0">
            <a:schemeClr val="accent1"/>
          </a:fillRef>
          <a:effectRef idx="1">
            <a:schemeClr val="accent1"/>
          </a:effectRef>
          <a:fontRef idx="minor">
            <a:schemeClr val="tx1"/>
          </a:fontRef>
        </p:style>
      </p:cxnSp>
      <p:sp>
        <p:nvSpPr>
          <p:cNvPr id="20" name="Obdélník 19">
            <a:extLst>
              <a:ext uri="{FF2B5EF4-FFF2-40B4-BE49-F238E27FC236}">
                <a16:creationId xmlns:a16="http://schemas.microsoft.com/office/drawing/2014/main" id="{8B83961E-E20D-6538-F39D-71D54CB50047}"/>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1" name="TextovéPole 20">
            <a:extLst>
              <a:ext uri="{FF2B5EF4-FFF2-40B4-BE49-F238E27FC236}">
                <a16:creationId xmlns:a16="http://schemas.microsoft.com/office/drawing/2014/main" id="{98AF819E-20B1-1C92-88C9-4989AFE0AD9E}"/>
              </a:ext>
            </a:extLst>
          </p:cNvPr>
          <p:cNvSpPr txBox="1"/>
          <p:nvPr/>
        </p:nvSpPr>
        <p:spPr>
          <a:xfrm>
            <a:off x="1959447" y="28602"/>
            <a:ext cx="8226932"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a:t>
            </a:r>
            <a:r>
              <a:rPr lang="cs-CZ" sz="2400" cap="small" dirty="0" err="1">
                <a:solidFill>
                  <a:srgbClr val="70AD47">
                    <a:lumMod val="50000"/>
                  </a:srgbClr>
                </a:solidFill>
                <a:latin typeface="Calibri" panose="020F0502020204030204"/>
              </a:rPr>
              <a:t>nerelativistickou</a:t>
            </a:r>
            <a:r>
              <a:rPr lang="cs-CZ" sz="2400" cap="small" dirty="0">
                <a:solidFill>
                  <a:srgbClr val="70AD47">
                    <a:lumMod val="50000"/>
                  </a:srgbClr>
                </a:solidFill>
                <a:latin typeface="Calibri" panose="020F0502020204030204"/>
              </a:rPr>
              <a:t> vlnovou rovnici (poprvé)</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23" name="TextovéPole 22">
            <a:extLst>
              <a:ext uri="{FF2B5EF4-FFF2-40B4-BE49-F238E27FC236}">
                <a16:creationId xmlns:a16="http://schemas.microsoft.com/office/drawing/2014/main" id="{9EF224AA-1239-E1E4-B599-0CCEE575E4AB}"/>
              </a:ext>
            </a:extLst>
          </p:cNvPr>
          <p:cNvSpPr txBox="1"/>
          <p:nvPr/>
        </p:nvSpPr>
        <p:spPr>
          <a:xfrm>
            <a:off x="9362975" y="4170707"/>
            <a:ext cx="2076678" cy="769441"/>
          </a:xfrm>
          <a:prstGeom prst="rect">
            <a:avLst/>
          </a:prstGeom>
          <a:noFill/>
        </p:spPr>
        <p:txBody>
          <a:bodyPr wrap="square" rtlCol="0">
            <a:spAutoFit/>
          </a:bodyPr>
          <a:lstStyle/>
          <a:p>
            <a:pPr algn="ctr"/>
            <a:r>
              <a:rPr lang="cs-CZ" sz="2200" dirty="0" err="1">
                <a:solidFill>
                  <a:srgbClr val="7030A0"/>
                </a:solidFill>
              </a:rPr>
              <a:t>nerelativistická</a:t>
            </a:r>
            <a:r>
              <a:rPr lang="cs-CZ" sz="2200" dirty="0">
                <a:solidFill>
                  <a:srgbClr val="7030A0"/>
                </a:solidFill>
              </a:rPr>
              <a:t> aproximace</a:t>
            </a:r>
          </a:p>
        </p:txBody>
      </p:sp>
      <p:sp>
        <p:nvSpPr>
          <p:cNvPr id="24" name="Obdélník: se zakulacenými rohy 23">
            <a:extLst>
              <a:ext uri="{FF2B5EF4-FFF2-40B4-BE49-F238E27FC236}">
                <a16:creationId xmlns:a16="http://schemas.microsoft.com/office/drawing/2014/main" id="{AE115596-1BB0-A47A-C459-0CB36C2AB63A}"/>
              </a:ext>
            </a:extLst>
          </p:cNvPr>
          <p:cNvSpPr/>
          <p:nvPr/>
        </p:nvSpPr>
        <p:spPr>
          <a:xfrm>
            <a:off x="4647414" y="4014378"/>
            <a:ext cx="1247252" cy="1160940"/>
          </a:xfrm>
          <a:prstGeom prst="roundRect">
            <a:avLst/>
          </a:prstGeom>
          <a:noFill/>
          <a:ln>
            <a:solidFill>
              <a:srgbClr val="AE78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26" name="Skupina 25">
            <a:extLst>
              <a:ext uri="{FF2B5EF4-FFF2-40B4-BE49-F238E27FC236}">
                <a16:creationId xmlns:a16="http://schemas.microsoft.com/office/drawing/2014/main" id="{F63B95DA-5582-F5D1-F9C2-766537D3FB02}"/>
              </a:ext>
            </a:extLst>
          </p:cNvPr>
          <p:cNvGrpSpPr/>
          <p:nvPr/>
        </p:nvGrpSpPr>
        <p:grpSpPr>
          <a:xfrm>
            <a:off x="6556810" y="4014378"/>
            <a:ext cx="2412775" cy="1160940"/>
            <a:chOff x="6556810" y="3920108"/>
            <a:chExt cx="2412775" cy="1160940"/>
          </a:xfrm>
        </p:grpSpPr>
        <mc:AlternateContent xmlns:mc="http://schemas.openxmlformats.org/markup-compatibility/2006" xmlns:a14="http://schemas.microsoft.com/office/drawing/2010/main">
          <mc:Choice Requires="a14">
            <p:sp>
              <p:nvSpPr>
                <p:cNvPr id="22" name="TextovéPole 21">
                  <a:extLst>
                    <a:ext uri="{FF2B5EF4-FFF2-40B4-BE49-F238E27FC236}">
                      <a16:creationId xmlns:a16="http://schemas.microsoft.com/office/drawing/2014/main" id="{396D79BE-15D3-FD5E-A543-CFCE051FA8E5}"/>
                    </a:ext>
                  </a:extLst>
                </p:cNvPr>
                <p:cNvSpPr txBox="1"/>
                <p:nvPr/>
              </p:nvSpPr>
              <p:spPr>
                <a:xfrm>
                  <a:off x="6556810" y="4002657"/>
                  <a:ext cx="2412775" cy="7411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i="1">
                            <a:latin typeface="Cambria Math" panose="02040503050406030204" pitchFamily="18" charset="0"/>
                            <a:ea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𝑚</m:t>
                        </m:r>
                        <m:sSup>
                          <m:sSupPr>
                            <m:ctrlPr>
                              <a:rPr lang="cs-CZ" sz="2400" b="0" i="1" smtClean="0">
                                <a:latin typeface="Cambria Math" panose="02040503050406030204" pitchFamily="18" charset="0"/>
                                <a:ea typeface="Cambria Math" panose="02040503050406030204" pitchFamily="18" charset="0"/>
                              </a:rPr>
                            </m:ctrlPr>
                          </m:sSupPr>
                          <m:e>
                            <m:r>
                              <a:rPr lang="cs-CZ" sz="2400" b="0" i="1" smtClean="0">
                                <a:latin typeface="Cambria Math" panose="02040503050406030204" pitchFamily="18" charset="0"/>
                                <a:ea typeface="Cambria Math" panose="02040503050406030204" pitchFamily="18" charset="0"/>
                              </a:rPr>
                              <m:t>𝑐</m:t>
                            </m:r>
                          </m:e>
                          <m:sup>
                            <m:r>
                              <a:rPr lang="cs-CZ" sz="2400" b="0" i="1" smtClean="0">
                                <a:latin typeface="Cambria Math" panose="02040503050406030204" pitchFamily="18" charset="0"/>
                                <a:ea typeface="Cambria Math" panose="02040503050406030204" pitchFamily="18" charset="0"/>
                              </a:rPr>
                              <m:t>2</m:t>
                            </m:r>
                          </m:sup>
                        </m:sSup>
                        <m:r>
                          <a:rPr lang="cs-CZ" sz="2400" b="0" i="1" smtClean="0">
                            <a:latin typeface="Cambria Math" panose="02040503050406030204" pitchFamily="18" charset="0"/>
                            <a:ea typeface="Cambria Math" panose="02040503050406030204" pitchFamily="18" charset="0"/>
                          </a:rPr>
                          <m:t>+</m:t>
                        </m:r>
                        <m:f>
                          <m:fPr>
                            <m:ctrlPr>
                              <a:rPr lang="cs-CZ" sz="2400" b="0" i="1" smtClean="0">
                                <a:latin typeface="Cambria Math" panose="02040503050406030204" pitchFamily="18" charset="0"/>
                              </a:rPr>
                            </m:ctrlPr>
                          </m:fPr>
                          <m:num>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𝑝</m:t>
                                </m:r>
                              </m:e>
                              <m:sup>
                                <m:r>
                                  <a:rPr lang="cs-CZ" sz="2400" i="1">
                                    <a:latin typeface="Cambria Math" panose="02040503050406030204" pitchFamily="18" charset="0"/>
                                  </a:rPr>
                                  <m:t>2</m:t>
                                </m:r>
                              </m:sup>
                            </m:sSup>
                          </m:num>
                          <m:den>
                            <m:r>
                              <a:rPr lang="cs-CZ" sz="2400" b="0" i="1" smtClean="0">
                                <a:latin typeface="Cambria Math" panose="02040503050406030204" pitchFamily="18" charset="0"/>
                                <a:ea typeface="Cambria Math" panose="02040503050406030204" pitchFamily="18" charset="0"/>
                              </a:rPr>
                              <m:t>2</m:t>
                            </m:r>
                            <m:r>
                              <a:rPr lang="cs-CZ" sz="2400" b="0" i="1" smtClean="0">
                                <a:latin typeface="Cambria Math" panose="02040503050406030204" pitchFamily="18" charset="0"/>
                                <a:ea typeface="Cambria Math" panose="02040503050406030204" pitchFamily="18" charset="0"/>
                              </a:rPr>
                              <m:t>𝑚</m:t>
                            </m:r>
                          </m:den>
                        </m:f>
                        <m:r>
                          <a:rPr lang="cs-CZ" sz="2400" i="1" smtClean="0">
                            <a:solidFill>
                              <a:srgbClr val="C00000"/>
                            </a:solidFill>
                            <a:latin typeface="Cambria Math" panose="02040503050406030204" pitchFamily="18" charset="0"/>
                          </a:rPr>
                          <m:t>−</m:t>
                        </m:r>
                        <m:f>
                          <m:fPr>
                            <m:ctrlPr>
                              <a:rPr lang="cs-CZ" sz="2400" i="1">
                                <a:solidFill>
                                  <a:srgbClr val="C00000"/>
                                </a:solidFill>
                                <a:latin typeface="Cambria Math" panose="02040503050406030204" pitchFamily="18" charset="0"/>
                              </a:rPr>
                            </m:ctrlPr>
                          </m:fPr>
                          <m:num>
                            <m:sSup>
                              <m:sSupPr>
                                <m:ctrlPr>
                                  <a:rPr lang="cs-CZ" sz="2400" i="1">
                                    <a:solidFill>
                                      <a:srgbClr val="C00000"/>
                                    </a:solidFill>
                                    <a:latin typeface="Cambria Math" panose="02040503050406030204" pitchFamily="18" charset="0"/>
                                  </a:rPr>
                                </m:ctrlPr>
                              </m:sSupPr>
                              <m:e>
                                <m:r>
                                  <a:rPr lang="cs-CZ" sz="2400" i="1">
                                    <a:solidFill>
                                      <a:srgbClr val="C00000"/>
                                    </a:solidFill>
                                    <a:latin typeface="Cambria Math" panose="02040503050406030204" pitchFamily="18" charset="0"/>
                                  </a:rPr>
                                  <m:t>𝑒</m:t>
                                </m:r>
                              </m:e>
                              <m:sup>
                                <m:r>
                                  <a:rPr lang="cs-CZ" sz="2400" i="1">
                                    <a:solidFill>
                                      <a:srgbClr val="C00000"/>
                                    </a:solidFill>
                                    <a:latin typeface="Cambria Math" panose="02040503050406030204" pitchFamily="18" charset="0"/>
                                  </a:rPr>
                                  <m:t>2</m:t>
                                </m:r>
                              </m:sup>
                            </m:sSup>
                          </m:num>
                          <m:den>
                            <m:r>
                              <a:rPr lang="cs-CZ" sz="2400" i="1">
                                <a:solidFill>
                                  <a:srgbClr val="C00000"/>
                                </a:solidFill>
                                <a:latin typeface="Cambria Math" panose="02040503050406030204" pitchFamily="18" charset="0"/>
                              </a:rPr>
                              <m:t>𝑟</m:t>
                            </m:r>
                          </m:den>
                        </m:f>
                      </m:oMath>
                    </m:oMathPara>
                  </a14:m>
                  <a:endParaRPr lang="cs-CZ" sz="2400" dirty="0"/>
                </a:p>
              </p:txBody>
            </p:sp>
          </mc:Choice>
          <mc:Fallback xmlns="">
            <p:sp>
              <p:nvSpPr>
                <p:cNvPr id="22" name="TextovéPole 21">
                  <a:extLst>
                    <a:ext uri="{FF2B5EF4-FFF2-40B4-BE49-F238E27FC236}">
                      <a16:creationId xmlns:a16="http://schemas.microsoft.com/office/drawing/2014/main" id="{13ED4C58-E431-F8B0-DFCA-96E698F5FA89}"/>
                    </a:ext>
                  </a:extLst>
                </p:cNvPr>
                <p:cNvSpPr txBox="1">
                  <a:spLocks noRot="1" noChangeAspect="1" noMove="1" noResize="1" noEditPoints="1" noAdjustHandles="1" noChangeArrowheads="1" noChangeShapeType="1" noTextEdit="1"/>
                </p:cNvSpPr>
                <p:nvPr/>
              </p:nvSpPr>
              <p:spPr>
                <a:xfrm>
                  <a:off x="6556810" y="4002657"/>
                  <a:ext cx="2412775" cy="741165"/>
                </a:xfrm>
                <a:prstGeom prst="rect">
                  <a:avLst/>
                </a:prstGeom>
                <a:blipFill>
                  <a:blip r:embed="rId10"/>
                  <a:stretch>
                    <a:fillRect/>
                  </a:stretch>
                </a:blipFill>
              </p:spPr>
              <p:txBody>
                <a:bodyPr/>
                <a:lstStyle/>
                <a:p>
                  <a:r>
                    <a:rPr lang="cs-CZ">
                      <a:noFill/>
                    </a:rPr>
                    <a:t> </a:t>
                  </a:r>
                </a:p>
              </p:txBody>
            </p:sp>
          </mc:Fallback>
        </mc:AlternateContent>
        <p:sp>
          <p:nvSpPr>
            <p:cNvPr id="25" name="Obdélník: se zakulacenými rohy 24">
              <a:extLst>
                <a:ext uri="{FF2B5EF4-FFF2-40B4-BE49-F238E27FC236}">
                  <a16:creationId xmlns:a16="http://schemas.microsoft.com/office/drawing/2014/main" id="{5A3E304E-F102-55CC-09F1-674D7BB4D8EA}"/>
                </a:ext>
              </a:extLst>
            </p:cNvPr>
            <p:cNvSpPr/>
            <p:nvPr/>
          </p:nvSpPr>
          <p:spPr>
            <a:xfrm>
              <a:off x="6862714" y="3920108"/>
              <a:ext cx="1432874" cy="1160940"/>
            </a:xfrm>
            <a:prstGeom prst="roundRect">
              <a:avLst/>
            </a:prstGeom>
            <a:noFill/>
            <a:ln>
              <a:solidFill>
                <a:srgbClr val="AE78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grpSp>
      <mc:AlternateContent xmlns:mc="http://schemas.openxmlformats.org/markup-compatibility/2006" xmlns:a14="http://schemas.microsoft.com/office/drawing/2010/main">
        <mc:Choice Requires="a14">
          <p:sp>
            <p:nvSpPr>
              <p:cNvPr id="29" name="TextovéPole 28">
                <a:extLst>
                  <a:ext uri="{FF2B5EF4-FFF2-40B4-BE49-F238E27FC236}">
                    <a16:creationId xmlns:a16="http://schemas.microsoft.com/office/drawing/2014/main" id="{44CF98F3-5B8A-4019-F321-B3C34CBF3055}"/>
                  </a:ext>
                </a:extLst>
              </p:cNvPr>
              <p:cNvSpPr txBox="1"/>
              <p:nvPr/>
            </p:nvSpPr>
            <p:spPr>
              <a:xfrm>
                <a:off x="8011136" y="2629935"/>
                <a:ext cx="3258841" cy="44723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ad>
                        <m:radPr>
                          <m:degHide m:val="on"/>
                          <m:ctrlPr>
                            <a:rPr lang="cs-CZ" sz="2400" i="1">
                              <a:latin typeface="Cambria Math" panose="02040503050406030204" pitchFamily="18" charset="0"/>
                            </a:rPr>
                          </m:ctrlPr>
                        </m:radPr>
                        <m:deg/>
                        <m:e>
                          <m:r>
                            <a:rPr lang="cs-CZ" sz="2400" i="1">
                              <a:latin typeface="Cambria Math" panose="02040503050406030204" pitchFamily="18" charset="0"/>
                            </a:rPr>
                            <m:t>2</m:t>
                          </m:r>
                          <m:r>
                            <a:rPr lang="cs-CZ" sz="2400" i="1">
                              <a:latin typeface="Cambria Math" panose="02040503050406030204" pitchFamily="18" charset="0"/>
                            </a:rPr>
                            <m:t>𝑚</m:t>
                          </m:r>
                          <m:d>
                            <m:dPr>
                              <m:ctrlPr>
                                <a:rPr lang="cs-CZ" sz="2400" i="1">
                                  <a:latin typeface="Cambria Math" panose="02040503050406030204" pitchFamily="18" charset="0"/>
                                </a:rPr>
                              </m:ctrlPr>
                            </m:dPr>
                            <m:e>
                              <m:r>
                                <a:rPr lang="cs-CZ" sz="2400" i="1">
                                  <a:latin typeface="Cambria Math" panose="02040503050406030204" pitchFamily="18" charset="0"/>
                                </a:rPr>
                                <m:t>h𝑓</m:t>
                              </m:r>
                              <m:r>
                                <a:rPr lang="cs-CZ" sz="2400" i="1">
                                  <a:latin typeface="Cambria Math" panose="02040503050406030204" pitchFamily="18" charset="0"/>
                                </a:rPr>
                                <m:t>−</m:t>
                              </m:r>
                              <m:r>
                                <a:rPr lang="cs-CZ" sz="2400" i="1">
                                  <a:latin typeface="Cambria Math" panose="02040503050406030204" pitchFamily="18" charset="0"/>
                                  <a:ea typeface="Cambria Math" panose="02040503050406030204" pitchFamily="18" charset="0"/>
                                </a:rPr>
                                <m:t>𝑚</m:t>
                              </m:r>
                              <m:sSup>
                                <m:sSupPr>
                                  <m:ctrlPr>
                                    <a:rPr lang="cs-CZ" sz="2400" i="1">
                                      <a:latin typeface="Cambria Math" panose="02040503050406030204" pitchFamily="18" charset="0"/>
                                      <a:ea typeface="Cambria Math" panose="02040503050406030204" pitchFamily="18" charset="0"/>
                                    </a:rPr>
                                  </m:ctrlPr>
                                </m:sSupPr>
                                <m:e>
                                  <m:r>
                                    <a:rPr lang="cs-CZ" sz="2400" i="1">
                                      <a:latin typeface="Cambria Math" panose="02040503050406030204" pitchFamily="18" charset="0"/>
                                      <a:ea typeface="Cambria Math" panose="02040503050406030204" pitchFamily="18" charset="0"/>
                                    </a:rPr>
                                    <m:t>𝑐</m:t>
                                  </m:r>
                                </m:e>
                                <m:sup>
                                  <m:r>
                                    <a:rPr lang="cs-CZ" sz="2400" i="1">
                                      <a:latin typeface="Cambria Math" panose="02040503050406030204" pitchFamily="18" charset="0"/>
                                      <a:ea typeface="Cambria Math" panose="02040503050406030204" pitchFamily="18" charset="0"/>
                                    </a:rPr>
                                    <m:t>2</m:t>
                                  </m:r>
                                </m:sup>
                              </m:sSup>
                              <m:r>
                                <a:rPr lang="cs-CZ" sz="2400" i="1">
                                  <a:latin typeface="Cambria Math" panose="02040503050406030204" pitchFamily="18" charset="0"/>
                                  <a:ea typeface="Cambria Math" panose="02040503050406030204" pitchFamily="18" charset="0"/>
                                </a:rPr>
                                <m:t>+</m:t>
                              </m:r>
                              <m:f>
                                <m:fPr>
                                  <m:type m:val="lin"/>
                                  <m:ctrlPr>
                                    <a:rPr lang="cs-CZ" sz="2400" i="1">
                                      <a:solidFill>
                                        <a:srgbClr val="C00000"/>
                                      </a:solidFill>
                                      <a:latin typeface="Cambria Math" panose="02040503050406030204" pitchFamily="18" charset="0"/>
                                    </a:rPr>
                                  </m:ctrlPr>
                                </m:fPr>
                                <m:num>
                                  <m:sSup>
                                    <m:sSupPr>
                                      <m:ctrlPr>
                                        <a:rPr lang="cs-CZ" sz="2400" i="1">
                                          <a:solidFill>
                                            <a:srgbClr val="C00000"/>
                                          </a:solidFill>
                                          <a:latin typeface="Cambria Math" panose="02040503050406030204" pitchFamily="18" charset="0"/>
                                        </a:rPr>
                                      </m:ctrlPr>
                                    </m:sSupPr>
                                    <m:e>
                                      <m:r>
                                        <a:rPr lang="cs-CZ" sz="2400" i="1">
                                          <a:solidFill>
                                            <a:srgbClr val="C00000"/>
                                          </a:solidFill>
                                          <a:latin typeface="Cambria Math" panose="02040503050406030204" pitchFamily="18" charset="0"/>
                                        </a:rPr>
                                        <m:t>𝑒</m:t>
                                      </m:r>
                                    </m:e>
                                    <m:sup>
                                      <m:r>
                                        <a:rPr lang="cs-CZ" sz="2400" i="1">
                                          <a:solidFill>
                                            <a:srgbClr val="C00000"/>
                                          </a:solidFill>
                                          <a:latin typeface="Cambria Math" panose="02040503050406030204" pitchFamily="18" charset="0"/>
                                        </a:rPr>
                                        <m:t>2</m:t>
                                      </m:r>
                                    </m:sup>
                                  </m:sSup>
                                </m:num>
                                <m:den>
                                  <m:r>
                                    <a:rPr lang="cs-CZ" sz="2400" i="1">
                                      <a:solidFill>
                                        <a:srgbClr val="C00000"/>
                                      </a:solidFill>
                                      <a:latin typeface="Cambria Math" panose="02040503050406030204" pitchFamily="18" charset="0"/>
                                    </a:rPr>
                                    <m:t>𝑟</m:t>
                                  </m:r>
                                </m:den>
                              </m:f>
                            </m:e>
                          </m:d>
                        </m:e>
                      </m:rad>
                    </m:oMath>
                  </m:oMathPara>
                </a14:m>
                <a:endParaRPr lang="cs-CZ" sz="2400" dirty="0"/>
              </a:p>
            </p:txBody>
          </p:sp>
        </mc:Choice>
        <mc:Fallback xmlns="">
          <p:sp>
            <p:nvSpPr>
              <p:cNvPr id="29" name="TextovéPole 28">
                <a:extLst>
                  <a:ext uri="{FF2B5EF4-FFF2-40B4-BE49-F238E27FC236}">
                    <a16:creationId xmlns:a16="http://schemas.microsoft.com/office/drawing/2014/main" id="{147712A0-59AC-230C-576B-420FF5B0D3E4}"/>
                  </a:ext>
                </a:extLst>
              </p:cNvPr>
              <p:cNvSpPr txBox="1">
                <a:spLocks noRot="1" noChangeAspect="1" noMove="1" noResize="1" noEditPoints="1" noAdjustHandles="1" noChangeArrowheads="1" noChangeShapeType="1" noTextEdit="1"/>
              </p:cNvSpPr>
              <p:nvPr/>
            </p:nvSpPr>
            <p:spPr>
              <a:xfrm>
                <a:off x="8011136" y="2629935"/>
                <a:ext cx="3258841" cy="447238"/>
              </a:xfrm>
              <a:prstGeom prst="rect">
                <a:avLst/>
              </a:prstGeom>
              <a:blipFill>
                <a:blip r:embed="rId11"/>
                <a:stretch>
                  <a:fillRect/>
                </a:stretch>
              </a:blipFill>
            </p:spPr>
            <p:txBody>
              <a:bodyPr/>
              <a:lstStyle/>
              <a:p>
                <a:r>
                  <a:rPr lang="cs-CZ">
                    <a:noFill/>
                  </a:rPr>
                  <a:t> </a:t>
                </a:r>
              </a:p>
            </p:txBody>
          </p:sp>
        </mc:Fallback>
      </mc:AlternateContent>
      <p:grpSp>
        <p:nvGrpSpPr>
          <p:cNvPr id="33" name="Skupina 32">
            <a:extLst>
              <a:ext uri="{FF2B5EF4-FFF2-40B4-BE49-F238E27FC236}">
                <a16:creationId xmlns:a16="http://schemas.microsoft.com/office/drawing/2014/main" id="{5605C63B-776D-E2A5-82CB-6373A13AD663}"/>
              </a:ext>
            </a:extLst>
          </p:cNvPr>
          <p:cNvGrpSpPr/>
          <p:nvPr/>
        </p:nvGrpSpPr>
        <p:grpSpPr>
          <a:xfrm>
            <a:off x="6547140" y="5047685"/>
            <a:ext cx="5007289" cy="1605364"/>
            <a:chOff x="6547140" y="4953415"/>
            <a:chExt cx="5007289" cy="1605364"/>
          </a:xfrm>
        </p:grpSpPr>
        <mc:AlternateContent xmlns:mc="http://schemas.openxmlformats.org/markup-compatibility/2006" xmlns:a14="http://schemas.microsoft.com/office/drawing/2010/main">
          <mc:Choice Requires="a14">
            <p:sp>
              <p:nvSpPr>
                <p:cNvPr id="5" name="TextovéPole 4">
                  <a:extLst>
                    <a:ext uri="{FF2B5EF4-FFF2-40B4-BE49-F238E27FC236}">
                      <a16:creationId xmlns:a16="http://schemas.microsoft.com/office/drawing/2014/main" id="{A606382F-5B8F-1B55-ED52-DD97552D9B58}"/>
                    </a:ext>
                  </a:extLst>
                </p:cNvPr>
                <p:cNvSpPr txBox="1"/>
                <p:nvPr/>
              </p:nvSpPr>
              <p:spPr>
                <a:xfrm>
                  <a:off x="6862714" y="5573771"/>
                  <a:ext cx="1432873"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ea typeface="Cambria Math" panose="02040503050406030204" pitchFamily="18" charset="0"/>
                          </a:rPr>
                          <m:t>  </m:t>
                        </m:r>
                        <m:r>
                          <a:rPr lang="cs-CZ" sz="2400" b="0" i="1" smtClean="0">
                            <a:solidFill>
                              <a:srgbClr val="00B05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𝑝</m:t>
                        </m:r>
                        <m:d>
                          <m:dPr>
                            <m:ctrlPr>
                              <a:rPr lang="cs-CZ" sz="2400" b="0" i="1" smtClean="0">
                                <a:latin typeface="Cambria Math" panose="02040503050406030204" pitchFamily="18" charset="0"/>
                                <a:ea typeface="Cambria Math" panose="02040503050406030204" pitchFamily="18" charset="0"/>
                              </a:rPr>
                            </m:ctrlPr>
                          </m:dPr>
                          <m:e>
                            <m:r>
                              <a:rPr lang="cs-CZ" sz="2400" b="0" i="1" smtClean="0">
                                <a:latin typeface="Cambria Math" panose="02040503050406030204" pitchFamily="18" charset="0"/>
                                <a:ea typeface="Cambria Math" panose="02040503050406030204" pitchFamily="18" charset="0"/>
                              </a:rPr>
                              <m:t>𝑓</m:t>
                            </m:r>
                            <m:r>
                              <a:rPr lang="cs-CZ" sz="2400" b="0" i="1" smtClean="0">
                                <a:latin typeface="Cambria Math" panose="02040503050406030204" pitchFamily="18" charset="0"/>
                                <a:ea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𝑟</m:t>
                            </m:r>
                          </m:e>
                        </m:d>
                        <m:r>
                          <a:rPr lang="cs-CZ" sz="2400" b="0" i="1" smtClean="0">
                            <a:latin typeface="Cambria Math" panose="02040503050406030204" pitchFamily="18" charset="0"/>
                            <a:ea typeface="Cambria Math" panose="02040503050406030204" pitchFamily="18" charset="0"/>
                          </a:rPr>
                          <m:t>=</m:t>
                        </m:r>
                      </m:oMath>
                    </m:oMathPara>
                  </a14:m>
                  <a:endParaRPr lang="cs-CZ" sz="2400" dirty="0"/>
                </a:p>
              </p:txBody>
            </p:sp>
          </mc:Choice>
          <mc:Fallback xmlns="">
            <p:sp>
              <p:nvSpPr>
                <p:cNvPr id="5" name="TextovéPole 4">
                  <a:extLst>
                    <a:ext uri="{FF2B5EF4-FFF2-40B4-BE49-F238E27FC236}">
                      <a16:creationId xmlns:a16="http://schemas.microsoft.com/office/drawing/2014/main" id="{03BFC42E-63E1-D884-2AD2-A8E618C2BF76}"/>
                    </a:ext>
                  </a:extLst>
                </p:cNvPr>
                <p:cNvSpPr txBox="1">
                  <a:spLocks noRot="1" noChangeAspect="1" noMove="1" noResize="1" noEditPoints="1" noAdjustHandles="1" noChangeArrowheads="1" noChangeShapeType="1" noTextEdit="1"/>
                </p:cNvSpPr>
                <p:nvPr/>
              </p:nvSpPr>
              <p:spPr>
                <a:xfrm>
                  <a:off x="6862714" y="5573771"/>
                  <a:ext cx="1432873" cy="369332"/>
                </a:xfrm>
                <a:prstGeom prst="rect">
                  <a:avLst/>
                </a:prstGeom>
                <a:blipFill>
                  <a:blip r:embed="rId12"/>
                  <a:stretch>
                    <a:fillRect t="-1639" r="-426" b="-32787"/>
                  </a:stretch>
                </a:blipFill>
              </p:spPr>
              <p:txBody>
                <a:bodyPr/>
                <a:lstStyle/>
                <a:p>
                  <a:r>
                    <a:rPr lang="cs-CZ">
                      <a:noFill/>
                    </a:rPr>
                    <a:t> </a:t>
                  </a:r>
                </a:p>
              </p:txBody>
            </p:sp>
          </mc:Fallback>
        </mc:AlternateContent>
        <p:sp>
          <p:nvSpPr>
            <p:cNvPr id="18" name="TextovéPole 17">
              <a:extLst>
                <a:ext uri="{FF2B5EF4-FFF2-40B4-BE49-F238E27FC236}">
                  <a16:creationId xmlns:a16="http://schemas.microsoft.com/office/drawing/2014/main" id="{47A0F125-856A-DCD9-9FC0-4DF7A13F8CCB}"/>
                </a:ext>
              </a:extLst>
            </p:cNvPr>
            <p:cNvSpPr txBox="1"/>
            <p:nvPr/>
          </p:nvSpPr>
          <p:spPr>
            <a:xfrm>
              <a:off x="6547140" y="6127892"/>
              <a:ext cx="1353576" cy="430887"/>
            </a:xfrm>
            <a:prstGeom prst="rect">
              <a:avLst/>
            </a:prstGeom>
            <a:noFill/>
          </p:spPr>
          <p:txBody>
            <a:bodyPr wrap="none" rtlCol="0">
              <a:spAutoFit/>
            </a:bodyPr>
            <a:lstStyle/>
            <a:p>
              <a:r>
                <a:rPr lang="cs-CZ" sz="2200" dirty="0">
                  <a:solidFill>
                    <a:schemeClr val="tx1">
                      <a:lumMod val="50000"/>
                      <a:lumOff val="50000"/>
                    </a:schemeClr>
                  </a:solidFill>
                  <a:latin typeface="Cambria" panose="02040503050406030204" pitchFamily="18" charset="0"/>
                  <a:ea typeface="Cambria" panose="02040503050406030204" pitchFamily="18" charset="0"/>
                </a:rPr>
                <a:t>a </a:t>
              </a:r>
              <a:r>
                <a:rPr lang="cs-CZ" sz="2200" dirty="0">
                  <a:solidFill>
                    <a:srgbClr val="00B050"/>
                  </a:solidFill>
                  <a:latin typeface="Cambria" panose="02040503050406030204" pitchFamily="18" charset="0"/>
                  <a:ea typeface="Cambria" panose="02040503050406030204" pitchFamily="18" charset="0"/>
                </a:rPr>
                <a:t>hybnost</a:t>
              </a:r>
            </a:p>
          </p:txBody>
        </p:sp>
        <mc:AlternateContent xmlns:mc="http://schemas.openxmlformats.org/markup-compatibility/2006" xmlns:a14="http://schemas.microsoft.com/office/drawing/2010/main">
          <mc:Choice Requires="a14">
            <p:sp>
              <p:nvSpPr>
                <p:cNvPr id="31" name="TextovéPole 30">
                  <a:extLst>
                    <a:ext uri="{FF2B5EF4-FFF2-40B4-BE49-F238E27FC236}">
                      <a16:creationId xmlns:a16="http://schemas.microsoft.com/office/drawing/2014/main" id="{77DA5B59-C5E8-6DF1-F02A-082DA5D878EB}"/>
                    </a:ext>
                  </a:extLst>
                </p:cNvPr>
                <p:cNvSpPr txBox="1"/>
                <p:nvPr/>
              </p:nvSpPr>
              <p:spPr>
                <a:xfrm>
                  <a:off x="8295588" y="5486418"/>
                  <a:ext cx="3258841" cy="44723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ad>
                          <m:radPr>
                            <m:degHide m:val="on"/>
                            <m:ctrlPr>
                              <a:rPr lang="cs-CZ" sz="2400" i="1">
                                <a:latin typeface="Cambria Math" panose="02040503050406030204" pitchFamily="18" charset="0"/>
                              </a:rPr>
                            </m:ctrlPr>
                          </m:radPr>
                          <m:deg/>
                          <m:e>
                            <m:r>
                              <a:rPr lang="cs-CZ" sz="2400" i="1">
                                <a:latin typeface="Cambria Math" panose="02040503050406030204" pitchFamily="18" charset="0"/>
                              </a:rPr>
                              <m:t>2</m:t>
                            </m:r>
                            <m:r>
                              <a:rPr lang="cs-CZ" sz="2400" i="1">
                                <a:latin typeface="Cambria Math" panose="02040503050406030204" pitchFamily="18" charset="0"/>
                              </a:rPr>
                              <m:t>𝑚</m:t>
                            </m:r>
                            <m:d>
                              <m:dPr>
                                <m:ctrlPr>
                                  <a:rPr lang="cs-CZ" sz="2400" i="1">
                                    <a:latin typeface="Cambria Math" panose="02040503050406030204" pitchFamily="18" charset="0"/>
                                  </a:rPr>
                                </m:ctrlPr>
                              </m:dPr>
                              <m:e>
                                <m:r>
                                  <a:rPr lang="cs-CZ" sz="2400" i="1">
                                    <a:latin typeface="Cambria Math" panose="02040503050406030204" pitchFamily="18" charset="0"/>
                                  </a:rPr>
                                  <m:t>h𝑓</m:t>
                                </m:r>
                                <m:r>
                                  <a:rPr lang="cs-CZ" sz="2400" i="1">
                                    <a:latin typeface="Cambria Math" panose="02040503050406030204" pitchFamily="18" charset="0"/>
                                  </a:rPr>
                                  <m:t>−</m:t>
                                </m:r>
                                <m:r>
                                  <a:rPr lang="cs-CZ" sz="2400" i="1">
                                    <a:latin typeface="Cambria Math" panose="02040503050406030204" pitchFamily="18" charset="0"/>
                                    <a:ea typeface="Cambria Math" panose="02040503050406030204" pitchFamily="18" charset="0"/>
                                  </a:rPr>
                                  <m:t>𝑚</m:t>
                                </m:r>
                                <m:sSup>
                                  <m:sSupPr>
                                    <m:ctrlPr>
                                      <a:rPr lang="cs-CZ" sz="2400" i="1">
                                        <a:latin typeface="Cambria Math" panose="02040503050406030204" pitchFamily="18" charset="0"/>
                                        <a:ea typeface="Cambria Math" panose="02040503050406030204" pitchFamily="18" charset="0"/>
                                      </a:rPr>
                                    </m:ctrlPr>
                                  </m:sSupPr>
                                  <m:e>
                                    <m:r>
                                      <a:rPr lang="cs-CZ" sz="2400" i="1">
                                        <a:latin typeface="Cambria Math" panose="02040503050406030204" pitchFamily="18" charset="0"/>
                                        <a:ea typeface="Cambria Math" panose="02040503050406030204" pitchFamily="18" charset="0"/>
                                      </a:rPr>
                                      <m:t>𝑐</m:t>
                                    </m:r>
                                  </m:e>
                                  <m:sup>
                                    <m:r>
                                      <a:rPr lang="cs-CZ" sz="2400" i="1">
                                        <a:latin typeface="Cambria Math" panose="02040503050406030204" pitchFamily="18" charset="0"/>
                                        <a:ea typeface="Cambria Math" panose="02040503050406030204" pitchFamily="18" charset="0"/>
                                      </a:rPr>
                                      <m:t>2</m:t>
                                    </m:r>
                                  </m:sup>
                                </m:sSup>
                                <m:r>
                                  <a:rPr lang="cs-CZ" sz="2400" i="1">
                                    <a:latin typeface="Cambria Math" panose="02040503050406030204" pitchFamily="18" charset="0"/>
                                    <a:ea typeface="Cambria Math" panose="02040503050406030204" pitchFamily="18" charset="0"/>
                                  </a:rPr>
                                  <m:t>+</m:t>
                                </m:r>
                                <m:f>
                                  <m:fPr>
                                    <m:type m:val="lin"/>
                                    <m:ctrlPr>
                                      <a:rPr lang="cs-CZ" sz="2400" i="1">
                                        <a:solidFill>
                                          <a:srgbClr val="C00000"/>
                                        </a:solidFill>
                                        <a:latin typeface="Cambria Math" panose="02040503050406030204" pitchFamily="18" charset="0"/>
                                      </a:rPr>
                                    </m:ctrlPr>
                                  </m:fPr>
                                  <m:num>
                                    <m:sSup>
                                      <m:sSupPr>
                                        <m:ctrlPr>
                                          <a:rPr lang="cs-CZ" sz="2400" i="1">
                                            <a:solidFill>
                                              <a:srgbClr val="C00000"/>
                                            </a:solidFill>
                                            <a:latin typeface="Cambria Math" panose="02040503050406030204" pitchFamily="18" charset="0"/>
                                          </a:rPr>
                                        </m:ctrlPr>
                                      </m:sSupPr>
                                      <m:e>
                                        <m:r>
                                          <a:rPr lang="cs-CZ" sz="2400" i="1">
                                            <a:solidFill>
                                              <a:srgbClr val="C00000"/>
                                            </a:solidFill>
                                            <a:latin typeface="Cambria Math" panose="02040503050406030204" pitchFamily="18" charset="0"/>
                                          </a:rPr>
                                          <m:t>𝑒</m:t>
                                        </m:r>
                                      </m:e>
                                      <m:sup>
                                        <m:r>
                                          <a:rPr lang="cs-CZ" sz="2400" i="1">
                                            <a:solidFill>
                                              <a:srgbClr val="C00000"/>
                                            </a:solidFill>
                                            <a:latin typeface="Cambria Math" panose="02040503050406030204" pitchFamily="18" charset="0"/>
                                          </a:rPr>
                                          <m:t>2</m:t>
                                        </m:r>
                                      </m:sup>
                                    </m:sSup>
                                  </m:num>
                                  <m:den>
                                    <m:r>
                                      <a:rPr lang="cs-CZ" sz="2400" i="1">
                                        <a:solidFill>
                                          <a:srgbClr val="C00000"/>
                                        </a:solidFill>
                                        <a:latin typeface="Cambria Math" panose="02040503050406030204" pitchFamily="18" charset="0"/>
                                      </a:rPr>
                                      <m:t>𝑟</m:t>
                                    </m:r>
                                  </m:den>
                                </m:f>
                              </m:e>
                            </m:d>
                          </m:e>
                        </m:rad>
                      </m:oMath>
                    </m:oMathPara>
                  </a14:m>
                  <a:endParaRPr lang="cs-CZ" sz="2400" dirty="0"/>
                </a:p>
              </p:txBody>
            </p:sp>
          </mc:Choice>
          <mc:Fallback xmlns="">
            <p:sp>
              <p:nvSpPr>
                <p:cNvPr id="31" name="TextovéPole 30">
                  <a:extLst>
                    <a:ext uri="{FF2B5EF4-FFF2-40B4-BE49-F238E27FC236}">
                      <a16:creationId xmlns:a16="http://schemas.microsoft.com/office/drawing/2014/main" id="{22F1D9C5-8284-1967-E60E-A9C5BDDB8F75}"/>
                    </a:ext>
                  </a:extLst>
                </p:cNvPr>
                <p:cNvSpPr txBox="1">
                  <a:spLocks noRot="1" noChangeAspect="1" noMove="1" noResize="1" noEditPoints="1" noAdjustHandles="1" noChangeArrowheads="1" noChangeShapeType="1" noTextEdit="1"/>
                </p:cNvSpPr>
                <p:nvPr/>
              </p:nvSpPr>
              <p:spPr>
                <a:xfrm>
                  <a:off x="8295588" y="5486418"/>
                  <a:ext cx="3258841" cy="447238"/>
                </a:xfrm>
                <a:prstGeom prst="rect">
                  <a:avLst/>
                </a:prstGeom>
                <a:blipFill>
                  <a:blip r:embed="rId13"/>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32" name="TextovéPole 31">
                  <a:extLst>
                    <a:ext uri="{FF2B5EF4-FFF2-40B4-BE49-F238E27FC236}">
                      <a16:creationId xmlns:a16="http://schemas.microsoft.com/office/drawing/2014/main" id="{42070EE0-F74F-FA6A-25B0-46D8590558E4}"/>
                    </a:ext>
                  </a:extLst>
                </p:cNvPr>
                <p:cNvSpPr txBox="1"/>
                <p:nvPr/>
              </p:nvSpPr>
              <p:spPr>
                <a:xfrm rot="5400000">
                  <a:off x="7276392" y="4986437"/>
                  <a:ext cx="496931"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800" i="1" smtClean="0">
                            <a:latin typeface="Cambria Math" panose="02040503050406030204" pitchFamily="18" charset="0"/>
                            <a:ea typeface="Cambria Math" panose="02040503050406030204" pitchFamily="18" charset="0"/>
                          </a:rPr>
                          <m:t>⟹</m:t>
                        </m:r>
                      </m:oMath>
                    </m:oMathPara>
                  </a14:m>
                  <a:endParaRPr lang="cs-CZ" sz="2800" dirty="0"/>
                </a:p>
              </p:txBody>
            </p:sp>
          </mc:Choice>
          <mc:Fallback xmlns="">
            <p:sp>
              <p:nvSpPr>
                <p:cNvPr id="32" name="TextovéPole 31">
                  <a:extLst>
                    <a:ext uri="{FF2B5EF4-FFF2-40B4-BE49-F238E27FC236}">
                      <a16:creationId xmlns:a16="http://schemas.microsoft.com/office/drawing/2014/main" id="{3644E4E9-930F-B6F0-AD67-05D161FD5953}"/>
                    </a:ext>
                  </a:extLst>
                </p:cNvPr>
                <p:cNvSpPr txBox="1">
                  <a:spLocks noRot="1" noChangeAspect="1" noMove="1" noResize="1" noEditPoints="1" noAdjustHandles="1" noChangeArrowheads="1" noChangeShapeType="1" noTextEdit="1"/>
                </p:cNvSpPr>
                <p:nvPr/>
              </p:nvSpPr>
              <p:spPr>
                <a:xfrm rot="5400000">
                  <a:off x="7276392" y="4986437"/>
                  <a:ext cx="496931" cy="430887"/>
                </a:xfrm>
                <a:prstGeom prst="rect">
                  <a:avLst/>
                </a:prstGeom>
                <a:blipFill>
                  <a:blip r:embed="rId14"/>
                  <a:stretch>
                    <a:fillRect/>
                  </a:stretch>
                </a:blipFill>
              </p:spPr>
              <p:txBody>
                <a:bodyPr/>
                <a:lstStyle/>
                <a:p>
                  <a:r>
                    <a:rPr lang="cs-CZ">
                      <a:noFill/>
                    </a:rPr>
                    <a:t> </a:t>
                  </a:r>
                </a:p>
              </p:txBody>
            </p:sp>
          </mc:Fallback>
        </mc:AlternateContent>
      </p:grpSp>
      <p:sp>
        <p:nvSpPr>
          <p:cNvPr id="3" name="TextovéPole 2">
            <a:extLst>
              <a:ext uri="{FF2B5EF4-FFF2-40B4-BE49-F238E27FC236}">
                <a16:creationId xmlns:a16="http://schemas.microsoft.com/office/drawing/2014/main" id="{42A39F2E-F504-5B48-3622-9BD9B0899005}"/>
              </a:ext>
            </a:extLst>
          </p:cNvPr>
          <p:cNvSpPr txBox="1"/>
          <p:nvPr/>
        </p:nvSpPr>
        <p:spPr>
          <a:xfrm>
            <a:off x="918552" y="4127281"/>
            <a:ext cx="2739992" cy="769441"/>
          </a:xfrm>
          <a:prstGeom prst="rect">
            <a:avLst/>
          </a:prstGeom>
          <a:noFill/>
        </p:spPr>
        <p:txBody>
          <a:bodyPr wrap="square" rtlCol="0">
            <a:spAutoFit/>
          </a:bodyPr>
          <a:lstStyle/>
          <a:p>
            <a:r>
              <a:rPr lang="cs-CZ" sz="2200" dirty="0">
                <a:solidFill>
                  <a:schemeClr val="tx1">
                    <a:lumMod val="50000"/>
                    <a:lumOff val="50000"/>
                  </a:schemeClr>
                </a:solidFill>
                <a:latin typeface="Cambria" panose="02040503050406030204" pitchFamily="18" charset="0"/>
                <a:ea typeface="Cambria" panose="02040503050406030204" pitchFamily="18" charset="0"/>
              </a:rPr>
              <a:t>Elektron v </a:t>
            </a:r>
            <a:r>
              <a:rPr lang="cs-CZ" sz="2200" dirty="0">
                <a:solidFill>
                  <a:srgbClr val="C00000"/>
                </a:solidFill>
                <a:latin typeface="Cambria" panose="02040503050406030204" pitchFamily="18" charset="0"/>
                <a:ea typeface="Cambria" panose="02040503050406030204" pitchFamily="18" charset="0"/>
              </a:rPr>
              <a:t>atomu vodíku</a:t>
            </a:r>
            <a:r>
              <a:rPr lang="cs-CZ" sz="2200" dirty="0">
                <a:solidFill>
                  <a:schemeClr val="tx1">
                    <a:lumMod val="50000"/>
                    <a:lumOff val="50000"/>
                  </a:schemeClr>
                </a:solidFill>
                <a:latin typeface="Cambria" panose="02040503050406030204" pitchFamily="18" charset="0"/>
                <a:ea typeface="Cambria" panose="02040503050406030204" pitchFamily="18" charset="0"/>
              </a:rPr>
              <a:t> má </a:t>
            </a:r>
            <a:r>
              <a:rPr lang="cs-CZ" sz="2200" dirty="0">
                <a:solidFill>
                  <a:srgbClr val="00B0F0"/>
                </a:solidFill>
                <a:latin typeface="Cambria" panose="02040503050406030204" pitchFamily="18" charset="0"/>
                <a:ea typeface="Cambria" panose="02040503050406030204" pitchFamily="18" charset="0"/>
              </a:rPr>
              <a:t>energii</a:t>
            </a:r>
            <a:r>
              <a:rPr lang="cs-CZ" sz="2200" dirty="0">
                <a:solidFill>
                  <a:schemeClr val="tx1">
                    <a:lumMod val="50000"/>
                    <a:lumOff val="50000"/>
                  </a:schemeClr>
                </a:solidFill>
                <a:latin typeface="Cambria" panose="02040503050406030204" pitchFamily="18" charset="0"/>
                <a:ea typeface="Cambria" panose="02040503050406030204" pitchFamily="18" charset="0"/>
              </a:rPr>
              <a:t> </a:t>
            </a:r>
            <a:endParaRPr lang="cs-CZ" sz="2200" dirty="0">
              <a:solidFill>
                <a:schemeClr val="tx1">
                  <a:lumMod val="50000"/>
                  <a:lumOff val="50000"/>
                </a:schemeClr>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mc:AlternateContent xmlns:mc="http://schemas.openxmlformats.org/markup-compatibility/2006" xmlns:a14="http://schemas.microsoft.com/office/drawing/2010/main">
        <mc:Choice Requires="a14">
          <p:sp>
            <p:nvSpPr>
              <p:cNvPr id="6" name="TextovéPole 5">
                <a:extLst>
                  <a:ext uri="{FF2B5EF4-FFF2-40B4-BE49-F238E27FC236}">
                    <a16:creationId xmlns:a16="http://schemas.microsoft.com/office/drawing/2014/main" id="{5A6471D1-C821-8B14-ED70-DF767660339D}"/>
                  </a:ext>
                </a:extLst>
              </p:cNvPr>
              <p:cNvSpPr txBox="1"/>
              <p:nvPr/>
            </p:nvSpPr>
            <p:spPr>
              <a:xfrm>
                <a:off x="7424076" y="882911"/>
                <a:ext cx="2262735" cy="7411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ea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𝜓</m:t>
                      </m:r>
                      <m:r>
                        <a:rPr lang="cs-CZ" sz="2400" b="0" i="1" smtClean="0">
                          <a:latin typeface="Cambria Math" panose="02040503050406030204" pitchFamily="18" charset="0"/>
                        </a:rPr>
                        <m:t>=−</m:t>
                      </m:r>
                      <m:f>
                        <m:fPr>
                          <m:ctrlPr>
                            <a:rPr lang="cs-CZ" sz="2400" b="0" i="1" smtClean="0">
                              <a:latin typeface="Cambria Math" panose="02040503050406030204" pitchFamily="18" charset="0"/>
                            </a:rPr>
                          </m:ctrlPr>
                        </m:fPr>
                        <m:num>
                          <m:r>
                            <a:rPr lang="cs-CZ" sz="2400" b="0" i="1" smtClean="0">
                              <a:latin typeface="Cambria Math" panose="02040503050406030204" pitchFamily="18" charset="0"/>
                            </a:rPr>
                            <m:t>4</m:t>
                          </m:r>
                          <m:sSup>
                            <m:sSupPr>
                              <m:ctrlPr>
                                <a:rPr lang="cs-CZ" sz="2400" b="0" i="1" smtClean="0">
                                  <a:latin typeface="Cambria Math" panose="02040503050406030204" pitchFamily="18" charset="0"/>
                                  <a:ea typeface="Cambria Math" panose="02040503050406030204" pitchFamily="18" charset="0"/>
                                </a:rPr>
                              </m:ctrlPr>
                            </m:sSupPr>
                            <m:e>
                              <m:r>
                                <a:rPr lang="cs-CZ" sz="2400" b="0" i="1" smtClean="0">
                                  <a:latin typeface="Cambria Math" panose="02040503050406030204" pitchFamily="18" charset="0"/>
                                  <a:ea typeface="Cambria Math" panose="02040503050406030204" pitchFamily="18" charset="0"/>
                                </a:rPr>
                                <m:t>𝜋</m:t>
                              </m:r>
                            </m:e>
                            <m:sup>
                              <m:r>
                                <a:rPr lang="cs-CZ" sz="2400" b="0" i="1" smtClean="0">
                                  <a:latin typeface="Cambria Math" panose="02040503050406030204" pitchFamily="18" charset="0"/>
                                </a:rPr>
                                <m:t>2</m:t>
                              </m:r>
                            </m:sup>
                          </m:sSup>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𝑓</m:t>
                              </m:r>
                            </m:e>
                            <m:sup>
                              <m:r>
                                <a:rPr lang="cs-CZ" sz="2400" b="0" i="1" smtClean="0">
                                  <a:latin typeface="Cambria Math" panose="02040503050406030204" pitchFamily="18" charset="0"/>
                                </a:rPr>
                                <m:t>2</m:t>
                              </m:r>
                            </m:sup>
                          </m:sSup>
                        </m:num>
                        <m:den>
                          <m:sSup>
                            <m:sSupPr>
                              <m:ctrlPr>
                                <a:rPr lang="cs-CZ" sz="2400" i="1" smtClean="0">
                                  <a:solidFill>
                                    <a:srgbClr val="FF0000"/>
                                  </a:solidFill>
                                  <a:latin typeface="Cambria Math" panose="02040503050406030204" pitchFamily="18" charset="0"/>
                                </a:rPr>
                              </m:ctrlPr>
                            </m:sSupPr>
                            <m:e>
                              <m:r>
                                <a:rPr lang="cs-CZ" sz="2400" i="1" smtClean="0">
                                  <a:solidFill>
                                    <a:srgbClr val="FF0000"/>
                                  </a:solidFill>
                                  <a:latin typeface="Cambria Math" panose="02040503050406030204" pitchFamily="18" charset="0"/>
                                </a:rPr>
                                <m:t>𝑢</m:t>
                              </m:r>
                            </m:e>
                            <m:sup>
                              <m:r>
                                <a:rPr lang="cs-CZ" sz="2400" i="1">
                                  <a:latin typeface="Cambria Math" panose="02040503050406030204" pitchFamily="18" charset="0"/>
                                </a:rPr>
                                <m:t>2</m:t>
                              </m:r>
                            </m:sup>
                          </m:sSup>
                        </m:den>
                      </m:f>
                      <m:r>
                        <a:rPr lang="cs-CZ" sz="2400" i="1">
                          <a:latin typeface="Cambria Math" panose="02040503050406030204" pitchFamily="18" charset="0"/>
                          <a:ea typeface="Cambria Math" panose="02040503050406030204" pitchFamily="18" charset="0"/>
                        </a:rPr>
                        <m:t>𝜓</m:t>
                      </m:r>
                    </m:oMath>
                  </m:oMathPara>
                </a14:m>
                <a:endParaRPr lang="cs-CZ" sz="2400" dirty="0"/>
              </a:p>
            </p:txBody>
          </p:sp>
        </mc:Choice>
        <mc:Fallback xmlns="">
          <p:sp>
            <p:nvSpPr>
              <p:cNvPr id="6" name="TextovéPole 5">
                <a:extLst>
                  <a:ext uri="{FF2B5EF4-FFF2-40B4-BE49-F238E27FC236}">
                    <a16:creationId xmlns:a16="http://schemas.microsoft.com/office/drawing/2014/main" id="{3F87D9CF-9B9A-B6D4-3A03-35B26EC2E742}"/>
                  </a:ext>
                </a:extLst>
              </p:cNvPr>
              <p:cNvSpPr txBox="1">
                <a:spLocks noRot="1" noChangeAspect="1" noMove="1" noResize="1" noEditPoints="1" noAdjustHandles="1" noChangeArrowheads="1" noChangeShapeType="1" noTextEdit="1"/>
              </p:cNvSpPr>
              <p:nvPr/>
            </p:nvSpPr>
            <p:spPr>
              <a:xfrm>
                <a:off x="7424076" y="882911"/>
                <a:ext cx="2262735" cy="741165"/>
              </a:xfrm>
              <a:prstGeom prst="rect">
                <a:avLst/>
              </a:prstGeom>
              <a:blipFill>
                <a:blip r:embed="rId15"/>
                <a:stretch>
                  <a:fillRect/>
                </a:stretch>
              </a:blipFill>
            </p:spPr>
            <p:txBody>
              <a:bodyPr/>
              <a:lstStyle/>
              <a:p>
                <a:r>
                  <a:rPr lang="cs-CZ">
                    <a:noFill/>
                  </a:rPr>
                  <a:t> </a:t>
                </a:r>
              </a:p>
            </p:txBody>
          </p:sp>
        </mc:Fallback>
      </mc:AlternateContent>
      <p:sp>
        <p:nvSpPr>
          <p:cNvPr id="10" name="Obdélník 9">
            <a:extLst>
              <a:ext uri="{FF2B5EF4-FFF2-40B4-BE49-F238E27FC236}">
                <a16:creationId xmlns:a16="http://schemas.microsoft.com/office/drawing/2014/main" id="{49CAEE1C-5CC1-F3C6-3290-83CD7E134D95}"/>
              </a:ext>
            </a:extLst>
          </p:cNvPr>
          <p:cNvSpPr/>
          <p:nvPr/>
        </p:nvSpPr>
        <p:spPr>
          <a:xfrm>
            <a:off x="7160427" y="792129"/>
            <a:ext cx="2794279" cy="964708"/>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TextovéPole 6">
            <a:extLst>
              <a:ext uri="{FF2B5EF4-FFF2-40B4-BE49-F238E27FC236}">
                <a16:creationId xmlns:a16="http://schemas.microsoft.com/office/drawing/2014/main" id="{9F9568CE-AA33-A95C-83BF-3989A9487313}"/>
              </a:ext>
            </a:extLst>
          </p:cNvPr>
          <p:cNvSpPr txBox="1"/>
          <p:nvPr/>
        </p:nvSpPr>
        <p:spPr>
          <a:xfrm>
            <a:off x="411870" y="2266909"/>
            <a:ext cx="1924818" cy="677108"/>
          </a:xfrm>
          <a:prstGeom prst="rect">
            <a:avLst/>
          </a:prstGeom>
          <a:noFill/>
        </p:spPr>
        <p:txBody>
          <a:bodyPr wrap="square" rtlCol="0">
            <a:spAutoFit/>
          </a:bodyPr>
          <a:lstStyle/>
          <a:p>
            <a:r>
              <a:rPr lang="cs-CZ" sz="2000" u="sng" dirty="0">
                <a:latin typeface="Cavolini" panose="03000502040302020204" pitchFamily="66" charset="0"/>
                <a:cs typeface="Cavolini" panose="03000502040302020204" pitchFamily="66" charset="0"/>
              </a:rPr>
              <a:t>de </a:t>
            </a:r>
            <a:r>
              <a:rPr lang="cs-CZ" sz="2000" u="sng" dirty="0" err="1">
                <a:latin typeface="Cavolini" panose="03000502040302020204" pitchFamily="66" charset="0"/>
                <a:cs typeface="Cavolini" panose="03000502040302020204" pitchFamily="66" charset="0"/>
              </a:rPr>
              <a:t>Broglie</a:t>
            </a:r>
            <a:r>
              <a:rPr lang="cs-CZ" sz="2000" dirty="0">
                <a:latin typeface="Cavolini" panose="03000502040302020204" pitchFamily="66" charset="0"/>
                <a:cs typeface="Cavolini" panose="03000502040302020204" pitchFamily="66" charset="0"/>
              </a:rPr>
              <a:t> </a:t>
            </a:r>
            <a:r>
              <a:rPr lang="cs-CZ" dirty="0">
                <a:solidFill>
                  <a:schemeClr val="accent5">
                    <a:lumMod val="75000"/>
                  </a:schemeClr>
                </a:solidFill>
                <a:latin typeface="Cavolini" panose="03000502040302020204" pitchFamily="66" charset="0"/>
                <a:cs typeface="Cavolini" panose="03000502040302020204" pitchFamily="66" charset="0"/>
              </a:rPr>
              <a:t>volná částice</a:t>
            </a:r>
            <a:r>
              <a:rPr lang="cs-CZ" u="sng" dirty="0">
                <a:solidFill>
                  <a:schemeClr val="accent5">
                    <a:lumMod val="75000"/>
                  </a:schemeClr>
                </a:solidFill>
                <a:latin typeface="Cavolini" panose="03000502040302020204" pitchFamily="66" charset="0"/>
                <a:cs typeface="Cavolini" panose="03000502040302020204" pitchFamily="66" charset="0"/>
              </a:rPr>
              <a:t> </a:t>
            </a:r>
          </a:p>
        </p:txBody>
      </p:sp>
      <p:sp>
        <p:nvSpPr>
          <p:cNvPr id="8" name="TextovéPole 7">
            <a:extLst>
              <a:ext uri="{FF2B5EF4-FFF2-40B4-BE49-F238E27FC236}">
                <a16:creationId xmlns:a16="http://schemas.microsoft.com/office/drawing/2014/main" id="{4488C44A-9C31-7AD8-1499-0E3D06FDF7FE}"/>
              </a:ext>
            </a:extLst>
          </p:cNvPr>
          <p:cNvSpPr txBox="1"/>
          <p:nvPr/>
        </p:nvSpPr>
        <p:spPr>
          <a:xfrm>
            <a:off x="429275" y="3174138"/>
            <a:ext cx="3200990" cy="677108"/>
          </a:xfrm>
          <a:prstGeom prst="rect">
            <a:avLst/>
          </a:prstGeom>
          <a:noFill/>
        </p:spPr>
        <p:txBody>
          <a:bodyPr wrap="square" rtlCol="0">
            <a:spAutoFit/>
          </a:bodyPr>
          <a:lstStyle/>
          <a:p>
            <a:r>
              <a:rPr lang="cs-CZ" sz="2000" u="sng" dirty="0" err="1">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2000" u="sng" dirty="0">
                <a:latin typeface="Cavolini" panose="03000502040302020204" pitchFamily="66" charset="0"/>
                <a:cs typeface="Cavolini" panose="03000502040302020204" pitchFamily="66" charset="0"/>
              </a:rPr>
              <a:t>:</a:t>
            </a:r>
          </a:p>
          <a:p>
            <a:r>
              <a:rPr lang="cs-CZ" dirty="0">
                <a:solidFill>
                  <a:schemeClr val="accent5">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úkol</a:t>
            </a:r>
            <a:r>
              <a:rPr lang="cs-CZ" dirty="0">
                <a:solidFill>
                  <a:schemeClr val="accent5">
                    <a:lumMod val="75000"/>
                  </a:schemeClr>
                </a:solidFill>
                <a:latin typeface="Cavolini" panose="03000502040302020204" pitchFamily="66" charset="0"/>
                <a:cs typeface="Cavolini" panose="03000502040302020204" pitchFamily="66" charset="0"/>
              </a:rPr>
              <a:t>: zahrnout vliv pole</a:t>
            </a:r>
          </a:p>
        </p:txBody>
      </p:sp>
      <p:sp>
        <p:nvSpPr>
          <p:cNvPr id="9" name="TextovéPole 8">
            <a:extLst>
              <a:ext uri="{FF2B5EF4-FFF2-40B4-BE49-F238E27FC236}">
                <a16:creationId xmlns:a16="http://schemas.microsoft.com/office/drawing/2014/main" id="{F7EBD4E7-7B75-AA9C-B9AB-EFE1795350DF}"/>
              </a:ext>
            </a:extLst>
          </p:cNvPr>
          <p:cNvSpPr txBox="1"/>
          <p:nvPr/>
        </p:nvSpPr>
        <p:spPr>
          <a:xfrm>
            <a:off x="41027" y="3095504"/>
            <a:ext cx="388248" cy="923330"/>
          </a:xfrm>
          <a:prstGeom prst="rect">
            <a:avLst/>
          </a:prstGeom>
          <a:noFill/>
        </p:spPr>
        <p:txBody>
          <a:bodyPr wrap="none" rtlCol="0">
            <a:spAutoFit/>
          </a:bodyPr>
          <a:lstStyle/>
          <a:p>
            <a:r>
              <a:rPr lang="cs-CZ" sz="5400" dirty="0">
                <a:highlight>
                  <a:srgbClr val="FFFF00"/>
                </a:highlight>
              </a:rPr>
              <a:t>!</a:t>
            </a:r>
          </a:p>
        </p:txBody>
      </p:sp>
      <p:sp>
        <p:nvSpPr>
          <p:cNvPr id="4" name="Obdélník: se zakulacenými rohy 3">
            <a:extLst>
              <a:ext uri="{FF2B5EF4-FFF2-40B4-BE49-F238E27FC236}">
                <a16:creationId xmlns:a16="http://schemas.microsoft.com/office/drawing/2014/main" id="{F265DA4B-9DEE-9D2F-56B6-1591D4F3476D}"/>
              </a:ext>
            </a:extLst>
          </p:cNvPr>
          <p:cNvSpPr/>
          <p:nvPr/>
        </p:nvSpPr>
        <p:spPr>
          <a:xfrm>
            <a:off x="7355711" y="2059532"/>
            <a:ext cx="4180787" cy="1160940"/>
          </a:xfrm>
          <a:prstGeom prst="roundRect">
            <a:avLst/>
          </a:prstGeom>
          <a:noFill/>
          <a:ln>
            <a:solidFill>
              <a:srgbClr val="AE78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276732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22" presetClass="entr" presetSubtype="8"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500"/>
                                        <p:tgtEl>
                                          <p:spTgt spid="16"/>
                                        </p:tgtEl>
                                      </p:cBhvr>
                                    </p:animEffect>
                                  </p:childTnLst>
                                </p:cTn>
                              </p:par>
                            </p:childTnLst>
                          </p:cTn>
                        </p:par>
                        <p:par>
                          <p:cTn id="18" fill="hold">
                            <p:stCondLst>
                              <p:cond delay="500"/>
                            </p:stCondLst>
                            <p:childTnLst>
                              <p:par>
                                <p:cTn id="19" presetID="1" presetClass="entr" presetSubtype="0" fill="hold" grpId="0" nodeType="after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1" presetClass="entr" presetSubtype="1"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heel(1)">
                                      <p:cBhvr>
                                        <p:cTn id="3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23" grpId="0"/>
      <p:bldP spid="29" grpId="0"/>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73F52698-6F24-AFA3-FB51-2A625B24461A}"/>
              </a:ext>
            </a:extLst>
          </p:cNvPr>
          <p:cNvSpPr txBox="1"/>
          <p:nvPr/>
        </p:nvSpPr>
        <p:spPr>
          <a:xfrm>
            <a:off x="3345185" y="28602"/>
            <a:ext cx="5484386" cy="461665"/>
          </a:xfrm>
          <a:prstGeom prst="rect">
            <a:avLst/>
          </a:prstGeom>
          <a:noFill/>
        </p:spPr>
        <p:txBody>
          <a:bodyPr wrap="none" rtlCol="0">
            <a:spAutoFit/>
          </a:bodyPr>
          <a:lstStyle/>
          <a:p>
            <a:r>
              <a:rPr lang="cs-CZ" sz="2400" cap="small" dirty="0">
                <a:solidFill>
                  <a:srgbClr val="70AD47">
                    <a:lumMod val="50000"/>
                  </a:srgbClr>
                </a:solidFill>
                <a:latin typeface="Calibri" panose="020F0502020204030204"/>
              </a:rPr>
              <a:t>Erwin Rudolf Josef Alexander </a:t>
            </a:r>
            <a:r>
              <a:rPr lang="cs-CZ" sz="2400" cap="small" dirty="0" err="1">
                <a:solidFill>
                  <a:srgbClr val="70AD47">
                    <a:lumMod val="50000"/>
                  </a:srgbClr>
                </a:solidFill>
                <a:latin typeface="Calibri" panose="020F0502020204030204"/>
              </a:rPr>
              <a:t>Schrödinger</a:t>
            </a:r>
            <a:endParaRPr lang="cs-CZ" sz="2400" cap="small" dirty="0">
              <a:solidFill>
                <a:srgbClr val="70AD47">
                  <a:lumMod val="50000"/>
                </a:srgbClr>
              </a:solidFill>
              <a:latin typeface="Calibri" panose="020F0502020204030204"/>
            </a:endParaRPr>
          </a:p>
        </p:txBody>
      </p:sp>
      <p:sp>
        <p:nvSpPr>
          <p:cNvPr id="3" name="Obdélník 2">
            <a:extLst>
              <a:ext uri="{FF2B5EF4-FFF2-40B4-BE49-F238E27FC236}">
                <a16:creationId xmlns:a16="http://schemas.microsoft.com/office/drawing/2014/main" id="{75B67F6B-A6F9-DA8B-31C1-2B13A99CC6DD}"/>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88B16222-3297-6CBF-5954-62542859C089}"/>
              </a:ext>
            </a:extLst>
          </p:cNvPr>
          <p:cNvSpPr txBox="1"/>
          <p:nvPr/>
        </p:nvSpPr>
        <p:spPr>
          <a:xfrm>
            <a:off x="123547" y="805834"/>
            <a:ext cx="2226347" cy="384721"/>
          </a:xfrm>
          <a:prstGeom prst="rect">
            <a:avLst/>
          </a:prstGeom>
          <a:noFill/>
        </p:spPr>
        <p:txBody>
          <a:bodyPr wrap="square">
            <a:spAutoFit/>
          </a:bodyPr>
          <a:lstStyle/>
          <a:p>
            <a:r>
              <a:rPr lang="cs-CZ" sz="1900" dirty="0">
                <a:solidFill>
                  <a:schemeClr val="accent4">
                    <a:lumMod val="50000"/>
                  </a:schemeClr>
                </a:solidFill>
              </a:rPr>
              <a:t>* </a:t>
            </a:r>
            <a:r>
              <a:rPr lang="cs-CZ" sz="1900" b="1" dirty="0">
                <a:solidFill>
                  <a:schemeClr val="accent4">
                    <a:lumMod val="50000"/>
                  </a:schemeClr>
                </a:solidFill>
              </a:rPr>
              <a:t>12. 8. 1887  </a:t>
            </a:r>
            <a:r>
              <a:rPr lang="cs-CZ" sz="1900" dirty="0">
                <a:solidFill>
                  <a:schemeClr val="accent4">
                    <a:lumMod val="50000"/>
                  </a:schemeClr>
                </a:solidFill>
              </a:rPr>
              <a:t>Vídeň </a:t>
            </a:r>
          </a:p>
        </p:txBody>
      </p:sp>
      <p:sp>
        <p:nvSpPr>
          <p:cNvPr id="5" name="TextovéPole 4">
            <a:extLst>
              <a:ext uri="{FF2B5EF4-FFF2-40B4-BE49-F238E27FC236}">
                <a16:creationId xmlns:a16="http://schemas.microsoft.com/office/drawing/2014/main" id="{0919A4C5-2727-50F9-06F6-DE326FFC5FAE}"/>
              </a:ext>
            </a:extLst>
          </p:cNvPr>
          <p:cNvSpPr txBox="1"/>
          <p:nvPr/>
        </p:nvSpPr>
        <p:spPr>
          <a:xfrm>
            <a:off x="2287467" y="796407"/>
            <a:ext cx="9800838" cy="969496"/>
          </a:xfrm>
          <a:prstGeom prst="rect">
            <a:avLst/>
          </a:prstGeom>
          <a:noFill/>
        </p:spPr>
        <p:txBody>
          <a:bodyPr wrap="square">
            <a:spAutoFit/>
          </a:bodyPr>
          <a:lstStyle/>
          <a:p>
            <a:pPr marL="285750" indent="-285750">
              <a:buFont typeface="Wingdings" panose="05000000000000000000" pitchFamily="2" charset="2"/>
              <a:buChar char="Ø"/>
            </a:pPr>
            <a:r>
              <a:rPr lang="cs-CZ" sz="1900" dirty="0"/>
              <a:t>jedináček, „</a:t>
            </a:r>
            <a:r>
              <a:rPr lang="cs-CZ" sz="1900" dirty="0" err="1"/>
              <a:t>Lieblingskind</a:t>
            </a:r>
            <a:r>
              <a:rPr lang="cs-CZ" sz="1900" dirty="0"/>
              <a:t>“, nádherné dětství v dobře nejen materiálně zabezpečené rodině</a:t>
            </a:r>
          </a:p>
          <a:p>
            <a:pPr marL="285750" indent="-285750">
              <a:buFont typeface="Wingdings" panose="05000000000000000000" pitchFamily="2" charset="2"/>
              <a:buChar char="Ø"/>
            </a:pPr>
            <a:r>
              <a:rPr lang="cs-CZ" sz="1900" dirty="0"/>
              <a:t>matka byla dcera profesora chemie na univerzitě ve Vídni a Angličanky</a:t>
            </a:r>
          </a:p>
          <a:p>
            <a:pPr marL="285750" indent="-285750">
              <a:buFont typeface="Wingdings" panose="05000000000000000000" pitchFamily="2" charset="2"/>
              <a:buChar char="Ø"/>
            </a:pPr>
            <a:r>
              <a:rPr lang="cs-CZ" sz="1900" dirty="0"/>
              <a:t>do obecné školy nechodil, vychovával ho a vzdělával všestranně vzdělaný otec </a:t>
            </a:r>
          </a:p>
        </p:txBody>
      </p:sp>
      <p:sp>
        <p:nvSpPr>
          <p:cNvPr id="6" name="TextovéPole 5">
            <a:extLst>
              <a:ext uri="{FF2B5EF4-FFF2-40B4-BE49-F238E27FC236}">
                <a16:creationId xmlns:a16="http://schemas.microsoft.com/office/drawing/2014/main" id="{08979196-059D-3721-8C7B-A09D6154F5A8}"/>
              </a:ext>
            </a:extLst>
          </p:cNvPr>
          <p:cNvSpPr txBox="1"/>
          <p:nvPr/>
        </p:nvSpPr>
        <p:spPr>
          <a:xfrm>
            <a:off x="278386" y="2721050"/>
            <a:ext cx="878315" cy="384721"/>
          </a:xfrm>
          <a:prstGeom prst="rect">
            <a:avLst/>
          </a:prstGeom>
          <a:noFill/>
        </p:spPr>
        <p:txBody>
          <a:bodyPr wrap="square">
            <a:spAutoFit/>
          </a:bodyPr>
          <a:lstStyle/>
          <a:p>
            <a:r>
              <a:rPr lang="cs-CZ" sz="1900" b="1" dirty="0">
                <a:solidFill>
                  <a:schemeClr val="accent4">
                    <a:lumMod val="50000"/>
                  </a:schemeClr>
                </a:solidFill>
              </a:rPr>
              <a:t>1906</a:t>
            </a:r>
            <a:endParaRPr lang="cs-CZ" sz="1900" dirty="0">
              <a:solidFill>
                <a:schemeClr val="accent4">
                  <a:lumMod val="50000"/>
                </a:schemeClr>
              </a:solidFill>
            </a:endParaRPr>
          </a:p>
        </p:txBody>
      </p:sp>
      <p:sp>
        <p:nvSpPr>
          <p:cNvPr id="7" name="TextovéPole 6">
            <a:extLst>
              <a:ext uri="{FF2B5EF4-FFF2-40B4-BE49-F238E27FC236}">
                <a16:creationId xmlns:a16="http://schemas.microsoft.com/office/drawing/2014/main" id="{2D0EED62-F200-5FF2-B70A-27AAD7F47C58}"/>
              </a:ext>
            </a:extLst>
          </p:cNvPr>
          <p:cNvSpPr txBox="1"/>
          <p:nvPr/>
        </p:nvSpPr>
        <p:spPr>
          <a:xfrm>
            <a:off x="2309856" y="2721050"/>
            <a:ext cx="9155819" cy="384721"/>
          </a:xfrm>
          <a:prstGeom prst="rect">
            <a:avLst/>
          </a:prstGeom>
          <a:noFill/>
        </p:spPr>
        <p:txBody>
          <a:bodyPr wrap="square">
            <a:spAutoFit/>
          </a:bodyPr>
          <a:lstStyle/>
          <a:p>
            <a:r>
              <a:rPr lang="cs-CZ" sz="1900" dirty="0"/>
              <a:t>začal studovat na Vídeňské universitě poté, co </a:t>
            </a:r>
            <a:r>
              <a:rPr lang="cs-CZ" sz="1900" dirty="0" err="1"/>
              <a:t>Boltzmann</a:t>
            </a:r>
            <a:r>
              <a:rPr lang="cs-CZ" sz="1900" dirty="0"/>
              <a:t> spáchal sebevraždu </a:t>
            </a:r>
          </a:p>
        </p:txBody>
      </p:sp>
      <p:sp>
        <p:nvSpPr>
          <p:cNvPr id="8" name="TextovéPole 7">
            <a:extLst>
              <a:ext uri="{FF2B5EF4-FFF2-40B4-BE49-F238E27FC236}">
                <a16:creationId xmlns:a16="http://schemas.microsoft.com/office/drawing/2014/main" id="{498F87DA-42D6-99D1-397C-7E893C7DE89E}"/>
              </a:ext>
            </a:extLst>
          </p:cNvPr>
          <p:cNvSpPr txBox="1"/>
          <p:nvPr/>
        </p:nvSpPr>
        <p:spPr>
          <a:xfrm>
            <a:off x="272308" y="1878376"/>
            <a:ext cx="1427857" cy="384721"/>
          </a:xfrm>
          <a:prstGeom prst="rect">
            <a:avLst/>
          </a:prstGeom>
          <a:noFill/>
        </p:spPr>
        <p:txBody>
          <a:bodyPr wrap="square">
            <a:spAutoFit/>
          </a:bodyPr>
          <a:lstStyle/>
          <a:p>
            <a:r>
              <a:rPr lang="cs-CZ" sz="1900" b="1" dirty="0">
                <a:solidFill>
                  <a:schemeClr val="accent4">
                    <a:lumMod val="50000"/>
                  </a:schemeClr>
                </a:solidFill>
              </a:rPr>
              <a:t>1898 </a:t>
            </a:r>
            <a:r>
              <a:rPr lang="cs-CZ" sz="1900" b="1" dirty="0">
                <a:solidFill>
                  <a:schemeClr val="accent4">
                    <a:lumMod val="50000"/>
                  </a:schemeClr>
                </a:solidFill>
                <a:sym typeface="Symbol" panose="05050102010706020507" pitchFamily="18" charset="2"/>
              </a:rPr>
              <a:t></a:t>
            </a:r>
            <a:r>
              <a:rPr lang="cs-CZ" sz="1900" b="1" dirty="0">
                <a:solidFill>
                  <a:schemeClr val="accent4">
                    <a:lumMod val="50000"/>
                  </a:schemeClr>
                </a:solidFill>
              </a:rPr>
              <a:t>1906</a:t>
            </a:r>
          </a:p>
        </p:txBody>
      </p:sp>
      <p:sp>
        <p:nvSpPr>
          <p:cNvPr id="9" name="TextovéPole 8">
            <a:extLst>
              <a:ext uri="{FF2B5EF4-FFF2-40B4-BE49-F238E27FC236}">
                <a16:creationId xmlns:a16="http://schemas.microsoft.com/office/drawing/2014/main" id="{AC3D78FC-1E16-46AC-4888-E59666174ADA}"/>
              </a:ext>
            </a:extLst>
          </p:cNvPr>
          <p:cNvSpPr txBox="1"/>
          <p:nvPr/>
        </p:nvSpPr>
        <p:spPr>
          <a:xfrm>
            <a:off x="2307595" y="1894203"/>
            <a:ext cx="9780710" cy="677108"/>
          </a:xfrm>
          <a:prstGeom prst="rect">
            <a:avLst/>
          </a:prstGeom>
          <a:noFill/>
        </p:spPr>
        <p:txBody>
          <a:bodyPr wrap="square">
            <a:spAutoFit/>
          </a:bodyPr>
          <a:lstStyle/>
          <a:p>
            <a:r>
              <a:rPr lang="cs-CZ" sz="1900" dirty="0"/>
              <a:t>studuje na Akademickém gymnáziu ve Vídni (zajímala ho /po celý život/ literatura, filosofie, jazyky – klasické (latina, řečtina) a </a:t>
            </a:r>
            <a:r>
              <a:rPr lang="cs-CZ" sz="1900" i="1" dirty="0"/>
              <a:t>angličtina, francouzština, španělština </a:t>
            </a:r>
            <a:r>
              <a:rPr lang="cs-CZ" sz="1900" dirty="0"/>
              <a:t>(</a:t>
            </a:r>
            <a:r>
              <a:rPr lang="cs-CZ" sz="1900" i="1" dirty="0"/>
              <a:t>těmi plynně hovořil</a:t>
            </a:r>
            <a:r>
              <a:rPr lang="cs-CZ" sz="1900" dirty="0"/>
              <a:t>)</a:t>
            </a:r>
          </a:p>
        </p:txBody>
      </p:sp>
      <p:sp>
        <p:nvSpPr>
          <p:cNvPr id="10" name="TextovéPole 9">
            <a:extLst>
              <a:ext uri="{FF2B5EF4-FFF2-40B4-BE49-F238E27FC236}">
                <a16:creationId xmlns:a16="http://schemas.microsoft.com/office/drawing/2014/main" id="{308683AF-5826-9900-125F-E68FBF2AE966}"/>
              </a:ext>
            </a:extLst>
          </p:cNvPr>
          <p:cNvSpPr txBox="1"/>
          <p:nvPr/>
        </p:nvSpPr>
        <p:spPr>
          <a:xfrm>
            <a:off x="272052" y="3247083"/>
            <a:ext cx="878315" cy="384721"/>
          </a:xfrm>
          <a:prstGeom prst="rect">
            <a:avLst/>
          </a:prstGeom>
          <a:noFill/>
        </p:spPr>
        <p:txBody>
          <a:bodyPr wrap="square">
            <a:spAutoFit/>
          </a:bodyPr>
          <a:lstStyle/>
          <a:p>
            <a:r>
              <a:rPr lang="cs-CZ" sz="1900" b="1" dirty="0">
                <a:solidFill>
                  <a:schemeClr val="accent4">
                    <a:lumMod val="50000"/>
                  </a:schemeClr>
                </a:solidFill>
              </a:rPr>
              <a:t>1910</a:t>
            </a:r>
            <a:endParaRPr lang="cs-CZ" sz="1900" dirty="0">
              <a:solidFill>
                <a:schemeClr val="accent4">
                  <a:lumMod val="50000"/>
                </a:schemeClr>
              </a:solidFill>
            </a:endParaRPr>
          </a:p>
        </p:txBody>
      </p:sp>
      <p:sp>
        <p:nvSpPr>
          <p:cNvPr id="11" name="TextovéPole 10">
            <a:extLst>
              <a:ext uri="{FF2B5EF4-FFF2-40B4-BE49-F238E27FC236}">
                <a16:creationId xmlns:a16="http://schemas.microsoft.com/office/drawing/2014/main" id="{02D3EB08-84DF-DADC-19C2-ABCE7B631C8F}"/>
              </a:ext>
            </a:extLst>
          </p:cNvPr>
          <p:cNvSpPr txBox="1"/>
          <p:nvPr/>
        </p:nvSpPr>
        <p:spPr>
          <a:xfrm>
            <a:off x="2309564" y="3265937"/>
            <a:ext cx="9587061" cy="384721"/>
          </a:xfrm>
          <a:prstGeom prst="rect">
            <a:avLst/>
          </a:prstGeom>
          <a:noFill/>
        </p:spPr>
        <p:txBody>
          <a:bodyPr wrap="square">
            <a:spAutoFit/>
          </a:bodyPr>
          <a:lstStyle/>
          <a:p>
            <a:r>
              <a:rPr lang="cs-CZ" sz="1900" dirty="0"/>
              <a:t>promoval experimentální prací o vedení elektřiny na površích izolátorů ve vlhkém vzduchu </a:t>
            </a:r>
          </a:p>
        </p:txBody>
      </p:sp>
      <p:sp>
        <p:nvSpPr>
          <p:cNvPr id="12" name="TextovéPole 11">
            <a:extLst>
              <a:ext uri="{FF2B5EF4-FFF2-40B4-BE49-F238E27FC236}">
                <a16:creationId xmlns:a16="http://schemas.microsoft.com/office/drawing/2014/main" id="{B425B55F-C76D-1EA6-20B5-055A97FE4B36}"/>
              </a:ext>
            </a:extLst>
          </p:cNvPr>
          <p:cNvSpPr txBox="1"/>
          <p:nvPr/>
        </p:nvSpPr>
        <p:spPr>
          <a:xfrm>
            <a:off x="272594" y="3803770"/>
            <a:ext cx="1496210" cy="384721"/>
          </a:xfrm>
          <a:prstGeom prst="rect">
            <a:avLst/>
          </a:prstGeom>
          <a:noFill/>
        </p:spPr>
        <p:txBody>
          <a:bodyPr wrap="square">
            <a:spAutoFit/>
          </a:bodyPr>
          <a:lstStyle/>
          <a:p>
            <a:r>
              <a:rPr lang="cs-CZ" sz="1900" b="1" dirty="0">
                <a:solidFill>
                  <a:schemeClr val="accent4">
                    <a:lumMod val="50000"/>
                  </a:schemeClr>
                </a:solidFill>
              </a:rPr>
              <a:t>1911 </a:t>
            </a:r>
            <a:r>
              <a:rPr lang="cs-CZ" sz="1900" b="1" dirty="0">
                <a:solidFill>
                  <a:schemeClr val="accent4">
                    <a:lumMod val="50000"/>
                  </a:schemeClr>
                </a:solidFill>
                <a:sym typeface="Symbol" panose="05050102010706020507" pitchFamily="18" charset="2"/>
              </a:rPr>
              <a:t></a:t>
            </a:r>
            <a:r>
              <a:rPr lang="cs-CZ" sz="1900" b="1" dirty="0">
                <a:solidFill>
                  <a:schemeClr val="accent4">
                    <a:lumMod val="50000"/>
                  </a:schemeClr>
                </a:solidFill>
              </a:rPr>
              <a:t>1914</a:t>
            </a:r>
          </a:p>
        </p:txBody>
      </p:sp>
      <p:sp>
        <p:nvSpPr>
          <p:cNvPr id="13" name="TextovéPole 12">
            <a:extLst>
              <a:ext uri="{FF2B5EF4-FFF2-40B4-BE49-F238E27FC236}">
                <a16:creationId xmlns:a16="http://schemas.microsoft.com/office/drawing/2014/main" id="{6AD1C38F-61BF-9E16-75AD-66FE025B4BF3}"/>
              </a:ext>
            </a:extLst>
          </p:cNvPr>
          <p:cNvSpPr txBox="1"/>
          <p:nvPr/>
        </p:nvSpPr>
        <p:spPr>
          <a:xfrm>
            <a:off x="2315410" y="3788689"/>
            <a:ext cx="7460514" cy="384721"/>
          </a:xfrm>
          <a:prstGeom prst="rect">
            <a:avLst/>
          </a:prstGeom>
          <a:noFill/>
        </p:spPr>
        <p:txBody>
          <a:bodyPr wrap="square">
            <a:spAutoFit/>
          </a:bodyPr>
          <a:lstStyle/>
          <a:p>
            <a:r>
              <a:rPr lang="cs-CZ" sz="1900" dirty="0"/>
              <a:t>asistent na experimentální fyzice (12 publikací) ve Vídni</a:t>
            </a:r>
          </a:p>
        </p:txBody>
      </p:sp>
      <p:sp>
        <p:nvSpPr>
          <p:cNvPr id="14" name="TextovéPole 13">
            <a:extLst>
              <a:ext uri="{FF2B5EF4-FFF2-40B4-BE49-F238E27FC236}">
                <a16:creationId xmlns:a16="http://schemas.microsoft.com/office/drawing/2014/main" id="{F05B4A4F-5BBC-86AA-81D2-3DF23F9F5849}"/>
              </a:ext>
            </a:extLst>
          </p:cNvPr>
          <p:cNvSpPr txBox="1"/>
          <p:nvPr/>
        </p:nvSpPr>
        <p:spPr>
          <a:xfrm>
            <a:off x="272052" y="4839969"/>
            <a:ext cx="1588013" cy="384721"/>
          </a:xfrm>
          <a:prstGeom prst="rect">
            <a:avLst/>
          </a:prstGeom>
          <a:noFill/>
        </p:spPr>
        <p:txBody>
          <a:bodyPr wrap="square">
            <a:spAutoFit/>
          </a:bodyPr>
          <a:lstStyle/>
          <a:p>
            <a:r>
              <a:rPr lang="cs-CZ" sz="1900" b="1" dirty="0">
                <a:solidFill>
                  <a:schemeClr val="accent4">
                    <a:lumMod val="50000"/>
                  </a:schemeClr>
                </a:solidFill>
              </a:rPr>
              <a:t>1914 </a:t>
            </a:r>
            <a:r>
              <a:rPr lang="cs-CZ" sz="1900" b="1" dirty="0">
                <a:solidFill>
                  <a:schemeClr val="accent4">
                    <a:lumMod val="50000"/>
                  </a:schemeClr>
                </a:solidFill>
                <a:sym typeface="Symbol" panose="05050102010706020507" pitchFamily="18" charset="2"/>
              </a:rPr>
              <a:t></a:t>
            </a:r>
            <a:r>
              <a:rPr lang="cs-CZ" sz="1900" b="1" dirty="0">
                <a:solidFill>
                  <a:schemeClr val="accent4">
                    <a:lumMod val="50000"/>
                  </a:schemeClr>
                </a:solidFill>
              </a:rPr>
              <a:t>1918</a:t>
            </a:r>
          </a:p>
        </p:txBody>
      </p:sp>
      <p:sp>
        <p:nvSpPr>
          <p:cNvPr id="15" name="TextovéPole 14">
            <a:extLst>
              <a:ext uri="{FF2B5EF4-FFF2-40B4-BE49-F238E27FC236}">
                <a16:creationId xmlns:a16="http://schemas.microsoft.com/office/drawing/2014/main" id="{90ED24AE-A585-32B6-763A-C4D9794285AC}"/>
              </a:ext>
            </a:extLst>
          </p:cNvPr>
          <p:cNvSpPr txBox="1"/>
          <p:nvPr/>
        </p:nvSpPr>
        <p:spPr>
          <a:xfrm>
            <a:off x="2304992" y="4820099"/>
            <a:ext cx="9572779" cy="677108"/>
          </a:xfrm>
          <a:prstGeom prst="rect">
            <a:avLst/>
          </a:prstGeom>
          <a:noFill/>
        </p:spPr>
        <p:txBody>
          <a:bodyPr wrap="square">
            <a:spAutoFit/>
          </a:bodyPr>
          <a:lstStyle/>
          <a:p>
            <a:r>
              <a:rPr lang="cs-CZ" sz="1900" dirty="0"/>
              <a:t>důstojníkem ve válce … později měl dostatek času na studium (věnoval se filosofii a fyzice, zejména obecné teorii relativity), napsal 8 prací</a:t>
            </a:r>
          </a:p>
        </p:txBody>
      </p:sp>
      <p:sp>
        <p:nvSpPr>
          <p:cNvPr id="16" name="TextovéPole 15">
            <a:extLst>
              <a:ext uri="{FF2B5EF4-FFF2-40B4-BE49-F238E27FC236}">
                <a16:creationId xmlns:a16="http://schemas.microsoft.com/office/drawing/2014/main" id="{336C37F3-513F-1D2B-CBF4-7A764B89C56E}"/>
              </a:ext>
            </a:extLst>
          </p:cNvPr>
          <p:cNvSpPr txBox="1"/>
          <p:nvPr/>
        </p:nvSpPr>
        <p:spPr>
          <a:xfrm>
            <a:off x="280349" y="5586905"/>
            <a:ext cx="1545733" cy="384721"/>
          </a:xfrm>
          <a:prstGeom prst="rect">
            <a:avLst/>
          </a:prstGeom>
          <a:noFill/>
        </p:spPr>
        <p:txBody>
          <a:bodyPr wrap="square">
            <a:spAutoFit/>
          </a:bodyPr>
          <a:lstStyle/>
          <a:p>
            <a:r>
              <a:rPr lang="cs-CZ" sz="1900" b="1" dirty="0">
                <a:solidFill>
                  <a:schemeClr val="accent4">
                    <a:lumMod val="50000"/>
                  </a:schemeClr>
                </a:solidFill>
              </a:rPr>
              <a:t>1920 </a:t>
            </a:r>
            <a:r>
              <a:rPr lang="cs-CZ" sz="1900" b="1" dirty="0">
                <a:solidFill>
                  <a:schemeClr val="accent4">
                    <a:lumMod val="50000"/>
                  </a:schemeClr>
                </a:solidFill>
                <a:sym typeface="Symbol" panose="05050102010706020507" pitchFamily="18" charset="2"/>
              </a:rPr>
              <a:t></a:t>
            </a:r>
            <a:r>
              <a:rPr lang="cs-CZ" sz="1900" b="1" dirty="0">
                <a:solidFill>
                  <a:schemeClr val="accent4">
                    <a:lumMod val="50000"/>
                  </a:schemeClr>
                </a:solidFill>
              </a:rPr>
              <a:t>1921</a:t>
            </a:r>
          </a:p>
        </p:txBody>
      </p:sp>
      <p:sp>
        <p:nvSpPr>
          <p:cNvPr id="17" name="TextovéPole 16">
            <a:extLst>
              <a:ext uri="{FF2B5EF4-FFF2-40B4-BE49-F238E27FC236}">
                <a16:creationId xmlns:a16="http://schemas.microsoft.com/office/drawing/2014/main" id="{9CD9C50B-BAF9-8DDA-996D-E81ACD248E41}"/>
              </a:ext>
            </a:extLst>
          </p:cNvPr>
          <p:cNvSpPr txBox="1"/>
          <p:nvPr/>
        </p:nvSpPr>
        <p:spPr>
          <a:xfrm>
            <a:off x="2309564" y="5606659"/>
            <a:ext cx="9068585" cy="384721"/>
          </a:xfrm>
          <a:prstGeom prst="rect">
            <a:avLst/>
          </a:prstGeom>
          <a:noFill/>
        </p:spPr>
        <p:txBody>
          <a:bodyPr wrap="square">
            <a:spAutoFit/>
          </a:bodyPr>
          <a:lstStyle/>
          <a:p>
            <a:r>
              <a:rPr lang="cs-CZ" sz="1900" dirty="0"/>
              <a:t>profesor na univerzitách Jena, Stuttgart, Vratislav</a:t>
            </a:r>
          </a:p>
        </p:txBody>
      </p:sp>
      <p:sp>
        <p:nvSpPr>
          <p:cNvPr id="18" name="TextovéPole 17">
            <a:extLst>
              <a:ext uri="{FF2B5EF4-FFF2-40B4-BE49-F238E27FC236}">
                <a16:creationId xmlns:a16="http://schemas.microsoft.com/office/drawing/2014/main" id="{1191F9D6-0682-12EE-14EC-290F8F1893D8}"/>
              </a:ext>
            </a:extLst>
          </p:cNvPr>
          <p:cNvSpPr txBox="1"/>
          <p:nvPr/>
        </p:nvSpPr>
        <p:spPr>
          <a:xfrm>
            <a:off x="305161" y="6117794"/>
            <a:ext cx="1385577" cy="384721"/>
          </a:xfrm>
          <a:prstGeom prst="rect">
            <a:avLst/>
          </a:prstGeom>
          <a:noFill/>
        </p:spPr>
        <p:txBody>
          <a:bodyPr wrap="square">
            <a:spAutoFit/>
          </a:bodyPr>
          <a:lstStyle/>
          <a:p>
            <a:r>
              <a:rPr lang="cs-CZ" sz="1900" b="1" dirty="0">
                <a:solidFill>
                  <a:schemeClr val="accent4">
                    <a:lumMod val="50000"/>
                  </a:schemeClr>
                </a:solidFill>
              </a:rPr>
              <a:t>1921</a:t>
            </a:r>
            <a:r>
              <a:rPr lang="cs-CZ" sz="1900" b="1" dirty="0">
                <a:solidFill>
                  <a:schemeClr val="accent4">
                    <a:lumMod val="50000"/>
                  </a:schemeClr>
                </a:solidFill>
                <a:sym typeface="Symbol" panose="05050102010706020507" pitchFamily="18" charset="2"/>
              </a:rPr>
              <a:t> …</a:t>
            </a:r>
            <a:endParaRPr lang="cs-CZ" sz="1900" b="1" dirty="0">
              <a:solidFill>
                <a:schemeClr val="accent4">
                  <a:lumMod val="50000"/>
                </a:schemeClr>
              </a:solidFill>
            </a:endParaRPr>
          </a:p>
        </p:txBody>
      </p:sp>
      <p:sp>
        <p:nvSpPr>
          <p:cNvPr id="19" name="TextovéPole 18">
            <a:extLst>
              <a:ext uri="{FF2B5EF4-FFF2-40B4-BE49-F238E27FC236}">
                <a16:creationId xmlns:a16="http://schemas.microsoft.com/office/drawing/2014/main" id="{39D73BB0-3B5A-4D5E-DF3B-E7F84A463970}"/>
              </a:ext>
            </a:extLst>
          </p:cNvPr>
          <p:cNvSpPr txBox="1"/>
          <p:nvPr/>
        </p:nvSpPr>
        <p:spPr>
          <a:xfrm>
            <a:off x="2290710" y="6124205"/>
            <a:ext cx="9068585" cy="384721"/>
          </a:xfrm>
          <a:prstGeom prst="rect">
            <a:avLst/>
          </a:prstGeom>
          <a:noFill/>
        </p:spPr>
        <p:txBody>
          <a:bodyPr wrap="square">
            <a:spAutoFit/>
          </a:bodyPr>
          <a:lstStyle/>
          <a:p>
            <a:r>
              <a:rPr lang="cs-CZ" sz="1900" dirty="0"/>
              <a:t>řádný profesor teoretické fyziky na univerzitě v Curychu (nástupce P. </a:t>
            </a:r>
            <a:r>
              <a:rPr lang="cs-CZ" sz="1900" dirty="0" err="1"/>
              <a:t>Debye</a:t>
            </a:r>
            <a:r>
              <a:rPr lang="cs-CZ" sz="1900" dirty="0"/>
              <a:t>)</a:t>
            </a:r>
          </a:p>
        </p:txBody>
      </p:sp>
      <p:sp>
        <p:nvSpPr>
          <p:cNvPr id="20" name="TextovéPole 19">
            <a:extLst>
              <a:ext uri="{FF2B5EF4-FFF2-40B4-BE49-F238E27FC236}">
                <a16:creationId xmlns:a16="http://schemas.microsoft.com/office/drawing/2014/main" id="{B8339F4C-6C80-6D1D-4974-C50044813D5E}"/>
              </a:ext>
            </a:extLst>
          </p:cNvPr>
          <p:cNvSpPr txBox="1"/>
          <p:nvPr/>
        </p:nvSpPr>
        <p:spPr>
          <a:xfrm>
            <a:off x="280349" y="4317518"/>
            <a:ext cx="1385577" cy="384721"/>
          </a:xfrm>
          <a:prstGeom prst="rect">
            <a:avLst/>
          </a:prstGeom>
          <a:noFill/>
        </p:spPr>
        <p:txBody>
          <a:bodyPr wrap="square">
            <a:spAutoFit/>
          </a:bodyPr>
          <a:lstStyle/>
          <a:p>
            <a:r>
              <a:rPr lang="cs-CZ" sz="1900" b="1" dirty="0">
                <a:solidFill>
                  <a:schemeClr val="accent4">
                    <a:lumMod val="50000"/>
                  </a:schemeClr>
                </a:solidFill>
              </a:rPr>
              <a:t>1914</a:t>
            </a:r>
          </a:p>
        </p:txBody>
      </p:sp>
      <p:sp>
        <p:nvSpPr>
          <p:cNvPr id="21" name="TextovéPole 20">
            <a:extLst>
              <a:ext uri="{FF2B5EF4-FFF2-40B4-BE49-F238E27FC236}">
                <a16:creationId xmlns:a16="http://schemas.microsoft.com/office/drawing/2014/main" id="{6AF115DE-A6EC-D00F-F7E4-B76055583EE7}"/>
              </a:ext>
            </a:extLst>
          </p:cNvPr>
          <p:cNvSpPr txBox="1"/>
          <p:nvPr/>
        </p:nvSpPr>
        <p:spPr>
          <a:xfrm>
            <a:off x="2314419" y="4324885"/>
            <a:ext cx="9068585" cy="384721"/>
          </a:xfrm>
          <a:prstGeom prst="rect">
            <a:avLst/>
          </a:prstGeom>
          <a:noFill/>
        </p:spPr>
        <p:txBody>
          <a:bodyPr wrap="square">
            <a:spAutoFit/>
          </a:bodyPr>
          <a:lstStyle/>
          <a:p>
            <a:r>
              <a:rPr lang="cs-CZ" sz="1900" dirty="0"/>
              <a:t>habilitace z fyziky na Vídeňské univerzitě</a:t>
            </a:r>
          </a:p>
        </p:txBody>
      </p:sp>
      <p:sp>
        <p:nvSpPr>
          <p:cNvPr id="23" name="TextovéPole 22">
            <a:extLst>
              <a:ext uri="{FF2B5EF4-FFF2-40B4-BE49-F238E27FC236}">
                <a16:creationId xmlns:a16="http://schemas.microsoft.com/office/drawing/2014/main" id="{717218EF-4D7B-0FF0-851A-8B6E5ABD927A}"/>
              </a:ext>
            </a:extLst>
          </p:cNvPr>
          <p:cNvSpPr txBox="1"/>
          <p:nvPr/>
        </p:nvSpPr>
        <p:spPr>
          <a:xfrm>
            <a:off x="9756743" y="306931"/>
            <a:ext cx="2235880" cy="400110"/>
          </a:xfrm>
          <a:prstGeom prst="rect">
            <a:avLst/>
          </a:prstGeom>
          <a:solidFill>
            <a:srgbClr val="FFFFFF">
              <a:alpha val="80000"/>
            </a:srgbClr>
          </a:solidFill>
          <a:ln>
            <a:solidFill>
              <a:schemeClr val="bg1">
                <a:lumMod val="85000"/>
              </a:schemeClr>
            </a:solidFill>
          </a:ln>
        </p:spPr>
        <p:txBody>
          <a:bodyPr wrap="square" rtlCol="0">
            <a:spAutoFit/>
          </a:bodyPr>
          <a:lstStyle/>
          <a:p>
            <a:pPr algn="ctr"/>
            <a:r>
              <a:rPr lang="cs-CZ" sz="2000" dirty="0">
                <a:solidFill>
                  <a:schemeClr val="bg2">
                    <a:lumMod val="50000"/>
                  </a:schemeClr>
                </a:solidFill>
              </a:rPr>
              <a:t>před rokem 1926</a:t>
            </a:r>
          </a:p>
        </p:txBody>
      </p:sp>
    </p:spTree>
    <p:extLst>
      <p:ext uri="{BB962C8B-B14F-4D97-AF65-F5344CB8AC3E}">
        <p14:creationId xmlns:p14="http://schemas.microsoft.com/office/powerpoint/2010/main" val="149885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D30A81-E45F-E53B-CC02-ED2B626CEEA9}"/>
            </a:ext>
          </a:extLst>
        </p:cNvPr>
        <p:cNvGrpSpPr/>
        <p:nvPr/>
      </p:nvGrpSpPr>
      <p:grpSpPr>
        <a:xfrm>
          <a:off x="0" y="0"/>
          <a:ext cx="0" cy="0"/>
          <a:chOff x="0" y="0"/>
          <a:chExt cx="0" cy="0"/>
        </a:xfrm>
      </p:grpSpPr>
      <p:sp>
        <p:nvSpPr>
          <p:cNvPr id="29" name="Obdélník: se zakulacenými rohy 28">
            <a:extLst>
              <a:ext uri="{FF2B5EF4-FFF2-40B4-BE49-F238E27FC236}">
                <a16:creationId xmlns:a16="http://schemas.microsoft.com/office/drawing/2014/main" id="{E57EE443-3EB2-AB0E-7664-1D4407FDFCE6}"/>
              </a:ext>
            </a:extLst>
          </p:cNvPr>
          <p:cNvSpPr/>
          <p:nvPr/>
        </p:nvSpPr>
        <p:spPr>
          <a:xfrm>
            <a:off x="1584456" y="1523785"/>
            <a:ext cx="4579181" cy="1778140"/>
          </a:xfrm>
          <a:prstGeom prst="roundRect">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0" name="Obdélník 19">
            <a:extLst>
              <a:ext uri="{FF2B5EF4-FFF2-40B4-BE49-F238E27FC236}">
                <a16:creationId xmlns:a16="http://schemas.microsoft.com/office/drawing/2014/main" id="{F033CF0A-21F4-6CA8-5978-A4A8DFD78C1A}"/>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4" name="Přímá spojnice se šipkou 3">
            <a:extLst>
              <a:ext uri="{FF2B5EF4-FFF2-40B4-BE49-F238E27FC236}">
                <a16:creationId xmlns:a16="http://schemas.microsoft.com/office/drawing/2014/main" id="{3ED607BC-0F76-3AB1-1441-E045BCCF862B}"/>
              </a:ext>
            </a:extLst>
          </p:cNvPr>
          <p:cNvCxnSpPr>
            <a:cxnSpLocks/>
          </p:cNvCxnSpPr>
          <p:nvPr/>
        </p:nvCxnSpPr>
        <p:spPr>
          <a:xfrm flipV="1">
            <a:off x="7507996" y="1500947"/>
            <a:ext cx="1215940" cy="984160"/>
          </a:xfrm>
          <a:prstGeom prst="straightConnector1">
            <a:avLst/>
          </a:prstGeom>
          <a:ln>
            <a:solidFill>
              <a:srgbClr val="FF0000"/>
            </a:solidFill>
            <a:tailEnd type="stealth" w="lg" len="lg"/>
          </a:ln>
        </p:spPr>
        <p:style>
          <a:lnRef idx="2">
            <a:schemeClr val="accent1"/>
          </a:lnRef>
          <a:fillRef idx="0">
            <a:schemeClr val="accent1"/>
          </a:fillRef>
          <a:effectRef idx="1">
            <a:schemeClr val="accent1"/>
          </a:effectRef>
          <a:fontRef idx="minor">
            <a:schemeClr val="tx1"/>
          </a:fontRef>
        </p:style>
      </p:cxnSp>
      <p:sp>
        <p:nvSpPr>
          <p:cNvPr id="43" name="TextovéPole 42">
            <a:extLst>
              <a:ext uri="{FF2B5EF4-FFF2-40B4-BE49-F238E27FC236}">
                <a16:creationId xmlns:a16="http://schemas.microsoft.com/office/drawing/2014/main" id="{2A2B2DA6-4EAF-D0E9-0D22-D746E0AAB13B}"/>
              </a:ext>
            </a:extLst>
          </p:cNvPr>
          <p:cNvSpPr txBox="1"/>
          <p:nvPr/>
        </p:nvSpPr>
        <p:spPr>
          <a:xfrm>
            <a:off x="1959447" y="28602"/>
            <a:ext cx="8226932"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a:t>
            </a:r>
            <a:r>
              <a:rPr lang="cs-CZ" sz="2400" cap="small" dirty="0" err="1">
                <a:solidFill>
                  <a:srgbClr val="70AD47">
                    <a:lumMod val="50000"/>
                  </a:srgbClr>
                </a:solidFill>
                <a:latin typeface="Calibri" panose="020F0502020204030204"/>
              </a:rPr>
              <a:t>nerelativistickou</a:t>
            </a:r>
            <a:r>
              <a:rPr lang="cs-CZ" sz="2400" cap="small" dirty="0">
                <a:solidFill>
                  <a:srgbClr val="70AD47">
                    <a:lumMod val="50000"/>
                  </a:srgbClr>
                </a:solidFill>
                <a:latin typeface="Calibri" panose="020F0502020204030204"/>
              </a:rPr>
              <a:t> vlnovou rovnici (poprvé)</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mc:AlternateContent xmlns:mc="http://schemas.openxmlformats.org/markup-compatibility/2006" xmlns:a14="http://schemas.microsoft.com/office/drawing/2010/main">
        <mc:Choice Requires="a14">
          <p:sp>
            <p:nvSpPr>
              <p:cNvPr id="14" name="TextovéPole 13">
                <a:extLst>
                  <a:ext uri="{FF2B5EF4-FFF2-40B4-BE49-F238E27FC236}">
                    <a16:creationId xmlns:a16="http://schemas.microsoft.com/office/drawing/2014/main" id="{CC72B766-F0F5-191C-4793-3F75A1D16EC3}"/>
                  </a:ext>
                </a:extLst>
              </p:cNvPr>
              <p:cNvSpPr txBox="1"/>
              <p:nvPr/>
            </p:nvSpPr>
            <p:spPr>
              <a:xfrm>
                <a:off x="7424076" y="882911"/>
                <a:ext cx="2262735" cy="7411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ea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𝜓</m:t>
                      </m:r>
                      <m:r>
                        <a:rPr lang="cs-CZ" sz="2400" b="0" i="1" smtClean="0">
                          <a:latin typeface="Cambria Math" panose="02040503050406030204" pitchFamily="18" charset="0"/>
                        </a:rPr>
                        <m:t>=−</m:t>
                      </m:r>
                      <m:f>
                        <m:fPr>
                          <m:ctrlPr>
                            <a:rPr lang="cs-CZ" sz="2400" b="0" i="1" smtClean="0">
                              <a:latin typeface="Cambria Math" panose="02040503050406030204" pitchFamily="18" charset="0"/>
                            </a:rPr>
                          </m:ctrlPr>
                        </m:fPr>
                        <m:num>
                          <m:r>
                            <a:rPr lang="cs-CZ" sz="2400" b="0" i="1" smtClean="0">
                              <a:latin typeface="Cambria Math" panose="02040503050406030204" pitchFamily="18" charset="0"/>
                            </a:rPr>
                            <m:t>4</m:t>
                          </m:r>
                          <m:sSup>
                            <m:sSupPr>
                              <m:ctrlPr>
                                <a:rPr lang="cs-CZ" sz="2400" b="0" i="1" smtClean="0">
                                  <a:latin typeface="Cambria Math" panose="02040503050406030204" pitchFamily="18" charset="0"/>
                                  <a:ea typeface="Cambria Math" panose="02040503050406030204" pitchFamily="18" charset="0"/>
                                </a:rPr>
                              </m:ctrlPr>
                            </m:sSupPr>
                            <m:e>
                              <m:r>
                                <a:rPr lang="cs-CZ" sz="2400" b="0" i="1" smtClean="0">
                                  <a:latin typeface="Cambria Math" panose="02040503050406030204" pitchFamily="18" charset="0"/>
                                  <a:ea typeface="Cambria Math" panose="02040503050406030204" pitchFamily="18" charset="0"/>
                                </a:rPr>
                                <m:t>𝜋</m:t>
                              </m:r>
                            </m:e>
                            <m:sup>
                              <m:r>
                                <a:rPr lang="cs-CZ" sz="2400" b="0" i="1" smtClean="0">
                                  <a:latin typeface="Cambria Math" panose="02040503050406030204" pitchFamily="18" charset="0"/>
                                </a:rPr>
                                <m:t>2</m:t>
                              </m:r>
                            </m:sup>
                          </m:sSup>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𝑓</m:t>
                              </m:r>
                            </m:e>
                            <m:sup>
                              <m:r>
                                <a:rPr lang="cs-CZ" sz="2400" b="0" i="1" smtClean="0">
                                  <a:latin typeface="Cambria Math" panose="02040503050406030204" pitchFamily="18" charset="0"/>
                                </a:rPr>
                                <m:t>2</m:t>
                              </m:r>
                            </m:sup>
                          </m:sSup>
                        </m:num>
                        <m:den>
                          <m:sSup>
                            <m:sSupPr>
                              <m:ctrlPr>
                                <a:rPr lang="cs-CZ" sz="2400" i="1" smtClean="0">
                                  <a:solidFill>
                                    <a:srgbClr val="FF0000"/>
                                  </a:solidFill>
                                  <a:latin typeface="Cambria Math" panose="02040503050406030204" pitchFamily="18" charset="0"/>
                                </a:rPr>
                              </m:ctrlPr>
                            </m:sSupPr>
                            <m:e>
                              <m:r>
                                <a:rPr lang="cs-CZ" sz="2400" i="1" smtClean="0">
                                  <a:solidFill>
                                    <a:srgbClr val="FF0000"/>
                                  </a:solidFill>
                                  <a:latin typeface="Cambria Math" panose="02040503050406030204" pitchFamily="18" charset="0"/>
                                </a:rPr>
                                <m:t>𝑢</m:t>
                              </m:r>
                            </m:e>
                            <m:sup>
                              <m:r>
                                <a:rPr lang="cs-CZ" sz="2400" i="1">
                                  <a:latin typeface="Cambria Math" panose="02040503050406030204" pitchFamily="18" charset="0"/>
                                </a:rPr>
                                <m:t>2</m:t>
                              </m:r>
                            </m:sup>
                          </m:sSup>
                        </m:den>
                      </m:f>
                      <m:r>
                        <a:rPr lang="cs-CZ" sz="2400" i="1">
                          <a:latin typeface="Cambria Math" panose="02040503050406030204" pitchFamily="18" charset="0"/>
                          <a:ea typeface="Cambria Math" panose="02040503050406030204" pitchFamily="18" charset="0"/>
                        </a:rPr>
                        <m:t>𝜓</m:t>
                      </m:r>
                    </m:oMath>
                  </m:oMathPara>
                </a14:m>
                <a:endParaRPr lang="cs-CZ" sz="2400" dirty="0"/>
              </a:p>
            </p:txBody>
          </p:sp>
        </mc:Choice>
        <mc:Fallback xmlns="">
          <p:sp>
            <p:nvSpPr>
              <p:cNvPr id="14" name="TextovéPole 13">
                <a:extLst>
                  <a:ext uri="{FF2B5EF4-FFF2-40B4-BE49-F238E27FC236}">
                    <a16:creationId xmlns:a16="http://schemas.microsoft.com/office/drawing/2014/main" id="{A86FCAE5-50D2-ACAD-2861-1352885DC544}"/>
                  </a:ext>
                </a:extLst>
              </p:cNvPr>
              <p:cNvSpPr txBox="1">
                <a:spLocks noRot="1" noChangeAspect="1" noMove="1" noResize="1" noEditPoints="1" noAdjustHandles="1" noChangeArrowheads="1" noChangeShapeType="1" noTextEdit="1"/>
              </p:cNvSpPr>
              <p:nvPr/>
            </p:nvSpPr>
            <p:spPr>
              <a:xfrm>
                <a:off x="7424076" y="882911"/>
                <a:ext cx="2262735" cy="741165"/>
              </a:xfrm>
              <a:prstGeom prst="rect">
                <a:avLst/>
              </a:prstGeom>
              <a:blipFill>
                <a:blip r:embed="rId10"/>
                <a:stretch>
                  <a:fillRect/>
                </a:stretch>
              </a:blipFill>
            </p:spPr>
            <p:txBody>
              <a:bodyPr/>
              <a:lstStyle/>
              <a:p>
                <a:r>
                  <a:rPr lang="cs-CZ">
                    <a:noFill/>
                  </a:rPr>
                  <a:t> </a:t>
                </a:r>
              </a:p>
            </p:txBody>
          </p:sp>
        </mc:Fallback>
      </mc:AlternateContent>
      <p:sp>
        <p:nvSpPr>
          <p:cNvPr id="15" name="Obdélník 14">
            <a:extLst>
              <a:ext uri="{FF2B5EF4-FFF2-40B4-BE49-F238E27FC236}">
                <a16:creationId xmlns:a16="http://schemas.microsoft.com/office/drawing/2014/main" id="{BA11F645-67DE-34DA-F9E3-EAF8E5FF2EA3}"/>
              </a:ext>
            </a:extLst>
          </p:cNvPr>
          <p:cNvSpPr/>
          <p:nvPr/>
        </p:nvSpPr>
        <p:spPr>
          <a:xfrm>
            <a:off x="7160427" y="792129"/>
            <a:ext cx="2794279" cy="964708"/>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mc:AlternateContent xmlns:mc="http://schemas.openxmlformats.org/markup-compatibility/2006" xmlns:a14="http://schemas.microsoft.com/office/drawing/2010/main">
        <mc:Choice Requires="a14">
          <p:sp>
            <p:nvSpPr>
              <p:cNvPr id="12" name="TextovéPole 11">
                <a:extLst>
                  <a:ext uri="{FF2B5EF4-FFF2-40B4-BE49-F238E27FC236}">
                    <a16:creationId xmlns:a16="http://schemas.microsoft.com/office/drawing/2014/main" id="{451DCD03-1380-DF59-3259-3DF74B1BDA8A}"/>
                  </a:ext>
                </a:extLst>
              </p:cNvPr>
              <p:cNvSpPr txBox="1"/>
              <p:nvPr/>
            </p:nvSpPr>
            <p:spPr>
              <a:xfrm>
                <a:off x="6939226" y="2403771"/>
                <a:ext cx="1009122"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i="1" smtClean="0">
                          <a:solidFill>
                            <a:schemeClr val="bg1"/>
                          </a:solidFill>
                          <a:latin typeface="Cambria Math" panose="02040503050406030204" pitchFamily="18" charset="0"/>
                          <a:ea typeface="Cambria Math" panose="02040503050406030204" pitchFamily="18" charset="0"/>
                        </a:rPr>
                        <m:t>⟹</m:t>
                      </m:r>
                      <m:r>
                        <m:rPr>
                          <m:nor/>
                        </m:rPr>
                        <a:rPr lang="cs-CZ" sz="2400" i="0">
                          <a:solidFill>
                            <a:srgbClr val="FF0000"/>
                          </a:solidFill>
                          <a:latin typeface="Cambria Math" panose="02040503050406030204" pitchFamily="18" charset="0"/>
                        </a:rPr>
                        <m:t>𝑢</m:t>
                      </m:r>
                      <m:r>
                        <a:rPr lang="cs-CZ" sz="2400" b="0" i="1" smtClean="0">
                          <a:latin typeface="Cambria Math" panose="02040503050406030204" pitchFamily="18" charset="0"/>
                        </a:rPr>
                        <m:t>=</m:t>
                      </m:r>
                    </m:oMath>
                  </m:oMathPara>
                </a14:m>
                <a:endParaRPr lang="cs-CZ" sz="2400" dirty="0"/>
              </a:p>
            </p:txBody>
          </p:sp>
        </mc:Choice>
        <mc:Fallback xmlns="">
          <p:sp>
            <p:nvSpPr>
              <p:cNvPr id="12" name="TextovéPole 11">
                <a:extLst>
                  <a:ext uri="{FF2B5EF4-FFF2-40B4-BE49-F238E27FC236}">
                    <a16:creationId xmlns:a16="http://schemas.microsoft.com/office/drawing/2014/main" id="{451DCD03-1380-DF59-3259-3DF74B1BDA8A}"/>
                  </a:ext>
                </a:extLst>
              </p:cNvPr>
              <p:cNvSpPr txBox="1">
                <a:spLocks noRot="1" noChangeAspect="1" noMove="1" noResize="1" noEditPoints="1" noAdjustHandles="1" noChangeArrowheads="1" noChangeShapeType="1" noTextEdit="1"/>
              </p:cNvSpPr>
              <p:nvPr/>
            </p:nvSpPr>
            <p:spPr>
              <a:xfrm>
                <a:off x="6939226" y="2403771"/>
                <a:ext cx="1009122" cy="369332"/>
              </a:xfrm>
              <a:prstGeom prst="rect">
                <a:avLst/>
              </a:prstGeom>
              <a:blipFill>
                <a:blip r:embed="rId11"/>
                <a:stretch>
                  <a:fillRect l="-4819" r="-2410"/>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3" name="TextovéPole 12">
                <a:extLst>
                  <a:ext uri="{FF2B5EF4-FFF2-40B4-BE49-F238E27FC236}">
                    <a16:creationId xmlns:a16="http://schemas.microsoft.com/office/drawing/2014/main" id="{94C2293D-6E27-84A6-228D-921423F71503}"/>
                  </a:ext>
                </a:extLst>
              </p:cNvPr>
              <p:cNvSpPr txBox="1"/>
              <p:nvPr/>
            </p:nvSpPr>
            <p:spPr>
              <a:xfrm>
                <a:off x="9341415" y="2151397"/>
                <a:ext cx="412997"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i="1">
                          <a:solidFill>
                            <a:srgbClr val="00B0F0"/>
                          </a:solidFill>
                          <a:latin typeface="Cambria Math" panose="02040503050406030204" pitchFamily="18" charset="0"/>
                        </a:rPr>
                        <m:t>h𝑓</m:t>
                      </m:r>
                    </m:oMath>
                  </m:oMathPara>
                </a14:m>
                <a:endParaRPr lang="cs-CZ" sz="2400" dirty="0"/>
              </a:p>
            </p:txBody>
          </p:sp>
        </mc:Choice>
        <mc:Fallback xmlns="">
          <p:sp>
            <p:nvSpPr>
              <p:cNvPr id="13" name="TextovéPole 12">
                <a:extLst>
                  <a:ext uri="{FF2B5EF4-FFF2-40B4-BE49-F238E27FC236}">
                    <a16:creationId xmlns:a16="http://schemas.microsoft.com/office/drawing/2014/main" id="{94C2293D-6E27-84A6-228D-921423F71503}"/>
                  </a:ext>
                </a:extLst>
              </p:cNvPr>
              <p:cNvSpPr txBox="1">
                <a:spLocks noRot="1" noChangeAspect="1" noMove="1" noResize="1" noEditPoints="1" noAdjustHandles="1" noChangeArrowheads="1" noChangeShapeType="1" noTextEdit="1"/>
              </p:cNvSpPr>
              <p:nvPr/>
            </p:nvSpPr>
            <p:spPr>
              <a:xfrm>
                <a:off x="9341415" y="2151397"/>
                <a:ext cx="412997" cy="369332"/>
              </a:xfrm>
              <a:prstGeom prst="rect">
                <a:avLst/>
              </a:prstGeom>
              <a:blipFill>
                <a:blip r:embed="rId12"/>
                <a:stretch>
                  <a:fillRect l="-26471" t="-1639" r="-23529" b="-31148"/>
                </a:stretch>
              </a:blipFill>
            </p:spPr>
            <p:txBody>
              <a:bodyPr/>
              <a:lstStyle/>
              <a:p>
                <a:r>
                  <a:rPr lang="cs-CZ">
                    <a:noFill/>
                  </a:rPr>
                  <a:t> </a:t>
                </a:r>
              </a:p>
            </p:txBody>
          </p:sp>
        </mc:Fallback>
      </mc:AlternateContent>
      <p:cxnSp>
        <p:nvCxnSpPr>
          <p:cNvPr id="16" name="Přímá spojnice 15">
            <a:extLst>
              <a:ext uri="{FF2B5EF4-FFF2-40B4-BE49-F238E27FC236}">
                <a16:creationId xmlns:a16="http://schemas.microsoft.com/office/drawing/2014/main" id="{C89FCA3A-EA0B-C6D6-C6F8-C6CFFEA422E8}"/>
              </a:ext>
            </a:extLst>
          </p:cNvPr>
          <p:cNvCxnSpPr>
            <a:cxnSpLocks/>
          </p:cNvCxnSpPr>
          <p:nvPr/>
        </p:nvCxnSpPr>
        <p:spPr>
          <a:xfrm>
            <a:off x="7970831" y="2597863"/>
            <a:ext cx="3367324" cy="0"/>
          </a:xfrm>
          <a:prstGeom prst="line">
            <a:avLst/>
          </a:prstGeom>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8" name="TextovéPole 17">
                <a:extLst>
                  <a:ext uri="{FF2B5EF4-FFF2-40B4-BE49-F238E27FC236}">
                    <a16:creationId xmlns:a16="http://schemas.microsoft.com/office/drawing/2014/main" id="{4B3D83B5-3FBF-E614-06CB-7A4631EFD658}"/>
                  </a:ext>
                </a:extLst>
              </p:cNvPr>
              <p:cNvSpPr txBox="1"/>
              <p:nvPr/>
            </p:nvSpPr>
            <p:spPr>
              <a:xfrm>
                <a:off x="8011136" y="2629935"/>
                <a:ext cx="3258841" cy="44723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ad>
                        <m:radPr>
                          <m:degHide m:val="on"/>
                          <m:ctrlPr>
                            <a:rPr lang="cs-CZ" sz="2400" i="1">
                              <a:latin typeface="Cambria Math" panose="02040503050406030204" pitchFamily="18" charset="0"/>
                            </a:rPr>
                          </m:ctrlPr>
                        </m:radPr>
                        <m:deg/>
                        <m:e>
                          <m:r>
                            <a:rPr lang="cs-CZ" sz="2400" i="1">
                              <a:latin typeface="Cambria Math" panose="02040503050406030204" pitchFamily="18" charset="0"/>
                            </a:rPr>
                            <m:t>2</m:t>
                          </m:r>
                          <m:r>
                            <a:rPr lang="cs-CZ" sz="2400" i="1">
                              <a:latin typeface="Cambria Math" panose="02040503050406030204" pitchFamily="18" charset="0"/>
                            </a:rPr>
                            <m:t>𝑚</m:t>
                          </m:r>
                          <m:d>
                            <m:dPr>
                              <m:ctrlPr>
                                <a:rPr lang="cs-CZ" sz="2400" i="1">
                                  <a:latin typeface="Cambria Math" panose="02040503050406030204" pitchFamily="18" charset="0"/>
                                </a:rPr>
                              </m:ctrlPr>
                            </m:dPr>
                            <m:e>
                              <m:r>
                                <a:rPr lang="cs-CZ" sz="2400" i="1">
                                  <a:latin typeface="Cambria Math" panose="02040503050406030204" pitchFamily="18" charset="0"/>
                                </a:rPr>
                                <m:t>h𝑓</m:t>
                              </m:r>
                              <m:r>
                                <a:rPr lang="cs-CZ" sz="2400" i="1">
                                  <a:latin typeface="Cambria Math" panose="02040503050406030204" pitchFamily="18" charset="0"/>
                                </a:rPr>
                                <m:t>−</m:t>
                              </m:r>
                              <m:r>
                                <a:rPr lang="cs-CZ" sz="2400" i="1">
                                  <a:latin typeface="Cambria Math" panose="02040503050406030204" pitchFamily="18" charset="0"/>
                                  <a:ea typeface="Cambria Math" panose="02040503050406030204" pitchFamily="18" charset="0"/>
                                </a:rPr>
                                <m:t>𝑚</m:t>
                              </m:r>
                              <m:sSup>
                                <m:sSupPr>
                                  <m:ctrlPr>
                                    <a:rPr lang="cs-CZ" sz="2400" i="1">
                                      <a:latin typeface="Cambria Math" panose="02040503050406030204" pitchFamily="18" charset="0"/>
                                      <a:ea typeface="Cambria Math" panose="02040503050406030204" pitchFamily="18" charset="0"/>
                                    </a:rPr>
                                  </m:ctrlPr>
                                </m:sSupPr>
                                <m:e>
                                  <m:r>
                                    <a:rPr lang="cs-CZ" sz="2400" i="1">
                                      <a:latin typeface="Cambria Math" panose="02040503050406030204" pitchFamily="18" charset="0"/>
                                      <a:ea typeface="Cambria Math" panose="02040503050406030204" pitchFamily="18" charset="0"/>
                                    </a:rPr>
                                    <m:t>𝑐</m:t>
                                  </m:r>
                                </m:e>
                                <m:sup>
                                  <m:r>
                                    <a:rPr lang="cs-CZ" sz="2400" i="1">
                                      <a:latin typeface="Cambria Math" panose="02040503050406030204" pitchFamily="18" charset="0"/>
                                      <a:ea typeface="Cambria Math" panose="02040503050406030204" pitchFamily="18" charset="0"/>
                                    </a:rPr>
                                    <m:t>2</m:t>
                                  </m:r>
                                </m:sup>
                              </m:sSup>
                              <m:r>
                                <a:rPr lang="cs-CZ" sz="2400" i="1">
                                  <a:latin typeface="Cambria Math" panose="02040503050406030204" pitchFamily="18" charset="0"/>
                                  <a:ea typeface="Cambria Math" panose="02040503050406030204" pitchFamily="18" charset="0"/>
                                </a:rPr>
                                <m:t>+</m:t>
                              </m:r>
                              <m:f>
                                <m:fPr>
                                  <m:type m:val="lin"/>
                                  <m:ctrlPr>
                                    <a:rPr lang="cs-CZ" sz="2400" i="1">
                                      <a:solidFill>
                                        <a:srgbClr val="C00000"/>
                                      </a:solidFill>
                                      <a:latin typeface="Cambria Math" panose="02040503050406030204" pitchFamily="18" charset="0"/>
                                    </a:rPr>
                                  </m:ctrlPr>
                                </m:fPr>
                                <m:num>
                                  <m:sSup>
                                    <m:sSupPr>
                                      <m:ctrlPr>
                                        <a:rPr lang="cs-CZ" sz="2400" i="1">
                                          <a:solidFill>
                                            <a:srgbClr val="C00000"/>
                                          </a:solidFill>
                                          <a:latin typeface="Cambria Math" panose="02040503050406030204" pitchFamily="18" charset="0"/>
                                        </a:rPr>
                                      </m:ctrlPr>
                                    </m:sSupPr>
                                    <m:e>
                                      <m:r>
                                        <a:rPr lang="cs-CZ" sz="2400" i="1">
                                          <a:solidFill>
                                            <a:srgbClr val="C00000"/>
                                          </a:solidFill>
                                          <a:latin typeface="Cambria Math" panose="02040503050406030204" pitchFamily="18" charset="0"/>
                                        </a:rPr>
                                        <m:t>𝑒</m:t>
                                      </m:r>
                                    </m:e>
                                    <m:sup>
                                      <m:r>
                                        <a:rPr lang="cs-CZ" sz="2400" i="1">
                                          <a:solidFill>
                                            <a:srgbClr val="C00000"/>
                                          </a:solidFill>
                                          <a:latin typeface="Cambria Math" panose="02040503050406030204" pitchFamily="18" charset="0"/>
                                        </a:rPr>
                                        <m:t>2</m:t>
                                      </m:r>
                                    </m:sup>
                                  </m:sSup>
                                </m:num>
                                <m:den>
                                  <m:r>
                                    <a:rPr lang="cs-CZ" sz="2400" i="1">
                                      <a:solidFill>
                                        <a:srgbClr val="C00000"/>
                                      </a:solidFill>
                                      <a:latin typeface="Cambria Math" panose="02040503050406030204" pitchFamily="18" charset="0"/>
                                    </a:rPr>
                                    <m:t>𝑟</m:t>
                                  </m:r>
                                </m:den>
                              </m:f>
                            </m:e>
                          </m:d>
                        </m:e>
                      </m:rad>
                    </m:oMath>
                  </m:oMathPara>
                </a14:m>
                <a:endParaRPr lang="cs-CZ" sz="2400" dirty="0"/>
              </a:p>
            </p:txBody>
          </p:sp>
        </mc:Choice>
        <mc:Fallback xmlns="">
          <p:sp>
            <p:nvSpPr>
              <p:cNvPr id="18" name="TextovéPole 17">
                <a:extLst>
                  <a:ext uri="{FF2B5EF4-FFF2-40B4-BE49-F238E27FC236}">
                    <a16:creationId xmlns:a16="http://schemas.microsoft.com/office/drawing/2014/main" id="{4B3D83B5-3FBF-E614-06CB-7A4631EFD658}"/>
                  </a:ext>
                </a:extLst>
              </p:cNvPr>
              <p:cNvSpPr txBox="1">
                <a:spLocks noRot="1" noChangeAspect="1" noMove="1" noResize="1" noEditPoints="1" noAdjustHandles="1" noChangeArrowheads="1" noChangeShapeType="1" noTextEdit="1"/>
              </p:cNvSpPr>
              <p:nvPr/>
            </p:nvSpPr>
            <p:spPr>
              <a:xfrm>
                <a:off x="8011136" y="2629935"/>
                <a:ext cx="3258841" cy="447238"/>
              </a:xfrm>
              <a:prstGeom prst="rect">
                <a:avLst/>
              </a:prstGeom>
              <a:blipFill>
                <a:blip r:embed="rId13"/>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22" name="TextovéPole 21">
                <a:extLst>
                  <a:ext uri="{FF2B5EF4-FFF2-40B4-BE49-F238E27FC236}">
                    <a16:creationId xmlns:a16="http://schemas.microsoft.com/office/drawing/2014/main" id="{6E0000A3-E901-B28E-B14B-664373876C4A}"/>
                  </a:ext>
                </a:extLst>
              </p:cNvPr>
              <p:cNvSpPr txBox="1"/>
              <p:nvPr/>
            </p:nvSpPr>
            <p:spPr>
              <a:xfrm>
                <a:off x="2439281" y="2622951"/>
                <a:ext cx="3432029" cy="44723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type m:val="lin"/>
                          <m:ctrlPr>
                            <a:rPr lang="cs-CZ" sz="2400" i="1">
                              <a:latin typeface="Cambria Math" panose="02040503050406030204" pitchFamily="18" charset="0"/>
                            </a:rPr>
                          </m:ctrlPr>
                        </m:fPr>
                        <m:num>
                          <m:rad>
                            <m:radPr>
                              <m:degHide m:val="on"/>
                              <m:ctrlPr>
                                <a:rPr lang="cs-CZ" sz="2400" i="1">
                                  <a:latin typeface="Cambria Math" panose="02040503050406030204" pitchFamily="18" charset="0"/>
                                </a:rPr>
                              </m:ctrlPr>
                            </m:radPr>
                            <m:deg/>
                            <m:e>
                              <m:sSup>
                                <m:sSupPr>
                                  <m:ctrlPr>
                                    <a:rPr lang="cs-CZ" sz="2400" i="1">
                                      <a:latin typeface="Cambria Math" panose="02040503050406030204" pitchFamily="18" charset="0"/>
                                    </a:rPr>
                                  </m:ctrlPr>
                                </m:sSupPr>
                                <m:e>
                                  <m:d>
                                    <m:dPr>
                                      <m:ctrlPr>
                                        <a:rPr lang="cs-CZ" sz="2400" i="1">
                                          <a:latin typeface="Cambria Math" panose="02040503050406030204" pitchFamily="18" charset="0"/>
                                        </a:rPr>
                                      </m:ctrlPr>
                                    </m:dPr>
                                    <m:e>
                                      <m:r>
                                        <a:rPr lang="cs-CZ" sz="2400" i="1">
                                          <a:latin typeface="Cambria Math" panose="02040503050406030204" pitchFamily="18" charset="0"/>
                                        </a:rPr>
                                        <m:t>h𝑓</m:t>
                                      </m:r>
                                      <m:r>
                                        <a:rPr lang="cs-CZ" sz="2400" i="1">
                                          <a:latin typeface="Cambria Math" panose="02040503050406030204" pitchFamily="18" charset="0"/>
                                        </a:rPr>
                                        <m:t>+</m:t>
                                      </m:r>
                                      <m:f>
                                        <m:fPr>
                                          <m:type m:val="lin"/>
                                          <m:ctrlPr>
                                            <a:rPr lang="cs-CZ" sz="2400" i="1">
                                              <a:solidFill>
                                                <a:srgbClr val="C00000"/>
                                              </a:solidFill>
                                              <a:latin typeface="Cambria Math" panose="02040503050406030204" pitchFamily="18" charset="0"/>
                                            </a:rPr>
                                          </m:ctrlPr>
                                        </m:fPr>
                                        <m:num>
                                          <m:sSup>
                                            <m:sSupPr>
                                              <m:ctrlPr>
                                                <a:rPr lang="cs-CZ" sz="2400" i="1">
                                                  <a:solidFill>
                                                    <a:srgbClr val="C00000"/>
                                                  </a:solidFill>
                                                  <a:latin typeface="Cambria Math" panose="02040503050406030204" pitchFamily="18" charset="0"/>
                                                </a:rPr>
                                              </m:ctrlPr>
                                            </m:sSupPr>
                                            <m:e>
                                              <m:r>
                                                <a:rPr lang="cs-CZ" sz="2400" i="1">
                                                  <a:solidFill>
                                                    <a:srgbClr val="C00000"/>
                                                  </a:solidFill>
                                                  <a:latin typeface="Cambria Math" panose="02040503050406030204" pitchFamily="18" charset="0"/>
                                                </a:rPr>
                                                <m:t>𝑒</m:t>
                                              </m:r>
                                            </m:e>
                                            <m:sup>
                                              <m:r>
                                                <a:rPr lang="cs-CZ" sz="2400" i="1">
                                                  <a:solidFill>
                                                    <a:srgbClr val="C00000"/>
                                                  </a:solidFill>
                                                  <a:latin typeface="Cambria Math" panose="02040503050406030204" pitchFamily="18" charset="0"/>
                                                </a:rPr>
                                                <m:t>2</m:t>
                                              </m:r>
                                            </m:sup>
                                          </m:sSup>
                                        </m:num>
                                        <m:den>
                                          <m:r>
                                            <a:rPr lang="cs-CZ" sz="2400" i="1">
                                              <a:solidFill>
                                                <a:srgbClr val="C00000"/>
                                              </a:solidFill>
                                              <a:latin typeface="Cambria Math" panose="02040503050406030204" pitchFamily="18" charset="0"/>
                                            </a:rPr>
                                            <m:t>𝑟</m:t>
                                          </m:r>
                                        </m:den>
                                      </m:f>
                                    </m:e>
                                  </m:d>
                                </m:e>
                                <m:sup>
                                  <m:r>
                                    <a:rPr lang="cs-CZ" sz="2400" i="1">
                                      <a:latin typeface="Cambria Math" panose="02040503050406030204" pitchFamily="18" charset="0"/>
                                    </a:rPr>
                                    <m:t>2</m:t>
                                  </m:r>
                                </m:sup>
                              </m:sSup>
                              <m:r>
                                <a:rPr lang="cs-CZ" sz="2400" i="1">
                                  <a:latin typeface="Cambria Math" panose="02040503050406030204" pitchFamily="18" charset="0"/>
                                </a:rPr>
                                <m:t>−</m:t>
                              </m:r>
                              <m:sSup>
                                <m:sSupPr>
                                  <m:ctrlPr>
                                    <a:rPr lang="cs-CZ" sz="2400" i="1">
                                      <a:latin typeface="Cambria Math" panose="02040503050406030204" pitchFamily="18" charset="0"/>
                                    </a:rPr>
                                  </m:ctrlPr>
                                </m:sSupPr>
                                <m:e>
                                  <m:r>
                                    <a:rPr lang="cs-CZ" sz="2400" i="1">
                                      <a:latin typeface="Cambria Math" panose="02040503050406030204" pitchFamily="18" charset="0"/>
                                    </a:rPr>
                                    <m:t>𝑚</m:t>
                                  </m:r>
                                </m:e>
                                <m:sup>
                                  <m:r>
                                    <a:rPr lang="cs-CZ" sz="2400" i="1">
                                      <a:latin typeface="Cambria Math" panose="02040503050406030204" pitchFamily="18" charset="0"/>
                                    </a:rPr>
                                    <m:t>2</m:t>
                                  </m:r>
                                </m:sup>
                              </m:sSup>
                              <m:sSup>
                                <m:sSupPr>
                                  <m:ctrlPr>
                                    <a:rPr lang="cs-CZ" sz="2400" i="1">
                                      <a:latin typeface="Cambria Math" panose="02040503050406030204" pitchFamily="18" charset="0"/>
                                    </a:rPr>
                                  </m:ctrlPr>
                                </m:sSupPr>
                                <m:e>
                                  <m:r>
                                    <a:rPr lang="cs-CZ" sz="2400" i="1">
                                      <a:latin typeface="Cambria Math" panose="02040503050406030204" pitchFamily="18" charset="0"/>
                                    </a:rPr>
                                    <m:t>𝑐</m:t>
                                  </m:r>
                                </m:e>
                                <m:sup>
                                  <m:r>
                                    <a:rPr lang="cs-CZ" sz="2400" i="1">
                                      <a:latin typeface="Cambria Math" panose="02040503050406030204" pitchFamily="18" charset="0"/>
                                    </a:rPr>
                                    <m:t>4</m:t>
                                  </m:r>
                                </m:sup>
                              </m:sSup>
                            </m:e>
                          </m:rad>
                        </m:num>
                        <m:den>
                          <m:r>
                            <a:rPr lang="cs-CZ" sz="2400" i="1">
                              <a:latin typeface="Cambria Math" panose="02040503050406030204" pitchFamily="18" charset="0"/>
                            </a:rPr>
                            <m:t>𝑐</m:t>
                          </m:r>
                        </m:den>
                      </m:f>
                    </m:oMath>
                  </m:oMathPara>
                </a14:m>
                <a:endParaRPr lang="cs-CZ" sz="2400" dirty="0"/>
              </a:p>
            </p:txBody>
          </p:sp>
        </mc:Choice>
        <mc:Fallback xmlns="">
          <p:sp>
            <p:nvSpPr>
              <p:cNvPr id="22" name="TextovéPole 21">
                <a:extLst>
                  <a:ext uri="{FF2B5EF4-FFF2-40B4-BE49-F238E27FC236}">
                    <a16:creationId xmlns:a16="http://schemas.microsoft.com/office/drawing/2014/main" id="{6E0000A3-E901-B28E-B14B-664373876C4A}"/>
                  </a:ext>
                </a:extLst>
              </p:cNvPr>
              <p:cNvSpPr txBox="1">
                <a:spLocks noRot="1" noChangeAspect="1" noMove="1" noResize="1" noEditPoints="1" noAdjustHandles="1" noChangeArrowheads="1" noChangeShapeType="1" noTextEdit="1"/>
              </p:cNvSpPr>
              <p:nvPr/>
            </p:nvSpPr>
            <p:spPr>
              <a:xfrm>
                <a:off x="2439281" y="2622951"/>
                <a:ext cx="3432029" cy="447238"/>
              </a:xfrm>
              <a:prstGeom prst="rect">
                <a:avLst/>
              </a:prstGeom>
              <a:blipFill>
                <a:blip r:embed="rId14"/>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23" name="TextovéPole 22">
                <a:extLst>
                  <a:ext uri="{FF2B5EF4-FFF2-40B4-BE49-F238E27FC236}">
                    <a16:creationId xmlns:a16="http://schemas.microsoft.com/office/drawing/2014/main" id="{DC5305BD-4D02-931C-A917-2E6F4C1A0556}"/>
                  </a:ext>
                </a:extLst>
              </p:cNvPr>
              <p:cNvSpPr txBox="1"/>
              <p:nvPr/>
            </p:nvSpPr>
            <p:spPr>
              <a:xfrm>
                <a:off x="1310325" y="2394346"/>
                <a:ext cx="1076709"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cs-CZ" sz="2400" i="1" smtClean="0">
                          <a:solidFill>
                            <a:schemeClr val="bg1"/>
                          </a:solidFill>
                          <a:latin typeface="Cambria Math" panose="02040503050406030204" pitchFamily="18" charset="0"/>
                          <a:ea typeface="Cambria Math" panose="02040503050406030204" pitchFamily="18" charset="0"/>
                        </a:rPr>
                        <m:t>⟹</m:t>
                      </m:r>
                      <m:r>
                        <a:rPr lang="cs-CZ" sz="2400" b="0" i="1" smtClean="0">
                          <a:solidFill>
                            <a:schemeClr val="tx1"/>
                          </a:solidFill>
                          <a:latin typeface="Cambria Math" panose="02040503050406030204" pitchFamily="18" charset="0"/>
                          <a:ea typeface="Cambria Math" panose="02040503050406030204" pitchFamily="18" charset="0"/>
                        </a:rPr>
                        <m:t> </m:t>
                      </m:r>
                      <m:r>
                        <a:rPr lang="cs-CZ" sz="2400" i="1">
                          <a:solidFill>
                            <a:srgbClr val="FF0000"/>
                          </a:solidFill>
                          <a:latin typeface="Cambria Math" panose="02040503050406030204" pitchFamily="18" charset="0"/>
                        </a:rPr>
                        <m:t>𝑢</m:t>
                      </m:r>
                      <m:r>
                        <a:rPr lang="cs-CZ" sz="2400" b="0" i="1" smtClean="0">
                          <a:latin typeface="Cambria Math" panose="02040503050406030204" pitchFamily="18" charset="0"/>
                        </a:rPr>
                        <m:t>=</m:t>
                      </m:r>
                    </m:oMath>
                  </m:oMathPara>
                </a14:m>
                <a:endParaRPr lang="cs-CZ" sz="2400" dirty="0"/>
              </a:p>
            </p:txBody>
          </p:sp>
        </mc:Choice>
        <mc:Fallback xmlns="">
          <p:sp>
            <p:nvSpPr>
              <p:cNvPr id="23" name="TextovéPole 22">
                <a:extLst>
                  <a:ext uri="{FF2B5EF4-FFF2-40B4-BE49-F238E27FC236}">
                    <a16:creationId xmlns:a16="http://schemas.microsoft.com/office/drawing/2014/main" id="{DC5305BD-4D02-931C-A917-2E6F4C1A0556}"/>
                  </a:ext>
                </a:extLst>
              </p:cNvPr>
              <p:cNvSpPr txBox="1">
                <a:spLocks noRot="1" noChangeAspect="1" noMove="1" noResize="1" noEditPoints="1" noAdjustHandles="1" noChangeArrowheads="1" noChangeShapeType="1" noTextEdit="1"/>
              </p:cNvSpPr>
              <p:nvPr/>
            </p:nvSpPr>
            <p:spPr>
              <a:xfrm>
                <a:off x="1310325" y="2394346"/>
                <a:ext cx="1076709" cy="369332"/>
              </a:xfrm>
              <a:prstGeom prst="rect">
                <a:avLst/>
              </a:prstGeom>
              <a:blipFill>
                <a:blip r:embed="rId15"/>
                <a:stretch>
                  <a:fillRect l="-5085" r="-2260"/>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24" name="TextovéPole 23">
                <a:extLst>
                  <a:ext uri="{FF2B5EF4-FFF2-40B4-BE49-F238E27FC236}">
                    <a16:creationId xmlns:a16="http://schemas.microsoft.com/office/drawing/2014/main" id="{200C5CDA-15EE-1DA3-777F-1978AD4AF791}"/>
                  </a:ext>
                </a:extLst>
              </p:cNvPr>
              <p:cNvSpPr txBox="1"/>
              <p:nvPr/>
            </p:nvSpPr>
            <p:spPr>
              <a:xfrm>
                <a:off x="3798457" y="2141972"/>
                <a:ext cx="412997"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i="1">
                          <a:solidFill>
                            <a:srgbClr val="00B0F0"/>
                          </a:solidFill>
                          <a:latin typeface="Cambria Math" panose="02040503050406030204" pitchFamily="18" charset="0"/>
                        </a:rPr>
                        <m:t>h𝑓</m:t>
                      </m:r>
                    </m:oMath>
                  </m:oMathPara>
                </a14:m>
                <a:endParaRPr lang="cs-CZ" sz="2400" dirty="0"/>
              </a:p>
            </p:txBody>
          </p:sp>
        </mc:Choice>
        <mc:Fallback xmlns="">
          <p:sp>
            <p:nvSpPr>
              <p:cNvPr id="24" name="TextovéPole 23">
                <a:extLst>
                  <a:ext uri="{FF2B5EF4-FFF2-40B4-BE49-F238E27FC236}">
                    <a16:creationId xmlns:a16="http://schemas.microsoft.com/office/drawing/2014/main" id="{200C5CDA-15EE-1DA3-777F-1978AD4AF791}"/>
                  </a:ext>
                </a:extLst>
              </p:cNvPr>
              <p:cNvSpPr txBox="1">
                <a:spLocks noRot="1" noChangeAspect="1" noMove="1" noResize="1" noEditPoints="1" noAdjustHandles="1" noChangeArrowheads="1" noChangeShapeType="1" noTextEdit="1"/>
              </p:cNvSpPr>
              <p:nvPr/>
            </p:nvSpPr>
            <p:spPr>
              <a:xfrm>
                <a:off x="3798457" y="2141972"/>
                <a:ext cx="412997" cy="369332"/>
              </a:xfrm>
              <a:prstGeom prst="rect">
                <a:avLst/>
              </a:prstGeom>
              <a:blipFill>
                <a:blip r:embed="rId16"/>
                <a:stretch>
                  <a:fillRect l="-26471" t="-1639" r="-23529" b="-32787"/>
                </a:stretch>
              </a:blipFill>
            </p:spPr>
            <p:txBody>
              <a:bodyPr/>
              <a:lstStyle/>
              <a:p>
                <a:r>
                  <a:rPr lang="cs-CZ">
                    <a:noFill/>
                  </a:rPr>
                  <a:t> </a:t>
                </a:r>
              </a:p>
            </p:txBody>
          </p:sp>
        </mc:Fallback>
      </mc:AlternateContent>
      <p:cxnSp>
        <p:nvCxnSpPr>
          <p:cNvPr id="25" name="Přímá spojnice 24">
            <a:extLst>
              <a:ext uri="{FF2B5EF4-FFF2-40B4-BE49-F238E27FC236}">
                <a16:creationId xmlns:a16="http://schemas.microsoft.com/office/drawing/2014/main" id="{25A7336B-9B20-20B4-D3DE-FE84463BB255}"/>
              </a:ext>
            </a:extLst>
          </p:cNvPr>
          <p:cNvCxnSpPr>
            <a:cxnSpLocks/>
          </p:cNvCxnSpPr>
          <p:nvPr/>
        </p:nvCxnSpPr>
        <p:spPr>
          <a:xfrm>
            <a:off x="2427873" y="2588438"/>
            <a:ext cx="3367324" cy="0"/>
          </a:xfrm>
          <a:prstGeom prst="line">
            <a:avLst/>
          </a:prstGeom>
        </p:spPr>
        <p:style>
          <a:lnRef idx="2">
            <a:schemeClr val="accent1"/>
          </a:lnRef>
          <a:fillRef idx="0">
            <a:schemeClr val="accent1"/>
          </a:fillRef>
          <a:effectRef idx="1">
            <a:schemeClr val="accent1"/>
          </a:effectRef>
          <a:fontRef idx="minor">
            <a:schemeClr val="tx1"/>
          </a:fontRef>
        </p:style>
      </p:cxnSp>
      <p:sp>
        <p:nvSpPr>
          <p:cNvPr id="26" name="TextovéPole 25">
            <a:extLst>
              <a:ext uri="{FF2B5EF4-FFF2-40B4-BE49-F238E27FC236}">
                <a16:creationId xmlns:a16="http://schemas.microsoft.com/office/drawing/2014/main" id="{70C2A789-6882-DA07-D671-C9C785000729}"/>
              </a:ext>
            </a:extLst>
          </p:cNvPr>
          <p:cNvSpPr txBox="1"/>
          <p:nvPr/>
        </p:nvSpPr>
        <p:spPr>
          <a:xfrm>
            <a:off x="2237294" y="1641587"/>
            <a:ext cx="3523337" cy="400110"/>
          </a:xfrm>
          <a:prstGeom prst="rect">
            <a:avLst/>
          </a:prstGeom>
          <a:noFill/>
        </p:spPr>
        <p:txBody>
          <a:bodyPr wrap="none" rtlCol="0">
            <a:spAutoFit/>
          </a:bodyPr>
          <a:lstStyle/>
          <a:p>
            <a:r>
              <a:rPr lang="cs-CZ" sz="2000" dirty="0">
                <a:solidFill>
                  <a:schemeClr val="tx1">
                    <a:lumMod val="50000"/>
                    <a:lumOff val="50000"/>
                  </a:schemeClr>
                </a:solidFill>
              </a:rPr>
              <a:t>Původní relativistický výsledek</a:t>
            </a:r>
          </a:p>
        </p:txBody>
      </p:sp>
    </p:spTree>
    <p:extLst>
      <p:ext uri="{BB962C8B-B14F-4D97-AF65-F5344CB8AC3E}">
        <p14:creationId xmlns:p14="http://schemas.microsoft.com/office/powerpoint/2010/main" val="23013307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647F1-800A-48FD-C287-ED306E6C1970}"/>
            </a:ext>
          </a:extLst>
        </p:cNvPr>
        <p:cNvGrpSpPr/>
        <p:nvPr/>
      </p:nvGrpSpPr>
      <p:grpSpPr>
        <a:xfrm>
          <a:off x="0" y="0"/>
          <a:ext cx="0" cy="0"/>
          <a:chOff x="0" y="0"/>
          <a:chExt cx="0" cy="0"/>
        </a:xfrm>
      </p:grpSpPr>
      <p:sp>
        <p:nvSpPr>
          <p:cNvPr id="20" name="Obdélník 19">
            <a:extLst>
              <a:ext uri="{FF2B5EF4-FFF2-40B4-BE49-F238E27FC236}">
                <a16:creationId xmlns:a16="http://schemas.microsoft.com/office/drawing/2014/main" id="{3B7539E7-81EC-4B37-3B0B-0404454B48D6}"/>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4" name="Přímá spojnice se šipkou 3">
            <a:extLst>
              <a:ext uri="{FF2B5EF4-FFF2-40B4-BE49-F238E27FC236}">
                <a16:creationId xmlns:a16="http://schemas.microsoft.com/office/drawing/2014/main" id="{A03C7223-C2CB-559C-4452-0C5CCB0CC6DD}"/>
              </a:ext>
            </a:extLst>
          </p:cNvPr>
          <p:cNvCxnSpPr>
            <a:cxnSpLocks/>
          </p:cNvCxnSpPr>
          <p:nvPr/>
        </p:nvCxnSpPr>
        <p:spPr>
          <a:xfrm flipV="1">
            <a:off x="7507996" y="1500947"/>
            <a:ext cx="1215940" cy="984160"/>
          </a:xfrm>
          <a:prstGeom prst="straightConnector1">
            <a:avLst/>
          </a:prstGeom>
          <a:ln>
            <a:solidFill>
              <a:srgbClr val="FF0000"/>
            </a:solidFill>
            <a:tailEnd type="stealth" w="lg" len="lg"/>
          </a:ln>
        </p:spPr>
        <p:style>
          <a:lnRef idx="2">
            <a:schemeClr val="accent1"/>
          </a:lnRef>
          <a:fillRef idx="0">
            <a:schemeClr val="accent1"/>
          </a:fillRef>
          <a:effectRef idx="1">
            <a:schemeClr val="accent1"/>
          </a:effectRef>
          <a:fontRef idx="minor">
            <a:schemeClr val="tx1"/>
          </a:fontRef>
        </p:style>
      </p:cxnSp>
      <p:grpSp>
        <p:nvGrpSpPr>
          <p:cNvPr id="6" name="Skupina 5">
            <a:extLst>
              <a:ext uri="{FF2B5EF4-FFF2-40B4-BE49-F238E27FC236}">
                <a16:creationId xmlns:a16="http://schemas.microsoft.com/office/drawing/2014/main" id="{31DD167F-EDDE-D587-44FE-C4F41DA31F0E}"/>
              </a:ext>
            </a:extLst>
          </p:cNvPr>
          <p:cNvGrpSpPr/>
          <p:nvPr/>
        </p:nvGrpSpPr>
        <p:grpSpPr>
          <a:xfrm>
            <a:off x="3082564" y="3463897"/>
            <a:ext cx="5559485" cy="1049871"/>
            <a:chOff x="3261674" y="3492178"/>
            <a:chExt cx="5559485" cy="1049871"/>
          </a:xfrm>
        </p:grpSpPr>
        <p:sp>
          <p:nvSpPr>
            <p:cNvPr id="10" name="Obdélník 9">
              <a:extLst>
                <a:ext uri="{FF2B5EF4-FFF2-40B4-BE49-F238E27FC236}">
                  <a16:creationId xmlns:a16="http://schemas.microsoft.com/office/drawing/2014/main" id="{8B0E0F01-0CC2-D851-D136-3C3A22F14C4D}"/>
                </a:ext>
              </a:extLst>
            </p:cNvPr>
            <p:cNvSpPr/>
            <p:nvPr/>
          </p:nvSpPr>
          <p:spPr>
            <a:xfrm>
              <a:off x="3261674" y="3492178"/>
              <a:ext cx="5559485" cy="1049871"/>
            </a:xfrm>
            <a:prstGeom prst="rect">
              <a:avLst/>
            </a:prstGeom>
            <a:solidFill>
              <a:schemeClr val="bg1">
                <a:lumMod val="95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mc:AlternateContent xmlns:mc="http://schemas.openxmlformats.org/markup-compatibility/2006" xmlns:a14="http://schemas.microsoft.com/office/drawing/2010/main">
          <mc:Choice Requires="a14">
            <p:sp>
              <p:nvSpPr>
                <p:cNvPr id="19" name="TextovéPole 18">
                  <a:extLst>
                    <a:ext uri="{FF2B5EF4-FFF2-40B4-BE49-F238E27FC236}">
                      <a16:creationId xmlns:a16="http://schemas.microsoft.com/office/drawing/2014/main" id="{FA341C36-D8B8-349F-7A0D-EDB3D05EDDA1}"/>
                    </a:ext>
                  </a:extLst>
                </p:cNvPr>
                <p:cNvSpPr txBox="1"/>
                <p:nvPr/>
              </p:nvSpPr>
              <p:spPr>
                <a:xfrm>
                  <a:off x="3419777" y="3620336"/>
                  <a:ext cx="5293180" cy="83734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ea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𝜓</m:t>
                        </m:r>
                        <m:r>
                          <a:rPr lang="cs-CZ" sz="2400" b="0" i="1" smtClean="0">
                            <a:latin typeface="Cambria Math" panose="02040503050406030204" pitchFamily="18" charset="0"/>
                          </a:rPr>
                          <m:t>=−</m:t>
                        </m:r>
                        <m:f>
                          <m:fPr>
                            <m:ctrlPr>
                              <a:rPr lang="cs-CZ" sz="2400" b="0" i="1" smtClean="0">
                                <a:latin typeface="Cambria Math" panose="02040503050406030204" pitchFamily="18" charset="0"/>
                              </a:rPr>
                            </m:ctrlPr>
                          </m:fPr>
                          <m:num>
                            <m:r>
                              <a:rPr lang="cs-CZ" sz="2400" b="0" i="1" smtClean="0">
                                <a:latin typeface="Cambria Math" panose="02040503050406030204" pitchFamily="18" charset="0"/>
                              </a:rPr>
                              <m:t>4</m:t>
                            </m:r>
                            <m:sSup>
                              <m:sSupPr>
                                <m:ctrlPr>
                                  <a:rPr lang="cs-CZ" sz="2400" b="0" i="1" smtClean="0">
                                    <a:latin typeface="Cambria Math" panose="02040503050406030204" pitchFamily="18" charset="0"/>
                                    <a:ea typeface="Cambria Math" panose="02040503050406030204" pitchFamily="18" charset="0"/>
                                  </a:rPr>
                                </m:ctrlPr>
                              </m:sSupPr>
                              <m:e>
                                <m:r>
                                  <a:rPr lang="cs-CZ" sz="2400" b="0" i="1" smtClean="0">
                                    <a:latin typeface="Cambria Math" panose="02040503050406030204" pitchFamily="18" charset="0"/>
                                    <a:ea typeface="Cambria Math" panose="02040503050406030204" pitchFamily="18" charset="0"/>
                                  </a:rPr>
                                  <m:t>𝜋</m:t>
                                </m:r>
                              </m:e>
                              <m:sup>
                                <m:r>
                                  <a:rPr lang="cs-CZ" sz="2400" b="0" i="1" smtClean="0">
                                    <a:latin typeface="Cambria Math" panose="02040503050406030204" pitchFamily="18" charset="0"/>
                                  </a:rPr>
                                  <m:t>2</m:t>
                                </m:r>
                              </m:sup>
                            </m:sSup>
                          </m:num>
                          <m:den>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h</m:t>
                                </m:r>
                              </m:e>
                              <m:sup>
                                <m:r>
                                  <a:rPr lang="cs-CZ" sz="2400" i="1">
                                    <a:latin typeface="Cambria Math" panose="02040503050406030204" pitchFamily="18" charset="0"/>
                                  </a:rPr>
                                  <m:t>2</m:t>
                                </m:r>
                              </m:sup>
                            </m:sSup>
                          </m:den>
                        </m:f>
                        <m:r>
                          <a:rPr lang="cs-CZ" sz="2400" b="0" i="1" smtClean="0">
                            <a:latin typeface="Cambria Math" panose="02040503050406030204" pitchFamily="18" charset="0"/>
                          </a:rPr>
                          <m:t>2</m:t>
                        </m:r>
                        <m:r>
                          <a:rPr lang="cs-CZ" sz="2400" b="0" i="1" smtClean="0">
                            <a:latin typeface="Cambria Math" panose="02040503050406030204" pitchFamily="18" charset="0"/>
                          </a:rPr>
                          <m:t>𝑚</m:t>
                        </m:r>
                        <m:d>
                          <m:dPr>
                            <m:begChr m:val="["/>
                            <m:endChr m:val="]"/>
                            <m:ctrlPr>
                              <a:rPr lang="cs-CZ" sz="2400" i="1">
                                <a:latin typeface="Cambria Math" panose="02040503050406030204" pitchFamily="18" charset="0"/>
                              </a:rPr>
                            </m:ctrlPr>
                          </m:dPr>
                          <m:e>
                            <m:r>
                              <a:rPr lang="cs-CZ" sz="2400" i="1">
                                <a:latin typeface="Cambria Math" panose="02040503050406030204" pitchFamily="18" charset="0"/>
                              </a:rPr>
                              <m:t>h𝑓</m:t>
                            </m:r>
                            <m:r>
                              <a:rPr lang="cs-CZ" sz="2400" i="1">
                                <a:latin typeface="Cambria Math" panose="02040503050406030204" pitchFamily="18" charset="0"/>
                              </a:rPr>
                              <m:t>−</m:t>
                            </m:r>
                            <m:r>
                              <a:rPr lang="cs-CZ" sz="2400" i="1">
                                <a:latin typeface="Cambria Math" panose="02040503050406030204" pitchFamily="18" charset="0"/>
                                <a:ea typeface="Cambria Math" panose="02040503050406030204" pitchFamily="18" charset="0"/>
                              </a:rPr>
                              <m:t>𝑚</m:t>
                            </m:r>
                            <m:sSup>
                              <m:sSupPr>
                                <m:ctrlPr>
                                  <a:rPr lang="cs-CZ" sz="2400" i="1">
                                    <a:latin typeface="Cambria Math" panose="02040503050406030204" pitchFamily="18" charset="0"/>
                                    <a:ea typeface="Cambria Math" panose="02040503050406030204" pitchFamily="18" charset="0"/>
                                  </a:rPr>
                                </m:ctrlPr>
                              </m:sSupPr>
                              <m:e>
                                <m:r>
                                  <a:rPr lang="cs-CZ" sz="2400" i="1">
                                    <a:latin typeface="Cambria Math" panose="02040503050406030204" pitchFamily="18" charset="0"/>
                                    <a:ea typeface="Cambria Math" panose="02040503050406030204" pitchFamily="18" charset="0"/>
                                  </a:rPr>
                                  <m:t>𝑐</m:t>
                                </m:r>
                              </m:e>
                              <m:sup>
                                <m:r>
                                  <a:rPr lang="cs-CZ" sz="2400" i="1">
                                    <a:latin typeface="Cambria Math" panose="02040503050406030204" pitchFamily="18" charset="0"/>
                                    <a:ea typeface="Cambria Math" panose="02040503050406030204" pitchFamily="18" charset="0"/>
                                  </a:rPr>
                                  <m:t>2</m:t>
                                </m:r>
                              </m:sup>
                            </m:sSup>
                            <m:r>
                              <a:rPr lang="cs-CZ" sz="2400" b="0" i="1" smtClean="0">
                                <a:latin typeface="Cambria Math" panose="02040503050406030204" pitchFamily="18" charset="0"/>
                                <a:ea typeface="Cambria Math" panose="02040503050406030204" pitchFamily="18" charset="0"/>
                              </a:rPr>
                              <m:t>−</m:t>
                            </m:r>
                            <m:d>
                              <m:dPr>
                                <m:ctrlPr>
                                  <a:rPr lang="cs-CZ" sz="2400" i="1">
                                    <a:latin typeface="Cambria Math" panose="02040503050406030204" pitchFamily="18" charset="0"/>
                                  </a:rPr>
                                </m:ctrlPr>
                              </m:dPr>
                              <m:e>
                                <m:r>
                                  <a:rPr lang="cs-CZ" sz="2400" i="1">
                                    <a:latin typeface="Cambria Math" panose="02040503050406030204" pitchFamily="18" charset="0"/>
                                  </a:rPr>
                                  <m:t>−</m:t>
                                </m:r>
                                <m:f>
                                  <m:fPr>
                                    <m:ctrlPr>
                                      <a:rPr lang="cs-CZ" sz="2400" i="1">
                                        <a:latin typeface="Cambria Math" panose="02040503050406030204" pitchFamily="18" charset="0"/>
                                      </a:rPr>
                                    </m:ctrlPr>
                                  </m:fPr>
                                  <m:num>
                                    <m:sSup>
                                      <m:sSupPr>
                                        <m:ctrlPr>
                                          <a:rPr lang="cs-CZ" sz="2400" i="1">
                                            <a:latin typeface="Cambria Math" panose="02040503050406030204" pitchFamily="18" charset="0"/>
                                          </a:rPr>
                                        </m:ctrlPr>
                                      </m:sSupPr>
                                      <m:e>
                                        <m:r>
                                          <a:rPr lang="cs-CZ" sz="2400" i="1">
                                            <a:latin typeface="Cambria Math" panose="02040503050406030204" pitchFamily="18" charset="0"/>
                                          </a:rPr>
                                          <m:t>𝑒</m:t>
                                        </m:r>
                                      </m:e>
                                      <m:sup>
                                        <m:r>
                                          <a:rPr lang="cs-CZ" sz="2400" i="1">
                                            <a:latin typeface="Cambria Math" panose="02040503050406030204" pitchFamily="18" charset="0"/>
                                          </a:rPr>
                                          <m:t>2</m:t>
                                        </m:r>
                                      </m:sup>
                                    </m:sSup>
                                  </m:num>
                                  <m:den>
                                    <m:r>
                                      <a:rPr lang="cs-CZ" sz="2400" i="1">
                                        <a:latin typeface="Cambria Math" panose="02040503050406030204" pitchFamily="18" charset="0"/>
                                        <a:ea typeface="Cambria Math" panose="02040503050406030204" pitchFamily="18" charset="0"/>
                                      </a:rPr>
                                      <m:t>𝑟</m:t>
                                    </m:r>
                                  </m:den>
                                </m:f>
                              </m:e>
                            </m:d>
                          </m:e>
                        </m:d>
                        <m:r>
                          <a:rPr lang="cs-CZ" sz="2400" i="1">
                            <a:latin typeface="Cambria Math" panose="02040503050406030204" pitchFamily="18" charset="0"/>
                            <a:ea typeface="Cambria Math" panose="02040503050406030204" pitchFamily="18" charset="0"/>
                          </a:rPr>
                          <m:t>𝜓</m:t>
                        </m:r>
                      </m:oMath>
                    </m:oMathPara>
                  </a14:m>
                  <a:endParaRPr lang="cs-CZ" sz="2400" dirty="0"/>
                </a:p>
              </p:txBody>
            </p:sp>
          </mc:Choice>
          <mc:Fallback xmlns="">
            <p:sp>
              <p:nvSpPr>
                <p:cNvPr id="19" name="TextovéPole 18">
                  <a:extLst>
                    <a:ext uri="{FF2B5EF4-FFF2-40B4-BE49-F238E27FC236}">
                      <a16:creationId xmlns:a16="http://schemas.microsoft.com/office/drawing/2014/main" id="{FA341C36-D8B8-349F-7A0D-EDB3D05EDDA1}"/>
                    </a:ext>
                  </a:extLst>
                </p:cNvPr>
                <p:cNvSpPr txBox="1">
                  <a:spLocks noRot="1" noChangeAspect="1" noMove="1" noResize="1" noEditPoints="1" noAdjustHandles="1" noChangeArrowheads="1" noChangeShapeType="1" noTextEdit="1"/>
                </p:cNvSpPr>
                <p:nvPr/>
              </p:nvSpPr>
              <p:spPr>
                <a:xfrm>
                  <a:off x="3419777" y="3620336"/>
                  <a:ext cx="5293180" cy="837345"/>
                </a:xfrm>
                <a:prstGeom prst="rect">
                  <a:avLst/>
                </a:prstGeom>
                <a:blipFill>
                  <a:blip r:embed="rId4"/>
                  <a:stretch>
                    <a:fillRect/>
                  </a:stretch>
                </a:blipFill>
              </p:spPr>
              <p:txBody>
                <a:bodyPr/>
                <a:lstStyle/>
                <a:p>
                  <a:r>
                    <a:rPr lang="cs-CZ">
                      <a:noFill/>
                    </a:rPr>
                    <a:t> </a:t>
                  </a:r>
                </a:p>
              </p:txBody>
            </p:sp>
          </mc:Fallback>
        </mc:AlternateContent>
      </p:grpSp>
      <p:sp>
        <p:nvSpPr>
          <p:cNvPr id="27" name="Obdélník: se zakulacenými rohy 26">
            <a:extLst>
              <a:ext uri="{FF2B5EF4-FFF2-40B4-BE49-F238E27FC236}">
                <a16:creationId xmlns:a16="http://schemas.microsoft.com/office/drawing/2014/main" id="{4FE24107-4604-A074-A0BB-BAD5A3A6A8F2}"/>
              </a:ext>
            </a:extLst>
          </p:cNvPr>
          <p:cNvSpPr/>
          <p:nvPr/>
        </p:nvSpPr>
        <p:spPr>
          <a:xfrm>
            <a:off x="5456174" y="3522376"/>
            <a:ext cx="1340552" cy="1167099"/>
          </a:xfrm>
          <a:prstGeom prst="roundRect">
            <a:avLst/>
          </a:prstGeom>
          <a:no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0" name="Obdélník: se zakulacenými rohy 29">
            <a:extLst>
              <a:ext uri="{FF2B5EF4-FFF2-40B4-BE49-F238E27FC236}">
                <a16:creationId xmlns:a16="http://schemas.microsoft.com/office/drawing/2014/main" id="{906AD16A-0971-10A3-FAFE-623C3C7834E2}"/>
              </a:ext>
            </a:extLst>
          </p:cNvPr>
          <p:cNvSpPr/>
          <p:nvPr/>
        </p:nvSpPr>
        <p:spPr>
          <a:xfrm>
            <a:off x="7352907" y="3531373"/>
            <a:ext cx="597793" cy="1144367"/>
          </a:xfrm>
          <a:prstGeom prst="round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solidFill>
                <a:srgbClr val="C00000"/>
              </a:solidFill>
            </a:endParaRPr>
          </a:p>
        </p:txBody>
      </p:sp>
      <mc:AlternateContent xmlns:mc="http://schemas.openxmlformats.org/markup-compatibility/2006" xmlns:a14="http://schemas.microsoft.com/office/drawing/2010/main">
        <mc:Choice Requires="a14">
          <p:sp>
            <p:nvSpPr>
              <p:cNvPr id="34" name="TextovéPole 33">
                <a:extLst>
                  <a:ext uri="{FF2B5EF4-FFF2-40B4-BE49-F238E27FC236}">
                    <a16:creationId xmlns:a16="http://schemas.microsoft.com/office/drawing/2014/main" id="{FEF01902-741C-0394-F314-235A4FC451A7}"/>
                  </a:ext>
                </a:extLst>
              </p:cNvPr>
              <p:cNvSpPr txBox="1"/>
              <p:nvPr/>
            </p:nvSpPr>
            <p:spPr>
              <a:xfrm>
                <a:off x="7497017" y="4482991"/>
                <a:ext cx="309572" cy="430887"/>
              </a:xfrm>
              <a:prstGeom prst="rect">
                <a:avLst/>
              </a:prstGeom>
              <a:solidFill>
                <a:schemeClr val="bg1"/>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800" b="0" i="1" smtClean="0">
                          <a:solidFill>
                            <a:srgbClr val="C00000"/>
                          </a:solidFill>
                          <a:latin typeface="Cambria Math" panose="02040503050406030204" pitchFamily="18" charset="0"/>
                        </a:rPr>
                        <m:t>𝑉</m:t>
                      </m:r>
                    </m:oMath>
                  </m:oMathPara>
                </a14:m>
                <a:endParaRPr lang="cs-CZ" sz="2800" dirty="0">
                  <a:solidFill>
                    <a:srgbClr val="C00000"/>
                  </a:solidFill>
                </a:endParaRPr>
              </a:p>
            </p:txBody>
          </p:sp>
        </mc:Choice>
        <mc:Fallback xmlns="">
          <p:sp>
            <p:nvSpPr>
              <p:cNvPr id="34" name="TextovéPole 33">
                <a:extLst>
                  <a:ext uri="{FF2B5EF4-FFF2-40B4-BE49-F238E27FC236}">
                    <a16:creationId xmlns:a16="http://schemas.microsoft.com/office/drawing/2014/main" id="{FEF01902-741C-0394-F314-235A4FC451A7}"/>
                  </a:ext>
                </a:extLst>
              </p:cNvPr>
              <p:cNvSpPr txBox="1">
                <a:spLocks noRot="1" noChangeAspect="1" noMove="1" noResize="1" noEditPoints="1" noAdjustHandles="1" noChangeArrowheads="1" noChangeShapeType="1" noTextEdit="1"/>
              </p:cNvSpPr>
              <p:nvPr/>
            </p:nvSpPr>
            <p:spPr>
              <a:xfrm>
                <a:off x="7497017" y="4482991"/>
                <a:ext cx="309572" cy="430887"/>
              </a:xfrm>
              <a:prstGeom prst="rect">
                <a:avLst/>
              </a:prstGeom>
              <a:blipFill>
                <a:blip r:embed="rId5"/>
                <a:stretch>
                  <a:fillRect/>
                </a:stretch>
              </a:blipFill>
            </p:spPr>
            <p:txBody>
              <a:bodyPr/>
              <a:lstStyle/>
              <a:p>
                <a:r>
                  <a:rPr lang="cs-CZ">
                    <a:noFill/>
                  </a:rPr>
                  <a:t> </a:t>
                </a:r>
              </a:p>
            </p:txBody>
          </p:sp>
        </mc:Fallback>
      </mc:AlternateContent>
      <p:sp>
        <p:nvSpPr>
          <p:cNvPr id="43" name="TextovéPole 42">
            <a:extLst>
              <a:ext uri="{FF2B5EF4-FFF2-40B4-BE49-F238E27FC236}">
                <a16:creationId xmlns:a16="http://schemas.microsoft.com/office/drawing/2014/main" id="{964A7B8A-FD04-F832-5204-1DDAD64DBE91}"/>
              </a:ext>
            </a:extLst>
          </p:cNvPr>
          <p:cNvSpPr txBox="1"/>
          <p:nvPr/>
        </p:nvSpPr>
        <p:spPr>
          <a:xfrm>
            <a:off x="1959447" y="28602"/>
            <a:ext cx="8226932"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a:t>
            </a:r>
            <a:r>
              <a:rPr lang="cs-CZ" sz="2400" cap="small" dirty="0" err="1">
                <a:solidFill>
                  <a:srgbClr val="70AD47">
                    <a:lumMod val="50000"/>
                  </a:srgbClr>
                </a:solidFill>
                <a:latin typeface="Calibri" panose="020F0502020204030204"/>
              </a:rPr>
              <a:t>nerelativistickou</a:t>
            </a:r>
            <a:r>
              <a:rPr lang="cs-CZ" sz="2400" cap="small" dirty="0">
                <a:solidFill>
                  <a:srgbClr val="70AD47">
                    <a:lumMod val="50000"/>
                  </a:srgbClr>
                </a:solidFill>
                <a:latin typeface="Calibri" panose="020F0502020204030204"/>
              </a:rPr>
              <a:t> vlnovou rovnici (poprvé)</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mc:AlternateContent xmlns:mc="http://schemas.openxmlformats.org/markup-compatibility/2006" xmlns:a14="http://schemas.microsoft.com/office/drawing/2010/main">
        <mc:Choice Requires="a14">
          <p:sp>
            <p:nvSpPr>
              <p:cNvPr id="14" name="TextovéPole 13">
                <a:extLst>
                  <a:ext uri="{FF2B5EF4-FFF2-40B4-BE49-F238E27FC236}">
                    <a16:creationId xmlns:a16="http://schemas.microsoft.com/office/drawing/2014/main" id="{A86FCAE5-50D2-ACAD-2861-1352885DC544}"/>
                  </a:ext>
                </a:extLst>
              </p:cNvPr>
              <p:cNvSpPr txBox="1"/>
              <p:nvPr/>
            </p:nvSpPr>
            <p:spPr>
              <a:xfrm>
                <a:off x="7424076" y="882911"/>
                <a:ext cx="2262735" cy="7411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ea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𝜓</m:t>
                      </m:r>
                      <m:r>
                        <a:rPr lang="cs-CZ" sz="2400" b="0" i="1" smtClean="0">
                          <a:latin typeface="Cambria Math" panose="02040503050406030204" pitchFamily="18" charset="0"/>
                        </a:rPr>
                        <m:t>=−</m:t>
                      </m:r>
                      <m:f>
                        <m:fPr>
                          <m:ctrlPr>
                            <a:rPr lang="cs-CZ" sz="2400" b="0" i="1" smtClean="0">
                              <a:latin typeface="Cambria Math" panose="02040503050406030204" pitchFamily="18" charset="0"/>
                            </a:rPr>
                          </m:ctrlPr>
                        </m:fPr>
                        <m:num>
                          <m:r>
                            <a:rPr lang="cs-CZ" sz="2400" b="0" i="1" smtClean="0">
                              <a:latin typeface="Cambria Math" panose="02040503050406030204" pitchFamily="18" charset="0"/>
                            </a:rPr>
                            <m:t>4</m:t>
                          </m:r>
                          <m:sSup>
                            <m:sSupPr>
                              <m:ctrlPr>
                                <a:rPr lang="cs-CZ" sz="2400" b="0" i="1" smtClean="0">
                                  <a:latin typeface="Cambria Math" panose="02040503050406030204" pitchFamily="18" charset="0"/>
                                  <a:ea typeface="Cambria Math" panose="02040503050406030204" pitchFamily="18" charset="0"/>
                                </a:rPr>
                              </m:ctrlPr>
                            </m:sSupPr>
                            <m:e>
                              <m:r>
                                <a:rPr lang="cs-CZ" sz="2400" b="0" i="1" smtClean="0">
                                  <a:latin typeface="Cambria Math" panose="02040503050406030204" pitchFamily="18" charset="0"/>
                                  <a:ea typeface="Cambria Math" panose="02040503050406030204" pitchFamily="18" charset="0"/>
                                </a:rPr>
                                <m:t>𝜋</m:t>
                              </m:r>
                            </m:e>
                            <m:sup>
                              <m:r>
                                <a:rPr lang="cs-CZ" sz="2400" b="0" i="1" smtClean="0">
                                  <a:latin typeface="Cambria Math" panose="02040503050406030204" pitchFamily="18" charset="0"/>
                                </a:rPr>
                                <m:t>2</m:t>
                              </m:r>
                            </m:sup>
                          </m:sSup>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𝑓</m:t>
                              </m:r>
                            </m:e>
                            <m:sup>
                              <m:r>
                                <a:rPr lang="cs-CZ" sz="2400" b="0" i="1" smtClean="0">
                                  <a:latin typeface="Cambria Math" panose="02040503050406030204" pitchFamily="18" charset="0"/>
                                </a:rPr>
                                <m:t>2</m:t>
                              </m:r>
                            </m:sup>
                          </m:sSup>
                        </m:num>
                        <m:den>
                          <m:sSup>
                            <m:sSupPr>
                              <m:ctrlPr>
                                <a:rPr lang="cs-CZ" sz="2400" i="1" smtClean="0">
                                  <a:solidFill>
                                    <a:srgbClr val="FF0000"/>
                                  </a:solidFill>
                                  <a:latin typeface="Cambria Math" panose="02040503050406030204" pitchFamily="18" charset="0"/>
                                </a:rPr>
                              </m:ctrlPr>
                            </m:sSupPr>
                            <m:e>
                              <m:r>
                                <a:rPr lang="cs-CZ" sz="2400" i="1" smtClean="0">
                                  <a:solidFill>
                                    <a:srgbClr val="FF0000"/>
                                  </a:solidFill>
                                  <a:latin typeface="Cambria Math" panose="02040503050406030204" pitchFamily="18" charset="0"/>
                                </a:rPr>
                                <m:t>𝑢</m:t>
                              </m:r>
                            </m:e>
                            <m:sup>
                              <m:r>
                                <a:rPr lang="cs-CZ" sz="2400" i="1">
                                  <a:latin typeface="Cambria Math" panose="02040503050406030204" pitchFamily="18" charset="0"/>
                                </a:rPr>
                                <m:t>2</m:t>
                              </m:r>
                            </m:sup>
                          </m:sSup>
                        </m:den>
                      </m:f>
                      <m:r>
                        <a:rPr lang="cs-CZ" sz="2400" i="1">
                          <a:latin typeface="Cambria Math" panose="02040503050406030204" pitchFamily="18" charset="0"/>
                          <a:ea typeface="Cambria Math" panose="02040503050406030204" pitchFamily="18" charset="0"/>
                        </a:rPr>
                        <m:t>𝜓</m:t>
                      </m:r>
                    </m:oMath>
                  </m:oMathPara>
                </a14:m>
                <a:endParaRPr lang="cs-CZ" sz="2400" dirty="0"/>
              </a:p>
            </p:txBody>
          </p:sp>
        </mc:Choice>
        <mc:Fallback xmlns="">
          <p:sp>
            <p:nvSpPr>
              <p:cNvPr id="14" name="TextovéPole 13">
                <a:extLst>
                  <a:ext uri="{FF2B5EF4-FFF2-40B4-BE49-F238E27FC236}">
                    <a16:creationId xmlns:a16="http://schemas.microsoft.com/office/drawing/2014/main" id="{A86FCAE5-50D2-ACAD-2861-1352885DC544}"/>
                  </a:ext>
                </a:extLst>
              </p:cNvPr>
              <p:cNvSpPr txBox="1">
                <a:spLocks noRot="1" noChangeAspect="1" noMove="1" noResize="1" noEditPoints="1" noAdjustHandles="1" noChangeArrowheads="1" noChangeShapeType="1" noTextEdit="1"/>
              </p:cNvSpPr>
              <p:nvPr/>
            </p:nvSpPr>
            <p:spPr>
              <a:xfrm>
                <a:off x="7424076" y="882911"/>
                <a:ext cx="2262735" cy="741165"/>
              </a:xfrm>
              <a:prstGeom prst="rect">
                <a:avLst/>
              </a:prstGeom>
              <a:blipFill>
                <a:blip r:embed="rId10"/>
                <a:stretch>
                  <a:fillRect/>
                </a:stretch>
              </a:blipFill>
            </p:spPr>
            <p:txBody>
              <a:bodyPr/>
              <a:lstStyle/>
              <a:p>
                <a:r>
                  <a:rPr lang="cs-CZ">
                    <a:noFill/>
                  </a:rPr>
                  <a:t> </a:t>
                </a:r>
              </a:p>
            </p:txBody>
          </p:sp>
        </mc:Fallback>
      </mc:AlternateContent>
      <p:sp>
        <p:nvSpPr>
          <p:cNvPr id="15" name="Obdélník 14">
            <a:extLst>
              <a:ext uri="{FF2B5EF4-FFF2-40B4-BE49-F238E27FC236}">
                <a16:creationId xmlns:a16="http://schemas.microsoft.com/office/drawing/2014/main" id="{B905F111-B457-0CD0-5A3F-F19F58C6F683}"/>
              </a:ext>
            </a:extLst>
          </p:cNvPr>
          <p:cNvSpPr/>
          <p:nvPr/>
        </p:nvSpPr>
        <p:spPr>
          <a:xfrm>
            <a:off x="7160427" y="792129"/>
            <a:ext cx="2794279" cy="964708"/>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mc:AlternateContent xmlns:mc="http://schemas.openxmlformats.org/markup-compatibility/2006" xmlns:a14="http://schemas.microsoft.com/office/drawing/2010/main">
        <mc:Choice Requires="a14">
          <p:sp>
            <p:nvSpPr>
              <p:cNvPr id="17" name="TextovéPole 16">
                <a:extLst>
                  <a:ext uri="{FF2B5EF4-FFF2-40B4-BE49-F238E27FC236}">
                    <a16:creationId xmlns:a16="http://schemas.microsoft.com/office/drawing/2014/main" id="{81E69DC8-2C63-B284-9ED9-843C49E7765D}"/>
                  </a:ext>
                </a:extLst>
              </p:cNvPr>
              <p:cNvSpPr txBox="1"/>
              <p:nvPr/>
            </p:nvSpPr>
            <p:spPr>
              <a:xfrm flipH="1">
                <a:off x="5936275" y="4441558"/>
                <a:ext cx="443060" cy="430887"/>
              </a:xfrm>
              <a:prstGeom prst="rect">
                <a:avLst/>
              </a:prstGeom>
              <a:solidFill>
                <a:schemeClr val="bg1"/>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cs-CZ" sz="2800" b="0" i="1" smtClean="0">
                          <a:solidFill>
                            <a:srgbClr val="92D050"/>
                          </a:solidFill>
                          <a:latin typeface="Cambria Math" panose="02040503050406030204" pitchFamily="18" charset="0"/>
                        </a:rPr>
                        <m:t>𝐸</m:t>
                      </m:r>
                    </m:oMath>
                  </m:oMathPara>
                </a14:m>
                <a:endParaRPr lang="cs-CZ" sz="2800" dirty="0">
                  <a:solidFill>
                    <a:srgbClr val="92D050"/>
                  </a:solidFill>
                </a:endParaRPr>
              </a:p>
            </p:txBody>
          </p:sp>
        </mc:Choice>
        <mc:Fallback xmlns="">
          <p:sp>
            <p:nvSpPr>
              <p:cNvPr id="17" name="TextovéPole 16">
                <a:extLst>
                  <a:ext uri="{FF2B5EF4-FFF2-40B4-BE49-F238E27FC236}">
                    <a16:creationId xmlns:a16="http://schemas.microsoft.com/office/drawing/2014/main" id="{81E69DC8-2C63-B284-9ED9-843C49E7765D}"/>
                  </a:ext>
                </a:extLst>
              </p:cNvPr>
              <p:cNvSpPr txBox="1">
                <a:spLocks noRot="1" noChangeAspect="1" noMove="1" noResize="1" noEditPoints="1" noAdjustHandles="1" noChangeArrowheads="1" noChangeShapeType="1" noTextEdit="1"/>
              </p:cNvSpPr>
              <p:nvPr/>
            </p:nvSpPr>
            <p:spPr>
              <a:xfrm flipH="1">
                <a:off x="5936275" y="4441558"/>
                <a:ext cx="443060" cy="430887"/>
              </a:xfrm>
              <a:prstGeom prst="rect">
                <a:avLst/>
              </a:prstGeom>
              <a:blipFill>
                <a:blip r:embed="rId11"/>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2" name="TextovéPole 11">
                <a:extLst>
                  <a:ext uri="{FF2B5EF4-FFF2-40B4-BE49-F238E27FC236}">
                    <a16:creationId xmlns:a16="http://schemas.microsoft.com/office/drawing/2014/main" id="{6A870607-2AA0-2080-0719-10EEBD6F9217}"/>
                  </a:ext>
                </a:extLst>
              </p:cNvPr>
              <p:cNvSpPr txBox="1"/>
              <p:nvPr/>
            </p:nvSpPr>
            <p:spPr>
              <a:xfrm>
                <a:off x="6939226" y="2403771"/>
                <a:ext cx="1009122"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i="1" smtClean="0">
                          <a:solidFill>
                            <a:schemeClr val="bg1"/>
                          </a:solidFill>
                          <a:latin typeface="Cambria Math" panose="02040503050406030204" pitchFamily="18" charset="0"/>
                          <a:ea typeface="Cambria Math" panose="02040503050406030204" pitchFamily="18" charset="0"/>
                        </a:rPr>
                        <m:t>⟹</m:t>
                      </m:r>
                      <m:r>
                        <m:rPr>
                          <m:nor/>
                        </m:rPr>
                        <a:rPr lang="cs-CZ" sz="2400" i="0">
                          <a:solidFill>
                            <a:srgbClr val="FF0000"/>
                          </a:solidFill>
                          <a:latin typeface="Cambria Math" panose="02040503050406030204" pitchFamily="18" charset="0"/>
                        </a:rPr>
                        <m:t>𝑢</m:t>
                      </m:r>
                      <m:r>
                        <a:rPr lang="cs-CZ" sz="2400" b="0" i="1" smtClean="0">
                          <a:latin typeface="Cambria Math" panose="02040503050406030204" pitchFamily="18" charset="0"/>
                        </a:rPr>
                        <m:t>=</m:t>
                      </m:r>
                    </m:oMath>
                  </m:oMathPara>
                </a14:m>
                <a:endParaRPr lang="cs-CZ" sz="2400" dirty="0"/>
              </a:p>
            </p:txBody>
          </p:sp>
        </mc:Choice>
        <mc:Fallback xmlns="">
          <p:sp>
            <p:nvSpPr>
              <p:cNvPr id="12" name="TextovéPole 11">
                <a:extLst>
                  <a:ext uri="{FF2B5EF4-FFF2-40B4-BE49-F238E27FC236}">
                    <a16:creationId xmlns:a16="http://schemas.microsoft.com/office/drawing/2014/main" id="{6A870607-2AA0-2080-0719-10EEBD6F9217}"/>
                  </a:ext>
                </a:extLst>
              </p:cNvPr>
              <p:cNvSpPr txBox="1">
                <a:spLocks noRot="1" noChangeAspect="1" noMove="1" noResize="1" noEditPoints="1" noAdjustHandles="1" noChangeArrowheads="1" noChangeShapeType="1" noTextEdit="1"/>
              </p:cNvSpPr>
              <p:nvPr/>
            </p:nvSpPr>
            <p:spPr>
              <a:xfrm>
                <a:off x="6939226" y="2403771"/>
                <a:ext cx="1009122" cy="369332"/>
              </a:xfrm>
              <a:prstGeom prst="rect">
                <a:avLst/>
              </a:prstGeom>
              <a:blipFill>
                <a:blip r:embed="rId12"/>
                <a:stretch>
                  <a:fillRect l="-4819" r="-2410"/>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3" name="TextovéPole 12">
                <a:extLst>
                  <a:ext uri="{FF2B5EF4-FFF2-40B4-BE49-F238E27FC236}">
                    <a16:creationId xmlns:a16="http://schemas.microsoft.com/office/drawing/2014/main" id="{F03E6A38-AB11-8170-A7DC-5DD6D958F981}"/>
                  </a:ext>
                </a:extLst>
              </p:cNvPr>
              <p:cNvSpPr txBox="1"/>
              <p:nvPr/>
            </p:nvSpPr>
            <p:spPr>
              <a:xfrm>
                <a:off x="9341415" y="2151397"/>
                <a:ext cx="412997"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i="1">
                          <a:solidFill>
                            <a:srgbClr val="00B0F0"/>
                          </a:solidFill>
                          <a:latin typeface="Cambria Math" panose="02040503050406030204" pitchFamily="18" charset="0"/>
                        </a:rPr>
                        <m:t>h𝑓</m:t>
                      </m:r>
                    </m:oMath>
                  </m:oMathPara>
                </a14:m>
                <a:endParaRPr lang="cs-CZ" sz="2400" dirty="0"/>
              </a:p>
            </p:txBody>
          </p:sp>
        </mc:Choice>
        <mc:Fallback xmlns="">
          <p:sp>
            <p:nvSpPr>
              <p:cNvPr id="13" name="TextovéPole 12">
                <a:extLst>
                  <a:ext uri="{FF2B5EF4-FFF2-40B4-BE49-F238E27FC236}">
                    <a16:creationId xmlns:a16="http://schemas.microsoft.com/office/drawing/2014/main" id="{F03E6A38-AB11-8170-A7DC-5DD6D958F981}"/>
                  </a:ext>
                </a:extLst>
              </p:cNvPr>
              <p:cNvSpPr txBox="1">
                <a:spLocks noRot="1" noChangeAspect="1" noMove="1" noResize="1" noEditPoints="1" noAdjustHandles="1" noChangeArrowheads="1" noChangeShapeType="1" noTextEdit="1"/>
              </p:cNvSpPr>
              <p:nvPr/>
            </p:nvSpPr>
            <p:spPr>
              <a:xfrm>
                <a:off x="9341415" y="2151397"/>
                <a:ext cx="412997" cy="369332"/>
              </a:xfrm>
              <a:prstGeom prst="rect">
                <a:avLst/>
              </a:prstGeom>
              <a:blipFill>
                <a:blip r:embed="rId13"/>
                <a:stretch>
                  <a:fillRect l="-26471" t="-1639" r="-23529" b="-31148"/>
                </a:stretch>
              </a:blipFill>
            </p:spPr>
            <p:txBody>
              <a:bodyPr/>
              <a:lstStyle/>
              <a:p>
                <a:r>
                  <a:rPr lang="cs-CZ">
                    <a:noFill/>
                  </a:rPr>
                  <a:t> </a:t>
                </a:r>
              </a:p>
            </p:txBody>
          </p:sp>
        </mc:Fallback>
      </mc:AlternateContent>
      <p:cxnSp>
        <p:nvCxnSpPr>
          <p:cNvPr id="16" name="Přímá spojnice 15">
            <a:extLst>
              <a:ext uri="{FF2B5EF4-FFF2-40B4-BE49-F238E27FC236}">
                <a16:creationId xmlns:a16="http://schemas.microsoft.com/office/drawing/2014/main" id="{63452238-8650-3E39-F772-4931EDC23B1C}"/>
              </a:ext>
            </a:extLst>
          </p:cNvPr>
          <p:cNvCxnSpPr>
            <a:cxnSpLocks/>
          </p:cNvCxnSpPr>
          <p:nvPr/>
        </p:nvCxnSpPr>
        <p:spPr>
          <a:xfrm>
            <a:off x="7970831" y="2597863"/>
            <a:ext cx="3367324" cy="0"/>
          </a:xfrm>
          <a:prstGeom prst="line">
            <a:avLst/>
          </a:prstGeom>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8" name="TextovéPole 17">
                <a:extLst>
                  <a:ext uri="{FF2B5EF4-FFF2-40B4-BE49-F238E27FC236}">
                    <a16:creationId xmlns:a16="http://schemas.microsoft.com/office/drawing/2014/main" id="{7D56B470-6D11-1E45-C025-A9E5DDEBC8D0}"/>
                  </a:ext>
                </a:extLst>
              </p:cNvPr>
              <p:cNvSpPr txBox="1"/>
              <p:nvPr/>
            </p:nvSpPr>
            <p:spPr>
              <a:xfrm>
                <a:off x="8011136" y="2629935"/>
                <a:ext cx="3258841" cy="44723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ad>
                        <m:radPr>
                          <m:degHide m:val="on"/>
                          <m:ctrlPr>
                            <a:rPr lang="cs-CZ" sz="2400" i="1">
                              <a:latin typeface="Cambria Math" panose="02040503050406030204" pitchFamily="18" charset="0"/>
                            </a:rPr>
                          </m:ctrlPr>
                        </m:radPr>
                        <m:deg/>
                        <m:e>
                          <m:r>
                            <a:rPr lang="cs-CZ" sz="2400" i="1">
                              <a:latin typeface="Cambria Math" panose="02040503050406030204" pitchFamily="18" charset="0"/>
                            </a:rPr>
                            <m:t>2</m:t>
                          </m:r>
                          <m:r>
                            <a:rPr lang="cs-CZ" sz="2400" i="1">
                              <a:latin typeface="Cambria Math" panose="02040503050406030204" pitchFamily="18" charset="0"/>
                            </a:rPr>
                            <m:t>𝑚</m:t>
                          </m:r>
                          <m:d>
                            <m:dPr>
                              <m:ctrlPr>
                                <a:rPr lang="cs-CZ" sz="2400" i="1">
                                  <a:latin typeface="Cambria Math" panose="02040503050406030204" pitchFamily="18" charset="0"/>
                                </a:rPr>
                              </m:ctrlPr>
                            </m:dPr>
                            <m:e>
                              <m:r>
                                <a:rPr lang="cs-CZ" sz="2400" i="1">
                                  <a:latin typeface="Cambria Math" panose="02040503050406030204" pitchFamily="18" charset="0"/>
                                </a:rPr>
                                <m:t>h𝑓</m:t>
                              </m:r>
                              <m:r>
                                <a:rPr lang="cs-CZ" sz="2400" i="1">
                                  <a:latin typeface="Cambria Math" panose="02040503050406030204" pitchFamily="18" charset="0"/>
                                </a:rPr>
                                <m:t>−</m:t>
                              </m:r>
                              <m:r>
                                <a:rPr lang="cs-CZ" sz="2400" i="1">
                                  <a:latin typeface="Cambria Math" panose="02040503050406030204" pitchFamily="18" charset="0"/>
                                  <a:ea typeface="Cambria Math" panose="02040503050406030204" pitchFamily="18" charset="0"/>
                                </a:rPr>
                                <m:t>𝑚</m:t>
                              </m:r>
                              <m:sSup>
                                <m:sSupPr>
                                  <m:ctrlPr>
                                    <a:rPr lang="cs-CZ" sz="2400" i="1">
                                      <a:latin typeface="Cambria Math" panose="02040503050406030204" pitchFamily="18" charset="0"/>
                                      <a:ea typeface="Cambria Math" panose="02040503050406030204" pitchFamily="18" charset="0"/>
                                    </a:rPr>
                                  </m:ctrlPr>
                                </m:sSupPr>
                                <m:e>
                                  <m:r>
                                    <a:rPr lang="cs-CZ" sz="2400" i="1">
                                      <a:latin typeface="Cambria Math" panose="02040503050406030204" pitchFamily="18" charset="0"/>
                                      <a:ea typeface="Cambria Math" panose="02040503050406030204" pitchFamily="18" charset="0"/>
                                    </a:rPr>
                                    <m:t>𝑐</m:t>
                                  </m:r>
                                </m:e>
                                <m:sup>
                                  <m:r>
                                    <a:rPr lang="cs-CZ" sz="2400" i="1">
                                      <a:latin typeface="Cambria Math" panose="02040503050406030204" pitchFamily="18" charset="0"/>
                                      <a:ea typeface="Cambria Math" panose="02040503050406030204" pitchFamily="18" charset="0"/>
                                    </a:rPr>
                                    <m:t>2</m:t>
                                  </m:r>
                                </m:sup>
                              </m:sSup>
                              <m:r>
                                <a:rPr lang="cs-CZ" sz="2400" i="1">
                                  <a:latin typeface="Cambria Math" panose="02040503050406030204" pitchFamily="18" charset="0"/>
                                  <a:ea typeface="Cambria Math" panose="02040503050406030204" pitchFamily="18" charset="0"/>
                                </a:rPr>
                                <m:t>+</m:t>
                              </m:r>
                              <m:f>
                                <m:fPr>
                                  <m:type m:val="lin"/>
                                  <m:ctrlPr>
                                    <a:rPr lang="cs-CZ" sz="2400" i="1">
                                      <a:solidFill>
                                        <a:srgbClr val="C00000"/>
                                      </a:solidFill>
                                      <a:latin typeface="Cambria Math" panose="02040503050406030204" pitchFamily="18" charset="0"/>
                                    </a:rPr>
                                  </m:ctrlPr>
                                </m:fPr>
                                <m:num>
                                  <m:sSup>
                                    <m:sSupPr>
                                      <m:ctrlPr>
                                        <a:rPr lang="cs-CZ" sz="2400" i="1">
                                          <a:solidFill>
                                            <a:srgbClr val="C00000"/>
                                          </a:solidFill>
                                          <a:latin typeface="Cambria Math" panose="02040503050406030204" pitchFamily="18" charset="0"/>
                                        </a:rPr>
                                      </m:ctrlPr>
                                    </m:sSupPr>
                                    <m:e>
                                      <m:r>
                                        <a:rPr lang="cs-CZ" sz="2400" i="1">
                                          <a:solidFill>
                                            <a:srgbClr val="C00000"/>
                                          </a:solidFill>
                                          <a:latin typeface="Cambria Math" panose="02040503050406030204" pitchFamily="18" charset="0"/>
                                        </a:rPr>
                                        <m:t>𝑒</m:t>
                                      </m:r>
                                    </m:e>
                                    <m:sup>
                                      <m:r>
                                        <a:rPr lang="cs-CZ" sz="2400" i="1">
                                          <a:solidFill>
                                            <a:srgbClr val="C00000"/>
                                          </a:solidFill>
                                          <a:latin typeface="Cambria Math" panose="02040503050406030204" pitchFamily="18" charset="0"/>
                                        </a:rPr>
                                        <m:t>2</m:t>
                                      </m:r>
                                    </m:sup>
                                  </m:sSup>
                                </m:num>
                                <m:den>
                                  <m:r>
                                    <a:rPr lang="cs-CZ" sz="2400" i="1">
                                      <a:solidFill>
                                        <a:srgbClr val="C00000"/>
                                      </a:solidFill>
                                      <a:latin typeface="Cambria Math" panose="02040503050406030204" pitchFamily="18" charset="0"/>
                                    </a:rPr>
                                    <m:t>𝑟</m:t>
                                  </m:r>
                                </m:den>
                              </m:f>
                            </m:e>
                          </m:d>
                        </m:e>
                      </m:rad>
                    </m:oMath>
                  </m:oMathPara>
                </a14:m>
                <a:endParaRPr lang="cs-CZ" sz="2400" dirty="0"/>
              </a:p>
            </p:txBody>
          </p:sp>
        </mc:Choice>
        <mc:Fallback xmlns="">
          <p:sp>
            <p:nvSpPr>
              <p:cNvPr id="18" name="TextovéPole 17">
                <a:extLst>
                  <a:ext uri="{FF2B5EF4-FFF2-40B4-BE49-F238E27FC236}">
                    <a16:creationId xmlns:a16="http://schemas.microsoft.com/office/drawing/2014/main" id="{7D56B470-6D11-1E45-C025-A9E5DDEBC8D0}"/>
                  </a:ext>
                </a:extLst>
              </p:cNvPr>
              <p:cNvSpPr txBox="1">
                <a:spLocks noRot="1" noChangeAspect="1" noMove="1" noResize="1" noEditPoints="1" noAdjustHandles="1" noChangeArrowheads="1" noChangeShapeType="1" noTextEdit="1"/>
              </p:cNvSpPr>
              <p:nvPr/>
            </p:nvSpPr>
            <p:spPr>
              <a:xfrm>
                <a:off x="8011136" y="2629935"/>
                <a:ext cx="3258841" cy="447238"/>
              </a:xfrm>
              <a:prstGeom prst="rect">
                <a:avLst/>
              </a:prstGeom>
              <a:blipFill>
                <a:blip r:embed="rId14"/>
                <a:stretch>
                  <a:fillRect/>
                </a:stretch>
              </a:blipFill>
            </p:spPr>
            <p:txBody>
              <a:bodyPr/>
              <a:lstStyle/>
              <a:p>
                <a:r>
                  <a:rPr lang="cs-CZ">
                    <a:noFill/>
                  </a:rPr>
                  <a:t> </a:t>
                </a:r>
              </a:p>
            </p:txBody>
          </p:sp>
        </mc:Fallback>
      </mc:AlternateContent>
      <p:grpSp>
        <p:nvGrpSpPr>
          <p:cNvPr id="7" name="Skupina 6">
            <a:extLst>
              <a:ext uri="{FF2B5EF4-FFF2-40B4-BE49-F238E27FC236}">
                <a16:creationId xmlns:a16="http://schemas.microsoft.com/office/drawing/2014/main" id="{28B02BC0-4C4D-576E-6808-0339EEC62DC6}"/>
              </a:ext>
            </a:extLst>
          </p:cNvPr>
          <p:cNvGrpSpPr/>
          <p:nvPr/>
        </p:nvGrpSpPr>
        <p:grpSpPr>
          <a:xfrm>
            <a:off x="8821158" y="3522348"/>
            <a:ext cx="3131078" cy="1319320"/>
            <a:chOff x="8821158" y="3522348"/>
            <a:chExt cx="3131078" cy="1319320"/>
          </a:xfrm>
        </p:grpSpPr>
        <mc:AlternateContent xmlns:mc="http://schemas.openxmlformats.org/markup-compatibility/2006" xmlns:a14="http://schemas.microsoft.com/office/drawing/2010/main">
          <mc:Choice Requires="a14">
            <p:sp>
              <p:nvSpPr>
                <p:cNvPr id="35" name="TextovéPole 34">
                  <a:extLst>
                    <a:ext uri="{FF2B5EF4-FFF2-40B4-BE49-F238E27FC236}">
                      <a16:creationId xmlns:a16="http://schemas.microsoft.com/office/drawing/2014/main" id="{C8E64DCB-CABF-D4CC-0E30-F5D1D498C242}"/>
                    </a:ext>
                  </a:extLst>
                </p:cNvPr>
                <p:cNvSpPr txBox="1"/>
                <p:nvPr/>
              </p:nvSpPr>
              <p:spPr>
                <a:xfrm>
                  <a:off x="8821158" y="3522348"/>
                  <a:ext cx="3131078" cy="88691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cs-CZ" sz="2400" i="1">
                                <a:solidFill>
                                  <a:schemeClr val="accent5">
                                    <a:lumMod val="75000"/>
                                  </a:schemeClr>
                                </a:solidFill>
                                <a:latin typeface="Cambria Math" panose="02040503050406030204" pitchFamily="18" charset="0"/>
                                <a:ea typeface="Cambria Math" panose="02040503050406030204" pitchFamily="18" charset="0"/>
                              </a:rPr>
                            </m:ctrlPr>
                          </m:dPr>
                          <m:e>
                            <m:r>
                              <a:rPr lang="cs-CZ" sz="2400" i="1">
                                <a:solidFill>
                                  <a:schemeClr val="accent5">
                                    <a:lumMod val="75000"/>
                                  </a:schemeClr>
                                </a:solidFill>
                                <a:latin typeface="Cambria Math" panose="02040503050406030204" pitchFamily="18" charset="0"/>
                                <a:ea typeface="Cambria Math" panose="02040503050406030204" pitchFamily="18" charset="0"/>
                              </a:rPr>
                              <m:t>−</m:t>
                            </m:r>
                            <m:f>
                              <m:fPr>
                                <m:ctrlPr>
                                  <a:rPr lang="cs-CZ" sz="2400" i="1">
                                    <a:solidFill>
                                      <a:schemeClr val="accent5">
                                        <a:lumMod val="75000"/>
                                      </a:schemeClr>
                                    </a:solidFill>
                                    <a:latin typeface="Cambria Math" panose="02040503050406030204" pitchFamily="18" charset="0"/>
                                    <a:ea typeface="Cambria Math" panose="02040503050406030204" pitchFamily="18" charset="0"/>
                                  </a:rPr>
                                </m:ctrlPr>
                              </m:fPr>
                              <m:num>
                                <m:sSup>
                                  <m:sSupPr>
                                    <m:ctrlPr>
                                      <a:rPr lang="cs-CZ" sz="2400" i="1">
                                        <a:solidFill>
                                          <a:schemeClr val="accent5">
                                            <a:lumMod val="75000"/>
                                          </a:schemeClr>
                                        </a:solidFill>
                                        <a:latin typeface="Cambria Math" panose="02040503050406030204" pitchFamily="18" charset="0"/>
                                        <a:ea typeface="Cambria Math" panose="02040503050406030204" pitchFamily="18" charset="0"/>
                                      </a:rPr>
                                    </m:ctrlPr>
                                  </m:sSupPr>
                                  <m:e>
                                    <m:r>
                                      <a:rPr lang="cs-CZ" sz="2400" i="1">
                                        <a:solidFill>
                                          <a:schemeClr val="accent5">
                                            <a:lumMod val="75000"/>
                                          </a:schemeClr>
                                        </a:solidFill>
                                        <a:latin typeface="Cambria Math" panose="02040503050406030204" pitchFamily="18" charset="0"/>
                                        <a:ea typeface="Cambria Math" panose="02040503050406030204" pitchFamily="18" charset="0"/>
                                      </a:rPr>
                                      <m:t>ℏ</m:t>
                                    </m:r>
                                  </m:e>
                                  <m:sup>
                                    <m:r>
                                      <a:rPr lang="cs-CZ" sz="2400" i="1">
                                        <a:solidFill>
                                          <a:schemeClr val="accent5">
                                            <a:lumMod val="75000"/>
                                          </a:schemeClr>
                                        </a:solidFill>
                                        <a:latin typeface="Cambria Math" panose="02040503050406030204" pitchFamily="18" charset="0"/>
                                        <a:ea typeface="Cambria Math" panose="02040503050406030204" pitchFamily="18" charset="0"/>
                                      </a:rPr>
                                      <m:t>2</m:t>
                                    </m:r>
                                  </m:sup>
                                </m:sSup>
                              </m:num>
                              <m:den>
                                <m:r>
                                  <a:rPr lang="cs-CZ" sz="2400" b="0" i="1" smtClean="0">
                                    <a:solidFill>
                                      <a:schemeClr val="accent5">
                                        <a:lumMod val="75000"/>
                                      </a:schemeClr>
                                    </a:solidFill>
                                    <a:latin typeface="Cambria Math" panose="02040503050406030204" pitchFamily="18" charset="0"/>
                                    <a:ea typeface="Cambria Math" panose="02040503050406030204" pitchFamily="18" charset="0"/>
                                  </a:rPr>
                                  <m:t>2</m:t>
                                </m:r>
                                <m:r>
                                  <a:rPr lang="cs-CZ" sz="2400" b="0" i="1" smtClean="0">
                                    <a:solidFill>
                                      <a:schemeClr val="accent5">
                                        <a:lumMod val="75000"/>
                                      </a:schemeClr>
                                    </a:solidFill>
                                    <a:latin typeface="Cambria Math" panose="02040503050406030204" pitchFamily="18" charset="0"/>
                                    <a:ea typeface="Cambria Math" panose="02040503050406030204" pitchFamily="18" charset="0"/>
                                  </a:rPr>
                                  <m:t>𝑚</m:t>
                                </m:r>
                              </m:den>
                            </m:f>
                            <m:r>
                              <a:rPr lang="cs-CZ" sz="2400" i="1">
                                <a:solidFill>
                                  <a:schemeClr val="accent5">
                                    <a:lumMod val="75000"/>
                                  </a:schemeClr>
                                </a:solidFill>
                                <a:latin typeface="Cambria Math" panose="02040503050406030204" pitchFamily="18" charset="0"/>
                                <a:ea typeface="Cambria Math" panose="02040503050406030204" pitchFamily="18" charset="0"/>
                              </a:rPr>
                              <m:t>∆</m:t>
                            </m:r>
                            <m:r>
                              <a:rPr lang="cs-CZ" sz="2400" b="0" i="1" smtClean="0">
                                <a:solidFill>
                                  <a:schemeClr val="accent5">
                                    <a:lumMod val="75000"/>
                                  </a:schemeClr>
                                </a:solidFill>
                                <a:latin typeface="Cambria Math" panose="02040503050406030204" pitchFamily="18" charset="0"/>
                                <a:ea typeface="Cambria Math" panose="02040503050406030204" pitchFamily="18" charset="0"/>
                              </a:rPr>
                              <m:t>+</m:t>
                            </m:r>
                            <m:r>
                              <a:rPr lang="cs-CZ" sz="2400" b="0" i="1" smtClean="0">
                                <a:solidFill>
                                  <a:schemeClr val="accent5">
                                    <a:lumMod val="75000"/>
                                  </a:schemeClr>
                                </a:solidFill>
                                <a:latin typeface="Cambria Math" panose="02040503050406030204" pitchFamily="18" charset="0"/>
                                <a:ea typeface="Cambria Math" panose="02040503050406030204" pitchFamily="18" charset="0"/>
                              </a:rPr>
                              <m:t>𝑉</m:t>
                            </m:r>
                          </m:e>
                        </m:d>
                        <m:r>
                          <a:rPr lang="cs-CZ" sz="2400" b="0" i="1" smtClean="0">
                            <a:solidFill>
                              <a:schemeClr val="accent5">
                                <a:lumMod val="75000"/>
                              </a:schemeClr>
                            </a:solidFill>
                            <a:latin typeface="Cambria Math" panose="02040503050406030204" pitchFamily="18" charset="0"/>
                            <a:ea typeface="Cambria Math" panose="02040503050406030204" pitchFamily="18" charset="0"/>
                          </a:rPr>
                          <m:t>𝜓</m:t>
                        </m:r>
                        <m:r>
                          <a:rPr lang="cs-CZ" sz="2400" b="0" i="1" smtClean="0">
                            <a:solidFill>
                              <a:schemeClr val="accent5">
                                <a:lumMod val="75000"/>
                              </a:schemeClr>
                            </a:solidFill>
                            <a:latin typeface="Cambria Math" panose="02040503050406030204" pitchFamily="18" charset="0"/>
                          </a:rPr>
                          <m:t>=</m:t>
                        </m:r>
                        <m:r>
                          <a:rPr lang="cs-CZ" sz="2400" b="0" i="1" smtClean="0">
                            <a:solidFill>
                              <a:schemeClr val="accent5">
                                <a:lumMod val="75000"/>
                              </a:schemeClr>
                            </a:solidFill>
                            <a:latin typeface="Cambria Math" panose="02040503050406030204" pitchFamily="18" charset="0"/>
                          </a:rPr>
                          <m:t>𝐸</m:t>
                        </m:r>
                        <m:r>
                          <a:rPr lang="cs-CZ" sz="2400" i="1">
                            <a:solidFill>
                              <a:schemeClr val="accent5">
                                <a:lumMod val="75000"/>
                              </a:schemeClr>
                            </a:solidFill>
                            <a:latin typeface="Cambria Math" panose="02040503050406030204" pitchFamily="18" charset="0"/>
                            <a:ea typeface="Cambria Math" panose="02040503050406030204" pitchFamily="18" charset="0"/>
                          </a:rPr>
                          <m:t>𝜓</m:t>
                        </m:r>
                      </m:oMath>
                    </m:oMathPara>
                  </a14:m>
                  <a:endParaRPr lang="cs-CZ" sz="2400" dirty="0">
                    <a:solidFill>
                      <a:schemeClr val="accent5">
                        <a:lumMod val="75000"/>
                      </a:schemeClr>
                    </a:solidFill>
                  </a:endParaRPr>
                </a:p>
              </p:txBody>
            </p:sp>
          </mc:Choice>
          <mc:Fallback xmlns="">
            <p:sp>
              <p:nvSpPr>
                <p:cNvPr id="35" name="TextovéPole 34">
                  <a:extLst>
                    <a:ext uri="{FF2B5EF4-FFF2-40B4-BE49-F238E27FC236}">
                      <a16:creationId xmlns:a16="http://schemas.microsoft.com/office/drawing/2014/main" id="{C8E64DCB-CABF-D4CC-0E30-F5D1D498C242}"/>
                    </a:ext>
                  </a:extLst>
                </p:cNvPr>
                <p:cNvSpPr txBox="1">
                  <a:spLocks noRot="1" noChangeAspect="1" noMove="1" noResize="1" noEditPoints="1" noAdjustHandles="1" noChangeArrowheads="1" noChangeShapeType="1" noTextEdit="1"/>
                </p:cNvSpPr>
                <p:nvPr/>
              </p:nvSpPr>
              <p:spPr>
                <a:xfrm>
                  <a:off x="8821158" y="3522348"/>
                  <a:ext cx="3131078" cy="886914"/>
                </a:xfrm>
                <a:prstGeom prst="rect">
                  <a:avLst/>
                </a:prstGeom>
                <a:blipFill>
                  <a:blip r:embed="rId15"/>
                  <a:stretch>
                    <a:fillRect/>
                  </a:stretch>
                </a:blipFill>
              </p:spPr>
              <p:txBody>
                <a:bodyPr/>
                <a:lstStyle/>
                <a:p>
                  <a:r>
                    <a:rPr lang="cs-CZ">
                      <a:noFill/>
                    </a:rPr>
                    <a:t> </a:t>
                  </a:r>
                </a:p>
              </p:txBody>
            </p:sp>
          </mc:Fallback>
        </mc:AlternateContent>
        <p:sp>
          <p:nvSpPr>
            <p:cNvPr id="5" name="TextovéPole 4">
              <a:extLst>
                <a:ext uri="{FF2B5EF4-FFF2-40B4-BE49-F238E27FC236}">
                  <a16:creationId xmlns:a16="http://schemas.microsoft.com/office/drawing/2014/main" id="{1C1D8FBE-F680-7DA0-2037-D14886C09CD0}"/>
                </a:ext>
              </a:extLst>
            </p:cNvPr>
            <p:cNvSpPr txBox="1"/>
            <p:nvPr/>
          </p:nvSpPr>
          <p:spPr>
            <a:xfrm>
              <a:off x="9324991" y="4441558"/>
              <a:ext cx="2059282" cy="400110"/>
            </a:xfrm>
            <a:prstGeom prst="rect">
              <a:avLst/>
            </a:prstGeom>
            <a:noFill/>
          </p:spPr>
          <p:txBody>
            <a:bodyPr wrap="none" rtlCol="0">
              <a:spAutoFit/>
            </a:bodyPr>
            <a:lstStyle/>
            <a:p>
              <a:r>
                <a:rPr lang="cs-CZ" sz="2000" dirty="0">
                  <a:solidFill>
                    <a:schemeClr val="accent5">
                      <a:lumMod val="75000"/>
                    </a:schemeClr>
                  </a:solidFill>
                </a:rPr>
                <a:t>stacionární </a:t>
              </a:r>
              <a:r>
                <a:rPr lang="cs-CZ" sz="2000" dirty="0" err="1">
                  <a:solidFill>
                    <a:schemeClr val="accent5">
                      <a:lumMod val="75000"/>
                    </a:schemeClr>
                  </a:solidFill>
                </a:rPr>
                <a:t>SchR</a:t>
              </a:r>
              <a:endParaRPr lang="cs-CZ" sz="2000" dirty="0">
                <a:solidFill>
                  <a:schemeClr val="accent5">
                    <a:lumMod val="75000"/>
                  </a:schemeClr>
                </a:solidFill>
              </a:endParaRPr>
            </a:p>
          </p:txBody>
        </p:sp>
      </p:grpSp>
      <p:grpSp>
        <p:nvGrpSpPr>
          <p:cNvPr id="8" name="Skupina 7">
            <a:extLst>
              <a:ext uri="{FF2B5EF4-FFF2-40B4-BE49-F238E27FC236}">
                <a16:creationId xmlns:a16="http://schemas.microsoft.com/office/drawing/2014/main" id="{4D963788-9313-AB62-BDF9-E7CC1A86F39F}"/>
              </a:ext>
            </a:extLst>
          </p:cNvPr>
          <p:cNvGrpSpPr/>
          <p:nvPr/>
        </p:nvGrpSpPr>
        <p:grpSpPr>
          <a:xfrm>
            <a:off x="8821158" y="4913878"/>
            <a:ext cx="3132408" cy="1093643"/>
            <a:chOff x="8821158" y="4913878"/>
            <a:chExt cx="3132408" cy="1093643"/>
          </a:xfrm>
        </p:grpSpPr>
        <p:sp>
          <p:nvSpPr>
            <p:cNvPr id="31" name="TextovéPole 30">
              <a:extLst>
                <a:ext uri="{FF2B5EF4-FFF2-40B4-BE49-F238E27FC236}">
                  <a16:creationId xmlns:a16="http://schemas.microsoft.com/office/drawing/2014/main" id="{BB6D5F9C-7D4E-B1C6-1696-6CA2E56A08FC}"/>
                </a:ext>
              </a:extLst>
            </p:cNvPr>
            <p:cNvSpPr txBox="1"/>
            <p:nvPr/>
          </p:nvSpPr>
          <p:spPr>
            <a:xfrm>
              <a:off x="8821158" y="4913878"/>
              <a:ext cx="3132408" cy="423796"/>
            </a:xfrm>
            <a:prstGeom prst="rect">
              <a:avLst/>
            </a:prstGeom>
            <a:noFill/>
          </p:spPr>
          <p:txBody>
            <a:bodyPr wrap="none" rtlCol="0">
              <a:spAutoFit/>
            </a:bodyPr>
            <a:lstStyle/>
            <a:p>
              <a:r>
                <a:rPr lang="cs-CZ" sz="2000" dirty="0">
                  <a:solidFill>
                    <a:schemeClr val="accent5">
                      <a:lumMod val="75000"/>
                    </a:schemeClr>
                  </a:solidFill>
                </a:rPr>
                <a:t>problém vlastních hodnot</a:t>
              </a:r>
            </a:p>
          </p:txBody>
        </p:sp>
        <mc:AlternateContent xmlns:mc="http://schemas.openxmlformats.org/markup-compatibility/2006" xmlns:a14="http://schemas.microsoft.com/office/drawing/2010/main">
          <mc:Choice Requires="a14">
            <p:sp>
              <p:nvSpPr>
                <p:cNvPr id="3" name="TextovéPole 2">
                  <a:extLst>
                    <a:ext uri="{FF2B5EF4-FFF2-40B4-BE49-F238E27FC236}">
                      <a16:creationId xmlns:a16="http://schemas.microsoft.com/office/drawing/2014/main" id="{E595B2E0-FA01-54CA-6582-3660FF1ED4D4}"/>
                    </a:ext>
                  </a:extLst>
                </p:cNvPr>
                <p:cNvSpPr txBox="1"/>
                <p:nvPr/>
              </p:nvSpPr>
              <p:spPr>
                <a:xfrm>
                  <a:off x="9550386" y="5515078"/>
                  <a:ext cx="1598194" cy="492443"/>
                </a:xfrm>
                <a:prstGeom prst="rect">
                  <a:avLst/>
                </a:prstGeom>
                <a:solidFill>
                  <a:srgbClr val="F7E1F4"/>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3200" b="1" i="0" smtClean="0">
                            <a:latin typeface="Cambria Math" panose="02040503050406030204" pitchFamily="18" charset="0"/>
                          </a:rPr>
                          <m:t>𝐀</m:t>
                        </m:r>
                        <m:acc>
                          <m:accPr>
                            <m:chr m:val="̅"/>
                            <m:ctrlPr>
                              <a:rPr lang="cs-CZ" sz="3200" b="1" i="1" smtClean="0">
                                <a:latin typeface="Cambria Math" panose="02040503050406030204" pitchFamily="18" charset="0"/>
                              </a:rPr>
                            </m:ctrlPr>
                          </m:accPr>
                          <m:e>
                            <m:r>
                              <a:rPr lang="cs-CZ" sz="3200" b="1" i="0" smtClean="0">
                                <a:latin typeface="Cambria Math" panose="02040503050406030204" pitchFamily="18" charset="0"/>
                              </a:rPr>
                              <m:t>𝐯</m:t>
                            </m:r>
                          </m:e>
                        </m:acc>
                        <m:r>
                          <a:rPr lang="cs-CZ" sz="3200" b="0" i="1" smtClean="0">
                            <a:latin typeface="Cambria Math" panose="02040503050406030204" pitchFamily="18" charset="0"/>
                          </a:rPr>
                          <m:t>=</m:t>
                        </m:r>
                        <m:r>
                          <a:rPr lang="cs-CZ" sz="3200" b="0" i="1" smtClean="0">
                            <a:latin typeface="Cambria Math" panose="02040503050406030204" pitchFamily="18" charset="0"/>
                            <a:ea typeface="Cambria Math" panose="02040503050406030204" pitchFamily="18" charset="0"/>
                          </a:rPr>
                          <m:t>𝛼</m:t>
                        </m:r>
                        <m:acc>
                          <m:accPr>
                            <m:chr m:val="̅"/>
                            <m:ctrlPr>
                              <a:rPr lang="cs-CZ" sz="3200" b="1" i="1">
                                <a:latin typeface="Cambria Math" panose="02040503050406030204" pitchFamily="18" charset="0"/>
                              </a:rPr>
                            </m:ctrlPr>
                          </m:accPr>
                          <m:e>
                            <m:r>
                              <a:rPr lang="cs-CZ" sz="3200" b="1">
                                <a:latin typeface="Cambria Math" panose="02040503050406030204" pitchFamily="18" charset="0"/>
                              </a:rPr>
                              <m:t>𝐯</m:t>
                            </m:r>
                          </m:e>
                        </m:acc>
                      </m:oMath>
                    </m:oMathPara>
                  </a14:m>
                  <a:endParaRPr lang="cs-CZ" sz="3200" b="1" dirty="0"/>
                </a:p>
              </p:txBody>
            </p:sp>
          </mc:Choice>
          <mc:Fallback xmlns="">
            <p:sp>
              <p:nvSpPr>
                <p:cNvPr id="3" name="TextovéPole 2">
                  <a:extLst>
                    <a:ext uri="{FF2B5EF4-FFF2-40B4-BE49-F238E27FC236}">
                      <a16:creationId xmlns:a16="http://schemas.microsoft.com/office/drawing/2014/main" id="{E595B2E0-FA01-54CA-6582-3660FF1ED4D4}"/>
                    </a:ext>
                  </a:extLst>
                </p:cNvPr>
                <p:cNvSpPr txBox="1">
                  <a:spLocks noRot="1" noChangeAspect="1" noMove="1" noResize="1" noEditPoints="1" noAdjustHandles="1" noChangeArrowheads="1" noChangeShapeType="1" noTextEdit="1"/>
                </p:cNvSpPr>
                <p:nvPr/>
              </p:nvSpPr>
              <p:spPr>
                <a:xfrm>
                  <a:off x="9550386" y="5515078"/>
                  <a:ext cx="1598194" cy="492443"/>
                </a:xfrm>
                <a:prstGeom prst="rect">
                  <a:avLst/>
                </a:prstGeom>
                <a:blipFill>
                  <a:blip r:embed="rId16"/>
                  <a:stretch>
                    <a:fillRect/>
                  </a:stretch>
                </a:blipFill>
              </p:spPr>
              <p:txBody>
                <a:bodyPr/>
                <a:lstStyle/>
                <a:p>
                  <a:r>
                    <a:rPr lang="cs-CZ">
                      <a:noFill/>
                    </a:rPr>
                    <a:t> </a:t>
                  </a:r>
                </a:p>
              </p:txBody>
            </p:sp>
          </mc:Fallback>
        </mc:AlternateContent>
      </p:grpSp>
    </p:spTree>
    <p:extLst>
      <p:ext uri="{BB962C8B-B14F-4D97-AF65-F5344CB8AC3E}">
        <p14:creationId xmlns:p14="http://schemas.microsoft.com/office/powerpoint/2010/main" val="3755649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heel(1)">
                                      <p:cBhvr>
                                        <p:cTn id="7" dur="2000"/>
                                        <p:tgtEl>
                                          <p:spTgt spid="27"/>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wheel(1)">
                                      <p:cBhvr>
                                        <p:cTn id="10" dur="2000"/>
                                        <p:tgtEl>
                                          <p:spTgt spid="30"/>
                                        </p:tgtEl>
                                      </p:cBhvr>
                                    </p:animEffect>
                                  </p:childTnLst>
                                </p:cTn>
                              </p:par>
                            </p:childTnLst>
                          </p:cTn>
                        </p:par>
                        <p:par>
                          <p:cTn id="11" fill="hold">
                            <p:stCondLst>
                              <p:cond delay="2000"/>
                            </p:stCondLst>
                            <p:childTnLst>
                              <p:par>
                                <p:cTn id="12" presetID="1" presetClass="entr" presetSubtype="0" fill="hold" grpId="0" nodeType="afterEffect">
                                  <p:stCondLst>
                                    <p:cond delay="0"/>
                                  </p:stCondLst>
                                  <p:childTnLst>
                                    <p:set>
                                      <p:cBhvr>
                                        <p:cTn id="13" dur="1" fill="hold">
                                          <p:stCondLst>
                                            <p:cond delay="0"/>
                                          </p:stCondLst>
                                        </p:cTn>
                                        <p:tgtEl>
                                          <p:spTgt spid="17"/>
                                        </p:tgtEl>
                                        <p:attrNameLst>
                                          <p:attrName>style.visibility</p:attrName>
                                        </p:attrNameLst>
                                      </p:cBhvr>
                                      <p:to>
                                        <p:strVal val="visible"/>
                                      </p:to>
                                    </p:set>
                                  </p:childTnLst>
                                </p:cTn>
                              </p:par>
                            </p:childTnLst>
                          </p:cTn>
                        </p:par>
                        <p:par>
                          <p:cTn id="14" fill="hold">
                            <p:stCondLst>
                              <p:cond delay="2000"/>
                            </p:stCondLst>
                            <p:childTnLst>
                              <p:par>
                                <p:cTn id="15" presetID="1" presetClass="entr" presetSubtype="0" fill="hold" grpId="0" nodeType="after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0" grpId="0" animBg="1"/>
      <p:bldP spid="34" grpId="0" animBg="1"/>
      <p:bldP spid="1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38F16-D991-2DE6-B764-5970AC2F306F}"/>
            </a:ext>
          </a:extLst>
        </p:cNvPr>
        <p:cNvGrpSpPr/>
        <p:nvPr/>
      </p:nvGrpSpPr>
      <p:grpSpPr>
        <a:xfrm>
          <a:off x="0" y="0"/>
          <a:ext cx="0" cy="0"/>
          <a:chOff x="0" y="0"/>
          <a:chExt cx="0" cy="0"/>
        </a:xfrm>
      </p:grpSpPr>
      <p:sp>
        <p:nvSpPr>
          <p:cNvPr id="20" name="Obdélník 19">
            <a:extLst>
              <a:ext uri="{FF2B5EF4-FFF2-40B4-BE49-F238E27FC236}">
                <a16:creationId xmlns:a16="http://schemas.microsoft.com/office/drawing/2014/main" id="{B63AA562-CBB1-6274-094C-72A52CE83923}"/>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4" name="Přímá spojnice se šipkou 3">
            <a:extLst>
              <a:ext uri="{FF2B5EF4-FFF2-40B4-BE49-F238E27FC236}">
                <a16:creationId xmlns:a16="http://schemas.microsoft.com/office/drawing/2014/main" id="{0C2AA366-C819-F885-0C74-7468F59E3AC8}"/>
              </a:ext>
            </a:extLst>
          </p:cNvPr>
          <p:cNvCxnSpPr>
            <a:cxnSpLocks/>
          </p:cNvCxnSpPr>
          <p:nvPr/>
        </p:nvCxnSpPr>
        <p:spPr>
          <a:xfrm flipV="1">
            <a:off x="7507996" y="1500947"/>
            <a:ext cx="1215940" cy="984160"/>
          </a:xfrm>
          <a:prstGeom prst="straightConnector1">
            <a:avLst/>
          </a:prstGeom>
          <a:ln>
            <a:solidFill>
              <a:srgbClr val="FF0000"/>
            </a:solidFill>
            <a:tailEnd type="stealth" w="lg" len="lg"/>
          </a:ln>
        </p:spPr>
        <p:style>
          <a:lnRef idx="2">
            <a:schemeClr val="accent1"/>
          </a:lnRef>
          <a:fillRef idx="0">
            <a:schemeClr val="accent1"/>
          </a:fillRef>
          <a:effectRef idx="1">
            <a:schemeClr val="accent1"/>
          </a:effectRef>
          <a:fontRef idx="minor">
            <a:schemeClr val="tx1"/>
          </a:fontRef>
        </p:style>
      </p:cxnSp>
      <p:grpSp>
        <p:nvGrpSpPr>
          <p:cNvPr id="6" name="Skupina 5">
            <a:extLst>
              <a:ext uri="{FF2B5EF4-FFF2-40B4-BE49-F238E27FC236}">
                <a16:creationId xmlns:a16="http://schemas.microsoft.com/office/drawing/2014/main" id="{E48CBF75-7DA2-6446-C153-500EB923DE35}"/>
              </a:ext>
            </a:extLst>
          </p:cNvPr>
          <p:cNvGrpSpPr/>
          <p:nvPr/>
        </p:nvGrpSpPr>
        <p:grpSpPr>
          <a:xfrm>
            <a:off x="3082564" y="3463897"/>
            <a:ext cx="5559485" cy="1049871"/>
            <a:chOff x="3261674" y="3492178"/>
            <a:chExt cx="5559485" cy="1049871"/>
          </a:xfrm>
        </p:grpSpPr>
        <p:sp>
          <p:nvSpPr>
            <p:cNvPr id="10" name="Obdélník 9">
              <a:extLst>
                <a:ext uri="{FF2B5EF4-FFF2-40B4-BE49-F238E27FC236}">
                  <a16:creationId xmlns:a16="http://schemas.microsoft.com/office/drawing/2014/main" id="{E56922F8-8039-5911-C8B1-535E9B0E170B}"/>
                </a:ext>
              </a:extLst>
            </p:cNvPr>
            <p:cNvSpPr/>
            <p:nvPr/>
          </p:nvSpPr>
          <p:spPr>
            <a:xfrm>
              <a:off x="3261674" y="3492178"/>
              <a:ext cx="5559485" cy="1049871"/>
            </a:xfrm>
            <a:prstGeom prst="rect">
              <a:avLst/>
            </a:prstGeom>
            <a:solidFill>
              <a:schemeClr val="bg1">
                <a:lumMod val="95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mc:AlternateContent xmlns:mc="http://schemas.openxmlformats.org/markup-compatibility/2006" xmlns:a14="http://schemas.microsoft.com/office/drawing/2010/main">
          <mc:Choice Requires="a14">
            <p:sp>
              <p:nvSpPr>
                <p:cNvPr id="19" name="TextovéPole 18">
                  <a:extLst>
                    <a:ext uri="{FF2B5EF4-FFF2-40B4-BE49-F238E27FC236}">
                      <a16:creationId xmlns:a16="http://schemas.microsoft.com/office/drawing/2014/main" id="{BD2E95FA-8472-6EF3-60DD-3783326BA384}"/>
                    </a:ext>
                  </a:extLst>
                </p:cNvPr>
                <p:cNvSpPr txBox="1"/>
                <p:nvPr/>
              </p:nvSpPr>
              <p:spPr>
                <a:xfrm>
                  <a:off x="3419777" y="3620336"/>
                  <a:ext cx="5293180" cy="83734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ea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𝜓</m:t>
                        </m:r>
                        <m:r>
                          <a:rPr lang="cs-CZ" sz="2400" b="0" i="1" smtClean="0">
                            <a:latin typeface="Cambria Math" panose="02040503050406030204" pitchFamily="18" charset="0"/>
                          </a:rPr>
                          <m:t>=−</m:t>
                        </m:r>
                        <m:f>
                          <m:fPr>
                            <m:ctrlPr>
                              <a:rPr lang="cs-CZ" sz="2400" b="0" i="1" smtClean="0">
                                <a:latin typeface="Cambria Math" panose="02040503050406030204" pitchFamily="18" charset="0"/>
                              </a:rPr>
                            </m:ctrlPr>
                          </m:fPr>
                          <m:num>
                            <m:r>
                              <a:rPr lang="cs-CZ" sz="2400" b="0" i="1" smtClean="0">
                                <a:latin typeface="Cambria Math" panose="02040503050406030204" pitchFamily="18" charset="0"/>
                              </a:rPr>
                              <m:t>4</m:t>
                            </m:r>
                            <m:sSup>
                              <m:sSupPr>
                                <m:ctrlPr>
                                  <a:rPr lang="cs-CZ" sz="2400" b="0" i="1" smtClean="0">
                                    <a:latin typeface="Cambria Math" panose="02040503050406030204" pitchFamily="18" charset="0"/>
                                    <a:ea typeface="Cambria Math" panose="02040503050406030204" pitchFamily="18" charset="0"/>
                                  </a:rPr>
                                </m:ctrlPr>
                              </m:sSupPr>
                              <m:e>
                                <m:r>
                                  <a:rPr lang="cs-CZ" sz="2400" b="0" i="1" smtClean="0">
                                    <a:latin typeface="Cambria Math" panose="02040503050406030204" pitchFamily="18" charset="0"/>
                                    <a:ea typeface="Cambria Math" panose="02040503050406030204" pitchFamily="18" charset="0"/>
                                  </a:rPr>
                                  <m:t>𝜋</m:t>
                                </m:r>
                              </m:e>
                              <m:sup>
                                <m:r>
                                  <a:rPr lang="cs-CZ" sz="2400" b="0" i="1" smtClean="0">
                                    <a:latin typeface="Cambria Math" panose="02040503050406030204" pitchFamily="18" charset="0"/>
                                  </a:rPr>
                                  <m:t>2</m:t>
                                </m:r>
                              </m:sup>
                            </m:sSup>
                          </m:num>
                          <m:den>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h</m:t>
                                </m:r>
                              </m:e>
                              <m:sup>
                                <m:r>
                                  <a:rPr lang="cs-CZ" sz="2400" i="1">
                                    <a:latin typeface="Cambria Math" panose="02040503050406030204" pitchFamily="18" charset="0"/>
                                  </a:rPr>
                                  <m:t>2</m:t>
                                </m:r>
                              </m:sup>
                            </m:sSup>
                          </m:den>
                        </m:f>
                        <m:r>
                          <a:rPr lang="cs-CZ" sz="2400" b="0" i="1" smtClean="0">
                            <a:latin typeface="Cambria Math" panose="02040503050406030204" pitchFamily="18" charset="0"/>
                          </a:rPr>
                          <m:t>2</m:t>
                        </m:r>
                        <m:r>
                          <a:rPr lang="cs-CZ" sz="2400" b="0" i="1" smtClean="0">
                            <a:latin typeface="Cambria Math" panose="02040503050406030204" pitchFamily="18" charset="0"/>
                          </a:rPr>
                          <m:t>𝑚</m:t>
                        </m:r>
                        <m:d>
                          <m:dPr>
                            <m:begChr m:val="["/>
                            <m:endChr m:val="]"/>
                            <m:ctrlPr>
                              <a:rPr lang="cs-CZ" sz="2400" i="1">
                                <a:latin typeface="Cambria Math" panose="02040503050406030204" pitchFamily="18" charset="0"/>
                              </a:rPr>
                            </m:ctrlPr>
                          </m:dPr>
                          <m:e>
                            <m:r>
                              <a:rPr lang="cs-CZ" sz="2400" i="1">
                                <a:latin typeface="Cambria Math" panose="02040503050406030204" pitchFamily="18" charset="0"/>
                              </a:rPr>
                              <m:t>h𝑓</m:t>
                            </m:r>
                            <m:r>
                              <a:rPr lang="cs-CZ" sz="2400" i="1">
                                <a:latin typeface="Cambria Math" panose="02040503050406030204" pitchFamily="18" charset="0"/>
                              </a:rPr>
                              <m:t>−</m:t>
                            </m:r>
                            <m:r>
                              <a:rPr lang="cs-CZ" sz="2400" i="1">
                                <a:latin typeface="Cambria Math" panose="02040503050406030204" pitchFamily="18" charset="0"/>
                                <a:ea typeface="Cambria Math" panose="02040503050406030204" pitchFamily="18" charset="0"/>
                              </a:rPr>
                              <m:t>𝑚</m:t>
                            </m:r>
                            <m:sSup>
                              <m:sSupPr>
                                <m:ctrlPr>
                                  <a:rPr lang="cs-CZ" sz="2400" i="1">
                                    <a:latin typeface="Cambria Math" panose="02040503050406030204" pitchFamily="18" charset="0"/>
                                    <a:ea typeface="Cambria Math" panose="02040503050406030204" pitchFamily="18" charset="0"/>
                                  </a:rPr>
                                </m:ctrlPr>
                              </m:sSupPr>
                              <m:e>
                                <m:r>
                                  <a:rPr lang="cs-CZ" sz="2400" i="1">
                                    <a:latin typeface="Cambria Math" panose="02040503050406030204" pitchFamily="18" charset="0"/>
                                    <a:ea typeface="Cambria Math" panose="02040503050406030204" pitchFamily="18" charset="0"/>
                                  </a:rPr>
                                  <m:t>𝑐</m:t>
                                </m:r>
                              </m:e>
                              <m:sup>
                                <m:r>
                                  <a:rPr lang="cs-CZ" sz="2400" i="1">
                                    <a:latin typeface="Cambria Math" panose="02040503050406030204" pitchFamily="18" charset="0"/>
                                    <a:ea typeface="Cambria Math" panose="02040503050406030204" pitchFamily="18" charset="0"/>
                                  </a:rPr>
                                  <m:t>2</m:t>
                                </m:r>
                              </m:sup>
                            </m:sSup>
                            <m:r>
                              <a:rPr lang="cs-CZ" sz="2400" b="0" i="1" smtClean="0">
                                <a:latin typeface="Cambria Math" panose="02040503050406030204" pitchFamily="18" charset="0"/>
                                <a:ea typeface="Cambria Math" panose="02040503050406030204" pitchFamily="18" charset="0"/>
                              </a:rPr>
                              <m:t>−</m:t>
                            </m:r>
                            <m:d>
                              <m:dPr>
                                <m:ctrlPr>
                                  <a:rPr lang="cs-CZ" sz="2400" i="1">
                                    <a:latin typeface="Cambria Math" panose="02040503050406030204" pitchFamily="18" charset="0"/>
                                  </a:rPr>
                                </m:ctrlPr>
                              </m:dPr>
                              <m:e>
                                <m:r>
                                  <a:rPr lang="cs-CZ" sz="2400" i="1">
                                    <a:latin typeface="Cambria Math" panose="02040503050406030204" pitchFamily="18" charset="0"/>
                                  </a:rPr>
                                  <m:t>−</m:t>
                                </m:r>
                                <m:f>
                                  <m:fPr>
                                    <m:ctrlPr>
                                      <a:rPr lang="cs-CZ" sz="2400" i="1">
                                        <a:latin typeface="Cambria Math" panose="02040503050406030204" pitchFamily="18" charset="0"/>
                                      </a:rPr>
                                    </m:ctrlPr>
                                  </m:fPr>
                                  <m:num>
                                    <m:sSup>
                                      <m:sSupPr>
                                        <m:ctrlPr>
                                          <a:rPr lang="cs-CZ" sz="2400" i="1">
                                            <a:latin typeface="Cambria Math" panose="02040503050406030204" pitchFamily="18" charset="0"/>
                                          </a:rPr>
                                        </m:ctrlPr>
                                      </m:sSupPr>
                                      <m:e>
                                        <m:r>
                                          <a:rPr lang="cs-CZ" sz="2400" i="1">
                                            <a:latin typeface="Cambria Math" panose="02040503050406030204" pitchFamily="18" charset="0"/>
                                          </a:rPr>
                                          <m:t>𝑒</m:t>
                                        </m:r>
                                      </m:e>
                                      <m:sup>
                                        <m:r>
                                          <a:rPr lang="cs-CZ" sz="2400" i="1">
                                            <a:latin typeface="Cambria Math" panose="02040503050406030204" pitchFamily="18" charset="0"/>
                                          </a:rPr>
                                          <m:t>2</m:t>
                                        </m:r>
                                      </m:sup>
                                    </m:sSup>
                                  </m:num>
                                  <m:den>
                                    <m:r>
                                      <a:rPr lang="cs-CZ" sz="2400" i="1">
                                        <a:latin typeface="Cambria Math" panose="02040503050406030204" pitchFamily="18" charset="0"/>
                                        <a:ea typeface="Cambria Math" panose="02040503050406030204" pitchFamily="18" charset="0"/>
                                      </a:rPr>
                                      <m:t>𝑟</m:t>
                                    </m:r>
                                  </m:den>
                                </m:f>
                              </m:e>
                            </m:d>
                          </m:e>
                        </m:d>
                        <m:r>
                          <a:rPr lang="cs-CZ" sz="2400" i="1">
                            <a:latin typeface="Cambria Math" panose="02040503050406030204" pitchFamily="18" charset="0"/>
                            <a:ea typeface="Cambria Math" panose="02040503050406030204" pitchFamily="18" charset="0"/>
                          </a:rPr>
                          <m:t>𝜓</m:t>
                        </m:r>
                      </m:oMath>
                    </m:oMathPara>
                  </a14:m>
                  <a:endParaRPr lang="cs-CZ" sz="2400" dirty="0"/>
                </a:p>
              </p:txBody>
            </p:sp>
          </mc:Choice>
          <mc:Fallback xmlns="">
            <p:sp>
              <p:nvSpPr>
                <p:cNvPr id="19" name="TextovéPole 18">
                  <a:extLst>
                    <a:ext uri="{FF2B5EF4-FFF2-40B4-BE49-F238E27FC236}">
                      <a16:creationId xmlns:a16="http://schemas.microsoft.com/office/drawing/2014/main" id="{FA341C36-D8B8-349F-7A0D-EDB3D05EDDA1}"/>
                    </a:ext>
                  </a:extLst>
                </p:cNvPr>
                <p:cNvSpPr txBox="1">
                  <a:spLocks noRot="1" noChangeAspect="1" noMove="1" noResize="1" noEditPoints="1" noAdjustHandles="1" noChangeArrowheads="1" noChangeShapeType="1" noTextEdit="1"/>
                </p:cNvSpPr>
                <p:nvPr/>
              </p:nvSpPr>
              <p:spPr>
                <a:xfrm>
                  <a:off x="3419777" y="3620336"/>
                  <a:ext cx="5293180" cy="837345"/>
                </a:xfrm>
                <a:prstGeom prst="rect">
                  <a:avLst/>
                </a:prstGeom>
                <a:blipFill>
                  <a:blip r:embed="rId4"/>
                  <a:stretch>
                    <a:fillRect/>
                  </a:stretch>
                </a:blipFill>
              </p:spPr>
              <p:txBody>
                <a:bodyPr/>
                <a:lstStyle/>
                <a:p>
                  <a:r>
                    <a:rPr lang="cs-CZ">
                      <a:noFill/>
                    </a:rPr>
                    <a:t> </a:t>
                  </a:r>
                </a:p>
              </p:txBody>
            </p:sp>
          </mc:Fallback>
        </mc:AlternateContent>
      </p:grpSp>
      <p:sp>
        <p:nvSpPr>
          <p:cNvPr id="27" name="Obdélník: se zakulacenými rohy 26">
            <a:extLst>
              <a:ext uri="{FF2B5EF4-FFF2-40B4-BE49-F238E27FC236}">
                <a16:creationId xmlns:a16="http://schemas.microsoft.com/office/drawing/2014/main" id="{9169C76C-9D02-45DF-0D86-756C95CE1EA2}"/>
              </a:ext>
            </a:extLst>
          </p:cNvPr>
          <p:cNvSpPr/>
          <p:nvPr/>
        </p:nvSpPr>
        <p:spPr>
          <a:xfrm>
            <a:off x="5456174" y="3522376"/>
            <a:ext cx="1340552" cy="1167099"/>
          </a:xfrm>
          <a:prstGeom prst="roundRect">
            <a:avLst/>
          </a:prstGeom>
          <a:no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0" name="Obdélník: se zakulacenými rohy 29">
            <a:extLst>
              <a:ext uri="{FF2B5EF4-FFF2-40B4-BE49-F238E27FC236}">
                <a16:creationId xmlns:a16="http://schemas.microsoft.com/office/drawing/2014/main" id="{6ECF9A67-9DD0-74DE-3AD6-1F5E045B48D3}"/>
              </a:ext>
            </a:extLst>
          </p:cNvPr>
          <p:cNvSpPr/>
          <p:nvPr/>
        </p:nvSpPr>
        <p:spPr>
          <a:xfrm>
            <a:off x="7352907" y="3531373"/>
            <a:ext cx="597793" cy="1144367"/>
          </a:xfrm>
          <a:prstGeom prst="round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solidFill>
                <a:srgbClr val="C00000"/>
              </a:solidFill>
            </a:endParaRPr>
          </a:p>
        </p:txBody>
      </p:sp>
      <mc:AlternateContent xmlns:mc="http://schemas.openxmlformats.org/markup-compatibility/2006" xmlns:a14="http://schemas.microsoft.com/office/drawing/2010/main">
        <mc:Choice Requires="a14">
          <p:sp>
            <p:nvSpPr>
              <p:cNvPr id="34" name="TextovéPole 33">
                <a:extLst>
                  <a:ext uri="{FF2B5EF4-FFF2-40B4-BE49-F238E27FC236}">
                    <a16:creationId xmlns:a16="http://schemas.microsoft.com/office/drawing/2014/main" id="{734AF786-DBB0-43B7-7FA5-898308723DEF}"/>
                  </a:ext>
                </a:extLst>
              </p:cNvPr>
              <p:cNvSpPr txBox="1"/>
              <p:nvPr/>
            </p:nvSpPr>
            <p:spPr>
              <a:xfrm>
                <a:off x="7497017" y="4482991"/>
                <a:ext cx="309572" cy="430887"/>
              </a:xfrm>
              <a:prstGeom prst="rect">
                <a:avLst/>
              </a:prstGeom>
              <a:solidFill>
                <a:schemeClr val="bg1"/>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800" b="0" i="1" smtClean="0">
                          <a:solidFill>
                            <a:srgbClr val="C00000"/>
                          </a:solidFill>
                          <a:latin typeface="Cambria Math" panose="02040503050406030204" pitchFamily="18" charset="0"/>
                        </a:rPr>
                        <m:t>𝑉</m:t>
                      </m:r>
                    </m:oMath>
                  </m:oMathPara>
                </a14:m>
                <a:endParaRPr lang="cs-CZ" sz="2800" dirty="0">
                  <a:solidFill>
                    <a:srgbClr val="C00000"/>
                  </a:solidFill>
                </a:endParaRPr>
              </a:p>
            </p:txBody>
          </p:sp>
        </mc:Choice>
        <mc:Fallback xmlns="">
          <p:sp>
            <p:nvSpPr>
              <p:cNvPr id="34" name="TextovéPole 33">
                <a:extLst>
                  <a:ext uri="{FF2B5EF4-FFF2-40B4-BE49-F238E27FC236}">
                    <a16:creationId xmlns:a16="http://schemas.microsoft.com/office/drawing/2014/main" id="{FEF01902-741C-0394-F314-235A4FC451A7}"/>
                  </a:ext>
                </a:extLst>
              </p:cNvPr>
              <p:cNvSpPr txBox="1">
                <a:spLocks noRot="1" noChangeAspect="1" noMove="1" noResize="1" noEditPoints="1" noAdjustHandles="1" noChangeArrowheads="1" noChangeShapeType="1" noTextEdit="1"/>
              </p:cNvSpPr>
              <p:nvPr/>
            </p:nvSpPr>
            <p:spPr>
              <a:xfrm>
                <a:off x="7497017" y="4482991"/>
                <a:ext cx="309572" cy="430887"/>
              </a:xfrm>
              <a:prstGeom prst="rect">
                <a:avLst/>
              </a:prstGeom>
              <a:blipFill>
                <a:blip r:embed="rId5"/>
                <a:stretch>
                  <a:fillRect/>
                </a:stretch>
              </a:blipFill>
            </p:spPr>
            <p:txBody>
              <a:bodyPr/>
              <a:lstStyle/>
              <a:p>
                <a:r>
                  <a:rPr lang="cs-CZ">
                    <a:noFill/>
                  </a:rPr>
                  <a:t> </a:t>
                </a:r>
              </a:p>
            </p:txBody>
          </p:sp>
        </mc:Fallback>
      </mc:AlternateContent>
      <p:sp>
        <p:nvSpPr>
          <p:cNvPr id="43" name="TextovéPole 42">
            <a:extLst>
              <a:ext uri="{FF2B5EF4-FFF2-40B4-BE49-F238E27FC236}">
                <a16:creationId xmlns:a16="http://schemas.microsoft.com/office/drawing/2014/main" id="{75EE93C4-80E2-3786-D6B3-1C95012B11A3}"/>
              </a:ext>
            </a:extLst>
          </p:cNvPr>
          <p:cNvSpPr txBox="1"/>
          <p:nvPr/>
        </p:nvSpPr>
        <p:spPr>
          <a:xfrm>
            <a:off x="1959447" y="28602"/>
            <a:ext cx="8226932"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a:t>
            </a:r>
            <a:r>
              <a:rPr lang="cs-CZ" sz="2400" cap="small" dirty="0" err="1">
                <a:solidFill>
                  <a:srgbClr val="70AD47">
                    <a:lumMod val="50000"/>
                  </a:srgbClr>
                </a:solidFill>
                <a:latin typeface="Calibri" panose="020F0502020204030204"/>
              </a:rPr>
              <a:t>nerelativistickou</a:t>
            </a:r>
            <a:r>
              <a:rPr lang="cs-CZ" sz="2400" cap="small" dirty="0">
                <a:solidFill>
                  <a:srgbClr val="70AD47">
                    <a:lumMod val="50000"/>
                  </a:srgbClr>
                </a:solidFill>
                <a:latin typeface="Calibri" panose="020F0502020204030204"/>
              </a:rPr>
              <a:t> vlnovou rovnici (poprvé)</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grpSp>
        <p:nvGrpSpPr>
          <p:cNvPr id="5" name="Skupina 4">
            <a:extLst>
              <a:ext uri="{FF2B5EF4-FFF2-40B4-BE49-F238E27FC236}">
                <a16:creationId xmlns:a16="http://schemas.microsoft.com/office/drawing/2014/main" id="{7AE217B0-59DC-4793-B133-6F043C36D513}"/>
              </a:ext>
            </a:extLst>
          </p:cNvPr>
          <p:cNvGrpSpPr/>
          <p:nvPr/>
        </p:nvGrpSpPr>
        <p:grpSpPr>
          <a:xfrm>
            <a:off x="598999" y="4764387"/>
            <a:ext cx="10984141" cy="1077218"/>
            <a:chOff x="862952" y="4930371"/>
            <a:chExt cx="10984141" cy="1077218"/>
          </a:xfrm>
        </p:grpSpPr>
        <p:sp>
          <p:nvSpPr>
            <p:cNvPr id="45" name="TextovéPole 44">
              <a:extLst>
                <a:ext uri="{FF2B5EF4-FFF2-40B4-BE49-F238E27FC236}">
                  <a16:creationId xmlns:a16="http://schemas.microsoft.com/office/drawing/2014/main" id="{8542F290-742E-5DCE-636C-FB0CC4C14B1B}"/>
                </a:ext>
              </a:extLst>
            </p:cNvPr>
            <p:cNvSpPr txBox="1"/>
            <p:nvPr/>
          </p:nvSpPr>
          <p:spPr>
            <a:xfrm>
              <a:off x="872812" y="4930371"/>
              <a:ext cx="3147353" cy="400110"/>
            </a:xfrm>
            <a:prstGeom prst="rect">
              <a:avLst/>
            </a:prstGeom>
            <a:noFill/>
          </p:spPr>
          <p:txBody>
            <a:bodyPr wrap="square" rtlCol="0">
              <a:spAutoFit/>
            </a:bodyPr>
            <a:lstStyle/>
            <a:p>
              <a:r>
                <a:rPr lang="cs-CZ" sz="2000" b="1" dirty="0">
                  <a:solidFill>
                    <a:srgbClr val="EF9867"/>
                  </a:solidFill>
                </a:rPr>
                <a:t>Seminář po 8. lednu 1926</a:t>
              </a:r>
            </a:p>
          </p:txBody>
        </p:sp>
        <p:sp>
          <p:nvSpPr>
            <p:cNvPr id="46" name="TextovéPole 45">
              <a:extLst>
                <a:ext uri="{FF2B5EF4-FFF2-40B4-BE49-F238E27FC236}">
                  <a16:creationId xmlns:a16="http://schemas.microsoft.com/office/drawing/2014/main" id="{6B7F9BC3-C9D3-A8A8-F23F-FA749480A93D}"/>
                </a:ext>
              </a:extLst>
            </p:cNvPr>
            <p:cNvSpPr txBox="1"/>
            <p:nvPr/>
          </p:nvSpPr>
          <p:spPr>
            <a:xfrm>
              <a:off x="862952" y="5330481"/>
              <a:ext cx="10984141" cy="677108"/>
            </a:xfrm>
            <a:prstGeom prst="rect">
              <a:avLst/>
            </a:prstGeom>
            <a:noFill/>
          </p:spPr>
          <p:txBody>
            <a:bodyPr wrap="square" rtlCol="0">
              <a:spAutoFit/>
            </a:bodyPr>
            <a:lstStyle/>
            <a:p>
              <a:r>
                <a:rPr lang="cs-CZ" sz="2000" dirty="0" err="1">
                  <a:solidFill>
                    <a:srgbClr val="00B050"/>
                  </a:solidFill>
                  <a:cs typeface="Cavolini" panose="03000502040302020204" pitchFamily="66" charset="0"/>
                </a:rPr>
                <a:t>Schrödinger</a:t>
              </a:r>
              <a:r>
                <a:rPr lang="cs-CZ" sz="2000" dirty="0">
                  <a:solidFill>
                    <a:srgbClr val="00B050"/>
                  </a:solidFill>
                  <a:cs typeface="Cavolini" panose="03000502040302020204" pitchFamily="66" charset="0"/>
                </a:rPr>
                <a:t> </a:t>
              </a:r>
              <a:r>
                <a:rPr lang="cs-CZ" dirty="0">
                  <a:latin typeface="Cavolini" panose="03000502040302020204" pitchFamily="66" charset="0"/>
                  <a:cs typeface="Cavolini" panose="03000502040302020204" pitchFamily="66" charset="0"/>
                </a:rPr>
                <a:t>: </a:t>
              </a:r>
              <a:r>
                <a:rPr lang="cs-CZ" dirty="0">
                  <a:solidFill>
                    <a:srgbClr val="0070C0"/>
                  </a:solidFill>
                  <a:latin typeface="Cavolini" panose="03000502040302020204" pitchFamily="66" charset="0"/>
                  <a:cs typeface="Cavolini" panose="03000502040302020204" pitchFamily="66" charset="0"/>
                </a:rPr>
                <a:t>„</a:t>
              </a:r>
              <a:r>
                <a:rPr lang="cs-CZ" dirty="0">
                  <a:solidFill>
                    <a:schemeClr val="accent2">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Mein </a:t>
              </a:r>
              <a:r>
                <a:rPr lang="cs-CZ" dirty="0" err="1">
                  <a:solidFill>
                    <a:schemeClr val="accent2">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Kollege</a:t>
              </a:r>
              <a:r>
                <a:rPr lang="cs-CZ" dirty="0">
                  <a:solidFill>
                    <a:schemeClr val="accent2">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dirty="0" err="1">
                  <a:solidFill>
                    <a:schemeClr val="accent2">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Debye</a:t>
              </a:r>
              <a:r>
                <a:rPr lang="cs-CZ" dirty="0">
                  <a:solidFill>
                    <a:schemeClr val="accent2">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dirty="0" err="1">
                  <a:solidFill>
                    <a:schemeClr val="accent2">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meinte</a:t>
              </a:r>
              <a:r>
                <a:rPr lang="cs-CZ" dirty="0">
                  <a:solidFill>
                    <a:schemeClr val="accent2">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man </a:t>
              </a:r>
              <a:r>
                <a:rPr lang="cs-CZ" dirty="0" err="1">
                  <a:solidFill>
                    <a:schemeClr val="accent2">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sollte</a:t>
              </a:r>
              <a:r>
                <a:rPr lang="cs-CZ" dirty="0">
                  <a:solidFill>
                    <a:schemeClr val="accent2">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dirty="0" err="1">
                  <a:solidFill>
                    <a:schemeClr val="accent2">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eine</a:t>
              </a:r>
              <a:r>
                <a:rPr lang="cs-CZ" dirty="0">
                  <a:solidFill>
                    <a:schemeClr val="accent2">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dirty="0" err="1">
                  <a:solidFill>
                    <a:schemeClr val="accent2">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Wellengleichung</a:t>
              </a:r>
              <a:r>
                <a:rPr lang="cs-CZ" dirty="0">
                  <a:solidFill>
                    <a:schemeClr val="accent2">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dirty="0" err="1">
                  <a:solidFill>
                    <a:schemeClr val="accent2">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haben</a:t>
              </a:r>
              <a:r>
                <a:rPr lang="cs-CZ" dirty="0">
                  <a:solidFill>
                    <a:schemeClr val="accent2">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dirty="0" err="1">
                  <a:solidFill>
                    <a:schemeClr val="accent2">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nun</a:t>
              </a:r>
              <a:r>
                <a:rPr lang="cs-CZ" dirty="0">
                  <a:solidFill>
                    <a:schemeClr val="accent2">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dirty="0" err="1">
                  <a:solidFill>
                    <a:schemeClr val="accent2">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ich</a:t>
              </a:r>
              <a:r>
                <a:rPr lang="cs-CZ" dirty="0">
                  <a:solidFill>
                    <a:schemeClr val="accent2">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dirty="0" err="1">
                  <a:solidFill>
                    <a:schemeClr val="accent2">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habe</a:t>
              </a:r>
              <a:r>
                <a:rPr lang="cs-CZ" dirty="0">
                  <a:solidFill>
                    <a:schemeClr val="accent2">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dirty="0" err="1">
                  <a:solidFill>
                    <a:schemeClr val="accent2">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eine</a:t>
              </a:r>
              <a:r>
                <a:rPr lang="cs-CZ" dirty="0">
                  <a:solidFill>
                    <a:schemeClr val="accent2">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dirty="0" err="1">
                  <a:solidFill>
                    <a:schemeClr val="accent2">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gefunden</a:t>
              </a:r>
              <a:r>
                <a:rPr lang="cs-CZ" dirty="0">
                  <a:solidFill>
                    <a:srgbClr val="EF9867"/>
                  </a:solidFill>
                  <a:latin typeface="Cavolini" panose="03000502040302020204" pitchFamily="66" charset="0"/>
                  <a:cs typeface="Cavolini" panose="03000502040302020204" pitchFamily="66" charset="0"/>
                </a:rPr>
                <a:t>!</a:t>
              </a:r>
              <a:r>
                <a:rPr lang="cs-CZ" dirty="0">
                  <a:solidFill>
                    <a:srgbClr val="0070C0"/>
                  </a:solidFill>
                  <a:latin typeface="Cavolini" panose="03000502040302020204" pitchFamily="66" charset="0"/>
                  <a:cs typeface="Cavolini" panose="03000502040302020204" pitchFamily="66" charset="0"/>
                </a:rPr>
                <a:t>“ </a:t>
              </a:r>
              <a:r>
                <a:rPr lang="cs-CZ" dirty="0">
                  <a:solidFill>
                    <a:schemeClr val="bg1">
                      <a:lumMod val="50000"/>
                    </a:schemeClr>
                  </a:solidFill>
                  <a:latin typeface="Cavolini" panose="03000502040302020204" pitchFamily="66" charset="0"/>
                  <a:cs typeface="Cavolini" panose="03000502040302020204" pitchFamily="66" charset="0"/>
                </a:rPr>
                <a:t>(F. </a:t>
              </a:r>
              <a:r>
                <a:rPr lang="cs-CZ" dirty="0" err="1">
                  <a:solidFill>
                    <a:schemeClr val="bg1">
                      <a:lumMod val="50000"/>
                    </a:schemeClr>
                  </a:solidFill>
                  <a:latin typeface="Cavolini" panose="03000502040302020204" pitchFamily="66" charset="0"/>
                  <a:cs typeface="Cavolini" panose="03000502040302020204" pitchFamily="66" charset="0"/>
                </a:rPr>
                <a:t>Bloch</a:t>
              </a:r>
              <a:r>
                <a:rPr lang="cs-CZ" dirty="0">
                  <a:solidFill>
                    <a:schemeClr val="bg1">
                      <a:lumMod val="50000"/>
                    </a:schemeClr>
                  </a:solidFill>
                  <a:latin typeface="Cavolini" panose="03000502040302020204" pitchFamily="66" charset="0"/>
                  <a:cs typeface="Cavolini" panose="03000502040302020204" pitchFamily="66" charset="0"/>
                </a:rPr>
                <a:t>)</a:t>
              </a:r>
            </a:p>
          </p:txBody>
        </p:sp>
      </p:grpSp>
      <p:sp>
        <p:nvSpPr>
          <p:cNvPr id="2" name="TextovéPole 1">
            <a:extLst>
              <a:ext uri="{FF2B5EF4-FFF2-40B4-BE49-F238E27FC236}">
                <a16:creationId xmlns:a16="http://schemas.microsoft.com/office/drawing/2014/main" id="{C85BC2E0-8143-1E17-9132-E2020CCEB014}"/>
              </a:ext>
            </a:extLst>
          </p:cNvPr>
          <p:cNvSpPr txBox="1"/>
          <p:nvPr/>
        </p:nvSpPr>
        <p:spPr>
          <a:xfrm>
            <a:off x="598999" y="5962070"/>
            <a:ext cx="11458530" cy="677108"/>
          </a:xfrm>
          <a:prstGeom prst="rect">
            <a:avLst/>
          </a:prstGeom>
          <a:noFill/>
        </p:spPr>
        <p:txBody>
          <a:bodyPr wrap="square" rtlCol="0">
            <a:spAutoFit/>
          </a:bodyPr>
          <a:lstStyle/>
          <a:p>
            <a:r>
              <a:rPr lang="cs-CZ" sz="2000" b="1" dirty="0">
                <a:solidFill>
                  <a:srgbClr val="EF9867"/>
                </a:solidFill>
                <a:cs typeface="Cavolini" panose="03000502040302020204" pitchFamily="66" charset="0"/>
              </a:rPr>
              <a:t>27. ledna 1926</a:t>
            </a:r>
            <a:r>
              <a:rPr lang="cs-CZ" sz="2000" b="1" dirty="0">
                <a:solidFill>
                  <a:schemeClr val="accent6">
                    <a:lumMod val="75000"/>
                  </a:schemeClr>
                </a:solidFill>
                <a:cs typeface="Cavolini" panose="03000502040302020204" pitchFamily="66" charset="0"/>
              </a:rPr>
              <a:t>  </a:t>
            </a:r>
            <a:r>
              <a:rPr lang="cs-CZ" dirty="0">
                <a:solidFill>
                  <a:schemeClr val="accent6">
                    <a:lumMod val="75000"/>
                  </a:schemeClr>
                </a:solidFill>
                <a:latin typeface="Cavolini" panose="03000502040302020204" pitchFamily="66" charset="0"/>
                <a:cs typeface="Cavolini" panose="03000502040302020204" pitchFamily="66" charset="0"/>
              </a:rPr>
              <a:t>byl do redakce </a:t>
            </a:r>
            <a:r>
              <a:rPr lang="cs-CZ" i="1" dirty="0" err="1">
                <a:solidFill>
                  <a:schemeClr val="accent6">
                    <a:lumMod val="75000"/>
                  </a:schemeClr>
                </a:solidFill>
                <a:latin typeface="Cavolini" panose="03000502040302020204" pitchFamily="66" charset="0"/>
                <a:cs typeface="Cavolini" panose="03000502040302020204" pitchFamily="66" charset="0"/>
              </a:rPr>
              <a:t>Annalen</a:t>
            </a:r>
            <a:r>
              <a:rPr lang="cs-CZ" i="1" dirty="0">
                <a:solidFill>
                  <a:schemeClr val="accent6">
                    <a:lumMod val="75000"/>
                  </a:schemeClr>
                </a:solidFill>
                <a:latin typeface="Cavolini" panose="03000502040302020204" pitchFamily="66" charset="0"/>
                <a:cs typeface="Cavolini" panose="03000502040302020204" pitchFamily="66" charset="0"/>
              </a:rPr>
              <a:t> der </a:t>
            </a:r>
            <a:r>
              <a:rPr lang="cs-CZ" i="1" dirty="0" err="1">
                <a:solidFill>
                  <a:schemeClr val="accent6">
                    <a:lumMod val="75000"/>
                  </a:schemeClr>
                </a:solidFill>
                <a:latin typeface="Cavolini" panose="03000502040302020204" pitchFamily="66" charset="0"/>
                <a:cs typeface="Cavolini" panose="03000502040302020204" pitchFamily="66" charset="0"/>
              </a:rPr>
              <a:t>Physik</a:t>
            </a:r>
            <a:r>
              <a:rPr lang="cs-CZ" i="1" dirty="0">
                <a:solidFill>
                  <a:schemeClr val="accent6">
                    <a:lumMod val="75000"/>
                  </a:schemeClr>
                </a:solidFill>
                <a:latin typeface="Cavolini" panose="03000502040302020204" pitchFamily="66" charset="0"/>
                <a:cs typeface="Cavolini" panose="03000502040302020204" pitchFamily="66" charset="0"/>
              </a:rPr>
              <a:t> </a:t>
            </a:r>
            <a:r>
              <a:rPr lang="cs-CZ" dirty="0">
                <a:solidFill>
                  <a:schemeClr val="accent6">
                    <a:lumMod val="75000"/>
                  </a:schemeClr>
                </a:solidFill>
                <a:latin typeface="Cavolini" panose="03000502040302020204" pitchFamily="66" charset="0"/>
                <a:cs typeface="Cavolini" panose="03000502040302020204" pitchFamily="66" charset="0"/>
              </a:rPr>
              <a:t>doručen </a:t>
            </a:r>
            <a:r>
              <a:rPr lang="cs-CZ" dirty="0">
                <a:solidFill>
                  <a:schemeClr val="accent6">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první</a:t>
            </a:r>
            <a:r>
              <a:rPr lang="cs-CZ" dirty="0">
                <a:solidFill>
                  <a:schemeClr val="accent6">
                    <a:lumMod val="75000"/>
                  </a:schemeClr>
                </a:solidFill>
                <a:latin typeface="Cavolini" panose="03000502040302020204" pitchFamily="66" charset="0"/>
                <a:cs typeface="Cavolini" panose="03000502040302020204" pitchFamily="66" charset="0"/>
              </a:rPr>
              <a:t> článek ze </a:t>
            </a:r>
            <a:r>
              <a:rPr lang="cs-CZ"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Schödingerovy</a:t>
            </a:r>
            <a:r>
              <a:rPr lang="cs-CZ" dirty="0">
                <a:solidFill>
                  <a:schemeClr val="accent6">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tetralogie</a:t>
            </a:r>
            <a:r>
              <a:rPr lang="cs-CZ" dirty="0">
                <a:solidFill>
                  <a:schemeClr val="accent6">
                    <a:lumMod val="75000"/>
                  </a:schemeClr>
                </a:solidFill>
                <a:latin typeface="Cavolini" panose="03000502040302020204" pitchFamily="66" charset="0"/>
                <a:cs typeface="Cavolini" panose="03000502040302020204" pitchFamily="66" charset="0"/>
              </a:rPr>
              <a:t> o vlnové mechanice se </a:t>
            </a:r>
            <a:r>
              <a:rPr lang="cs-CZ" dirty="0">
                <a:solidFill>
                  <a:srgbClr val="FF000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zcela odlišným „odvozením“ </a:t>
            </a:r>
            <a:r>
              <a:rPr lang="cs-CZ" dirty="0">
                <a:solidFill>
                  <a:schemeClr val="accent6">
                    <a:lumMod val="75000"/>
                  </a:schemeClr>
                </a:solidFill>
                <a:latin typeface="Cavolini" panose="03000502040302020204" pitchFamily="66" charset="0"/>
                <a:cs typeface="Cavolini" panose="03000502040302020204" pitchFamily="66" charset="0"/>
              </a:rPr>
              <a:t>vlnové rovnice. </a:t>
            </a:r>
          </a:p>
        </p:txBody>
      </p:sp>
      <mc:AlternateContent xmlns:mc="http://schemas.openxmlformats.org/markup-compatibility/2006" xmlns:a14="http://schemas.microsoft.com/office/drawing/2010/main">
        <mc:Choice Requires="a14">
          <p:sp>
            <p:nvSpPr>
              <p:cNvPr id="14" name="TextovéPole 13">
                <a:extLst>
                  <a:ext uri="{FF2B5EF4-FFF2-40B4-BE49-F238E27FC236}">
                    <a16:creationId xmlns:a16="http://schemas.microsoft.com/office/drawing/2014/main" id="{AF7CA5AD-73BA-E045-02BA-00F3823E2EA6}"/>
                  </a:ext>
                </a:extLst>
              </p:cNvPr>
              <p:cNvSpPr txBox="1"/>
              <p:nvPr/>
            </p:nvSpPr>
            <p:spPr>
              <a:xfrm>
                <a:off x="7424076" y="882911"/>
                <a:ext cx="2262735" cy="7411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ea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𝜓</m:t>
                      </m:r>
                      <m:r>
                        <a:rPr lang="cs-CZ" sz="2400" b="0" i="1" smtClean="0">
                          <a:latin typeface="Cambria Math" panose="02040503050406030204" pitchFamily="18" charset="0"/>
                        </a:rPr>
                        <m:t>=−</m:t>
                      </m:r>
                      <m:f>
                        <m:fPr>
                          <m:ctrlPr>
                            <a:rPr lang="cs-CZ" sz="2400" b="0" i="1" smtClean="0">
                              <a:latin typeface="Cambria Math" panose="02040503050406030204" pitchFamily="18" charset="0"/>
                            </a:rPr>
                          </m:ctrlPr>
                        </m:fPr>
                        <m:num>
                          <m:r>
                            <a:rPr lang="cs-CZ" sz="2400" b="0" i="1" smtClean="0">
                              <a:latin typeface="Cambria Math" panose="02040503050406030204" pitchFamily="18" charset="0"/>
                            </a:rPr>
                            <m:t>4</m:t>
                          </m:r>
                          <m:sSup>
                            <m:sSupPr>
                              <m:ctrlPr>
                                <a:rPr lang="cs-CZ" sz="2400" b="0" i="1" smtClean="0">
                                  <a:latin typeface="Cambria Math" panose="02040503050406030204" pitchFamily="18" charset="0"/>
                                  <a:ea typeface="Cambria Math" panose="02040503050406030204" pitchFamily="18" charset="0"/>
                                </a:rPr>
                              </m:ctrlPr>
                            </m:sSupPr>
                            <m:e>
                              <m:r>
                                <a:rPr lang="cs-CZ" sz="2400" b="0" i="1" smtClean="0">
                                  <a:latin typeface="Cambria Math" panose="02040503050406030204" pitchFamily="18" charset="0"/>
                                  <a:ea typeface="Cambria Math" panose="02040503050406030204" pitchFamily="18" charset="0"/>
                                </a:rPr>
                                <m:t>𝜋</m:t>
                              </m:r>
                            </m:e>
                            <m:sup>
                              <m:r>
                                <a:rPr lang="cs-CZ" sz="2400" b="0" i="1" smtClean="0">
                                  <a:latin typeface="Cambria Math" panose="02040503050406030204" pitchFamily="18" charset="0"/>
                                </a:rPr>
                                <m:t>2</m:t>
                              </m:r>
                            </m:sup>
                          </m:sSup>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𝑓</m:t>
                              </m:r>
                            </m:e>
                            <m:sup>
                              <m:r>
                                <a:rPr lang="cs-CZ" sz="2400" b="0" i="1" smtClean="0">
                                  <a:latin typeface="Cambria Math" panose="02040503050406030204" pitchFamily="18" charset="0"/>
                                </a:rPr>
                                <m:t>2</m:t>
                              </m:r>
                            </m:sup>
                          </m:sSup>
                        </m:num>
                        <m:den>
                          <m:sSup>
                            <m:sSupPr>
                              <m:ctrlPr>
                                <a:rPr lang="cs-CZ" sz="2400" i="1" smtClean="0">
                                  <a:solidFill>
                                    <a:srgbClr val="FF0000"/>
                                  </a:solidFill>
                                  <a:latin typeface="Cambria Math" panose="02040503050406030204" pitchFamily="18" charset="0"/>
                                </a:rPr>
                              </m:ctrlPr>
                            </m:sSupPr>
                            <m:e>
                              <m:r>
                                <a:rPr lang="cs-CZ" sz="2400" i="1" smtClean="0">
                                  <a:solidFill>
                                    <a:srgbClr val="FF0000"/>
                                  </a:solidFill>
                                  <a:latin typeface="Cambria Math" panose="02040503050406030204" pitchFamily="18" charset="0"/>
                                </a:rPr>
                                <m:t>𝑢</m:t>
                              </m:r>
                            </m:e>
                            <m:sup>
                              <m:r>
                                <a:rPr lang="cs-CZ" sz="2400" i="1">
                                  <a:latin typeface="Cambria Math" panose="02040503050406030204" pitchFamily="18" charset="0"/>
                                </a:rPr>
                                <m:t>2</m:t>
                              </m:r>
                            </m:sup>
                          </m:sSup>
                        </m:den>
                      </m:f>
                      <m:r>
                        <a:rPr lang="cs-CZ" sz="2400" i="1">
                          <a:latin typeface="Cambria Math" panose="02040503050406030204" pitchFamily="18" charset="0"/>
                          <a:ea typeface="Cambria Math" panose="02040503050406030204" pitchFamily="18" charset="0"/>
                        </a:rPr>
                        <m:t>𝜓</m:t>
                      </m:r>
                    </m:oMath>
                  </m:oMathPara>
                </a14:m>
                <a:endParaRPr lang="cs-CZ" sz="2400" dirty="0"/>
              </a:p>
            </p:txBody>
          </p:sp>
        </mc:Choice>
        <mc:Fallback xmlns="">
          <p:sp>
            <p:nvSpPr>
              <p:cNvPr id="14" name="TextovéPole 13">
                <a:extLst>
                  <a:ext uri="{FF2B5EF4-FFF2-40B4-BE49-F238E27FC236}">
                    <a16:creationId xmlns:a16="http://schemas.microsoft.com/office/drawing/2014/main" id="{A86FCAE5-50D2-ACAD-2861-1352885DC544}"/>
                  </a:ext>
                </a:extLst>
              </p:cNvPr>
              <p:cNvSpPr txBox="1">
                <a:spLocks noRot="1" noChangeAspect="1" noMove="1" noResize="1" noEditPoints="1" noAdjustHandles="1" noChangeArrowheads="1" noChangeShapeType="1" noTextEdit="1"/>
              </p:cNvSpPr>
              <p:nvPr/>
            </p:nvSpPr>
            <p:spPr>
              <a:xfrm>
                <a:off x="7424076" y="882911"/>
                <a:ext cx="2262735" cy="741165"/>
              </a:xfrm>
              <a:prstGeom prst="rect">
                <a:avLst/>
              </a:prstGeom>
              <a:blipFill>
                <a:blip r:embed="rId10"/>
                <a:stretch>
                  <a:fillRect/>
                </a:stretch>
              </a:blipFill>
            </p:spPr>
            <p:txBody>
              <a:bodyPr/>
              <a:lstStyle/>
              <a:p>
                <a:r>
                  <a:rPr lang="cs-CZ">
                    <a:noFill/>
                  </a:rPr>
                  <a:t> </a:t>
                </a:r>
              </a:p>
            </p:txBody>
          </p:sp>
        </mc:Fallback>
      </mc:AlternateContent>
      <p:sp>
        <p:nvSpPr>
          <p:cNvPr id="15" name="Obdélník 14">
            <a:extLst>
              <a:ext uri="{FF2B5EF4-FFF2-40B4-BE49-F238E27FC236}">
                <a16:creationId xmlns:a16="http://schemas.microsoft.com/office/drawing/2014/main" id="{AE82AF01-EC16-2C7A-42D2-A480AE7442E2}"/>
              </a:ext>
            </a:extLst>
          </p:cNvPr>
          <p:cNvSpPr/>
          <p:nvPr/>
        </p:nvSpPr>
        <p:spPr>
          <a:xfrm>
            <a:off x="7160427" y="792129"/>
            <a:ext cx="2794279" cy="964708"/>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mc:AlternateContent xmlns:mc="http://schemas.openxmlformats.org/markup-compatibility/2006" xmlns:a14="http://schemas.microsoft.com/office/drawing/2010/main">
        <mc:Choice Requires="a14">
          <p:sp>
            <p:nvSpPr>
              <p:cNvPr id="17" name="TextovéPole 16">
                <a:extLst>
                  <a:ext uri="{FF2B5EF4-FFF2-40B4-BE49-F238E27FC236}">
                    <a16:creationId xmlns:a16="http://schemas.microsoft.com/office/drawing/2014/main" id="{9CBABACE-AAB0-DEC7-F6BA-FC42D76B13D5}"/>
                  </a:ext>
                </a:extLst>
              </p:cNvPr>
              <p:cNvSpPr txBox="1"/>
              <p:nvPr/>
            </p:nvSpPr>
            <p:spPr>
              <a:xfrm flipH="1">
                <a:off x="5936275" y="4441558"/>
                <a:ext cx="443060" cy="430887"/>
              </a:xfrm>
              <a:prstGeom prst="rect">
                <a:avLst/>
              </a:prstGeom>
              <a:solidFill>
                <a:schemeClr val="bg1"/>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cs-CZ" sz="2800" b="0" i="1" smtClean="0">
                          <a:solidFill>
                            <a:srgbClr val="92D050"/>
                          </a:solidFill>
                          <a:latin typeface="Cambria Math" panose="02040503050406030204" pitchFamily="18" charset="0"/>
                        </a:rPr>
                        <m:t>𝐸</m:t>
                      </m:r>
                    </m:oMath>
                  </m:oMathPara>
                </a14:m>
                <a:endParaRPr lang="cs-CZ" sz="2800" dirty="0">
                  <a:solidFill>
                    <a:srgbClr val="92D050"/>
                  </a:solidFill>
                </a:endParaRPr>
              </a:p>
            </p:txBody>
          </p:sp>
        </mc:Choice>
        <mc:Fallback xmlns="">
          <p:sp>
            <p:nvSpPr>
              <p:cNvPr id="17" name="TextovéPole 16">
                <a:extLst>
                  <a:ext uri="{FF2B5EF4-FFF2-40B4-BE49-F238E27FC236}">
                    <a16:creationId xmlns:a16="http://schemas.microsoft.com/office/drawing/2014/main" id="{81E69DC8-2C63-B284-9ED9-843C49E7765D}"/>
                  </a:ext>
                </a:extLst>
              </p:cNvPr>
              <p:cNvSpPr txBox="1">
                <a:spLocks noRot="1" noChangeAspect="1" noMove="1" noResize="1" noEditPoints="1" noAdjustHandles="1" noChangeArrowheads="1" noChangeShapeType="1" noTextEdit="1"/>
              </p:cNvSpPr>
              <p:nvPr/>
            </p:nvSpPr>
            <p:spPr>
              <a:xfrm flipH="1">
                <a:off x="5936275" y="4441558"/>
                <a:ext cx="443060" cy="430887"/>
              </a:xfrm>
              <a:prstGeom prst="rect">
                <a:avLst/>
              </a:prstGeom>
              <a:blipFill>
                <a:blip r:embed="rId11"/>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2" name="TextovéPole 11">
                <a:extLst>
                  <a:ext uri="{FF2B5EF4-FFF2-40B4-BE49-F238E27FC236}">
                    <a16:creationId xmlns:a16="http://schemas.microsoft.com/office/drawing/2014/main" id="{8626A9A2-7550-3D13-3A26-C6E912C9642E}"/>
                  </a:ext>
                </a:extLst>
              </p:cNvPr>
              <p:cNvSpPr txBox="1"/>
              <p:nvPr/>
            </p:nvSpPr>
            <p:spPr>
              <a:xfrm>
                <a:off x="6939226" y="2403771"/>
                <a:ext cx="1009122"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i="1" smtClean="0">
                          <a:solidFill>
                            <a:schemeClr val="bg1"/>
                          </a:solidFill>
                          <a:latin typeface="Cambria Math" panose="02040503050406030204" pitchFamily="18" charset="0"/>
                          <a:ea typeface="Cambria Math" panose="02040503050406030204" pitchFamily="18" charset="0"/>
                        </a:rPr>
                        <m:t>⟹</m:t>
                      </m:r>
                      <m:r>
                        <m:rPr>
                          <m:nor/>
                        </m:rPr>
                        <a:rPr lang="cs-CZ" sz="2400" i="0">
                          <a:solidFill>
                            <a:srgbClr val="FF0000"/>
                          </a:solidFill>
                          <a:latin typeface="Cambria Math" panose="02040503050406030204" pitchFamily="18" charset="0"/>
                        </a:rPr>
                        <m:t>𝑢</m:t>
                      </m:r>
                      <m:r>
                        <a:rPr lang="cs-CZ" sz="2400" b="0" i="1" smtClean="0">
                          <a:latin typeface="Cambria Math" panose="02040503050406030204" pitchFamily="18" charset="0"/>
                        </a:rPr>
                        <m:t>=</m:t>
                      </m:r>
                    </m:oMath>
                  </m:oMathPara>
                </a14:m>
                <a:endParaRPr lang="cs-CZ" sz="2400" dirty="0"/>
              </a:p>
            </p:txBody>
          </p:sp>
        </mc:Choice>
        <mc:Fallback xmlns="">
          <p:sp>
            <p:nvSpPr>
              <p:cNvPr id="12" name="TextovéPole 11">
                <a:extLst>
                  <a:ext uri="{FF2B5EF4-FFF2-40B4-BE49-F238E27FC236}">
                    <a16:creationId xmlns:a16="http://schemas.microsoft.com/office/drawing/2014/main" id="{6A870607-2AA0-2080-0719-10EEBD6F9217}"/>
                  </a:ext>
                </a:extLst>
              </p:cNvPr>
              <p:cNvSpPr txBox="1">
                <a:spLocks noRot="1" noChangeAspect="1" noMove="1" noResize="1" noEditPoints="1" noAdjustHandles="1" noChangeArrowheads="1" noChangeShapeType="1" noTextEdit="1"/>
              </p:cNvSpPr>
              <p:nvPr/>
            </p:nvSpPr>
            <p:spPr>
              <a:xfrm>
                <a:off x="6939226" y="2403771"/>
                <a:ext cx="1009122" cy="369332"/>
              </a:xfrm>
              <a:prstGeom prst="rect">
                <a:avLst/>
              </a:prstGeom>
              <a:blipFill>
                <a:blip r:embed="rId12"/>
                <a:stretch>
                  <a:fillRect l="-4819" r="-2410"/>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3" name="TextovéPole 12">
                <a:extLst>
                  <a:ext uri="{FF2B5EF4-FFF2-40B4-BE49-F238E27FC236}">
                    <a16:creationId xmlns:a16="http://schemas.microsoft.com/office/drawing/2014/main" id="{022FC2AA-1C5B-803F-A15E-643E24A1288B}"/>
                  </a:ext>
                </a:extLst>
              </p:cNvPr>
              <p:cNvSpPr txBox="1"/>
              <p:nvPr/>
            </p:nvSpPr>
            <p:spPr>
              <a:xfrm>
                <a:off x="9341415" y="2151397"/>
                <a:ext cx="412997"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i="1">
                          <a:solidFill>
                            <a:srgbClr val="00B0F0"/>
                          </a:solidFill>
                          <a:latin typeface="Cambria Math" panose="02040503050406030204" pitchFamily="18" charset="0"/>
                        </a:rPr>
                        <m:t>h𝑓</m:t>
                      </m:r>
                    </m:oMath>
                  </m:oMathPara>
                </a14:m>
                <a:endParaRPr lang="cs-CZ" sz="2400" dirty="0"/>
              </a:p>
            </p:txBody>
          </p:sp>
        </mc:Choice>
        <mc:Fallback xmlns="">
          <p:sp>
            <p:nvSpPr>
              <p:cNvPr id="13" name="TextovéPole 12">
                <a:extLst>
                  <a:ext uri="{FF2B5EF4-FFF2-40B4-BE49-F238E27FC236}">
                    <a16:creationId xmlns:a16="http://schemas.microsoft.com/office/drawing/2014/main" id="{F03E6A38-AB11-8170-A7DC-5DD6D958F981}"/>
                  </a:ext>
                </a:extLst>
              </p:cNvPr>
              <p:cNvSpPr txBox="1">
                <a:spLocks noRot="1" noChangeAspect="1" noMove="1" noResize="1" noEditPoints="1" noAdjustHandles="1" noChangeArrowheads="1" noChangeShapeType="1" noTextEdit="1"/>
              </p:cNvSpPr>
              <p:nvPr/>
            </p:nvSpPr>
            <p:spPr>
              <a:xfrm>
                <a:off x="9341415" y="2151397"/>
                <a:ext cx="412997" cy="369332"/>
              </a:xfrm>
              <a:prstGeom prst="rect">
                <a:avLst/>
              </a:prstGeom>
              <a:blipFill>
                <a:blip r:embed="rId13"/>
                <a:stretch>
                  <a:fillRect l="-26471" t="-1639" r="-23529" b="-31148"/>
                </a:stretch>
              </a:blipFill>
            </p:spPr>
            <p:txBody>
              <a:bodyPr/>
              <a:lstStyle/>
              <a:p>
                <a:r>
                  <a:rPr lang="cs-CZ">
                    <a:noFill/>
                  </a:rPr>
                  <a:t> </a:t>
                </a:r>
              </a:p>
            </p:txBody>
          </p:sp>
        </mc:Fallback>
      </mc:AlternateContent>
      <p:cxnSp>
        <p:nvCxnSpPr>
          <p:cNvPr id="16" name="Přímá spojnice 15">
            <a:extLst>
              <a:ext uri="{FF2B5EF4-FFF2-40B4-BE49-F238E27FC236}">
                <a16:creationId xmlns:a16="http://schemas.microsoft.com/office/drawing/2014/main" id="{2A74F0EE-7B05-5F53-075F-8090E134C135}"/>
              </a:ext>
            </a:extLst>
          </p:cNvPr>
          <p:cNvCxnSpPr>
            <a:cxnSpLocks/>
          </p:cNvCxnSpPr>
          <p:nvPr/>
        </p:nvCxnSpPr>
        <p:spPr>
          <a:xfrm>
            <a:off x="7970831" y="2597863"/>
            <a:ext cx="3367324" cy="0"/>
          </a:xfrm>
          <a:prstGeom prst="line">
            <a:avLst/>
          </a:prstGeom>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8" name="TextovéPole 17">
                <a:extLst>
                  <a:ext uri="{FF2B5EF4-FFF2-40B4-BE49-F238E27FC236}">
                    <a16:creationId xmlns:a16="http://schemas.microsoft.com/office/drawing/2014/main" id="{B354D687-71B1-39E4-535C-7D5396983ACC}"/>
                  </a:ext>
                </a:extLst>
              </p:cNvPr>
              <p:cNvSpPr txBox="1"/>
              <p:nvPr/>
            </p:nvSpPr>
            <p:spPr>
              <a:xfrm>
                <a:off x="8011136" y="2629935"/>
                <a:ext cx="3258841" cy="44723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ad>
                        <m:radPr>
                          <m:degHide m:val="on"/>
                          <m:ctrlPr>
                            <a:rPr lang="cs-CZ" sz="2400" i="1">
                              <a:latin typeface="Cambria Math" panose="02040503050406030204" pitchFamily="18" charset="0"/>
                            </a:rPr>
                          </m:ctrlPr>
                        </m:radPr>
                        <m:deg/>
                        <m:e>
                          <m:r>
                            <a:rPr lang="cs-CZ" sz="2400" i="1">
                              <a:latin typeface="Cambria Math" panose="02040503050406030204" pitchFamily="18" charset="0"/>
                            </a:rPr>
                            <m:t>2</m:t>
                          </m:r>
                          <m:r>
                            <a:rPr lang="cs-CZ" sz="2400" i="1">
                              <a:latin typeface="Cambria Math" panose="02040503050406030204" pitchFamily="18" charset="0"/>
                            </a:rPr>
                            <m:t>𝑚</m:t>
                          </m:r>
                          <m:d>
                            <m:dPr>
                              <m:ctrlPr>
                                <a:rPr lang="cs-CZ" sz="2400" i="1">
                                  <a:latin typeface="Cambria Math" panose="02040503050406030204" pitchFamily="18" charset="0"/>
                                </a:rPr>
                              </m:ctrlPr>
                            </m:dPr>
                            <m:e>
                              <m:r>
                                <a:rPr lang="cs-CZ" sz="2400" i="1">
                                  <a:latin typeface="Cambria Math" panose="02040503050406030204" pitchFamily="18" charset="0"/>
                                </a:rPr>
                                <m:t>h𝑓</m:t>
                              </m:r>
                              <m:r>
                                <a:rPr lang="cs-CZ" sz="2400" i="1">
                                  <a:latin typeface="Cambria Math" panose="02040503050406030204" pitchFamily="18" charset="0"/>
                                </a:rPr>
                                <m:t>−</m:t>
                              </m:r>
                              <m:r>
                                <a:rPr lang="cs-CZ" sz="2400" i="1">
                                  <a:latin typeface="Cambria Math" panose="02040503050406030204" pitchFamily="18" charset="0"/>
                                  <a:ea typeface="Cambria Math" panose="02040503050406030204" pitchFamily="18" charset="0"/>
                                </a:rPr>
                                <m:t>𝑚</m:t>
                              </m:r>
                              <m:sSup>
                                <m:sSupPr>
                                  <m:ctrlPr>
                                    <a:rPr lang="cs-CZ" sz="2400" i="1">
                                      <a:latin typeface="Cambria Math" panose="02040503050406030204" pitchFamily="18" charset="0"/>
                                      <a:ea typeface="Cambria Math" panose="02040503050406030204" pitchFamily="18" charset="0"/>
                                    </a:rPr>
                                  </m:ctrlPr>
                                </m:sSupPr>
                                <m:e>
                                  <m:r>
                                    <a:rPr lang="cs-CZ" sz="2400" i="1">
                                      <a:latin typeface="Cambria Math" panose="02040503050406030204" pitchFamily="18" charset="0"/>
                                      <a:ea typeface="Cambria Math" panose="02040503050406030204" pitchFamily="18" charset="0"/>
                                    </a:rPr>
                                    <m:t>𝑐</m:t>
                                  </m:r>
                                </m:e>
                                <m:sup>
                                  <m:r>
                                    <a:rPr lang="cs-CZ" sz="2400" i="1">
                                      <a:latin typeface="Cambria Math" panose="02040503050406030204" pitchFamily="18" charset="0"/>
                                      <a:ea typeface="Cambria Math" panose="02040503050406030204" pitchFamily="18" charset="0"/>
                                    </a:rPr>
                                    <m:t>2</m:t>
                                  </m:r>
                                </m:sup>
                              </m:sSup>
                              <m:r>
                                <a:rPr lang="cs-CZ" sz="2400" i="1">
                                  <a:latin typeface="Cambria Math" panose="02040503050406030204" pitchFamily="18" charset="0"/>
                                  <a:ea typeface="Cambria Math" panose="02040503050406030204" pitchFamily="18" charset="0"/>
                                </a:rPr>
                                <m:t>+</m:t>
                              </m:r>
                              <m:f>
                                <m:fPr>
                                  <m:type m:val="lin"/>
                                  <m:ctrlPr>
                                    <a:rPr lang="cs-CZ" sz="2400" i="1">
                                      <a:solidFill>
                                        <a:srgbClr val="C00000"/>
                                      </a:solidFill>
                                      <a:latin typeface="Cambria Math" panose="02040503050406030204" pitchFamily="18" charset="0"/>
                                    </a:rPr>
                                  </m:ctrlPr>
                                </m:fPr>
                                <m:num>
                                  <m:sSup>
                                    <m:sSupPr>
                                      <m:ctrlPr>
                                        <a:rPr lang="cs-CZ" sz="2400" i="1">
                                          <a:solidFill>
                                            <a:srgbClr val="C00000"/>
                                          </a:solidFill>
                                          <a:latin typeface="Cambria Math" panose="02040503050406030204" pitchFamily="18" charset="0"/>
                                        </a:rPr>
                                      </m:ctrlPr>
                                    </m:sSupPr>
                                    <m:e>
                                      <m:r>
                                        <a:rPr lang="cs-CZ" sz="2400" i="1">
                                          <a:solidFill>
                                            <a:srgbClr val="C00000"/>
                                          </a:solidFill>
                                          <a:latin typeface="Cambria Math" panose="02040503050406030204" pitchFamily="18" charset="0"/>
                                        </a:rPr>
                                        <m:t>𝑒</m:t>
                                      </m:r>
                                    </m:e>
                                    <m:sup>
                                      <m:r>
                                        <a:rPr lang="cs-CZ" sz="2400" i="1">
                                          <a:solidFill>
                                            <a:srgbClr val="C00000"/>
                                          </a:solidFill>
                                          <a:latin typeface="Cambria Math" panose="02040503050406030204" pitchFamily="18" charset="0"/>
                                        </a:rPr>
                                        <m:t>2</m:t>
                                      </m:r>
                                    </m:sup>
                                  </m:sSup>
                                </m:num>
                                <m:den>
                                  <m:r>
                                    <a:rPr lang="cs-CZ" sz="2400" i="1">
                                      <a:solidFill>
                                        <a:srgbClr val="C00000"/>
                                      </a:solidFill>
                                      <a:latin typeface="Cambria Math" panose="02040503050406030204" pitchFamily="18" charset="0"/>
                                    </a:rPr>
                                    <m:t>𝑟</m:t>
                                  </m:r>
                                </m:den>
                              </m:f>
                            </m:e>
                          </m:d>
                        </m:e>
                      </m:rad>
                    </m:oMath>
                  </m:oMathPara>
                </a14:m>
                <a:endParaRPr lang="cs-CZ" sz="2400" dirty="0"/>
              </a:p>
            </p:txBody>
          </p:sp>
        </mc:Choice>
        <mc:Fallback xmlns="">
          <p:sp>
            <p:nvSpPr>
              <p:cNvPr id="18" name="TextovéPole 17">
                <a:extLst>
                  <a:ext uri="{FF2B5EF4-FFF2-40B4-BE49-F238E27FC236}">
                    <a16:creationId xmlns:a16="http://schemas.microsoft.com/office/drawing/2014/main" id="{7D56B470-6D11-1E45-C025-A9E5DDEBC8D0}"/>
                  </a:ext>
                </a:extLst>
              </p:cNvPr>
              <p:cNvSpPr txBox="1">
                <a:spLocks noRot="1" noChangeAspect="1" noMove="1" noResize="1" noEditPoints="1" noAdjustHandles="1" noChangeArrowheads="1" noChangeShapeType="1" noTextEdit="1"/>
              </p:cNvSpPr>
              <p:nvPr/>
            </p:nvSpPr>
            <p:spPr>
              <a:xfrm>
                <a:off x="8011136" y="2629935"/>
                <a:ext cx="3258841" cy="447238"/>
              </a:xfrm>
              <a:prstGeom prst="rect">
                <a:avLst/>
              </a:prstGeom>
              <a:blipFill>
                <a:blip r:embed="rId14"/>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3" name="TextovéPole 2">
                <a:extLst>
                  <a:ext uri="{FF2B5EF4-FFF2-40B4-BE49-F238E27FC236}">
                    <a16:creationId xmlns:a16="http://schemas.microsoft.com/office/drawing/2014/main" id="{A6BE2A86-F464-37B0-3F6A-E87B15B81748}"/>
                  </a:ext>
                </a:extLst>
              </p:cNvPr>
              <p:cNvSpPr txBox="1"/>
              <p:nvPr/>
            </p:nvSpPr>
            <p:spPr>
              <a:xfrm>
                <a:off x="8744694" y="3587124"/>
                <a:ext cx="3041025" cy="7411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cs-CZ" sz="2400" b="0" i="1" smtClean="0">
                              <a:solidFill>
                                <a:schemeClr val="tx1"/>
                              </a:solidFill>
                              <a:latin typeface="Cambria Math" panose="02040503050406030204" pitchFamily="18" charset="0"/>
                              <a:ea typeface="Cambria Math" panose="02040503050406030204" pitchFamily="18" charset="0"/>
                            </a:rPr>
                          </m:ctrlPr>
                        </m:sSubPr>
                        <m:e>
                          <m:r>
                            <a:rPr lang="cs-CZ" sz="2400" b="0" i="1" smtClean="0">
                              <a:solidFill>
                                <a:schemeClr val="tx1"/>
                              </a:solidFill>
                              <a:latin typeface="Cambria Math" panose="02040503050406030204" pitchFamily="18" charset="0"/>
                              <a:ea typeface="Cambria Math" panose="02040503050406030204" pitchFamily="18" charset="0"/>
                            </a:rPr>
                            <m:t>⟹</m:t>
                          </m:r>
                          <m:r>
                            <a:rPr lang="cs-CZ" sz="2400" b="0" i="1" smtClean="0">
                              <a:solidFill>
                                <a:srgbClr val="92D050"/>
                              </a:solidFill>
                              <a:latin typeface="Cambria Math" panose="02040503050406030204" pitchFamily="18" charset="0"/>
                              <a:ea typeface="Cambria Math" panose="02040503050406030204" pitchFamily="18" charset="0"/>
                            </a:rPr>
                            <m:t>  </m:t>
                          </m:r>
                          <m:r>
                            <a:rPr lang="cs-CZ" sz="2400" b="0" i="1" smtClean="0">
                              <a:solidFill>
                                <a:srgbClr val="92D050"/>
                              </a:solidFill>
                              <a:latin typeface="Cambria Math" panose="02040503050406030204" pitchFamily="18" charset="0"/>
                              <a:ea typeface="Cambria Math" panose="02040503050406030204" pitchFamily="18" charset="0"/>
                            </a:rPr>
                            <m:t>𝐸</m:t>
                          </m:r>
                        </m:e>
                        <m:sub>
                          <m:r>
                            <a:rPr lang="cs-CZ" sz="2400" b="0" i="1" smtClean="0">
                              <a:solidFill>
                                <a:srgbClr val="92D050"/>
                              </a:solidFill>
                              <a:latin typeface="Cambria Math" panose="02040503050406030204" pitchFamily="18" charset="0"/>
                              <a:ea typeface="Cambria Math" panose="02040503050406030204" pitchFamily="18" charset="0"/>
                            </a:rPr>
                            <m:t>𝑛</m:t>
                          </m:r>
                        </m:sub>
                      </m:sSub>
                      <m:r>
                        <a:rPr lang="cs-CZ" sz="2400" b="0" i="1" smtClean="0">
                          <a:solidFill>
                            <a:srgbClr val="92D050"/>
                          </a:solidFill>
                          <a:latin typeface="Cambria Math" panose="02040503050406030204" pitchFamily="18" charset="0"/>
                          <a:ea typeface="Cambria Math" panose="02040503050406030204" pitchFamily="18" charset="0"/>
                        </a:rPr>
                        <m:t>=−</m:t>
                      </m:r>
                      <m:f>
                        <m:fPr>
                          <m:ctrlPr>
                            <a:rPr lang="cs-CZ" sz="2400" b="0" i="1" smtClean="0">
                              <a:solidFill>
                                <a:srgbClr val="92D050"/>
                              </a:solidFill>
                              <a:latin typeface="Cambria Math" panose="02040503050406030204" pitchFamily="18" charset="0"/>
                              <a:ea typeface="Cambria Math" panose="02040503050406030204" pitchFamily="18" charset="0"/>
                            </a:rPr>
                          </m:ctrlPr>
                        </m:fPr>
                        <m:num>
                          <m:r>
                            <a:rPr lang="cs-CZ" sz="2400" b="0" i="1" smtClean="0">
                              <a:solidFill>
                                <a:srgbClr val="92D050"/>
                              </a:solidFill>
                              <a:latin typeface="Cambria Math" panose="02040503050406030204" pitchFamily="18" charset="0"/>
                              <a:ea typeface="Cambria Math" panose="02040503050406030204" pitchFamily="18" charset="0"/>
                            </a:rPr>
                            <m:t>2</m:t>
                          </m:r>
                          <m:sSup>
                            <m:sSupPr>
                              <m:ctrlPr>
                                <a:rPr lang="cs-CZ" sz="2400" b="0" i="1" smtClean="0">
                                  <a:solidFill>
                                    <a:srgbClr val="92D050"/>
                                  </a:solidFill>
                                  <a:latin typeface="Cambria Math" panose="02040503050406030204" pitchFamily="18" charset="0"/>
                                  <a:ea typeface="Cambria Math" panose="02040503050406030204" pitchFamily="18" charset="0"/>
                                </a:rPr>
                              </m:ctrlPr>
                            </m:sSupPr>
                            <m:e>
                              <m:r>
                                <a:rPr lang="cs-CZ" sz="2400" b="0" i="1" smtClean="0">
                                  <a:solidFill>
                                    <a:srgbClr val="92D050"/>
                                  </a:solidFill>
                                  <a:latin typeface="Cambria Math" panose="02040503050406030204" pitchFamily="18" charset="0"/>
                                  <a:ea typeface="Cambria Math" panose="02040503050406030204" pitchFamily="18" charset="0"/>
                                </a:rPr>
                                <m:t>𝜋</m:t>
                              </m:r>
                            </m:e>
                            <m:sup>
                              <m:r>
                                <a:rPr lang="cs-CZ" sz="2400" b="0" i="1" smtClean="0">
                                  <a:solidFill>
                                    <a:srgbClr val="92D050"/>
                                  </a:solidFill>
                                  <a:latin typeface="Cambria Math" panose="02040503050406030204" pitchFamily="18" charset="0"/>
                                  <a:ea typeface="Cambria Math" panose="02040503050406030204" pitchFamily="18" charset="0"/>
                                </a:rPr>
                                <m:t>2</m:t>
                              </m:r>
                            </m:sup>
                          </m:sSup>
                          <m:r>
                            <a:rPr lang="cs-CZ" sz="2400" b="0" i="1" smtClean="0">
                              <a:solidFill>
                                <a:srgbClr val="92D050"/>
                              </a:solidFill>
                              <a:latin typeface="Cambria Math" panose="02040503050406030204" pitchFamily="18" charset="0"/>
                              <a:ea typeface="Cambria Math" panose="02040503050406030204" pitchFamily="18" charset="0"/>
                            </a:rPr>
                            <m:t>𝑚</m:t>
                          </m:r>
                          <m:sSup>
                            <m:sSupPr>
                              <m:ctrlPr>
                                <a:rPr lang="cs-CZ" sz="2400" b="0" i="1" smtClean="0">
                                  <a:solidFill>
                                    <a:srgbClr val="92D050"/>
                                  </a:solidFill>
                                  <a:latin typeface="Cambria Math" panose="02040503050406030204" pitchFamily="18" charset="0"/>
                                  <a:ea typeface="Cambria Math" panose="02040503050406030204" pitchFamily="18" charset="0"/>
                                </a:rPr>
                              </m:ctrlPr>
                            </m:sSupPr>
                            <m:e>
                              <m:r>
                                <a:rPr lang="cs-CZ" sz="2400" b="0" i="1" smtClean="0">
                                  <a:solidFill>
                                    <a:srgbClr val="92D050"/>
                                  </a:solidFill>
                                  <a:latin typeface="Cambria Math" panose="02040503050406030204" pitchFamily="18" charset="0"/>
                                  <a:ea typeface="Cambria Math" panose="02040503050406030204" pitchFamily="18" charset="0"/>
                                </a:rPr>
                                <m:t>𝑒</m:t>
                              </m:r>
                            </m:e>
                            <m:sup>
                              <m:r>
                                <a:rPr lang="cs-CZ" sz="2400" b="0" i="1" smtClean="0">
                                  <a:solidFill>
                                    <a:srgbClr val="92D050"/>
                                  </a:solidFill>
                                  <a:latin typeface="Cambria Math" panose="02040503050406030204" pitchFamily="18" charset="0"/>
                                  <a:ea typeface="Cambria Math" panose="02040503050406030204" pitchFamily="18" charset="0"/>
                                </a:rPr>
                                <m:t>4</m:t>
                              </m:r>
                            </m:sup>
                          </m:sSup>
                        </m:num>
                        <m:den>
                          <m:sSup>
                            <m:sSupPr>
                              <m:ctrlPr>
                                <a:rPr lang="cs-CZ" sz="2400" b="0" i="1" smtClean="0">
                                  <a:solidFill>
                                    <a:srgbClr val="92D050"/>
                                  </a:solidFill>
                                  <a:latin typeface="Cambria Math" panose="02040503050406030204" pitchFamily="18" charset="0"/>
                                  <a:ea typeface="Cambria Math" panose="02040503050406030204" pitchFamily="18" charset="0"/>
                                </a:rPr>
                              </m:ctrlPr>
                            </m:sSupPr>
                            <m:e>
                              <m:r>
                                <a:rPr lang="cs-CZ" sz="2400" b="0" i="1" smtClean="0">
                                  <a:solidFill>
                                    <a:srgbClr val="92D050"/>
                                  </a:solidFill>
                                  <a:latin typeface="Cambria Math" panose="02040503050406030204" pitchFamily="18" charset="0"/>
                                  <a:ea typeface="Cambria Math" panose="02040503050406030204" pitchFamily="18" charset="0"/>
                                </a:rPr>
                                <m:t>h</m:t>
                              </m:r>
                            </m:e>
                            <m:sup>
                              <m:r>
                                <a:rPr lang="cs-CZ" sz="2400" b="0" i="1" smtClean="0">
                                  <a:solidFill>
                                    <a:srgbClr val="92D050"/>
                                  </a:solidFill>
                                  <a:latin typeface="Cambria Math" panose="02040503050406030204" pitchFamily="18" charset="0"/>
                                  <a:ea typeface="Cambria Math" panose="02040503050406030204" pitchFamily="18" charset="0"/>
                                </a:rPr>
                                <m:t>2</m:t>
                              </m:r>
                            </m:sup>
                          </m:sSup>
                        </m:den>
                      </m:f>
                      <m:f>
                        <m:fPr>
                          <m:ctrlPr>
                            <a:rPr lang="cs-CZ" sz="2400" b="0" i="1" smtClean="0">
                              <a:solidFill>
                                <a:srgbClr val="92D050"/>
                              </a:solidFill>
                              <a:latin typeface="Cambria Math" panose="02040503050406030204" pitchFamily="18" charset="0"/>
                              <a:ea typeface="Cambria Math" panose="02040503050406030204" pitchFamily="18" charset="0"/>
                            </a:rPr>
                          </m:ctrlPr>
                        </m:fPr>
                        <m:num>
                          <m:r>
                            <a:rPr lang="cs-CZ" sz="2400" b="0" i="1" smtClean="0">
                              <a:solidFill>
                                <a:srgbClr val="92D050"/>
                              </a:solidFill>
                              <a:latin typeface="Cambria Math" panose="02040503050406030204" pitchFamily="18" charset="0"/>
                              <a:ea typeface="Cambria Math" panose="02040503050406030204" pitchFamily="18" charset="0"/>
                            </a:rPr>
                            <m:t>1</m:t>
                          </m:r>
                        </m:num>
                        <m:den>
                          <m:sSup>
                            <m:sSupPr>
                              <m:ctrlPr>
                                <a:rPr lang="cs-CZ" sz="2400" b="0" i="1" smtClean="0">
                                  <a:solidFill>
                                    <a:srgbClr val="92D050"/>
                                  </a:solidFill>
                                  <a:latin typeface="Cambria Math" panose="02040503050406030204" pitchFamily="18" charset="0"/>
                                  <a:ea typeface="Cambria Math" panose="02040503050406030204" pitchFamily="18" charset="0"/>
                                </a:rPr>
                              </m:ctrlPr>
                            </m:sSupPr>
                            <m:e>
                              <m:r>
                                <a:rPr lang="cs-CZ" sz="2400" b="0" i="1" smtClean="0">
                                  <a:solidFill>
                                    <a:srgbClr val="92D050"/>
                                  </a:solidFill>
                                  <a:latin typeface="Cambria Math" panose="02040503050406030204" pitchFamily="18" charset="0"/>
                                  <a:ea typeface="Cambria Math" panose="02040503050406030204" pitchFamily="18" charset="0"/>
                                </a:rPr>
                                <m:t>𝑛</m:t>
                              </m:r>
                            </m:e>
                            <m:sup>
                              <m:r>
                                <a:rPr lang="cs-CZ" sz="2400" b="0" i="1" smtClean="0">
                                  <a:solidFill>
                                    <a:srgbClr val="92D050"/>
                                  </a:solidFill>
                                  <a:latin typeface="Cambria Math" panose="02040503050406030204" pitchFamily="18" charset="0"/>
                                  <a:ea typeface="Cambria Math" panose="02040503050406030204" pitchFamily="18" charset="0"/>
                                </a:rPr>
                                <m:t>2</m:t>
                              </m:r>
                            </m:sup>
                          </m:sSup>
                        </m:den>
                      </m:f>
                    </m:oMath>
                  </m:oMathPara>
                </a14:m>
                <a:endParaRPr lang="cs-CZ" sz="2400" dirty="0"/>
              </a:p>
            </p:txBody>
          </p:sp>
        </mc:Choice>
        <mc:Fallback xmlns="">
          <p:sp>
            <p:nvSpPr>
              <p:cNvPr id="3" name="TextovéPole 2">
                <a:extLst>
                  <a:ext uri="{FF2B5EF4-FFF2-40B4-BE49-F238E27FC236}">
                    <a16:creationId xmlns:a16="http://schemas.microsoft.com/office/drawing/2014/main" id="{A6BE2A86-F464-37B0-3F6A-E87B15B81748}"/>
                  </a:ext>
                </a:extLst>
              </p:cNvPr>
              <p:cNvSpPr txBox="1">
                <a:spLocks noRot="1" noChangeAspect="1" noMove="1" noResize="1" noEditPoints="1" noAdjustHandles="1" noChangeArrowheads="1" noChangeShapeType="1" noTextEdit="1"/>
              </p:cNvSpPr>
              <p:nvPr/>
            </p:nvSpPr>
            <p:spPr>
              <a:xfrm>
                <a:off x="8744694" y="3587124"/>
                <a:ext cx="3041025" cy="741165"/>
              </a:xfrm>
              <a:prstGeom prst="rect">
                <a:avLst/>
              </a:prstGeom>
              <a:blipFill>
                <a:blip r:embed="rId15"/>
                <a:stretch>
                  <a:fillRect/>
                </a:stretch>
              </a:blipFill>
            </p:spPr>
            <p:txBody>
              <a:bodyPr/>
              <a:lstStyle/>
              <a:p>
                <a:r>
                  <a:rPr lang="cs-CZ">
                    <a:noFill/>
                  </a:rPr>
                  <a:t> </a:t>
                </a:r>
              </a:p>
            </p:txBody>
          </p:sp>
        </mc:Fallback>
      </mc:AlternateContent>
      <p:sp>
        <p:nvSpPr>
          <p:cNvPr id="7" name="TextovéPole 6">
            <a:extLst>
              <a:ext uri="{FF2B5EF4-FFF2-40B4-BE49-F238E27FC236}">
                <a16:creationId xmlns:a16="http://schemas.microsoft.com/office/drawing/2014/main" id="{54FE627F-2954-FFB5-B546-757B5C84ACF4}"/>
              </a:ext>
            </a:extLst>
          </p:cNvPr>
          <p:cNvSpPr txBox="1"/>
          <p:nvPr/>
        </p:nvSpPr>
        <p:spPr>
          <a:xfrm>
            <a:off x="10120140" y="4447714"/>
            <a:ext cx="760144" cy="430887"/>
          </a:xfrm>
          <a:prstGeom prst="rect">
            <a:avLst/>
          </a:prstGeom>
          <a:noFill/>
        </p:spPr>
        <p:txBody>
          <a:bodyPr wrap="none" rtlCol="0">
            <a:spAutoFit/>
          </a:bodyPr>
          <a:lstStyle/>
          <a:p>
            <a:r>
              <a:rPr lang="cs-CZ" sz="2200" dirty="0" err="1">
                <a:solidFill>
                  <a:srgbClr val="92D050"/>
                </a:solidFill>
                <a:effectLst>
                  <a:outerShdw blurRad="38100" dist="38100" dir="2700000" algn="tl">
                    <a:srgbClr val="000000">
                      <a:alpha val="43137"/>
                    </a:srgbClr>
                  </a:outerShdw>
                </a:effectLst>
              </a:rPr>
              <a:t>Bohr</a:t>
            </a:r>
            <a:endParaRPr lang="cs-CZ" sz="2200" dirty="0">
              <a:solidFill>
                <a:srgbClr val="92D05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5655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34E18A5-ADA4-E26B-E7BC-F32709724F66}"/>
              </a:ext>
            </a:extLst>
          </p:cNvPr>
          <p:cNvSpPr txBox="1"/>
          <p:nvPr/>
        </p:nvSpPr>
        <p:spPr>
          <a:xfrm>
            <a:off x="572134" y="4785916"/>
            <a:ext cx="11162666" cy="1846659"/>
          </a:xfrm>
          <a:prstGeom prst="rect">
            <a:avLst/>
          </a:prstGeom>
          <a:noFill/>
        </p:spPr>
        <p:txBody>
          <a:bodyPr wrap="square">
            <a:spAutoFit/>
          </a:bodyPr>
          <a:lstStyle/>
          <a:p>
            <a:r>
              <a:rPr lang="cs-CZ" sz="1900" dirty="0">
                <a:solidFill>
                  <a:schemeClr val="accent2">
                    <a:lumMod val="75000"/>
                  </a:schemeClr>
                </a:solidFill>
                <a:latin typeface="Cavolini" panose="03000502040302020204" pitchFamily="66" charset="0"/>
                <a:cs typeface="Cavolini" panose="03000502040302020204" pitchFamily="66" charset="0"/>
              </a:rPr>
              <a:t>„V tomto sdělení bych </a:t>
            </a:r>
            <a:r>
              <a:rPr lang="cs-CZ" sz="1900" u="sng" dirty="0">
                <a:solidFill>
                  <a:schemeClr val="accent2">
                    <a:lumMod val="75000"/>
                  </a:schemeClr>
                </a:solidFill>
                <a:latin typeface="Cavolini" panose="03000502040302020204" pitchFamily="66" charset="0"/>
                <a:cs typeface="Cavolini" panose="03000502040302020204" pitchFamily="66" charset="0"/>
              </a:rPr>
              <a:t>chtěl nejprve na nejjednodušším případě </a:t>
            </a:r>
            <a:r>
              <a:rPr lang="cs-CZ" sz="1900" dirty="0">
                <a:solidFill>
                  <a:schemeClr val="accent2">
                    <a:lumMod val="75000"/>
                  </a:schemeClr>
                </a:solidFill>
                <a:latin typeface="Cavolini" panose="03000502040302020204" pitchFamily="66" charset="0"/>
                <a:cs typeface="Cavolini" panose="03000502040302020204" pitchFamily="66" charset="0"/>
              </a:rPr>
              <a:t>(…) </a:t>
            </a:r>
            <a:r>
              <a:rPr lang="cs-CZ" sz="1900" u="sng" dirty="0">
                <a:solidFill>
                  <a:schemeClr val="accent2">
                    <a:lumMod val="75000"/>
                  </a:schemeClr>
                </a:solidFill>
                <a:latin typeface="Cavolini" panose="03000502040302020204" pitchFamily="66" charset="0"/>
                <a:cs typeface="Cavolini" panose="03000502040302020204" pitchFamily="66" charset="0"/>
              </a:rPr>
              <a:t>atomu vodíku ukázat, že obvyklý předpis pro kvantování lze nahradit jiným požadavkem, </a:t>
            </a:r>
          </a:p>
          <a:p>
            <a:r>
              <a:rPr lang="cs-CZ" sz="1900" u="sng" dirty="0">
                <a:solidFill>
                  <a:schemeClr val="accent2">
                    <a:lumMod val="75000"/>
                  </a:schemeClr>
                </a:solidFill>
                <a:latin typeface="Cavolini" panose="03000502040302020204" pitchFamily="66" charset="0"/>
                <a:cs typeface="Cavolini" panose="03000502040302020204" pitchFamily="66" charset="0"/>
              </a:rPr>
              <a:t>v němž se již vůbec nemluví o „celých číslech</a:t>
            </a:r>
            <a:r>
              <a:rPr lang="cs-CZ" sz="1900" dirty="0">
                <a:solidFill>
                  <a:schemeClr val="accent2">
                    <a:lumMod val="75000"/>
                  </a:schemeClr>
                </a:solidFill>
                <a:latin typeface="Cavolini" panose="03000502040302020204" pitchFamily="66" charset="0"/>
                <a:cs typeface="Cavolini" panose="03000502040302020204" pitchFamily="66" charset="0"/>
              </a:rPr>
              <a:t>“. </a:t>
            </a:r>
            <a:r>
              <a:rPr lang="cs-CZ" sz="1900" dirty="0" err="1">
                <a:solidFill>
                  <a:schemeClr val="accent2">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Celočíselnost</a:t>
            </a:r>
            <a:r>
              <a:rPr lang="cs-CZ" sz="1900" dirty="0">
                <a:solidFill>
                  <a:schemeClr val="accent2">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se naopak objeví stejným přirozeným způsobem, jako například celočíselný počet uzlů kmitající struny</a:t>
            </a:r>
            <a:r>
              <a:rPr lang="cs-CZ" sz="1900" dirty="0">
                <a:solidFill>
                  <a:schemeClr val="accent2">
                    <a:lumMod val="75000"/>
                  </a:schemeClr>
                </a:solidFill>
                <a:latin typeface="Cavolini" panose="03000502040302020204" pitchFamily="66" charset="0"/>
                <a:cs typeface="Cavolini" panose="03000502040302020204" pitchFamily="66" charset="0"/>
              </a:rPr>
              <a:t>. Toto nové pojetí se dá zobecnit a – jak se domnívám – sahá velmi hluboko k pravé podstatě předpisů jak kvantovat.“</a:t>
            </a:r>
          </a:p>
        </p:txBody>
      </p:sp>
      <p:pic>
        <p:nvPicPr>
          <p:cNvPr id="5" name="Obrázek 4">
            <a:extLst>
              <a:ext uri="{FF2B5EF4-FFF2-40B4-BE49-F238E27FC236}">
                <a16:creationId xmlns:a16="http://schemas.microsoft.com/office/drawing/2014/main" id="{EF066845-1A98-273C-D211-056A83AA4D46}"/>
              </a:ext>
            </a:extLst>
          </p:cNvPr>
          <p:cNvPicPr>
            <a:picLocks noChangeAspect="1"/>
          </p:cNvPicPr>
          <p:nvPr/>
        </p:nvPicPr>
        <p:blipFill>
          <a:blip r:embed="rId2"/>
          <a:stretch>
            <a:fillRect/>
          </a:stretch>
        </p:blipFill>
        <p:spPr>
          <a:xfrm>
            <a:off x="4336168" y="803306"/>
            <a:ext cx="6033318" cy="36132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Obdélník 7">
            <a:extLst>
              <a:ext uri="{FF2B5EF4-FFF2-40B4-BE49-F238E27FC236}">
                <a16:creationId xmlns:a16="http://schemas.microsoft.com/office/drawing/2014/main" id="{C020CBD7-3342-8E10-2F23-379B50288783}"/>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9" name="TextovéPole 8">
            <a:extLst>
              <a:ext uri="{FF2B5EF4-FFF2-40B4-BE49-F238E27FC236}">
                <a16:creationId xmlns:a16="http://schemas.microsoft.com/office/drawing/2014/main" id="{25BBFB25-84E5-B24A-FBCD-ED7C5757DF42}"/>
              </a:ext>
            </a:extLst>
          </p:cNvPr>
          <p:cNvSpPr txBox="1"/>
          <p:nvPr/>
        </p:nvSpPr>
        <p:spPr>
          <a:xfrm>
            <a:off x="1959447" y="28602"/>
            <a:ext cx="8549328"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a:t>
            </a:r>
            <a:r>
              <a:rPr lang="cs-CZ" sz="2400" cap="small" dirty="0" err="1">
                <a:solidFill>
                  <a:srgbClr val="70AD47">
                    <a:lumMod val="50000"/>
                  </a:srgbClr>
                </a:solidFill>
                <a:latin typeface="Calibri" panose="020F0502020204030204"/>
              </a:rPr>
              <a:t>nerelativistickou</a:t>
            </a:r>
            <a:r>
              <a:rPr lang="cs-CZ" sz="2400" cap="small" dirty="0">
                <a:solidFill>
                  <a:srgbClr val="70AD47">
                    <a:lumMod val="50000"/>
                  </a:srgbClr>
                </a:solidFill>
                <a:latin typeface="Calibri" panose="020F0502020204030204"/>
              </a:rPr>
              <a:t> vlnovou rovnici (</a:t>
            </a:r>
            <a:r>
              <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rPr>
              <a:t>podruhé</a:t>
            </a:r>
            <a:r>
              <a:rPr lang="cs-CZ" sz="2400" cap="small" dirty="0">
                <a:solidFill>
                  <a:srgbClr val="70AD47">
                    <a:lumMod val="50000"/>
                  </a:srgbClr>
                </a:solidFill>
                <a:latin typeface="Calibri" panose="020F0502020204030204"/>
              </a:rPr>
              <a:t>)</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10" name="TextovéPole 9">
            <a:extLst>
              <a:ext uri="{FF2B5EF4-FFF2-40B4-BE49-F238E27FC236}">
                <a16:creationId xmlns:a16="http://schemas.microsoft.com/office/drawing/2014/main" id="{9551EF5D-B3F5-43C8-A7A8-B05E79F7E85F}"/>
              </a:ext>
            </a:extLst>
          </p:cNvPr>
          <p:cNvSpPr txBox="1"/>
          <p:nvPr/>
        </p:nvSpPr>
        <p:spPr>
          <a:xfrm>
            <a:off x="187362" y="794298"/>
            <a:ext cx="3753042" cy="1508105"/>
          </a:xfrm>
          <a:prstGeom prst="rect">
            <a:avLst/>
          </a:prstGeom>
          <a:solidFill>
            <a:schemeClr val="bg1"/>
          </a:solidFill>
        </p:spPr>
        <p:txBody>
          <a:bodyPr wrap="square" rtlCol="0">
            <a:spAutoFit/>
          </a:bodyPr>
          <a:lstStyle/>
          <a:p>
            <a:pPr algn="ctr"/>
            <a:r>
              <a:rPr lang="cs-CZ" sz="2400" dirty="0">
                <a:solidFill>
                  <a:schemeClr val="accent6">
                    <a:lumMod val="75000"/>
                  </a:schemeClr>
                </a:solidFill>
                <a:latin typeface="Dreaming Outloud Script Pro" panose="03050502040304050704" pitchFamily="66" charset="0"/>
                <a:cs typeface="Dreaming Outloud Script Pro" panose="03050502040304050704" pitchFamily="66" charset="0"/>
              </a:rPr>
              <a:t>Ann. </a:t>
            </a:r>
            <a:r>
              <a:rPr lang="cs-CZ" sz="2400" dirty="0" err="1">
                <a:solidFill>
                  <a:schemeClr val="accent6">
                    <a:lumMod val="75000"/>
                  </a:schemeClr>
                </a:solidFill>
                <a:latin typeface="Dreaming Outloud Script Pro" panose="03050502040304050704" pitchFamily="66" charset="0"/>
                <a:cs typeface="Dreaming Outloud Script Pro" panose="03050502040304050704" pitchFamily="66" charset="0"/>
              </a:rPr>
              <a:t>Phys</a:t>
            </a:r>
            <a:r>
              <a:rPr lang="cs-CZ" sz="2400" dirty="0">
                <a:solidFill>
                  <a:schemeClr val="accent6">
                    <a:lumMod val="75000"/>
                  </a:schemeClr>
                </a:solidFill>
                <a:latin typeface="Dreaming Outloud Script Pro" panose="03050502040304050704" pitchFamily="66" charset="0"/>
                <a:cs typeface="Dreaming Outloud Script Pro" panose="03050502040304050704" pitchFamily="66" charset="0"/>
              </a:rPr>
              <a:t>. 1926</a:t>
            </a:r>
          </a:p>
          <a:p>
            <a:pPr algn="ctr"/>
            <a:r>
              <a:rPr lang="cs-CZ" sz="2400" dirty="0">
                <a:solidFill>
                  <a:schemeClr val="accent6">
                    <a:lumMod val="75000"/>
                  </a:schemeClr>
                </a:solidFill>
                <a:effectLst>
                  <a:outerShdw blurRad="38100" dist="38100" dir="2700000" algn="tl">
                    <a:srgbClr val="000000">
                      <a:alpha val="43137"/>
                    </a:srgbClr>
                  </a:outerShdw>
                </a:effectLst>
                <a:latin typeface="Dreaming Outloud Script Pro" panose="03050502040304050704" pitchFamily="66" charset="0"/>
                <a:cs typeface="Dreaming Outloud Script Pro" panose="03050502040304050704" pitchFamily="66" charset="0"/>
              </a:rPr>
              <a:t>První práce z tetralogie o vlnové mechanice</a:t>
            </a:r>
          </a:p>
          <a:p>
            <a:pPr algn="ctr"/>
            <a:r>
              <a:rPr lang="cs-CZ" sz="2000" dirty="0">
                <a:solidFill>
                  <a:schemeClr val="accent6">
                    <a:lumMod val="75000"/>
                  </a:schemeClr>
                </a:solidFill>
                <a:latin typeface="Dreaming Outloud Script Pro" panose="03050502040304050704" pitchFamily="66" charset="0"/>
                <a:cs typeface="Dreaming Outloud Script Pro" panose="03050502040304050704" pitchFamily="66" charset="0"/>
              </a:rPr>
              <a:t>(27. leden 1926)</a:t>
            </a:r>
          </a:p>
        </p:txBody>
      </p:sp>
      <p:sp>
        <p:nvSpPr>
          <p:cNvPr id="2" name="TextovéPole 1">
            <a:extLst>
              <a:ext uri="{FF2B5EF4-FFF2-40B4-BE49-F238E27FC236}">
                <a16:creationId xmlns:a16="http://schemas.microsoft.com/office/drawing/2014/main" id="{FFBE8562-0FDB-FEC1-D4D0-23D90CAF0CD6}"/>
              </a:ext>
            </a:extLst>
          </p:cNvPr>
          <p:cNvSpPr txBox="1"/>
          <p:nvPr/>
        </p:nvSpPr>
        <p:spPr>
          <a:xfrm>
            <a:off x="11363013" y="0"/>
            <a:ext cx="304892" cy="523220"/>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a:t>
            </a:r>
          </a:p>
        </p:txBody>
      </p:sp>
    </p:spTree>
    <p:extLst>
      <p:ext uri="{BB962C8B-B14F-4D97-AF65-F5344CB8AC3E}">
        <p14:creationId xmlns:p14="http://schemas.microsoft.com/office/powerpoint/2010/main" val="7887944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B1FCD112-C21D-E9A7-B5FA-69055DB59E19}"/>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 name="TextovéPole 2">
            <a:extLst>
              <a:ext uri="{FF2B5EF4-FFF2-40B4-BE49-F238E27FC236}">
                <a16:creationId xmlns:a16="http://schemas.microsoft.com/office/drawing/2014/main" id="{7E9477D0-55B5-70FF-49DD-3D41A9AA6F43}"/>
              </a:ext>
            </a:extLst>
          </p:cNvPr>
          <p:cNvSpPr txBox="1"/>
          <p:nvPr/>
        </p:nvSpPr>
        <p:spPr>
          <a:xfrm>
            <a:off x="1959447" y="28602"/>
            <a:ext cx="8549328"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a:t>
            </a:r>
            <a:r>
              <a:rPr lang="cs-CZ" sz="2400" cap="small" dirty="0" err="1">
                <a:solidFill>
                  <a:srgbClr val="70AD47">
                    <a:lumMod val="50000"/>
                  </a:srgbClr>
                </a:solidFill>
                <a:latin typeface="Calibri" panose="020F0502020204030204"/>
              </a:rPr>
              <a:t>nerelativistickou</a:t>
            </a:r>
            <a:r>
              <a:rPr lang="cs-CZ" sz="2400" cap="small" dirty="0">
                <a:solidFill>
                  <a:srgbClr val="70AD47">
                    <a:lumMod val="50000"/>
                  </a:srgbClr>
                </a:solidFill>
                <a:latin typeface="Calibri" panose="020F0502020204030204"/>
              </a:rPr>
              <a:t> vlnovou rovnici (podruhé)</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4" name="TextovéPole 3">
            <a:extLst>
              <a:ext uri="{FF2B5EF4-FFF2-40B4-BE49-F238E27FC236}">
                <a16:creationId xmlns:a16="http://schemas.microsoft.com/office/drawing/2014/main" id="{223F6749-797B-7E15-5610-5F42C82261CF}"/>
              </a:ext>
            </a:extLst>
          </p:cNvPr>
          <p:cNvSpPr txBox="1"/>
          <p:nvPr/>
        </p:nvSpPr>
        <p:spPr>
          <a:xfrm>
            <a:off x="712202" y="616754"/>
            <a:ext cx="10467988" cy="1261884"/>
          </a:xfrm>
          <a:prstGeom prst="rect">
            <a:avLst/>
          </a:prstGeom>
          <a:noFill/>
        </p:spPr>
        <p:txBody>
          <a:bodyPr wrap="square" rtlCol="0">
            <a:spAutoFit/>
          </a:bodyPr>
          <a:lstStyle/>
          <a:p>
            <a:pPr algn="ctr"/>
            <a:r>
              <a:rPr lang="cs-CZ" sz="1900" dirty="0">
                <a:solidFill>
                  <a:srgbClr val="0070C0"/>
                </a:solidFill>
                <a:latin typeface="Cavolini" panose="03000502040302020204" pitchFamily="66" charset="0"/>
                <a:cs typeface="Cavolini" panose="03000502040302020204" pitchFamily="66" charset="0"/>
              </a:rPr>
              <a:t>Ve této </a:t>
            </a:r>
            <a:r>
              <a:rPr lang="cs-CZ" sz="1900" dirty="0">
                <a:solidFill>
                  <a:srgbClr val="0070C0"/>
                </a:solidFill>
                <a:effectLst>
                  <a:outerShdw blurRad="38100" dist="38100" dir="2700000" algn="tl">
                    <a:srgbClr val="000000">
                      <a:alpha val="43137"/>
                    </a:srgbClr>
                  </a:outerShdw>
                </a:effectLst>
                <a:highlight>
                  <a:srgbClr val="FFFF00"/>
                </a:highlight>
                <a:latin typeface="Cavolini" panose="03000502040302020204" pitchFamily="66" charset="0"/>
                <a:cs typeface="Cavolini" panose="03000502040302020204" pitchFamily="66" charset="0"/>
              </a:rPr>
              <a:t>první</a:t>
            </a:r>
            <a:r>
              <a:rPr lang="cs-CZ" sz="19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1900" dirty="0">
                <a:solidFill>
                  <a:srgbClr val="0070C0"/>
                </a:solidFill>
                <a:latin typeface="Cavolini" panose="03000502040302020204" pitchFamily="66" charset="0"/>
                <a:cs typeface="Cavolini" panose="03000502040302020204" pitchFamily="66" charset="0"/>
              </a:rPr>
              <a:t>části tetralogie o vlnové mechanice </a:t>
            </a:r>
            <a:r>
              <a:rPr lang="cs-CZ" sz="19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1900" dirty="0">
                <a:solidFill>
                  <a:srgbClr val="00B050"/>
                </a:solidFill>
                <a:latin typeface="Cavolini" panose="03000502040302020204" pitchFamily="66" charset="0"/>
                <a:cs typeface="Cavolini" panose="03000502040302020204" pitchFamily="66" charset="0"/>
              </a:rPr>
              <a:t> </a:t>
            </a:r>
            <a:r>
              <a:rPr lang="cs-CZ" sz="1900" dirty="0">
                <a:solidFill>
                  <a:srgbClr val="0070C0"/>
                </a:solidFill>
                <a:latin typeface="Cavolini" panose="03000502040302020204" pitchFamily="66" charset="0"/>
                <a:cs typeface="Cavolini" panose="03000502040302020204" pitchFamily="66" charset="0"/>
              </a:rPr>
              <a:t>neužívá    </a:t>
            </a:r>
          </a:p>
          <a:p>
            <a:pPr algn="ctr"/>
            <a:r>
              <a:rPr lang="cs-CZ" sz="1900" dirty="0">
                <a:solidFill>
                  <a:srgbClr val="0070C0"/>
                </a:solidFill>
                <a:latin typeface="Cavolini" panose="03000502040302020204" pitchFamily="66" charset="0"/>
                <a:cs typeface="Cavolini" panose="03000502040302020204" pitchFamily="66" charset="0"/>
              </a:rPr>
              <a:t>de </a:t>
            </a:r>
            <a:r>
              <a:rPr lang="cs-CZ" sz="1900" dirty="0" err="1">
                <a:solidFill>
                  <a:srgbClr val="0070C0"/>
                </a:solidFill>
                <a:latin typeface="Cavolini" panose="03000502040302020204" pitchFamily="66" charset="0"/>
                <a:cs typeface="Cavolini" panose="03000502040302020204" pitchFamily="66" charset="0"/>
              </a:rPr>
              <a:t>Broglieho</a:t>
            </a:r>
            <a:r>
              <a:rPr lang="cs-CZ" sz="1900" dirty="0">
                <a:solidFill>
                  <a:srgbClr val="0070C0"/>
                </a:solidFill>
                <a:latin typeface="Cavolini" panose="03000502040302020204" pitchFamily="66" charset="0"/>
                <a:cs typeface="Cavolini" panose="03000502040302020204" pitchFamily="66" charset="0"/>
              </a:rPr>
              <a:t> vztahy, ale vychází z </a:t>
            </a:r>
            <a:r>
              <a:rPr lang="cs-CZ" sz="1900" dirty="0" err="1">
                <a:solidFill>
                  <a:srgbClr val="0070C0"/>
                </a:solidFill>
                <a:latin typeface="Cavolini" panose="03000502040302020204" pitchFamily="66" charset="0"/>
                <a:cs typeface="Cavolini" panose="03000502040302020204" pitchFamily="66" charset="0"/>
              </a:rPr>
              <a:t>Hamiltonovy-Jacobiho</a:t>
            </a:r>
            <a:r>
              <a:rPr lang="cs-CZ" sz="1900" dirty="0">
                <a:solidFill>
                  <a:srgbClr val="0070C0"/>
                </a:solidFill>
                <a:latin typeface="Cavolini" panose="03000502040302020204" pitchFamily="66" charset="0"/>
                <a:cs typeface="Cavolini" panose="03000502040302020204" pitchFamily="66" charset="0"/>
              </a:rPr>
              <a:t> formulace klasické mechaniky a  formuluje </a:t>
            </a:r>
            <a:r>
              <a:rPr lang="cs-CZ" sz="1900" dirty="0">
                <a:solidFill>
                  <a:srgbClr val="FF000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variační úlohu</a:t>
            </a:r>
            <a:r>
              <a:rPr lang="cs-CZ" sz="1900" dirty="0">
                <a:solidFill>
                  <a:schemeClr val="accent6">
                    <a:lumMod val="75000"/>
                  </a:schemeClr>
                </a:solidFill>
                <a:latin typeface="Cavolini" panose="03000502040302020204" pitchFamily="66" charset="0"/>
                <a:cs typeface="Cavolini" panose="03000502040302020204" pitchFamily="66" charset="0"/>
              </a:rPr>
              <a:t>. </a:t>
            </a:r>
            <a:r>
              <a:rPr lang="cs-CZ" sz="1900" dirty="0">
                <a:solidFill>
                  <a:srgbClr val="EF9867"/>
                </a:solidFill>
                <a:latin typeface="Cavolini" panose="03000502040302020204" pitchFamily="66" charset="0"/>
                <a:cs typeface="Cavolini" panose="03000502040302020204" pitchFamily="66" charset="0"/>
              </a:rPr>
              <a:t>(Inspirace Hamiltonovými pracemi </a:t>
            </a:r>
          </a:p>
          <a:p>
            <a:pPr algn="ctr"/>
            <a:r>
              <a:rPr lang="cs-CZ" sz="1900" dirty="0">
                <a:solidFill>
                  <a:srgbClr val="EF9867"/>
                </a:solidFill>
                <a:latin typeface="Cavolini" panose="03000502040302020204" pitchFamily="66" charset="0"/>
                <a:cs typeface="Cavolini" panose="03000502040302020204" pitchFamily="66" charset="0"/>
              </a:rPr>
              <a:t>o šíření světla a analogii mezi geometrickou a vlnovou optikou.)</a:t>
            </a:r>
          </a:p>
        </p:txBody>
      </p:sp>
      <mc:AlternateContent xmlns:mc="http://schemas.openxmlformats.org/markup-compatibility/2006" xmlns:a14="http://schemas.microsoft.com/office/drawing/2010/main">
        <mc:Choice Requires="a14">
          <p:sp>
            <p:nvSpPr>
              <p:cNvPr id="5" name="TextovéPole 4">
                <a:extLst>
                  <a:ext uri="{FF2B5EF4-FFF2-40B4-BE49-F238E27FC236}">
                    <a16:creationId xmlns:a16="http://schemas.microsoft.com/office/drawing/2014/main" id="{AA09F0B6-C627-8FEA-9E70-75B4A85A8DC3}"/>
                  </a:ext>
                </a:extLst>
              </p:cNvPr>
              <p:cNvSpPr txBox="1"/>
              <p:nvPr/>
            </p:nvSpPr>
            <p:spPr>
              <a:xfrm>
                <a:off x="5105081" y="2087421"/>
                <a:ext cx="236417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ea typeface="Cambria Math" panose="02040503050406030204" pitchFamily="18" charset="0"/>
                        </a:rPr>
                        <m:t>𝐻</m:t>
                      </m:r>
                      <m:d>
                        <m:dPr>
                          <m:ctrlPr>
                            <a:rPr lang="cs-CZ" sz="2400" b="0" i="1" smtClean="0">
                              <a:latin typeface="Cambria Math" panose="02040503050406030204" pitchFamily="18" charset="0"/>
                              <a:ea typeface="Cambria Math" panose="02040503050406030204" pitchFamily="18" charset="0"/>
                            </a:rPr>
                          </m:ctrlPr>
                        </m:dPr>
                        <m:e>
                          <m:r>
                            <a:rPr lang="cs-CZ" sz="2400" b="0" i="1" smtClean="0">
                              <a:latin typeface="Cambria Math" panose="02040503050406030204" pitchFamily="18" charset="0"/>
                              <a:ea typeface="Cambria Math" panose="02040503050406030204" pitchFamily="18" charset="0"/>
                            </a:rPr>
                            <m:t>𝑞</m:t>
                          </m:r>
                          <m:r>
                            <a:rPr lang="cs-CZ" sz="2400" b="0" i="1" smtClean="0">
                              <a:latin typeface="Cambria Math" panose="02040503050406030204" pitchFamily="18" charset="0"/>
                              <a:ea typeface="Cambria Math" panose="02040503050406030204" pitchFamily="18" charset="0"/>
                            </a:rPr>
                            <m:t>,</m:t>
                          </m:r>
                          <m:f>
                            <m:fPr>
                              <m:type m:val="lin"/>
                              <m:ctrlPr>
                                <a:rPr lang="cs-CZ" sz="2400" b="0" i="1" smtClean="0">
                                  <a:latin typeface="Cambria Math" panose="02040503050406030204" pitchFamily="18" charset="0"/>
                                  <a:ea typeface="Cambria Math" panose="02040503050406030204" pitchFamily="18" charset="0"/>
                                </a:rPr>
                              </m:ctrlPr>
                            </m:fPr>
                            <m:num>
                              <m:r>
                                <a:rPr lang="cs-CZ" sz="2400" b="0" i="1" smtClean="0">
                                  <a:latin typeface="Cambria Math" panose="02040503050406030204" pitchFamily="18" charset="0"/>
                                  <a:ea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𝑆</m:t>
                              </m:r>
                            </m:num>
                            <m:den>
                              <m:r>
                                <a:rPr lang="cs-CZ" sz="2400" b="0" i="1" smtClean="0">
                                  <a:latin typeface="Cambria Math" panose="02040503050406030204" pitchFamily="18" charset="0"/>
                                  <a:ea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𝑞</m:t>
                              </m:r>
                            </m:den>
                          </m:f>
                        </m:e>
                      </m:d>
                      <m:r>
                        <a:rPr lang="cs-CZ" sz="2400" b="0" i="1" smtClean="0">
                          <a:latin typeface="Cambria Math" panose="02040503050406030204" pitchFamily="18" charset="0"/>
                        </a:rPr>
                        <m:t>=</m:t>
                      </m:r>
                      <m:r>
                        <a:rPr lang="cs-CZ" sz="2400" b="0" i="1" smtClean="0">
                          <a:latin typeface="Cambria Math" panose="02040503050406030204" pitchFamily="18" charset="0"/>
                        </a:rPr>
                        <m:t>𝐸</m:t>
                      </m:r>
                      <m:r>
                        <a:rPr lang="cs-CZ" sz="2400" b="0" i="1" smtClean="0">
                          <a:latin typeface="Cambria Math" panose="02040503050406030204" pitchFamily="18" charset="0"/>
                        </a:rPr>
                        <m:t>,</m:t>
                      </m:r>
                    </m:oMath>
                  </m:oMathPara>
                </a14:m>
                <a:endParaRPr lang="cs-CZ" sz="2400" dirty="0"/>
              </a:p>
            </p:txBody>
          </p:sp>
        </mc:Choice>
        <mc:Fallback xmlns="">
          <p:sp>
            <p:nvSpPr>
              <p:cNvPr id="5" name="TextovéPole 4">
                <a:extLst>
                  <a:ext uri="{FF2B5EF4-FFF2-40B4-BE49-F238E27FC236}">
                    <a16:creationId xmlns:a16="http://schemas.microsoft.com/office/drawing/2014/main" id="{AA09F0B6-C627-8FEA-9E70-75B4A85A8DC3}"/>
                  </a:ext>
                </a:extLst>
              </p:cNvPr>
              <p:cNvSpPr txBox="1">
                <a:spLocks noRot="1" noChangeAspect="1" noMove="1" noResize="1" noEditPoints="1" noAdjustHandles="1" noChangeArrowheads="1" noChangeShapeType="1" noTextEdit="1"/>
              </p:cNvSpPr>
              <p:nvPr/>
            </p:nvSpPr>
            <p:spPr>
              <a:xfrm>
                <a:off x="5105081" y="2087421"/>
                <a:ext cx="2364173" cy="369332"/>
              </a:xfrm>
              <a:prstGeom prst="rect">
                <a:avLst/>
              </a:prstGeom>
              <a:blipFill>
                <a:blip r:embed="rId2"/>
                <a:stretch>
                  <a:fillRect l="-2577" t="-168852" b="-249180"/>
                </a:stretch>
              </a:blipFill>
            </p:spPr>
            <p:txBody>
              <a:bodyPr/>
              <a:lstStyle/>
              <a:p>
                <a:r>
                  <a:rPr lang="cs-CZ">
                    <a:noFill/>
                  </a:rPr>
                  <a:t> </a:t>
                </a:r>
              </a:p>
            </p:txBody>
          </p:sp>
        </mc:Fallback>
      </mc:AlternateContent>
      <p:sp>
        <p:nvSpPr>
          <p:cNvPr id="6" name="TextovéPole 5">
            <a:extLst>
              <a:ext uri="{FF2B5EF4-FFF2-40B4-BE49-F238E27FC236}">
                <a16:creationId xmlns:a16="http://schemas.microsoft.com/office/drawing/2014/main" id="{7C73849E-41B9-17E1-4958-3E58AF6DEC8E}"/>
              </a:ext>
            </a:extLst>
          </p:cNvPr>
          <p:cNvSpPr txBox="1"/>
          <p:nvPr/>
        </p:nvSpPr>
        <p:spPr>
          <a:xfrm>
            <a:off x="521939" y="2059853"/>
            <a:ext cx="4340733" cy="400110"/>
          </a:xfrm>
          <a:prstGeom prst="rect">
            <a:avLst/>
          </a:prstGeom>
          <a:noFill/>
        </p:spPr>
        <p:txBody>
          <a:bodyPr wrap="square" rtlCol="0">
            <a:spAutoFit/>
          </a:bodyPr>
          <a:lstStyle/>
          <a:p>
            <a:r>
              <a:rPr lang="cs-CZ" sz="2000" dirty="0" err="1"/>
              <a:t>Hamiltonova-Jacobiho</a:t>
            </a:r>
            <a:r>
              <a:rPr lang="cs-CZ" sz="2000" dirty="0"/>
              <a:t> rovnice</a:t>
            </a:r>
          </a:p>
        </p:txBody>
      </p:sp>
      <mc:AlternateContent xmlns:mc="http://schemas.openxmlformats.org/markup-compatibility/2006" xmlns:a14="http://schemas.microsoft.com/office/drawing/2010/main">
        <mc:Choice Requires="a14">
          <p:sp>
            <p:nvSpPr>
              <p:cNvPr id="7" name="TextovéPole 6">
                <a:extLst>
                  <a:ext uri="{FF2B5EF4-FFF2-40B4-BE49-F238E27FC236}">
                    <a16:creationId xmlns:a16="http://schemas.microsoft.com/office/drawing/2014/main" id="{56EE861C-0B77-5EEA-11B4-4996D512F80D}"/>
                  </a:ext>
                </a:extLst>
              </p:cNvPr>
              <p:cNvSpPr txBox="1"/>
              <p:nvPr/>
            </p:nvSpPr>
            <p:spPr>
              <a:xfrm>
                <a:off x="7730537" y="2072032"/>
                <a:ext cx="1495409"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type m:val="lin"/>
                          <m:ctrlPr>
                            <a:rPr lang="cs-CZ" sz="2400" i="1">
                              <a:latin typeface="Cambria Math" panose="02040503050406030204" pitchFamily="18" charset="0"/>
                              <a:ea typeface="Cambria Math" panose="02040503050406030204" pitchFamily="18" charset="0"/>
                            </a:rPr>
                          </m:ctrlPr>
                        </m:fPr>
                        <m:num>
                          <m:r>
                            <a:rPr lang="cs-CZ" sz="2400" i="1">
                              <a:latin typeface="Cambria Math" panose="02040503050406030204" pitchFamily="18" charset="0"/>
                              <a:ea typeface="Cambria Math" panose="02040503050406030204" pitchFamily="18" charset="0"/>
                            </a:rPr>
                            <m:t>𝜕</m:t>
                          </m:r>
                          <m:r>
                            <a:rPr lang="cs-CZ" sz="2400" i="1">
                              <a:latin typeface="Cambria Math" panose="02040503050406030204" pitchFamily="18" charset="0"/>
                              <a:ea typeface="Cambria Math" panose="02040503050406030204" pitchFamily="18" charset="0"/>
                            </a:rPr>
                            <m:t>𝑆</m:t>
                          </m:r>
                        </m:num>
                        <m:den>
                          <m:r>
                            <a:rPr lang="cs-CZ" sz="2400" i="1">
                              <a:latin typeface="Cambria Math" panose="02040503050406030204" pitchFamily="18" charset="0"/>
                              <a:ea typeface="Cambria Math" panose="02040503050406030204" pitchFamily="18" charset="0"/>
                            </a:rPr>
                            <m:t>𝜕</m:t>
                          </m:r>
                          <m:r>
                            <a:rPr lang="cs-CZ" sz="2400" i="1">
                              <a:latin typeface="Cambria Math" panose="02040503050406030204" pitchFamily="18" charset="0"/>
                              <a:ea typeface="Cambria Math" panose="02040503050406030204" pitchFamily="18" charset="0"/>
                            </a:rPr>
                            <m:t>𝑞</m:t>
                          </m:r>
                        </m:den>
                      </m:f>
                      <m:r>
                        <a:rPr lang="cs-CZ" sz="2400" b="0" i="1" smtClean="0">
                          <a:latin typeface="Cambria Math" panose="02040503050406030204" pitchFamily="18" charset="0"/>
                          <a:ea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𝑝</m:t>
                      </m:r>
                    </m:oMath>
                  </m:oMathPara>
                </a14:m>
                <a:endParaRPr lang="cs-CZ" sz="2400" dirty="0"/>
              </a:p>
            </p:txBody>
          </p:sp>
        </mc:Choice>
        <mc:Fallback xmlns="">
          <p:sp>
            <p:nvSpPr>
              <p:cNvPr id="7" name="TextovéPole 6">
                <a:extLst>
                  <a:ext uri="{FF2B5EF4-FFF2-40B4-BE49-F238E27FC236}">
                    <a16:creationId xmlns:a16="http://schemas.microsoft.com/office/drawing/2014/main" id="{56EE861C-0B77-5EEA-11B4-4996D512F80D}"/>
                  </a:ext>
                </a:extLst>
              </p:cNvPr>
              <p:cNvSpPr txBox="1">
                <a:spLocks noRot="1" noChangeAspect="1" noMove="1" noResize="1" noEditPoints="1" noAdjustHandles="1" noChangeArrowheads="1" noChangeShapeType="1" noTextEdit="1"/>
              </p:cNvSpPr>
              <p:nvPr/>
            </p:nvSpPr>
            <p:spPr>
              <a:xfrm>
                <a:off x="7730537" y="2072032"/>
                <a:ext cx="1495409" cy="369332"/>
              </a:xfrm>
              <a:prstGeom prst="rect">
                <a:avLst/>
              </a:prstGeom>
              <a:blipFill>
                <a:blip r:embed="rId3"/>
                <a:stretch>
                  <a:fillRect l="-11837" t="-173333" r="-4490" b="-253333"/>
                </a:stretch>
              </a:blipFill>
            </p:spPr>
            <p:txBody>
              <a:bodyPr/>
              <a:lstStyle/>
              <a:p>
                <a:r>
                  <a:rPr lang="cs-CZ">
                    <a:noFill/>
                  </a:rPr>
                  <a:t> </a:t>
                </a:r>
              </a:p>
            </p:txBody>
          </p:sp>
        </mc:Fallback>
      </mc:AlternateContent>
      <p:sp>
        <p:nvSpPr>
          <p:cNvPr id="8" name="TextovéPole 7">
            <a:extLst>
              <a:ext uri="{FF2B5EF4-FFF2-40B4-BE49-F238E27FC236}">
                <a16:creationId xmlns:a16="http://schemas.microsoft.com/office/drawing/2014/main" id="{6A9EECB4-6DDF-4F57-115D-1516F268CD37}"/>
              </a:ext>
            </a:extLst>
          </p:cNvPr>
          <p:cNvSpPr txBox="1"/>
          <p:nvPr/>
        </p:nvSpPr>
        <p:spPr>
          <a:xfrm>
            <a:off x="532985" y="2896223"/>
            <a:ext cx="3515628" cy="707886"/>
          </a:xfrm>
          <a:prstGeom prst="rect">
            <a:avLst/>
          </a:prstGeom>
          <a:noFill/>
        </p:spPr>
        <p:txBody>
          <a:bodyPr wrap="square" rtlCol="0">
            <a:spAutoFit/>
          </a:bodyPr>
          <a:lstStyle/>
          <a:p>
            <a:r>
              <a:rPr lang="cs-CZ" sz="2000" dirty="0"/>
              <a:t>Elektron o hmotnosti </a:t>
            </a:r>
            <a:r>
              <a:rPr lang="cs-CZ" sz="2000" i="1" dirty="0"/>
              <a:t>m </a:t>
            </a:r>
            <a:r>
              <a:rPr lang="cs-CZ" sz="2000" dirty="0"/>
              <a:t>v poli </a:t>
            </a:r>
            <a:r>
              <a:rPr lang="cs-CZ" sz="2000" i="1" dirty="0"/>
              <a:t>V</a:t>
            </a:r>
            <a:r>
              <a:rPr lang="cs-CZ" sz="2000" dirty="0"/>
              <a:t>(</a:t>
            </a:r>
            <a:r>
              <a:rPr lang="cs-CZ" sz="2000" b="1" i="1" dirty="0"/>
              <a:t>r</a:t>
            </a:r>
            <a:r>
              <a:rPr lang="cs-CZ" sz="2000" dirty="0"/>
              <a:t>) = </a:t>
            </a:r>
            <a:r>
              <a:rPr lang="cs-CZ" sz="2000" dirty="0">
                <a:sym typeface="Symbol" panose="05050102010706020507" pitchFamily="18" charset="2"/>
              </a:rPr>
              <a:t></a:t>
            </a:r>
            <a:r>
              <a:rPr lang="cs-CZ" sz="2000" dirty="0"/>
              <a:t> </a:t>
            </a:r>
            <a:r>
              <a:rPr lang="cs-CZ" sz="2000" i="1" dirty="0"/>
              <a:t>e</a:t>
            </a:r>
            <a:r>
              <a:rPr lang="cs-CZ" sz="2000" baseline="30000" dirty="0"/>
              <a:t>2</a:t>
            </a:r>
            <a:r>
              <a:rPr lang="cs-CZ" sz="2000" dirty="0"/>
              <a:t>/</a:t>
            </a:r>
            <a:r>
              <a:rPr lang="cs-CZ" sz="2000" i="1" dirty="0"/>
              <a:t>r </a:t>
            </a:r>
            <a:r>
              <a:rPr lang="cs-CZ" sz="2000" dirty="0"/>
              <a:t>(atom vodíku)</a:t>
            </a:r>
          </a:p>
        </p:txBody>
      </p:sp>
      <mc:AlternateContent xmlns:mc="http://schemas.openxmlformats.org/markup-compatibility/2006" xmlns:a14="http://schemas.microsoft.com/office/drawing/2010/main">
        <mc:Choice Requires="a14">
          <p:sp>
            <p:nvSpPr>
              <p:cNvPr id="9" name="TextovéPole 8">
                <a:extLst>
                  <a:ext uri="{FF2B5EF4-FFF2-40B4-BE49-F238E27FC236}">
                    <a16:creationId xmlns:a16="http://schemas.microsoft.com/office/drawing/2014/main" id="{A0DAD107-EB10-29CD-749B-070A89D3C731}"/>
                  </a:ext>
                </a:extLst>
              </p:cNvPr>
              <p:cNvSpPr txBox="1"/>
              <p:nvPr/>
            </p:nvSpPr>
            <p:spPr>
              <a:xfrm>
                <a:off x="5105081" y="2744299"/>
                <a:ext cx="5218544" cy="96680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cs-CZ" sz="2400" b="0" i="1" smtClean="0">
                              <a:latin typeface="Cambria Math" panose="02040503050406030204" pitchFamily="18" charset="0"/>
                            </a:rPr>
                          </m:ctrlPr>
                        </m:fPr>
                        <m:num>
                          <m:r>
                            <a:rPr lang="cs-CZ" sz="2400" b="0" i="1" smtClean="0">
                              <a:latin typeface="Cambria Math" panose="02040503050406030204" pitchFamily="18" charset="0"/>
                            </a:rPr>
                            <m:t>1</m:t>
                          </m:r>
                        </m:num>
                        <m:den>
                          <m:r>
                            <a:rPr lang="cs-CZ" sz="2400" b="0" i="1" smtClean="0">
                              <a:latin typeface="Cambria Math" panose="02040503050406030204" pitchFamily="18" charset="0"/>
                            </a:rPr>
                            <m:t>2</m:t>
                          </m:r>
                          <m:r>
                            <a:rPr lang="cs-CZ" sz="2400" b="0" i="1" smtClean="0">
                              <a:latin typeface="Cambria Math" panose="02040503050406030204" pitchFamily="18" charset="0"/>
                            </a:rPr>
                            <m:t>𝑚</m:t>
                          </m:r>
                        </m:den>
                      </m:f>
                      <m:d>
                        <m:dPr>
                          <m:begChr m:val="["/>
                          <m:endChr m:val="]"/>
                          <m:ctrlPr>
                            <a:rPr lang="cs-CZ" sz="2400" b="0" i="1" smtClean="0">
                              <a:latin typeface="Cambria Math" panose="02040503050406030204" pitchFamily="18" charset="0"/>
                              <a:ea typeface="Cambria Math" panose="02040503050406030204" pitchFamily="18" charset="0"/>
                            </a:rPr>
                          </m:ctrlPr>
                        </m:dPr>
                        <m:e>
                          <m:sSup>
                            <m:sSupPr>
                              <m:ctrlPr>
                                <a:rPr lang="cs-CZ" sz="2400" b="0" i="1" smtClean="0">
                                  <a:latin typeface="Cambria Math" panose="02040503050406030204" pitchFamily="18" charset="0"/>
                                  <a:ea typeface="Cambria Math" panose="02040503050406030204" pitchFamily="18" charset="0"/>
                                </a:rPr>
                              </m:ctrlPr>
                            </m:sSupPr>
                            <m:e>
                              <m:d>
                                <m:dPr>
                                  <m:ctrlPr>
                                    <a:rPr lang="cs-CZ" sz="2400" b="0" i="1" smtClean="0">
                                      <a:latin typeface="Cambria Math" panose="02040503050406030204" pitchFamily="18" charset="0"/>
                                      <a:ea typeface="Cambria Math" panose="02040503050406030204" pitchFamily="18" charset="0"/>
                                    </a:rPr>
                                  </m:ctrlPr>
                                </m:dPr>
                                <m:e>
                                  <m:f>
                                    <m:fPr>
                                      <m:ctrlPr>
                                        <a:rPr lang="cs-CZ" sz="2400" b="0" i="1" smtClean="0">
                                          <a:latin typeface="Cambria Math" panose="02040503050406030204" pitchFamily="18" charset="0"/>
                                          <a:ea typeface="Cambria Math" panose="02040503050406030204" pitchFamily="18" charset="0"/>
                                        </a:rPr>
                                      </m:ctrlPr>
                                    </m:fPr>
                                    <m:num>
                                      <m:r>
                                        <a:rPr lang="cs-CZ" sz="2400" b="0" i="1" smtClean="0">
                                          <a:latin typeface="Cambria Math" panose="02040503050406030204" pitchFamily="18" charset="0"/>
                                          <a:ea typeface="Cambria Math" panose="02040503050406030204" pitchFamily="18" charset="0"/>
                                        </a:rPr>
                                        <m:t>𝜕</m:t>
                                      </m:r>
                                      <m:r>
                                        <a:rPr lang="cs-CZ" sz="2400" b="0" i="1" smtClean="0">
                                          <a:solidFill>
                                            <a:srgbClr val="00B050"/>
                                          </a:solidFill>
                                          <a:latin typeface="Cambria Math" panose="02040503050406030204" pitchFamily="18" charset="0"/>
                                          <a:ea typeface="Cambria Math" panose="02040503050406030204" pitchFamily="18" charset="0"/>
                                        </a:rPr>
                                        <m:t>𝑆</m:t>
                                      </m:r>
                                    </m:num>
                                    <m:den>
                                      <m:r>
                                        <a:rPr lang="cs-CZ" sz="2400" b="0" i="1" smtClean="0">
                                          <a:latin typeface="Cambria Math" panose="02040503050406030204" pitchFamily="18" charset="0"/>
                                          <a:ea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𝑥</m:t>
                                      </m:r>
                                    </m:den>
                                  </m:f>
                                </m:e>
                              </m:d>
                            </m:e>
                            <m:sup>
                              <m:r>
                                <a:rPr lang="cs-CZ" sz="2400" b="0" i="1" smtClean="0">
                                  <a:latin typeface="Cambria Math" panose="02040503050406030204" pitchFamily="18" charset="0"/>
                                </a:rPr>
                                <m:t>2</m:t>
                              </m:r>
                            </m:sup>
                          </m:sSup>
                          <m:r>
                            <a:rPr lang="cs-CZ" sz="2400" b="0" i="1" smtClean="0">
                              <a:latin typeface="Cambria Math" panose="02040503050406030204" pitchFamily="18" charset="0"/>
                            </a:rPr>
                            <m:t>+</m:t>
                          </m:r>
                          <m:sSup>
                            <m:sSupPr>
                              <m:ctrlPr>
                                <a:rPr lang="cs-CZ" sz="2400" i="1">
                                  <a:latin typeface="Cambria Math" panose="02040503050406030204" pitchFamily="18" charset="0"/>
                                  <a:ea typeface="Cambria Math" panose="02040503050406030204" pitchFamily="18" charset="0"/>
                                </a:rPr>
                              </m:ctrlPr>
                            </m:sSupPr>
                            <m:e>
                              <m:d>
                                <m:dPr>
                                  <m:ctrlPr>
                                    <a:rPr lang="cs-CZ" sz="2400" i="1">
                                      <a:latin typeface="Cambria Math" panose="02040503050406030204" pitchFamily="18" charset="0"/>
                                      <a:ea typeface="Cambria Math" panose="02040503050406030204" pitchFamily="18" charset="0"/>
                                    </a:rPr>
                                  </m:ctrlPr>
                                </m:dPr>
                                <m:e>
                                  <m:f>
                                    <m:fPr>
                                      <m:ctrlPr>
                                        <a:rPr lang="cs-CZ" sz="2400" i="1">
                                          <a:latin typeface="Cambria Math" panose="02040503050406030204" pitchFamily="18" charset="0"/>
                                          <a:ea typeface="Cambria Math" panose="02040503050406030204" pitchFamily="18" charset="0"/>
                                        </a:rPr>
                                      </m:ctrlPr>
                                    </m:fPr>
                                    <m:num>
                                      <m:r>
                                        <a:rPr lang="cs-CZ" sz="2400" i="1">
                                          <a:latin typeface="Cambria Math" panose="02040503050406030204" pitchFamily="18" charset="0"/>
                                          <a:ea typeface="Cambria Math" panose="02040503050406030204" pitchFamily="18" charset="0"/>
                                        </a:rPr>
                                        <m:t>𝜕</m:t>
                                      </m:r>
                                      <m:r>
                                        <a:rPr lang="cs-CZ" sz="2400" i="1" smtClean="0">
                                          <a:solidFill>
                                            <a:srgbClr val="00B050"/>
                                          </a:solidFill>
                                          <a:latin typeface="Cambria Math" panose="02040503050406030204" pitchFamily="18" charset="0"/>
                                          <a:ea typeface="Cambria Math" panose="02040503050406030204" pitchFamily="18" charset="0"/>
                                        </a:rPr>
                                        <m:t>𝑆</m:t>
                                      </m:r>
                                    </m:num>
                                    <m:den>
                                      <m:r>
                                        <a:rPr lang="cs-CZ" sz="2400" i="1">
                                          <a:latin typeface="Cambria Math" panose="02040503050406030204" pitchFamily="18" charset="0"/>
                                          <a:ea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𝑦</m:t>
                                      </m:r>
                                    </m:den>
                                  </m:f>
                                </m:e>
                              </m:d>
                            </m:e>
                            <m:sup>
                              <m:r>
                                <a:rPr lang="cs-CZ" sz="2400" i="1">
                                  <a:latin typeface="Cambria Math" panose="02040503050406030204" pitchFamily="18" charset="0"/>
                                </a:rPr>
                                <m:t>2</m:t>
                              </m:r>
                            </m:sup>
                          </m:sSup>
                          <m:r>
                            <a:rPr lang="cs-CZ" sz="2400" b="0" i="1" smtClean="0">
                              <a:latin typeface="Cambria Math" panose="02040503050406030204" pitchFamily="18" charset="0"/>
                            </a:rPr>
                            <m:t>+</m:t>
                          </m:r>
                          <m:sSup>
                            <m:sSupPr>
                              <m:ctrlPr>
                                <a:rPr lang="cs-CZ" sz="2400" i="1">
                                  <a:latin typeface="Cambria Math" panose="02040503050406030204" pitchFamily="18" charset="0"/>
                                  <a:ea typeface="Cambria Math" panose="02040503050406030204" pitchFamily="18" charset="0"/>
                                </a:rPr>
                              </m:ctrlPr>
                            </m:sSupPr>
                            <m:e>
                              <m:d>
                                <m:dPr>
                                  <m:ctrlPr>
                                    <a:rPr lang="cs-CZ" sz="2400" i="1">
                                      <a:latin typeface="Cambria Math" panose="02040503050406030204" pitchFamily="18" charset="0"/>
                                      <a:ea typeface="Cambria Math" panose="02040503050406030204" pitchFamily="18" charset="0"/>
                                    </a:rPr>
                                  </m:ctrlPr>
                                </m:dPr>
                                <m:e>
                                  <m:f>
                                    <m:fPr>
                                      <m:ctrlPr>
                                        <a:rPr lang="cs-CZ" sz="2400" i="1">
                                          <a:latin typeface="Cambria Math" panose="02040503050406030204" pitchFamily="18" charset="0"/>
                                          <a:ea typeface="Cambria Math" panose="02040503050406030204" pitchFamily="18" charset="0"/>
                                        </a:rPr>
                                      </m:ctrlPr>
                                    </m:fPr>
                                    <m:num>
                                      <m:r>
                                        <a:rPr lang="cs-CZ" sz="2400" i="1">
                                          <a:latin typeface="Cambria Math" panose="02040503050406030204" pitchFamily="18" charset="0"/>
                                          <a:ea typeface="Cambria Math" panose="02040503050406030204" pitchFamily="18" charset="0"/>
                                        </a:rPr>
                                        <m:t>𝜕</m:t>
                                      </m:r>
                                      <m:r>
                                        <a:rPr lang="cs-CZ" sz="2400" i="1" smtClean="0">
                                          <a:solidFill>
                                            <a:srgbClr val="00B050"/>
                                          </a:solidFill>
                                          <a:latin typeface="Cambria Math" panose="02040503050406030204" pitchFamily="18" charset="0"/>
                                          <a:ea typeface="Cambria Math" panose="02040503050406030204" pitchFamily="18" charset="0"/>
                                        </a:rPr>
                                        <m:t>𝑆</m:t>
                                      </m:r>
                                    </m:num>
                                    <m:den>
                                      <m:r>
                                        <a:rPr lang="cs-CZ" sz="2400" i="1">
                                          <a:latin typeface="Cambria Math" panose="02040503050406030204" pitchFamily="18" charset="0"/>
                                          <a:ea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𝑧</m:t>
                                      </m:r>
                                    </m:den>
                                  </m:f>
                                </m:e>
                              </m:d>
                            </m:e>
                            <m:sup>
                              <m:r>
                                <a:rPr lang="cs-CZ" sz="2400" i="1">
                                  <a:latin typeface="Cambria Math" panose="02040503050406030204" pitchFamily="18" charset="0"/>
                                </a:rPr>
                                <m:t>2</m:t>
                              </m:r>
                            </m:sup>
                          </m:sSup>
                        </m:e>
                      </m:d>
                      <m:r>
                        <a:rPr lang="cs-CZ" sz="2400" b="0" i="1" smtClean="0">
                          <a:latin typeface="Cambria Math" panose="02040503050406030204" pitchFamily="18" charset="0"/>
                        </a:rPr>
                        <m:t>+</m:t>
                      </m:r>
                      <m:r>
                        <a:rPr lang="cs-CZ" sz="2400" b="0" i="1" smtClean="0">
                          <a:latin typeface="Cambria Math" panose="02040503050406030204" pitchFamily="18" charset="0"/>
                        </a:rPr>
                        <m:t>𝑉</m:t>
                      </m:r>
                      <m:r>
                        <a:rPr lang="cs-CZ" sz="2400" b="0" i="1" smtClean="0">
                          <a:latin typeface="Cambria Math" panose="02040503050406030204" pitchFamily="18" charset="0"/>
                        </a:rPr>
                        <m:t>=</m:t>
                      </m:r>
                      <m:r>
                        <a:rPr lang="cs-CZ" sz="2400" b="0" i="1" smtClean="0">
                          <a:latin typeface="Cambria Math" panose="02040503050406030204" pitchFamily="18" charset="0"/>
                        </a:rPr>
                        <m:t>𝐸</m:t>
                      </m:r>
                    </m:oMath>
                  </m:oMathPara>
                </a14:m>
                <a:endParaRPr lang="cs-CZ" sz="2400" dirty="0"/>
              </a:p>
            </p:txBody>
          </p:sp>
        </mc:Choice>
        <mc:Fallback xmlns="">
          <p:sp>
            <p:nvSpPr>
              <p:cNvPr id="9" name="TextovéPole 8">
                <a:extLst>
                  <a:ext uri="{FF2B5EF4-FFF2-40B4-BE49-F238E27FC236}">
                    <a16:creationId xmlns:a16="http://schemas.microsoft.com/office/drawing/2014/main" id="{A0DAD107-EB10-29CD-749B-070A89D3C731}"/>
                  </a:ext>
                </a:extLst>
              </p:cNvPr>
              <p:cNvSpPr txBox="1">
                <a:spLocks noRot="1" noChangeAspect="1" noMove="1" noResize="1" noEditPoints="1" noAdjustHandles="1" noChangeArrowheads="1" noChangeShapeType="1" noTextEdit="1"/>
              </p:cNvSpPr>
              <p:nvPr/>
            </p:nvSpPr>
            <p:spPr>
              <a:xfrm>
                <a:off x="5105081" y="2744299"/>
                <a:ext cx="5218544" cy="966803"/>
              </a:xfrm>
              <a:prstGeom prst="rect">
                <a:avLst/>
              </a:prstGeom>
              <a:blipFill>
                <a:blip r:embed="rId4"/>
                <a:stretch>
                  <a:fillRect/>
                </a:stretch>
              </a:blipFill>
            </p:spPr>
            <p:txBody>
              <a:bodyPr/>
              <a:lstStyle/>
              <a:p>
                <a:r>
                  <a:rPr lang="cs-CZ">
                    <a:noFill/>
                  </a:rPr>
                  <a:t> </a:t>
                </a:r>
              </a:p>
            </p:txBody>
          </p:sp>
        </mc:Fallback>
      </mc:AlternateContent>
      <p:grpSp>
        <p:nvGrpSpPr>
          <p:cNvPr id="24" name="Skupina 23">
            <a:extLst>
              <a:ext uri="{FF2B5EF4-FFF2-40B4-BE49-F238E27FC236}">
                <a16:creationId xmlns:a16="http://schemas.microsoft.com/office/drawing/2014/main" id="{D302102A-88DC-0C4C-B850-B28F36BE57C8}"/>
              </a:ext>
            </a:extLst>
          </p:cNvPr>
          <p:cNvGrpSpPr/>
          <p:nvPr/>
        </p:nvGrpSpPr>
        <p:grpSpPr>
          <a:xfrm>
            <a:off x="532985" y="3994076"/>
            <a:ext cx="7581666" cy="707886"/>
            <a:chOff x="532985" y="3871525"/>
            <a:chExt cx="7581666" cy="707886"/>
          </a:xfrm>
        </p:grpSpPr>
        <p:sp>
          <p:nvSpPr>
            <p:cNvPr id="10" name="TextovéPole 9">
              <a:extLst>
                <a:ext uri="{FF2B5EF4-FFF2-40B4-BE49-F238E27FC236}">
                  <a16:creationId xmlns:a16="http://schemas.microsoft.com/office/drawing/2014/main" id="{75E84210-E05C-2949-4A1A-1154C61FE555}"/>
                </a:ext>
              </a:extLst>
            </p:cNvPr>
            <p:cNvSpPr txBox="1"/>
            <p:nvPr/>
          </p:nvSpPr>
          <p:spPr>
            <a:xfrm>
              <a:off x="532985" y="3871525"/>
              <a:ext cx="3864649" cy="707886"/>
            </a:xfrm>
            <a:prstGeom prst="rect">
              <a:avLst/>
            </a:prstGeom>
            <a:noFill/>
          </p:spPr>
          <p:txBody>
            <a:bodyPr wrap="square" rtlCol="0">
              <a:spAutoFit/>
            </a:bodyPr>
            <a:lstStyle/>
            <a:p>
              <a:r>
                <a:rPr lang="cs-CZ" sz="2000" dirty="0">
                  <a:solidFill>
                    <a:srgbClr val="7030A0"/>
                  </a:solidFill>
                  <a:effectLst>
                    <a:outerShdw blurRad="38100" dist="38100" dir="2700000" algn="tl">
                      <a:srgbClr val="000000">
                        <a:alpha val="43137"/>
                      </a:srgbClr>
                    </a:outerShdw>
                  </a:effectLst>
                </a:rPr>
                <a:t>Zavedena nová funkce </a:t>
              </a:r>
              <a:r>
                <a:rPr lang="cs-CZ" sz="2000" i="1" dirty="0">
                  <a:solidFill>
                    <a:srgbClr val="7030A0"/>
                  </a:solidFill>
                  <a:effectLst>
                    <a:outerShdw blurRad="38100" dist="38100" dir="2700000" algn="tl">
                      <a:srgbClr val="000000">
                        <a:alpha val="43137"/>
                      </a:srgbClr>
                    </a:outerShdw>
                  </a:effectLst>
                  <a:sym typeface="Symbol" panose="05050102010706020507" pitchFamily="18" charset="2"/>
                </a:rPr>
                <a:t></a:t>
              </a:r>
            </a:p>
            <a:p>
              <a:r>
                <a:rPr lang="cs-CZ" sz="2000" dirty="0">
                  <a:solidFill>
                    <a:srgbClr val="7030A0"/>
                  </a:solidFill>
                </a:rPr>
                <a:t>(bez zdůvodní)</a:t>
              </a:r>
            </a:p>
          </p:txBody>
        </p:sp>
        <mc:AlternateContent xmlns:mc="http://schemas.openxmlformats.org/markup-compatibility/2006" xmlns:a14="http://schemas.microsoft.com/office/drawing/2010/main">
          <mc:Choice Requires="a14">
            <p:sp>
              <p:nvSpPr>
                <p:cNvPr id="11" name="TextovéPole 10">
                  <a:extLst>
                    <a:ext uri="{FF2B5EF4-FFF2-40B4-BE49-F238E27FC236}">
                      <a16:creationId xmlns:a16="http://schemas.microsoft.com/office/drawing/2014/main" id="{21B75A42-EF03-4653-67BB-CCBBACDCA334}"/>
                    </a:ext>
                  </a:extLst>
                </p:cNvPr>
                <p:cNvSpPr txBox="1"/>
                <p:nvPr/>
              </p:nvSpPr>
              <p:spPr>
                <a:xfrm>
                  <a:off x="6679963" y="4032890"/>
                  <a:ext cx="1434688" cy="369332"/>
                </a:xfrm>
                <a:prstGeom prst="rect">
                  <a:avLst/>
                </a:prstGeom>
                <a:solidFill>
                  <a:srgbClr val="F3D1EF"/>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solidFill>
                              <a:srgbClr val="00B050"/>
                            </a:solidFill>
                            <a:latin typeface="Cambria Math" panose="02040503050406030204" pitchFamily="18" charset="0"/>
                            <a:ea typeface="Cambria Math" panose="02040503050406030204" pitchFamily="18" charset="0"/>
                          </a:rPr>
                          <m:t>𝑆</m:t>
                        </m:r>
                        <m:r>
                          <a:rPr lang="cs-CZ" sz="2400" b="0" i="1" smtClean="0">
                            <a:latin typeface="Cambria Math" panose="02040503050406030204" pitchFamily="18" charset="0"/>
                            <a:ea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𝐾</m:t>
                        </m:r>
                        <m:func>
                          <m:funcPr>
                            <m:ctrlPr>
                              <a:rPr lang="cs-CZ" sz="2400" b="0" i="1" smtClean="0">
                                <a:latin typeface="Cambria Math" panose="02040503050406030204" pitchFamily="18" charset="0"/>
                                <a:ea typeface="Cambria Math" panose="02040503050406030204" pitchFamily="18" charset="0"/>
                              </a:rPr>
                            </m:ctrlPr>
                          </m:funcPr>
                          <m:fName>
                            <m:r>
                              <m:rPr>
                                <m:sty m:val="p"/>
                              </m:rPr>
                              <a:rPr lang="cs-CZ" sz="2400" b="0" i="0" smtClean="0">
                                <a:latin typeface="Cambria Math" panose="02040503050406030204" pitchFamily="18" charset="0"/>
                                <a:ea typeface="Cambria Math" panose="02040503050406030204" pitchFamily="18" charset="0"/>
                              </a:rPr>
                              <m:t>ln</m:t>
                            </m:r>
                          </m:fName>
                          <m:e>
                            <m:r>
                              <a:rPr lang="cs-CZ" sz="2400" b="0" i="1" smtClean="0">
                                <a:solidFill>
                                  <a:srgbClr val="7030A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𝜓</m:t>
                            </m:r>
                          </m:e>
                        </m:func>
                      </m:oMath>
                    </m:oMathPara>
                  </a14:m>
                  <a:endParaRPr lang="cs-CZ" sz="2400" dirty="0"/>
                </a:p>
              </p:txBody>
            </p:sp>
          </mc:Choice>
          <mc:Fallback xmlns="">
            <p:sp>
              <p:nvSpPr>
                <p:cNvPr id="11" name="TextovéPole 10">
                  <a:extLst>
                    <a:ext uri="{FF2B5EF4-FFF2-40B4-BE49-F238E27FC236}">
                      <a16:creationId xmlns:a16="http://schemas.microsoft.com/office/drawing/2014/main" id="{21B75A42-EF03-4653-67BB-CCBBACDCA334}"/>
                    </a:ext>
                  </a:extLst>
                </p:cNvPr>
                <p:cNvSpPr txBox="1">
                  <a:spLocks noRot="1" noChangeAspect="1" noMove="1" noResize="1" noEditPoints="1" noAdjustHandles="1" noChangeArrowheads="1" noChangeShapeType="1" noTextEdit="1"/>
                </p:cNvSpPr>
                <p:nvPr/>
              </p:nvSpPr>
              <p:spPr>
                <a:xfrm>
                  <a:off x="6679963" y="4032890"/>
                  <a:ext cx="1434688" cy="369332"/>
                </a:xfrm>
                <a:prstGeom prst="rect">
                  <a:avLst/>
                </a:prstGeom>
                <a:blipFill>
                  <a:blip r:embed="rId5"/>
                  <a:stretch>
                    <a:fillRect l="-5106" t="-1667" r="-8936" b="-41667"/>
                  </a:stretch>
                </a:blipFill>
              </p:spPr>
              <p:txBody>
                <a:bodyPr/>
                <a:lstStyle/>
                <a:p>
                  <a:r>
                    <a:rPr lang="cs-CZ">
                      <a:noFill/>
                    </a:rPr>
                    <a:t> </a:t>
                  </a:r>
                </a:p>
              </p:txBody>
            </p:sp>
          </mc:Fallback>
        </mc:AlternateContent>
      </p:grpSp>
      <mc:AlternateContent xmlns:mc="http://schemas.openxmlformats.org/markup-compatibility/2006" xmlns:a14="http://schemas.microsoft.com/office/drawing/2010/main">
        <mc:Choice Requires="a14">
          <p:sp>
            <p:nvSpPr>
              <p:cNvPr id="12" name="TextovéPole 11">
                <a:extLst>
                  <a:ext uri="{FF2B5EF4-FFF2-40B4-BE49-F238E27FC236}">
                    <a16:creationId xmlns:a16="http://schemas.microsoft.com/office/drawing/2014/main" id="{1AFD4AD0-77FF-76FE-A03B-5C73450203F2}"/>
                  </a:ext>
                </a:extLst>
              </p:cNvPr>
              <p:cNvSpPr txBox="1"/>
              <p:nvPr/>
            </p:nvSpPr>
            <p:spPr>
              <a:xfrm>
                <a:off x="4953815" y="4891294"/>
                <a:ext cx="6689716" cy="96680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cs-CZ" sz="2400" b="0" i="1" smtClean="0">
                              <a:latin typeface="Cambria Math" panose="02040503050406030204" pitchFamily="18" charset="0"/>
                            </a:rPr>
                          </m:ctrlPr>
                        </m:fPr>
                        <m:num>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𝐾</m:t>
                              </m:r>
                            </m:e>
                            <m:sup>
                              <m:r>
                                <a:rPr lang="cs-CZ" sz="2400" b="0" i="1" smtClean="0">
                                  <a:latin typeface="Cambria Math" panose="02040503050406030204" pitchFamily="18" charset="0"/>
                                </a:rPr>
                                <m:t>2</m:t>
                              </m:r>
                            </m:sup>
                          </m:sSup>
                        </m:num>
                        <m:den>
                          <m:r>
                            <a:rPr lang="cs-CZ" sz="2400" b="0" i="1" smtClean="0">
                              <a:latin typeface="Cambria Math" panose="02040503050406030204" pitchFamily="18" charset="0"/>
                            </a:rPr>
                            <m:t>2</m:t>
                          </m:r>
                          <m:r>
                            <a:rPr lang="cs-CZ" sz="2400" b="0" i="1" smtClean="0">
                              <a:latin typeface="Cambria Math" panose="02040503050406030204" pitchFamily="18" charset="0"/>
                            </a:rPr>
                            <m:t>𝑚</m:t>
                          </m:r>
                        </m:den>
                      </m:f>
                      <m:d>
                        <m:dPr>
                          <m:begChr m:val="["/>
                          <m:endChr m:val="]"/>
                          <m:ctrlPr>
                            <a:rPr lang="cs-CZ" sz="2400" b="0" i="1" smtClean="0">
                              <a:latin typeface="Cambria Math" panose="02040503050406030204" pitchFamily="18" charset="0"/>
                              <a:ea typeface="Cambria Math" panose="02040503050406030204" pitchFamily="18" charset="0"/>
                            </a:rPr>
                          </m:ctrlPr>
                        </m:dPr>
                        <m:e>
                          <m:sSup>
                            <m:sSupPr>
                              <m:ctrlPr>
                                <a:rPr lang="cs-CZ" sz="2400" b="0" i="1" smtClean="0">
                                  <a:latin typeface="Cambria Math" panose="02040503050406030204" pitchFamily="18" charset="0"/>
                                  <a:ea typeface="Cambria Math" panose="02040503050406030204" pitchFamily="18" charset="0"/>
                                </a:rPr>
                              </m:ctrlPr>
                            </m:sSupPr>
                            <m:e>
                              <m:d>
                                <m:dPr>
                                  <m:ctrlPr>
                                    <a:rPr lang="cs-CZ" sz="2400" b="0" i="1" smtClean="0">
                                      <a:latin typeface="Cambria Math" panose="02040503050406030204" pitchFamily="18" charset="0"/>
                                      <a:ea typeface="Cambria Math" panose="02040503050406030204" pitchFamily="18" charset="0"/>
                                    </a:rPr>
                                  </m:ctrlPr>
                                </m:dPr>
                                <m:e>
                                  <m:f>
                                    <m:fPr>
                                      <m:ctrlPr>
                                        <a:rPr lang="cs-CZ" sz="2400" b="0" i="1" smtClean="0">
                                          <a:latin typeface="Cambria Math" panose="02040503050406030204" pitchFamily="18" charset="0"/>
                                          <a:ea typeface="Cambria Math" panose="02040503050406030204" pitchFamily="18" charset="0"/>
                                        </a:rPr>
                                      </m:ctrlPr>
                                    </m:fPr>
                                    <m:num>
                                      <m:r>
                                        <a:rPr lang="cs-CZ" sz="2400" b="0" i="1" smtClean="0">
                                          <a:latin typeface="Cambria Math" panose="02040503050406030204" pitchFamily="18" charset="0"/>
                                          <a:ea typeface="Cambria Math" panose="02040503050406030204" pitchFamily="18" charset="0"/>
                                        </a:rPr>
                                        <m:t>𝜕𝜓</m:t>
                                      </m:r>
                                    </m:num>
                                    <m:den>
                                      <m:r>
                                        <a:rPr lang="cs-CZ" sz="2400" b="0" i="1" smtClean="0">
                                          <a:latin typeface="Cambria Math" panose="02040503050406030204" pitchFamily="18" charset="0"/>
                                          <a:ea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𝑥</m:t>
                                      </m:r>
                                    </m:den>
                                  </m:f>
                                </m:e>
                              </m:d>
                            </m:e>
                            <m:sup>
                              <m:r>
                                <a:rPr lang="cs-CZ" sz="2400" b="0" i="1" smtClean="0">
                                  <a:latin typeface="Cambria Math" panose="02040503050406030204" pitchFamily="18" charset="0"/>
                                </a:rPr>
                                <m:t>2</m:t>
                              </m:r>
                            </m:sup>
                          </m:sSup>
                          <m:r>
                            <a:rPr lang="cs-CZ" sz="2400" b="0" i="1" smtClean="0">
                              <a:latin typeface="Cambria Math" panose="02040503050406030204" pitchFamily="18" charset="0"/>
                            </a:rPr>
                            <m:t>+</m:t>
                          </m:r>
                          <m:sSup>
                            <m:sSupPr>
                              <m:ctrlPr>
                                <a:rPr lang="cs-CZ" sz="2400" i="1">
                                  <a:latin typeface="Cambria Math" panose="02040503050406030204" pitchFamily="18" charset="0"/>
                                  <a:ea typeface="Cambria Math" panose="02040503050406030204" pitchFamily="18" charset="0"/>
                                </a:rPr>
                              </m:ctrlPr>
                            </m:sSupPr>
                            <m:e>
                              <m:d>
                                <m:dPr>
                                  <m:ctrlPr>
                                    <a:rPr lang="cs-CZ" sz="2400" i="1">
                                      <a:latin typeface="Cambria Math" panose="02040503050406030204" pitchFamily="18" charset="0"/>
                                      <a:ea typeface="Cambria Math" panose="02040503050406030204" pitchFamily="18" charset="0"/>
                                    </a:rPr>
                                  </m:ctrlPr>
                                </m:dPr>
                                <m:e>
                                  <m:f>
                                    <m:fPr>
                                      <m:ctrlPr>
                                        <a:rPr lang="cs-CZ" sz="2400" i="1">
                                          <a:latin typeface="Cambria Math" panose="02040503050406030204" pitchFamily="18" charset="0"/>
                                          <a:ea typeface="Cambria Math" panose="02040503050406030204" pitchFamily="18" charset="0"/>
                                        </a:rPr>
                                      </m:ctrlPr>
                                    </m:fPr>
                                    <m:num>
                                      <m:r>
                                        <a:rPr lang="cs-CZ" sz="2400" i="1">
                                          <a:latin typeface="Cambria Math" panose="02040503050406030204" pitchFamily="18" charset="0"/>
                                          <a:ea typeface="Cambria Math" panose="02040503050406030204" pitchFamily="18" charset="0"/>
                                        </a:rPr>
                                        <m:t>𝜕</m:t>
                                      </m:r>
                                      <m:r>
                                        <a:rPr lang="cs-CZ" sz="2400" i="1" smtClean="0">
                                          <a:latin typeface="Cambria Math" panose="02040503050406030204" pitchFamily="18" charset="0"/>
                                          <a:ea typeface="Cambria Math" panose="02040503050406030204" pitchFamily="18" charset="0"/>
                                        </a:rPr>
                                        <m:t>𝜓</m:t>
                                      </m:r>
                                    </m:num>
                                    <m:den>
                                      <m:r>
                                        <a:rPr lang="cs-CZ" sz="2400" i="1">
                                          <a:latin typeface="Cambria Math" panose="02040503050406030204" pitchFamily="18" charset="0"/>
                                          <a:ea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𝑦</m:t>
                                      </m:r>
                                    </m:den>
                                  </m:f>
                                </m:e>
                              </m:d>
                            </m:e>
                            <m:sup>
                              <m:r>
                                <a:rPr lang="cs-CZ" sz="2400" i="1">
                                  <a:latin typeface="Cambria Math" panose="02040503050406030204" pitchFamily="18" charset="0"/>
                                </a:rPr>
                                <m:t>2</m:t>
                              </m:r>
                            </m:sup>
                          </m:sSup>
                          <m:r>
                            <a:rPr lang="cs-CZ" sz="2400" b="0" i="1" smtClean="0">
                              <a:latin typeface="Cambria Math" panose="02040503050406030204" pitchFamily="18" charset="0"/>
                            </a:rPr>
                            <m:t>+</m:t>
                          </m:r>
                          <m:sSup>
                            <m:sSupPr>
                              <m:ctrlPr>
                                <a:rPr lang="cs-CZ" sz="2400" i="1">
                                  <a:latin typeface="Cambria Math" panose="02040503050406030204" pitchFamily="18" charset="0"/>
                                  <a:ea typeface="Cambria Math" panose="02040503050406030204" pitchFamily="18" charset="0"/>
                                </a:rPr>
                              </m:ctrlPr>
                            </m:sSupPr>
                            <m:e>
                              <m:d>
                                <m:dPr>
                                  <m:ctrlPr>
                                    <a:rPr lang="cs-CZ" sz="2400" i="1">
                                      <a:latin typeface="Cambria Math" panose="02040503050406030204" pitchFamily="18" charset="0"/>
                                      <a:ea typeface="Cambria Math" panose="02040503050406030204" pitchFamily="18" charset="0"/>
                                    </a:rPr>
                                  </m:ctrlPr>
                                </m:dPr>
                                <m:e>
                                  <m:f>
                                    <m:fPr>
                                      <m:ctrlPr>
                                        <a:rPr lang="cs-CZ" sz="2400" i="1">
                                          <a:latin typeface="Cambria Math" panose="02040503050406030204" pitchFamily="18" charset="0"/>
                                          <a:ea typeface="Cambria Math" panose="02040503050406030204" pitchFamily="18" charset="0"/>
                                        </a:rPr>
                                      </m:ctrlPr>
                                    </m:fPr>
                                    <m:num>
                                      <m:r>
                                        <a:rPr lang="cs-CZ" sz="2400" i="1">
                                          <a:latin typeface="Cambria Math" panose="02040503050406030204" pitchFamily="18" charset="0"/>
                                          <a:ea typeface="Cambria Math" panose="02040503050406030204" pitchFamily="18" charset="0"/>
                                        </a:rPr>
                                        <m:t>𝜕</m:t>
                                      </m:r>
                                      <m:r>
                                        <a:rPr lang="cs-CZ" sz="2400" i="1" smtClean="0">
                                          <a:latin typeface="Cambria Math" panose="02040503050406030204" pitchFamily="18" charset="0"/>
                                          <a:ea typeface="Cambria Math" panose="02040503050406030204" pitchFamily="18" charset="0"/>
                                        </a:rPr>
                                        <m:t>𝜓</m:t>
                                      </m:r>
                                    </m:num>
                                    <m:den>
                                      <m:r>
                                        <a:rPr lang="cs-CZ" sz="2400" i="1">
                                          <a:latin typeface="Cambria Math" panose="02040503050406030204" pitchFamily="18" charset="0"/>
                                          <a:ea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𝑧</m:t>
                                      </m:r>
                                    </m:den>
                                  </m:f>
                                </m:e>
                              </m:d>
                            </m:e>
                            <m:sup>
                              <m:r>
                                <a:rPr lang="cs-CZ" sz="2400" i="1">
                                  <a:latin typeface="Cambria Math" panose="02040503050406030204" pitchFamily="18" charset="0"/>
                                </a:rPr>
                                <m:t>2</m:t>
                              </m:r>
                            </m:sup>
                          </m:sSup>
                        </m:e>
                      </m:d>
                      <m:r>
                        <a:rPr lang="cs-CZ" sz="2400" b="0" i="1" smtClean="0">
                          <a:latin typeface="Cambria Math" panose="02040503050406030204" pitchFamily="18" charset="0"/>
                        </a:rPr>
                        <m:t>+</m:t>
                      </m:r>
                      <m:d>
                        <m:dPr>
                          <m:ctrlPr>
                            <a:rPr lang="cs-CZ" sz="2400" b="0" i="1" smtClean="0">
                              <a:latin typeface="Cambria Math" panose="02040503050406030204" pitchFamily="18" charset="0"/>
                            </a:rPr>
                          </m:ctrlPr>
                        </m:dPr>
                        <m:e>
                          <m:r>
                            <a:rPr lang="cs-CZ" sz="2400" b="0" i="1" smtClean="0">
                              <a:latin typeface="Cambria Math" panose="02040503050406030204" pitchFamily="18" charset="0"/>
                            </a:rPr>
                            <m:t>𝑉</m:t>
                          </m:r>
                          <m:r>
                            <a:rPr lang="cs-CZ" sz="2400" b="0" i="1" smtClean="0">
                              <a:latin typeface="Cambria Math" panose="02040503050406030204" pitchFamily="18" charset="0"/>
                            </a:rPr>
                            <m:t>−</m:t>
                          </m:r>
                          <m:r>
                            <a:rPr lang="cs-CZ" sz="2400" b="0" i="1" smtClean="0">
                              <a:latin typeface="Cambria Math" panose="02040503050406030204" pitchFamily="18" charset="0"/>
                            </a:rPr>
                            <m:t>𝐸</m:t>
                          </m:r>
                        </m:e>
                      </m:d>
                      <m:sSup>
                        <m:sSupPr>
                          <m:ctrlPr>
                            <a:rPr lang="cs-CZ" sz="2400" b="0" i="1" smtClean="0">
                              <a:latin typeface="Cambria Math" panose="02040503050406030204" pitchFamily="18" charset="0"/>
                              <a:ea typeface="Cambria Math" panose="02040503050406030204" pitchFamily="18" charset="0"/>
                            </a:rPr>
                          </m:ctrlPr>
                        </m:sSupPr>
                        <m:e>
                          <m:r>
                            <a:rPr lang="cs-CZ" sz="2400" b="0" i="1" smtClean="0">
                              <a:latin typeface="Cambria Math" panose="02040503050406030204" pitchFamily="18" charset="0"/>
                              <a:ea typeface="Cambria Math" panose="02040503050406030204" pitchFamily="18" charset="0"/>
                            </a:rPr>
                            <m:t>𝜓</m:t>
                          </m:r>
                        </m:e>
                        <m:sup>
                          <m:r>
                            <a:rPr lang="cs-CZ" sz="2400" b="0" i="1" smtClean="0">
                              <a:latin typeface="Cambria Math" panose="02040503050406030204" pitchFamily="18" charset="0"/>
                            </a:rPr>
                            <m:t>2</m:t>
                          </m:r>
                        </m:sup>
                      </m:sSup>
                      <m:r>
                        <a:rPr lang="cs-CZ" sz="2400" b="0" i="1" smtClean="0">
                          <a:latin typeface="Cambria Math" panose="02040503050406030204" pitchFamily="18" charset="0"/>
                        </a:rPr>
                        <m:t>=0</m:t>
                      </m:r>
                    </m:oMath>
                  </m:oMathPara>
                </a14:m>
                <a:endParaRPr lang="cs-CZ" sz="2400" dirty="0"/>
              </a:p>
            </p:txBody>
          </p:sp>
        </mc:Choice>
        <mc:Fallback xmlns="">
          <p:sp>
            <p:nvSpPr>
              <p:cNvPr id="12" name="TextovéPole 11">
                <a:extLst>
                  <a:ext uri="{FF2B5EF4-FFF2-40B4-BE49-F238E27FC236}">
                    <a16:creationId xmlns:a16="http://schemas.microsoft.com/office/drawing/2014/main" id="{1AFD4AD0-77FF-76FE-A03B-5C73450203F2}"/>
                  </a:ext>
                </a:extLst>
              </p:cNvPr>
              <p:cNvSpPr txBox="1">
                <a:spLocks noRot="1" noChangeAspect="1" noMove="1" noResize="1" noEditPoints="1" noAdjustHandles="1" noChangeArrowheads="1" noChangeShapeType="1" noTextEdit="1"/>
              </p:cNvSpPr>
              <p:nvPr/>
            </p:nvSpPr>
            <p:spPr>
              <a:xfrm>
                <a:off x="4953815" y="4891294"/>
                <a:ext cx="6689716" cy="966803"/>
              </a:xfrm>
              <a:prstGeom prst="rect">
                <a:avLst/>
              </a:prstGeom>
              <a:blipFill>
                <a:blip r:embed="rId6"/>
                <a:stretch>
                  <a:fillRect/>
                </a:stretch>
              </a:blipFill>
            </p:spPr>
            <p:txBody>
              <a:bodyPr/>
              <a:lstStyle/>
              <a:p>
                <a:r>
                  <a:rPr lang="cs-CZ">
                    <a:noFill/>
                  </a:rPr>
                  <a:t> </a:t>
                </a:r>
              </a:p>
            </p:txBody>
          </p:sp>
        </mc:Fallback>
      </mc:AlternateContent>
      <p:grpSp>
        <p:nvGrpSpPr>
          <p:cNvPr id="26" name="Skupina 25">
            <a:extLst>
              <a:ext uri="{FF2B5EF4-FFF2-40B4-BE49-F238E27FC236}">
                <a16:creationId xmlns:a16="http://schemas.microsoft.com/office/drawing/2014/main" id="{814D4932-9207-E7EB-E788-8D32C312E572}"/>
              </a:ext>
            </a:extLst>
          </p:cNvPr>
          <p:cNvGrpSpPr/>
          <p:nvPr/>
        </p:nvGrpSpPr>
        <p:grpSpPr>
          <a:xfrm>
            <a:off x="339368" y="6023636"/>
            <a:ext cx="11379579" cy="707886"/>
            <a:chOff x="339368" y="6004782"/>
            <a:chExt cx="11379579" cy="707886"/>
          </a:xfrm>
        </p:grpSpPr>
        <p:sp>
          <p:nvSpPr>
            <p:cNvPr id="14" name="TextovéPole 13">
              <a:extLst>
                <a:ext uri="{FF2B5EF4-FFF2-40B4-BE49-F238E27FC236}">
                  <a16:creationId xmlns:a16="http://schemas.microsoft.com/office/drawing/2014/main" id="{1B2A3C9B-A259-85B7-86A8-79F38CF9E256}"/>
                </a:ext>
              </a:extLst>
            </p:cNvPr>
            <p:cNvSpPr txBox="1"/>
            <p:nvPr/>
          </p:nvSpPr>
          <p:spPr>
            <a:xfrm>
              <a:off x="5060820" y="6112951"/>
              <a:ext cx="6658127" cy="400110"/>
            </a:xfrm>
            <a:prstGeom prst="rect">
              <a:avLst/>
            </a:prstGeom>
            <a:noFill/>
          </p:spPr>
          <p:txBody>
            <a:bodyPr wrap="square" rtlCol="0">
              <a:spAutoFit/>
            </a:bodyPr>
            <a:lstStyle/>
            <a:p>
              <a:r>
                <a:rPr lang="cs-CZ" sz="2000" dirty="0">
                  <a:solidFill>
                    <a:srgbClr val="EF9867"/>
                  </a:solidFill>
                  <a:sym typeface="Symbol" panose="05050102010706020507" pitchFamily="18" charset="2"/>
                </a:rPr>
                <a:t>Tuto nelineární diferenciální rovnici nutno nahradit lineární!</a:t>
              </a:r>
              <a:endParaRPr lang="cs-CZ" sz="2000" i="1" dirty="0">
                <a:solidFill>
                  <a:srgbClr val="EF9867"/>
                </a:solidFill>
              </a:endParaRPr>
            </a:p>
          </p:txBody>
        </p:sp>
        <p:sp>
          <p:nvSpPr>
            <p:cNvPr id="15" name="TextovéPole 14">
              <a:extLst>
                <a:ext uri="{FF2B5EF4-FFF2-40B4-BE49-F238E27FC236}">
                  <a16:creationId xmlns:a16="http://schemas.microsoft.com/office/drawing/2014/main" id="{63D9A949-D932-CB81-2BC9-667AE1ED68F9}"/>
                </a:ext>
              </a:extLst>
            </p:cNvPr>
            <p:cNvSpPr txBox="1"/>
            <p:nvPr/>
          </p:nvSpPr>
          <p:spPr>
            <a:xfrm>
              <a:off x="339368" y="6004782"/>
              <a:ext cx="4104030" cy="707886"/>
            </a:xfrm>
            <a:prstGeom prst="rect">
              <a:avLst/>
            </a:prstGeom>
            <a:noFill/>
          </p:spPr>
          <p:txBody>
            <a:bodyPr wrap="square" rtlCol="0">
              <a:spAutoFit/>
            </a:bodyPr>
            <a:lstStyle/>
            <a:p>
              <a:pPr algn="ctr"/>
              <a:r>
                <a:rPr lang="cs-CZ" sz="2000" dirty="0"/>
                <a:t>Pro vlny platí princip superpozice:</a:t>
              </a:r>
            </a:p>
            <a:p>
              <a:pPr algn="ctr"/>
              <a:r>
                <a:rPr lang="cs-CZ" sz="2000" dirty="0">
                  <a:sym typeface="Symbol" panose="05050102010706020507" pitchFamily="18" charset="2"/>
                </a:rPr>
                <a:t>lineární diferenciální rovnice</a:t>
              </a:r>
              <a:endParaRPr lang="cs-CZ" sz="2000" i="1" dirty="0"/>
            </a:p>
          </p:txBody>
        </p:sp>
      </p:grpSp>
      <p:grpSp>
        <p:nvGrpSpPr>
          <p:cNvPr id="25" name="Skupina 24">
            <a:extLst>
              <a:ext uri="{FF2B5EF4-FFF2-40B4-BE49-F238E27FC236}">
                <a16:creationId xmlns:a16="http://schemas.microsoft.com/office/drawing/2014/main" id="{BC34D025-DB59-A125-7F2D-3F27CE7CF5D3}"/>
              </a:ext>
            </a:extLst>
          </p:cNvPr>
          <p:cNvGrpSpPr/>
          <p:nvPr/>
        </p:nvGrpSpPr>
        <p:grpSpPr>
          <a:xfrm>
            <a:off x="6268824" y="3131383"/>
            <a:ext cx="2209417" cy="1024058"/>
            <a:chOff x="6447934" y="3008832"/>
            <a:chExt cx="2209417" cy="1024058"/>
          </a:xfrm>
        </p:grpSpPr>
        <p:cxnSp>
          <p:nvCxnSpPr>
            <p:cNvPr id="17" name="Přímá spojnice se šipkou 16">
              <a:extLst>
                <a:ext uri="{FF2B5EF4-FFF2-40B4-BE49-F238E27FC236}">
                  <a16:creationId xmlns:a16="http://schemas.microsoft.com/office/drawing/2014/main" id="{CC50F710-65E3-96E3-EF94-95EC99A26D37}"/>
                </a:ext>
              </a:extLst>
            </p:cNvPr>
            <p:cNvCxnSpPr/>
            <p:nvPr/>
          </p:nvCxnSpPr>
          <p:spPr>
            <a:xfrm flipH="1" flipV="1">
              <a:off x="6447934" y="3016577"/>
              <a:ext cx="518474" cy="1016313"/>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18" name="Přímá spojnice se šipkou 17">
              <a:extLst>
                <a:ext uri="{FF2B5EF4-FFF2-40B4-BE49-F238E27FC236}">
                  <a16:creationId xmlns:a16="http://schemas.microsoft.com/office/drawing/2014/main" id="{88904F4C-00E0-50FA-1E02-5A6F25FF5269}"/>
                </a:ext>
              </a:extLst>
            </p:cNvPr>
            <p:cNvCxnSpPr>
              <a:cxnSpLocks/>
            </p:cNvCxnSpPr>
            <p:nvPr/>
          </p:nvCxnSpPr>
          <p:spPr>
            <a:xfrm flipV="1">
              <a:off x="6966408" y="3016577"/>
              <a:ext cx="1690943" cy="1016313"/>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22" name="Přímá spojnice se šipkou 21">
              <a:extLst>
                <a:ext uri="{FF2B5EF4-FFF2-40B4-BE49-F238E27FC236}">
                  <a16:creationId xmlns:a16="http://schemas.microsoft.com/office/drawing/2014/main" id="{F252D62E-0682-1B55-715D-354FD18AED4F}"/>
                </a:ext>
              </a:extLst>
            </p:cNvPr>
            <p:cNvCxnSpPr>
              <a:cxnSpLocks/>
            </p:cNvCxnSpPr>
            <p:nvPr/>
          </p:nvCxnSpPr>
          <p:spPr>
            <a:xfrm flipV="1">
              <a:off x="6966408" y="3008832"/>
              <a:ext cx="618532" cy="1024058"/>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grpSp>
      <p:sp>
        <p:nvSpPr>
          <p:cNvPr id="13" name="Obdélník: se zakulacenými rohy 12">
            <a:extLst>
              <a:ext uri="{FF2B5EF4-FFF2-40B4-BE49-F238E27FC236}">
                <a16:creationId xmlns:a16="http://schemas.microsoft.com/office/drawing/2014/main" id="{0B893EDB-5917-8318-4A63-CE40784F612B}"/>
              </a:ext>
            </a:extLst>
          </p:cNvPr>
          <p:cNvSpPr/>
          <p:nvPr/>
        </p:nvSpPr>
        <p:spPr>
          <a:xfrm>
            <a:off x="4862673" y="4752136"/>
            <a:ext cx="7033954" cy="1846628"/>
          </a:xfrm>
          <a:prstGeom prst="roundRect">
            <a:avLst>
              <a:gd name="adj" fmla="val 8745"/>
            </a:avLst>
          </a:prstGeom>
          <a:noFill/>
          <a:ln>
            <a:solidFill>
              <a:srgbClr val="EF986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6" name="TextovéPole 15">
            <a:extLst>
              <a:ext uri="{FF2B5EF4-FFF2-40B4-BE49-F238E27FC236}">
                <a16:creationId xmlns:a16="http://schemas.microsoft.com/office/drawing/2014/main" id="{19EF02AB-31C1-F50E-F30E-885F7F3A1B00}"/>
              </a:ext>
            </a:extLst>
          </p:cNvPr>
          <p:cNvSpPr txBox="1"/>
          <p:nvPr/>
        </p:nvSpPr>
        <p:spPr>
          <a:xfrm>
            <a:off x="11363013" y="0"/>
            <a:ext cx="304892" cy="523220"/>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a:t>
            </a:r>
          </a:p>
        </p:txBody>
      </p:sp>
      <p:sp>
        <p:nvSpPr>
          <p:cNvPr id="19" name="Ovál 18">
            <a:extLst>
              <a:ext uri="{FF2B5EF4-FFF2-40B4-BE49-F238E27FC236}">
                <a16:creationId xmlns:a16="http://schemas.microsoft.com/office/drawing/2014/main" id="{9D78242E-0812-7402-49B8-A26417C3980D}"/>
              </a:ext>
            </a:extLst>
          </p:cNvPr>
          <p:cNvSpPr/>
          <p:nvPr/>
        </p:nvSpPr>
        <p:spPr>
          <a:xfrm>
            <a:off x="83814" y="4155441"/>
            <a:ext cx="449171" cy="433593"/>
          </a:xfrm>
          <a:prstGeom prst="ellips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b="1" dirty="0">
                <a:solidFill>
                  <a:srgbClr val="7030A0"/>
                </a:solidFill>
              </a:rPr>
              <a:t>1</a:t>
            </a:r>
          </a:p>
        </p:txBody>
      </p:sp>
    </p:spTree>
    <p:extLst>
      <p:ext uri="{BB962C8B-B14F-4D97-AF65-F5344CB8AC3E}">
        <p14:creationId xmlns:p14="http://schemas.microsoft.com/office/powerpoint/2010/main" val="2698002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wipe(down)">
                                      <p:cBhvr>
                                        <p:cTn id="13" dur="500"/>
                                        <p:tgtEl>
                                          <p:spTgt spid="25"/>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26"/>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heel(1)">
                                      <p:cBhvr>
                                        <p:cTn id="26" dur="7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19"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07E18-4DDA-B9A0-EF8B-AE70EBB161F5}"/>
            </a:ext>
          </a:extLst>
        </p:cNvPr>
        <p:cNvGrpSpPr/>
        <p:nvPr/>
      </p:nvGrpSpPr>
      <p:grpSpPr>
        <a:xfrm>
          <a:off x="0" y="0"/>
          <a:ext cx="0" cy="0"/>
          <a:chOff x="0" y="0"/>
          <a:chExt cx="0" cy="0"/>
        </a:xfrm>
      </p:grpSpPr>
      <p:sp>
        <p:nvSpPr>
          <p:cNvPr id="2" name="Obdélník 1">
            <a:extLst>
              <a:ext uri="{FF2B5EF4-FFF2-40B4-BE49-F238E27FC236}">
                <a16:creationId xmlns:a16="http://schemas.microsoft.com/office/drawing/2014/main" id="{606CAD13-722A-11D2-F9C7-235134B57D9A}"/>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 name="TextovéPole 2">
            <a:extLst>
              <a:ext uri="{FF2B5EF4-FFF2-40B4-BE49-F238E27FC236}">
                <a16:creationId xmlns:a16="http://schemas.microsoft.com/office/drawing/2014/main" id="{A559F69D-F1EF-4B6B-13DE-04F9634B7502}"/>
              </a:ext>
            </a:extLst>
          </p:cNvPr>
          <p:cNvSpPr txBox="1"/>
          <p:nvPr/>
        </p:nvSpPr>
        <p:spPr>
          <a:xfrm>
            <a:off x="1959447" y="28602"/>
            <a:ext cx="8549328"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a:t>
            </a:r>
            <a:r>
              <a:rPr lang="cs-CZ" sz="2400" cap="small" dirty="0" err="1">
                <a:solidFill>
                  <a:srgbClr val="70AD47">
                    <a:lumMod val="50000"/>
                  </a:srgbClr>
                </a:solidFill>
                <a:latin typeface="Calibri" panose="020F0502020204030204"/>
              </a:rPr>
              <a:t>nerelativistickou</a:t>
            </a:r>
            <a:r>
              <a:rPr lang="cs-CZ" sz="2400" cap="small" dirty="0">
                <a:solidFill>
                  <a:srgbClr val="70AD47">
                    <a:lumMod val="50000"/>
                  </a:srgbClr>
                </a:solidFill>
                <a:latin typeface="Calibri" panose="020F0502020204030204"/>
              </a:rPr>
              <a:t> vlnovou rovnici (podruhé)</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grpSp>
        <p:nvGrpSpPr>
          <p:cNvPr id="14" name="Skupina 13">
            <a:extLst>
              <a:ext uri="{FF2B5EF4-FFF2-40B4-BE49-F238E27FC236}">
                <a16:creationId xmlns:a16="http://schemas.microsoft.com/office/drawing/2014/main" id="{C91D77AB-6130-D0B7-0EF0-C47E8B6134CE}"/>
              </a:ext>
            </a:extLst>
          </p:cNvPr>
          <p:cNvGrpSpPr/>
          <p:nvPr/>
        </p:nvGrpSpPr>
        <p:grpSpPr>
          <a:xfrm>
            <a:off x="1248775" y="2467313"/>
            <a:ext cx="10063390" cy="2435053"/>
            <a:chOff x="1248775" y="2373043"/>
            <a:chExt cx="10063390" cy="2435053"/>
          </a:xfrm>
        </p:grpSpPr>
        <p:grpSp>
          <p:nvGrpSpPr>
            <p:cNvPr id="4" name="Skupina 3">
              <a:extLst>
                <a:ext uri="{FF2B5EF4-FFF2-40B4-BE49-F238E27FC236}">
                  <a16:creationId xmlns:a16="http://schemas.microsoft.com/office/drawing/2014/main" id="{175E5F28-17A1-0AE6-9350-E63FB0294DFB}"/>
                </a:ext>
              </a:extLst>
            </p:cNvPr>
            <p:cNvGrpSpPr/>
            <p:nvPr/>
          </p:nvGrpSpPr>
          <p:grpSpPr>
            <a:xfrm>
              <a:off x="1248775" y="2373043"/>
              <a:ext cx="9629757" cy="2435053"/>
              <a:chOff x="1493872" y="2344952"/>
              <a:chExt cx="9629757" cy="2435053"/>
            </a:xfrm>
          </p:grpSpPr>
          <p:grpSp>
            <p:nvGrpSpPr>
              <p:cNvPr id="22" name="Skupina 21">
                <a:extLst>
                  <a:ext uri="{FF2B5EF4-FFF2-40B4-BE49-F238E27FC236}">
                    <a16:creationId xmlns:a16="http://schemas.microsoft.com/office/drawing/2014/main" id="{64FB20EC-5AFE-68BB-3E2D-2A6D34A2DCBF}"/>
                  </a:ext>
                </a:extLst>
              </p:cNvPr>
              <p:cNvGrpSpPr/>
              <p:nvPr/>
            </p:nvGrpSpPr>
            <p:grpSpPr>
              <a:xfrm>
                <a:off x="5284191" y="2344952"/>
                <a:ext cx="5839438" cy="2435053"/>
                <a:chOff x="5284191" y="2344952"/>
                <a:chExt cx="5839438" cy="2435053"/>
              </a:xfrm>
            </p:grpSpPr>
            <mc:AlternateContent xmlns:mc="http://schemas.openxmlformats.org/markup-compatibility/2006" xmlns:a14="http://schemas.microsoft.com/office/drawing/2010/main">
              <mc:Choice Requires="a14">
                <p:sp>
                  <p:nvSpPr>
                    <p:cNvPr id="16" name="TextovéPole 15">
                      <a:extLst>
                        <a:ext uri="{FF2B5EF4-FFF2-40B4-BE49-F238E27FC236}">
                          <a16:creationId xmlns:a16="http://schemas.microsoft.com/office/drawing/2014/main" id="{72FF107E-F0EE-041F-CFC7-3ABDDD3A03F0}"/>
                        </a:ext>
                      </a:extLst>
                    </p:cNvPr>
                    <p:cNvSpPr txBox="1"/>
                    <p:nvPr/>
                  </p:nvSpPr>
                  <p:spPr>
                    <a:xfrm>
                      <a:off x="5798043" y="2344952"/>
                      <a:ext cx="4450642" cy="114339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ea typeface="Cambria Math" panose="02040503050406030204" pitchFamily="18" charset="0"/>
                              </a:rPr>
                              <m:t>𝛿</m:t>
                            </m:r>
                            <m:r>
                              <a:rPr lang="cs-CZ" sz="2400" b="0" i="1" smtClean="0">
                                <a:latin typeface="Cambria Math" panose="02040503050406030204" pitchFamily="18" charset="0"/>
                              </a:rPr>
                              <m:t>𝐽</m:t>
                            </m:r>
                            <m:d>
                              <m:dPr>
                                <m:begChr m:val="["/>
                                <m:endChr m:val="]"/>
                                <m:ctrlPr>
                                  <a:rPr lang="cs-CZ" sz="2400" b="0" i="1" smtClean="0">
                                    <a:latin typeface="Cambria Math" panose="02040503050406030204" pitchFamily="18" charset="0"/>
                                    <a:ea typeface="Cambria Math" panose="02040503050406030204" pitchFamily="18" charset="0"/>
                                  </a:rPr>
                                </m:ctrlPr>
                              </m:dPr>
                              <m:e>
                                <m:r>
                                  <a:rPr lang="cs-CZ" sz="2400" b="0" i="1" smtClean="0">
                                    <a:latin typeface="Cambria Math" panose="02040503050406030204" pitchFamily="18" charset="0"/>
                                    <a:ea typeface="Cambria Math" panose="02040503050406030204" pitchFamily="18" charset="0"/>
                                  </a:rPr>
                                  <m:t>𝜓</m:t>
                                </m:r>
                              </m:e>
                            </m:d>
                            <m:r>
                              <a:rPr lang="cs-CZ" sz="2400" b="0" i="1" smtClean="0">
                                <a:latin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𝛿</m:t>
                            </m:r>
                            <m:nary>
                              <m:naryPr>
                                <m:limLoc m:val="undOvr"/>
                                <m:ctrlPr>
                                  <a:rPr lang="el-GR" sz="2400" b="0" i="1" smtClean="0">
                                    <a:latin typeface="Cambria Math" panose="02040503050406030204" pitchFamily="18" charset="0"/>
                                    <a:ea typeface="Cambria Math" panose="02040503050406030204" pitchFamily="18" charset="0"/>
                                  </a:rPr>
                                </m:ctrlPr>
                              </m:naryPr>
                              <m:sub>
                                <m:r>
                                  <m:rPr>
                                    <m:sty m:val="p"/>
                                    <m:brk m:alnAt="24"/>
                                  </m:rPr>
                                  <a:rPr lang="el-GR" sz="2400" b="0" i="1" smtClean="0">
                                    <a:latin typeface="Cambria Math" panose="02040503050406030204" pitchFamily="18" charset="0"/>
                                    <a:ea typeface="Cambria Math" panose="02040503050406030204" pitchFamily="18" charset="0"/>
                                  </a:rPr>
                                  <m:t>Ω</m:t>
                                </m:r>
                              </m:sub>
                              <m:sup/>
                              <m:e>
                                <m:r>
                                  <m:rPr>
                                    <m:sty m:val="p"/>
                                  </m:rPr>
                                  <a:rPr lang="cs-CZ" sz="2400" b="0" i="0" smtClean="0">
                                    <a:latin typeface="Cambria Math" panose="02040503050406030204" pitchFamily="18" charset="0"/>
                                  </a:rPr>
                                  <m:t>d</m:t>
                                </m:r>
                                <m:r>
                                  <a:rPr lang="cs-CZ" sz="2400" i="1">
                                    <a:latin typeface="Cambria Math" panose="02040503050406030204" pitchFamily="18" charset="0"/>
                                  </a:rPr>
                                  <m:t>𝑞</m:t>
                                </m:r>
                                <m:r>
                                  <a:rPr lang="cs-CZ" sz="2400" b="0" i="1" smtClean="0">
                                    <a:latin typeface="Cambria Math" panose="02040503050406030204" pitchFamily="18" charset="0"/>
                                  </a:rPr>
                                  <m:t> </m:t>
                                </m:r>
                                <m:r>
                                  <a:rPr lang="cs-CZ" sz="2400" i="1" smtClean="0">
                                    <a:solidFill>
                                      <a:srgbClr val="0070C0"/>
                                    </a:solidFill>
                                    <a:latin typeface="Cambria Math" panose="02040503050406030204" pitchFamily="18" charset="0"/>
                                  </a:rPr>
                                  <m:t>𝐹</m:t>
                                </m:r>
                                <m:d>
                                  <m:dPr>
                                    <m:ctrlPr>
                                      <a:rPr lang="cs-CZ" sz="2400" i="1" smtClean="0">
                                        <a:latin typeface="Cambria Math" panose="02040503050406030204" pitchFamily="18" charset="0"/>
                                        <a:ea typeface="Cambria Math" panose="02040503050406030204" pitchFamily="18" charset="0"/>
                                      </a:rPr>
                                    </m:ctrlPr>
                                  </m:dPr>
                                  <m:e>
                                    <m:r>
                                      <a:rPr lang="cs-CZ" sz="2400" i="1" smtClean="0">
                                        <a:latin typeface="Cambria Math" panose="02040503050406030204" pitchFamily="18" charset="0"/>
                                        <a:ea typeface="Cambria Math" panose="02040503050406030204" pitchFamily="18" charset="0"/>
                                      </a:rPr>
                                      <m:t>𝜓</m:t>
                                    </m:r>
                                    <m:r>
                                      <a:rPr lang="cs-CZ" sz="2400" b="0" i="1" smtClean="0">
                                        <a:latin typeface="Cambria Math" panose="02040503050406030204" pitchFamily="18" charset="0"/>
                                        <a:ea typeface="Cambria Math" panose="02040503050406030204" pitchFamily="18" charset="0"/>
                                      </a:rPr>
                                      <m:t>,</m:t>
                                    </m:r>
                                    <m:f>
                                      <m:fPr>
                                        <m:type m:val="lin"/>
                                        <m:ctrlPr>
                                          <a:rPr lang="cs-CZ" sz="2400" i="1">
                                            <a:latin typeface="Cambria Math" panose="02040503050406030204" pitchFamily="18" charset="0"/>
                                            <a:ea typeface="Cambria Math" panose="02040503050406030204" pitchFamily="18" charset="0"/>
                                          </a:rPr>
                                        </m:ctrlPr>
                                      </m:fPr>
                                      <m:num>
                                        <m:r>
                                          <a:rPr lang="cs-CZ" sz="2400" i="1">
                                            <a:latin typeface="Cambria Math" panose="02040503050406030204" pitchFamily="18" charset="0"/>
                                            <a:ea typeface="Cambria Math" panose="02040503050406030204" pitchFamily="18" charset="0"/>
                                          </a:rPr>
                                          <m:t>𝜕𝜓</m:t>
                                        </m:r>
                                      </m:num>
                                      <m:den>
                                        <m:r>
                                          <a:rPr lang="cs-CZ" sz="2400" i="1">
                                            <a:latin typeface="Cambria Math" panose="02040503050406030204" pitchFamily="18" charset="0"/>
                                            <a:ea typeface="Cambria Math" panose="02040503050406030204" pitchFamily="18" charset="0"/>
                                          </a:rPr>
                                          <m:t>𝜕</m:t>
                                        </m:r>
                                        <m:r>
                                          <a:rPr lang="cs-CZ" sz="2400" i="1">
                                            <a:latin typeface="Cambria Math" panose="02040503050406030204" pitchFamily="18" charset="0"/>
                                            <a:ea typeface="Cambria Math" panose="02040503050406030204" pitchFamily="18" charset="0"/>
                                          </a:rPr>
                                          <m:t>𝑞</m:t>
                                        </m:r>
                                      </m:den>
                                    </m:f>
                                  </m:e>
                                </m:d>
                              </m:e>
                            </m:nary>
                            <m:r>
                              <a:rPr lang="cs-CZ" sz="2400" b="0" i="1" smtClean="0">
                                <a:latin typeface="Cambria Math" panose="02040503050406030204" pitchFamily="18" charset="0"/>
                              </a:rPr>
                              <m:t>=0</m:t>
                            </m:r>
                          </m:oMath>
                        </m:oMathPara>
                      </a14:m>
                      <a:endParaRPr lang="cs-CZ" sz="2400" dirty="0"/>
                    </a:p>
                  </p:txBody>
                </p:sp>
              </mc:Choice>
              <mc:Fallback xmlns="">
                <p:sp>
                  <p:nvSpPr>
                    <p:cNvPr id="16" name="TextovéPole 15">
                      <a:extLst>
                        <a:ext uri="{FF2B5EF4-FFF2-40B4-BE49-F238E27FC236}">
                          <a16:creationId xmlns:a16="http://schemas.microsoft.com/office/drawing/2014/main" id="{72FF107E-F0EE-041F-CFC7-3ABDDD3A03F0}"/>
                        </a:ext>
                      </a:extLst>
                    </p:cNvPr>
                    <p:cNvSpPr txBox="1">
                      <a:spLocks noRot="1" noChangeAspect="1" noMove="1" noResize="1" noEditPoints="1" noAdjustHandles="1" noChangeArrowheads="1" noChangeShapeType="1" noTextEdit="1"/>
                    </p:cNvSpPr>
                    <p:nvPr/>
                  </p:nvSpPr>
                  <p:spPr>
                    <a:xfrm>
                      <a:off x="5798043" y="2344952"/>
                      <a:ext cx="4450642" cy="1143390"/>
                    </a:xfrm>
                    <a:prstGeom prst="rect">
                      <a:avLst/>
                    </a:prstGeom>
                    <a:blipFill>
                      <a:blip r:embed="rId2"/>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3" name="TextovéPole 12">
                      <a:extLst>
                        <a:ext uri="{FF2B5EF4-FFF2-40B4-BE49-F238E27FC236}">
                          <a16:creationId xmlns:a16="http://schemas.microsoft.com/office/drawing/2014/main" id="{F7E135F6-CDD6-73CB-94C9-E3BA919FC795}"/>
                        </a:ext>
                      </a:extLst>
                    </p:cNvPr>
                    <p:cNvSpPr txBox="1"/>
                    <p:nvPr/>
                  </p:nvSpPr>
                  <p:spPr>
                    <a:xfrm>
                      <a:off x="7348594" y="3837656"/>
                      <a:ext cx="1761059"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solidFill>
                                  <a:srgbClr val="0070C0"/>
                                </a:solidFill>
                                <a:latin typeface="Cambria Math" panose="02040503050406030204" pitchFamily="18" charset="0"/>
                              </a:rPr>
                              <m:t>𝐹</m:t>
                            </m:r>
                            <m:d>
                              <m:dPr>
                                <m:ctrlPr>
                                  <a:rPr lang="cs-CZ" sz="2400" b="0" i="1" smtClean="0">
                                    <a:latin typeface="Cambria Math" panose="02040503050406030204" pitchFamily="18" charset="0"/>
                                    <a:ea typeface="Cambria Math" panose="02040503050406030204" pitchFamily="18" charset="0"/>
                                  </a:rPr>
                                </m:ctrlPr>
                              </m:dPr>
                              <m:e>
                                <m:r>
                                  <a:rPr lang="cs-CZ" sz="2400" b="0" i="1" smtClean="0">
                                    <a:latin typeface="Cambria Math" panose="02040503050406030204" pitchFamily="18" charset="0"/>
                                    <a:ea typeface="Cambria Math" panose="02040503050406030204" pitchFamily="18" charset="0"/>
                                  </a:rPr>
                                  <m:t>𝜓</m:t>
                                </m:r>
                                <m:r>
                                  <a:rPr lang="cs-CZ" sz="2400" b="0" i="1" smtClean="0">
                                    <a:latin typeface="Cambria Math" panose="02040503050406030204" pitchFamily="18" charset="0"/>
                                    <a:ea typeface="Cambria Math" panose="02040503050406030204" pitchFamily="18" charset="0"/>
                                  </a:rPr>
                                  <m:t>,</m:t>
                                </m:r>
                                <m:f>
                                  <m:fPr>
                                    <m:type m:val="lin"/>
                                    <m:ctrlPr>
                                      <a:rPr lang="cs-CZ" sz="2400" b="0" i="1" smtClean="0">
                                        <a:latin typeface="Cambria Math" panose="02040503050406030204" pitchFamily="18" charset="0"/>
                                        <a:ea typeface="Cambria Math" panose="02040503050406030204" pitchFamily="18" charset="0"/>
                                      </a:rPr>
                                    </m:ctrlPr>
                                  </m:fPr>
                                  <m:num>
                                    <m:r>
                                      <a:rPr lang="cs-CZ" sz="2400" b="0" i="1" smtClean="0">
                                        <a:latin typeface="Cambria Math" panose="02040503050406030204" pitchFamily="18" charset="0"/>
                                        <a:ea typeface="Cambria Math" panose="02040503050406030204" pitchFamily="18" charset="0"/>
                                      </a:rPr>
                                      <m:t>𝜕𝜓</m:t>
                                    </m:r>
                                  </m:num>
                                  <m:den>
                                    <m:r>
                                      <a:rPr lang="cs-CZ" sz="2400" b="0" i="1" smtClean="0">
                                        <a:latin typeface="Cambria Math" panose="02040503050406030204" pitchFamily="18" charset="0"/>
                                        <a:ea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𝑞</m:t>
                                    </m:r>
                                  </m:den>
                                </m:f>
                              </m:e>
                            </m:d>
                          </m:oMath>
                        </m:oMathPara>
                      </a14:m>
                      <a:endParaRPr lang="cs-CZ" sz="2400" dirty="0"/>
                    </a:p>
                  </p:txBody>
                </p:sp>
              </mc:Choice>
              <mc:Fallback xmlns="">
                <p:sp>
                  <p:nvSpPr>
                    <p:cNvPr id="13" name="TextovéPole 12">
                      <a:extLst>
                        <a:ext uri="{FF2B5EF4-FFF2-40B4-BE49-F238E27FC236}">
                          <a16:creationId xmlns:a16="http://schemas.microsoft.com/office/drawing/2014/main" id="{5F80510C-683C-78B3-E009-93B421B6EFFB}"/>
                        </a:ext>
                      </a:extLst>
                    </p:cNvPr>
                    <p:cNvSpPr txBox="1">
                      <a:spLocks noRot="1" noChangeAspect="1" noMove="1" noResize="1" noEditPoints="1" noAdjustHandles="1" noChangeArrowheads="1" noChangeShapeType="1" noTextEdit="1"/>
                    </p:cNvSpPr>
                    <p:nvPr/>
                  </p:nvSpPr>
                  <p:spPr>
                    <a:xfrm>
                      <a:off x="7348594" y="3837656"/>
                      <a:ext cx="1761059" cy="369332"/>
                    </a:xfrm>
                    <a:prstGeom prst="rect">
                      <a:avLst/>
                    </a:prstGeom>
                    <a:blipFill>
                      <a:blip r:embed="rId4"/>
                      <a:stretch>
                        <a:fillRect l="-3806" t="-173333" r="-26298" b="-253333"/>
                      </a:stretch>
                    </a:blipFill>
                  </p:spPr>
                  <p:txBody>
                    <a:bodyPr/>
                    <a:lstStyle/>
                    <a:p>
                      <a:r>
                        <a:rPr lang="cs-CZ">
                          <a:noFill/>
                        </a:rPr>
                        <a:t> </a:t>
                      </a:r>
                    </a:p>
                  </p:txBody>
                </p:sp>
              </mc:Fallback>
            </mc:AlternateContent>
            <p:sp>
              <p:nvSpPr>
                <p:cNvPr id="20" name="Pravá složená závorka 19">
                  <a:extLst>
                    <a:ext uri="{FF2B5EF4-FFF2-40B4-BE49-F238E27FC236}">
                      <a16:creationId xmlns:a16="http://schemas.microsoft.com/office/drawing/2014/main" id="{C49A83DC-4024-748D-93BC-DE9F56D1C610}"/>
                    </a:ext>
                  </a:extLst>
                </p:cNvPr>
                <p:cNvSpPr/>
                <p:nvPr/>
              </p:nvSpPr>
              <p:spPr>
                <a:xfrm rot="16200000">
                  <a:off x="7977479" y="1633855"/>
                  <a:ext cx="452862" cy="5839438"/>
                </a:xfrm>
                <a:prstGeom prst="rightBrace">
                  <a:avLst>
                    <a:gd name="adj1" fmla="val 26316"/>
                    <a:gd name="adj2" fmla="val 50000"/>
                  </a:avLst>
                </a:prstGeom>
                <a:ln>
                  <a:solidFill>
                    <a:srgbClr val="0070C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cs-CZ" dirty="0">
                    <a:solidFill>
                      <a:srgbClr val="FF0000"/>
                    </a:solidFill>
                  </a:endParaRPr>
                </a:p>
              </p:txBody>
            </p:sp>
          </p:grpSp>
          <p:sp>
            <p:nvSpPr>
              <p:cNvPr id="24" name="TextovéPole 23">
                <a:extLst>
                  <a:ext uri="{FF2B5EF4-FFF2-40B4-BE49-F238E27FC236}">
                    <a16:creationId xmlns:a16="http://schemas.microsoft.com/office/drawing/2014/main" id="{AD4C4194-3AFE-CE0A-67FD-C3E2FAEA964E}"/>
                  </a:ext>
                </a:extLst>
              </p:cNvPr>
              <p:cNvSpPr txBox="1"/>
              <p:nvPr/>
            </p:nvSpPr>
            <p:spPr>
              <a:xfrm>
                <a:off x="1493872" y="2734989"/>
                <a:ext cx="2324337" cy="1754326"/>
              </a:xfrm>
              <a:prstGeom prst="rect">
                <a:avLst/>
              </a:prstGeom>
              <a:noFill/>
            </p:spPr>
            <p:txBody>
              <a:bodyPr wrap="square" rtlCol="0">
                <a:spAutoFit/>
              </a:bodyPr>
              <a:lstStyle/>
              <a:p>
                <a:pPr algn="ctr"/>
                <a:r>
                  <a:rPr lang="cs-CZ" sz="2400" dirty="0">
                    <a:solidFill>
                      <a:srgbClr val="FF0000"/>
                    </a:solidFill>
                    <a:sym typeface="Symbol" panose="05050102010706020507" pitchFamily="18" charset="2"/>
                  </a:rPr>
                  <a:t>Variační úloha</a:t>
                </a:r>
              </a:p>
              <a:p>
                <a:pPr algn="ctr"/>
                <a:r>
                  <a:rPr lang="cs-CZ" sz="2000" dirty="0">
                    <a:solidFill>
                      <a:schemeClr val="tx1">
                        <a:lumMod val="50000"/>
                        <a:lumOff val="50000"/>
                      </a:schemeClr>
                    </a:solidFill>
                    <a:sym typeface="Symbol" panose="05050102010706020507" pitchFamily="18" charset="2"/>
                  </a:rPr>
                  <a:t>(„</a:t>
                </a:r>
                <a:r>
                  <a:rPr lang="cs-CZ" sz="2000" dirty="0">
                    <a:solidFill>
                      <a:schemeClr val="accent6">
                        <a:lumMod val="75000"/>
                      </a:schemeClr>
                    </a:solidFill>
                    <a:sym typeface="Symbol" panose="05050102010706020507" pitchFamily="18" charset="2"/>
                  </a:rPr>
                  <a:t>variační princip vládne všem dějům v přírodě</a:t>
                </a:r>
                <a:r>
                  <a:rPr lang="cs-CZ" sz="2000" dirty="0">
                    <a:solidFill>
                      <a:schemeClr val="tx1">
                        <a:lumMod val="50000"/>
                        <a:lumOff val="50000"/>
                      </a:schemeClr>
                    </a:solidFill>
                    <a:sym typeface="Symbol" panose="05050102010706020507" pitchFamily="18" charset="2"/>
                  </a:rPr>
                  <a:t>“)</a:t>
                </a:r>
              </a:p>
              <a:p>
                <a:pPr algn="ctr"/>
                <a:r>
                  <a:rPr lang="cs-CZ" sz="2000" dirty="0">
                    <a:solidFill>
                      <a:schemeClr val="tx1">
                        <a:lumMod val="50000"/>
                        <a:lumOff val="50000"/>
                      </a:schemeClr>
                    </a:solidFill>
                    <a:sym typeface="Symbol" panose="05050102010706020507" pitchFamily="18" charset="2"/>
                  </a:rPr>
                  <a:t>Role </a:t>
                </a:r>
                <a:r>
                  <a:rPr lang="cs-CZ" sz="2000" dirty="0" err="1">
                    <a:solidFill>
                      <a:schemeClr val="tx1">
                        <a:lumMod val="50000"/>
                        <a:lumOff val="50000"/>
                      </a:schemeClr>
                    </a:solidFill>
                    <a:sym typeface="Symbol" panose="05050102010706020507" pitchFamily="18" charset="2"/>
                  </a:rPr>
                  <a:t>Debye</a:t>
                </a:r>
                <a:r>
                  <a:rPr lang="cs-CZ" sz="2000" dirty="0">
                    <a:solidFill>
                      <a:schemeClr val="tx1">
                        <a:lumMod val="50000"/>
                        <a:lumOff val="50000"/>
                      </a:schemeClr>
                    </a:solidFill>
                    <a:sym typeface="Symbol" panose="05050102010706020507" pitchFamily="18" charset="2"/>
                  </a:rPr>
                  <a:t>?!</a:t>
                </a:r>
                <a:r>
                  <a:rPr lang="cs-CZ" sz="2400" dirty="0">
                    <a:solidFill>
                      <a:srgbClr val="FF0000"/>
                    </a:solidFill>
                    <a:sym typeface="Symbol" panose="05050102010706020507" pitchFamily="18" charset="2"/>
                  </a:rPr>
                  <a:t> </a:t>
                </a:r>
                <a:endParaRPr lang="cs-CZ" sz="2400" i="1" dirty="0">
                  <a:solidFill>
                    <a:srgbClr val="FF0000"/>
                  </a:solidFill>
                </a:endParaRPr>
              </a:p>
            </p:txBody>
          </p:sp>
        </p:grpSp>
        <p:sp>
          <p:nvSpPr>
            <p:cNvPr id="5" name="TextovéPole 4">
              <a:extLst>
                <a:ext uri="{FF2B5EF4-FFF2-40B4-BE49-F238E27FC236}">
                  <a16:creationId xmlns:a16="http://schemas.microsoft.com/office/drawing/2014/main" id="{DF79368A-1D44-CC60-8C38-9B7B66DD7727}"/>
                </a:ext>
              </a:extLst>
            </p:cNvPr>
            <p:cNvSpPr txBox="1"/>
            <p:nvPr/>
          </p:nvSpPr>
          <p:spPr>
            <a:xfrm>
              <a:off x="4443398" y="3727582"/>
              <a:ext cx="2660099" cy="707886"/>
            </a:xfrm>
            <a:prstGeom prst="rect">
              <a:avLst/>
            </a:prstGeom>
            <a:noFill/>
          </p:spPr>
          <p:txBody>
            <a:bodyPr wrap="square" rtlCol="0">
              <a:spAutoFit/>
            </a:bodyPr>
            <a:lstStyle/>
            <a:p>
              <a:pPr algn="ctr"/>
              <a:r>
                <a:rPr lang="cs-CZ" sz="2000" dirty="0">
                  <a:solidFill>
                    <a:schemeClr val="tx1">
                      <a:lumMod val="50000"/>
                      <a:lumOff val="50000"/>
                    </a:schemeClr>
                  </a:solidFill>
                  <a:sym typeface="Symbol" panose="05050102010706020507" pitchFamily="18" charset="2"/>
                </a:rPr>
                <a:t>Integrál </a:t>
              </a:r>
            </a:p>
            <a:p>
              <a:pPr algn="ctr"/>
              <a:r>
                <a:rPr lang="cs-CZ" sz="2000" dirty="0">
                  <a:solidFill>
                    <a:schemeClr val="tx1">
                      <a:lumMod val="50000"/>
                      <a:lumOff val="50000"/>
                    </a:schemeClr>
                  </a:solidFill>
                  <a:sym typeface="Symbol" panose="05050102010706020507" pitchFamily="18" charset="2"/>
                </a:rPr>
                <a:t>z </a:t>
              </a:r>
              <a:r>
                <a:rPr lang="cs-CZ" sz="2000" dirty="0">
                  <a:solidFill>
                    <a:srgbClr val="0070C0"/>
                  </a:solidFill>
                  <a:sym typeface="Symbol" panose="05050102010706020507" pitchFamily="18" charset="2"/>
                </a:rPr>
                <a:t>kvadratické formy</a:t>
              </a:r>
              <a:endParaRPr lang="cs-CZ" sz="2000" i="1" dirty="0">
                <a:solidFill>
                  <a:srgbClr val="0070C0"/>
                </a:solidFill>
              </a:endParaRPr>
            </a:p>
          </p:txBody>
        </p:sp>
        <p:sp>
          <p:nvSpPr>
            <p:cNvPr id="7" name="TextovéPole 6">
              <a:extLst>
                <a:ext uri="{FF2B5EF4-FFF2-40B4-BE49-F238E27FC236}">
                  <a16:creationId xmlns:a16="http://schemas.microsoft.com/office/drawing/2014/main" id="{A689DEE3-94DA-5DDD-5ACD-1CFD6FDEBFB4}"/>
                </a:ext>
              </a:extLst>
            </p:cNvPr>
            <p:cNvSpPr txBox="1"/>
            <p:nvPr/>
          </p:nvSpPr>
          <p:spPr>
            <a:xfrm>
              <a:off x="9376982" y="3861163"/>
              <a:ext cx="1935183" cy="400110"/>
            </a:xfrm>
            <a:prstGeom prst="rect">
              <a:avLst/>
            </a:prstGeom>
            <a:noFill/>
          </p:spPr>
          <p:txBody>
            <a:bodyPr wrap="square" rtlCol="0">
              <a:spAutoFit/>
            </a:bodyPr>
            <a:lstStyle/>
            <a:p>
              <a:r>
                <a:rPr lang="cs-CZ" sz="2000" dirty="0">
                  <a:solidFill>
                    <a:schemeClr val="tx1">
                      <a:lumMod val="50000"/>
                      <a:lumOff val="50000"/>
                    </a:schemeClr>
                  </a:solidFill>
                  <a:sym typeface="Symbol" panose="05050102010706020507" pitchFamily="18" charset="2"/>
                </a:rPr>
                <a:t>nabývá </a:t>
              </a:r>
              <a:r>
                <a:rPr lang="cs-CZ" sz="2000" dirty="0">
                  <a:solidFill>
                    <a:srgbClr val="FF0000"/>
                  </a:solidFill>
                  <a:sym typeface="Symbol" panose="05050102010706020507" pitchFamily="18" charset="2"/>
                </a:rPr>
                <a:t>extrém</a:t>
              </a:r>
              <a:r>
                <a:rPr lang="cs-CZ" sz="2000" dirty="0">
                  <a:solidFill>
                    <a:srgbClr val="0070C0"/>
                  </a:solidFill>
                  <a:sym typeface="Symbol" panose="05050102010706020507" pitchFamily="18" charset="2"/>
                </a:rPr>
                <a:t>.</a:t>
              </a:r>
              <a:endParaRPr lang="cs-CZ" sz="2000" i="1" dirty="0">
                <a:solidFill>
                  <a:srgbClr val="0070C0"/>
                </a:solidFill>
              </a:endParaRPr>
            </a:p>
          </p:txBody>
        </p:sp>
      </p:grpSp>
      <mc:AlternateContent xmlns:mc="http://schemas.openxmlformats.org/markup-compatibility/2006" xmlns:a14="http://schemas.microsoft.com/office/drawing/2010/main">
        <mc:Choice Requires="a14">
          <p:sp>
            <p:nvSpPr>
              <p:cNvPr id="12" name="TextovéPole 11">
                <a:extLst>
                  <a:ext uri="{FF2B5EF4-FFF2-40B4-BE49-F238E27FC236}">
                    <a16:creationId xmlns:a16="http://schemas.microsoft.com/office/drawing/2014/main" id="{23E18195-FFD6-BC6B-BBFA-85551B4FD822}"/>
                  </a:ext>
                </a:extLst>
              </p:cNvPr>
              <p:cNvSpPr txBox="1"/>
              <p:nvPr/>
            </p:nvSpPr>
            <p:spPr>
              <a:xfrm>
                <a:off x="4953815" y="4891294"/>
                <a:ext cx="6689716" cy="96680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cs-CZ" sz="2400" b="0" i="1" smtClean="0">
                              <a:solidFill>
                                <a:srgbClr val="0070C0"/>
                              </a:solidFill>
                              <a:latin typeface="Cambria Math" panose="02040503050406030204" pitchFamily="18" charset="0"/>
                            </a:rPr>
                          </m:ctrlPr>
                        </m:fPr>
                        <m:num>
                          <m:sSup>
                            <m:sSupPr>
                              <m:ctrlPr>
                                <a:rPr lang="cs-CZ" sz="2400" b="0" i="1" smtClean="0">
                                  <a:solidFill>
                                    <a:srgbClr val="0070C0"/>
                                  </a:solidFill>
                                  <a:latin typeface="Cambria Math" panose="02040503050406030204" pitchFamily="18" charset="0"/>
                                </a:rPr>
                              </m:ctrlPr>
                            </m:sSupPr>
                            <m:e>
                              <m:r>
                                <a:rPr lang="cs-CZ" sz="2400" b="0" i="1" smtClean="0">
                                  <a:solidFill>
                                    <a:srgbClr val="0070C0"/>
                                  </a:solidFill>
                                  <a:latin typeface="Cambria Math" panose="02040503050406030204" pitchFamily="18" charset="0"/>
                                </a:rPr>
                                <m:t>𝐾</m:t>
                              </m:r>
                            </m:e>
                            <m:sup>
                              <m:r>
                                <a:rPr lang="cs-CZ" sz="2400" b="0" i="1" smtClean="0">
                                  <a:solidFill>
                                    <a:srgbClr val="0070C0"/>
                                  </a:solidFill>
                                  <a:latin typeface="Cambria Math" panose="02040503050406030204" pitchFamily="18" charset="0"/>
                                </a:rPr>
                                <m:t>2</m:t>
                              </m:r>
                            </m:sup>
                          </m:sSup>
                        </m:num>
                        <m:den>
                          <m:r>
                            <a:rPr lang="cs-CZ" sz="2400" b="0" i="1" smtClean="0">
                              <a:solidFill>
                                <a:srgbClr val="0070C0"/>
                              </a:solidFill>
                              <a:latin typeface="Cambria Math" panose="02040503050406030204" pitchFamily="18" charset="0"/>
                            </a:rPr>
                            <m:t>2</m:t>
                          </m:r>
                          <m:r>
                            <a:rPr lang="cs-CZ" sz="2400" b="0" i="1" smtClean="0">
                              <a:solidFill>
                                <a:srgbClr val="0070C0"/>
                              </a:solidFill>
                              <a:latin typeface="Cambria Math" panose="02040503050406030204" pitchFamily="18" charset="0"/>
                            </a:rPr>
                            <m:t>𝑚</m:t>
                          </m:r>
                        </m:den>
                      </m:f>
                      <m:d>
                        <m:dPr>
                          <m:begChr m:val="["/>
                          <m:endChr m:val="]"/>
                          <m:ctrlPr>
                            <a:rPr lang="cs-CZ" sz="2400" b="0" i="1" smtClean="0">
                              <a:solidFill>
                                <a:srgbClr val="0070C0"/>
                              </a:solidFill>
                              <a:latin typeface="Cambria Math" panose="02040503050406030204" pitchFamily="18" charset="0"/>
                              <a:ea typeface="Cambria Math" panose="02040503050406030204" pitchFamily="18" charset="0"/>
                            </a:rPr>
                          </m:ctrlPr>
                        </m:dPr>
                        <m:e>
                          <m:sSup>
                            <m:sSupPr>
                              <m:ctrlPr>
                                <a:rPr lang="cs-CZ" sz="2400" b="0" i="1" smtClean="0">
                                  <a:solidFill>
                                    <a:srgbClr val="0070C0"/>
                                  </a:solidFill>
                                  <a:latin typeface="Cambria Math" panose="02040503050406030204" pitchFamily="18" charset="0"/>
                                  <a:ea typeface="Cambria Math" panose="02040503050406030204" pitchFamily="18" charset="0"/>
                                </a:rPr>
                              </m:ctrlPr>
                            </m:sSupPr>
                            <m:e>
                              <m:d>
                                <m:dPr>
                                  <m:ctrlPr>
                                    <a:rPr lang="cs-CZ" sz="2400" b="0" i="1" smtClean="0">
                                      <a:solidFill>
                                        <a:srgbClr val="0070C0"/>
                                      </a:solidFill>
                                      <a:latin typeface="Cambria Math" panose="02040503050406030204" pitchFamily="18" charset="0"/>
                                      <a:ea typeface="Cambria Math" panose="02040503050406030204" pitchFamily="18" charset="0"/>
                                    </a:rPr>
                                  </m:ctrlPr>
                                </m:dPr>
                                <m:e>
                                  <m:f>
                                    <m:fPr>
                                      <m:ctrlPr>
                                        <a:rPr lang="cs-CZ" sz="2400" b="0" i="1" smtClean="0">
                                          <a:solidFill>
                                            <a:srgbClr val="0070C0"/>
                                          </a:solidFill>
                                          <a:latin typeface="Cambria Math" panose="02040503050406030204" pitchFamily="18" charset="0"/>
                                          <a:ea typeface="Cambria Math" panose="02040503050406030204" pitchFamily="18" charset="0"/>
                                        </a:rPr>
                                      </m:ctrlPr>
                                    </m:fPr>
                                    <m:num>
                                      <m:r>
                                        <a:rPr lang="cs-CZ" sz="2400" b="0" i="1" smtClean="0">
                                          <a:solidFill>
                                            <a:srgbClr val="0070C0"/>
                                          </a:solidFill>
                                          <a:latin typeface="Cambria Math" panose="02040503050406030204" pitchFamily="18" charset="0"/>
                                          <a:ea typeface="Cambria Math" panose="02040503050406030204" pitchFamily="18" charset="0"/>
                                        </a:rPr>
                                        <m:t>𝜕𝜓</m:t>
                                      </m:r>
                                    </m:num>
                                    <m:den>
                                      <m:r>
                                        <a:rPr lang="cs-CZ" sz="2400" b="0" i="1" smtClean="0">
                                          <a:solidFill>
                                            <a:srgbClr val="0070C0"/>
                                          </a:solidFill>
                                          <a:latin typeface="Cambria Math" panose="02040503050406030204" pitchFamily="18" charset="0"/>
                                          <a:ea typeface="Cambria Math" panose="02040503050406030204" pitchFamily="18" charset="0"/>
                                        </a:rPr>
                                        <m:t>𝜕</m:t>
                                      </m:r>
                                      <m:r>
                                        <a:rPr lang="cs-CZ" sz="2400" b="0" i="1" smtClean="0">
                                          <a:solidFill>
                                            <a:srgbClr val="0070C0"/>
                                          </a:solidFill>
                                          <a:latin typeface="Cambria Math" panose="02040503050406030204" pitchFamily="18" charset="0"/>
                                          <a:ea typeface="Cambria Math" panose="02040503050406030204" pitchFamily="18" charset="0"/>
                                        </a:rPr>
                                        <m:t>𝑥</m:t>
                                      </m:r>
                                    </m:den>
                                  </m:f>
                                </m:e>
                              </m:d>
                            </m:e>
                            <m:sup>
                              <m:r>
                                <a:rPr lang="cs-CZ" sz="2400" b="0" i="1" smtClean="0">
                                  <a:solidFill>
                                    <a:srgbClr val="0070C0"/>
                                  </a:solidFill>
                                  <a:latin typeface="Cambria Math" panose="02040503050406030204" pitchFamily="18" charset="0"/>
                                </a:rPr>
                                <m:t>2</m:t>
                              </m:r>
                            </m:sup>
                          </m:sSup>
                          <m:r>
                            <a:rPr lang="cs-CZ" sz="2400" b="0" i="1" smtClean="0">
                              <a:solidFill>
                                <a:srgbClr val="0070C0"/>
                              </a:solidFill>
                              <a:latin typeface="Cambria Math" panose="02040503050406030204" pitchFamily="18" charset="0"/>
                            </a:rPr>
                            <m:t>+</m:t>
                          </m:r>
                          <m:sSup>
                            <m:sSupPr>
                              <m:ctrlPr>
                                <a:rPr lang="cs-CZ" sz="2400" i="1">
                                  <a:solidFill>
                                    <a:srgbClr val="0070C0"/>
                                  </a:solidFill>
                                  <a:latin typeface="Cambria Math" panose="02040503050406030204" pitchFamily="18" charset="0"/>
                                  <a:ea typeface="Cambria Math" panose="02040503050406030204" pitchFamily="18" charset="0"/>
                                </a:rPr>
                              </m:ctrlPr>
                            </m:sSupPr>
                            <m:e>
                              <m:d>
                                <m:dPr>
                                  <m:ctrlPr>
                                    <a:rPr lang="cs-CZ" sz="2400" i="1">
                                      <a:solidFill>
                                        <a:srgbClr val="0070C0"/>
                                      </a:solidFill>
                                      <a:latin typeface="Cambria Math" panose="02040503050406030204" pitchFamily="18" charset="0"/>
                                      <a:ea typeface="Cambria Math" panose="02040503050406030204" pitchFamily="18" charset="0"/>
                                    </a:rPr>
                                  </m:ctrlPr>
                                </m:dPr>
                                <m:e>
                                  <m:f>
                                    <m:fPr>
                                      <m:ctrlPr>
                                        <a:rPr lang="cs-CZ" sz="2400" i="1">
                                          <a:solidFill>
                                            <a:srgbClr val="0070C0"/>
                                          </a:solidFill>
                                          <a:latin typeface="Cambria Math" panose="02040503050406030204" pitchFamily="18" charset="0"/>
                                          <a:ea typeface="Cambria Math" panose="02040503050406030204" pitchFamily="18" charset="0"/>
                                        </a:rPr>
                                      </m:ctrlPr>
                                    </m:fPr>
                                    <m:num>
                                      <m:r>
                                        <a:rPr lang="cs-CZ" sz="2400" i="1">
                                          <a:solidFill>
                                            <a:srgbClr val="0070C0"/>
                                          </a:solidFill>
                                          <a:latin typeface="Cambria Math" panose="02040503050406030204" pitchFamily="18" charset="0"/>
                                          <a:ea typeface="Cambria Math" panose="02040503050406030204" pitchFamily="18" charset="0"/>
                                        </a:rPr>
                                        <m:t>𝜕</m:t>
                                      </m:r>
                                      <m:r>
                                        <a:rPr lang="cs-CZ" sz="2400" i="1" smtClean="0">
                                          <a:solidFill>
                                            <a:srgbClr val="0070C0"/>
                                          </a:solidFill>
                                          <a:latin typeface="Cambria Math" panose="02040503050406030204" pitchFamily="18" charset="0"/>
                                          <a:ea typeface="Cambria Math" panose="02040503050406030204" pitchFamily="18" charset="0"/>
                                        </a:rPr>
                                        <m:t>𝜓</m:t>
                                      </m:r>
                                    </m:num>
                                    <m:den>
                                      <m:r>
                                        <a:rPr lang="cs-CZ" sz="2400" i="1">
                                          <a:solidFill>
                                            <a:srgbClr val="0070C0"/>
                                          </a:solidFill>
                                          <a:latin typeface="Cambria Math" panose="02040503050406030204" pitchFamily="18" charset="0"/>
                                          <a:ea typeface="Cambria Math" panose="02040503050406030204" pitchFamily="18" charset="0"/>
                                        </a:rPr>
                                        <m:t>𝜕</m:t>
                                      </m:r>
                                      <m:r>
                                        <a:rPr lang="cs-CZ" sz="2400" b="0" i="1" smtClean="0">
                                          <a:solidFill>
                                            <a:srgbClr val="0070C0"/>
                                          </a:solidFill>
                                          <a:latin typeface="Cambria Math" panose="02040503050406030204" pitchFamily="18" charset="0"/>
                                          <a:ea typeface="Cambria Math" panose="02040503050406030204" pitchFamily="18" charset="0"/>
                                        </a:rPr>
                                        <m:t>𝑦</m:t>
                                      </m:r>
                                    </m:den>
                                  </m:f>
                                </m:e>
                              </m:d>
                            </m:e>
                            <m:sup>
                              <m:r>
                                <a:rPr lang="cs-CZ" sz="2400" i="1">
                                  <a:solidFill>
                                    <a:srgbClr val="0070C0"/>
                                  </a:solidFill>
                                  <a:latin typeface="Cambria Math" panose="02040503050406030204" pitchFamily="18" charset="0"/>
                                </a:rPr>
                                <m:t>2</m:t>
                              </m:r>
                            </m:sup>
                          </m:sSup>
                          <m:r>
                            <a:rPr lang="cs-CZ" sz="2400" b="0" i="1" smtClean="0">
                              <a:solidFill>
                                <a:srgbClr val="0070C0"/>
                              </a:solidFill>
                              <a:latin typeface="Cambria Math" panose="02040503050406030204" pitchFamily="18" charset="0"/>
                            </a:rPr>
                            <m:t>+</m:t>
                          </m:r>
                          <m:sSup>
                            <m:sSupPr>
                              <m:ctrlPr>
                                <a:rPr lang="cs-CZ" sz="2400" i="1">
                                  <a:solidFill>
                                    <a:srgbClr val="0070C0"/>
                                  </a:solidFill>
                                  <a:latin typeface="Cambria Math" panose="02040503050406030204" pitchFamily="18" charset="0"/>
                                  <a:ea typeface="Cambria Math" panose="02040503050406030204" pitchFamily="18" charset="0"/>
                                </a:rPr>
                              </m:ctrlPr>
                            </m:sSupPr>
                            <m:e>
                              <m:d>
                                <m:dPr>
                                  <m:ctrlPr>
                                    <a:rPr lang="cs-CZ" sz="2400" i="1">
                                      <a:solidFill>
                                        <a:srgbClr val="0070C0"/>
                                      </a:solidFill>
                                      <a:latin typeface="Cambria Math" panose="02040503050406030204" pitchFamily="18" charset="0"/>
                                      <a:ea typeface="Cambria Math" panose="02040503050406030204" pitchFamily="18" charset="0"/>
                                    </a:rPr>
                                  </m:ctrlPr>
                                </m:dPr>
                                <m:e>
                                  <m:f>
                                    <m:fPr>
                                      <m:ctrlPr>
                                        <a:rPr lang="cs-CZ" sz="2400" i="1">
                                          <a:solidFill>
                                            <a:srgbClr val="0070C0"/>
                                          </a:solidFill>
                                          <a:latin typeface="Cambria Math" panose="02040503050406030204" pitchFamily="18" charset="0"/>
                                          <a:ea typeface="Cambria Math" panose="02040503050406030204" pitchFamily="18" charset="0"/>
                                        </a:rPr>
                                      </m:ctrlPr>
                                    </m:fPr>
                                    <m:num>
                                      <m:r>
                                        <a:rPr lang="cs-CZ" sz="2400" i="1">
                                          <a:solidFill>
                                            <a:srgbClr val="0070C0"/>
                                          </a:solidFill>
                                          <a:latin typeface="Cambria Math" panose="02040503050406030204" pitchFamily="18" charset="0"/>
                                          <a:ea typeface="Cambria Math" panose="02040503050406030204" pitchFamily="18" charset="0"/>
                                        </a:rPr>
                                        <m:t>𝜕</m:t>
                                      </m:r>
                                      <m:r>
                                        <a:rPr lang="cs-CZ" sz="2400" i="1" smtClean="0">
                                          <a:solidFill>
                                            <a:srgbClr val="0070C0"/>
                                          </a:solidFill>
                                          <a:latin typeface="Cambria Math" panose="02040503050406030204" pitchFamily="18" charset="0"/>
                                          <a:ea typeface="Cambria Math" panose="02040503050406030204" pitchFamily="18" charset="0"/>
                                        </a:rPr>
                                        <m:t>𝜓</m:t>
                                      </m:r>
                                    </m:num>
                                    <m:den>
                                      <m:r>
                                        <a:rPr lang="cs-CZ" sz="2400" i="1">
                                          <a:solidFill>
                                            <a:srgbClr val="0070C0"/>
                                          </a:solidFill>
                                          <a:latin typeface="Cambria Math" panose="02040503050406030204" pitchFamily="18" charset="0"/>
                                          <a:ea typeface="Cambria Math" panose="02040503050406030204" pitchFamily="18" charset="0"/>
                                        </a:rPr>
                                        <m:t>𝜕</m:t>
                                      </m:r>
                                      <m:r>
                                        <a:rPr lang="cs-CZ" sz="2400" b="0" i="1" smtClean="0">
                                          <a:solidFill>
                                            <a:srgbClr val="0070C0"/>
                                          </a:solidFill>
                                          <a:latin typeface="Cambria Math" panose="02040503050406030204" pitchFamily="18" charset="0"/>
                                          <a:ea typeface="Cambria Math" panose="02040503050406030204" pitchFamily="18" charset="0"/>
                                        </a:rPr>
                                        <m:t>𝑧</m:t>
                                      </m:r>
                                    </m:den>
                                  </m:f>
                                </m:e>
                              </m:d>
                            </m:e>
                            <m:sup>
                              <m:r>
                                <a:rPr lang="cs-CZ" sz="2400" i="1">
                                  <a:solidFill>
                                    <a:srgbClr val="0070C0"/>
                                  </a:solidFill>
                                  <a:latin typeface="Cambria Math" panose="02040503050406030204" pitchFamily="18" charset="0"/>
                                </a:rPr>
                                <m:t>2</m:t>
                              </m:r>
                            </m:sup>
                          </m:sSup>
                        </m:e>
                      </m:d>
                      <m:r>
                        <a:rPr lang="cs-CZ" sz="2400" b="0" i="1" smtClean="0">
                          <a:solidFill>
                            <a:srgbClr val="0070C0"/>
                          </a:solidFill>
                          <a:latin typeface="Cambria Math" panose="02040503050406030204" pitchFamily="18" charset="0"/>
                        </a:rPr>
                        <m:t>+</m:t>
                      </m:r>
                      <m:d>
                        <m:dPr>
                          <m:ctrlPr>
                            <a:rPr lang="cs-CZ" sz="2400" b="0" i="1" smtClean="0">
                              <a:solidFill>
                                <a:srgbClr val="0070C0"/>
                              </a:solidFill>
                              <a:latin typeface="Cambria Math" panose="02040503050406030204" pitchFamily="18" charset="0"/>
                            </a:rPr>
                          </m:ctrlPr>
                        </m:dPr>
                        <m:e>
                          <m:r>
                            <a:rPr lang="cs-CZ" sz="2400" b="0" i="1" smtClean="0">
                              <a:solidFill>
                                <a:srgbClr val="0070C0"/>
                              </a:solidFill>
                              <a:latin typeface="Cambria Math" panose="02040503050406030204" pitchFamily="18" charset="0"/>
                            </a:rPr>
                            <m:t>𝑉</m:t>
                          </m:r>
                          <m:r>
                            <a:rPr lang="cs-CZ" sz="2400" b="0" i="1" smtClean="0">
                              <a:solidFill>
                                <a:srgbClr val="0070C0"/>
                              </a:solidFill>
                              <a:latin typeface="Cambria Math" panose="02040503050406030204" pitchFamily="18" charset="0"/>
                            </a:rPr>
                            <m:t>−</m:t>
                          </m:r>
                          <m:r>
                            <a:rPr lang="cs-CZ" sz="2400" b="0" i="1" smtClean="0">
                              <a:solidFill>
                                <a:srgbClr val="0070C0"/>
                              </a:solidFill>
                              <a:latin typeface="Cambria Math" panose="02040503050406030204" pitchFamily="18" charset="0"/>
                            </a:rPr>
                            <m:t>𝐸</m:t>
                          </m:r>
                        </m:e>
                      </m:d>
                      <m:sSup>
                        <m:sSupPr>
                          <m:ctrlPr>
                            <a:rPr lang="cs-CZ" sz="2400" b="0" i="1" smtClean="0">
                              <a:solidFill>
                                <a:srgbClr val="0070C0"/>
                              </a:solidFill>
                              <a:latin typeface="Cambria Math" panose="02040503050406030204" pitchFamily="18" charset="0"/>
                              <a:ea typeface="Cambria Math" panose="02040503050406030204" pitchFamily="18" charset="0"/>
                            </a:rPr>
                          </m:ctrlPr>
                        </m:sSupPr>
                        <m:e>
                          <m:r>
                            <a:rPr lang="cs-CZ" sz="2400" b="0" i="1" smtClean="0">
                              <a:solidFill>
                                <a:srgbClr val="0070C0"/>
                              </a:solidFill>
                              <a:latin typeface="Cambria Math" panose="02040503050406030204" pitchFamily="18" charset="0"/>
                              <a:ea typeface="Cambria Math" panose="02040503050406030204" pitchFamily="18" charset="0"/>
                            </a:rPr>
                            <m:t>𝜓</m:t>
                          </m:r>
                        </m:e>
                        <m:sup>
                          <m:r>
                            <a:rPr lang="cs-CZ" sz="2400" b="0" i="1" smtClean="0">
                              <a:solidFill>
                                <a:srgbClr val="0070C0"/>
                              </a:solidFill>
                              <a:latin typeface="Cambria Math" panose="02040503050406030204" pitchFamily="18" charset="0"/>
                            </a:rPr>
                            <m:t>2</m:t>
                          </m:r>
                        </m:sup>
                      </m:sSup>
                      <m:r>
                        <a:rPr lang="cs-CZ" sz="2400" b="0" i="1" smtClean="0">
                          <a:latin typeface="Cambria Math" panose="02040503050406030204" pitchFamily="18" charset="0"/>
                        </a:rPr>
                        <m:t>=0</m:t>
                      </m:r>
                    </m:oMath>
                  </m:oMathPara>
                </a14:m>
                <a:endParaRPr lang="cs-CZ" sz="2400" dirty="0"/>
              </a:p>
            </p:txBody>
          </p:sp>
        </mc:Choice>
        <mc:Fallback xmlns="">
          <p:sp>
            <p:nvSpPr>
              <p:cNvPr id="12" name="TextovéPole 11">
                <a:extLst>
                  <a:ext uri="{FF2B5EF4-FFF2-40B4-BE49-F238E27FC236}">
                    <a16:creationId xmlns:a16="http://schemas.microsoft.com/office/drawing/2014/main" id="{92AB83F4-96E2-DABC-514C-3101994A18D2}"/>
                  </a:ext>
                </a:extLst>
              </p:cNvPr>
              <p:cNvSpPr txBox="1">
                <a:spLocks noRot="1" noChangeAspect="1" noMove="1" noResize="1" noEditPoints="1" noAdjustHandles="1" noChangeArrowheads="1" noChangeShapeType="1" noTextEdit="1"/>
              </p:cNvSpPr>
              <p:nvPr/>
            </p:nvSpPr>
            <p:spPr>
              <a:xfrm>
                <a:off x="4953815" y="4891294"/>
                <a:ext cx="6689716" cy="966803"/>
              </a:xfrm>
              <a:prstGeom prst="rect">
                <a:avLst/>
              </a:prstGeom>
              <a:blipFill>
                <a:blip r:embed="rId6"/>
                <a:stretch>
                  <a:fillRect/>
                </a:stretch>
              </a:blipFill>
            </p:spPr>
            <p:txBody>
              <a:bodyPr/>
              <a:lstStyle/>
              <a:p>
                <a:r>
                  <a:rPr lang="cs-CZ">
                    <a:noFill/>
                  </a:rPr>
                  <a:t> </a:t>
                </a:r>
              </a:p>
            </p:txBody>
          </p:sp>
        </mc:Fallback>
      </mc:AlternateContent>
      <p:grpSp>
        <p:nvGrpSpPr>
          <p:cNvPr id="15" name="Skupina 14">
            <a:extLst>
              <a:ext uri="{FF2B5EF4-FFF2-40B4-BE49-F238E27FC236}">
                <a16:creationId xmlns:a16="http://schemas.microsoft.com/office/drawing/2014/main" id="{C9893E49-8B2A-2EB8-5DEB-F26B64534895}"/>
              </a:ext>
            </a:extLst>
          </p:cNvPr>
          <p:cNvGrpSpPr/>
          <p:nvPr/>
        </p:nvGrpSpPr>
        <p:grpSpPr>
          <a:xfrm>
            <a:off x="339368" y="6023636"/>
            <a:ext cx="11379579" cy="707886"/>
            <a:chOff x="339368" y="6004782"/>
            <a:chExt cx="11379579" cy="707886"/>
          </a:xfrm>
        </p:grpSpPr>
        <p:sp>
          <p:nvSpPr>
            <p:cNvPr id="18" name="TextovéPole 17">
              <a:extLst>
                <a:ext uri="{FF2B5EF4-FFF2-40B4-BE49-F238E27FC236}">
                  <a16:creationId xmlns:a16="http://schemas.microsoft.com/office/drawing/2014/main" id="{88BCB382-575C-D93F-A8A3-C4F95B0A47A7}"/>
                </a:ext>
              </a:extLst>
            </p:cNvPr>
            <p:cNvSpPr txBox="1"/>
            <p:nvPr/>
          </p:nvSpPr>
          <p:spPr>
            <a:xfrm>
              <a:off x="5060820" y="6112951"/>
              <a:ext cx="6658127" cy="400110"/>
            </a:xfrm>
            <a:prstGeom prst="rect">
              <a:avLst/>
            </a:prstGeom>
            <a:noFill/>
          </p:spPr>
          <p:txBody>
            <a:bodyPr wrap="square" rtlCol="0">
              <a:spAutoFit/>
            </a:bodyPr>
            <a:lstStyle/>
            <a:p>
              <a:r>
                <a:rPr lang="cs-CZ" sz="2000" dirty="0">
                  <a:solidFill>
                    <a:srgbClr val="EF9867"/>
                  </a:solidFill>
                  <a:sym typeface="Symbol" panose="05050102010706020507" pitchFamily="18" charset="2"/>
                </a:rPr>
                <a:t>Tuto nelineární diferenciální rovnici nutno nahradit lineární!</a:t>
              </a:r>
              <a:endParaRPr lang="cs-CZ" sz="2000" i="1" dirty="0">
                <a:solidFill>
                  <a:srgbClr val="EF9867"/>
                </a:solidFill>
              </a:endParaRPr>
            </a:p>
          </p:txBody>
        </p:sp>
        <p:sp>
          <p:nvSpPr>
            <p:cNvPr id="21" name="TextovéPole 20">
              <a:extLst>
                <a:ext uri="{FF2B5EF4-FFF2-40B4-BE49-F238E27FC236}">
                  <a16:creationId xmlns:a16="http://schemas.microsoft.com/office/drawing/2014/main" id="{53A00014-4E6A-741E-AC95-74D968313370}"/>
                </a:ext>
              </a:extLst>
            </p:cNvPr>
            <p:cNvSpPr txBox="1"/>
            <p:nvPr/>
          </p:nvSpPr>
          <p:spPr>
            <a:xfrm>
              <a:off x="339368" y="6004782"/>
              <a:ext cx="4104030" cy="707886"/>
            </a:xfrm>
            <a:prstGeom prst="rect">
              <a:avLst/>
            </a:prstGeom>
            <a:noFill/>
          </p:spPr>
          <p:txBody>
            <a:bodyPr wrap="square" rtlCol="0">
              <a:spAutoFit/>
            </a:bodyPr>
            <a:lstStyle/>
            <a:p>
              <a:pPr algn="ctr"/>
              <a:r>
                <a:rPr lang="cs-CZ" sz="2000" dirty="0"/>
                <a:t>Pro vlny platí princip superpozice:</a:t>
              </a:r>
            </a:p>
            <a:p>
              <a:pPr algn="ctr"/>
              <a:r>
                <a:rPr lang="cs-CZ" sz="2000" dirty="0">
                  <a:sym typeface="Symbol" panose="05050102010706020507" pitchFamily="18" charset="2"/>
                </a:rPr>
                <a:t>lineární diferenciální rovnice</a:t>
              </a:r>
              <a:endParaRPr lang="cs-CZ" sz="2000" i="1" dirty="0"/>
            </a:p>
          </p:txBody>
        </p:sp>
      </p:grpSp>
      <p:sp>
        <p:nvSpPr>
          <p:cNvPr id="8" name="TextovéPole 7">
            <a:extLst>
              <a:ext uri="{FF2B5EF4-FFF2-40B4-BE49-F238E27FC236}">
                <a16:creationId xmlns:a16="http://schemas.microsoft.com/office/drawing/2014/main" id="{5E489F6A-74DB-C22D-7A65-6A56A5F9E3E6}"/>
              </a:ext>
            </a:extLst>
          </p:cNvPr>
          <p:cNvSpPr txBox="1"/>
          <p:nvPr/>
        </p:nvSpPr>
        <p:spPr>
          <a:xfrm>
            <a:off x="11363013" y="0"/>
            <a:ext cx="304892" cy="523220"/>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a:t>
            </a:r>
          </a:p>
        </p:txBody>
      </p:sp>
      <p:pic>
        <p:nvPicPr>
          <p:cNvPr id="11" name="Obrázek 10">
            <a:extLst>
              <a:ext uri="{FF2B5EF4-FFF2-40B4-BE49-F238E27FC236}">
                <a16:creationId xmlns:a16="http://schemas.microsoft.com/office/drawing/2014/main" id="{1CAB7301-CE1F-A911-73A9-02884186FEB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9367" y="665148"/>
            <a:ext cx="5138363" cy="2137475"/>
          </a:xfrm>
          <a:prstGeom prst="rect">
            <a:avLst/>
          </a:prstGeom>
        </p:spPr>
      </p:pic>
      <p:sp>
        <p:nvSpPr>
          <p:cNvPr id="10" name="TextovéPole 9">
            <a:extLst>
              <a:ext uri="{FF2B5EF4-FFF2-40B4-BE49-F238E27FC236}">
                <a16:creationId xmlns:a16="http://schemas.microsoft.com/office/drawing/2014/main" id="{F512D417-70F1-C801-4D63-58B69A622010}"/>
              </a:ext>
            </a:extLst>
          </p:cNvPr>
          <p:cNvSpPr txBox="1"/>
          <p:nvPr/>
        </p:nvSpPr>
        <p:spPr>
          <a:xfrm>
            <a:off x="3697980" y="999903"/>
            <a:ext cx="2075467" cy="369332"/>
          </a:xfrm>
          <a:prstGeom prst="rect">
            <a:avLst/>
          </a:prstGeom>
          <a:noFill/>
        </p:spPr>
        <p:txBody>
          <a:bodyPr wrap="square">
            <a:spAutoFit/>
          </a:bodyPr>
          <a:lstStyle/>
          <a:p>
            <a:r>
              <a:rPr lang="cs-CZ" dirty="0">
                <a:solidFill>
                  <a:srgbClr val="FF0000"/>
                </a:solidFill>
              </a:rPr>
              <a:t>brachystochrona</a:t>
            </a:r>
          </a:p>
        </p:txBody>
      </p:sp>
      <p:sp>
        <p:nvSpPr>
          <p:cNvPr id="6" name="Ovál 5">
            <a:extLst>
              <a:ext uri="{FF2B5EF4-FFF2-40B4-BE49-F238E27FC236}">
                <a16:creationId xmlns:a16="http://schemas.microsoft.com/office/drawing/2014/main" id="{8F775228-95B4-BE21-2463-CED032C2AB36}"/>
              </a:ext>
            </a:extLst>
          </p:cNvPr>
          <p:cNvSpPr/>
          <p:nvPr/>
        </p:nvSpPr>
        <p:spPr>
          <a:xfrm>
            <a:off x="612732" y="2904806"/>
            <a:ext cx="449171" cy="433593"/>
          </a:xfrm>
          <a:prstGeom prst="ellips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b="1" dirty="0">
                <a:solidFill>
                  <a:srgbClr val="FF0000"/>
                </a:solidFill>
              </a:rPr>
              <a:t>2</a:t>
            </a:r>
          </a:p>
        </p:txBody>
      </p:sp>
    </p:spTree>
    <p:extLst>
      <p:ext uri="{BB962C8B-B14F-4D97-AF65-F5344CB8AC3E}">
        <p14:creationId xmlns:p14="http://schemas.microsoft.com/office/powerpoint/2010/main" val="9702976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F6C70-DC54-76E9-B42B-8C12DDDF3602}"/>
            </a:ext>
          </a:extLst>
        </p:cNvPr>
        <p:cNvGrpSpPr/>
        <p:nvPr/>
      </p:nvGrpSpPr>
      <p:grpSpPr>
        <a:xfrm>
          <a:off x="0" y="0"/>
          <a:ext cx="0" cy="0"/>
          <a:chOff x="0" y="0"/>
          <a:chExt cx="0" cy="0"/>
        </a:xfrm>
      </p:grpSpPr>
      <p:sp>
        <p:nvSpPr>
          <p:cNvPr id="2" name="Obdélník 1">
            <a:extLst>
              <a:ext uri="{FF2B5EF4-FFF2-40B4-BE49-F238E27FC236}">
                <a16:creationId xmlns:a16="http://schemas.microsoft.com/office/drawing/2014/main" id="{3734229E-C14C-7B1A-A6FE-6DCDC1850591}"/>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 name="TextovéPole 2">
            <a:extLst>
              <a:ext uri="{FF2B5EF4-FFF2-40B4-BE49-F238E27FC236}">
                <a16:creationId xmlns:a16="http://schemas.microsoft.com/office/drawing/2014/main" id="{EF5E0481-228D-1A56-60A4-24982795B3A5}"/>
              </a:ext>
            </a:extLst>
          </p:cNvPr>
          <p:cNvSpPr txBox="1"/>
          <p:nvPr/>
        </p:nvSpPr>
        <p:spPr>
          <a:xfrm>
            <a:off x="1959447" y="28602"/>
            <a:ext cx="8549328"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a:t>
            </a:r>
            <a:r>
              <a:rPr lang="cs-CZ" sz="2400" cap="small" dirty="0" err="1">
                <a:solidFill>
                  <a:srgbClr val="70AD47">
                    <a:lumMod val="50000"/>
                  </a:srgbClr>
                </a:solidFill>
                <a:latin typeface="Calibri" panose="020F0502020204030204"/>
              </a:rPr>
              <a:t>nerelativistickou</a:t>
            </a:r>
            <a:r>
              <a:rPr lang="cs-CZ" sz="2400" cap="small" dirty="0">
                <a:solidFill>
                  <a:srgbClr val="70AD47">
                    <a:lumMod val="50000"/>
                  </a:srgbClr>
                </a:solidFill>
                <a:latin typeface="Calibri" panose="020F0502020204030204"/>
              </a:rPr>
              <a:t> vlnovou rovnici (podruhé)</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grpSp>
        <p:nvGrpSpPr>
          <p:cNvPr id="17" name="Skupina 16">
            <a:extLst>
              <a:ext uri="{FF2B5EF4-FFF2-40B4-BE49-F238E27FC236}">
                <a16:creationId xmlns:a16="http://schemas.microsoft.com/office/drawing/2014/main" id="{C7BD694E-3764-1171-2E13-5975A5EDC2E3}"/>
              </a:ext>
            </a:extLst>
          </p:cNvPr>
          <p:cNvGrpSpPr/>
          <p:nvPr/>
        </p:nvGrpSpPr>
        <p:grpSpPr>
          <a:xfrm>
            <a:off x="1078825" y="881533"/>
            <a:ext cx="10118089" cy="1321499"/>
            <a:chOff x="1578450" y="881533"/>
            <a:chExt cx="9959959" cy="1321499"/>
          </a:xfrm>
        </p:grpSpPr>
        <mc:AlternateContent xmlns:mc="http://schemas.openxmlformats.org/markup-compatibility/2006" xmlns:a14="http://schemas.microsoft.com/office/drawing/2010/main">
          <mc:Choice Requires="a14">
            <p:sp>
              <p:nvSpPr>
                <p:cNvPr id="19" name="TextovéPole 18">
                  <a:extLst>
                    <a:ext uri="{FF2B5EF4-FFF2-40B4-BE49-F238E27FC236}">
                      <a16:creationId xmlns:a16="http://schemas.microsoft.com/office/drawing/2014/main" id="{58750969-984B-884C-04F3-6D197E093323}"/>
                    </a:ext>
                  </a:extLst>
                </p:cNvPr>
                <p:cNvSpPr txBox="1"/>
                <p:nvPr/>
              </p:nvSpPr>
              <p:spPr>
                <a:xfrm>
                  <a:off x="1658899" y="937708"/>
                  <a:ext cx="9741834" cy="1143390"/>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ea typeface="Cambria Math" panose="02040503050406030204" pitchFamily="18" charset="0"/>
                          </a:rPr>
                          <m:t>𝛿</m:t>
                        </m:r>
                        <m:r>
                          <a:rPr lang="cs-CZ" sz="2400" b="0" i="1" smtClean="0">
                            <a:latin typeface="Cambria Math" panose="02040503050406030204" pitchFamily="18" charset="0"/>
                          </a:rPr>
                          <m:t>𝐽</m:t>
                        </m:r>
                        <m:d>
                          <m:dPr>
                            <m:begChr m:val="["/>
                            <m:endChr m:val="]"/>
                            <m:ctrlPr>
                              <a:rPr lang="cs-CZ" sz="2400" b="0" i="1" smtClean="0">
                                <a:latin typeface="Cambria Math" panose="02040503050406030204" pitchFamily="18" charset="0"/>
                                <a:ea typeface="Cambria Math" panose="02040503050406030204" pitchFamily="18" charset="0"/>
                              </a:rPr>
                            </m:ctrlPr>
                          </m:dPr>
                          <m:e>
                            <m:r>
                              <a:rPr lang="cs-CZ" sz="2400" b="0" i="1" smtClean="0">
                                <a:latin typeface="Cambria Math" panose="02040503050406030204" pitchFamily="18" charset="0"/>
                                <a:ea typeface="Cambria Math" panose="02040503050406030204" pitchFamily="18" charset="0"/>
                              </a:rPr>
                              <m:t>𝜓</m:t>
                            </m:r>
                          </m:e>
                        </m:d>
                        <m:r>
                          <a:rPr lang="cs-CZ" sz="2400" b="0" i="1" smtClean="0">
                            <a:latin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𝛿</m:t>
                        </m:r>
                        <m:nary>
                          <m:naryPr>
                            <m:chr m:val="∭"/>
                            <m:limLoc m:val="undOvr"/>
                            <m:ctrlPr>
                              <a:rPr lang="el-GR" sz="2400" b="0" i="1" smtClean="0">
                                <a:latin typeface="Cambria Math" panose="02040503050406030204" pitchFamily="18" charset="0"/>
                                <a:ea typeface="Cambria Math" panose="02040503050406030204" pitchFamily="18" charset="0"/>
                              </a:rPr>
                            </m:ctrlPr>
                          </m:naryPr>
                          <m:sub>
                            <m:r>
                              <m:rPr>
                                <m:sty m:val="p"/>
                                <m:brk m:alnAt="24"/>
                              </m:rPr>
                              <a:rPr lang="el-GR" sz="2400" b="0" i="1" smtClean="0">
                                <a:latin typeface="Cambria Math" panose="02040503050406030204" pitchFamily="18" charset="0"/>
                                <a:ea typeface="Cambria Math" panose="02040503050406030204" pitchFamily="18" charset="0"/>
                              </a:rPr>
                              <m:t>Ω</m:t>
                            </m:r>
                          </m:sub>
                          <m:sup/>
                          <m:e>
                            <m:r>
                              <m:rPr>
                                <m:sty m:val="p"/>
                              </m:rPr>
                              <a:rPr lang="cs-CZ" sz="2400" b="0" i="0" smtClean="0">
                                <a:latin typeface="Cambria Math" panose="02040503050406030204" pitchFamily="18" charset="0"/>
                                <a:ea typeface="Cambria Math" panose="02040503050406030204" pitchFamily="18" charset="0"/>
                              </a:rPr>
                              <m:t>d</m:t>
                            </m:r>
                            <m:r>
                              <a:rPr lang="cs-CZ" sz="2400" b="0" i="1" smtClean="0">
                                <a:latin typeface="Cambria Math" panose="02040503050406030204" pitchFamily="18" charset="0"/>
                              </a:rPr>
                              <m:t>𝑥</m:t>
                            </m:r>
                            <m:r>
                              <a:rPr lang="cs-CZ" sz="2400" i="1">
                                <a:latin typeface="Cambria Math" panose="02040503050406030204" pitchFamily="18" charset="0"/>
                              </a:rPr>
                              <m:t>𝑑</m:t>
                            </m:r>
                            <m:r>
                              <a:rPr lang="cs-CZ" sz="2400" b="0" i="1" smtClean="0">
                                <a:latin typeface="Cambria Math" panose="02040503050406030204" pitchFamily="18" charset="0"/>
                              </a:rPr>
                              <m:t>𝑦</m:t>
                            </m:r>
                            <m:r>
                              <m:rPr>
                                <m:sty m:val="p"/>
                              </m:rPr>
                              <a:rPr lang="cs-CZ" sz="2400">
                                <a:latin typeface="Cambria Math" panose="02040503050406030204" pitchFamily="18" charset="0"/>
                              </a:rPr>
                              <m:t>d</m:t>
                            </m:r>
                            <m:r>
                              <a:rPr lang="cs-CZ" sz="2400" b="0" i="1" smtClean="0">
                                <a:latin typeface="Cambria Math" panose="02040503050406030204" pitchFamily="18" charset="0"/>
                              </a:rPr>
                              <m:t>𝑧</m:t>
                            </m:r>
                            <m:d>
                              <m:dPr>
                                <m:begChr m:val="["/>
                                <m:endChr m:val="]"/>
                                <m:ctrlPr>
                                  <a:rPr lang="cs-CZ" sz="2400" i="1">
                                    <a:latin typeface="Cambria Math" panose="02040503050406030204" pitchFamily="18" charset="0"/>
                                    <a:ea typeface="Cambria Math" panose="02040503050406030204" pitchFamily="18" charset="0"/>
                                  </a:rPr>
                                </m:ctrlPr>
                              </m:dPr>
                              <m:e>
                                <m:sSup>
                                  <m:sSupPr>
                                    <m:ctrlPr>
                                      <a:rPr lang="cs-CZ" sz="2400" i="1">
                                        <a:latin typeface="Cambria Math" panose="02040503050406030204" pitchFamily="18" charset="0"/>
                                        <a:ea typeface="Cambria Math" panose="02040503050406030204" pitchFamily="18" charset="0"/>
                                      </a:rPr>
                                    </m:ctrlPr>
                                  </m:sSupPr>
                                  <m:e>
                                    <m:d>
                                      <m:dPr>
                                        <m:ctrlPr>
                                          <a:rPr lang="cs-CZ" sz="2400" i="1">
                                            <a:latin typeface="Cambria Math" panose="02040503050406030204" pitchFamily="18" charset="0"/>
                                            <a:ea typeface="Cambria Math" panose="02040503050406030204" pitchFamily="18" charset="0"/>
                                          </a:rPr>
                                        </m:ctrlPr>
                                      </m:dPr>
                                      <m:e>
                                        <m:f>
                                          <m:fPr>
                                            <m:ctrlPr>
                                              <a:rPr lang="cs-CZ" sz="2400" i="1">
                                                <a:latin typeface="Cambria Math" panose="02040503050406030204" pitchFamily="18" charset="0"/>
                                                <a:ea typeface="Cambria Math" panose="02040503050406030204" pitchFamily="18" charset="0"/>
                                              </a:rPr>
                                            </m:ctrlPr>
                                          </m:fPr>
                                          <m:num>
                                            <m:r>
                                              <a:rPr lang="cs-CZ" sz="2400" i="1">
                                                <a:latin typeface="Cambria Math" panose="02040503050406030204" pitchFamily="18" charset="0"/>
                                                <a:ea typeface="Cambria Math" panose="02040503050406030204" pitchFamily="18" charset="0"/>
                                              </a:rPr>
                                              <m:t>𝜕𝜓</m:t>
                                            </m:r>
                                          </m:num>
                                          <m:den>
                                            <m:r>
                                              <a:rPr lang="cs-CZ" sz="2400" i="1">
                                                <a:latin typeface="Cambria Math" panose="02040503050406030204" pitchFamily="18" charset="0"/>
                                                <a:ea typeface="Cambria Math" panose="02040503050406030204" pitchFamily="18" charset="0"/>
                                              </a:rPr>
                                              <m:t>𝜕</m:t>
                                            </m:r>
                                            <m:r>
                                              <a:rPr lang="cs-CZ" sz="2400" i="1">
                                                <a:latin typeface="Cambria Math" panose="02040503050406030204" pitchFamily="18" charset="0"/>
                                                <a:ea typeface="Cambria Math" panose="02040503050406030204" pitchFamily="18" charset="0"/>
                                              </a:rPr>
                                              <m:t>𝑥</m:t>
                                            </m:r>
                                          </m:den>
                                        </m:f>
                                      </m:e>
                                    </m:d>
                                  </m:e>
                                  <m:sup>
                                    <m:r>
                                      <a:rPr lang="cs-CZ" sz="2400" i="1">
                                        <a:latin typeface="Cambria Math" panose="02040503050406030204" pitchFamily="18" charset="0"/>
                                      </a:rPr>
                                      <m:t>2</m:t>
                                    </m:r>
                                  </m:sup>
                                </m:sSup>
                                <m:r>
                                  <a:rPr lang="cs-CZ" sz="2400" i="1">
                                    <a:latin typeface="Cambria Math" panose="02040503050406030204" pitchFamily="18" charset="0"/>
                                  </a:rPr>
                                  <m:t>+</m:t>
                                </m:r>
                                <m:sSup>
                                  <m:sSupPr>
                                    <m:ctrlPr>
                                      <a:rPr lang="cs-CZ" sz="2400" i="1">
                                        <a:latin typeface="Cambria Math" panose="02040503050406030204" pitchFamily="18" charset="0"/>
                                        <a:ea typeface="Cambria Math" panose="02040503050406030204" pitchFamily="18" charset="0"/>
                                      </a:rPr>
                                    </m:ctrlPr>
                                  </m:sSupPr>
                                  <m:e>
                                    <m:d>
                                      <m:dPr>
                                        <m:ctrlPr>
                                          <a:rPr lang="cs-CZ" sz="2400" i="1">
                                            <a:latin typeface="Cambria Math" panose="02040503050406030204" pitchFamily="18" charset="0"/>
                                            <a:ea typeface="Cambria Math" panose="02040503050406030204" pitchFamily="18" charset="0"/>
                                          </a:rPr>
                                        </m:ctrlPr>
                                      </m:dPr>
                                      <m:e>
                                        <m:f>
                                          <m:fPr>
                                            <m:ctrlPr>
                                              <a:rPr lang="cs-CZ" sz="2400" i="1">
                                                <a:latin typeface="Cambria Math" panose="02040503050406030204" pitchFamily="18" charset="0"/>
                                                <a:ea typeface="Cambria Math" panose="02040503050406030204" pitchFamily="18" charset="0"/>
                                              </a:rPr>
                                            </m:ctrlPr>
                                          </m:fPr>
                                          <m:num>
                                            <m:r>
                                              <a:rPr lang="cs-CZ" sz="2400" i="1">
                                                <a:latin typeface="Cambria Math" panose="02040503050406030204" pitchFamily="18" charset="0"/>
                                                <a:ea typeface="Cambria Math" panose="02040503050406030204" pitchFamily="18" charset="0"/>
                                              </a:rPr>
                                              <m:t>𝜕𝜓</m:t>
                                            </m:r>
                                          </m:num>
                                          <m:den>
                                            <m:r>
                                              <a:rPr lang="cs-CZ" sz="2400" i="1">
                                                <a:latin typeface="Cambria Math" panose="02040503050406030204" pitchFamily="18" charset="0"/>
                                                <a:ea typeface="Cambria Math" panose="02040503050406030204" pitchFamily="18" charset="0"/>
                                              </a:rPr>
                                              <m:t>𝜕</m:t>
                                            </m:r>
                                            <m:r>
                                              <a:rPr lang="cs-CZ" sz="2400" i="1">
                                                <a:latin typeface="Cambria Math" panose="02040503050406030204" pitchFamily="18" charset="0"/>
                                                <a:ea typeface="Cambria Math" panose="02040503050406030204" pitchFamily="18" charset="0"/>
                                              </a:rPr>
                                              <m:t>𝑦</m:t>
                                            </m:r>
                                          </m:den>
                                        </m:f>
                                      </m:e>
                                    </m:d>
                                  </m:e>
                                  <m:sup>
                                    <m:r>
                                      <a:rPr lang="cs-CZ" sz="2400" i="1">
                                        <a:latin typeface="Cambria Math" panose="02040503050406030204" pitchFamily="18" charset="0"/>
                                      </a:rPr>
                                      <m:t>2</m:t>
                                    </m:r>
                                  </m:sup>
                                </m:sSup>
                                <m:r>
                                  <a:rPr lang="cs-CZ" sz="2400" i="1">
                                    <a:latin typeface="Cambria Math" panose="02040503050406030204" pitchFamily="18" charset="0"/>
                                  </a:rPr>
                                  <m:t>+</m:t>
                                </m:r>
                                <m:sSup>
                                  <m:sSupPr>
                                    <m:ctrlPr>
                                      <a:rPr lang="cs-CZ" sz="2400" i="1">
                                        <a:latin typeface="Cambria Math" panose="02040503050406030204" pitchFamily="18" charset="0"/>
                                        <a:ea typeface="Cambria Math" panose="02040503050406030204" pitchFamily="18" charset="0"/>
                                      </a:rPr>
                                    </m:ctrlPr>
                                  </m:sSupPr>
                                  <m:e>
                                    <m:d>
                                      <m:dPr>
                                        <m:ctrlPr>
                                          <a:rPr lang="cs-CZ" sz="2400" i="1">
                                            <a:latin typeface="Cambria Math" panose="02040503050406030204" pitchFamily="18" charset="0"/>
                                            <a:ea typeface="Cambria Math" panose="02040503050406030204" pitchFamily="18" charset="0"/>
                                          </a:rPr>
                                        </m:ctrlPr>
                                      </m:dPr>
                                      <m:e>
                                        <m:f>
                                          <m:fPr>
                                            <m:ctrlPr>
                                              <a:rPr lang="cs-CZ" sz="2400" i="1">
                                                <a:latin typeface="Cambria Math" panose="02040503050406030204" pitchFamily="18" charset="0"/>
                                                <a:ea typeface="Cambria Math" panose="02040503050406030204" pitchFamily="18" charset="0"/>
                                              </a:rPr>
                                            </m:ctrlPr>
                                          </m:fPr>
                                          <m:num>
                                            <m:r>
                                              <a:rPr lang="cs-CZ" sz="2400" i="1">
                                                <a:latin typeface="Cambria Math" panose="02040503050406030204" pitchFamily="18" charset="0"/>
                                                <a:ea typeface="Cambria Math" panose="02040503050406030204" pitchFamily="18" charset="0"/>
                                              </a:rPr>
                                              <m:t>𝜕𝜓</m:t>
                                            </m:r>
                                          </m:num>
                                          <m:den>
                                            <m:r>
                                              <a:rPr lang="cs-CZ" sz="2400" i="1">
                                                <a:latin typeface="Cambria Math" panose="02040503050406030204" pitchFamily="18" charset="0"/>
                                                <a:ea typeface="Cambria Math" panose="02040503050406030204" pitchFamily="18" charset="0"/>
                                              </a:rPr>
                                              <m:t>𝜕</m:t>
                                            </m:r>
                                            <m:r>
                                              <a:rPr lang="cs-CZ" sz="2400" i="1">
                                                <a:latin typeface="Cambria Math" panose="02040503050406030204" pitchFamily="18" charset="0"/>
                                                <a:ea typeface="Cambria Math" panose="02040503050406030204" pitchFamily="18" charset="0"/>
                                              </a:rPr>
                                              <m:t>𝑧</m:t>
                                            </m:r>
                                          </m:den>
                                        </m:f>
                                      </m:e>
                                    </m:d>
                                  </m:e>
                                  <m:sup>
                                    <m:r>
                                      <a:rPr lang="cs-CZ" sz="2400" i="1">
                                        <a:latin typeface="Cambria Math" panose="02040503050406030204" pitchFamily="18" charset="0"/>
                                      </a:rPr>
                                      <m:t>2</m:t>
                                    </m:r>
                                  </m:sup>
                                </m:sSup>
                                <m:r>
                                  <a:rPr lang="cs-CZ" sz="2400" b="0" i="1" smtClean="0">
                                    <a:latin typeface="Cambria Math" panose="02040503050406030204" pitchFamily="18" charset="0"/>
                                  </a:rPr>
                                  <m:t>−</m:t>
                                </m:r>
                                <m:f>
                                  <m:fPr>
                                    <m:ctrlPr>
                                      <a:rPr lang="cs-CZ" sz="2400" b="0" i="1" smtClean="0">
                                        <a:latin typeface="Cambria Math" panose="02040503050406030204" pitchFamily="18" charset="0"/>
                                      </a:rPr>
                                    </m:ctrlPr>
                                  </m:fPr>
                                  <m:num>
                                    <m:r>
                                      <a:rPr lang="cs-CZ" sz="2400" b="0" i="1" smtClean="0">
                                        <a:latin typeface="Cambria Math" panose="02040503050406030204" pitchFamily="18" charset="0"/>
                                      </a:rPr>
                                      <m:t>2</m:t>
                                    </m:r>
                                    <m:r>
                                      <a:rPr lang="cs-CZ" sz="2400" b="0" i="1" smtClean="0">
                                        <a:latin typeface="Cambria Math" panose="02040503050406030204" pitchFamily="18" charset="0"/>
                                      </a:rPr>
                                      <m:t>𝑚</m:t>
                                    </m:r>
                                  </m:num>
                                  <m:den>
                                    <m:sSup>
                                      <m:sSupPr>
                                        <m:ctrlPr>
                                          <a:rPr lang="cs-CZ" sz="2400" i="1">
                                            <a:latin typeface="Cambria Math" panose="02040503050406030204" pitchFamily="18" charset="0"/>
                                          </a:rPr>
                                        </m:ctrlPr>
                                      </m:sSupPr>
                                      <m:e>
                                        <m:r>
                                          <a:rPr lang="cs-CZ" sz="2400" i="1">
                                            <a:latin typeface="Cambria Math" panose="02040503050406030204" pitchFamily="18" charset="0"/>
                                          </a:rPr>
                                          <m:t>𝐾</m:t>
                                        </m:r>
                                      </m:e>
                                      <m:sup>
                                        <m:r>
                                          <a:rPr lang="cs-CZ" sz="2400" i="1">
                                            <a:latin typeface="Cambria Math" panose="02040503050406030204" pitchFamily="18" charset="0"/>
                                          </a:rPr>
                                          <m:t>2</m:t>
                                        </m:r>
                                      </m:sup>
                                    </m:sSup>
                                  </m:den>
                                </m:f>
                                <m:d>
                                  <m:dPr>
                                    <m:ctrlPr>
                                      <a:rPr lang="cs-CZ" sz="2400" b="0" i="1" smtClean="0">
                                        <a:latin typeface="Cambria Math" panose="02040503050406030204" pitchFamily="18" charset="0"/>
                                      </a:rPr>
                                    </m:ctrlPr>
                                  </m:dPr>
                                  <m:e>
                                    <m:r>
                                      <a:rPr lang="cs-CZ" sz="2400" b="0" i="1" smtClean="0">
                                        <a:latin typeface="Cambria Math" panose="02040503050406030204" pitchFamily="18" charset="0"/>
                                      </a:rPr>
                                      <m:t>𝐸</m:t>
                                    </m:r>
                                    <m:r>
                                      <a:rPr lang="cs-CZ" sz="2400" b="0" i="1" smtClean="0">
                                        <a:latin typeface="Cambria Math" panose="02040503050406030204" pitchFamily="18" charset="0"/>
                                      </a:rPr>
                                      <m:t>+</m:t>
                                    </m:r>
                                    <m:f>
                                      <m:fPr>
                                        <m:ctrlPr>
                                          <a:rPr lang="cs-CZ" sz="2400" b="0" i="1" smtClean="0">
                                            <a:latin typeface="Cambria Math" panose="02040503050406030204" pitchFamily="18" charset="0"/>
                                          </a:rPr>
                                        </m:ctrlPr>
                                      </m:fPr>
                                      <m:num>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𝑒</m:t>
                                            </m:r>
                                          </m:e>
                                          <m:sup>
                                            <m:r>
                                              <a:rPr lang="cs-CZ" sz="2400" b="0" i="1" smtClean="0">
                                                <a:latin typeface="Cambria Math" panose="02040503050406030204" pitchFamily="18" charset="0"/>
                                              </a:rPr>
                                              <m:t>2</m:t>
                                            </m:r>
                                          </m:sup>
                                        </m:sSup>
                                      </m:num>
                                      <m:den>
                                        <m:r>
                                          <a:rPr lang="cs-CZ" sz="2400" b="0" i="1" smtClean="0">
                                            <a:latin typeface="Cambria Math" panose="02040503050406030204" pitchFamily="18" charset="0"/>
                                          </a:rPr>
                                          <m:t>𝑟</m:t>
                                        </m:r>
                                      </m:den>
                                    </m:f>
                                  </m:e>
                                </m:d>
                                <m:sSup>
                                  <m:sSupPr>
                                    <m:ctrlPr>
                                      <a:rPr lang="cs-CZ" sz="2400" i="1">
                                        <a:latin typeface="Cambria Math" panose="02040503050406030204" pitchFamily="18" charset="0"/>
                                        <a:ea typeface="Cambria Math" panose="02040503050406030204" pitchFamily="18" charset="0"/>
                                      </a:rPr>
                                    </m:ctrlPr>
                                  </m:sSupPr>
                                  <m:e>
                                    <m:r>
                                      <a:rPr lang="cs-CZ" sz="2400" i="1">
                                        <a:latin typeface="Cambria Math" panose="02040503050406030204" pitchFamily="18" charset="0"/>
                                        <a:ea typeface="Cambria Math" panose="02040503050406030204" pitchFamily="18" charset="0"/>
                                      </a:rPr>
                                      <m:t>𝜓</m:t>
                                    </m:r>
                                  </m:e>
                                  <m:sup>
                                    <m:r>
                                      <a:rPr lang="cs-CZ" sz="2400" i="1">
                                        <a:latin typeface="Cambria Math" panose="02040503050406030204" pitchFamily="18" charset="0"/>
                                      </a:rPr>
                                      <m:t>2</m:t>
                                    </m:r>
                                  </m:sup>
                                </m:sSup>
                              </m:e>
                            </m:d>
                          </m:e>
                        </m:nary>
                        <m:r>
                          <a:rPr lang="cs-CZ" sz="2400" b="0" i="1" smtClean="0">
                            <a:latin typeface="Cambria Math" panose="02040503050406030204" pitchFamily="18" charset="0"/>
                          </a:rPr>
                          <m:t>=0</m:t>
                        </m:r>
                      </m:oMath>
                    </m:oMathPara>
                  </a14:m>
                  <a:endParaRPr lang="cs-CZ" sz="2400" dirty="0"/>
                </a:p>
              </p:txBody>
            </p:sp>
          </mc:Choice>
          <mc:Fallback xmlns="">
            <p:sp>
              <p:nvSpPr>
                <p:cNvPr id="19" name="TextovéPole 18">
                  <a:extLst>
                    <a:ext uri="{FF2B5EF4-FFF2-40B4-BE49-F238E27FC236}">
                      <a16:creationId xmlns:a16="http://schemas.microsoft.com/office/drawing/2014/main" id="{58750969-984B-884C-04F3-6D197E093323}"/>
                    </a:ext>
                  </a:extLst>
                </p:cNvPr>
                <p:cNvSpPr txBox="1">
                  <a:spLocks noRot="1" noChangeAspect="1" noMove="1" noResize="1" noEditPoints="1" noAdjustHandles="1" noChangeArrowheads="1" noChangeShapeType="1" noTextEdit="1"/>
                </p:cNvSpPr>
                <p:nvPr/>
              </p:nvSpPr>
              <p:spPr>
                <a:xfrm>
                  <a:off x="1658899" y="937708"/>
                  <a:ext cx="9741834" cy="1143390"/>
                </a:xfrm>
                <a:prstGeom prst="rect">
                  <a:avLst/>
                </a:prstGeom>
                <a:blipFill>
                  <a:blip r:embed="rId2"/>
                  <a:stretch>
                    <a:fillRect/>
                  </a:stretch>
                </a:blipFill>
              </p:spPr>
              <p:txBody>
                <a:bodyPr/>
                <a:lstStyle/>
                <a:p>
                  <a:r>
                    <a:rPr lang="cs-CZ">
                      <a:noFill/>
                    </a:rPr>
                    <a:t> </a:t>
                  </a:r>
                </a:p>
              </p:txBody>
            </p:sp>
          </mc:Fallback>
        </mc:AlternateContent>
        <p:sp>
          <p:nvSpPr>
            <p:cNvPr id="23" name="Obdélník 22">
              <a:extLst>
                <a:ext uri="{FF2B5EF4-FFF2-40B4-BE49-F238E27FC236}">
                  <a16:creationId xmlns:a16="http://schemas.microsoft.com/office/drawing/2014/main" id="{EDF962F6-8621-8DCA-262F-3E5CBA4A6BE9}"/>
                </a:ext>
              </a:extLst>
            </p:cNvPr>
            <p:cNvSpPr/>
            <p:nvPr/>
          </p:nvSpPr>
          <p:spPr>
            <a:xfrm>
              <a:off x="1578450" y="881533"/>
              <a:ext cx="9959959" cy="132149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dirty="0"/>
            </a:p>
          </p:txBody>
        </p:sp>
      </p:grpSp>
      <p:cxnSp>
        <p:nvCxnSpPr>
          <p:cNvPr id="6" name="Přímá spojnice se šipkou 5">
            <a:extLst>
              <a:ext uri="{FF2B5EF4-FFF2-40B4-BE49-F238E27FC236}">
                <a16:creationId xmlns:a16="http://schemas.microsoft.com/office/drawing/2014/main" id="{53A6F83B-DA62-AA50-0ACB-401489BB9630}"/>
              </a:ext>
            </a:extLst>
          </p:cNvPr>
          <p:cNvCxnSpPr>
            <a:cxnSpLocks/>
          </p:cNvCxnSpPr>
          <p:nvPr/>
        </p:nvCxnSpPr>
        <p:spPr>
          <a:xfrm flipV="1">
            <a:off x="4306103" y="2227590"/>
            <a:ext cx="0" cy="3356526"/>
          </a:xfrm>
          <a:prstGeom prst="straightConnector1">
            <a:avLst/>
          </a:prstGeom>
          <a:ln w="28575">
            <a:solidFill>
              <a:srgbClr val="FF0000"/>
            </a:solidFill>
            <a:tailEnd type="stealth" w="lg" len="lg"/>
          </a:ln>
        </p:spPr>
        <p:style>
          <a:lnRef idx="2">
            <a:schemeClr val="accent1"/>
          </a:lnRef>
          <a:fillRef idx="0">
            <a:schemeClr val="accent1"/>
          </a:fillRef>
          <a:effectRef idx="1">
            <a:schemeClr val="accent1"/>
          </a:effectRef>
          <a:fontRef idx="minor">
            <a:schemeClr val="tx1"/>
          </a:fontRef>
        </p:style>
      </p:cxnSp>
      <p:grpSp>
        <p:nvGrpSpPr>
          <p:cNvPr id="14" name="Skupina 13">
            <a:extLst>
              <a:ext uri="{FF2B5EF4-FFF2-40B4-BE49-F238E27FC236}">
                <a16:creationId xmlns:a16="http://schemas.microsoft.com/office/drawing/2014/main" id="{1F4D9E1A-2517-C1DD-898A-F010839B5C7E}"/>
              </a:ext>
            </a:extLst>
          </p:cNvPr>
          <p:cNvGrpSpPr/>
          <p:nvPr/>
        </p:nvGrpSpPr>
        <p:grpSpPr>
          <a:xfrm>
            <a:off x="1248775" y="2467313"/>
            <a:ext cx="10063390" cy="2435053"/>
            <a:chOff x="1248775" y="2373043"/>
            <a:chExt cx="10063390" cy="2435053"/>
          </a:xfrm>
        </p:grpSpPr>
        <p:grpSp>
          <p:nvGrpSpPr>
            <p:cNvPr id="4" name="Skupina 3">
              <a:extLst>
                <a:ext uri="{FF2B5EF4-FFF2-40B4-BE49-F238E27FC236}">
                  <a16:creationId xmlns:a16="http://schemas.microsoft.com/office/drawing/2014/main" id="{401515C8-1F21-A811-99BF-A9ACE24E32F6}"/>
                </a:ext>
              </a:extLst>
            </p:cNvPr>
            <p:cNvGrpSpPr/>
            <p:nvPr/>
          </p:nvGrpSpPr>
          <p:grpSpPr>
            <a:xfrm>
              <a:off x="1248775" y="2373043"/>
              <a:ext cx="9629757" cy="2435053"/>
              <a:chOff x="1493872" y="2344952"/>
              <a:chExt cx="9629757" cy="2435053"/>
            </a:xfrm>
          </p:grpSpPr>
          <p:grpSp>
            <p:nvGrpSpPr>
              <p:cNvPr id="22" name="Skupina 21">
                <a:extLst>
                  <a:ext uri="{FF2B5EF4-FFF2-40B4-BE49-F238E27FC236}">
                    <a16:creationId xmlns:a16="http://schemas.microsoft.com/office/drawing/2014/main" id="{846C4DE6-42B6-1F17-083C-7E0D9C06ECB3}"/>
                  </a:ext>
                </a:extLst>
              </p:cNvPr>
              <p:cNvGrpSpPr/>
              <p:nvPr/>
            </p:nvGrpSpPr>
            <p:grpSpPr>
              <a:xfrm>
                <a:off x="5284191" y="2344952"/>
                <a:ext cx="5839438" cy="2435053"/>
                <a:chOff x="5284191" y="2344952"/>
                <a:chExt cx="5839438" cy="2435053"/>
              </a:xfrm>
            </p:grpSpPr>
            <mc:AlternateContent xmlns:mc="http://schemas.openxmlformats.org/markup-compatibility/2006" xmlns:a14="http://schemas.microsoft.com/office/drawing/2010/main">
              <mc:Choice Requires="a14">
                <p:sp>
                  <p:nvSpPr>
                    <p:cNvPr id="16" name="TextovéPole 15">
                      <a:extLst>
                        <a:ext uri="{FF2B5EF4-FFF2-40B4-BE49-F238E27FC236}">
                          <a16:creationId xmlns:a16="http://schemas.microsoft.com/office/drawing/2014/main" id="{302BBBF7-DDE6-944C-52D9-80102A47321E}"/>
                        </a:ext>
                      </a:extLst>
                    </p:cNvPr>
                    <p:cNvSpPr txBox="1"/>
                    <p:nvPr/>
                  </p:nvSpPr>
                  <p:spPr>
                    <a:xfrm>
                      <a:off x="5798043" y="2344952"/>
                      <a:ext cx="4450642" cy="114339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ea typeface="Cambria Math" panose="02040503050406030204" pitchFamily="18" charset="0"/>
                              </a:rPr>
                              <m:t>𝛿</m:t>
                            </m:r>
                            <m:r>
                              <a:rPr lang="cs-CZ" sz="2400" b="0" i="1" smtClean="0">
                                <a:latin typeface="Cambria Math" panose="02040503050406030204" pitchFamily="18" charset="0"/>
                              </a:rPr>
                              <m:t>𝐽</m:t>
                            </m:r>
                            <m:d>
                              <m:dPr>
                                <m:begChr m:val="["/>
                                <m:endChr m:val="]"/>
                                <m:ctrlPr>
                                  <a:rPr lang="cs-CZ" sz="2400" b="0" i="1" smtClean="0">
                                    <a:latin typeface="Cambria Math" panose="02040503050406030204" pitchFamily="18" charset="0"/>
                                    <a:ea typeface="Cambria Math" panose="02040503050406030204" pitchFamily="18" charset="0"/>
                                  </a:rPr>
                                </m:ctrlPr>
                              </m:dPr>
                              <m:e>
                                <m:r>
                                  <a:rPr lang="cs-CZ" sz="2400" b="0" i="1" smtClean="0">
                                    <a:latin typeface="Cambria Math" panose="02040503050406030204" pitchFamily="18" charset="0"/>
                                    <a:ea typeface="Cambria Math" panose="02040503050406030204" pitchFamily="18" charset="0"/>
                                  </a:rPr>
                                  <m:t>𝜓</m:t>
                                </m:r>
                              </m:e>
                            </m:d>
                            <m:r>
                              <a:rPr lang="cs-CZ" sz="2400" b="0" i="1" smtClean="0">
                                <a:latin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𝛿</m:t>
                            </m:r>
                            <m:nary>
                              <m:naryPr>
                                <m:limLoc m:val="undOvr"/>
                                <m:ctrlPr>
                                  <a:rPr lang="el-GR" sz="2400" b="0" i="1" smtClean="0">
                                    <a:latin typeface="Cambria Math" panose="02040503050406030204" pitchFamily="18" charset="0"/>
                                    <a:ea typeface="Cambria Math" panose="02040503050406030204" pitchFamily="18" charset="0"/>
                                  </a:rPr>
                                </m:ctrlPr>
                              </m:naryPr>
                              <m:sub>
                                <m:r>
                                  <m:rPr>
                                    <m:sty m:val="p"/>
                                    <m:brk m:alnAt="24"/>
                                  </m:rPr>
                                  <a:rPr lang="el-GR" sz="2400" b="0" i="1" smtClean="0">
                                    <a:latin typeface="Cambria Math" panose="02040503050406030204" pitchFamily="18" charset="0"/>
                                    <a:ea typeface="Cambria Math" panose="02040503050406030204" pitchFamily="18" charset="0"/>
                                  </a:rPr>
                                  <m:t>Ω</m:t>
                                </m:r>
                              </m:sub>
                              <m:sup/>
                              <m:e>
                                <m:r>
                                  <m:rPr>
                                    <m:sty m:val="p"/>
                                  </m:rPr>
                                  <a:rPr lang="cs-CZ" sz="2400" b="0" i="0" smtClean="0">
                                    <a:latin typeface="Cambria Math" panose="02040503050406030204" pitchFamily="18" charset="0"/>
                                  </a:rPr>
                                  <m:t>d</m:t>
                                </m:r>
                                <m:r>
                                  <a:rPr lang="cs-CZ" sz="2400" i="1">
                                    <a:latin typeface="Cambria Math" panose="02040503050406030204" pitchFamily="18" charset="0"/>
                                  </a:rPr>
                                  <m:t>𝑞</m:t>
                                </m:r>
                                <m:r>
                                  <a:rPr lang="cs-CZ" sz="2400" b="0" i="1" smtClean="0">
                                    <a:latin typeface="Cambria Math" panose="02040503050406030204" pitchFamily="18" charset="0"/>
                                  </a:rPr>
                                  <m:t> </m:t>
                                </m:r>
                                <m:r>
                                  <a:rPr lang="cs-CZ" sz="2400" i="1" smtClean="0">
                                    <a:solidFill>
                                      <a:srgbClr val="0070C0"/>
                                    </a:solidFill>
                                    <a:latin typeface="Cambria Math" panose="02040503050406030204" pitchFamily="18" charset="0"/>
                                  </a:rPr>
                                  <m:t>𝐹</m:t>
                                </m:r>
                                <m:d>
                                  <m:dPr>
                                    <m:ctrlPr>
                                      <a:rPr lang="cs-CZ" sz="2400" i="1" smtClean="0">
                                        <a:latin typeface="Cambria Math" panose="02040503050406030204" pitchFamily="18" charset="0"/>
                                        <a:ea typeface="Cambria Math" panose="02040503050406030204" pitchFamily="18" charset="0"/>
                                      </a:rPr>
                                    </m:ctrlPr>
                                  </m:dPr>
                                  <m:e>
                                    <m:r>
                                      <a:rPr lang="cs-CZ" sz="2400" i="1" smtClean="0">
                                        <a:latin typeface="Cambria Math" panose="02040503050406030204" pitchFamily="18" charset="0"/>
                                        <a:ea typeface="Cambria Math" panose="02040503050406030204" pitchFamily="18" charset="0"/>
                                      </a:rPr>
                                      <m:t>𝜓</m:t>
                                    </m:r>
                                    <m:r>
                                      <a:rPr lang="cs-CZ" sz="2400" b="0" i="1" smtClean="0">
                                        <a:latin typeface="Cambria Math" panose="02040503050406030204" pitchFamily="18" charset="0"/>
                                        <a:ea typeface="Cambria Math" panose="02040503050406030204" pitchFamily="18" charset="0"/>
                                      </a:rPr>
                                      <m:t>,</m:t>
                                    </m:r>
                                    <m:f>
                                      <m:fPr>
                                        <m:type m:val="lin"/>
                                        <m:ctrlPr>
                                          <a:rPr lang="cs-CZ" sz="2400" i="1">
                                            <a:latin typeface="Cambria Math" panose="02040503050406030204" pitchFamily="18" charset="0"/>
                                            <a:ea typeface="Cambria Math" panose="02040503050406030204" pitchFamily="18" charset="0"/>
                                          </a:rPr>
                                        </m:ctrlPr>
                                      </m:fPr>
                                      <m:num>
                                        <m:r>
                                          <a:rPr lang="cs-CZ" sz="2400" i="1">
                                            <a:latin typeface="Cambria Math" panose="02040503050406030204" pitchFamily="18" charset="0"/>
                                            <a:ea typeface="Cambria Math" panose="02040503050406030204" pitchFamily="18" charset="0"/>
                                          </a:rPr>
                                          <m:t>𝜕𝜓</m:t>
                                        </m:r>
                                      </m:num>
                                      <m:den>
                                        <m:r>
                                          <a:rPr lang="cs-CZ" sz="2400" i="1">
                                            <a:latin typeface="Cambria Math" panose="02040503050406030204" pitchFamily="18" charset="0"/>
                                            <a:ea typeface="Cambria Math" panose="02040503050406030204" pitchFamily="18" charset="0"/>
                                          </a:rPr>
                                          <m:t>𝜕</m:t>
                                        </m:r>
                                        <m:r>
                                          <a:rPr lang="cs-CZ" sz="2400" i="1">
                                            <a:latin typeface="Cambria Math" panose="02040503050406030204" pitchFamily="18" charset="0"/>
                                            <a:ea typeface="Cambria Math" panose="02040503050406030204" pitchFamily="18" charset="0"/>
                                          </a:rPr>
                                          <m:t>𝑞</m:t>
                                        </m:r>
                                      </m:den>
                                    </m:f>
                                  </m:e>
                                </m:d>
                              </m:e>
                            </m:nary>
                            <m:r>
                              <a:rPr lang="cs-CZ" sz="2400" b="0" i="1" smtClean="0">
                                <a:latin typeface="Cambria Math" panose="02040503050406030204" pitchFamily="18" charset="0"/>
                              </a:rPr>
                              <m:t>=0</m:t>
                            </m:r>
                          </m:oMath>
                        </m:oMathPara>
                      </a14:m>
                      <a:endParaRPr lang="cs-CZ" sz="2400" dirty="0"/>
                    </a:p>
                  </p:txBody>
                </p:sp>
              </mc:Choice>
              <mc:Fallback xmlns="">
                <p:sp>
                  <p:nvSpPr>
                    <p:cNvPr id="16" name="TextovéPole 15">
                      <a:extLst>
                        <a:ext uri="{FF2B5EF4-FFF2-40B4-BE49-F238E27FC236}">
                          <a16:creationId xmlns:a16="http://schemas.microsoft.com/office/drawing/2014/main" id="{302BBBF7-DDE6-944C-52D9-80102A47321E}"/>
                        </a:ext>
                      </a:extLst>
                    </p:cNvPr>
                    <p:cNvSpPr txBox="1">
                      <a:spLocks noRot="1" noChangeAspect="1" noMove="1" noResize="1" noEditPoints="1" noAdjustHandles="1" noChangeArrowheads="1" noChangeShapeType="1" noTextEdit="1"/>
                    </p:cNvSpPr>
                    <p:nvPr/>
                  </p:nvSpPr>
                  <p:spPr>
                    <a:xfrm>
                      <a:off x="5798043" y="2344952"/>
                      <a:ext cx="4450642" cy="1143390"/>
                    </a:xfrm>
                    <a:prstGeom prst="rect">
                      <a:avLst/>
                    </a:prstGeom>
                    <a:blipFill>
                      <a:blip r:embed="rId3"/>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3" name="TextovéPole 12">
                      <a:extLst>
                        <a:ext uri="{FF2B5EF4-FFF2-40B4-BE49-F238E27FC236}">
                          <a16:creationId xmlns:a16="http://schemas.microsoft.com/office/drawing/2014/main" id="{5F80510C-683C-78B3-E009-93B421B6EFFB}"/>
                        </a:ext>
                      </a:extLst>
                    </p:cNvPr>
                    <p:cNvSpPr txBox="1"/>
                    <p:nvPr/>
                  </p:nvSpPr>
                  <p:spPr>
                    <a:xfrm>
                      <a:off x="7348594" y="3837656"/>
                      <a:ext cx="1761059"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solidFill>
                                  <a:srgbClr val="0070C0"/>
                                </a:solidFill>
                                <a:latin typeface="Cambria Math" panose="02040503050406030204" pitchFamily="18" charset="0"/>
                              </a:rPr>
                              <m:t>𝐹</m:t>
                            </m:r>
                            <m:d>
                              <m:dPr>
                                <m:ctrlPr>
                                  <a:rPr lang="cs-CZ" sz="2400" b="0" i="1" smtClean="0">
                                    <a:latin typeface="Cambria Math" panose="02040503050406030204" pitchFamily="18" charset="0"/>
                                    <a:ea typeface="Cambria Math" panose="02040503050406030204" pitchFamily="18" charset="0"/>
                                  </a:rPr>
                                </m:ctrlPr>
                              </m:dPr>
                              <m:e>
                                <m:r>
                                  <a:rPr lang="cs-CZ" sz="2400" b="0" i="1" smtClean="0">
                                    <a:latin typeface="Cambria Math" panose="02040503050406030204" pitchFamily="18" charset="0"/>
                                    <a:ea typeface="Cambria Math" panose="02040503050406030204" pitchFamily="18" charset="0"/>
                                  </a:rPr>
                                  <m:t>𝜓</m:t>
                                </m:r>
                                <m:r>
                                  <a:rPr lang="cs-CZ" sz="2400" b="0" i="1" smtClean="0">
                                    <a:latin typeface="Cambria Math" panose="02040503050406030204" pitchFamily="18" charset="0"/>
                                    <a:ea typeface="Cambria Math" panose="02040503050406030204" pitchFamily="18" charset="0"/>
                                  </a:rPr>
                                  <m:t>,</m:t>
                                </m:r>
                                <m:f>
                                  <m:fPr>
                                    <m:type m:val="lin"/>
                                    <m:ctrlPr>
                                      <a:rPr lang="cs-CZ" sz="2400" b="0" i="1" smtClean="0">
                                        <a:latin typeface="Cambria Math" panose="02040503050406030204" pitchFamily="18" charset="0"/>
                                        <a:ea typeface="Cambria Math" panose="02040503050406030204" pitchFamily="18" charset="0"/>
                                      </a:rPr>
                                    </m:ctrlPr>
                                  </m:fPr>
                                  <m:num>
                                    <m:r>
                                      <a:rPr lang="cs-CZ" sz="2400" b="0" i="1" smtClean="0">
                                        <a:latin typeface="Cambria Math" panose="02040503050406030204" pitchFamily="18" charset="0"/>
                                        <a:ea typeface="Cambria Math" panose="02040503050406030204" pitchFamily="18" charset="0"/>
                                      </a:rPr>
                                      <m:t>𝜕𝜓</m:t>
                                    </m:r>
                                  </m:num>
                                  <m:den>
                                    <m:r>
                                      <a:rPr lang="cs-CZ" sz="2400" b="0" i="1" smtClean="0">
                                        <a:latin typeface="Cambria Math" panose="02040503050406030204" pitchFamily="18" charset="0"/>
                                        <a:ea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𝑞</m:t>
                                    </m:r>
                                  </m:den>
                                </m:f>
                              </m:e>
                            </m:d>
                          </m:oMath>
                        </m:oMathPara>
                      </a14:m>
                      <a:endParaRPr lang="cs-CZ" sz="2400" dirty="0"/>
                    </a:p>
                  </p:txBody>
                </p:sp>
              </mc:Choice>
              <mc:Fallback xmlns="">
                <p:sp>
                  <p:nvSpPr>
                    <p:cNvPr id="13" name="TextovéPole 12">
                      <a:extLst>
                        <a:ext uri="{FF2B5EF4-FFF2-40B4-BE49-F238E27FC236}">
                          <a16:creationId xmlns:a16="http://schemas.microsoft.com/office/drawing/2014/main" id="{5F80510C-683C-78B3-E009-93B421B6EFFB}"/>
                        </a:ext>
                      </a:extLst>
                    </p:cNvPr>
                    <p:cNvSpPr txBox="1">
                      <a:spLocks noRot="1" noChangeAspect="1" noMove="1" noResize="1" noEditPoints="1" noAdjustHandles="1" noChangeArrowheads="1" noChangeShapeType="1" noTextEdit="1"/>
                    </p:cNvSpPr>
                    <p:nvPr/>
                  </p:nvSpPr>
                  <p:spPr>
                    <a:xfrm>
                      <a:off x="7348594" y="3837656"/>
                      <a:ext cx="1761059" cy="369332"/>
                    </a:xfrm>
                    <a:prstGeom prst="rect">
                      <a:avLst/>
                    </a:prstGeom>
                    <a:blipFill>
                      <a:blip r:embed="rId4"/>
                      <a:stretch>
                        <a:fillRect l="-3806" t="-173333" r="-26298" b="-253333"/>
                      </a:stretch>
                    </a:blipFill>
                  </p:spPr>
                  <p:txBody>
                    <a:bodyPr/>
                    <a:lstStyle/>
                    <a:p>
                      <a:r>
                        <a:rPr lang="cs-CZ">
                          <a:noFill/>
                        </a:rPr>
                        <a:t> </a:t>
                      </a:r>
                    </a:p>
                  </p:txBody>
                </p:sp>
              </mc:Fallback>
            </mc:AlternateContent>
            <p:sp>
              <p:nvSpPr>
                <p:cNvPr id="20" name="Pravá složená závorka 19">
                  <a:extLst>
                    <a:ext uri="{FF2B5EF4-FFF2-40B4-BE49-F238E27FC236}">
                      <a16:creationId xmlns:a16="http://schemas.microsoft.com/office/drawing/2014/main" id="{F3C45D97-07B9-AAC0-9F8A-CDD9F0ADD6CF}"/>
                    </a:ext>
                  </a:extLst>
                </p:cNvPr>
                <p:cNvSpPr/>
                <p:nvPr/>
              </p:nvSpPr>
              <p:spPr>
                <a:xfrm rot="16200000">
                  <a:off x="7977479" y="1633855"/>
                  <a:ext cx="452862" cy="5839438"/>
                </a:xfrm>
                <a:prstGeom prst="rightBrace">
                  <a:avLst>
                    <a:gd name="adj1" fmla="val 26316"/>
                    <a:gd name="adj2" fmla="val 50000"/>
                  </a:avLst>
                </a:prstGeom>
                <a:ln>
                  <a:solidFill>
                    <a:srgbClr val="0070C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cs-CZ" dirty="0">
                    <a:solidFill>
                      <a:srgbClr val="FF0000"/>
                    </a:solidFill>
                  </a:endParaRPr>
                </a:p>
              </p:txBody>
            </p:sp>
          </p:grpSp>
          <p:sp>
            <p:nvSpPr>
              <p:cNvPr id="24" name="TextovéPole 23">
                <a:extLst>
                  <a:ext uri="{FF2B5EF4-FFF2-40B4-BE49-F238E27FC236}">
                    <a16:creationId xmlns:a16="http://schemas.microsoft.com/office/drawing/2014/main" id="{BA3F3387-BE20-3C07-CA94-80F03D2B73CB}"/>
                  </a:ext>
                </a:extLst>
              </p:cNvPr>
              <p:cNvSpPr txBox="1"/>
              <p:nvPr/>
            </p:nvSpPr>
            <p:spPr>
              <a:xfrm>
                <a:off x="1493872" y="2734989"/>
                <a:ext cx="2324337" cy="1754326"/>
              </a:xfrm>
              <a:prstGeom prst="rect">
                <a:avLst/>
              </a:prstGeom>
              <a:noFill/>
            </p:spPr>
            <p:txBody>
              <a:bodyPr wrap="square" rtlCol="0">
                <a:spAutoFit/>
              </a:bodyPr>
              <a:lstStyle/>
              <a:p>
                <a:pPr algn="ctr"/>
                <a:r>
                  <a:rPr lang="cs-CZ" sz="2400" dirty="0">
                    <a:solidFill>
                      <a:srgbClr val="FF0000"/>
                    </a:solidFill>
                    <a:sym typeface="Symbol" panose="05050102010706020507" pitchFamily="18" charset="2"/>
                  </a:rPr>
                  <a:t>Variační úloha</a:t>
                </a:r>
              </a:p>
              <a:p>
                <a:pPr algn="ctr"/>
                <a:r>
                  <a:rPr lang="cs-CZ" sz="2000" dirty="0">
                    <a:solidFill>
                      <a:schemeClr val="tx1">
                        <a:lumMod val="50000"/>
                        <a:lumOff val="50000"/>
                      </a:schemeClr>
                    </a:solidFill>
                    <a:sym typeface="Symbol" panose="05050102010706020507" pitchFamily="18" charset="2"/>
                  </a:rPr>
                  <a:t>(„</a:t>
                </a:r>
                <a:r>
                  <a:rPr lang="cs-CZ" sz="2000" dirty="0">
                    <a:solidFill>
                      <a:schemeClr val="accent6">
                        <a:lumMod val="75000"/>
                      </a:schemeClr>
                    </a:solidFill>
                    <a:sym typeface="Symbol" panose="05050102010706020507" pitchFamily="18" charset="2"/>
                  </a:rPr>
                  <a:t>variační princip vládne všem dějům v přírodě</a:t>
                </a:r>
                <a:r>
                  <a:rPr lang="cs-CZ" sz="2000" dirty="0">
                    <a:solidFill>
                      <a:schemeClr val="tx1">
                        <a:lumMod val="50000"/>
                        <a:lumOff val="50000"/>
                      </a:schemeClr>
                    </a:solidFill>
                    <a:sym typeface="Symbol" panose="05050102010706020507" pitchFamily="18" charset="2"/>
                  </a:rPr>
                  <a:t>“)</a:t>
                </a:r>
              </a:p>
              <a:p>
                <a:pPr algn="ctr"/>
                <a:r>
                  <a:rPr lang="cs-CZ" sz="2000" dirty="0">
                    <a:solidFill>
                      <a:schemeClr val="tx1">
                        <a:lumMod val="50000"/>
                        <a:lumOff val="50000"/>
                      </a:schemeClr>
                    </a:solidFill>
                    <a:sym typeface="Symbol" panose="05050102010706020507" pitchFamily="18" charset="2"/>
                  </a:rPr>
                  <a:t>Role </a:t>
                </a:r>
                <a:r>
                  <a:rPr lang="cs-CZ" sz="2000" dirty="0" err="1">
                    <a:solidFill>
                      <a:schemeClr val="tx1">
                        <a:lumMod val="50000"/>
                        <a:lumOff val="50000"/>
                      </a:schemeClr>
                    </a:solidFill>
                    <a:sym typeface="Symbol" panose="05050102010706020507" pitchFamily="18" charset="2"/>
                  </a:rPr>
                  <a:t>Debye</a:t>
                </a:r>
                <a:r>
                  <a:rPr lang="cs-CZ" sz="2000" dirty="0">
                    <a:solidFill>
                      <a:schemeClr val="tx1">
                        <a:lumMod val="50000"/>
                        <a:lumOff val="50000"/>
                      </a:schemeClr>
                    </a:solidFill>
                    <a:sym typeface="Symbol" panose="05050102010706020507" pitchFamily="18" charset="2"/>
                  </a:rPr>
                  <a:t>?!</a:t>
                </a:r>
                <a:r>
                  <a:rPr lang="cs-CZ" sz="2400" dirty="0">
                    <a:solidFill>
                      <a:srgbClr val="FF0000"/>
                    </a:solidFill>
                    <a:sym typeface="Symbol" panose="05050102010706020507" pitchFamily="18" charset="2"/>
                  </a:rPr>
                  <a:t> </a:t>
                </a:r>
                <a:endParaRPr lang="cs-CZ" sz="2400" i="1" dirty="0">
                  <a:solidFill>
                    <a:srgbClr val="FF0000"/>
                  </a:solidFill>
                </a:endParaRPr>
              </a:p>
            </p:txBody>
          </p:sp>
        </p:grpSp>
        <p:sp>
          <p:nvSpPr>
            <p:cNvPr id="5" name="TextovéPole 4">
              <a:extLst>
                <a:ext uri="{FF2B5EF4-FFF2-40B4-BE49-F238E27FC236}">
                  <a16:creationId xmlns:a16="http://schemas.microsoft.com/office/drawing/2014/main" id="{F9CD71A6-BFD5-8F60-F171-228E5AC72C72}"/>
                </a:ext>
              </a:extLst>
            </p:cNvPr>
            <p:cNvSpPr txBox="1"/>
            <p:nvPr/>
          </p:nvSpPr>
          <p:spPr>
            <a:xfrm>
              <a:off x="4443398" y="3727582"/>
              <a:ext cx="2660099" cy="707886"/>
            </a:xfrm>
            <a:prstGeom prst="rect">
              <a:avLst/>
            </a:prstGeom>
            <a:noFill/>
          </p:spPr>
          <p:txBody>
            <a:bodyPr wrap="square" rtlCol="0">
              <a:spAutoFit/>
            </a:bodyPr>
            <a:lstStyle/>
            <a:p>
              <a:pPr algn="ctr"/>
              <a:r>
                <a:rPr lang="cs-CZ" sz="2000" dirty="0">
                  <a:solidFill>
                    <a:schemeClr val="tx1">
                      <a:lumMod val="50000"/>
                      <a:lumOff val="50000"/>
                    </a:schemeClr>
                  </a:solidFill>
                  <a:sym typeface="Symbol" panose="05050102010706020507" pitchFamily="18" charset="2"/>
                </a:rPr>
                <a:t>Integrál </a:t>
              </a:r>
            </a:p>
            <a:p>
              <a:pPr algn="ctr"/>
              <a:r>
                <a:rPr lang="cs-CZ" sz="2000" dirty="0">
                  <a:solidFill>
                    <a:schemeClr val="tx1">
                      <a:lumMod val="50000"/>
                      <a:lumOff val="50000"/>
                    </a:schemeClr>
                  </a:solidFill>
                  <a:sym typeface="Symbol" panose="05050102010706020507" pitchFamily="18" charset="2"/>
                </a:rPr>
                <a:t>z </a:t>
              </a:r>
              <a:r>
                <a:rPr lang="cs-CZ" sz="2000" dirty="0">
                  <a:solidFill>
                    <a:srgbClr val="0070C0"/>
                  </a:solidFill>
                  <a:sym typeface="Symbol" panose="05050102010706020507" pitchFamily="18" charset="2"/>
                </a:rPr>
                <a:t>kvadratické formy</a:t>
              </a:r>
              <a:endParaRPr lang="cs-CZ" sz="2000" i="1" dirty="0">
                <a:solidFill>
                  <a:srgbClr val="0070C0"/>
                </a:solidFill>
              </a:endParaRPr>
            </a:p>
          </p:txBody>
        </p:sp>
        <p:sp>
          <p:nvSpPr>
            <p:cNvPr id="7" name="TextovéPole 6">
              <a:extLst>
                <a:ext uri="{FF2B5EF4-FFF2-40B4-BE49-F238E27FC236}">
                  <a16:creationId xmlns:a16="http://schemas.microsoft.com/office/drawing/2014/main" id="{4CD09778-1E40-AFC0-872D-202FA86FF96E}"/>
                </a:ext>
              </a:extLst>
            </p:cNvPr>
            <p:cNvSpPr txBox="1"/>
            <p:nvPr/>
          </p:nvSpPr>
          <p:spPr>
            <a:xfrm>
              <a:off x="9376982" y="3861163"/>
              <a:ext cx="1935183" cy="400110"/>
            </a:xfrm>
            <a:prstGeom prst="rect">
              <a:avLst/>
            </a:prstGeom>
            <a:noFill/>
          </p:spPr>
          <p:txBody>
            <a:bodyPr wrap="square" rtlCol="0">
              <a:spAutoFit/>
            </a:bodyPr>
            <a:lstStyle/>
            <a:p>
              <a:r>
                <a:rPr lang="cs-CZ" sz="2000" dirty="0">
                  <a:solidFill>
                    <a:schemeClr val="tx1">
                      <a:lumMod val="50000"/>
                      <a:lumOff val="50000"/>
                    </a:schemeClr>
                  </a:solidFill>
                  <a:sym typeface="Symbol" panose="05050102010706020507" pitchFamily="18" charset="2"/>
                </a:rPr>
                <a:t>nabývá </a:t>
              </a:r>
              <a:r>
                <a:rPr lang="cs-CZ" sz="2000" dirty="0">
                  <a:solidFill>
                    <a:srgbClr val="FF0000"/>
                  </a:solidFill>
                  <a:sym typeface="Symbol" panose="05050102010706020507" pitchFamily="18" charset="2"/>
                </a:rPr>
                <a:t>extrém</a:t>
              </a:r>
              <a:r>
                <a:rPr lang="cs-CZ" sz="2000" dirty="0">
                  <a:solidFill>
                    <a:srgbClr val="0070C0"/>
                  </a:solidFill>
                  <a:sym typeface="Symbol" panose="05050102010706020507" pitchFamily="18" charset="2"/>
                </a:rPr>
                <a:t>.</a:t>
              </a:r>
              <a:endParaRPr lang="cs-CZ" sz="2000" i="1" dirty="0">
                <a:solidFill>
                  <a:srgbClr val="0070C0"/>
                </a:solidFill>
              </a:endParaRPr>
            </a:p>
          </p:txBody>
        </p:sp>
      </p:grpSp>
      <mc:AlternateContent xmlns:mc="http://schemas.openxmlformats.org/markup-compatibility/2006" xmlns:a14="http://schemas.microsoft.com/office/drawing/2010/main">
        <mc:Choice Requires="a14">
          <p:sp>
            <p:nvSpPr>
              <p:cNvPr id="12" name="TextovéPole 11">
                <a:extLst>
                  <a:ext uri="{FF2B5EF4-FFF2-40B4-BE49-F238E27FC236}">
                    <a16:creationId xmlns:a16="http://schemas.microsoft.com/office/drawing/2014/main" id="{92AB83F4-96E2-DABC-514C-3101994A18D2}"/>
                  </a:ext>
                </a:extLst>
              </p:cNvPr>
              <p:cNvSpPr txBox="1"/>
              <p:nvPr/>
            </p:nvSpPr>
            <p:spPr>
              <a:xfrm>
                <a:off x="4953815" y="4891294"/>
                <a:ext cx="6689716" cy="96680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cs-CZ" sz="2400" b="0" i="1" smtClean="0">
                              <a:solidFill>
                                <a:srgbClr val="0070C0"/>
                              </a:solidFill>
                              <a:latin typeface="Cambria Math" panose="02040503050406030204" pitchFamily="18" charset="0"/>
                            </a:rPr>
                          </m:ctrlPr>
                        </m:fPr>
                        <m:num>
                          <m:sSup>
                            <m:sSupPr>
                              <m:ctrlPr>
                                <a:rPr lang="cs-CZ" sz="2400" b="0" i="1" smtClean="0">
                                  <a:solidFill>
                                    <a:srgbClr val="0070C0"/>
                                  </a:solidFill>
                                  <a:latin typeface="Cambria Math" panose="02040503050406030204" pitchFamily="18" charset="0"/>
                                </a:rPr>
                              </m:ctrlPr>
                            </m:sSupPr>
                            <m:e>
                              <m:r>
                                <a:rPr lang="cs-CZ" sz="2400" b="0" i="1" smtClean="0">
                                  <a:solidFill>
                                    <a:srgbClr val="0070C0"/>
                                  </a:solidFill>
                                  <a:latin typeface="Cambria Math" panose="02040503050406030204" pitchFamily="18" charset="0"/>
                                </a:rPr>
                                <m:t>𝐾</m:t>
                              </m:r>
                            </m:e>
                            <m:sup>
                              <m:r>
                                <a:rPr lang="cs-CZ" sz="2400" b="0" i="1" smtClean="0">
                                  <a:solidFill>
                                    <a:srgbClr val="0070C0"/>
                                  </a:solidFill>
                                  <a:latin typeface="Cambria Math" panose="02040503050406030204" pitchFamily="18" charset="0"/>
                                </a:rPr>
                                <m:t>2</m:t>
                              </m:r>
                            </m:sup>
                          </m:sSup>
                        </m:num>
                        <m:den>
                          <m:r>
                            <a:rPr lang="cs-CZ" sz="2400" b="0" i="1" smtClean="0">
                              <a:solidFill>
                                <a:srgbClr val="0070C0"/>
                              </a:solidFill>
                              <a:latin typeface="Cambria Math" panose="02040503050406030204" pitchFamily="18" charset="0"/>
                            </a:rPr>
                            <m:t>2</m:t>
                          </m:r>
                          <m:r>
                            <a:rPr lang="cs-CZ" sz="2400" b="0" i="1" smtClean="0">
                              <a:solidFill>
                                <a:srgbClr val="0070C0"/>
                              </a:solidFill>
                              <a:latin typeface="Cambria Math" panose="02040503050406030204" pitchFamily="18" charset="0"/>
                            </a:rPr>
                            <m:t>𝑚</m:t>
                          </m:r>
                        </m:den>
                      </m:f>
                      <m:d>
                        <m:dPr>
                          <m:begChr m:val="["/>
                          <m:endChr m:val="]"/>
                          <m:ctrlPr>
                            <a:rPr lang="cs-CZ" sz="2400" b="0" i="1" smtClean="0">
                              <a:solidFill>
                                <a:srgbClr val="0070C0"/>
                              </a:solidFill>
                              <a:latin typeface="Cambria Math" panose="02040503050406030204" pitchFamily="18" charset="0"/>
                              <a:ea typeface="Cambria Math" panose="02040503050406030204" pitchFamily="18" charset="0"/>
                            </a:rPr>
                          </m:ctrlPr>
                        </m:dPr>
                        <m:e>
                          <m:sSup>
                            <m:sSupPr>
                              <m:ctrlPr>
                                <a:rPr lang="cs-CZ" sz="2400" b="0" i="1" smtClean="0">
                                  <a:solidFill>
                                    <a:srgbClr val="0070C0"/>
                                  </a:solidFill>
                                  <a:latin typeface="Cambria Math" panose="02040503050406030204" pitchFamily="18" charset="0"/>
                                  <a:ea typeface="Cambria Math" panose="02040503050406030204" pitchFamily="18" charset="0"/>
                                </a:rPr>
                              </m:ctrlPr>
                            </m:sSupPr>
                            <m:e>
                              <m:d>
                                <m:dPr>
                                  <m:ctrlPr>
                                    <a:rPr lang="cs-CZ" sz="2400" b="0" i="1" smtClean="0">
                                      <a:solidFill>
                                        <a:srgbClr val="0070C0"/>
                                      </a:solidFill>
                                      <a:latin typeface="Cambria Math" panose="02040503050406030204" pitchFamily="18" charset="0"/>
                                      <a:ea typeface="Cambria Math" panose="02040503050406030204" pitchFamily="18" charset="0"/>
                                    </a:rPr>
                                  </m:ctrlPr>
                                </m:dPr>
                                <m:e>
                                  <m:f>
                                    <m:fPr>
                                      <m:ctrlPr>
                                        <a:rPr lang="cs-CZ" sz="2400" b="0" i="1" smtClean="0">
                                          <a:solidFill>
                                            <a:srgbClr val="0070C0"/>
                                          </a:solidFill>
                                          <a:latin typeface="Cambria Math" panose="02040503050406030204" pitchFamily="18" charset="0"/>
                                          <a:ea typeface="Cambria Math" panose="02040503050406030204" pitchFamily="18" charset="0"/>
                                        </a:rPr>
                                      </m:ctrlPr>
                                    </m:fPr>
                                    <m:num>
                                      <m:r>
                                        <a:rPr lang="cs-CZ" sz="2400" b="0" i="1" smtClean="0">
                                          <a:solidFill>
                                            <a:srgbClr val="0070C0"/>
                                          </a:solidFill>
                                          <a:latin typeface="Cambria Math" panose="02040503050406030204" pitchFamily="18" charset="0"/>
                                          <a:ea typeface="Cambria Math" panose="02040503050406030204" pitchFamily="18" charset="0"/>
                                        </a:rPr>
                                        <m:t>𝜕𝜓</m:t>
                                      </m:r>
                                    </m:num>
                                    <m:den>
                                      <m:r>
                                        <a:rPr lang="cs-CZ" sz="2400" b="0" i="1" smtClean="0">
                                          <a:solidFill>
                                            <a:srgbClr val="0070C0"/>
                                          </a:solidFill>
                                          <a:latin typeface="Cambria Math" panose="02040503050406030204" pitchFamily="18" charset="0"/>
                                          <a:ea typeface="Cambria Math" panose="02040503050406030204" pitchFamily="18" charset="0"/>
                                        </a:rPr>
                                        <m:t>𝜕</m:t>
                                      </m:r>
                                      <m:r>
                                        <a:rPr lang="cs-CZ" sz="2400" b="0" i="1" smtClean="0">
                                          <a:solidFill>
                                            <a:srgbClr val="0070C0"/>
                                          </a:solidFill>
                                          <a:latin typeface="Cambria Math" panose="02040503050406030204" pitchFamily="18" charset="0"/>
                                          <a:ea typeface="Cambria Math" panose="02040503050406030204" pitchFamily="18" charset="0"/>
                                        </a:rPr>
                                        <m:t>𝑥</m:t>
                                      </m:r>
                                    </m:den>
                                  </m:f>
                                </m:e>
                              </m:d>
                            </m:e>
                            <m:sup>
                              <m:r>
                                <a:rPr lang="cs-CZ" sz="2400" b="0" i="1" smtClean="0">
                                  <a:solidFill>
                                    <a:srgbClr val="0070C0"/>
                                  </a:solidFill>
                                  <a:latin typeface="Cambria Math" panose="02040503050406030204" pitchFamily="18" charset="0"/>
                                </a:rPr>
                                <m:t>2</m:t>
                              </m:r>
                            </m:sup>
                          </m:sSup>
                          <m:r>
                            <a:rPr lang="cs-CZ" sz="2400" b="0" i="1" smtClean="0">
                              <a:solidFill>
                                <a:srgbClr val="0070C0"/>
                              </a:solidFill>
                              <a:latin typeface="Cambria Math" panose="02040503050406030204" pitchFamily="18" charset="0"/>
                            </a:rPr>
                            <m:t>+</m:t>
                          </m:r>
                          <m:sSup>
                            <m:sSupPr>
                              <m:ctrlPr>
                                <a:rPr lang="cs-CZ" sz="2400" i="1">
                                  <a:solidFill>
                                    <a:srgbClr val="0070C0"/>
                                  </a:solidFill>
                                  <a:latin typeface="Cambria Math" panose="02040503050406030204" pitchFamily="18" charset="0"/>
                                  <a:ea typeface="Cambria Math" panose="02040503050406030204" pitchFamily="18" charset="0"/>
                                </a:rPr>
                              </m:ctrlPr>
                            </m:sSupPr>
                            <m:e>
                              <m:d>
                                <m:dPr>
                                  <m:ctrlPr>
                                    <a:rPr lang="cs-CZ" sz="2400" i="1">
                                      <a:solidFill>
                                        <a:srgbClr val="0070C0"/>
                                      </a:solidFill>
                                      <a:latin typeface="Cambria Math" panose="02040503050406030204" pitchFamily="18" charset="0"/>
                                      <a:ea typeface="Cambria Math" panose="02040503050406030204" pitchFamily="18" charset="0"/>
                                    </a:rPr>
                                  </m:ctrlPr>
                                </m:dPr>
                                <m:e>
                                  <m:f>
                                    <m:fPr>
                                      <m:ctrlPr>
                                        <a:rPr lang="cs-CZ" sz="2400" i="1">
                                          <a:solidFill>
                                            <a:srgbClr val="0070C0"/>
                                          </a:solidFill>
                                          <a:latin typeface="Cambria Math" panose="02040503050406030204" pitchFamily="18" charset="0"/>
                                          <a:ea typeface="Cambria Math" panose="02040503050406030204" pitchFamily="18" charset="0"/>
                                        </a:rPr>
                                      </m:ctrlPr>
                                    </m:fPr>
                                    <m:num>
                                      <m:r>
                                        <a:rPr lang="cs-CZ" sz="2400" i="1">
                                          <a:solidFill>
                                            <a:srgbClr val="0070C0"/>
                                          </a:solidFill>
                                          <a:latin typeface="Cambria Math" panose="02040503050406030204" pitchFamily="18" charset="0"/>
                                          <a:ea typeface="Cambria Math" panose="02040503050406030204" pitchFamily="18" charset="0"/>
                                        </a:rPr>
                                        <m:t>𝜕</m:t>
                                      </m:r>
                                      <m:r>
                                        <a:rPr lang="cs-CZ" sz="2400" i="1" smtClean="0">
                                          <a:solidFill>
                                            <a:srgbClr val="0070C0"/>
                                          </a:solidFill>
                                          <a:latin typeface="Cambria Math" panose="02040503050406030204" pitchFamily="18" charset="0"/>
                                          <a:ea typeface="Cambria Math" panose="02040503050406030204" pitchFamily="18" charset="0"/>
                                        </a:rPr>
                                        <m:t>𝜓</m:t>
                                      </m:r>
                                    </m:num>
                                    <m:den>
                                      <m:r>
                                        <a:rPr lang="cs-CZ" sz="2400" i="1">
                                          <a:solidFill>
                                            <a:srgbClr val="0070C0"/>
                                          </a:solidFill>
                                          <a:latin typeface="Cambria Math" panose="02040503050406030204" pitchFamily="18" charset="0"/>
                                          <a:ea typeface="Cambria Math" panose="02040503050406030204" pitchFamily="18" charset="0"/>
                                        </a:rPr>
                                        <m:t>𝜕</m:t>
                                      </m:r>
                                      <m:r>
                                        <a:rPr lang="cs-CZ" sz="2400" b="0" i="1" smtClean="0">
                                          <a:solidFill>
                                            <a:srgbClr val="0070C0"/>
                                          </a:solidFill>
                                          <a:latin typeface="Cambria Math" panose="02040503050406030204" pitchFamily="18" charset="0"/>
                                          <a:ea typeface="Cambria Math" panose="02040503050406030204" pitchFamily="18" charset="0"/>
                                        </a:rPr>
                                        <m:t>𝑦</m:t>
                                      </m:r>
                                    </m:den>
                                  </m:f>
                                </m:e>
                              </m:d>
                            </m:e>
                            <m:sup>
                              <m:r>
                                <a:rPr lang="cs-CZ" sz="2400" i="1">
                                  <a:solidFill>
                                    <a:srgbClr val="0070C0"/>
                                  </a:solidFill>
                                  <a:latin typeface="Cambria Math" panose="02040503050406030204" pitchFamily="18" charset="0"/>
                                </a:rPr>
                                <m:t>2</m:t>
                              </m:r>
                            </m:sup>
                          </m:sSup>
                          <m:r>
                            <a:rPr lang="cs-CZ" sz="2400" b="0" i="1" smtClean="0">
                              <a:solidFill>
                                <a:srgbClr val="0070C0"/>
                              </a:solidFill>
                              <a:latin typeface="Cambria Math" panose="02040503050406030204" pitchFamily="18" charset="0"/>
                            </a:rPr>
                            <m:t>+</m:t>
                          </m:r>
                          <m:sSup>
                            <m:sSupPr>
                              <m:ctrlPr>
                                <a:rPr lang="cs-CZ" sz="2400" i="1">
                                  <a:solidFill>
                                    <a:srgbClr val="0070C0"/>
                                  </a:solidFill>
                                  <a:latin typeface="Cambria Math" panose="02040503050406030204" pitchFamily="18" charset="0"/>
                                  <a:ea typeface="Cambria Math" panose="02040503050406030204" pitchFamily="18" charset="0"/>
                                </a:rPr>
                              </m:ctrlPr>
                            </m:sSupPr>
                            <m:e>
                              <m:d>
                                <m:dPr>
                                  <m:ctrlPr>
                                    <a:rPr lang="cs-CZ" sz="2400" i="1">
                                      <a:solidFill>
                                        <a:srgbClr val="0070C0"/>
                                      </a:solidFill>
                                      <a:latin typeface="Cambria Math" panose="02040503050406030204" pitchFamily="18" charset="0"/>
                                      <a:ea typeface="Cambria Math" panose="02040503050406030204" pitchFamily="18" charset="0"/>
                                    </a:rPr>
                                  </m:ctrlPr>
                                </m:dPr>
                                <m:e>
                                  <m:f>
                                    <m:fPr>
                                      <m:ctrlPr>
                                        <a:rPr lang="cs-CZ" sz="2400" i="1">
                                          <a:solidFill>
                                            <a:srgbClr val="0070C0"/>
                                          </a:solidFill>
                                          <a:latin typeface="Cambria Math" panose="02040503050406030204" pitchFamily="18" charset="0"/>
                                          <a:ea typeface="Cambria Math" panose="02040503050406030204" pitchFamily="18" charset="0"/>
                                        </a:rPr>
                                      </m:ctrlPr>
                                    </m:fPr>
                                    <m:num>
                                      <m:r>
                                        <a:rPr lang="cs-CZ" sz="2400" i="1">
                                          <a:solidFill>
                                            <a:srgbClr val="0070C0"/>
                                          </a:solidFill>
                                          <a:latin typeface="Cambria Math" panose="02040503050406030204" pitchFamily="18" charset="0"/>
                                          <a:ea typeface="Cambria Math" panose="02040503050406030204" pitchFamily="18" charset="0"/>
                                        </a:rPr>
                                        <m:t>𝜕</m:t>
                                      </m:r>
                                      <m:r>
                                        <a:rPr lang="cs-CZ" sz="2400" i="1" smtClean="0">
                                          <a:solidFill>
                                            <a:srgbClr val="0070C0"/>
                                          </a:solidFill>
                                          <a:latin typeface="Cambria Math" panose="02040503050406030204" pitchFamily="18" charset="0"/>
                                          <a:ea typeface="Cambria Math" panose="02040503050406030204" pitchFamily="18" charset="0"/>
                                        </a:rPr>
                                        <m:t>𝜓</m:t>
                                      </m:r>
                                    </m:num>
                                    <m:den>
                                      <m:r>
                                        <a:rPr lang="cs-CZ" sz="2400" i="1">
                                          <a:solidFill>
                                            <a:srgbClr val="0070C0"/>
                                          </a:solidFill>
                                          <a:latin typeface="Cambria Math" panose="02040503050406030204" pitchFamily="18" charset="0"/>
                                          <a:ea typeface="Cambria Math" panose="02040503050406030204" pitchFamily="18" charset="0"/>
                                        </a:rPr>
                                        <m:t>𝜕</m:t>
                                      </m:r>
                                      <m:r>
                                        <a:rPr lang="cs-CZ" sz="2400" b="0" i="1" smtClean="0">
                                          <a:solidFill>
                                            <a:srgbClr val="0070C0"/>
                                          </a:solidFill>
                                          <a:latin typeface="Cambria Math" panose="02040503050406030204" pitchFamily="18" charset="0"/>
                                          <a:ea typeface="Cambria Math" panose="02040503050406030204" pitchFamily="18" charset="0"/>
                                        </a:rPr>
                                        <m:t>𝑧</m:t>
                                      </m:r>
                                    </m:den>
                                  </m:f>
                                </m:e>
                              </m:d>
                            </m:e>
                            <m:sup>
                              <m:r>
                                <a:rPr lang="cs-CZ" sz="2400" i="1">
                                  <a:solidFill>
                                    <a:srgbClr val="0070C0"/>
                                  </a:solidFill>
                                  <a:latin typeface="Cambria Math" panose="02040503050406030204" pitchFamily="18" charset="0"/>
                                </a:rPr>
                                <m:t>2</m:t>
                              </m:r>
                            </m:sup>
                          </m:sSup>
                        </m:e>
                      </m:d>
                      <m:r>
                        <a:rPr lang="cs-CZ" sz="2400" b="0" i="1" smtClean="0">
                          <a:solidFill>
                            <a:srgbClr val="0070C0"/>
                          </a:solidFill>
                          <a:latin typeface="Cambria Math" panose="02040503050406030204" pitchFamily="18" charset="0"/>
                        </a:rPr>
                        <m:t>+</m:t>
                      </m:r>
                      <m:d>
                        <m:dPr>
                          <m:ctrlPr>
                            <a:rPr lang="cs-CZ" sz="2400" b="0" i="1" smtClean="0">
                              <a:solidFill>
                                <a:srgbClr val="0070C0"/>
                              </a:solidFill>
                              <a:latin typeface="Cambria Math" panose="02040503050406030204" pitchFamily="18" charset="0"/>
                            </a:rPr>
                          </m:ctrlPr>
                        </m:dPr>
                        <m:e>
                          <m:r>
                            <a:rPr lang="cs-CZ" sz="2400" b="0" i="1" smtClean="0">
                              <a:solidFill>
                                <a:srgbClr val="0070C0"/>
                              </a:solidFill>
                              <a:latin typeface="Cambria Math" panose="02040503050406030204" pitchFamily="18" charset="0"/>
                            </a:rPr>
                            <m:t>𝑉</m:t>
                          </m:r>
                          <m:r>
                            <a:rPr lang="cs-CZ" sz="2400" b="0" i="1" smtClean="0">
                              <a:solidFill>
                                <a:srgbClr val="0070C0"/>
                              </a:solidFill>
                              <a:latin typeface="Cambria Math" panose="02040503050406030204" pitchFamily="18" charset="0"/>
                            </a:rPr>
                            <m:t>−</m:t>
                          </m:r>
                          <m:r>
                            <a:rPr lang="cs-CZ" sz="2400" b="0" i="1" smtClean="0">
                              <a:solidFill>
                                <a:srgbClr val="0070C0"/>
                              </a:solidFill>
                              <a:latin typeface="Cambria Math" panose="02040503050406030204" pitchFamily="18" charset="0"/>
                            </a:rPr>
                            <m:t>𝐸</m:t>
                          </m:r>
                        </m:e>
                      </m:d>
                      <m:sSup>
                        <m:sSupPr>
                          <m:ctrlPr>
                            <a:rPr lang="cs-CZ" sz="2400" b="0" i="1" smtClean="0">
                              <a:solidFill>
                                <a:srgbClr val="0070C0"/>
                              </a:solidFill>
                              <a:latin typeface="Cambria Math" panose="02040503050406030204" pitchFamily="18" charset="0"/>
                              <a:ea typeface="Cambria Math" panose="02040503050406030204" pitchFamily="18" charset="0"/>
                            </a:rPr>
                          </m:ctrlPr>
                        </m:sSupPr>
                        <m:e>
                          <m:r>
                            <a:rPr lang="cs-CZ" sz="2400" b="0" i="1" smtClean="0">
                              <a:solidFill>
                                <a:srgbClr val="0070C0"/>
                              </a:solidFill>
                              <a:latin typeface="Cambria Math" panose="02040503050406030204" pitchFamily="18" charset="0"/>
                              <a:ea typeface="Cambria Math" panose="02040503050406030204" pitchFamily="18" charset="0"/>
                            </a:rPr>
                            <m:t>𝜓</m:t>
                          </m:r>
                        </m:e>
                        <m:sup>
                          <m:r>
                            <a:rPr lang="cs-CZ" sz="2400" b="0" i="1" smtClean="0">
                              <a:solidFill>
                                <a:srgbClr val="0070C0"/>
                              </a:solidFill>
                              <a:latin typeface="Cambria Math" panose="02040503050406030204" pitchFamily="18" charset="0"/>
                            </a:rPr>
                            <m:t>2</m:t>
                          </m:r>
                        </m:sup>
                      </m:sSup>
                      <m:r>
                        <a:rPr lang="cs-CZ" sz="2400" b="0" i="1" smtClean="0">
                          <a:latin typeface="Cambria Math" panose="02040503050406030204" pitchFamily="18" charset="0"/>
                        </a:rPr>
                        <m:t>=0</m:t>
                      </m:r>
                    </m:oMath>
                  </m:oMathPara>
                </a14:m>
                <a:endParaRPr lang="cs-CZ" sz="2400" dirty="0"/>
              </a:p>
            </p:txBody>
          </p:sp>
        </mc:Choice>
        <mc:Fallback xmlns="">
          <p:sp>
            <p:nvSpPr>
              <p:cNvPr id="12" name="TextovéPole 11">
                <a:extLst>
                  <a:ext uri="{FF2B5EF4-FFF2-40B4-BE49-F238E27FC236}">
                    <a16:creationId xmlns:a16="http://schemas.microsoft.com/office/drawing/2014/main" id="{92AB83F4-96E2-DABC-514C-3101994A18D2}"/>
                  </a:ext>
                </a:extLst>
              </p:cNvPr>
              <p:cNvSpPr txBox="1">
                <a:spLocks noRot="1" noChangeAspect="1" noMove="1" noResize="1" noEditPoints="1" noAdjustHandles="1" noChangeArrowheads="1" noChangeShapeType="1" noTextEdit="1"/>
              </p:cNvSpPr>
              <p:nvPr/>
            </p:nvSpPr>
            <p:spPr>
              <a:xfrm>
                <a:off x="4953815" y="4891294"/>
                <a:ext cx="6689716" cy="966803"/>
              </a:xfrm>
              <a:prstGeom prst="rect">
                <a:avLst/>
              </a:prstGeom>
              <a:blipFill>
                <a:blip r:embed="rId6"/>
                <a:stretch>
                  <a:fillRect/>
                </a:stretch>
              </a:blipFill>
            </p:spPr>
            <p:txBody>
              <a:bodyPr/>
              <a:lstStyle/>
              <a:p>
                <a:r>
                  <a:rPr lang="cs-CZ">
                    <a:noFill/>
                  </a:rPr>
                  <a:t> </a:t>
                </a:r>
              </a:p>
            </p:txBody>
          </p:sp>
        </mc:Fallback>
      </mc:AlternateContent>
      <p:grpSp>
        <p:nvGrpSpPr>
          <p:cNvPr id="15" name="Skupina 14">
            <a:extLst>
              <a:ext uri="{FF2B5EF4-FFF2-40B4-BE49-F238E27FC236}">
                <a16:creationId xmlns:a16="http://schemas.microsoft.com/office/drawing/2014/main" id="{C1189D73-ADB9-A5E9-CDA7-94EE58A09EF8}"/>
              </a:ext>
            </a:extLst>
          </p:cNvPr>
          <p:cNvGrpSpPr/>
          <p:nvPr/>
        </p:nvGrpSpPr>
        <p:grpSpPr>
          <a:xfrm>
            <a:off x="339368" y="6023636"/>
            <a:ext cx="11379579" cy="707886"/>
            <a:chOff x="339368" y="6004782"/>
            <a:chExt cx="11379579" cy="707886"/>
          </a:xfrm>
        </p:grpSpPr>
        <p:sp>
          <p:nvSpPr>
            <p:cNvPr id="18" name="TextovéPole 17">
              <a:extLst>
                <a:ext uri="{FF2B5EF4-FFF2-40B4-BE49-F238E27FC236}">
                  <a16:creationId xmlns:a16="http://schemas.microsoft.com/office/drawing/2014/main" id="{D04D2F07-2990-D575-B369-B5686B2A7C4A}"/>
                </a:ext>
              </a:extLst>
            </p:cNvPr>
            <p:cNvSpPr txBox="1"/>
            <p:nvPr/>
          </p:nvSpPr>
          <p:spPr>
            <a:xfrm>
              <a:off x="5060820" y="6112951"/>
              <a:ext cx="6658127" cy="400110"/>
            </a:xfrm>
            <a:prstGeom prst="rect">
              <a:avLst/>
            </a:prstGeom>
            <a:noFill/>
          </p:spPr>
          <p:txBody>
            <a:bodyPr wrap="square" rtlCol="0">
              <a:spAutoFit/>
            </a:bodyPr>
            <a:lstStyle/>
            <a:p>
              <a:r>
                <a:rPr lang="cs-CZ" sz="2000" dirty="0">
                  <a:solidFill>
                    <a:srgbClr val="EF9867"/>
                  </a:solidFill>
                  <a:sym typeface="Symbol" panose="05050102010706020507" pitchFamily="18" charset="2"/>
                </a:rPr>
                <a:t>Tuto nelineární diferenciální rovnici nutno nahradit lineární!</a:t>
              </a:r>
              <a:endParaRPr lang="cs-CZ" sz="2000" i="1" dirty="0">
                <a:solidFill>
                  <a:srgbClr val="EF9867"/>
                </a:solidFill>
              </a:endParaRPr>
            </a:p>
          </p:txBody>
        </p:sp>
        <p:sp>
          <p:nvSpPr>
            <p:cNvPr id="21" name="TextovéPole 20">
              <a:extLst>
                <a:ext uri="{FF2B5EF4-FFF2-40B4-BE49-F238E27FC236}">
                  <a16:creationId xmlns:a16="http://schemas.microsoft.com/office/drawing/2014/main" id="{EC81338C-1FDD-2A7C-A225-C740BCABBBF9}"/>
                </a:ext>
              </a:extLst>
            </p:cNvPr>
            <p:cNvSpPr txBox="1"/>
            <p:nvPr/>
          </p:nvSpPr>
          <p:spPr>
            <a:xfrm>
              <a:off x="339368" y="6004782"/>
              <a:ext cx="4104030" cy="707886"/>
            </a:xfrm>
            <a:prstGeom prst="rect">
              <a:avLst/>
            </a:prstGeom>
            <a:noFill/>
          </p:spPr>
          <p:txBody>
            <a:bodyPr wrap="square" rtlCol="0">
              <a:spAutoFit/>
            </a:bodyPr>
            <a:lstStyle/>
            <a:p>
              <a:pPr algn="ctr"/>
              <a:r>
                <a:rPr lang="cs-CZ" sz="2000" dirty="0"/>
                <a:t>Pro vlny platí princip superpozice:</a:t>
              </a:r>
            </a:p>
            <a:p>
              <a:pPr algn="ctr"/>
              <a:r>
                <a:rPr lang="cs-CZ" sz="2000" dirty="0">
                  <a:sym typeface="Symbol" panose="05050102010706020507" pitchFamily="18" charset="2"/>
                </a:rPr>
                <a:t>lineární diferenciální rovnice</a:t>
              </a:r>
              <a:endParaRPr lang="cs-CZ" sz="2000" i="1" dirty="0"/>
            </a:p>
          </p:txBody>
        </p:sp>
      </p:grpSp>
      <p:sp>
        <p:nvSpPr>
          <p:cNvPr id="8" name="TextovéPole 7">
            <a:extLst>
              <a:ext uri="{FF2B5EF4-FFF2-40B4-BE49-F238E27FC236}">
                <a16:creationId xmlns:a16="http://schemas.microsoft.com/office/drawing/2014/main" id="{1878EAD4-A19A-FC21-2352-BF38B67EF660}"/>
              </a:ext>
            </a:extLst>
          </p:cNvPr>
          <p:cNvSpPr txBox="1"/>
          <p:nvPr/>
        </p:nvSpPr>
        <p:spPr>
          <a:xfrm>
            <a:off x="11363013" y="0"/>
            <a:ext cx="304892" cy="523220"/>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a:t>
            </a:r>
          </a:p>
        </p:txBody>
      </p:sp>
    </p:spTree>
    <p:extLst>
      <p:ext uri="{BB962C8B-B14F-4D97-AF65-F5344CB8AC3E}">
        <p14:creationId xmlns:p14="http://schemas.microsoft.com/office/powerpoint/2010/main" val="4039655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C079E-4CC5-063D-00FF-D828EBAAC71D}"/>
            </a:ext>
          </a:extLst>
        </p:cNvPr>
        <p:cNvGrpSpPr/>
        <p:nvPr/>
      </p:nvGrpSpPr>
      <p:grpSpPr>
        <a:xfrm>
          <a:off x="0" y="0"/>
          <a:ext cx="0" cy="0"/>
          <a:chOff x="0" y="0"/>
          <a:chExt cx="0" cy="0"/>
        </a:xfrm>
      </p:grpSpPr>
      <p:sp>
        <p:nvSpPr>
          <p:cNvPr id="18" name="Ovál 17">
            <a:extLst>
              <a:ext uri="{FF2B5EF4-FFF2-40B4-BE49-F238E27FC236}">
                <a16:creationId xmlns:a16="http://schemas.microsoft.com/office/drawing/2014/main" id="{D5DDAC17-12E1-F82A-4E22-9B3FC3965B77}"/>
              </a:ext>
            </a:extLst>
          </p:cNvPr>
          <p:cNvSpPr/>
          <p:nvPr/>
        </p:nvSpPr>
        <p:spPr>
          <a:xfrm>
            <a:off x="6481483" y="2680347"/>
            <a:ext cx="546846" cy="573380"/>
          </a:xfrm>
          <a:prstGeom prst="ellipse">
            <a:avLst/>
          </a:prstGeom>
          <a:solidFill>
            <a:schemeClr val="accent6">
              <a:lumMod val="20000"/>
              <a:lumOff val="80000"/>
            </a:schemeClr>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Obdélník 1">
            <a:extLst>
              <a:ext uri="{FF2B5EF4-FFF2-40B4-BE49-F238E27FC236}">
                <a16:creationId xmlns:a16="http://schemas.microsoft.com/office/drawing/2014/main" id="{BEF4BBE6-5B52-8A7C-E15A-C1EC192F9E69}"/>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 name="TextovéPole 2">
            <a:extLst>
              <a:ext uri="{FF2B5EF4-FFF2-40B4-BE49-F238E27FC236}">
                <a16:creationId xmlns:a16="http://schemas.microsoft.com/office/drawing/2014/main" id="{BC6B7028-CE30-C929-39B8-990060FD3523}"/>
              </a:ext>
            </a:extLst>
          </p:cNvPr>
          <p:cNvSpPr txBox="1"/>
          <p:nvPr/>
        </p:nvSpPr>
        <p:spPr>
          <a:xfrm>
            <a:off x="1959447" y="28602"/>
            <a:ext cx="8549328"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a:t>
            </a:r>
            <a:r>
              <a:rPr lang="cs-CZ" sz="2400" cap="small" dirty="0" err="1">
                <a:solidFill>
                  <a:srgbClr val="70AD47">
                    <a:lumMod val="50000"/>
                  </a:srgbClr>
                </a:solidFill>
                <a:latin typeface="Calibri" panose="020F0502020204030204"/>
              </a:rPr>
              <a:t>nerelativistickou</a:t>
            </a:r>
            <a:r>
              <a:rPr lang="cs-CZ" sz="2400" cap="small" dirty="0">
                <a:solidFill>
                  <a:srgbClr val="70AD47">
                    <a:lumMod val="50000"/>
                  </a:srgbClr>
                </a:solidFill>
                <a:latin typeface="Calibri" panose="020F0502020204030204"/>
              </a:rPr>
              <a:t> vlnovou rovnici (podruhé)</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mc:AlternateContent xmlns:mc="http://schemas.openxmlformats.org/markup-compatibility/2006" xmlns:a14="http://schemas.microsoft.com/office/drawing/2010/main">
        <mc:Choice Requires="a14">
          <p:sp>
            <p:nvSpPr>
              <p:cNvPr id="4" name="TextovéPole 3">
                <a:extLst>
                  <a:ext uri="{FF2B5EF4-FFF2-40B4-BE49-F238E27FC236}">
                    <a16:creationId xmlns:a16="http://schemas.microsoft.com/office/drawing/2014/main" id="{C908BA02-2E85-E96E-A8B2-8C5D9AEC67FA}"/>
                  </a:ext>
                </a:extLst>
              </p:cNvPr>
              <p:cNvSpPr txBox="1"/>
              <p:nvPr/>
            </p:nvSpPr>
            <p:spPr>
              <a:xfrm>
                <a:off x="1607502" y="2365986"/>
                <a:ext cx="8941615" cy="114537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cs-CZ" sz="2400" b="0" i="1" smtClean="0">
                              <a:latin typeface="Cambria Math" panose="02040503050406030204" pitchFamily="18" charset="0"/>
                            </a:rPr>
                          </m:ctrlPr>
                        </m:fPr>
                        <m:num>
                          <m:r>
                            <a:rPr lang="cs-CZ" sz="2400" b="0" i="1" smtClean="0">
                              <a:latin typeface="Cambria Math" panose="02040503050406030204" pitchFamily="18" charset="0"/>
                            </a:rPr>
                            <m:t>1</m:t>
                          </m:r>
                        </m:num>
                        <m:den>
                          <m:r>
                            <a:rPr lang="cs-CZ" sz="2400" b="0" i="1" smtClean="0">
                              <a:latin typeface="Cambria Math" panose="02040503050406030204" pitchFamily="18" charset="0"/>
                            </a:rPr>
                            <m:t>2</m:t>
                          </m:r>
                        </m:den>
                      </m:f>
                      <m:r>
                        <a:rPr lang="cs-CZ" sz="2400" b="0" i="1" smtClean="0">
                          <a:latin typeface="Cambria Math" panose="02040503050406030204" pitchFamily="18" charset="0"/>
                          <a:ea typeface="Cambria Math" panose="02040503050406030204" pitchFamily="18" charset="0"/>
                        </a:rPr>
                        <m:t>𝛿</m:t>
                      </m:r>
                      <m:r>
                        <a:rPr lang="cs-CZ" sz="2400" b="0" i="1" smtClean="0">
                          <a:latin typeface="Cambria Math" panose="02040503050406030204" pitchFamily="18" charset="0"/>
                        </a:rPr>
                        <m:t>𝐽</m:t>
                      </m:r>
                      <m:d>
                        <m:dPr>
                          <m:begChr m:val="["/>
                          <m:endChr m:val="]"/>
                          <m:ctrlPr>
                            <a:rPr lang="cs-CZ" sz="2400" b="0" i="1" smtClean="0">
                              <a:latin typeface="Cambria Math" panose="02040503050406030204" pitchFamily="18" charset="0"/>
                              <a:ea typeface="Cambria Math" panose="02040503050406030204" pitchFamily="18" charset="0"/>
                            </a:rPr>
                          </m:ctrlPr>
                        </m:dPr>
                        <m:e>
                          <m:r>
                            <a:rPr lang="cs-CZ" sz="2400" b="0" i="1" smtClean="0">
                              <a:latin typeface="Cambria Math" panose="02040503050406030204" pitchFamily="18" charset="0"/>
                              <a:ea typeface="Cambria Math" panose="02040503050406030204" pitchFamily="18" charset="0"/>
                            </a:rPr>
                            <m:t>𝜓</m:t>
                          </m:r>
                        </m:e>
                      </m:d>
                      <m:r>
                        <a:rPr lang="cs-CZ" sz="2400" b="0" i="1" smtClean="0">
                          <a:latin typeface="Cambria Math" panose="02040503050406030204" pitchFamily="18" charset="0"/>
                        </a:rPr>
                        <m:t>=</m:t>
                      </m:r>
                      <m:nary>
                        <m:naryPr>
                          <m:chr m:val="∬"/>
                          <m:limLoc m:val="undOvr"/>
                          <m:ctrlPr>
                            <a:rPr lang="cs-CZ" sz="2400" b="0" i="1" smtClean="0">
                              <a:latin typeface="Cambria Math" panose="02040503050406030204" pitchFamily="18" charset="0"/>
                              <a:ea typeface="Cambria Math" panose="02040503050406030204" pitchFamily="18" charset="0"/>
                            </a:rPr>
                          </m:ctrlPr>
                        </m:naryPr>
                        <m:sub>
                          <m:r>
                            <m:rPr>
                              <m:brk m:alnAt="24"/>
                            </m:rPr>
                            <a:rPr lang="cs-CZ" sz="2400" b="0" i="1" smtClean="0">
                              <a:latin typeface="Cambria Math" panose="02040503050406030204" pitchFamily="18" charset="0"/>
                              <a:ea typeface="Cambria Math" panose="02040503050406030204" pitchFamily="18" charset="0"/>
                            </a:rPr>
                            <m:t>𝜕</m:t>
                          </m:r>
                          <m:r>
                            <m:rPr>
                              <m:sty m:val="p"/>
                            </m:rPr>
                            <a:rPr lang="el-GR" sz="2400" b="0" i="1" smtClean="0">
                              <a:latin typeface="Cambria Math" panose="02040503050406030204" pitchFamily="18" charset="0"/>
                              <a:ea typeface="Cambria Math" panose="02040503050406030204" pitchFamily="18" charset="0"/>
                            </a:rPr>
                            <m:t>Ω</m:t>
                          </m:r>
                        </m:sub>
                        <m:sup/>
                        <m:e>
                          <m:r>
                            <m:rPr>
                              <m:sty m:val="p"/>
                            </m:rPr>
                            <a:rPr lang="cs-CZ" sz="2400">
                              <a:latin typeface="Cambria Math" panose="02040503050406030204" pitchFamily="18" charset="0"/>
                            </a:rPr>
                            <m:t>d</m:t>
                          </m:r>
                          <m:r>
                            <a:rPr lang="cs-CZ" sz="2400" b="0" i="1" smtClean="0">
                              <a:latin typeface="Cambria Math" panose="02040503050406030204" pitchFamily="18" charset="0"/>
                            </a:rPr>
                            <m:t>𝑆</m:t>
                          </m:r>
                          <m:r>
                            <a:rPr lang="cs-CZ" sz="2400" i="1">
                              <a:latin typeface="Cambria Math" panose="02040503050406030204" pitchFamily="18" charset="0"/>
                              <a:ea typeface="Cambria Math" panose="02040503050406030204" pitchFamily="18" charset="0"/>
                            </a:rPr>
                            <m:t>𝛿𝜓</m:t>
                          </m:r>
                          <m:f>
                            <m:fPr>
                              <m:ctrlPr>
                                <a:rPr lang="cs-CZ" sz="2400" i="1" smtClean="0">
                                  <a:latin typeface="Cambria Math" panose="02040503050406030204" pitchFamily="18" charset="0"/>
                                  <a:ea typeface="Cambria Math" panose="02040503050406030204" pitchFamily="18" charset="0"/>
                                </a:rPr>
                              </m:ctrlPr>
                            </m:fPr>
                            <m:num>
                              <m:r>
                                <a:rPr lang="cs-CZ" sz="2400" i="1" smtClean="0">
                                  <a:latin typeface="Cambria Math" panose="02040503050406030204" pitchFamily="18" charset="0"/>
                                  <a:ea typeface="Cambria Math" panose="02040503050406030204" pitchFamily="18" charset="0"/>
                                </a:rPr>
                                <m:t>𝜕</m:t>
                              </m:r>
                              <m:r>
                                <a:rPr lang="cs-CZ" sz="2400" i="1">
                                  <a:latin typeface="Cambria Math" panose="02040503050406030204" pitchFamily="18" charset="0"/>
                                  <a:ea typeface="Cambria Math" panose="02040503050406030204" pitchFamily="18" charset="0"/>
                                </a:rPr>
                                <m:t>𝜓</m:t>
                              </m:r>
                            </m:num>
                            <m:den>
                              <m:r>
                                <a:rPr lang="cs-CZ" sz="2400" i="1" smtClean="0">
                                  <a:latin typeface="Cambria Math" panose="02040503050406030204" pitchFamily="18" charset="0"/>
                                  <a:ea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𝑛</m:t>
                              </m:r>
                            </m:den>
                          </m:f>
                        </m:e>
                      </m:nary>
                      <m:r>
                        <a:rPr lang="cs-CZ" sz="2400" b="0" i="1" smtClean="0">
                          <a:latin typeface="Cambria Math" panose="02040503050406030204" pitchFamily="18" charset="0"/>
                        </a:rPr>
                        <m:t>−</m:t>
                      </m:r>
                      <m:nary>
                        <m:naryPr>
                          <m:chr m:val="∭"/>
                          <m:limLoc m:val="undOvr"/>
                          <m:ctrlPr>
                            <a:rPr lang="el-GR" sz="2400" b="0" i="1" smtClean="0">
                              <a:latin typeface="Cambria Math" panose="02040503050406030204" pitchFamily="18" charset="0"/>
                              <a:ea typeface="Cambria Math" panose="02040503050406030204" pitchFamily="18" charset="0"/>
                            </a:rPr>
                          </m:ctrlPr>
                        </m:naryPr>
                        <m:sub>
                          <m:r>
                            <m:rPr>
                              <m:sty m:val="p"/>
                              <m:brk m:alnAt="24"/>
                            </m:rPr>
                            <a:rPr lang="el-GR" sz="2400" b="0" i="1" smtClean="0">
                              <a:latin typeface="Cambria Math" panose="02040503050406030204" pitchFamily="18" charset="0"/>
                              <a:ea typeface="Cambria Math" panose="02040503050406030204" pitchFamily="18" charset="0"/>
                            </a:rPr>
                            <m:t>Ω</m:t>
                          </m:r>
                        </m:sub>
                        <m:sup/>
                        <m:e>
                          <m:r>
                            <m:rPr>
                              <m:sty m:val="p"/>
                            </m:rPr>
                            <a:rPr lang="cs-CZ" sz="2400" b="0" i="0" smtClean="0">
                              <a:latin typeface="Cambria Math" panose="02040503050406030204" pitchFamily="18" charset="0"/>
                              <a:ea typeface="Cambria Math" panose="02040503050406030204" pitchFamily="18" charset="0"/>
                            </a:rPr>
                            <m:t>d</m:t>
                          </m:r>
                          <m:r>
                            <a:rPr lang="cs-CZ" sz="2400" b="0" i="1" smtClean="0">
                              <a:latin typeface="Cambria Math" panose="02040503050406030204" pitchFamily="18" charset="0"/>
                            </a:rPr>
                            <m:t>𝑥</m:t>
                          </m:r>
                          <m:r>
                            <a:rPr lang="cs-CZ" sz="2400" i="1">
                              <a:latin typeface="Cambria Math" panose="02040503050406030204" pitchFamily="18" charset="0"/>
                            </a:rPr>
                            <m:t>𝑑</m:t>
                          </m:r>
                          <m:r>
                            <a:rPr lang="cs-CZ" sz="2400" b="0" i="1" smtClean="0">
                              <a:latin typeface="Cambria Math" panose="02040503050406030204" pitchFamily="18" charset="0"/>
                            </a:rPr>
                            <m:t>𝑦</m:t>
                          </m:r>
                          <m:r>
                            <m:rPr>
                              <m:sty m:val="p"/>
                            </m:rPr>
                            <a:rPr lang="cs-CZ" sz="2400">
                              <a:latin typeface="Cambria Math" panose="02040503050406030204" pitchFamily="18" charset="0"/>
                            </a:rPr>
                            <m:t>d</m:t>
                          </m:r>
                          <m:r>
                            <a:rPr lang="cs-CZ" sz="2400" b="0" i="1" smtClean="0">
                              <a:latin typeface="Cambria Math" panose="02040503050406030204" pitchFamily="18" charset="0"/>
                            </a:rPr>
                            <m:t>𝑧</m:t>
                          </m:r>
                          <m:r>
                            <a:rPr lang="cs-CZ" sz="2400" b="0" i="1" smtClean="0">
                              <a:latin typeface="Cambria Math" panose="02040503050406030204" pitchFamily="18" charset="0"/>
                              <a:ea typeface="Cambria Math" panose="02040503050406030204" pitchFamily="18" charset="0"/>
                            </a:rPr>
                            <m:t>𝛿𝜓</m:t>
                          </m:r>
                          <m:d>
                            <m:dPr>
                              <m:begChr m:val="["/>
                              <m:endChr m:val="]"/>
                              <m:ctrlPr>
                                <a:rPr lang="el-GR" sz="2400" i="1" smtClean="0">
                                  <a:latin typeface="Cambria Math" panose="02040503050406030204" pitchFamily="18" charset="0"/>
                                  <a:ea typeface="Cambria Math" panose="02040503050406030204" pitchFamily="18" charset="0"/>
                                </a:rPr>
                              </m:ctrlPr>
                            </m:dPr>
                            <m:e>
                              <m:r>
                                <m:rPr>
                                  <m:sty m:val="p"/>
                                </m:rPr>
                                <a:rPr lang="el-GR" sz="2400" i="1" smtClean="0">
                                  <a:latin typeface="Cambria Math" panose="02040503050406030204" pitchFamily="18" charset="0"/>
                                  <a:ea typeface="Cambria Math" panose="02040503050406030204" pitchFamily="18" charset="0"/>
                                </a:rPr>
                                <m:t>Δ</m:t>
                              </m:r>
                              <m:r>
                                <a:rPr lang="el-GR" sz="2400" i="1" smtClean="0">
                                  <a:latin typeface="Cambria Math" panose="02040503050406030204" pitchFamily="18" charset="0"/>
                                  <a:ea typeface="Cambria Math" panose="02040503050406030204" pitchFamily="18" charset="0"/>
                                </a:rPr>
                                <m:t>𝜓</m:t>
                              </m:r>
                              <m:r>
                                <a:rPr lang="cs-CZ" sz="2400" b="0" i="1" smtClean="0">
                                  <a:latin typeface="Cambria Math" panose="02040503050406030204" pitchFamily="18" charset="0"/>
                                  <a:ea typeface="Cambria Math" panose="02040503050406030204" pitchFamily="18" charset="0"/>
                                </a:rPr>
                                <m:t>+</m:t>
                              </m:r>
                              <m:f>
                                <m:fPr>
                                  <m:ctrlPr>
                                    <a:rPr lang="cs-CZ" sz="2400" b="0" i="1" smtClean="0">
                                      <a:latin typeface="Cambria Math" panose="02040503050406030204" pitchFamily="18" charset="0"/>
                                    </a:rPr>
                                  </m:ctrlPr>
                                </m:fPr>
                                <m:num>
                                  <m:r>
                                    <a:rPr lang="cs-CZ" sz="2400" b="0" i="1" smtClean="0">
                                      <a:latin typeface="Cambria Math" panose="02040503050406030204" pitchFamily="18" charset="0"/>
                                    </a:rPr>
                                    <m:t>2</m:t>
                                  </m:r>
                                  <m:r>
                                    <a:rPr lang="cs-CZ" sz="2400" b="0" i="1" smtClean="0">
                                      <a:latin typeface="Cambria Math" panose="02040503050406030204" pitchFamily="18" charset="0"/>
                                    </a:rPr>
                                    <m:t>𝑚</m:t>
                                  </m:r>
                                </m:num>
                                <m:den>
                                  <m:sSup>
                                    <m:sSupPr>
                                      <m:ctrlPr>
                                        <a:rPr lang="cs-CZ" sz="2400" i="1">
                                          <a:latin typeface="Cambria Math" panose="02040503050406030204" pitchFamily="18" charset="0"/>
                                        </a:rPr>
                                      </m:ctrlPr>
                                    </m:sSupPr>
                                    <m:e>
                                      <m:r>
                                        <a:rPr lang="cs-CZ" sz="2400" i="1">
                                          <a:latin typeface="Cambria Math" panose="02040503050406030204" pitchFamily="18" charset="0"/>
                                        </a:rPr>
                                        <m:t>𝐾</m:t>
                                      </m:r>
                                    </m:e>
                                    <m:sup>
                                      <m:r>
                                        <a:rPr lang="cs-CZ" sz="2400" i="1">
                                          <a:latin typeface="Cambria Math" panose="02040503050406030204" pitchFamily="18" charset="0"/>
                                        </a:rPr>
                                        <m:t>2</m:t>
                                      </m:r>
                                    </m:sup>
                                  </m:sSup>
                                </m:den>
                              </m:f>
                              <m:d>
                                <m:dPr>
                                  <m:ctrlPr>
                                    <a:rPr lang="cs-CZ" sz="2400" b="0" i="1" smtClean="0">
                                      <a:latin typeface="Cambria Math" panose="02040503050406030204" pitchFamily="18" charset="0"/>
                                    </a:rPr>
                                  </m:ctrlPr>
                                </m:dPr>
                                <m:e>
                                  <m:r>
                                    <a:rPr lang="cs-CZ" sz="2400" b="0" i="1" smtClean="0">
                                      <a:latin typeface="Cambria Math" panose="02040503050406030204" pitchFamily="18" charset="0"/>
                                    </a:rPr>
                                    <m:t>𝐸</m:t>
                                  </m:r>
                                  <m:r>
                                    <a:rPr lang="cs-CZ" sz="2400" b="0" i="1" smtClean="0">
                                      <a:latin typeface="Cambria Math" panose="02040503050406030204" pitchFamily="18" charset="0"/>
                                    </a:rPr>
                                    <m:t>+</m:t>
                                  </m:r>
                                  <m:f>
                                    <m:fPr>
                                      <m:ctrlPr>
                                        <a:rPr lang="cs-CZ" sz="2400" b="0" i="1" smtClean="0">
                                          <a:latin typeface="Cambria Math" panose="02040503050406030204" pitchFamily="18" charset="0"/>
                                        </a:rPr>
                                      </m:ctrlPr>
                                    </m:fPr>
                                    <m:num>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𝑒</m:t>
                                          </m:r>
                                        </m:e>
                                        <m:sup>
                                          <m:r>
                                            <a:rPr lang="cs-CZ" sz="2400" b="0" i="1" smtClean="0">
                                              <a:latin typeface="Cambria Math" panose="02040503050406030204" pitchFamily="18" charset="0"/>
                                            </a:rPr>
                                            <m:t>2</m:t>
                                          </m:r>
                                        </m:sup>
                                      </m:sSup>
                                    </m:num>
                                    <m:den>
                                      <m:r>
                                        <a:rPr lang="cs-CZ" sz="2400" b="0" i="1" smtClean="0">
                                          <a:latin typeface="Cambria Math" panose="02040503050406030204" pitchFamily="18" charset="0"/>
                                        </a:rPr>
                                        <m:t>𝑟</m:t>
                                      </m:r>
                                    </m:den>
                                  </m:f>
                                </m:e>
                              </m:d>
                              <m:r>
                                <a:rPr lang="cs-CZ" sz="2400" b="0" i="1" smtClean="0">
                                  <a:latin typeface="Cambria Math" panose="02040503050406030204" pitchFamily="18" charset="0"/>
                                  <a:ea typeface="Cambria Math" panose="02040503050406030204" pitchFamily="18" charset="0"/>
                                </a:rPr>
                                <m:t>𝜓</m:t>
                              </m:r>
                            </m:e>
                          </m:d>
                        </m:e>
                      </m:nary>
                      <m:r>
                        <a:rPr lang="cs-CZ" sz="2400" b="0" i="1" smtClean="0">
                          <a:latin typeface="Cambria Math" panose="02040503050406030204" pitchFamily="18" charset="0"/>
                        </a:rPr>
                        <m:t>=0</m:t>
                      </m:r>
                    </m:oMath>
                  </m:oMathPara>
                </a14:m>
                <a:endParaRPr lang="cs-CZ" sz="2400" dirty="0"/>
              </a:p>
            </p:txBody>
          </p:sp>
        </mc:Choice>
        <mc:Fallback xmlns="">
          <p:sp>
            <p:nvSpPr>
              <p:cNvPr id="4" name="TextovéPole 3">
                <a:extLst>
                  <a:ext uri="{FF2B5EF4-FFF2-40B4-BE49-F238E27FC236}">
                    <a16:creationId xmlns:a16="http://schemas.microsoft.com/office/drawing/2014/main" id="{C908BA02-2E85-E96E-A8B2-8C5D9AEC67FA}"/>
                  </a:ext>
                </a:extLst>
              </p:cNvPr>
              <p:cNvSpPr txBox="1">
                <a:spLocks noRot="1" noChangeAspect="1" noMove="1" noResize="1" noEditPoints="1" noAdjustHandles="1" noChangeArrowheads="1" noChangeShapeType="1" noTextEdit="1"/>
              </p:cNvSpPr>
              <p:nvPr/>
            </p:nvSpPr>
            <p:spPr>
              <a:xfrm>
                <a:off x="1607502" y="2365986"/>
                <a:ext cx="8941615" cy="1145378"/>
              </a:xfrm>
              <a:prstGeom prst="rect">
                <a:avLst/>
              </a:prstGeom>
              <a:blipFill>
                <a:blip r:embed="rId2"/>
                <a:stretch>
                  <a:fillRect/>
                </a:stretch>
              </a:blipFill>
            </p:spPr>
            <p:txBody>
              <a:bodyPr/>
              <a:lstStyle/>
              <a:p>
                <a:r>
                  <a:rPr lang="cs-CZ">
                    <a:noFill/>
                  </a:rPr>
                  <a:t> </a:t>
                </a:r>
              </a:p>
            </p:txBody>
          </p:sp>
        </mc:Fallback>
      </mc:AlternateContent>
      <p:grpSp>
        <p:nvGrpSpPr>
          <p:cNvPr id="24" name="Skupina 23">
            <a:extLst>
              <a:ext uri="{FF2B5EF4-FFF2-40B4-BE49-F238E27FC236}">
                <a16:creationId xmlns:a16="http://schemas.microsoft.com/office/drawing/2014/main" id="{75D9B0D2-818E-438F-2A85-718CE0AFB198}"/>
              </a:ext>
            </a:extLst>
          </p:cNvPr>
          <p:cNvGrpSpPr/>
          <p:nvPr/>
        </p:nvGrpSpPr>
        <p:grpSpPr>
          <a:xfrm>
            <a:off x="2887528" y="3442472"/>
            <a:ext cx="1991812" cy="756146"/>
            <a:chOff x="3500274" y="3395337"/>
            <a:chExt cx="1991812" cy="756146"/>
          </a:xfrm>
        </p:grpSpPr>
        <p:sp>
          <p:nvSpPr>
            <p:cNvPr id="5" name="Pravá složená závorka 4">
              <a:extLst>
                <a:ext uri="{FF2B5EF4-FFF2-40B4-BE49-F238E27FC236}">
                  <a16:creationId xmlns:a16="http://schemas.microsoft.com/office/drawing/2014/main" id="{E9C0B767-2137-7019-C552-8C2647314F2C}"/>
                </a:ext>
              </a:extLst>
            </p:cNvPr>
            <p:cNvSpPr/>
            <p:nvPr/>
          </p:nvSpPr>
          <p:spPr>
            <a:xfrm rot="5400000">
              <a:off x="4263821" y="2631790"/>
              <a:ext cx="336484" cy="1863577"/>
            </a:xfrm>
            <a:prstGeom prst="rightBrace">
              <a:avLst>
                <a:gd name="adj1" fmla="val 36238"/>
                <a:gd name="adj2" fmla="val 50000"/>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cs-CZ"/>
            </a:p>
          </p:txBody>
        </p:sp>
        <mc:AlternateContent xmlns:mc="http://schemas.openxmlformats.org/markup-compatibility/2006" xmlns:a14="http://schemas.microsoft.com/office/drawing/2010/main">
          <mc:Choice Requires="a14">
            <p:sp>
              <p:nvSpPr>
                <p:cNvPr id="7" name="TextovéPole 6">
                  <a:extLst>
                    <a:ext uri="{FF2B5EF4-FFF2-40B4-BE49-F238E27FC236}">
                      <a16:creationId xmlns:a16="http://schemas.microsoft.com/office/drawing/2014/main" id="{EED82A1A-420C-794A-1126-3B0675137C57}"/>
                    </a:ext>
                  </a:extLst>
                </p:cNvPr>
                <p:cNvSpPr txBox="1"/>
                <p:nvPr/>
              </p:nvSpPr>
              <p:spPr>
                <a:xfrm>
                  <a:off x="3764625" y="3782151"/>
                  <a:ext cx="1727461"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rPr>
                          <m:t>0 </m:t>
                        </m:r>
                        <m:r>
                          <m:rPr>
                            <m:sty m:val="p"/>
                          </m:rPr>
                          <a:rPr lang="cs-CZ" sz="2400" b="0" i="0" smtClean="0">
                            <a:latin typeface="Cambria Math" panose="02040503050406030204" pitchFamily="18" charset="0"/>
                          </a:rPr>
                          <m:t>pro</m:t>
                        </m:r>
                        <m:r>
                          <a:rPr lang="cs-CZ" sz="2400" b="0" i="0" smtClean="0">
                            <a:latin typeface="Cambria Math" panose="02040503050406030204" pitchFamily="18" charset="0"/>
                          </a:rPr>
                          <m:t> </m:t>
                        </m:r>
                        <m:r>
                          <m:rPr>
                            <m:sty m:val="p"/>
                          </m:rPr>
                          <a:rPr lang="el-GR" sz="2400" b="0" i="1" smtClean="0">
                            <a:latin typeface="Cambria Math" panose="02040503050406030204" pitchFamily="18" charset="0"/>
                            <a:ea typeface="Cambria Math" panose="02040503050406030204" pitchFamily="18" charset="0"/>
                          </a:rPr>
                          <m:t>Ω</m:t>
                        </m:r>
                        <m:r>
                          <a:rPr lang="el-GR" sz="2400" b="0" i="1" smtClean="0">
                            <a:latin typeface="Cambria Math" panose="02040503050406030204" pitchFamily="18" charset="0"/>
                            <a:ea typeface="Cambria Math" panose="02040503050406030204" pitchFamily="18" charset="0"/>
                          </a:rPr>
                          <m:t>→∞</m:t>
                        </m:r>
                      </m:oMath>
                    </m:oMathPara>
                  </a14:m>
                  <a:endParaRPr lang="cs-CZ" sz="2400" dirty="0"/>
                </a:p>
              </p:txBody>
            </p:sp>
          </mc:Choice>
          <mc:Fallback xmlns="">
            <p:sp>
              <p:nvSpPr>
                <p:cNvPr id="7" name="TextovéPole 6">
                  <a:extLst>
                    <a:ext uri="{FF2B5EF4-FFF2-40B4-BE49-F238E27FC236}">
                      <a16:creationId xmlns:a16="http://schemas.microsoft.com/office/drawing/2014/main" id="{EED82A1A-420C-794A-1126-3B0675137C57}"/>
                    </a:ext>
                  </a:extLst>
                </p:cNvPr>
                <p:cNvSpPr txBox="1">
                  <a:spLocks noRot="1" noChangeAspect="1" noMove="1" noResize="1" noEditPoints="1" noAdjustHandles="1" noChangeArrowheads="1" noChangeShapeType="1" noTextEdit="1"/>
                </p:cNvSpPr>
                <p:nvPr/>
              </p:nvSpPr>
              <p:spPr>
                <a:xfrm>
                  <a:off x="3764625" y="3782151"/>
                  <a:ext cx="1727461" cy="369332"/>
                </a:xfrm>
                <a:prstGeom prst="rect">
                  <a:avLst/>
                </a:prstGeom>
                <a:blipFill>
                  <a:blip r:embed="rId3"/>
                  <a:stretch>
                    <a:fillRect l="-3887" r="-2473" b="-22951"/>
                  </a:stretch>
                </a:blipFill>
              </p:spPr>
              <p:txBody>
                <a:bodyPr/>
                <a:lstStyle/>
                <a:p>
                  <a:r>
                    <a:rPr lang="cs-CZ">
                      <a:noFill/>
                    </a:rPr>
                    <a:t> </a:t>
                  </a:r>
                </a:p>
              </p:txBody>
            </p:sp>
          </mc:Fallback>
        </mc:AlternateContent>
      </p:grpSp>
      <p:grpSp>
        <p:nvGrpSpPr>
          <p:cNvPr id="25" name="Skupina 24">
            <a:extLst>
              <a:ext uri="{FF2B5EF4-FFF2-40B4-BE49-F238E27FC236}">
                <a16:creationId xmlns:a16="http://schemas.microsoft.com/office/drawing/2014/main" id="{DB44D14C-86D5-A4AC-3C22-3C6103AC96BC}"/>
              </a:ext>
            </a:extLst>
          </p:cNvPr>
          <p:cNvGrpSpPr/>
          <p:nvPr/>
        </p:nvGrpSpPr>
        <p:grpSpPr>
          <a:xfrm>
            <a:off x="7028329" y="3223224"/>
            <a:ext cx="2734236" cy="1006171"/>
            <a:chOff x="7758259" y="3176089"/>
            <a:chExt cx="2175140" cy="1006171"/>
          </a:xfrm>
        </p:grpSpPr>
        <p:sp>
          <p:nvSpPr>
            <p:cNvPr id="8" name="Pravá složená závorka 7">
              <a:extLst>
                <a:ext uri="{FF2B5EF4-FFF2-40B4-BE49-F238E27FC236}">
                  <a16:creationId xmlns:a16="http://schemas.microsoft.com/office/drawing/2014/main" id="{EF8D477C-3490-D4EF-05B1-B4BA5840F50B}"/>
                </a:ext>
              </a:extLst>
            </p:cNvPr>
            <p:cNvSpPr/>
            <p:nvPr/>
          </p:nvSpPr>
          <p:spPr>
            <a:xfrm rot="5400000">
              <a:off x="8581302" y="2353046"/>
              <a:ext cx="529053" cy="2175140"/>
            </a:xfrm>
            <a:prstGeom prst="rightBrace">
              <a:avLst>
                <a:gd name="adj1" fmla="val 26316"/>
                <a:gd name="adj2" fmla="val 50000"/>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cs-CZ">
                <a:solidFill>
                  <a:srgbClr val="FF0000"/>
                </a:solidFill>
              </a:endParaRPr>
            </a:p>
          </p:txBody>
        </p:sp>
        <mc:AlternateContent xmlns:mc="http://schemas.openxmlformats.org/markup-compatibility/2006" xmlns:a14="http://schemas.microsoft.com/office/drawing/2010/main">
          <mc:Choice Requires="a14">
            <p:sp>
              <p:nvSpPr>
                <p:cNvPr id="9" name="TextovéPole 8">
                  <a:extLst>
                    <a:ext uri="{FF2B5EF4-FFF2-40B4-BE49-F238E27FC236}">
                      <a16:creationId xmlns:a16="http://schemas.microsoft.com/office/drawing/2014/main" id="{2531B28A-2753-7214-F7EF-96E0442AC2AA}"/>
                    </a:ext>
                  </a:extLst>
                </p:cNvPr>
                <p:cNvSpPr txBox="1"/>
                <p:nvPr/>
              </p:nvSpPr>
              <p:spPr>
                <a:xfrm>
                  <a:off x="8802572" y="3751373"/>
                  <a:ext cx="313145" cy="43088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cs-CZ" sz="2800" b="0" i="1" smtClean="0">
                            <a:solidFill>
                              <a:srgbClr val="FF0000"/>
                            </a:solidFill>
                            <a:latin typeface="Cambria Math" panose="02040503050406030204" pitchFamily="18" charset="0"/>
                          </a:rPr>
                          <m:t>0 </m:t>
                        </m:r>
                      </m:oMath>
                    </m:oMathPara>
                  </a14:m>
                  <a:endParaRPr lang="cs-CZ" sz="2800" dirty="0">
                    <a:solidFill>
                      <a:srgbClr val="FF0000"/>
                    </a:solidFill>
                  </a:endParaRPr>
                </a:p>
              </p:txBody>
            </p:sp>
          </mc:Choice>
          <mc:Fallback xmlns="">
            <p:sp>
              <p:nvSpPr>
                <p:cNvPr id="9" name="TextovéPole 8">
                  <a:extLst>
                    <a:ext uri="{FF2B5EF4-FFF2-40B4-BE49-F238E27FC236}">
                      <a16:creationId xmlns:a16="http://schemas.microsoft.com/office/drawing/2014/main" id="{2531B28A-2753-7214-F7EF-96E0442AC2AA}"/>
                    </a:ext>
                  </a:extLst>
                </p:cNvPr>
                <p:cNvSpPr txBox="1">
                  <a:spLocks noRot="1" noChangeAspect="1" noMove="1" noResize="1" noEditPoints="1" noAdjustHandles="1" noChangeArrowheads="1" noChangeShapeType="1" noTextEdit="1"/>
                </p:cNvSpPr>
                <p:nvPr/>
              </p:nvSpPr>
              <p:spPr>
                <a:xfrm>
                  <a:off x="8802572" y="3751373"/>
                  <a:ext cx="313145" cy="430887"/>
                </a:xfrm>
                <a:prstGeom prst="rect">
                  <a:avLst/>
                </a:prstGeom>
                <a:blipFill>
                  <a:blip r:embed="rId5"/>
                  <a:stretch>
                    <a:fillRect/>
                  </a:stretch>
                </a:blipFill>
              </p:spPr>
              <p:txBody>
                <a:bodyPr/>
                <a:lstStyle/>
                <a:p>
                  <a:r>
                    <a:rPr lang="cs-CZ">
                      <a:noFill/>
                    </a:rPr>
                    <a:t> </a:t>
                  </a:r>
                </a:p>
              </p:txBody>
            </p:sp>
          </mc:Fallback>
        </mc:AlternateContent>
      </p:grpSp>
      <p:grpSp>
        <p:nvGrpSpPr>
          <p:cNvPr id="16" name="Skupina 15">
            <a:extLst>
              <a:ext uri="{FF2B5EF4-FFF2-40B4-BE49-F238E27FC236}">
                <a16:creationId xmlns:a16="http://schemas.microsoft.com/office/drawing/2014/main" id="{5E87986C-CEFF-D289-A7AB-4BCD6DD9B300}"/>
              </a:ext>
            </a:extLst>
          </p:cNvPr>
          <p:cNvGrpSpPr/>
          <p:nvPr/>
        </p:nvGrpSpPr>
        <p:grpSpPr>
          <a:xfrm>
            <a:off x="5205711" y="4512179"/>
            <a:ext cx="5930272" cy="2152589"/>
            <a:chOff x="5205711" y="4512179"/>
            <a:chExt cx="5930272" cy="2152589"/>
          </a:xfrm>
        </p:grpSpPr>
        <mc:AlternateContent xmlns:mc="http://schemas.openxmlformats.org/markup-compatibility/2006" xmlns:a14="http://schemas.microsoft.com/office/drawing/2010/main">
          <mc:Choice Requires="a14">
            <p:sp>
              <p:nvSpPr>
                <p:cNvPr id="21" name="TextovéPole 20">
                  <a:extLst>
                    <a:ext uri="{FF2B5EF4-FFF2-40B4-BE49-F238E27FC236}">
                      <a16:creationId xmlns:a16="http://schemas.microsoft.com/office/drawing/2014/main" id="{7A153024-EE6A-BA39-E4D2-51503AB77B98}"/>
                    </a:ext>
                  </a:extLst>
                </p:cNvPr>
                <p:cNvSpPr txBox="1"/>
                <p:nvPr/>
              </p:nvSpPr>
              <p:spPr>
                <a:xfrm>
                  <a:off x="5205711" y="4802973"/>
                  <a:ext cx="2663293" cy="73962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cs-CZ" sz="2400" b="0" i="1" smtClean="0">
                                <a:solidFill>
                                  <a:schemeClr val="tx1"/>
                                </a:solidFill>
                                <a:latin typeface="Cambria Math" panose="02040503050406030204" pitchFamily="18" charset="0"/>
                                <a:ea typeface="Cambria Math" panose="02040503050406030204" pitchFamily="18" charset="0"/>
                              </a:rPr>
                            </m:ctrlPr>
                          </m:sSubPr>
                          <m:e>
                            <m:r>
                              <a:rPr lang="cs-CZ" sz="2400" b="0" i="1" smtClean="0">
                                <a:solidFill>
                                  <a:schemeClr val="tx1"/>
                                </a:solidFill>
                                <a:latin typeface="Cambria Math" panose="02040503050406030204" pitchFamily="18" charset="0"/>
                                <a:ea typeface="Cambria Math" panose="02040503050406030204" pitchFamily="18" charset="0"/>
                              </a:rPr>
                              <m:t>⟹</m:t>
                            </m:r>
                            <m:r>
                              <a:rPr lang="cs-CZ" sz="2400" b="0" i="1" smtClean="0">
                                <a:solidFill>
                                  <a:srgbClr val="0070C0"/>
                                </a:solidFill>
                                <a:latin typeface="Cambria Math" panose="02040503050406030204" pitchFamily="18" charset="0"/>
                                <a:ea typeface="Cambria Math" panose="02040503050406030204" pitchFamily="18" charset="0"/>
                              </a:rPr>
                              <m:t>    </m:t>
                            </m:r>
                            <m:r>
                              <a:rPr lang="cs-CZ" sz="2400" b="0" i="1" smtClean="0">
                                <a:solidFill>
                                  <a:srgbClr val="0070C0"/>
                                </a:solidFill>
                                <a:latin typeface="Cambria Math" panose="02040503050406030204" pitchFamily="18" charset="0"/>
                                <a:ea typeface="Cambria Math" panose="02040503050406030204" pitchFamily="18" charset="0"/>
                              </a:rPr>
                              <m:t>𝐸</m:t>
                            </m:r>
                          </m:e>
                          <m:sub>
                            <m:r>
                              <a:rPr lang="cs-CZ" sz="2400" b="0" i="1" smtClean="0">
                                <a:solidFill>
                                  <a:srgbClr val="0070C0"/>
                                </a:solidFill>
                                <a:latin typeface="Cambria Math" panose="02040503050406030204" pitchFamily="18" charset="0"/>
                                <a:ea typeface="Cambria Math" panose="02040503050406030204" pitchFamily="18" charset="0"/>
                              </a:rPr>
                              <m:t>𝑛</m:t>
                            </m:r>
                          </m:sub>
                        </m:sSub>
                        <m:r>
                          <a:rPr lang="cs-CZ" sz="2400" b="0" i="1" smtClean="0">
                            <a:solidFill>
                              <a:srgbClr val="0070C0"/>
                            </a:solidFill>
                            <a:latin typeface="Cambria Math" panose="02040503050406030204" pitchFamily="18" charset="0"/>
                            <a:ea typeface="Cambria Math" panose="02040503050406030204" pitchFamily="18" charset="0"/>
                          </a:rPr>
                          <m:t>=−</m:t>
                        </m:r>
                        <m:f>
                          <m:fPr>
                            <m:ctrlPr>
                              <a:rPr lang="cs-CZ" sz="2400" b="0" i="1" smtClean="0">
                                <a:solidFill>
                                  <a:srgbClr val="0070C0"/>
                                </a:solidFill>
                                <a:latin typeface="Cambria Math" panose="02040503050406030204" pitchFamily="18" charset="0"/>
                                <a:ea typeface="Cambria Math" panose="02040503050406030204" pitchFamily="18" charset="0"/>
                              </a:rPr>
                            </m:ctrlPr>
                          </m:fPr>
                          <m:num>
                            <m:r>
                              <a:rPr lang="cs-CZ" sz="2400" b="0" i="1" smtClean="0">
                                <a:solidFill>
                                  <a:srgbClr val="0070C0"/>
                                </a:solidFill>
                                <a:latin typeface="Cambria Math" panose="02040503050406030204" pitchFamily="18" charset="0"/>
                                <a:ea typeface="Cambria Math" panose="02040503050406030204" pitchFamily="18" charset="0"/>
                              </a:rPr>
                              <m:t>𝑚</m:t>
                            </m:r>
                            <m:sSup>
                              <m:sSupPr>
                                <m:ctrlPr>
                                  <a:rPr lang="cs-CZ" sz="2400" b="0" i="1" smtClean="0">
                                    <a:solidFill>
                                      <a:srgbClr val="0070C0"/>
                                    </a:solidFill>
                                    <a:latin typeface="Cambria Math" panose="02040503050406030204" pitchFamily="18" charset="0"/>
                                    <a:ea typeface="Cambria Math" panose="02040503050406030204" pitchFamily="18" charset="0"/>
                                  </a:rPr>
                                </m:ctrlPr>
                              </m:sSupPr>
                              <m:e>
                                <m:r>
                                  <a:rPr lang="cs-CZ" sz="2400" b="0" i="1" smtClean="0">
                                    <a:solidFill>
                                      <a:srgbClr val="0070C0"/>
                                    </a:solidFill>
                                    <a:latin typeface="Cambria Math" panose="02040503050406030204" pitchFamily="18" charset="0"/>
                                    <a:ea typeface="Cambria Math" panose="02040503050406030204" pitchFamily="18" charset="0"/>
                                  </a:rPr>
                                  <m:t>𝑒</m:t>
                                </m:r>
                              </m:e>
                              <m:sup>
                                <m:r>
                                  <a:rPr lang="cs-CZ" sz="2400" b="0" i="1" smtClean="0">
                                    <a:solidFill>
                                      <a:srgbClr val="0070C0"/>
                                    </a:solidFill>
                                    <a:latin typeface="Cambria Math" panose="02040503050406030204" pitchFamily="18" charset="0"/>
                                    <a:ea typeface="Cambria Math" panose="02040503050406030204" pitchFamily="18" charset="0"/>
                                  </a:rPr>
                                  <m:t>4</m:t>
                                </m:r>
                              </m:sup>
                            </m:sSup>
                          </m:num>
                          <m:den>
                            <m:r>
                              <a:rPr lang="cs-CZ" sz="2400" b="0" i="1" smtClean="0">
                                <a:solidFill>
                                  <a:srgbClr val="0070C0"/>
                                </a:solidFill>
                                <a:latin typeface="Cambria Math" panose="02040503050406030204" pitchFamily="18" charset="0"/>
                                <a:ea typeface="Cambria Math" panose="02040503050406030204" pitchFamily="18" charset="0"/>
                              </a:rPr>
                              <m:t>2</m:t>
                            </m:r>
                            <m:sSup>
                              <m:sSupPr>
                                <m:ctrlPr>
                                  <a:rPr lang="cs-CZ" sz="2400" b="0" i="1" smtClean="0">
                                    <a:solidFill>
                                      <a:srgbClr val="0070C0"/>
                                    </a:solidFill>
                                    <a:latin typeface="Cambria Math" panose="02040503050406030204" pitchFamily="18" charset="0"/>
                                    <a:ea typeface="Cambria Math" panose="02040503050406030204" pitchFamily="18" charset="0"/>
                                  </a:rPr>
                                </m:ctrlPr>
                              </m:sSupPr>
                              <m:e>
                                <m:r>
                                  <a:rPr lang="cs-CZ" sz="2400" b="0" i="1" smtClean="0">
                                    <a:solidFill>
                                      <a:srgbClr val="0070C0"/>
                                    </a:solidFill>
                                    <a:latin typeface="Cambria Math" panose="02040503050406030204" pitchFamily="18" charset="0"/>
                                    <a:ea typeface="Cambria Math" panose="02040503050406030204" pitchFamily="18" charset="0"/>
                                  </a:rPr>
                                  <m:t>𝐾</m:t>
                                </m:r>
                              </m:e>
                              <m:sup>
                                <m:r>
                                  <a:rPr lang="cs-CZ" sz="2400" b="0" i="1" smtClean="0">
                                    <a:solidFill>
                                      <a:srgbClr val="0070C0"/>
                                    </a:solidFill>
                                    <a:latin typeface="Cambria Math" panose="02040503050406030204" pitchFamily="18" charset="0"/>
                                    <a:ea typeface="Cambria Math" panose="02040503050406030204" pitchFamily="18" charset="0"/>
                                  </a:rPr>
                                  <m:t>2</m:t>
                                </m:r>
                              </m:sup>
                            </m:sSup>
                          </m:den>
                        </m:f>
                        <m:f>
                          <m:fPr>
                            <m:ctrlPr>
                              <a:rPr lang="cs-CZ" sz="2400" b="0" i="1" smtClean="0">
                                <a:solidFill>
                                  <a:srgbClr val="0070C0"/>
                                </a:solidFill>
                                <a:latin typeface="Cambria Math" panose="02040503050406030204" pitchFamily="18" charset="0"/>
                                <a:ea typeface="Cambria Math" panose="02040503050406030204" pitchFamily="18" charset="0"/>
                              </a:rPr>
                            </m:ctrlPr>
                          </m:fPr>
                          <m:num>
                            <m:r>
                              <a:rPr lang="cs-CZ" sz="2400" b="0" i="1" smtClean="0">
                                <a:solidFill>
                                  <a:srgbClr val="0070C0"/>
                                </a:solidFill>
                                <a:latin typeface="Cambria Math" panose="02040503050406030204" pitchFamily="18" charset="0"/>
                                <a:ea typeface="Cambria Math" panose="02040503050406030204" pitchFamily="18" charset="0"/>
                              </a:rPr>
                              <m:t>1</m:t>
                            </m:r>
                          </m:num>
                          <m:den>
                            <m:sSup>
                              <m:sSupPr>
                                <m:ctrlPr>
                                  <a:rPr lang="cs-CZ" sz="2400" b="0" i="1" smtClean="0">
                                    <a:solidFill>
                                      <a:srgbClr val="0070C0"/>
                                    </a:solidFill>
                                    <a:latin typeface="Cambria Math" panose="02040503050406030204" pitchFamily="18" charset="0"/>
                                    <a:ea typeface="Cambria Math" panose="02040503050406030204" pitchFamily="18" charset="0"/>
                                  </a:rPr>
                                </m:ctrlPr>
                              </m:sSupPr>
                              <m:e>
                                <m:r>
                                  <a:rPr lang="cs-CZ" sz="2400" b="0" i="1" smtClean="0">
                                    <a:solidFill>
                                      <a:srgbClr val="0070C0"/>
                                    </a:solidFill>
                                    <a:latin typeface="Cambria Math" panose="02040503050406030204" pitchFamily="18" charset="0"/>
                                    <a:ea typeface="Cambria Math" panose="02040503050406030204" pitchFamily="18" charset="0"/>
                                  </a:rPr>
                                  <m:t>𝑛</m:t>
                                </m:r>
                              </m:e>
                              <m:sup>
                                <m:r>
                                  <a:rPr lang="cs-CZ" sz="2400" b="0" i="1" smtClean="0">
                                    <a:solidFill>
                                      <a:srgbClr val="0070C0"/>
                                    </a:solidFill>
                                    <a:latin typeface="Cambria Math" panose="02040503050406030204" pitchFamily="18" charset="0"/>
                                    <a:ea typeface="Cambria Math" panose="02040503050406030204" pitchFamily="18" charset="0"/>
                                  </a:rPr>
                                  <m:t>2</m:t>
                                </m:r>
                              </m:sup>
                            </m:sSup>
                          </m:den>
                        </m:f>
                      </m:oMath>
                    </m:oMathPara>
                  </a14:m>
                  <a:endParaRPr lang="cs-CZ" sz="2400" dirty="0"/>
                </a:p>
              </p:txBody>
            </p:sp>
          </mc:Choice>
          <mc:Fallback xmlns="">
            <p:sp>
              <p:nvSpPr>
                <p:cNvPr id="21" name="TextovéPole 20">
                  <a:extLst>
                    <a:ext uri="{FF2B5EF4-FFF2-40B4-BE49-F238E27FC236}">
                      <a16:creationId xmlns:a16="http://schemas.microsoft.com/office/drawing/2014/main" id="{7A153024-EE6A-BA39-E4D2-51503AB77B98}"/>
                    </a:ext>
                  </a:extLst>
                </p:cNvPr>
                <p:cNvSpPr txBox="1">
                  <a:spLocks noRot="1" noChangeAspect="1" noMove="1" noResize="1" noEditPoints="1" noAdjustHandles="1" noChangeArrowheads="1" noChangeShapeType="1" noTextEdit="1"/>
                </p:cNvSpPr>
                <p:nvPr/>
              </p:nvSpPr>
              <p:spPr>
                <a:xfrm>
                  <a:off x="5205711" y="4802973"/>
                  <a:ext cx="2663293" cy="739626"/>
                </a:xfrm>
                <a:prstGeom prst="rect">
                  <a:avLst/>
                </a:prstGeom>
                <a:blipFill>
                  <a:blip r:embed="rId11"/>
                  <a:stretch>
                    <a:fillRect/>
                  </a:stretch>
                </a:blipFill>
              </p:spPr>
              <p:txBody>
                <a:bodyPr/>
                <a:lstStyle/>
                <a:p>
                  <a:r>
                    <a:rPr lang="cs-CZ">
                      <a:noFill/>
                    </a:rPr>
                    <a:t> </a:t>
                  </a:r>
                </a:p>
              </p:txBody>
            </p:sp>
          </mc:Fallback>
        </mc:AlternateContent>
        <p:sp>
          <p:nvSpPr>
            <p:cNvPr id="22" name="TextovéPole 21">
              <a:extLst>
                <a:ext uri="{FF2B5EF4-FFF2-40B4-BE49-F238E27FC236}">
                  <a16:creationId xmlns:a16="http://schemas.microsoft.com/office/drawing/2014/main" id="{3DC310CA-D637-0F44-8713-C0589BBC395E}"/>
                </a:ext>
              </a:extLst>
            </p:cNvPr>
            <p:cNvSpPr txBox="1"/>
            <p:nvPr/>
          </p:nvSpPr>
          <p:spPr>
            <a:xfrm>
              <a:off x="5697315" y="5887631"/>
              <a:ext cx="2811962" cy="400110"/>
            </a:xfrm>
            <a:prstGeom prst="rect">
              <a:avLst/>
            </a:prstGeom>
            <a:noFill/>
          </p:spPr>
          <p:txBody>
            <a:bodyPr wrap="square" rtlCol="0">
              <a:spAutoFit/>
            </a:bodyPr>
            <a:lstStyle/>
            <a:p>
              <a:pPr algn="ctr"/>
              <a:r>
                <a:rPr lang="cs-CZ" sz="2000" dirty="0">
                  <a:sym typeface="Symbol" panose="05050102010706020507" pitchFamily="18" charset="2"/>
                </a:rPr>
                <a:t>Bohrův výsledek, pokud</a:t>
              </a:r>
              <a:endParaRPr lang="cs-CZ" sz="2000" i="1" dirty="0"/>
            </a:p>
          </p:txBody>
        </p:sp>
        <mc:AlternateContent xmlns:mc="http://schemas.openxmlformats.org/markup-compatibility/2006" xmlns:a14="http://schemas.microsoft.com/office/drawing/2010/main">
          <mc:Choice Requires="a14">
            <p:sp>
              <p:nvSpPr>
                <p:cNvPr id="23" name="TextovéPole 22">
                  <a:extLst>
                    <a:ext uri="{FF2B5EF4-FFF2-40B4-BE49-F238E27FC236}">
                      <a16:creationId xmlns:a16="http://schemas.microsoft.com/office/drawing/2014/main" id="{D68B5132-7A3A-C914-C058-729EFC0DB487}"/>
                    </a:ext>
                  </a:extLst>
                </p:cNvPr>
                <p:cNvSpPr txBox="1"/>
                <p:nvPr/>
              </p:nvSpPr>
              <p:spPr>
                <a:xfrm>
                  <a:off x="6273750" y="6295436"/>
                  <a:ext cx="1393267"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ea typeface="Cambria Math" panose="02040503050406030204" pitchFamily="18" charset="0"/>
                          </a:rPr>
                          <m:t>𝐾</m:t>
                        </m:r>
                        <m:r>
                          <a:rPr lang="cs-CZ" sz="2400" b="0" i="1" smtClean="0">
                            <a:latin typeface="Cambria Math" panose="02040503050406030204" pitchFamily="18" charset="0"/>
                            <a:ea typeface="Cambria Math" panose="02040503050406030204" pitchFamily="18" charset="0"/>
                          </a:rPr>
                          <m:t>=</m:t>
                        </m:r>
                        <m:f>
                          <m:fPr>
                            <m:type m:val="lin"/>
                            <m:ctrlPr>
                              <a:rPr lang="cs-CZ" sz="2400" b="0" i="1" smtClean="0">
                                <a:latin typeface="Cambria Math" panose="02040503050406030204" pitchFamily="18" charset="0"/>
                                <a:ea typeface="Cambria Math" panose="02040503050406030204" pitchFamily="18" charset="0"/>
                              </a:rPr>
                            </m:ctrlPr>
                          </m:fPr>
                          <m:num>
                            <m:r>
                              <a:rPr lang="cs-CZ" sz="2400" b="0" i="1" smtClean="0">
                                <a:latin typeface="Cambria Math" panose="02040503050406030204" pitchFamily="18" charset="0"/>
                                <a:ea typeface="Cambria Math" panose="02040503050406030204" pitchFamily="18" charset="0"/>
                              </a:rPr>
                              <m:t>h</m:t>
                            </m:r>
                          </m:num>
                          <m:den>
                            <m:r>
                              <a:rPr lang="cs-CZ" sz="2400" b="0" i="1" smtClean="0">
                                <a:latin typeface="Cambria Math" panose="02040503050406030204" pitchFamily="18" charset="0"/>
                                <a:ea typeface="Cambria Math" panose="02040503050406030204" pitchFamily="18" charset="0"/>
                              </a:rPr>
                              <m:t>2</m:t>
                            </m:r>
                            <m:r>
                              <a:rPr lang="cs-CZ" sz="2400" b="0" i="1" smtClean="0">
                                <a:latin typeface="Cambria Math" panose="02040503050406030204" pitchFamily="18" charset="0"/>
                                <a:ea typeface="Cambria Math" panose="02040503050406030204" pitchFamily="18" charset="0"/>
                              </a:rPr>
                              <m:t>𝜋</m:t>
                            </m:r>
                          </m:den>
                        </m:f>
                      </m:oMath>
                    </m:oMathPara>
                  </a14:m>
                  <a:endParaRPr lang="cs-CZ" sz="2400" dirty="0"/>
                </a:p>
              </p:txBody>
            </p:sp>
          </mc:Choice>
          <mc:Fallback xmlns="">
            <p:sp>
              <p:nvSpPr>
                <p:cNvPr id="23" name="TextovéPole 22">
                  <a:extLst>
                    <a:ext uri="{FF2B5EF4-FFF2-40B4-BE49-F238E27FC236}">
                      <a16:creationId xmlns:a16="http://schemas.microsoft.com/office/drawing/2014/main" id="{D68B5132-7A3A-C914-C058-729EFC0DB487}"/>
                    </a:ext>
                  </a:extLst>
                </p:cNvPr>
                <p:cNvSpPr txBox="1">
                  <a:spLocks noRot="1" noChangeAspect="1" noMove="1" noResize="1" noEditPoints="1" noAdjustHandles="1" noChangeArrowheads="1" noChangeShapeType="1" noTextEdit="1"/>
                </p:cNvSpPr>
                <p:nvPr/>
              </p:nvSpPr>
              <p:spPr>
                <a:xfrm>
                  <a:off x="6273750" y="6295436"/>
                  <a:ext cx="1393267" cy="369332"/>
                </a:xfrm>
                <a:prstGeom prst="rect">
                  <a:avLst/>
                </a:prstGeom>
                <a:blipFill>
                  <a:blip r:embed="rId12"/>
                  <a:stretch>
                    <a:fillRect l="-4803" t="-173333" r="-41485" b="-253333"/>
                  </a:stretch>
                </a:blipFill>
              </p:spPr>
              <p:txBody>
                <a:bodyPr/>
                <a:lstStyle/>
                <a:p>
                  <a:r>
                    <a:rPr lang="cs-CZ">
                      <a:noFill/>
                    </a:rPr>
                    <a:t> </a:t>
                  </a:r>
                </a:p>
              </p:txBody>
            </p:sp>
          </mc:Fallback>
        </mc:AlternateContent>
        <p:sp>
          <p:nvSpPr>
            <p:cNvPr id="6" name="TextovéPole 5">
              <a:extLst>
                <a:ext uri="{FF2B5EF4-FFF2-40B4-BE49-F238E27FC236}">
                  <a16:creationId xmlns:a16="http://schemas.microsoft.com/office/drawing/2014/main" id="{7AD01983-5A17-5A3A-6BB4-0C8CD7AB0C05}"/>
                </a:ext>
              </a:extLst>
            </p:cNvPr>
            <p:cNvSpPr txBox="1"/>
            <p:nvPr/>
          </p:nvSpPr>
          <p:spPr>
            <a:xfrm>
              <a:off x="8478527" y="4512179"/>
              <a:ext cx="2657456" cy="707886"/>
            </a:xfrm>
            <a:prstGeom prst="rect">
              <a:avLst/>
            </a:prstGeom>
            <a:noFill/>
          </p:spPr>
          <p:txBody>
            <a:bodyPr wrap="square" rtlCol="0">
              <a:spAutoFit/>
            </a:bodyPr>
            <a:lstStyle/>
            <a:p>
              <a:pPr algn="ctr"/>
              <a:r>
                <a:rPr lang="cs-CZ" sz="2000" dirty="0">
                  <a:solidFill>
                    <a:srgbClr val="0070C0"/>
                  </a:solidFill>
                  <a:sym typeface="Symbol" panose="05050102010706020507" pitchFamily="18" charset="2"/>
                </a:rPr>
                <a:t>diskrétní spektrum</a:t>
              </a:r>
            </a:p>
            <a:p>
              <a:pPr algn="ctr"/>
              <a:r>
                <a:rPr lang="cs-CZ" sz="2000" dirty="0">
                  <a:sym typeface="Symbol" panose="05050102010706020507" pitchFamily="18" charset="2"/>
                </a:rPr>
                <a:t>okrajová podmínka</a:t>
              </a:r>
              <a:endParaRPr lang="cs-CZ" sz="2000" dirty="0"/>
            </a:p>
          </p:txBody>
        </p:sp>
        <mc:AlternateContent xmlns:mc="http://schemas.openxmlformats.org/markup-compatibility/2006" xmlns:a14="http://schemas.microsoft.com/office/drawing/2010/main">
          <mc:Choice Requires="a14">
            <p:sp>
              <p:nvSpPr>
                <p:cNvPr id="15" name="TextovéPole 14">
                  <a:extLst>
                    <a:ext uri="{FF2B5EF4-FFF2-40B4-BE49-F238E27FC236}">
                      <a16:creationId xmlns:a16="http://schemas.microsoft.com/office/drawing/2014/main" id="{33B5BB31-A545-9815-36E9-447B9849580E}"/>
                    </a:ext>
                  </a:extLst>
                </p:cNvPr>
                <p:cNvSpPr txBox="1"/>
                <p:nvPr/>
              </p:nvSpPr>
              <p:spPr>
                <a:xfrm>
                  <a:off x="8663628" y="5240548"/>
                  <a:ext cx="2396938"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ea typeface="Cambria Math" panose="02040503050406030204" pitchFamily="18" charset="0"/>
                          </a:rPr>
                          <m:t>𝜓</m:t>
                        </m:r>
                        <m:r>
                          <a:rPr lang="cs-CZ" sz="2400" b="0" i="1" smtClean="0">
                            <a:latin typeface="Cambria Math" panose="02040503050406030204" pitchFamily="18" charset="0"/>
                            <a:ea typeface="Cambria Math" panose="02040503050406030204" pitchFamily="18" charset="0"/>
                          </a:rPr>
                          <m:t>=0 </m:t>
                        </m:r>
                        <m:r>
                          <m:rPr>
                            <m:sty m:val="p"/>
                          </m:rPr>
                          <a:rPr lang="cs-CZ" sz="2400" b="0" i="0" smtClean="0">
                            <a:latin typeface="Cambria Math" panose="02040503050406030204" pitchFamily="18" charset="0"/>
                            <a:ea typeface="Cambria Math" panose="02040503050406030204" pitchFamily="18" charset="0"/>
                          </a:rPr>
                          <m:t>pro</m:t>
                        </m:r>
                        <m:r>
                          <a:rPr lang="cs-CZ" sz="2400" b="0" i="0" smtClean="0">
                            <a:latin typeface="Cambria Math" panose="02040503050406030204" pitchFamily="18" charset="0"/>
                            <a:ea typeface="Cambria Math" panose="02040503050406030204" pitchFamily="18" charset="0"/>
                          </a:rPr>
                          <m:t> </m:t>
                        </m:r>
                        <m:r>
                          <a:rPr lang="cs-CZ" sz="2400" b="0" i="1" smtClean="0">
                            <a:latin typeface="Cambria Math" panose="02040503050406030204" pitchFamily="18" charset="0"/>
                            <a:ea typeface="Cambria Math" panose="02040503050406030204" pitchFamily="18" charset="0"/>
                          </a:rPr>
                          <m:t>𝑟</m:t>
                        </m:r>
                        <m:r>
                          <a:rPr lang="cs-CZ" sz="2400" b="0" i="1" smtClean="0">
                            <a:latin typeface="Cambria Math" panose="02040503050406030204" pitchFamily="18" charset="0"/>
                            <a:ea typeface="Cambria Math" panose="02040503050406030204" pitchFamily="18" charset="0"/>
                          </a:rPr>
                          <m:t>⟶∞</m:t>
                        </m:r>
                      </m:oMath>
                    </m:oMathPara>
                  </a14:m>
                  <a:endParaRPr lang="cs-CZ" sz="2400" dirty="0"/>
                </a:p>
              </p:txBody>
            </p:sp>
          </mc:Choice>
          <mc:Fallback xmlns="">
            <p:sp>
              <p:nvSpPr>
                <p:cNvPr id="15" name="TextovéPole 14">
                  <a:extLst>
                    <a:ext uri="{FF2B5EF4-FFF2-40B4-BE49-F238E27FC236}">
                      <a16:creationId xmlns:a16="http://schemas.microsoft.com/office/drawing/2014/main" id="{33B5BB31-A545-9815-36E9-447B9849580E}"/>
                    </a:ext>
                  </a:extLst>
                </p:cNvPr>
                <p:cNvSpPr txBox="1">
                  <a:spLocks noRot="1" noChangeAspect="1" noMove="1" noResize="1" noEditPoints="1" noAdjustHandles="1" noChangeArrowheads="1" noChangeShapeType="1" noTextEdit="1"/>
                </p:cNvSpPr>
                <p:nvPr/>
              </p:nvSpPr>
              <p:spPr>
                <a:xfrm>
                  <a:off x="8663628" y="5240548"/>
                  <a:ext cx="2396938" cy="369332"/>
                </a:xfrm>
                <a:prstGeom prst="rect">
                  <a:avLst/>
                </a:prstGeom>
                <a:blipFill>
                  <a:blip r:embed="rId13"/>
                  <a:stretch>
                    <a:fillRect l="-4071" r="-1781" b="-33333"/>
                  </a:stretch>
                </a:blipFill>
              </p:spPr>
              <p:txBody>
                <a:bodyPr/>
                <a:lstStyle/>
                <a:p>
                  <a:r>
                    <a:rPr lang="cs-CZ">
                      <a:noFill/>
                    </a:rPr>
                    <a:t> </a:t>
                  </a:r>
                </a:p>
              </p:txBody>
            </p:sp>
          </mc:Fallback>
        </mc:AlternateContent>
      </p:grpSp>
      <p:sp>
        <p:nvSpPr>
          <p:cNvPr id="11" name="TextovéPole 10">
            <a:extLst>
              <a:ext uri="{FF2B5EF4-FFF2-40B4-BE49-F238E27FC236}">
                <a16:creationId xmlns:a16="http://schemas.microsoft.com/office/drawing/2014/main" id="{41B50019-5993-A229-9CD3-C69BE0AF76E8}"/>
              </a:ext>
            </a:extLst>
          </p:cNvPr>
          <p:cNvSpPr txBox="1"/>
          <p:nvPr/>
        </p:nvSpPr>
        <p:spPr>
          <a:xfrm>
            <a:off x="11363013" y="0"/>
            <a:ext cx="304892" cy="523220"/>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a:t>
            </a:r>
          </a:p>
        </p:txBody>
      </p:sp>
      <p:grpSp>
        <p:nvGrpSpPr>
          <p:cNvPr id="10" name="Skupina 9">
            <a:extLst>
              <a:ext uri="{FF2B5EF4-FFF2-40B4-BE49-F238E27FC236}">
                <a16:creationId xmlns:a16="http://schemas.microsoft.com/office/drawing/2014/main" id="{AB01658B-DBE6-67CF-F6D9-01B27CDAF7B0}"/>
              </a:ext>
            </a:extLst>
          </p:cNvPr>
          <p:cNvGrpSpPr/>
          <p:nvPr/>
        </p:nvGrpSpPr>
        <p:grpSpPr>
          <a:xfrm>
            <a:off x="1342780" y="4326501"/>
            <a:ext cx="3631139" cy="1395568"/>
            <a:chOff x="1342780" y="4326501"/>
            <a:chExt cx="3631139" cy="1395568"/>
          </a:xfrm>
        </p:grpSpPr>
        <p:grpSp>
          <p:nvGrpSpPr>
            <p:cNvPr id="26" name="Skupina 25">
              <a:extLst>
                <a:ext uri="{FF2B5EF4-FFF2-40B4-BE49-F238E27FC236}">
                  <a16:creationId xmlns:a16="http://schemas.microsoft.com/office/drawing/2014/main" id="{9F7DE3C8-6FDA-1F82-AF4E-7B9DD0F42DF3}"/>
                </a:ext>
              </a:extLst>
            </p:cNvPr>
            <p:cNvGrpSpPr/>
            <p:nvPr/>
          </p:nvGrpSpPr>
          <p:grpSpPr>
            <a:xfrm>
              <a:off x="1342780" y="4745946"/>
              <a:ext cx="3631139" cy="976123"/>
              <a:chOff x="1144817" y="4745946"/>
              <a:chExt cx="3631139" cy="976123"/>
            </a:xfrm>
          </p:grpSpPr>
          <mc:AlternateContent xmlns:mc="http://schemas.openxmlformats.org/markup-compatibility/2006" xmlns:a14="http://schemas.microsoft.com/office/drawing/2010/main">
            <mc:Choice Requires="a14">
              <p:sp>
                <p:nvSpPr>
                  <p:cNvPr id="17" name="TextovéPole 16">
                    <a:extLst>
                      <a:ext uri="{FF2B5EF4-FFF2-40B4-BE49-F238E27FC236}">
                        <a16:creationId xmlns:a16="http://schemas.microsoft.com/office/drawing/2014/main" id="{F5506CBC-1011-5827-D965-E6ADD9FFA27C}"/>
                      </a:ext>
                    </a:extLst>
                  </p:cNvPr>
                  <p:cNvSpPr txBox="1"/>
                  <p:nvPr/>
                </p:nvSpPr>
                <p:spPr>
                  <a:xfrm>
                    <a:off x="1269625" y="4781496"/>
                    <a:ext cx="3394071" cy="83734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l-GR" sz="2400" i="1">
                              <a:latin typeface="Cambria Math" panose="02040503050406030204" pitchFamily="18" charset="0"/>
                              <a:ea typeface="Cambria Math" panose="02040503050406030204" pitchFamily="18" charset="0"/>
                            </a:rPr>
                            <m:t>Δ</m:t>
                          </m:r>
                          <m:r>
                            <a:rPr lang="el-GR" sz="2400" i="1">
                              <a:latin typeface="Cambria Math" panose="02040503050406030204" pitchFamily="18" charset="0"/>
                              <a:ea typeface="Cambria Math" panose="02040503050406030204" pitchFamily="18" charset="0"/>
                            </a:rPr>
                            <m:t>𝜓</m:t>
                          </m:r>
                          <m:r>
                            <a:rPr lang="cs-CZ" sz="2400" i="1">
                              <a:latin typeface="Cambria Math" panose="02040503050406030204" pitchFamily="18" charset="0"/>
                              <a:ea typeface="Cambria Math" panose="02040503050406030204" pitchFamily="18" charset="0"/>
                            </a:rPr>
                            <m:t>+</m:t>
                          </m:r>
                          <m:f>
                            <m:fPr>
                              <m:ctrlPr>
                                <a:rPr lang="cs-CZ" sz="2400" i="1">
                                  <a:latin typeface="Cambria Math" panose="02040503050406030204" pitchFamily="18" charset="0"/>
                                </a:rPr>
                              </m:ctrlPr>
                            </m:fPr>
                            <m:num>
                              <m:r>
                                <a:rPr lang="cs-CZ" sz="2400" i="1">
                                  <a:latin typeface="Cambria Math" panose="02040503050406030204" pitchFamily="18" charset="0"/>
                                </a:rPr>
                                <m:t>2</m:t>
                              </m:r>
                              <m:r>
                                <a:rPr lang="cs-CZ" sz="2400" i="1">
                                  <a:latin typeface="Cambria Math" panose="02040503050406030204" pitchFamily="18" charset="0"/>
                                </a:rPr>
                                <m:t>𝑚</m:t>
                              </m:r>
                            </m:num>
                            <m:den>
                              <m:sSup>
                                <m:sSupPr>
                                  <m:ctrlPr>
                                    <a:rPr lang="cs-CZ" sz="2400" i="1">
                                      <a:latin typeface="Cambria Math" panose="02040503050406030204" pitchFamily="18" charset="0"/>
                                    </a:rPr>
                                  </m:ctrlPr>
                                </m:sSupPr>
                                <m:e>
                                  <m:r>
                                    <a:rPr lang="cs-CZ" sz="2400" i="1">
                                      <a:latin typeface="Cambria Math" panose="02040503050406030204" pitchFamily="18" charset="0"/>
                                    </a:rPr>
                                    <m:t>𝐾</m:t>
                                  </m:r>
                                </m:e>
                                <m:sup>
                                  <m:r>
                                    <a:rPr lang="cs-CZ" sz="2400" i="1">
                                      <a:latin typeface="Cambria Math" panose="02040503050406030204" pitchFamily="18" charset="0"/>
                                    </a:rPr>
                                    <m:t>2</m:t>
                                  </m:r>
                                </m:sup>
                              </m:sSup>
                            </m:den>
                          </m:f>
                          <m:d>
                            <m:dPr>
                              <m:ctrlPr>
                                <a:rPr lang="cs-CZ" sz="2400" i="1">
                                  <a:latin typeface="Cambria Math" panose="02040503050406030204" pitchFamily="18" charset="0"/>
                                </a:rPr>
                              </m:ctrlPr>
                            </m:dPr>
                            <m:e>
                              <m:r>
                                <a:rPr lang="cs-CZ" sz="2400" i="1">
                                  <a:latin typeface="Cambria Math" panose="02040503050406030204" pitchFamily="18" charset="0"/>
                                </a:rPr>
                                <m:t>𝐸</m:t>
                              </m:r>
                              <m:r>
                                <a:rPr lang="cs-CZ" sz="2400" i="1">
                                  <a:latin typeface="Cambria Math" panose="02040503050406030204" pitchFamily="18" charset="0"/>
                                </a:rPr>
                                <m:t>+</m:t>
                              </m:r>
                              <m:f>
                                <m:fPr>
                                  <m:ctrlPr>
                                    <a:rPr lang="cs-CZ" sz="2400" i="1">
                                      <a:latin typeface="Cambria Math" panose="02040503050406030204" pitchFamily="18" charset="0"/>
                                    </a:rPr>
                                  </m:ctrlPr>
                                </m:fPr>
                                <m:num>
                                  <m:sSup>
                                    <m:sSupPr>
                                      <m:ctrlPr>
                                        <a:rPr lang="cs-CZ" sz="2400" i="1">
                                          <a:latin typeface="Cambria Math" panose="02040503050406030204" pitchFamily="18" charset="0"/>
                                        </a:rPr>
                                      </m:ctrlPr>
                                    </m:sSupPr>
                                    <m:e>
                                      <m:r>
                                        <a:rPr lang="cs-CZ" sz="2400" i="1">
                                          <a:latin typeface="Cambria Math" panose="02040503050406030204" pitchFamily="18" charset="0"/>
                                        </a:rPr>
                                        <m:t>𝑒</m:t>
                                      </m:r>
                                    </m:e>
                                    <m:sup>
                                      <m:r>
                                        <a:rPr lang="cs-CZ" sz="2400" i="1">
                                          <a:latin typeface="Cambria Math" panose="02040503050406030204" pitchFamily="18" charset="0"/>
                                        </a:rPr>
                                        <m:t>2</m:t>
                                      </m:r>
                                    </m:sup>
                                  </m:sSup>
                                </m:num>
                                <m:den>
                                  <m:r>
                                    <a:rPr lang="cs-CZ" sz="2400" i="1">
                                      <a:latin typeface="Cambria Math" panose="02040503050406030204" pitchFamily="18" charset="0"/>
                                    </a:rPr>
                                    <m:t>𝑟</m:t>
                                  </m:r>
                                </m:den>
                              </m:f>
                            </m:e>
                          </m:d>
                          <m:r>
                            <a:rPr lang="cs-CZ" sz="2400" i="1" smtClean="0">
                              <a:latin typeface="Cambria Math" panose="02040503050406030204" pitchFamily="18" charset="0"/>
                              <a:ea typeface="Cambria Math" panose="02040503050406030204" pitchFamily="18" charset="0"/>
                            </a:rPr>
                            <m:t>𝜓</m:t>
                          </m:r>
                          <m:r>
                            <a:rPr lang="cs-CZ" sz="2400" b="0" i="1" smtClean="0">
                              <a:latin typeface="Cambria Math" panose="02040503050406030204" pitchFamily="18" charset="0"/>
                            </a:rPr>
                            <m:t>=0</m:t>
                          </m:r>
                        </m:oMath>
                      </m:oMathPara>
                    </a14:m>
                    <a:endParaRPr lang="cs-CZ" sz="2400" dirty="0"/>
                  </a:p>
                </p:txBody>
              </p:sp>
            </mc:Choice>
            <mc:Fallback xmlns="">
              <p:sp>
                <p:nvSpPr>
                  <p:cNvPr id="17" name="TextovéPole 16">
                    <a:extLst>
                      <a:ext uri="{FF2B5EF4-FFF2-40B4-BE49-F238E27FC236}">
                        <a16:creationId xmlns:a16="http://schemas.microsoft.com/office/drawing/2014/main" id="{F5506CBC-1011-5827-D965-E6ADD9FFA27C}"/>
                      </a:ext>
                    </a:extLst>
                  </p:cNvPr>
                  <p:cNvSpPr txBox="1">
                    <a:spLocks noRot="1" noChangeAspect="1" noMove="1" noResize="1" noEditPoints="1" noAdjustHandles="1" noChangeArrowheads="1" noChangeShapeType="1" noTextEdit="1"/>
                  </p:cNvSpPr>
                  <p:nvPr/>
                </p:nvSpPr>
                <p:spPr>
                  <a:xfrm>
                    <a:off x="1269625" y="4781496"/>
                    <a:ext cx="3394071" cy="837345"/>
                  </a:xfrm>
                  <a:prstGeom prst="rect">
                    <a:avLst/>
                  </a:prstGeom>
                  <a:blipFill>
                    <a:blip r:embed="rId6"/>
                    <a:stretch>
                      <a:fillRect/>
                    </a:stretch>
                  </a:blipFill>
                </p:spPr>
                <p:txBody>
                  <a:bodyPr/>
                  <a:lstStyle/>
                  <a:p>
                    <a:r>
                      <a:rPr lang="cs-CZ">
                        <a:noFill/>
                      </a:rPr>
                      <a:t> </a:t>
                    </a:r>
                  </a:p>
                </p:txBody>
              </p:sp>
            </mc:Fallback>
          </mc:AlternateContent>
          <p:sp>
            <p:nvSpPr>
              <p:cNvPr id="20" name="Obdélník 19">
                <a:extLst>
                  <a:ext uri="{FF2B5EF4-FFF2-40B4-BE49-F238E27FC236}">
                    <a16:creationId xmlns:a16="http://schemas.microsoft.com/office/drawing/2014/main" id="{FDFA28B8-7436-77C0-2895-29CE304CD7AB}"/>
                  </a:ext>
                </a:extLst>
              </p:cNvPr>
              <p:cNvSpPr/>
              <p:nvPr/>
            </p:nvSpPr>
            <p:spPr>
              <a:xfrm>
                <a:off x="1144817" y="4745946"/>
                <a:ext cx="3631139" cy="97612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13" name="TextovéPole 12">
              <a:extLst>
                <a:ext uri="{FF2B5EF4-FFF2-40B4-BE49-F238E27FC236}">
                  <a16:creationId xmlns:a16="http://schemas.microsoft.com/office/drawing/2014/main" id="{9ACC8331-B6F0-7A98-EC9A-382B6ACB2526}"/>
                </a:ext>
              </a:extLst>
            </p:cNvPr>
            <p:cNvSpPr txBox="1"/>
            <p:nvPr/>
          </p:nvSpPr>
          <p:spPr>
            <a:xfrm>
              <a:off x="1366927" y="4326501"/>
              <a:ext cx="3606991" cy="404726"/>
            </a:xfrm>
            <a:prstGeom prst="rect">
              <a:avLst/>
            </a:prstGeom>
            <a:noFill/>
          </p:spPr>
          <p:txBody>
            <a:bodyPr wrap="square">
              <a:spAutoFit/>
            </a:bodyPr>
            <a:lstStyle/>
            <a:p>
              <a:r>
                <a:rPr lang="cs-CZ" sz="2030" dirty="0"/>
                <a:t>Eulerova–</a:t>
              </a:r>
              <a:r>
                <a:rPr lang="cs-CZ" sz="2030" dirty="0" err="1"/>
                <a:t>Lagrangeova</a:t>
              </a:r>
              <a:r>
                <a:rPr lang="cs-CZ" sz="2030" dirty="0"/>
                <a:t> rovnice</a:t>
              </a:r>
            </a:p>
          </p:txBody>
        </p:sp>
      </p:grpSp>
      <p:grpSp>
        <p:nvGrpSpPr>
          <p:cNvPr id="30" name="Skupina 29">
            <a:extLst>
              <a:ext uri="{FF2B5EF4-FFF2-40B4-BE49-F238E27FC236}">
                <a16:creationId xmlns:a16="http://schemas.microsoft.com/office/drawing/2014/main" id="{62806459-05A9-C32E-08F9-E63858475C3D}"/>
              </a:ext>
            </a:extLst>
          </p:cNvPr>
          <p:cNvGrpSpPr/>
          <p:nvPr/>
        </p:nvGrpSpPr>
        <p:grpSpPr>
          <a:xfrm>
            <a:off x="1078825" y="881533"/>
            <a:ext cx="10118089" cy="1321499"/>
            <a:chOff x="1578450" y="881533"/>
            <a:chExt cx="9959959" cy="1321499"/>
          </a:xfrm>
        </p:grpSpPr>
        <mc:AlternateContent xmlns:mc="http://schemas.openxmlformats.org/markup-compatibility/2006" xmlns:a14="http://schemas.microsoft.com/office/drawing/2010/main">
          <mc:Choice Requires="a14">
            <p:sp>
              <p:nvSpPr>
                <p:cNvPr id="32" name="TextovéPole 31">
                  <a:extLst>
                    <a:ext uri="{FF2B5EF4-FFF2-40B4-BE49-F238E27FC236}">
                      <a16:creationId xmlns:a16="http://schemas.microsoft.com/office/drawing/2014/main" id="{0228CB77-5905-61EE-9963-A9622F6DEFBE}"/>
                    </a:ext>
                  </a:extLst>
                </p:cNvPr>
                <p:cNvSpPr txBox="1"/>
                <p:nvPr/>
              </p:nvSpPr>
              <p:spPr>
                <a:xfrm>
                  <a:off x="1658899" y="937708"/>
                  <a:ext cx="9741834" cy="1143390"/>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ea typeface="Cambria Math" panose="02040503050406030204" pitchFamily="18" charset="0"/>
                          </a:rPr>
                          <m:t>𝛿</m:t>
                        </m:r>
                        <m:r>
                          <a:rPr lang="cs-CZ" sz="2400" b="0" i="1" smtClean="0">
                            <a:latin typeface="Cambria Math" panose="02040503050406030204" pitchFamily="18" charset="0"/>
                          </a:rPr>
                          <m:t>𝐽</m:t>
                        </m:r>
                        <m:d>
                          <m:dPr>
                            <m:begChr m:val="["/>
                            <m:endChr m:val="]"/>
                            <m:ctrlPr>
                              <a:rPr lang="cs-CZ" sz="2400" b="0" i="1" smtClean="0">
                                <a:latin typeface="Cambria Math" panose="02040503050406030204" pitchFamily="18" charset="0"/>
                                <a:ea typeface="Cambria Math" panose="02040503050406030204" pitchFamily="18" charset="0"/>
                              </a:rPr>
                            </m:ctrlPr>
                          </m:dPr>
                          <m:e>
                            <m:r>
                              <a:rPr lang="cs-CZ" sz="2400" b="0" i="1" smtClean="0">
                                <a:latin typeface="Cambria Math" panose="02040503050406030204" pitchFamily="18" charset="0"/>
                                <a:ea typeface="Cambria Math" panose="02040503050406030204" pitchFamily="18" charset="0"/>
                              </a:rPr>
                              <m:t>𝜓</m:t>
                            </m:r>
                          </m:e>
                        </m:d>
                        <m:r>
                          <a:rPr lang="cs-CZ" sz="2400" b="0" i="1" smtClean="0">
                            <a:latin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𝛿</m:t>
                        </m:r>
                        <m:nary>
                          <m:naryPr>
                            <m:chr m:val="∭"/>
                            <m:limLoc m:val="undOvr"/>
                            <m:ctrlPr>
                              <a:rPr lang="el-GR" sz="2400" b="0" i="1" smtClean="0">
                                <a:latin typeface="Cambria Math" panose="02040503050406030204" pitchFamily="18" charset="0"/>
                                <a:ea typeface="Cambria Math" panose="02040503050406030204" pitchFamily="18" charset="0"/>
                              </a:rPr>
                            </m:ctrlPr>
                          </m:naryPr>
                          <m:sub>
                            <m:r>
                              <m:rPr>
                                <m:sty m:val="p"/>
                                <m:brk m:alnAt="24"/>
                              </m:rPr>
                              <a:rPr lang="el-GR" sz="2400" b="0" i="1" smtClean="0">
                                <a:latin typeface="Cambria Math" panose="02040503050406030204" pitchFamily="18" charset="0"/>
                                <a:ea typeface="Cambria Math" panose="02040503050406030204" pitchFamily="18" charset="0"/>
                              </a:rPr>
                              <m:t>Ω</m:t>
                            </m:r>
                          </m:sub>
                          <m:sup/>
                          <m:e>
                            <m:r>
                              <m:rPr>
                                <m:sty m:val="p"/>
                              </m:rPr>
                              <a:rPr lang="cs-CZ" sz="2400" b="0" i="0" smtClean="0">
                                <a:latin typeface="Cambria Math" panose="02040503050406030204" pitchFamily="18" charset="0"/>
                                <a:ea typeface="Cambria Math" panose="02040503050406030204" pitchFamily="18" charset="0"/>
                              </a:rPr>
                              <m:t>d</m:t>
                            </m:r>
                            <m:r>
                              <a:rPr lang="cs-CZ" sz="2400" b="0" i="1" smtClean="0">
                                <a:latin typeface="Cambria Math" panose="02040503050406030204" pitchFamily="18" charset="0"/>
                              </a:rPr>
                              <m:t>𝑥</m:t>
                            </m:r>
                            <m:r>
                              <a:rPr lang="cs-CZ" sz="2400" i="1">
                                <a:latin typeface="Cambria Math" panose="02040503050406030204" pitchFamily="18" charset="0"/>
                              </a:rPr>
                              <m:t>𝑑</m:t>
                            </m:r>
                            <m:r>
                              <a:rPr lang="cs-CZ" sz="2400" b="0" i="1" smtClean="0">
                                <a:latin typeface="Cambria Math" panose="02040503050406030204" pitchFamily="18" charset="0"/>
                              </a:rPr>
                              <m:t>𝑦</m:t>
                            </m:r>
                            <m:r>
                              <m:rPr>
                                <m:sty m:val="p"/>
                              </m:rPr>
                              <a:rPr lang="cs-CZ" sz="2400">
                                <a:latin typeface="Cambria Math" panose="02040503050406030204" pitchFamily="18" charset="0"/>
                              </a:rPr>
                              <m:t>d</m:t>
                            </m:r>
                            <m:r>
                              <a:rPr lang="cs-CZ" sz="2400" b="0" i="1" smtClean="0">
                                <a:latin typeface="Cambria Math" panose="02040503050406030204" pitchFamily="18" charset="0"/>
                              </a:rPr>
                              <m:t>𝑧</m:t>
                            </m:r>
                            <m:d>
                              <m:dPr>
                                <m:begChr m:val="["/>
                                <m:endChr m:val="]"/>
                                <m:ctrlPr>
                                  <a:rPr lang="cs-CZ" sz="2400" i="1">
                                    <a:latin typeface="Cambria Math" panose="02040503050406030204" pitchFamily="18" charset="0"/>
                                    <a:ea typeface="Cambria Math" panose="02040503050406030204" pitchFamily="18" charset="0"/>
                                  </a:rPr>
                                </m:ctrlPr>
                              </m:dPr>
                              <m:e>
                                <m:sSup>
                                  <m:sSupPr>
                                    <m:ctrlPr>
                                      <a:rPr lang="cs-CZ" sz="2400" i="1">
                                        <a:latin typeface="Cambria Math" panose="02040503050406030204" pitchFamily="18" charset="0"/>
                                        <a:ea typeface="Cambria Math" panose="02040503050406030204" pitchFamily="18" charset="0"/>
                                      </a:rPr>
                                    </m:ctrlPr>
                                  </m:sSupPr>
                                  <m:e>
                                    <m:d>
                                      <m:dPr>
                                        <m:ctrlPr>
                                          <a:rPr lang="cs-CZ" sz="2400" i="1">
                                            <a:latin typeface="Cambria Math" panose="02040503050406030204" pitchFamily="18" charset="0"/>
                                            <a:ea typeface="Cambria Math" panose="02040503050406030204" pitchFamily="18" charset="0"/>
                                          </a:rPr>
                                        </m:ctrlPr>
                                      </m:dPr>
                                      <m:e>
                                        <m:f>
                                          <m:fPr>
                                            <m:ctrlPr>
                                              <a:rPr lang="cs-CZ" sz="2400" i="1">
                                                <a:latin typeface="Cambria Math" panose="02040503050406030204" pitchFamily="18" charset="0"/>
                                                <a:ea typeface="Cambria Math" panose="02040503050406030204" pitchFamily="18" charset="0"/>
                                              </a:rPr>
                                            </m:ctrlPr>
                                          </m:fPr>
                                          <m:num>
                                            <m:r>
                                              <a:rPr lang="cs-CZ" sz="2400" i="1">
                                                <a:latin typeface="Cambria Math" panose="02040503050406030204" pitchFamily="18" charset="0"/>
                                                <a:ea typeface="Cambria Math" panose="02040503050406030204" pitchFamily="18" charset="0"/>
                                              </a:rPr>
                                              <m:t>𝜕𝜓</m:t>
                                            </m:r>
                                          </m:num>
                                          <m:den>
                                            <m:r>
                                              <a:rPr lang="cs-CZ" sz="2400" i="1">
                                                <a:latin typeface="Cambria Math" panose="02040503050406030204" pitchFamily="18" charset="0"/>
                                                <a:ea typeface="Cambria Math" panose="02040503050406030204" pitchFamily="18" charset="0"/>
                                              </a:rPr>
                                              <m:t>𝜕</m:t>
                                            </m:r>
                                            <m:r>
                                              <a:rPr lang="cs-CZ" sz="2400" i="1">
                                                <a:latin typeface="Cambria Math" panose="02040503050406030204" pitchFamily="18" charset="0"/>
                                                <a:ea typeface="Cambria Math" panose="02040503050406030204" pitchFamily="18" charset="0"/>
                                              </a:rPr>
                                              <m:t>𝑥</m:t>
                                            </m:r>
                                          </m:den>
                                        </m:f>
                                      </m:e>
                                    </m:d>
                                  </m:e>
                                  <m:sup>
                                    <m:r>
                                      <a:rPr lang="cs-CZ" sz="2400" i="1">
                                        <a:latin typeface="Cambria Math" panose="02040503050406030204" pitchFamily="18" charset="0"/>
                                      </a:rPr>
                                      <m:t>2</m:t>
                                    </m:r>
                                  </m:sup>
                                </m:sSup>
                                <m:r>
                                  <a:rPr lang="cs-CZ" sz="2400" i="1">
                                    <a:latin typeface="Cambria Math" panose="02040503050406030204" pitchFamily="18" charset="0"/>
                                  </a:rPr>
                                  <m:t>+</m:t>
                                </m:r>
                                <m:sSup>
                                  <m:sSupPr>
                                    <m:ctrlPr>
                                      <a:rPr lang="cs-CZ" sz="2400" i="1">
                                        <a:latin typeface="Cambria Math" panose="02040503050406030204" pitchFamily="18" charset="0"/>
                                        <a:ea typeface="Cambria Math" panose="02040503050406030204" pitchFamily="18" charset="0"/>
                                      </a:rPr>
                                    </m:ctrlPr>
                                  </m:sSupPr>
                                  <m:e>
                                    <m:d>
                                      <m:dPr>
                                        <m:ctrlPr>
                                          <a:rPr lang="cs-CZ" sz="2400" i="1">
                                            <a:latin typeface="Cambria Math" panose="02040503050406030204" pitchFamily="18" charset="0"/>
                                            <a:ea typeface="Cambria Math" panose="02040503050406030204" pitchFamily="18" charset="0"/>
                                          </a:rPr>
                                        </m:ctrlPr>
                                      </m:dPr>
                                      <m:e>
                                        <m:f>
                                          <m:fPr>
                                            <m:ctrlPr>
                                              <a:rPr lang="cs-CZ" sz="2400" i="1">
                                                <a:latin typeface="Cambria Math" panose="02040503050406030204" pitchFamily="18" charset="0"/>
                                                <a:ea typeface="Cambria Math" panose="02040503050406030204" pitchFamily="18" charset="0"/>
                                              </a:rPr>
                                            </m:ctrlPr>
                                          </m:fPr>
                                          <m:num>
                                            <m:r>
                                              <a:rPr lang="cs-CZ" sz="2400" i="1">
                                                <a:latin typeface="Cambria Math" panose="02040503050406030204" pitchFamily="18" charset="0"/>
                                                <a:ea typeface="Cambria Math" panose="02040503050406030204" pitchFamily="18" charset="0"/>
                                              </a:rPr>
                                              <m:t>𝜕𝜓</m:t>
                                            </m:r>
                                          </m:num>
                                          <m:den>
                                            <m:r>
                                              <a:rPr lang="cs-CZ" sz="2400" i="1">
                                                <a:latin typeface="Cambria Math" panose="02040503050406030204" pitchFamily="18" charset="0"/>
                                                <a:ea typeface="Cambria Math" panose="02040503050406030204" pitchFamily="18" charset="0"/>
                                              </a:rPr>
                                              <m:t>𝜕</m:t>
                                            </m:r>
                                            <m:r>
                                              <a:rPr lang="cs-CZ" sz="2400" i="1">
                                                <a:latin typeface="Cambria Math" panose="02040503050406030204" pitchFamily="18" charset="0"/>
                                                <a:ea typeface="Cambria Math" panose="02040503050406030204" pitchFamily="18" charset="0"/>
                                              </a:rPr>
                                              <m:t>𝑦</m:t>
                                            </m:r>
                                          </m:den>
                                        </m:f>
                                      </m:e>
                                    </m:d>
                                  </m:e>
                                  <m:sup>
                                    <m:r>
                                      <a:rPr lang="cs-CZ" sz="2400" i="1">
                                        <a:latin typeface="Cambria Math" panose="02040503050406030204" pitchFamily="18" charset="0"/>
                                      </a:rPr>
                                      <m:t>2</m:t>
                                    </m:r>
                                  </m:sup>
                                </m:sSup>
                                <m:r>
                                  <a:rPr lang="cs-CZ" sz="2400" i="1">
                                    <a:latin typeface="Cambria Math" panose="02040503050406030204" pitchFamily="18" charset="0"/>
                                  </a:rPr>
                                  <m:t>+</m:t>
                                </m:r>
                                <m:sSup>
                                  <m:sSupPr>
                                    <m:ctrlPr>
                                      <a:rPr lang="cs-CZ" sz="2400" i="1">
                                        <a:latin typeface="Cambria Math" panose="02040503050406030204" pitchFamily="18" charset="0"/>
                                        <a:ea typeface="Cambria Math" panose="02040503050406030204" pitchFamily="18" charset="0"/>
                                      </a:rPr>
                                    </m:ctrlPr>
                                  </m:sSupPr>
                                  <m:e>
                                    <m:d>
                                      <m:dPr>
                                        <m:ctrlPr>
                                          <a:rPr lang="cs-CZ" sz="2400" i="1">
                                            <a:latin typeface="Cambria Math" panose="02040503050406030204" pitchFamily="18" charset="0"/>
                                            <a:ea typeface="Cambria Math" panose="02040503050406030204" pitchFamily="18" charset="0"/>
                                          </a:rPr>
                                        </m:ctrlPr>
                                      </m:dPr>
                                      <m:e>
                                        <m:f>
                                          <m:fPr>
                                            <m:ctrlPr>
                                              <a:rPr lang="cs-CZ" sz="2400" i="1">
                                                <a:latin typeface="Cambria Math" panose="02040503050406030204" pitchFamily="18" charset="0"/>
                                                <a:ea typeface="Cambria Math" panose="02040503050406030204" pitchFamily="18" charset="0"/>
                                              </a:rPr>
                                            </m:ctrlPr>
                                          </m:fPr>
                                          <m:num>
                                            <m:r>
                                              <a:rPr lang="cs-CZ" sz="2400" i="1">
                                                <a:latin typeface="Cambria Math" panose="02040503050406030204" pitchFamily="18" charset="0"/>
                                                <a:ea typeface="Cambria Math" panose="02040503050406030204" pitchFamily="18" charset="0"/>
                                              </a:rPr>
                                              <m:t>𝜕𝜓</m:t>
                                            </m:r>
                                          </m:num>
                                          <m:den>
                                            <m:r>
                                              <a:rPr lang="cs-CZ" sz="2400" i="1">
                                                <a:latin typeface="Cambria Math" panose="02040503050406030204" pitchFamily="18" charset="0"/>
                                                <a:ea typeface="Cambria Math" panose="02040503050406030204" pitchFamily="18" charset="0"/>
                                              </a:rPr>
                                              <m:t>𝜕</m:t>
                                            </m:r>
                                            <m:r>
                                              <a:rPr lang="cs-CZ" sz="2400" i="1">
                                                <a:latin typeface="Cambria Math" panose="02040503050406030204" pitchFamily="18" charset="0"/>
                                                <a:ea typeface="Cambria Math" panose="02040503050406030204" pitchFamily="18" charset="0"/>
                                              </a:rPr>
                                              <m:t>𝑧</m:t>
                                            </m:r>
                                          </m:den>
                                        </m:f>
                                      </m:e>
                                    </m:d>
                                  </m:e>
                                  <m:sup>
                                    <m:r>
                                      <a:rPr lang="cs-CZ" sz="2400" i="1">
                                        <a:latin typeface="Cambria Math" panose="02040503050406030204" pitchFamily="18" charset="0"/>
                                      </a:rPr>
                                      <m:t>2</m:t>
                                    </m:r>
                                  </m:sup>
                                </m:sSup>
                                <m:r>
                                  <a:rPr lang="cs-CZ" sz="2400" b="0" i="1" smtClean="0">
                                    <a:latin typeface="Cambria Math" panose="02040503050406030204" pitchFamily="18" charset="0"/>
                                  </a:rPr>
                                  <m:t>−</m:t>
                                </m:r>
                                <m:f>
                                  <m:fPr>
                                    <m:ctrlPr>
                                      <a:rPr lang="cs-CZ" sz="2400" b="0" i="1" smtClean="0">
                                        <a:latin typeface="Cambria Math" panose="02040503050406030204" pitchFamily="18" charset="0"/>
                                      </a:rPr>
                                    </m:ctrlPr>
                                  </m:fPr>
                                  <m:num>
                                    <m:r>
                                      <a:rPr lang="cs-CZ" sz="2400" b="0" i="1" smtClean="0">
                                        <a:latin typeface="Cambria Math" panose="02040503050406030204" pitchFamily="18" charset="0"/>
                                      </a:rPr>
                                      <m:t>2</m:t>
                                    </m:r>
                                    <m:r>
                                      <a:rPr lang="cs-CZ" sz="2400" b="0" i="1" smtClean="0">
                                        <a:latin typeface="Cambria Math" panose="02040503050406030204" pitchFamily="18" charset="0"/>
                                      </a:rPr>
                                      <m:t>𝑚</m:t>
                                    </m:r>
                                  </m:num>
                                  <m:den>
                                    <m:sSup>
                                      <m:sSupPr>
                                        <m:ctrlPr>
                                          <a:rPr lang="cs-CZ" sz="2400" i="1">
                                            <a:latin typeface="Cambria Math" panose="02040503050406030204" pitchFamily="18" charset="0"/>
                                          </a:rPr>
                                        </m:ctrlPr>
                                      </m:sSupPr>
                                      <m:e>
                                        <m:r>
                                          <a:rPr lang="cs-CZ" sz="2400" i="1">
                                            <a:latin typeface="Cambria Math" panose="02040503050406030204" pitchFamily="18" charset="0"/>
                                          </a:rPr>
                                          <m:t>𝐾</m:t>
                                        </m:r>
                                      </m:e>
                                      <m:sup>
                                        <m:r>
                                          <a:rPr lang="cs-CZ" sz="2400" i="1">
                                            <a:latin typeface="Cambria Math" panose="02040503050406030204" pitchFamily="18" charset="0"/>
                                          </a:rPr>
                                          <m:t>2</m:t>
                                        </m:r>
                                      </m:sup>
                                    </m:sSup>
                                  </m:den>
                                </m:f>
                                <m:d>
                                  <m:dPr>
                                    <m:ctrlPr>
                                      <a:rPr lang="cs-CZ" sz="2400" b="0" i="1" smtClean="0">
                                        <a:latin typeface="Cambria Math" panose="02040503050406030204" pitchFamily="18" charset="0"/>
                                      </a:rPr>
                                    </m:ctrlPr>
                                  </m:dPr>
                                  <m:e>
                                    <m:r>
                                      <a:rPr lang="cs-CZ" sz="2400" b="0" i="1" smtClean="0">
                                        <a:latin typeface="Cambria Math" panose="02040503050406030204" pitchFamily="18" charset="0"/>
                                      </a:rPr>
                                      <m:t>𝐸</m:t>
                                    </m:r>
                                    <m:r>
                                      <a:rPr lang="cs-CZ" sz="2400" b="0" i="1" smtClean="0">
                                        <a:latin typeface="Cambria Math" panose="02040503050406030204" pitchFamily="18" charset="0"/>
                                      </a:rPr>
                                      <m:t>+</m:t>
                                    </m:r>
                                    <m:f>
                                      <m:fPr>
                                        <m:ctrlPr>
                                          <a:rPr lang="cs-CZ" sz="2400" b="0" i="1" smtClean="0">
                                            <a:latin typeface="Cambria Math" panose="02040503050406030204" pitchFamily="18" charset="0"/>
                                          </a:rPr>
                                        </m:ctrlPr>
                                      </m:fPr>
                                      <m:num>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𝑒</m:t>
                                            </m:r>
                                          </m:e>
                                          <m:sup>
                                            <m:r>
                                              <a:rPr lang="cs-CZ" sz="2400" b="0" i="1" smtClean="0">
                                                <a:latin typeface="Cambria Math" panose="02040503050406030204" pitchFamily="18" charset="0"/>
                                              </a:rPr>
                                              <m:t>2</m:t>
                                            </m:r>
                                          </m:sup>
                                        </m:sSup>
                                      </m:num>
                                      <m:den>
                                        <m:r>
                                          <a:rPr lang="cs-CZ" sz="2400" b="0" i="1" smtClean="0">
                                            <a:latin typeface="Cambria Math" panose="02040503050406030204" pitchFamily="18" charset="0"/>
                                          </a:rPr>
                                          <m:t>𝑟</m:t>
                                        </m:r>
                                      </m:den>
                                    </m:f>
                                  </m:e>
                                </m:d>
                                <m:sSup>
                                  <m:sSupPr>
                                    <m:ctrlPr>
                                      <a:rPr lang="cs-CZ" sz="2400" i="1">
                                        <a:latin typeface="Cambria Math" panose="02040503050406030204" pitchFamily="18" charset="0"/>
                                        <a:ea typeface="Cambria Math" panose="02040503050406030204" pitchFamily="18" charset="0"/>
                                      </a:rPr>
                                    </m:ctrlPr>
                                  </m:sSupPr>
                                  <m:e>
                                    <m:r>
                                      <a:rPr lang="cs-CZ" sz="2400" i="1">
                                        <a:latin typeface="Cambria Math" panose="02040503050406030204" pitchFamily="18" charset="0"/>
                                        <a:ea typeface="Cambria Math" panose="02040503050406030204" pitchFamily="18" charset="0"/>
                                      </a:rPr>
                                      <m:t>𝜓</m:t>
                                    </m:r>
                                  </m:e>
                                  <m:sup>
                                    <m:r>
                                      <a:rPr lang="cs-CZ" sz="2400" i="1">
                                        <a:latin typeface="Cambria Math" panose="02040503050406030204" pitchFamily="18" charset="0"/>
                                      </a:rPr>
                                      <m:t>2</m:t>
                                    </m:r>
                                  </m:sup>
                                </m:sSup>
                              </m:e>
                            </m:d>
                          </m:e>
                        </m:nary>
                        <m:r>
                          <a:rPr lang="cs-CZ" sz="2400" b="0" i="1" smtClean="0">
                            <a:latin typeface="Cambria Math" panose="02040503050406030204" pitchFamily="18" charset="0"/>
                          </a:rPr>
                          <m:t>=0</m:t>
                        </m:r>
                      </m:oMath>
                    </m:oMathPara>
                  </a14:m>
                  <a:endParaRPr lang="cs-CZ" sz="2400" dirty="0"/>
                </a:p>
              </p:txBody>
            </p:sp>
          </mc:Choice>
          <mc:Fallback xmlns="">
            <p:sp>
              <p:nvSpPr>
                <p:cNvPr id="32" name="TextovéPole 31">
                  <a:extLst>
                    <a:ext uri="{FF2B5EF4-FFF2-40B4-BE49-F238E27FC236}">
                      <a16:creationId xmlns:a16="http://schemas.microsoft.com/office/drawing/2014/main" id="{0228CB77-5905-61EE-9963-A9622F6DEFBE}"/>
                    </a:ext>
                  </a:extLst>
                </p:cNvPr>
                <p:cNvSpPr txBox="1">
                  <a:spLocks noRot="1" noChangeAspect="1" noMove="1" noResize="1" noEditPoints="1" noAdjustHandles="1" noChangeArrowheads="1" noChangeShapeType="1" noTextEdit="1"/>
                </p:cNvSpPr>
                <p:nvPr/>
              </p:nvSpPr>
              <p:spPr>
                <a:xfrm>
                  <a:off x="1658899" y="937708"/>
                  <a:ext cx="9741834" cy="1143390"/>
                </a:xfrm>
                <a:prstGeom prst="rect">
                  <a:avLst/>
                </a:prstGeom>
                <a:blipFill>
                  <a:blip r:embed="rId14"/>
                  <a:stretch>
                    <a:fillRect/>
                  </a:stretch>
                </a:blipFill>
              </p:spPr>
              <p:txBody>
                <a:bodyPr/>
                <a:lstStyle/>
                <a:p>
                  <a:r>
                    <a:rPr lang="cs-CZ">
                      <a:noFill/>
                    </a:rPr>
                    <a:t> </a:t>
                  </a:r>
                </a:p>
              </p:txBody>
            </p:sp>
          </mc:Fallback>
        </mc:AlternateContent>
        <p:sp>
          <p:nvSpPr>
            <p:cNvPr id="33" name="Obdélník 32">
              <a:extLst>
                <a:ext uri="{FF2B5EF4-FFF2-40B4-BE49-F238E27FC236}">
                  <a16:creationId xmlns:a16="http://schemas.microsoft.com/office/drawing/2014/main" id="{BAD08EEF-EA2E-410C-DC23-4EE9D6371072}"/>
                </a:ext>
              </a:extLst>
            </p:cNvPr>
            <p:cNvSpPr/>
            <p:nvPr/>
          </p:nvSpPr>
          <p:spPr>
            <a:xfrm>
              <a:off x="1578450" y="881533"/>
              <a:ext cx="9959959" cy="132149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dirty="0"/>
            </a:p>
          </p:txBody>
        </p:sp>
      </p:grpSp>
    </p:spTree>
    <p:extLst>
      <p:ext uri="{BB962C8B-B14F-4D97-AF65-F5344CB8AC3E}">
        <p14:creationId xmlns:p14="http://schemas.microsoft.com/office/powerpoint/2010/main" val="847121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heel(1)">
                                      <p:cBhvr>
                                        <p:cTn id="11" dur="2000"/>
                                        <p:tgtEl>
                                          <p:spTgt spid="18"/>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5"/>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nodeType="afterEffect">
                                  <p:stCondLst>
                                    <p:cond delay="25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C944D317-11BE-6CCA-772F-11E572AAB3D2}"/>
              </a:ext>
            </a:extLst>
          </p:cNvPr>
          <p:cNvPicPr>
            <a:picLocks noChangeAspect="1"/>
          </p:cNvPicPr>
          <p:nvPr/>
        </p:nvPicPr>
        <p:blipFill>
          <a:blip r:embed="rId2"/>
          <a:stretch>
            <a:fillRect/>
          </a:stretch>
        </p:blipFill>
        <p:spPr>
          <a:xfrm>
            <a:off x="1484571" y="745580"/>
            <a:ext cx="9222857" cy="5952543"/>
          </a:xfrm>
          <a:prstGeom prst="rect">
            <a:avLst/>
          </a:prstGeom>
        </p:spPr>
      </p:pic>
      <p:sp>
        <p:nvSpPr>
          <p:cNvPr id="2" name="Obdélník 1">
            <a:extLst>
              <a:ext uri="{FF2B5EF4-FFF2-40B4-BE49-F238E27FC236}">
                <a16:creationId xmlns:a16="http://schemas.microsoft.com/office/drawing/2014/main" id="{7F66E603-693F-29FB-0036-EA9080D6415F}"/>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E156E7EE-C904-6863-C560-B4FEC10E3811}"/>
              </a:ext>
            </a:extLst>
          </p:cNvPr>
          <p:cNvSpPr txBox="1"/>
          <p:nvPr/>
        </p:nvSpPr>
        <p:spPr>
          <a:xfrm>
            <a:off x="1959447" y="28602"/>
            <a:ext cx="8549328"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a:t>
            </a:r>
            <a:r>
              <a:rPr lang="cs-CZ" sz="2400" cap="small" dirty="0" err="1">
                <a:solidFill>
                  <a:srgbClr val="70AD47">
                    <a:lumMod val="50000"/>
                  </a:srgbClr>
                </a:solidFill>
                <a:latin typeface="Calibri" panose="020F0502020204030204"/>
              </a:rPr>
              <a:t>nerelativistickou</a:t>
            </a:r>
            <a:r>
              <a:rPr lang="cs-CZ" sz="2400" cap="small" dirty="0">
                <a:solidFill>
                  <a:srgbClr val="70AD47">
                    <a:lumMod val="50000"/>
                  </a:srgbClr>
                </a:solidFill>
                <a:latin typeface="Calibri" panose="020F0502020204030204"/>
              </a:rPr>
              <a:t> vlnovou rovnici (podruhé)</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5" name="Obdélník 4">
            <a:extLst>
              <a:ext uri="{FF2B5EF4-FFF2-40B4-BE49-F238E27FC236}">
                <a16:creationId xmlns:a16="http://schemas.microsoft.com/office/drawing/2014/main" id="{97827FB6-9543-B5A9-FEFB-FE54AA0F58E1}"/>
              </a:ext>
            </a:extLst>
          </p:cNvPr>
          <p:cNvSpPr/>
          <p:nvPr/>
        </p:nvSpPr>
        <p:spPr>
          <a:xfrm>
            <a:off x="6639764" y="2149311"/>
            <a:ext cx="1740665" cy="480768"/>
          </a:xfrm>
          <a:custGeom>
            <a:avLst/>
            <a:gdLst>
              <a:gd name="connsiteX0" fmla="*/ 0 w 1740665"/>
              <a:gd name="connsiteY0" fmla="*/ 0 h 480768"/>
              <a:gd name="connsiteX1" fmla="*/ 528002 w 1740665"/>
              <a:gd name="connsiteY1" fmla="*/ 0 h 480768"/>
              <a:gd name="connsiteX2" fmla="*/ 1143037 w 1740665"/>
              <a:gd name="connsiteY2" fmla="*/ 0 h 480768"/>
              <a:gd name="connsiteX3" fmla="*/ 1740665 w 1740665"/>
              <a:gd name="connsiteY3" fmla="*/ 0 h 480768"/>
              <a:gd name="connsiteX4" fmla="*/ 1740665 w 1740665"/>
              <a:gd name="connsiteY4" fmla="*/ 480768 h 480768"/>
              <a:gd name="connsiteX5" fmla="*/ 1177850 w 1740665"/>
              <a:gd name="connsiteY5" fmla="*/ 480768 h 480768"/>
              <a:gd name="connsiteX6" fmla="*/ 632442 w 1740665"/>
              <a:gd name="connsiteY6" fmla="*/ 480768 h 480768"/>
              <a:gd name="connsiteX7" fmla="*/ 0 w 1740665"/>
              <a:gd name="connsiteY7" fmla="*/ 480768 h 480768"/>
              <a:gd name="connsiteX8" fmla="*/ 0 w 1740665"/>
              <a:gd name="connsiteY8" fmla="*/ 0 h 480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40665" h="480768" extrusionOk="0">
                <a:moveTo>
                  <a:pt x="0" y="0"/>
                </a:moveTo>
                <a:cubicBezTo>
                  <a:pt x="125664" y="-37479"/>
                  <a:pt x="364078" y="61343"/>
                  <a:pt x="528002" y="0"/>
                </a:cubicBezTo>
                <a:cubicBezTo>
                  <a:pt x="691926" y="-61343"/>
                  <a:pt x="926880" y="58876"/>
                  <a:pt x="1143037" y="0"/>
                </a:cubicBezTo>
                <a:cubicBezTo>
                  <a:pt x="1359194" y="-58876"/>
                  <a:pt x="1503694" y="29410"/>
                  <a:pt x="1740665" y="0"/>
                </a:cubicBezTo>
                <a:cubicBezTo>
                  <a:pt x="1763503" y="173241"/>
                  <a:pt x="1728701" y="258932"/>
                  <a:pt x="1740665" y="480768"/>
                </a:cubicBezTo>
                <a:cubicBezTo>
                  <a:pt x="1544710" y="527185"/>
                  <a:pt x="1421162" y="470656"/>
                  <a:pt x="1177850" y="480768"/>
                </a:cubicBezTo>
                <a:cubicBezTo>
                  <a:pt x="934538" y="490880"/>
                  <a:pt x="861537" y="475792"/>
                  <a:pt x="632442" y="480768"/>
                </a:cubicBezTo>
                <a:cubicBezTo>
                  <a:pt x="403347" y="485744"/>
                  <a:pt x="220099" y="415931"/>
                  <a:pt x="0" y="480768"/>
                </a:cubicBezTo>
                <a:cubicBezTo>
                  <a:pt x="-29339" y="357062"/>
                  <a:pt x="7195" y="215652"/>
                  <a:pt x="0" y="0"/>
                </a:cubicBezTo>
                <a:close/>
              </a:path>
            </a:pathLst>
          </a:custGeom>
          <a:noFill/>
          <a:ln w="28575">
            <a:solidFill>
              <a:srgbClr val="FF0000"/>
            </a:solidFill>
            <a:extLst>
              <a:ext uri="{C807C97D-BFC1-408E-A445-0C87EB9F89A2}">
                <ask:lineSketchStyleProps xmlns:ask="http://schemas.microsoft.com/office/drawing/2018/sketchyshapes" sd="3665928999">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TextovéPole 5">
            <a:extLst>
              <a:ext uri="{FF2B5EF4-FFF2-40B4-BE49-F238E27FC236}">
                <a16:creationId xmlns:a16="http://schemas.microsoft.com/office/drawing/2014/main" id="{5DFBBD98-8EE0-B4AE-07C0-7D4F95D446C4}"/>
              </a:ext>
            </a:extLst>
          </p:cNvPr>
          <p:cNvSpPr txBox="1"/>
          <p:nvPr/>
        </p:nvSpPr>
        <p:spPr>
          <a:xfrm>
            <a:off x="11363013" y="0"/>
            <a:ext cx="304892" cy="523220"/>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a:t>
            </a:r>
          </a:p>
        </p:txBody>
      </p:sp>
      <p:sp>
        <p:nvSpPr>
          <p:cNvPr id="7" name="TextovéPole 6">
            <a:extLst>
              <a:ext uri="{FF2B5EF4-FFF2-40B4-BE49-F238E27FC236}">
                <a16:creationId xmlns:a16="http://schemas.microsoft.com/office/drawing/2014/main" id="{673C03B6-D9C6-7A4E-D23C-086375BB012B}"/>
              </a:ext>
            </a:extLst>
          </p:cNvPr>
          <p:cNvSpPr txBox="1"/>
          <p:nvPr/>
        </p:nvSpPr>
        <p:spPr>
          <a:xfrm>
            <a:off x="2384613" y="6174059"/>
            <a:ext cx="7256987" cy="369332"/>
          </a:xfrm>
          <a:prstGeom prst="rect">
            <a:avLst/>
          </a:prstGeom>
          <a:noFill/>
        </p:spPr>
        <p:txBody>
          <a:bodyPr wrap="none" rtlCol="0">
            <a:spAutoFit/>
          </a:bodyPr>
          <a:lstStyle/>
          <a:p>
            <a:pPr algn="ctr"/>
            <a:r>
              <a:rPr lang="en-US" dirty="0">
                <a:solidFill>
                  <a:schemeClr val="accent6">
                    <a:lumMod val="75000"/>
                  </a:schemeClr>
                </a:solidFill>
              </a:rPr>
              <a:t>Archive for the History of Quantum Physics, reel 40, section 5, item 3.</a:t>
            </a:r>
            <a:endParaRPr lang="cs-CZ" dirty="0">
              <a:solidFill>
                <a:schemeClr val="accent6">
                  <a:lumMod val="75000"/>
                </a:schemeClr>
              </a:solidFill>
            </a:endParaRPr>
          </a:p>
        </p:txBody>
      </p:sp>
    </p:spTree>
    <p:extLst>
      <p:ext uri="{BB962C8B-B14F-4D97-AF65-F5344CB8AC3E}">
        <p14:creationId xmlns:p14="http://schemas.microsoft.com/office/powerpoint/2010/main" val="2342718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E9631-6ED7-905D-466F-67E3E0809E68}"/>
            </a:ext>
          </a:extLst>
        </p:cNvPr>
        <p:cNvGrpSpPr/>
        <p:nvPr/>
      </p:nvGrpSpPr>
      <p:grpSpPr>
        <a:xfrm>
          <a:off x="0" y="0"/>
          <a:ext cx="0" cy="0"/>
          <a:chOff x="0" y="0"/>
          <a:chExt cx="0" cy="0"/>
        </a:xfrm>
      </p:grpSpPr>
      <p:pic>
        <p:nvPicPr>
          <p:cNvPr id="7" name="Obrázek 6">
            <a:extLst>
              <a:ext uri="{FF2B5EF4-FFF2-40B4-BE49-F238E27FC236}">
                <a16:creationId xmlns:a16="http://schemas.microsoft.com/office/drawing/2014/main" id="{6143123C-1DDF-D1CF-B30D-DFD5BE87DDE1}"/>
              </a:ext>
            </a:extLst>
          </p:cNvPr>
          <p:cNvPicPr>
            <a:picLocks noChangeAspect="1"/>
          </p:cNvPicPr>
          <p:nvPr/>
        </p:nvPicPr>
        <p:blipFill>
          <a:blip r:embed="rId2"/>
          <a:stretch>
            <a:fillRect/>
          </a:stretch>
        </p:blipFill>
        <p:spPr>
          <a:xfrm>
            <a:off x="6386894" y="699692"/>
            <a:ext cx="3786389" cy="59598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Obrázek 4">
            <a:extLst>
              <a:ext uri="{FF2B5EF4-FFF2-40B4-BE49-F238E27FC236}">
                <a16:creationId xmlns:a16="http://schemas.microsoft.com/office/drawing/2014/main" id="{D5977004-30FC-7C65-08E8-DED732F170C9}"/>
              </a:ext>
            </a:extLst>
          </p:cNvPr>
          <p:cNvPicPr>
            <a:picLocks noChangeAspect="1"/>
          </p:cNvPicPr>
          <p:nvPr/>
        </p:nvPicPr>
        <p:blipFill>
          <a:blip r:embed="rId3"/>
          <a:stretch>
            <a:fillRect/>
          </a:stretch>
        </p:blipFill>
        <p:spPr>
          <a:xfrm>
            <a:off x="1707177" y="1234914"/>
            <a:ext cx="4097930" cy="5424591"/>
          </a:xfrm>
          <a:prstGeom prst="rect">
            <a:avLst/>
          </a:prstGeom>
          <a:solidFill>
            <a:srgbClr val="FFFFFF">
              <a:shade val="85000"/>
            </a:srgbClr>
          </a:solidFill>
          <a:ln w="88900" cap="sq">
            <a:solidFill>
              <a:srgbClr val="FFFFFF"/>
            </a:solidFill>
            <a:miter lim="800000"/>
          </a:ln>
          <a:effectLst>
            <a:outerShdw blurRad="50800" dist="38100" dir="5400000" algn="t" rotWithShape="0">
              <a:prstClr val="black">
                <a:alpha val="40000"/>
              </a:prstClr>
            </a:outerShdw>
          </a:effectLst>
          <a:scene3d>
            <a:camera prst="orthographicFront"/>
            <a:lightRig rig="twoPt" dir="t">
              <a:rot lat="0" lon="0" rev="7200000"/>
            </a:lightRig>
          </a:scene3d>
          <a:sp3d>
            <a:bevelT w="25400" h="19050"/>
            <a:contourClr>
              <a:srgbClr val="FFFFFF"/>
            </a:contourClr>
          </a:sp3d>
        </p:spPr>
      </p:pic>
      <p:sp>
        <p:nvSpPr>
          <p:cNvPr id="8" name="TextovéPole 7">
            <a:extLst>
              <a:ext uri="{FF2B5EF4-FFF2-40B4-BE49-F238E27FC236}">
                <a16:creationId xmlns:a16="http://schemas.microsoft.com/office/drawing/2014/main" id="{F7F96FAF-3936-0605-C53A-5B28082DD82C}"/>
              </a:ext>
            </a:extLst>
          </p:cNvPr>
          <p:cNvSpPr txBox="1"/>
          <p:nvPr/>
        </p:nvSpPr>
        <p:spPr>
          <a:xfrm>
            <a:off x="117233" y="699692"/>
            <a:ext cx="2442335" cy="1077218"/>
          </a:xfrm>
          <a:prstGeom prst="rect">
            <a:avLst/>
          </a:prstGeom>
          <a:noFill/>
        </p:spPr>
        <p:txBody>
          <a:bodyPr wrap="none" rtlCol="0">
            <a:spAutoFit/>
          </a:bodyPr>
          <a:lstStyle/>
          <a:p>
            <a:pPr algn="ctr"/>
            <a:r>
              <a:rPr lang="cs-CZ" sz="2400" dirty="0">
                <a:solidFill>
                  <a:schemeClr val="accent6">
                    <a:lumMod val="75000"/>
                  </a:schemeClr>
                </a:solidFill>
                <a:latin typeface="Dreaming Outloud Script Pro" panose="03050502040304050704" pitchFamily="66" charset="0"/>
                <a:cs typeface="Dreaming Outloud Script Pro" panose="03050502040304050704" pitchFamily="66" charset="0"/>
              </a:rPr>
              <a:t>Ann. </a:t>
            </a:r>
            <a:r>
              <a:rPr lang="cs-CZ" sz="2400" dirty="0" err="1">
                <a:solidFill>
                  <a:schemeClr val="accent6">
                    <a:lumMod val="75000"/>
                  </a:schemeClr>
                </a:solidFill>
                <a:latin typeface="Dreaming Outloud Script Pro" panose="03050502040304050704" pitchFamily="66" charset="0"/>
                <a:cs typeface="Dreaming Outloud Script Pro" panose="03050502040304050704" pitchFamily="66" charset="0"/>
              </a:rPr>
              <a:t>Phys</a:t>
            </a:r>
            <a:r>
              <a:rPr lang="cs-CZ" sz="2400" dirty="0">
                <a:solidFill>
                  <a:schemeClr val="accent6">
                    <a:lumMod val="75000"/>
                  </a:schemeClr>
                </a:solidFill>
                <a:latin typeface="Dreaming Outloud Script Pro" panose="03050502040304050704" pitchFamily="66" charset="0"/>
                <a:cs typeface="Dreaming Outloud Script Pro" panose="03050502040304050704" pitchFamily="66" charset="0"/>
              </a:rPr>
              <a:t>. 1926</a:t>
            </a:r>
          </a:p>
          <a:p>
            <a:pPr algn="ctr"/>
            <a:r>
              <a:rPr lang="cs-CZ" sz="2000" dirty="0">
                <a:solidFill>
                  <a:schemeClr val="accent6">
                    <a:lumMod val="75000"/>
                  </a:schemeClr>
                </a:solidFill>
                <a:latin typeface="Dreaming Outloud Script Pro" panose="03050502040304050704" pitchFamily="66" charset="0"/>
                <a:cs typeface="Dreaming Outloud Script Pro" panose="03050502040304050704" pitchFamily="66" charset="0"/>
              </a:rPr>
              <a:t>(došlo 27. ledna, </a:t>
            </a:r>
          </a:p>
          <a:p>
            <a:pPr algn="ctr"/>
            <a:r>
              <a:rPr lang="cs-CZ" sz="2000" dirty="0">
                <a:solidFill>
                  <a:schemeClr val="accent6">
                    <a:lumMod val="75000"/>
                  </a:schemeClr>
                </a:solidFill>
                <a:latin typeface="Dreaming Outloud Script Pro" panose="03050502040304050704" pitchFamily="66" charset="0"/>
                <a:cs typeface="Dreaming Outloud Script Pro" panose="03050502040304050704" pitchFamily="66" charset="0"/>
              </a:rPr>
              <a:t>Vyšlo v březnu )</a:t>
            </a:r>
          </a:p>
        </p:txBody>
      </p:sp>
      <p:cxnSp>
        <p:nvCxnSpPr>
          <p:cNvPr id="10" name="Přímá spojnice se šipkou 9">
            <a:extLst>
              <a:ext uri="{FF2B5EF4-FFF2-40B4-BE49-F238E27FC236}">
                <a16:creationId xmlns:a16="http://schemas.microsoft.com/office/drawing/2014/main" id="{449E2C4A-E285-7C39-E62C-50E88001BB6A}"/>
              </a:ext>
            </a:extLst>
          </p:cNvPr>
          <p:cNvCxnSpPr>
            <a:cxnSpLocks/>
          </p:cNvCxnSpPr>
          <p:nvPr/>
        </p:nvCxnSpPr>
        <p:spPr>
          <a:xfrm flipH="1">
            <a:off x="9096268" y="5668115"/>
            <a:ext cx="1508289" cy="490193"/>
          </a:xfrm>
          <a:prstGeom prst="straightConnector1">
            <a:avLst/>
          </a:prstGeom>
          <a:ln w="28575">
            <a:solidFill>
              <a:srgbClr val="C00000"/>
            </a:solidFill>
            <a:tailEnd type="stealth" w="lg" len="lg"/>
          </a:ln>
        </p:spPr>
        <p:style>
          <a:lnRef idx="2">
            <a:schemeClr val="accent1"/>
          </a:lnRef>
          <a:fillRef idx="0">
            <a:schemeClr val="accent1"/>
          </a:fillRef>
          <a:effectRef idx="1">
            <a:schemeClr val="accent1"/>
          </a:effectRef>
          <a:fontRef idx="minor">
            <a:schemeClr val="tx1"/>
          </a:fontRef>
        </p:style>
      </p:cxnSp>
      <p:sp>
        <p:nvSpPr>
          <p:cNvPr id="2" name="Obdélník 1">
            <a:extLst>
              <a:ext uri="{FF2B5EF4-FFF2-40B4-BE49-F238E27FC236}">
                <a16:creationId xmlns:a16="http://schemas.microsoft.com/office/drawing/2014/main" id="{543615EA-3D9D-7190-E108-88DE34F0689E}"/>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5CE29D8E-0E66-5C60-7F5A-FDF92FEB77E7}"/>
              </a:ext>
            </a:extLst>
          </p:cNvPr>
          <p:cNvSpPr txBox="1"/>
          <p:nvPr/>
        </p:nvSpPr>
        <p:spPr>
          <a:xfrm>
            <a:off x="1959447" y="28602"/>
            <a:ext cx="8549328"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a:t>
            </a:r>
            <a:r>
              <a:rPr lang="cs-CZ" sz="2400" cap="small" dirty="0" err="1">
                <a:solidFill>
                  <a:srgbClr val="70AD47">
                    <a:lumMod val="50000"/>
                  </a:srgbClr>
                </a:solidFill>
                <a:latin typeface="Calibri" panose="020F0502020204030204"/>
              </a:rPr>
              <a:t>nerelativistickou</a:t>
            </a:r>
            <a:r>
              <a:rPr lang="cs-CZ" sz="2400" cap="small" dirty="0">
                <a:solidFill>
                  <a:srgbClr val="70AD47">
                    <a:lumMod val="50000"/>
                  </a:srgbClr>
                </a:solidFill>
                <a:latin typeface="Calibri" panose="020F0502020204030204"/>
              </a:rPr>
              <a:t> vlnovou rovnici (podruhé)</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3" name="TextovéPole 2">
            <a:extLst>
              <a:ext uri="{FF2B5EF4-FFF2-40B4-BE49-F238E27FC236}">
                <a16:creationId xmlns:a16="http://schemas.microsoft.com/office/drawing/2014/main" id="{FAC2B09D-D7F9-4D32-7D76-F7B47133EAFA}"/>
              </a:ext>
            </a:extLst>
          </p:cNvPr>
          <p:cNvSpPr txBox="1"/>
          <p:nvPr/>
        </p:nvSpPr>
        <p:spPr>
          <a:xfrm>
            <a:off x="11363013" y="0"/>
            <a:ext cx="304892" cy="523220"/>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a:t>
            </a:r>
          </a:p>
        </p:txBody>
      </p:sp>
    </p:spTree>
    <p:extLst>
      <p:ext uri="{BB962C8B-B14F-4D97-AF65-F5344CB8AC3E}">
        <p14:creationId xmlns:p14="http://schemas.microsoft.com/office/powerpoint/2010/main" val="4218229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righ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F62EBB-CEE4-F9C7-803D-42B4EB852C8B}"/>
            </a:ext>
          </a:extLst>
        </p:cNvPr>
        <p:cNvGrpSpPr/>
        <p:nvPr/>
      </p:nvGrpSpPr>
      <p:grpSpPr>
        <a:xfrm>
          <a:off x="0" y="0"/>
          <a:ext cx="0" cy="0"/>
          <a:chOff x="0" y="0"/>
          <a:chExt cx="0" cy="0"/>
        </a:xfrm>
      </p:grpSpPr>
      <p:sp>
        <p:nvSpPr>
          <p:cNvPr id="3" name="Obdélník 2">
            <a:extLst>
              <a:ext uri="{FF2B5EF4-FFF2-40B4-BE49-F238E27FC236}">
                <a16:creationId xmlns:a16="http://schemas.microsoft.com/office/drawing/2014/main" id="{0A5F32A0-8C80-E621-636A-7F0D9B171B71}"/>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488A5C47-7A03-F378-42D8-44742B494C20}"/>
              </a:ext>
            </a:extLst>
          </p:cNvPr>
          <p:cNvSpPr txBox="1"/>
          <p:nvPr/>
        </p:nvSpPr>
        <p:spPr>
          <a:xfrm>
            <a:off x="305161" y="6117794"/>
            <a:ext cx="1385577" cy="384721"/>
          </a:xfrm>
          <a:prstGeom prst="rect">
            <a:avLst/>
          </a:prstGeom>
          <a:noFill/>
        </p:spPr>
        <p:txBody>
          <a:bodyPr wrap="square">
            <a:spAutoFit/>
          </a:bodyPr>
          <a:lstStyle/>
          <a:p>
            <a:r>
              <a:rPr lang="cs-CZ" sz="1900" b="1" dirty="0">
                <a:solidFill>
                  <a:schemeClr val="accent4">
                    <a:lumMod val="50000"/>
                  </a:schemeClr>
                </a:solidFill>
              </a:rPr>
              <a:t>1921</a:t>
            </a:r>
          </a:p>
        </p:txBody>
      </p:sp>
      <p:sp>
        <p:nvSpPr>
          <p:cNvPr id="8" name="TextovéPole 7">
            <a:extLst>
              <a:ext uri="{FF2B5EF4-FFF2-40B4-BE49-F238E27FC236}">
                <a16:creationId xmlns:a16="http://schemas.microsoft.com/office/drawing/2014/main" id="{E59BE9A7-5B68-6491-3C20-4B15B6CDF705}"/>
              </a:ext>
            </a:extLst>
          </p:cNvPr>
          <p:cNvSpPr txBox="1"/>
          <p:nvPr/>
        </p:nvSpPr>
        <p:spPr>
          <a:xfrm>
            <a:off x="3345185" y="28602"/>
            <a:ext cx="5484386" cy="461665"/>
          </a:xfrm>
          <a:prstGeom prst="rect">
            <a:avLst/>
          </a:prstGeom>
          <a:noFill/>
        </p:spPr>
        <p:txBody>
          <a:bodyPr wrap="none" rtlCol="0">
            <a:spAutoFit/>
          </a:bodyPr>
          <a:lstStyle/>
          <a:p>
            <a:r>
              <a:rPr lang="cs-CZ" sz="2400" cap="small" dirty="0">
                <a:solidFill>
                  <a:srgbClr val="70AD47">
                    <a:lumMod val="50000"/>
                  </a:srgbClr>
                </a:solidFill>
                <a:latin typeface="Calibri" panose="020F0502020204030204"/>
              </a:rPr>
              <a:t>Erwin Rudolf Josef Alexander </a:t>
            </a:r>
            <a:r>
              <a:rPr lang="cs-CZ" sz="2400" cap="small" dirty="0" err="1">
                <a:solidFill>
                  <a:srgbClr val="70AD47">
                    <a:lumMod val="50000"/>
                  </a:srgbClr>
                </a:solidFill>
                <a:latin typeface="Calibri" panose="020F0502020204030204"/>
              </a:rPr>
              <a:t>Schrödinger</a:t>
            </a:r>
            <a:endParaRPr lang="cs-CZ" sz="2400" cap="small" dirty="0">
              <a:solidFill>
                <a:srgbClr val="70AD47">
                  <a:lumMod val="50000"/>
                </a:srgbClr>
              </a:solidFill>
              <a:latin typeface="Calibri" panose="020F0502020204030204"/>
            </a:endParaRPr>
          </a:p>
        </p:txBody>
      </p:sp>
      <p:sp>
        <p:nvSpPr>
          <p:cNvPr id="9" name="TextovéPole 8">
            <a:extLst>
              <a:ext uri="{FF2B5EF4-FFF2-40B4-BE49-F238E27FC236}">
                <a16:creationId xmlns:a16="http://schemas.microsoft.com/office/drawing/2014/main" id="{3B25AA2A-E767-9849-D37A-2349BCEE01D3}"/>
              </a:ext>
            </a:extLst>
          </p:cNvPr>
          <p:cNvSpPr txBox="1"/>
          <p:nvPr/>
        </p:nvSpPr>
        <p:spPr>
          <a:xfrm>
            <a:off x="2290710" y="6124205"/>
            <a:ext cx="9068585" cy="384721"/>
          </a:xfrm>
          <a:prstGeom prst="rect">
            <a:avLst/>
          </a:prstGeom>
          <a:noFill/>
        </p:spPr>
        <p:txBody>
          <a:bodyPr wrap="square">
            <a:spAutoFit/>
          </a:bodyPr>
          <a:lstStyle/>
          <a:p>
            <a:r>
              <a:rPr lang="cs-CZ" sz="1900" dirty="0"/>
              <a:t>řádný profesor teoretické fyziky na univerzitě v Curychu </a:t>
            </a:r>
          </a:p>
        </p:txBody>
      </p:sp>
      <p:pic>
        <p:nvPicPr>
          <p:cNvPr id="6" name="Obrázek 5">
            <a:extLst>
              <a:ext uri="{FF2B5EF4-FFF2-40B4-BE49-F238E27FC236}">
                <a16:creationId xmlns:a16="http://schemas.microsoft.com/office/drawing/2014/main" id="{23484F93-568A-9183-F8C3-AF2B3A5512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0147" y="1105927"/>
            <a:ext cx="3727622" cy="5322724"/>
          </a:xfrm>
          <a:prstGeom prst="rect">
            <a:avLst/>
          </a:prstGeom>
        </p:spPr>
      </p:pic>
    </p:spTree>
    <p:extLst>
      <p:ext uri="{BB962C8B-B14F-4D97-AF65-F5344CB8AC3E}">
        <p14:creationId xmlns:p14="http://schemas.microsoft.com/office/powerpoint/2010/main" val="21248349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a:extLst>
              <a:ext uri="{FF2B5EF4-FFF2-40B4-BE49-F238E27FC236}">
                <a16:creationId xmlns:a16="http://schemas.microsoft.com/office/drawing/2014/main" id="{C61A659F-44DA-0A66-7D44-83BF2C045B1E}"/>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 name="TextovéPole 4">
            <a:extLst>
              <a:ext uri="{FF2B5EF4-FFF2-40B4-BE49-F238E27FC236}">
                <a16:creationId xmlns:a16="http://schemas.microsoft.com/office/drawing/2014/main" id="{312B6D39-80B4-3D56-FD55-7C191E40CAF1}"/>
              </a:ext>
            </a:extLst>
          </p:cNvPr>
          <p:cNvSpPr txBox="1"/>
          <p:nvPr/>
        </p:nvSpPr>
        <p:spPr>
          <a:xfrm>
            <a:off x="1959447" y="28602"/>
            <a:ext cx="8549328"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a:t>
            </a:r>
            <a:r>
              <a:rPr lang="cs-CZ" sz="2400" cap="small" dirty="0" err="1">
                <a:solidFill>
                  <a:srgbClr val="70AD47">
                    <a:lumMod val="50000"/>
                  </a:srgbClr>
                </a:solidFill>
                <a:latin typeface="Calibri" panose="020F0502020204030204"/>
              </a:rPr>
              <a:t>nerelativistickou</a:t>
            </a:r>
            <a:r>
              <a:rPr lang="cs-CZ" sz="2400" cap="small" dirty="0">
                <a:solidFill>
                  <a:srgbClr val="70AD47">
                    <a:lumMod val="50000"/>
                  </a:srgbClr>
                </a:solidFill>
                <a:latin typeface="Calibri" panose="020F0502020204030204"/>
              </a:rPr>
              <a:t> vlnovou rovnici (podruhé)</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7" name="TextovéPole 6">
            <a:extLst>
              <a:ext uri="{FF2B5EF4-FFF2-40B4-BE49-F238E27FC236}">
                <a16:creationId xmlns:a16="http://schemas.microsoft.com/office/drawing/2014/main" id="{72CB25F2-76F6-BC03-E8BF-03617969366F}"/>
              </a:ext>
            </a:extLst>
          </p:cNvPr>
          <p:cNvSpPr txBox="1"/>
          <p:nvPr/>
        </p:nvSpPr>
        <p:spPr>
          <a:xfrm>
            <a:off x="196935" y="459612"/>
            <a:ext cx="1562992" cy="461665"/>
          </a:xfrm>
          <a:prstGeom prst="rect">
            <a:avLst/>
          </a:prstGeom>
          <a:solidFill>
            <a:srgbClr val="FFFFFF">
              <a:alpha val="56078"/>
            </a:srgbClr>
          </a:solidFill>
          <a:ln>
            <a:solidFill>
              <a:schemeClr val="bg1">
                <a:lumMod val="75000"/>
              </a:schemeClr>
            </a:solidFill>
          </a:ln>
        </p:spPr>
        <p:txBody>
          <a:bodyPr wrap="none" rtlCol="0">
            <a:spAutoFit/>
          </a:bodyPr>
          <a:lstStyle/>
          <a:p>
            <a:pPr algn="ctr"/>
            <a:r>
              <a:rPr lang="cs-CZ" sz="2400" dirty="0">
                <a:solidFill>
                  <a:srgbClr val="70AD47">
                    <a:lumMod val="50000"/>
                  </a:srgbClr>
                </a:solidFill>
                <a:latin typeface="Calibri" panose="020F0502020204030204"/>
              </a:rPr>
              <a:t>Komentáře</a:t>
            </a:r>
            <a:endParaRPr lang="cs-CZ" sz="2400" cap="small" dirty="0">
              <a:solidFill>
                <a:srgbClr val="70AD47">
                  <a:lumMod val="50000"/>
                </a:srgbClr>
              </a:solidFill>
              <a:latin typeface="Calibri" panose="020F0502020204030204"/>
            </a:endParaRPr>
          </a:p>
        </p:txBody>
      </p:sp>
      <p:sp>
        <p:nvSpPr>
          <p:cNvPr id="2" name="TextovéPole 1">
            <a:extLst>
              <a:ext uri="{FF2B5EF4-FFF2-40B4-BE49-F238E27FC236}">
                <a16:creationId xmlns:a16="http://schemas.microsoft.com/office/drawing/2014/main" id="{B481B3BB-DD95-61EB-4AC8-A3CFA352E44A}"/>
              </a:ext>
            </a:extLst>
          </p:cNvPr>
          <p:cNvSpPr txBox="1"/>
          <p:nvPr/>
        </p:nvSpPr>
        <p:spPr>
          <a:xfrm>
            <a:off x="11363013" y="0"/>
            <a:ext cx="304892" cy="523220"/>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a:t>
            </a:r>
          </a:p>
        </p:txBody>
      </p:sp>
      <p:grpSp>
        <p:nvGrpSpPr>
          <p:cNvPr id="13" name="Skupina 12">
            <a:extLst>
              <a:ext uri="{FF2B5EF4-FFF2-40B4-BE49-F238E27FC236}">
                <a16:creationId xmlns:a16="http://schemas.microsoft.com/office/drawing/2014/main" id="{843ECCB6-9D46-FE40-BFC0-40E914D8DF1B}"/>
              </a:ext>
            </a:extLst>
          </p:cNvPr>
          <p:cNvGrpSpPr/>
          <p:nvPr/>
        </p:nvGrpSpPr>
        <p:grpSpPr>
          <a:xfrm>
            <a:off x="677719" y="2922657"/>
            <a:ext cx="11368481" cy="3086508"/>
            <a:chOff x="411759" y="1739436"/>
            <a:chExt cx="11368481" cy="3086508"/>
          </a:xfrm>
        </p:grpSpPr>
        <p:sp>
          <p:nvSpPr>
            <p:cNvPr id="3" name="TextovéPole 2">
              <a:extLst>
                <a:ext uri="{FF2B5EF4-FFF2-40B4-BE49-F238E27FC236}">
                  <a16:creationId xmlns:a16="http://schemas.microsoft.com/office/drawing/2014/main" id="{6561BF00-EF91-971F-3D2A-C2069980CA9C}"/>
                </a:ext>
              </a:extLst>
            </p:cNvPr>
            <p:cNvSpPr txBox="1"/>
            <p:nvPr/>
          </p:nvSpPr>
          <p:spPr>
            <a:xfrm>
              <a:off x="411759" y="1739436"/>
              <a:ext cx="11368481" cy="707886"/>
            </a:xfrm>
            <a:prstGeom prst="rect">
              <a:avLst/>
            </a:prstGeom>
            <a:noFill/>
          </p:spPr>
          <p:txBody>
            <a:bodyPr wrap="square">
              <a:spAutoFit/>
            </a:bodyPr>
            <a:lstStyle/>
            <a:p>
              <a:pPr marL="342900" indent="-342900">
                <a:buFont typeface="Wingdings" panose="05000000000000000000" pitchFamily="2" charset="2"/>
                <a:buChar char="Ø"/>
              </a:pPr>
              <a:r>
                <a:rPr lang="cs-CZ" sz="2000" dirty="0">
                  <a:solidFill>
                    <a:srgbClr val="0070C0"/>
                  </a:solidFill>
                  <a:latin typeface="Cavolini" panose="03000502040302020204" pitchFamily="66" charset="0"/>
                  <a:cs typeface="Cavolini" panose="03000502040302020204" pitchFamily="66" charset="0"/>
                </a:rPr>
                <a:t>Odvození, uvedené </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na prvních dvou stranách </a:t>
              </a:r>
              <a:r>
                <a:rPr lang="cs-CZ" sz="2000" dirty="0">
                  <a:solidFill>
                    <a:srgbClr val="0070C0"/>
                  </a:solidFill>
                  <a:latin typeface="Cavolini" panose="03000502040302020204" pitchFamily="66" charset="0"/>
                  <a:cs typeface="Cavolini" panose="03000502040302020204" pitchFamily="66" charset="0"/>
                </a:rPr>
                <a:t>článku, se může zdát podivně formální a přímo záhadné, bez komentářů a intuitivních úvah. </a:t>
              </a:r>
            </a:p>
          </p:txBody>
        </p:sp>
        <p:sp>
          <p:nvSpPr>
            <p:cNvPr id="8" name="TextovéPole 7">
              <a:extLst>
                <a:ext uri="{FF2B5EF4-FFF2-40B4-BE49-F238E27FC236}">
                  <a16:creationId xmlns:a16="http://schemas.microsoft.com/office/drawing/2014/main" id="{E76C2C5D-F932-A574-347A-EB76703F0CE2}"/>
                </a:ext>
              </a:extLst>
            </p:cNvPr>
            <p:cNvSpPr txBox="1"/>
            <p:nvPr/>
          </p:nvSpPr>
          <p:spPr>
            <a:xfrm>
              <a:off x="411759" y="2555225"/>
              <a:ext cx="10492305" cy="1015663"/>
            </a:xfrm>
            <a:prstGeom prst="rect">
              <a:avLst/>
            </a:prstGeom>
            <a:noFill/>
          </p:spPr>
          <p:txBody>
            <a:bodyPr wrap="square">
              <a:spAutoFit/>
            </a:bodyPr>
            <a:lstStyle/>
            <a:p>
              <a:pPr marL="342900" indent="-342900">
                <a:buFont typeface="Wingdings" panose="05000000000000000000" pitchFamily="2" charset="2"/>
                <a:buChar char="Ø"/>
              </a:pPr>
              <a:r>
                <a:rPr lang="cs-CZ" sz="2000" dirty="0">
                  <a:solidFill>
                    <a:srgbClr val="0070C0"/>
                  </a:solidFill>
                  <a:latin typeface="Cavolini" panose="03000502040302020204" pitchFamily="66" charset="0"/>
                  <a:cs typeface="Cavolini" panose="03000502040302020204" pitchFamily="66" charset="0"/>
                </a:rPr>
                <a:t>Zvolený přístup se </a:t>
              </a:r>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Schrödingerovi</a:t>
              </a:r>
              <a:r>
                <a:rPr lang="cs-CZ" sz="2000" dirty="0">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a:solidFill>
                    <a:srgbClr val="0070C0"/>
                  </a:solidFill>
                  <a:latin typeface="Cavolini" panose="03000502040302020204" pitchFamily="66" charset="0"/>
                  <a:cs typeface="Cavolini" panose="03000502040302020204" pitchFamily="66" charset="0"/>
                </a:rPr>
                <a:t>však jevil jako zcela přirozený  … Od studentských let totiž dobře znal souvislost mezi diferenciálními rovnicemi pro kmity kontinua a variačními principy …</a:t>
              </a:r>
            </a:p>
          </p:txBody>
        </p:sp>
        <p:sp>
          <p:nvSpPr>
            <p:cNvPr id="12" name="TextovéPole 11">
              <a:extLst>
                <a:ext uri="{FF2B5EF4-FFF2-40B4-BE49-F238E27FC236}">
                  <a16:creationId xmlns:a16="http://schemas.microsoft.com/office/drawing/2014/main" id="{213275C3-9FB3-EC2F-EAA7-028F4C3D5C70}"/>
                </a:ext>
              </a:extLst>
            </p:cNvPr>
            <p:cNvSpPr txBox="1"/>
            <p:nvPr/>
          </p:nvSpPr>
          <p:spPr>
            <a:xfrm>
              <a:off x="411760" y="3810281"/>
              <a:ext cx="10596900" cy="1015663"/>
            </a:xfrm>
            <a:prstGeom prst="rect">
              <a:avLst/>
            </a:prstGeom>
            <a:noFill/>
          </p:spPr>
          <p:txBody>
            <a:bodyPr wrap="square">
              <a:spAutoFit/>
            </a:bodyPr>
            <a:lstStyle/>
            <a:p>
              <a:pPr marL="342900" indent="-342900">
                <a:buFont typeface="Wingdings" panose="05000000000000000000" pitchFamily="2" charset="2"/>
                <a:buChar char="Ø"/>
              </a:pPr>
              <a:r>
                <a:rPr lang="cs-CZ" sz="2000" dirty="0">
                  <a:solidFill>
                    <a:srgbClr val="0070C0"/>
                  </a:solidFill>
                  <a:latin typeface="Cavolini" panose="03000502040302020204" pitchFamily="66" charset="0"/>
                  <a:cs typeface="Cavolini" panose="03000502040302020204" pitchFamily="66" charset="0"/>
                </a:rPr>
                <a:t>„Zdůvodněním“ jeho přístupu byla </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rovnice</a:t>
              </a:r>
              <a:r>
                <a:rPr lang="cs-CZ" sz="2000" dirty="0">
                  <a:solidFill>
                    <a:srgbClr val="0070C0"/>
                  </a:solidFill>
                  <a:latin typeface="Cavolini" panose="03000502040302020204" pitchFamily="66" charset="0"/>
                  <a:cs typeface="Cavolini" panose="03000502040302020204" pitchFamily="66" charset="0"/>
                </a:rPr>
                <a:t> pro vlastní hodnoty energie a její úspěšná aplikace na atom vodíku (tomu se věnuje </a:t>
              </a:r>
              <a:r>
                <a:rPr lang="cs-CZ" sz="2000" dirty="0">
                  <a:solidFill>
                    <a:srgbClr val="FF0000"/>
                  </a:solidFill>
                  <a:latin typeface="Cavolini" panose="03000502040302020204" pitchFamily="66" charset="0"/>
                  <a:cs typeface="Cavolini" panose="03000502040302020204" pitchFamily="66" charset="0"/>
                </a:rPr>
                <a:t>9</a:t>
              </a:r>
              <a:r>
                <a:rPr lang="cs-CZ" sz="2000" dirty="0">
                  <a:solidFill>
                    <a:srgbClr val="0070C0"/>
                  </a:solidFill>
                  <a:latin typeface="Cavolini" panose="03000502040302020204" pitchFamily="66" charset="0"/>
                  <a:cs typeface="Cavolini" panose="03000502040302020204" pitchFamily="66" charset="0"/>
                </a:rPr>
                <a:t> stránek ze 16stránkového článku).</a:t>
              </a:r>
            </a:p>
          </p:txBody>
        </p:sp>
      </p:grpSp>
      <p:sp>
        <p:nvSpPr>
          <p:cNvPr id="9" name="TextovéPole 8">
            <a:extLst>
              <a:ext uri="{FF2B5EF4-FFF2-40B4-BE49-F238E27FC236}">
                <a16:creationId xmlns:a16="http://schemas.microsoft.com/office/drawing/2014/main" id="{48FEA1D2-ED52-9527-F571-5CED6EFB5354}"/>
              </a:ext>
            </a:extLst>
          </p:cNvPr>
          <p:cNvSpPr txBox="1"/>
          <p:nvPr/>
        </p:nvSpPr>
        <p:spPr>
          <a:xfrm>
            <a:off x="677719" y="1822975"/>
            <a:ext cx="10850893" cy="1015663"/>
          </a:xfrm>
          <a:prstGeom prst="rect">
            <a:avLst/>
          </a:prstGeom>
          <a:noFill/>
        </p:spPr>
        <p:txBody>
          <a:bodyPr wrap="square">
            <a:spAutoFit/>
          </a:bodyPr>
          <a:lstStyle/>
          <a:p>
            <a:pPr marL="342900" indent="-342900">
              <a:buFont typeface="Wingdings" panose="05000000000000000000" pitchFamily="2" charset="2"/>
              <a:buChar char="Ø"/>
            </a:pPr>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2000" dirty="0">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a:solidFill>
                  <a:srgbClr val="0070C0"/>
                </a:solidFill>
                <a:latin typeface="Cavolini" panose="03000502040302020204" pitchFamily="66" charset="0"/>
                <a:cs typeface="Cavolini" panose="03000502040302020204" pitchFamily="66" charset="0"/>
              </a:rPr>
              <a:t>nepovažoval prvotní odvození vlnové rovnice za dostatečně zdůvodněné, a proto hledal „důstojné“ fyzikální východisko… a jím byl </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variační princip</a:t>
            </a:r>
            <a:r>
              <a:rPr lang="cs-CZ" sz="2000" dirty="0">
                <a:solidFill>
                  <a:srgbClr val="0070C0"/>
                </a:solidFill>
                <a:latin typeface="Cavolini" panose="03000502040302020204" pitchFamily="66" charset="0"/>
                <a:cs typeface="Cavolini" panose="03000502040302020204" pitchFamily="66" charset="0"/>
              </a:rPr>
              <a:t>, který vládl a vládne fyzice.</a:t>
            </a:r>
          </a:p>
        </p:txBody>
      </p:sp>
    </p:spTree>
    <p:extLst>
      <p:ext uri="{BB962C8B-B14F-4D97-AF65-F5344CB8AC3E}">
        <p14:creationId xmlns:p14="http://schemas.microsoft.com/office/powerpoint/2010/main" val="3397385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1D491-72E2-7C7E-8D84-85688180534F}"/>
            </a:ext>
          </a:extLst>
        </p:cNvPr>
        <p:cNvGrpSpPr/>
        <p:nvPr/>
      </p:nvGrpSpPr>
      <p:grpSpPr>
        <a:xfrm>
          <a:off x="0" y="0"/>
          <a:ext cx="0" cy="0"/>
          <a:chOff x="0" y="0"/>
          <a:chExt cx="0" cy="0"/>
        </a:xfrm>
      </p:grpSpPr>
      <p:sp>
        <p:nvSpPr>
          <p:cNvPr id="4" name="Obdélník 3">
            <a:extLst>
              <a:ext uri="{FF2B5EF4-FFF2-40B4-BE49-F238E27FC236}">
                <a16:creationId xmlns:a16="http://schemas.microsoft.com/office/drawing/2014/main" id="{9F4D2886-3377-0E77-D3BF-7887A7DDA0EA}"/>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 name="TextovéPole 4">
            <a:extLst>
              <a:ext uri="{FF2B5EF4-FFF2-40B4-BE49-F238E27FC236}">
                <a16:creationId xmlns:a16="http://schemas.microsoft.com/office/drawing/2014/main" id="{C147B3EA-8163-F081-280E-8787AEBD164F}"/>
              </a:ext>
            </a:extLst>
          </p:cNvPr>
          <p:cNvSpPr txBox="1"/>
          <p:nvPr/>
        </p:nvSpPr>
        <p:spPr>
          <a:xfrm>
            <a:off x="1959447" y="28602"/>
            <a:ext cx="8549328"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a:t>
            </a:r>
            <a:r>
              <a:rPr lang="cs-CZ" sz="2400" cap="small" dirty="0" err="1">
                <a:solidFill>
                  <a:srgbClr val="70AD47">
                    <a:lumMod val="50000"/>
                  </a:srgbClr>
                </a:solidFill>
                <a:latin typeface="Calibri" panose="020F0502020204030204"/>
              </a:rPr>
              <a:t>nerelativistickou</a:t>
            </a:r>
            <a:r>
              <a:rPr lang="cs-CZ" sz="2400" cap="small" dirty="0">
                <a:solidFill>
                  <a:srgbClr val="70AD47">
                    <a:lumMod val="50000"/>
                  </a:srgbClr>
                </a:solidFill>
                <a:latin typeface="Calibri" panose="020F0502020204030204"/>
              </a:rPr>
              <a:t> vlnovou rovnici (podruhé)</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7" name="TextovéPole 6">
            <a:extLst>
              <a:ext uri="{FF2B5EF4-FFF2-40B4-BE49-F238E27FC236}">
                <a16:creationId xmlns:a16="http://schemas.microsoft.com/office/drawing/2014/main" id="{45EC3FF4-B71D-E756-AEBA-A12163C7A81F}"/>
              </a:ext>
            </a:extLst>
          </p:cNvPr>
          <p:cNvSpPr txBox="1"/>
          <p:nvPr/>
        </p:nvSpPr>
        <p:spPr>
          <a:xfrm>
            <a:off x="196935" y="459612"/>
            <a:ext cx="1562992" cy="461665"/>
          </a:xfrm>
          <a:prstGeom prst="rect">
            <a:avLst/>
          </a:prstGeom>
          <a:solidFill>
            <a:srgbClr val="FFFFFF">
              <a:alpha val="56078"/>
            </a:srgbClr>
          </a:solidFill>
          <a:ln>
            <a:solidFill>
              <a:schemeClr val="bg1">
                <a:lumMod val="75000"/>
              </a:schemeClr>
            </a:solidFill>
          </a:ln>
        </p:spPr>
        <p:txBody>
          <a:bodyPr wrap="none" rtlCol="0">
            <a:spAutoFit/>
          </a:bodyPr>
          <a:lstStyle/>
          <a:p>
            <a:pPr algn="ctr"/>
            <a:r>
              <a:rPr lang="cs-CZ" sz="2400" dirty="0">
                <a:solidFill>
                  <a:srgbClr val="70AD47">
                    <a:lumMod val="50000"/>
                  </a:srgbClr>
                </a:solidFill>
                <a:latin typeface="Calibri" panose="020F0502020204030204"/>
              </a:rPr>
              <a:t>Komentáře</a:t>
            </a:r>
            <a:endParaRPr lang="cs-CZ" sz="2400" cap="small" dirty="0">
              <a:solidFill>
                <a:srgbClr val="70AD47">
                  <a:lumMod val="50000"/>
                </a:srgbClr>
              </a:solidFill>
              <a:latin typeface="Calibri" panose="020F0502020204030204"/>
            </a:endParaRPr>
          </a:p>
        </p:txBody>
      </p:sp>
      <p:grpSp>
        <p:nvGrpSpPr>
          <p:cNvPr id="6" name="Skupina 5">
            <a:extLst>
              <a:ext uri="{FF2B5EF4-FFF2-40B4-BE49-F238E27FC236}">
                <a16:creationId xmlns:a16="http://schemas.microsoft.com/office/drawing/2014/main" id="{EDACCA2A-1457-9940-DA9F-F911E9FC2CE9}"/>
              </a:ext>
            </a:extLst>
          </p:cNvPr>
          <p:cNvGrpSpPr/>
          <p:nvPr/>
        </p:nvGrpSpPr>
        <p:grpSpPr>
          <a:xfrm>
            <a:off x="420225" y="1718524"/>
            <a:ext cx="11144246" cy="3496661"/>
            <a:chOff x="420225" y="3206668"/>
            <a:chExt cx="11144246" cy="3496661"/>
          </a:xfrm>
        </p:grpSpPr>
        <p:sp>
          <p:nvSpPr>
            <p:cNvPr id="9" name="TextovéPole 8">
              <a:extLst>
                <a:ext uri="{FF2B5EF4-FFF2-40B4-BE49-F238E27FC236}">
                  <a16:creationId xmlns:a16="http://schemas.microsoft.com/office/drawing/2014/main" id="{398B603C-04D9-0514-B516-94615646E2A2}"/>
                </a:ext>
              </a:extLst>
            </p:cNvPr>
            <p:cNvSpPr txBox="1"/>
            <p:nvPr/>
          </p:nvSpPr>
          <p:spPr>
            <a:xfrm>
              <a:off x="420226" y="3206668"/>
              <a:ext cx="11144245" cy="2385846"/>
            </a:xfrm>
            <a:prstGeom prst="rect">
              <a:avLst/>
            </a:prstGeom>
            <a:noFill/>
          </p:spPr>
          <p:txBody>
            <a:bodyPr wrap="square">
              <a:spAutoFit/>
            </a:bodyPr>
            <a:lstStyle/>
            <a:p>
              <a:pPr marL="285750" indent="-285750">
                <a:lnSpc>
                  <a:spcPct val="107000"/>
                </a:lnSpc>
                <a:spcAft>
                  <a:spcPts val="800"/>
                </a:spcAft>
                <a:buFont typeface="Wingdings" panose="05000000000000000000" pitchFamily="2" charset="2"/>
                <a:buChar char="Ø"/>
              </a:pPr>
              <a:r>
                <a:rPr lang="cs-CZ" sz="2000" kern="100" dirty="0">
                  <a:solidFill>
                    <a:srgbClr val="0070C0"/>
                  </a:solidFill>
                  <a:effectLst/>
                  <a:latin typeface="Cavolini" panose="03000502040302020204" pitchFamily="66" charset="0"/>
                  <a:ea typeface="Aptos" panose="020B0004020202020204" pitchFamily="34" charset="0"/>
                  <a:cs typeface="Cavolini" panose="03000502040302020204" pitchFamily="66" charset="0"/>
                </a:rPr>
                <a:t>Teprve v závěru článku </a:t>
              </a:r>
              <a:r>
                <a:rPr lang="cs-CZ" sz="2000" kern="100" dirty="0" err="1">
                  <a:solidFill>
                    <a:srgbClr val="00B050"/>
                  </a:solidFill>
                  <a:effectLst>
                    <a:outerShdw blurRad="38100" dist="38100" dir="2700000" algn="tl">
                      <a:srgbClr val="000000">
                        <a:alpha val="43137"/>
                      </a:srgbClr>
                    </a:outerShdw>
                  </a:effectLst>
                  <a:latin typeface="Cavolini" panose="03000502040302020204" pitchFamily="66" charset="0"/>
                  <a:ea typeface="Aptos" panose="020B0004020202020204" pitchFamily="34" charset="0"/>
                  <a:cs typeface="Cavolini" panose="03000502040302020204" pitchFamily="66" charset="0"/>
                </a:rPr>
                <a:t>Schrödinger</a:t>
              </a:r>
              <a:r>
                <a:rPr lang="cs-CZ" sz="2000" kern="100" dirty="0">
                  <a:solidFill>
                    <a:srgbClr val="0070C0"/>
                  </a:solidFill>
                  <a:effectLst/>
                  <a:latin typeface="Cavolini" panose="03000502040302020204" pitchFamily="66" charset="0"/>
                  <a:ea typeface="Aptos" panose="020B0004020202020204" pitchFamily="34" charset="0"/>
                  <a:cs typeface="Cavolini" panose="03000502040302020204" pitchFamily="66" charset="0"/>
                </a:rPr>
                <a:t> se vrací k fyzice: „</a:t>
              </a:r>
              <a:r>
                <a:rPr lang="cs-CZ" sz="2000" kern="100" dirty="0">
                  <a:solidFill>
                    <a:srgbClr val="C00000"/>
                  </a:solidFill>
                  <a:latin typeface="Cavolini" panose="03000502040302020204" pitchFamily="66" charset="0"/>
                  <a:ea typeface="Aptos" panose="020B0004020202020204" pitchFamily="34" charset="0"/>
                  <a:cs typeface="Cavolini" panose="03000502040302020204" pitchFamily="66" charset="0"/>
                </a:rPr>
                <a:t>Je ovšem velmi nasnadě vztáhnout funkci </a:t>
              </a:r>
              <a:r>
                <a:rPr lang="cs-CZ" sz="2000" i="1" kern="100" dirty="0">
                  <a:solidFill>
                    <a:srgbClr val="C00000"/>
                  </a:solidFill>
                  <a:latin typeface="Cavolini" panose="03000502040302020204" pitchFamily="66" charset="0"/>
                  <a:ea typeface="Aptos" panose="020B0004020202020204" pitchFamily="34" charset="0"/>
                  <a:cs typeface="Cavolini" panose="03000502040302020204" pitchFamily="66" charset="0"/>
                </a:rPr>
                <a:t>ψ</a:t>
              </a:r>
              <a:r>
                <a:rPr lang="cs-CZ" sz="2000" kern="100" dirty="0">
                  <a:solidFill>
                    <a:srgbClr val="C00000"/>
                  </a:solidFill>
                  <a:latin typeface="Cavolini" panose="03000502040302020204" pitchFamily="66" charset="0"/>
                  <a:ea typeface="Aptos" panose="020B0004020202020204" pitchFamily="34" charset="0"/>
                  <a:cs typeface="Cavolini" panose="03000502040302020204" pitchFamily="66" charset="0"/>
                </a:rPr>
                <a:t> na určitý kmitavý děj</a:t>
              </a:r>
              <a:r>
                <a:rPr lang="cs-CZ" sz="2000" kern="100" baseline="30000" dirty="0">
                  <a:solidFill>
                    <a:schemeClr val="bg1">
                      <a:lumMod val="50000"/>
                    </a:schemeClr>
                  </a:solidFill>
                  <a:latin typeface="Cavolini" panose="03000502040302020204" pitchFamily="66" charset="0"/>
                  <a:ea typeface="Aptos" panose="020B0004020202020204" pitchFamily="34" charset="0"/>
                  <a:cs typeface="Cavolini" panose="03000502040302020204" pitchFamily="66" charset="0"/>
                </a:rPr>
                <a:t>*)</a:t>
              </a:r>
              <a:r>
                <a:rPr lang="cs-CZ" sz="2000" kern="100" baseline="30000" dirty="0">
                  <a:solidFill>
                    <a:srgbClr val="C00000"/>
                  </a:solidFill>
                  <a:latin typeface="Cavolini" panose="03000502040302020204" pitchFamily="66" charset="0"/>
                  <a:ea typeface="Aptos" panose="020B0004020202020204" pitchFamily="34" charset="0"/>
                  <a:cs typeface="Cavolini" panose="03000502040302020204" pitchFamily="66" charset="0"/>
                </a:rPr>
                <a:t> </a:t>
              </a:r>
              <a:r>
                <a:rPr lang="cs-CZ" sz="2000" kern="100" dirty="0">
                  <a:solidFill>
                    <a:srgbClr val="C00000"/>
                  </a:solidFill>
                  <a:latin typeface="Cavolini" panose="03000502040302020204" pitchFamily="66" charset="0"/>
                  <a:ea typeface="Aptos" panose="020B0004020202020204" pitchFamily="34" charset="0"/>
                  <a:cs typeface="Cavolini" panose="03000502040302020204" pitchFamily="66" charset="0"/>
                </a:rPr>
                <a:t>v atomu, jemuž by bylo možno přisoudit vyšší míru reality než dnes často zpochybňovaným elektronovým drahám. Původně jsem měl v úmyslu novou formulaci kvantové podmínky založit právě na tomto názornějším výkladu, nakonec jsem však dal přednost výše uvedené </a:t>
              </a:r>
              <a:r>
                <a:rPr lang="cs-CZ" sz="2000" kern="100" dirty="0">
                  <a:solidFill>
                    <a:schemeClr val="accent2">
                      <a:lumMod val="75000"/>
                    </a:schemeClr>
                  </a:solidFill>
                  <a:latin typeface="Cavolini" panose="03000502040302020204" pitchFamily="66" charset="0"/>
                  <a:ea typeface="Aptos" panose="020B0004020202020204" pitchFamily="34" charset="0"/>
                  <a:cs typeface="Cavolini" panose="03000502040302020204" pitchFamily="66" charset="0"/>
                </a:rPr>
                <a:t>neutrální</a:t>
              </a:r>
              <a:r>
                <a:rPr lang="cs-CZ" sz="2000" kern="100" dirty="0">
                  <a:solidFill>
                    <a:srgbClr val="C00000"/>
                  </a:solidFill>
                  <a:latin typeface="Cavolini" panose="03000502040302020204" pitchFamily="66" charset="0"/>
                  <a:ea typeface="Aptos" panose="020B0004020202020204" pitchFamily="34" charset="0"/>
                  <a:cs typeface="Cavolini" panose="03000502040302020204" pitchFamily="66" charset="0"/>
                </a:rPr>
                <a:t> </a:t>
              </a:r>
              <a:r>
                <a:rPr lang="cs-CZ" sz="2000" kern="100" dirty="0">
                  <a:solidFill>
                    <a:srgbClr val="C00000"/>
                  </a:solidFill>
                  <a:effectLst>
                    <a:outerShdw blurRad="38100" dist="38100" dir="2700000" algn="tl">
                      <a:srgbClr val="000000">
                        <a:alpha val="43137"/>
                      </a:srgbClr>
                    </a:outerShdw>
                  </a:effectLst>
                  <a:latin typeface="Cavolini" panose="03000502040302020204" pitchFamily="66" charset="0"/>
                  <a:ea typeface="Aptos" panose="020B0004020202020204" pitchFamily="34" charset="0"/>
                  <a:cs typeface="Cavolini" panose="03000502040302020204" pitchFamily="66" charset="0"/>
                </a:rPr>
                <a:t>matematické formě</a:t>
              </a:r>
              <a:r>
                <a:rPr lang="cs-CZ" sz="2000" kern="100" dirty="0">
                  <a:solidFill>
                    <a:srgbClr val="C00000"/>
                  </a:solidFill>
                  <a:latin typeface="Cavolini" panose="03000502040302020204" pitchFamily="66" charset="0"/>
                  <a:ea typeface="Aptos" panose="020B0004020202020204" pitchFamily="34" charset="0"/>
                  <a:cs typeface="Cavolini" panose="03000502040302020204" pitchFamily="66" charset="0"/>
                </a:rPr>
                <a:t>, protože nechává podstatu věci vystoupit zřetelněji do popředí.“</a:t>
              </a:r>
            </a:p>
          </p:txBody>
        </p:sp>
        <p:sp>
          <p:nvSpPr>
            <p:cNvPr id="10" name="TextovéPole 9">
              <a:extLst>
                <a:ext uri="{FF2B5EF4-FFF2-40B4-BE49-F238E27FC236}">
                  <a16:creationId xmlns:a16="http://schemas.microsoft.com/office/drawing/2014/main" id="{AD521743-1E01-B1C4-B749-A25C4758EFF5}"/>
                </a:ext>
              </a:extLst>
            </p:cNvPr>
            <p:cNvSpPr txBox="1"/>
            <p:nvPr/>
          </p:nvSpPr>
          <p:spPr>
            <a:xfrm>
              <a:off x="420225" y="6028785"/>
              <a:ext cx="10505441" cy="674544"/>
            </a:xfrm>
            <a:prstGeom prst="rect">
              <a:avLst/>
            </a:prstGeom>
            <a:noFill/>
          </p:spPr>
          <p:txBody>
            <a:bodyPr wrap="square">
              <a:spAutoFit/>
            </a:bodyPr>
            <a:lstStyle/>
            <a:p>
              <a:pPr>
                <a:lnSpc>
                  <a:spcPct val="107000"/>
                </a:lnSpc>
                <a:spcAft>
                  <a:spcPts val="800"/>
                </a:spcAft>
              </a:pPr>
              <a:r>
                <a:rPr lang="cs-CZ" kern="100" dirty="0">
                  <a:solidFill>
                    <a:schemeClr val="bg1">
                      <a:lumMod val="65000"/>
                    </a:schemeClr>
                  </a:solidFill>
                  <a:effectLst/>
                  <a:latin typeface="Cavolini" panose="03000502040302020204" pitchFamily="66" charset="0"/>
                  <a:ea typeface="Aptos" panose="020B0004020202020204" pitchFamily="34" charset="0"/>
                  <a:cs typeface="Cavolini" panose="03000502040302020204" pitchFamily="66" charset="0"/>
                </a:rPr>
                <a:t>*) </a:t>
              </a:r>
              <a:r>
                <a:rPr lang="cs-CZ" kern="100" dirty="0">
                  <a:solidFill>
                    <a:schemeClr val="bg1">
                      <a:lumMod val="65000"/>
                    </a:schemeClr>
                  </a:solidFill>
                  <a:latin typeface="Cavolini" panose="03000502040302020204" pitchFamily="66" charset="0"/>
                  <a:ea typeface="Aptos" panose="020B0004020202020204" pitchFamily="34" charset="0"/>
                  <a:cs typeface="Cavolini" panose="03000502040302020204" pitchFamily="66" charset="0"/>
                </a:rPr>
                <a:t>O jaký kmitavý děj se nezmiňuje a úvahu o významu vlnové funkce uvádí až na konci tetralogie.</a:t>
              </a:r>
            </a:p>
          </p:txBody>
        </p:sp>
        <p:cxnSp>
          <p:nvCxnSpPr>
            <p:cNvPr id="11" name="Přímá spojnice 10">
              <a:extLst>
                <a:ext uri="{FF2B5EF4-FFF2-40B4-BE49-F238E27FC236}">
                  <a16:creationId xmlns:a16="http://schemas.microsoft.com/office/drawing/2014/main" id="{3EDDB4CA-49FF-5102-4E4D-E1B8AFFA5D3D}"/>
                </a:ext>
              </a:extLst>
            </p:cNvPr>
            <p:cNvCxnSpPr/>
            <p:nvPr/>
          </p:nvCxnSpPr>
          <p:spPr>
            <a:xfrm>
              <a:off x="612742" y="5901178"/>
              <a:ext cx="5244024"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grpSp>
      <p:sp>
        <p:nvSpPr>
          <p:cNvPr id="2" name="TextovéPole 1">
            <a:extLst>
              <a:ext uri="{FF2B5EF4-FFF2-40B4-BE49-F238E27FC236}">
                <a16:creationId xmlns:a16="http://schemas.microsoft.com/office/drawing/2014/main" id="{2BF84507-0B73-154B-D55A-F75FBF4DFBD6}"/>
              </a:ext>
            </a:extLst>
          </p:cNvPr>
          <p:cNvSpPr txBox="1"/>
          <p:nvPr/>
        </p:nvSpPr>
        <p:spPr>
          <a:xfrm>
            <a:off x="11363013" y="0"/>
            <a:ext cx="304892" cy="523220"/>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a:t>
            </a:r>
          </a:p>
        </p:txBody>
      </p:sp>
    </p:spTree>
    <p:extLst>
      <p:ext uri="{BB962C8B-B14F-4D97-AF65-F5344CB8AC3E}">
        <p14:creationId xmlns:p14="http://schemas.microsoft.com/office/powerpoint/2010/main" val="24481777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60CD6-0A11-6404-814F-2996A67F2D7F}"/>
            </a:ext>
          </a:extLst>
        </p:cNvPr>
        <p:cNvGrpSpPr/>
        <p:nvPr/>
      </p:nvGrpSpPr>
      <p:grpSpPr>
        <a:xfrm>
          <a:off x="0" y="0"/>
          <a:ext cx="0" cy="0"/>
          <a:chOff x="0" y="0"/>
          <a:chExt cx="0" cy="0"/>
        </a:xfrm>
      </p:grpSpPr>
      <p:sp>
        <p:nvSpPr>
          <p:cNvPr id="6" name="Obdélník 5">
            <a:extLst>
              <a:ext uri="{FF2B5EF4-FFF2-40B4-BE49-F238E27FC236}">
                <a16:creationId xmlns:a16="http://schemas.microsoft.com/office/drawing/2014/main" id="{585FB250-97D6-A616-8F80-3C33B40F2A8A}"/>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7" name="TextovéPole 6">
            <a:extLst>
              <a:ext uri="{FF2B5EF4-FFF2-40B4-BE49-F238E27FC236}">
                <a16:creationId xmlns:a16="http://schemas.microsoft.com/office/drawing/2014/main" id="{40CF7661-BEE6-852E-8571-4F725BBC7499}"/>
              </a:ext>
            </a:extLst>
          </p:cNvPr>
          <p:cNvSpPr txBox="1"/>
          <p:nvPr/>
        </p:nvSpPr>
        <p:spPr>
          <a:xfrm>
            <a:off x="1959447" y="28602"/>
            <a:ext cx="8549328"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a:t>
            </a:r>
            <a:r>
              <a:rPr lang="cs-CZ" sz="2400" cap="small" dirty="0" err="1">
                <a:solidFill>
                  <a:srgbClr val="70AD47">
                    <a:lumMod val="50000"/>
                  </a:srgbClr>
                </a:solidFill>
                <a:latin typeface="Calibri" panose="020F0502020204030204"/>
              </a:rPr>
              <a:t>nerelativistickou</a:t>
            </a:r>
            <a:r>
              <a:rPr lang="cs-CZ" sz="2400" cap="small" dirty="0">
                <a:solidFill>
                  <a:srgbClr val="70AD47">
                    <a:lumMod val="50000"/>
                  </a:srgbClr>
                </a:solidFill>
                <a:latin typeface="Calibri" panose="020F0502020204030204"/>
              </a:rPr>
              <a:t> vlnovou rovnici (podruhé)</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2" name="TextovéPole 1">
            <a:extLst>
              <a:ext uri="{FF2B5EF4-FFF2-40B4-BE49-F238E27FC236}">
                <a16:creationId xmlns:a16="http://schemas.microsoft.com/office/drawing/2014/main" id="{1996E586-9922-6EDF-BD1E-B51E423B6F37}"/>
              </a:ext>
            </a:extLst>
          </p:cNvPr>
          <p:cNvSpPr txBox="1"/>
          <p:nvPr/>
        </p:nvSpPr>
        <p:spPr>
          <a:xfrm>
            <a:off x="420225" y="5954647"/>
            <a:ext cx="11203021" cy="739241"/>
          </a:xfrm>
          <a:prstGeom prst="rect">
            <a:avLst/>
          </a:prstGeom>
          <a:noFill/>
        </p:spPr>
        <p:txBody>
          <a:bodyPr wrap="square">
            <a:spAutoFit/>
          </a:bodyPr>
          <a:lstStyle/>
          <a:p>
            <a:pPr marL="285750" indent="-285750">
              <a:lnSpc>
                <a:spcPct val="107000"/>
              </a:lnSpc>
              <a:spcAft>
                <a:spcPts val="800"/>
              </a:spcAft>
              <a:buFont typeface="Wingdings" panose="05000000000000000000" pitchFamily="2" charset="2"/>
              <a:buChar char="Ø"/>
            </a:pPr>
            <a:r>
              <a:rPr lang="cs-CZ" sz="2000" kern="100" dirty="0">
                <a:solidFill>
                  <a:srgbClr val="FF0000"/>
                </a:solidFill>
                <a:effectLst/>
                <a:latin typeface="Cavolini" panose="03000502040302020204" pitchFamily="66" charset="0"/>
                <a:ea typeface="Aptos" panose="020B0004020202020204" pitchFamily="34" charset="0"/>
                <a:cs typeface="Cavolini" panose="03000502040302020204" pitchFamily="66" charset="0"/>
              </a:rPr>
              <a:t>Kvantové podmínky staré kvantové teorie byly tak nahrazeny omezeními na vlastnosti vlnové funkce.</a:t>
            </a:r>
          </a:p>
        </p:txBody>
      </p:sp>
      <p:sp>
        <p:nvSpPr>
          <p:cNvPr id="5" name="TextovéPole 4">
            <a:extLst>
              <a:ext uri="{FF2B5EF4-FFF2-40B4-BE49-F238E27FC236}">
                <a16:creationId xmlns:a16="http://schemas.microsoft.com/office/drawing/2014/main" id="{4018D7CB-7C60-DBA1-3B63-5542AFA33A18}"/>
              </a:ext>
            </a:extLst>
          </p:cNvPr>
          <p:cNvSpPr txBox="1"/>
          <p:nvPr/>
        </p:nvSpPr>
        <p:spPr>
          <a:xfrm>
            <a:off x="5518847" y="715810"/>
            <a:ext cx="1293011" cy="584775"/>
          </a:xfrm>
          <a:prstGeom prst="rect">
            <a:avLst/>
          </a:prstGeom>
          <a:noFill/>
        </p:spPr>
        <p:txBody>
          <a:bodyPr wrap="square" rtlCol="0">
            <a:spAutoFit/>
          </a:bodyPr>
          <a:lstStyle/>
          <a:p>
            <a:pPr algn="ctr"/>
            <a:r>
              <a:rPr lang="cs-CZ" sz="3200" dirty="0">
                <a:solidFill>
                  <a:srgbClr val="0070C0"/>
                </a:solidFill>
                <a:latin typeface="Cavolini" panose="03000502040302020204" pitchFamily="66" charset="0"/>
                <a:cs typeface="Cavolini" panose="03000502040302020204" pitchFamily="66" charset="0"/>
              </a:rPr>
              <a:t>Čili:</a:t>
            </a:r>
          </a:p>
        </p:txBody>
      </p:sp>
      <p:sp>
        <p:nvSpPr>
          <p:cNvPr id="8" name="TextovéPole 7">
            <a:extLst>
              <a:ext uri="{FF2B5EF4-FFF2-40B4-BE49-F238E27FC236}">
                <a16:creationId xmlns:a16="http://schemas.microsoft.com/office/drawing/2014/main" id="{81413D06-ECDB-55C1-582A-20D8B2F28AB3}"/>
              </a:ext>
            </a:extLst>
          </p:cNvPr>
          <p:cNvSpPr txBox="1"/>
          <p:nvPr/>
        </p:nvSpPr>
        <p:spPr>
          <a:xfrm>
            <a:off x="11363013" y="0"/>
            <a:ext cx="304892" cy="523220"/>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a:t>
            </a:r>
          </a:p>
        </p:txBody>
      </p:sp>
      <p:sp>
        <p:nvSpPr>
          <p:cNvPr id="11" name="TextovéPole 10">
            <a:extLst>
              <a:ext uri="{FF2B5EF4-FFF2-40B4-BE49-F238E27FC236}">
                <a16:creationId xmlns:a16="http://schemas.microsoft.com/office/drawing/2014/main" id="{94BF25C0-0687-A4F1-E4CD-5F96F6540379}"/>
              </a:ext>
            </a:extLst>
          </p:cNvPr>
          <p:cNvSpPr txBox="1"/>
          <p:nvPr/>
        </p:nvSpPr>
        <p:spPr>
          <a:xfrm>
            <a:off x="196935" y="459612"/>
            <a:ext cx="1562992" cy="461665"/>
          </a:xfrm>
          <a:prstGeom prst="rect">
            <a:avLst/>
          </a:prstGeom>
          <a:solidFill>
            <a:srgbClr val="FFFFFF">
              <a:alpha val="56078"/>
            </a:srgbClr>
          </a:solidFill>
          <a:ln>
            <a:solidFill>
              <a:schemeClr val="bg1">
                <a:lumMod val="75000"/>
              </a:schemeClr>
            </a:solidFill>
          </a:ln>
        </p:spPr>
        <p:txBody>
          <a:bodyPr wrap="none" rtlCol="0">
            <a:spAutoFit/>
          </a:bodyPr>
          <a:lstStyle/>
          <a:p>
            <a:pPr algn="ctr"/>
            <a:r>
              <a:rPr lang="cs-CZ" sz="2400" dirty="0">
                <a:solidFill>
                  <a:srgbClr val="70AD47">
                    <a:lumMod val="50000"/>
                  </a:srgbClr>
                </a:solidFill>
                <a:latin typeface="Calibri" panose="020F0502020204030204"/>
              </a:rPr>
              <a:t>Komentáře</a:t>
            </a:r>
            <a:endParaRPr lang="cs-CZ" sz="2400" cap="small" dirty="0">
              <a:solidFill>
                <a:srgbClr val="70AD47">
                  <a:lumMod val="50000"/>
                </a:srgbClr>
              </a:solidFill>
              <a:latin typeface="Calibri" panose="020F0502020204030204"/>
            </a:endParaRPr>
          </a:p>
        </p:txBody>
      </p:sp>
      <p:grpSp>
        <p:nvGrpSpPr>
          <p:cNvPr id="13" name="Skupina 12">
            <a:extLst>
              <a:ext uri="{FF2B5EF4-FFF2-40B4-BE49-F238E27FC236}">
                <a16:creationId xmlns:a16="http://schemas.microsoft.com/office/drawing/2014/main" id="{B6309314-69B8-58E7-4865-0530FB298A90}"/>
              </a:ext>
            </a:extLst>
          </p:cNvPr>
          <p:cNvGrpSpPr/>
          <p:nvPr/>
        </p:nvGrpSpPr>
        <p:grpSpPr>
          <a:xfrm>
            <a:off x="420225" y="1376739"/>
            <a:ext cx="10873083" cy="4225281"/>
            <a:chOff x="420225" y="1547068"/>
            <a:chExt cx="10873083" cy="4225281"/>
          </a:xfrm>
        </p:grpSpPr>
        <p:sp>
          <p:nvSpPr>
            <p:cNvPr id="4" name="TextovéPole 3">
              <a:extLst>
                <a:ext uri="{FF2B5EF4-FFF2-40B4-BE49-F238E27FC236}">
                  <a16:creationId xmlns:a16="http://schemas.microsoft.com/office/drawing/2014/main" id="{E79162F0-61FC-81CA-8A06-3034C29B62D7}"/>
                </a:ext>
              </a:extLst>
            </p:cNvPr>
            <p:cNvSpPr txBox="1"/>
            <p:nvPr/>
          </p:nvSpPr>
          <p:spPr>
            <a:xfrm>
              <a:off x="420225" y="1547068"/>
              <a:ext cx="10247775" cy="409920"/>
            </a:xfrm>
            <a:prstGeom prst="rect">
              <a:avLst/>
            </a:prstGeom>
            <a:noFill/>
          </p:spPr>
          <p:txBody>
            <a:bodyPr wrap="square">
              <a:spAutoFit/>
            </a:bodyPr>
            <a:lstStyle/>
            <a:p>
              <a:pPr marL="285750" indent="-285750">
                <a:lnSpc>
                  <a:spcPct val="107000"/>
                </a:lnSpc>
                <a:spcAft>
                  <a:spcPts val="800"/>
                </a:spcAft>
                <a:buFont typeface="Wingdings" panose="05000000000000000000" pitchFamily="2" charset="2"/>
                <a:buChar char="Ø"/>
              </a:pPr>
              <a:r>
                <a:rPr lang="cs-CZ" sz="2000" kern="100" dirty="0" err="1">
                  <a:solidFill>
                    <a:srgbClr val="00B050"/>
                  </a:solidFill>
                  <a:latin typeface="Cavolini" panose="03000502040302020204" pitchFamily="66" charset="0"/>
                  <a:ea typeface="Aptos" panose="020B0004020202020204" pitchFamily="34" charset="0"/>
                  <a:cs typeface="Cavolini" panose="03000502040302020204" pitchFamily="66" charset="0"/>
                </a:rPr>
                <a:t>Schrödinger</a:t>
              </a:r>
              <a:r>
                <a:rPr lang="cs-CZ" sz="2000" kern="100" dirty="0">
                  <a:solidFill>
                    <a:srgbClr val="C00000"/>
                  </a:solidFill>
                  <a:latin typeface="Cavolini" panose="03000502040302020204" pitchFamily="66" charset="0"/>
                  <a:ea typeface="Aptos" panose="020B0004020202020204" pitchFamily="34" charset="0"/>
                  <a:cs typeface="Cavolini" panose="03000502040302020204" pitchFamily="66" charset="0"/>
                </a:rPr>
                <a:t> </a:t>
              </a:r>
              <a:r>
                <a:rPr lang="cs-CZ" sz="2000" kern="100" dirty="0">
                  <a:solidFill>
                    <a:srgbClr val="0070C0"/>
                  </a:solidFill>
                  <a:effectLst/>
                  <a:latin typeface="Cavolini" panose="03000502040302020204" pitchFamily="66" charset="0"/>
                  <a:ea typeface="Aptos" panose="020B0004020202020204" pitchFamily="34" charset="0"/>
                  <a:cs typeface="Cavolini" panose="03000502040302020204" pitchFamily="66" charset="0"/>
                </a:rPr>
                <a:t>„</a:t>
              </a:r>
              <a:r>
                <a:rPr lang="cs-CZ" sz="2000"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Kvantování je nahrazeno variačním principem.</a:t>
              </a:r>
              <a:r>
                <a:rPr lang="cs-CZ" sz="2000" kern="100" dirty="0">
                  <a:solidFill>
                    <a:srgbClr val="0070C0"/>
                  </a:solidFill>
                  <a:effectLst/>
                  <a:latin typeface="Cavolini" panose="03000502040302020204" pitchFamily="66" charset="0"/>
                  <a:ea typeface="Aptos" panose="020B0004020202020204" pitchFamily="34" charset="0"/>
                  <a:cs typeface="Cavolini" panose="03000502040302020204" pitchFamily="66" charset="0"/>
                </a:rPr>
                <a:t>“</a:t>
              </a:r>
              <a:r>
                <a:rPr lang="cs-CZ" sz="2000" kern="100" dirty="0">
                  <a:solidFill>
                    <a:srgbClr val="0070C0"/>
                  </a:solidFill>
                  <a:latin typeface="Cavolini" panose="03000502040302020204" pitchFamily="66" charset="0"/>
                  <a:ea typeface="Aptos" panose="020B0004020202020204" pitchFamily="34" charset="0"/>
                  <a:cs typeface="Cavolini" panose="03000502040302020204" pitchFamily="66" charset="0"/>
                </a:rPr>
                <a:t>   </a:t>
              </a:r>
              <a:endParaRPr lang="cs-CZ" sz="2000" kern="100" dirty="0">
                <a:solidFill>
                  <a:srgbClr val="0070C0"/>
                </a:solidFill>
                <a:effectLst/>
                <a:latin typeface="Cavolini" panose="03000502040302020204" pitchFamily="66" charset="0"/>
                <a:ea typeface="Aptos" panose="020B0004020202020204" pitchFamily="34" charset="0"/>
                <a:cs typeface="Cavolini" panose="03000502040302020204" pitchFamily="66" charset="0"/>
              </a:endParaRPr>
            </a:p>
          </p:txBody>
        </p:sp>
        <p:sp>
          <p:nvSpPr>
            <p:cNvPr id="3" name="TextovéPole 2">
              <a:extLst>
                <a:ext uri="{FF2B5EF4-FFF2-40B4-BE49-F238E27FC236}">
                  <a16:creationId xmlns:a16="http://schemas.microsoft.com/office/drawing/2014/main" id="{94186CFB-14AE-B67D-80CA-76CD0A4BF405}"/>
                </a:ext>
              </a:extLst>
            </p:cNvPr>
            <p:cNvSpPr txBox="1"/>
            <p:nvPr/>
          </p:nvSpPr>
          <p:spPr>
            <a:xfrm>
              <a:off x="420225" y="3420766"/>
              <a:ext cx="10873083" cy="1101520"/>
            </a:xfrm>
            <a:prstGeom prst="rect">
              <a:avLst/>
            </a:prstGeom>
            <a:noFill/>
          </p:spPr>
          <p:txBody>
            <a:bodyPr wrap="square">
              <a:spAutoFit/>
            </a:bodyPr>
            <a:lstStyle/>
            <a:p>
              <a:pPr marL="285750" indent="-285750">
                <a:lnSpc>
                  <a:spcPct val="107000"/>
                </a:lnSpc>
                <a:spcAft>
                  <a:spcPts val="800"/>
                </a:spcAft>
                <a:buFont typeface="Wingdings" panose="05000000000000000000" pitchFamily="2" charset="2"/>
                <a:buChar char="Ø"/>
              </a:pPr>
              <a:r>
                <a:rPr lang="cs-CZ" sz="2000" kern="100" dirty="0">
                  <a:solidFill>
                    <a:srgbClr val="0070C0"/>
                  </a:solidFill>
                  <a:effectLst/>
                  <a:latin typeface="Cavolini" panose="03000502040302020204" pitchFamily="66" charset="0"/>
                  <a:ea typeface="Aptos" panose="020B0004020202020204" pitchFamily="34" charset="0"/>
                  <a:cs typeface="Cavolini" panose="03000502040302020204" pitchFamily="66" charset="0"/>
                </a:rPr>
                <a:t>Z něj vyplynula diferenciální rovnice, jejímž řešením </a:t>
              </a:r>
              <a:r>
                <a:rPr lang="cs-CZ" sz="2000" kern="100" dirty="0">
                  <a:solidFill>
                    <a:srgbClr val="0070C0"/>
                  </a:solidFill>
                  <a:latin typeface="Cavolini" panose="03000502040302020204" pitchFamily="66" charset="0"/>
                  <a:ea typeface="Aptos" panose="020B0004020202020204" pitchFamily="34" charset="0"/>
                  <a:cs typeface="Cavolini" panose="03000502040302020204" pitchFamily="66" charset="0"/>
                </a:rPr>
                <a:t>je vlnová funkce </a:t>
              </a:r>
              <a:r>
                <a:rPr lang="cs-CZ" sz="2200" i="1" kern="100" dirty="0">
                  <a:solidFill>
                    <a:srgbClr val="0070C0"/>
                  </a:solidFill>
                  <a:effectLst>
                    <a:outerShdw blurRad="38100" dist="38100" dir="2700000" algn="tl">
                      <a:srgbClr val="000000">
                        <a:alpha val="43137"/>
                      </a:srgbClr>
                    </a:outerShdw>
                  </a:effectLst>
                  <a:latin typeface="Cavolini" panose="03000502040302020204" pitchFamily="66" charset="0"/>
                  <a:ea typeface="Aptos" panose="020B0004020202020204" pitchFamily="34" charset="0"/>
                  <a:cs typeface="Cavolini" panose="03000502040302020204" pitchFamily="66" charset="0"/>
                  <a:sym typeface="Symbol" panose="05050102010706020507" pitchFamily="18" charset="2"/>
                </a:rPr>
                <a:t></a:t>
              </a:r>
              <a:r>
                <a:rPr lang="cs-CZ" sz="2000" i="1" kern="100" dirty="0">
                  <a:solidFill>
                    <a:srgbClr val="0070C0"/>
                  </a:solidFill>
                  <a:latin typeface="Cavolini" panose="03000502040302020204" pitchFamily="66" charset="0"/>
                  <a:ea typeface="Aptos" panose="020B0004020202020204" pitchFamily="34" charset="0"/>
                  <a:cs typeface="Cavolini" panose="03000502040302020204" pitchFamily="66" charset="0"/>
                </a:rPr>
                <a:t>, </a:t>
              </a:r>
              <a:r>
                <a:rPr lang="cs-CZ" sz="2000" kern="100" dirty="0">
                  <a:solidFill>
                    <a:srgbClr val="0070C0"/>
                  </a:solidFill>
                  <a:latin typeface="Cavolini" panose="03000502040302020204" pitchFamily="66" charset="0"/>
                  <a:ea typeface="Aptos" panose="020B0004020202020204" pitchFamily="34" charset="0"/>
                  <a:cs typeface="Cavolini" panose="03000502040302020204" pitchFamily="66" charset="0"/>
                </a:rPr>
                <a:t>která</a:t>
              </a:r>
              <a:r>
                <a:rPr lang="cs-CZ" sz="2000" kern="100" dirty="0">
                  <a:solidFill>
                    <a:srgbClr val="0070C0"/>
                  </a:solidFill>
                  <a:effectLst/>
                  <a:latin typeface="Cavolini" panose="03000502040302020204" pitchFamily="66" charset="0"/>
                  <a:ea typeface="Aptos" panose="020B0004020202020204" pitchFamily="34" charset="0"/>
                  <a:cs typeface="Cavolini" panose="03000502040302020204" pitchFamily="66" charset="0"/>
                </a:rPr>
                <a:t> splňuje okrajové podmínky a musí být všude jednoznačná, konečná a spojitě diferencovatelná až do druhého řádu. </a:t>
              </a:r>
            </a:p>
          </p:txBody>
        </p:sp>
        <p:sp>
          <p:nvSpPr>
            <p:cNvPr id="9" name="TextovéPole 8">
              <a:extLst>
                <a:ext uri="{FF2B5EF4-FFF2-40B4-BE49-F238E27FC236}">
                  <a16:creationId xmlns:a16="http://schemas.microsoft.com/office/drawing/2014/main" id="{10D318B1-87A4-E018-1B7C-4B06A290DC25}"/>
                </a:ext>
              </a:extLst>
            </p:cNvPr>
            <p:cNvSpPr txBox="1"/>
            <p:nvPr/>
          </p:nvSpPr>
          <p:spPr>
            <a:xfrm>
              <a:off x="699887" y="2010107"/>
              <a:ext cx="10371525" cy="1202189"/>
            </a:xfrm>
            <a:prstGeom prst="rect">
              <a:avLst/>
            </a:prstGeom>
            <a:noFill/>
          </p:spPr>
          <p:txBody>
            <a:bodyPr wrap="square">
              <a:spAutoFit/>
            </a:bodyPr>
            <a:lstStyle/>
            <a:p>
              <a:pPr>
                <a:lnSpc>
                  <a:spcPct val="107000"/>
                </a:lnSpc>
                <a:spcAft>
                  <a:spcPts val="800"/>
                </a:spcAft>
              </a:pPr>
              <a:r>
                <a:rPr lang="cs-CZ" sz="1700" kern="100" dirty="0">
                  <a:solidFill>
                    <a:schemeClr val="bg2">
                      <a:lumMod val="25000"/>
                    </a:schemeClr>
                  </a:solidFill>
                  <a:effectLst/>
                  <a:latin typeface="Cavolini" panose="03000502040302020204" pitchFamily="66" charset="0"/>
                  <a:ea typeface="Aptos" panose="020B0004020202020204" pitchFamily="34" charset="0"/>
                  <a:cs typeface="Cavolini" panose="03000502040302020204" pitchFamily="66" charset="0"/>
                </a:rPr>
                <a:t>(Variační princip se fyzikům, nejen tehdy, </a:t>
              </a:r>
              <a:r>
                <a:rPr lang="cs-CZ" sz="1700" u="sng" kern="100" dirty="0">
                  <a:solidFill>
                    <a:schemeClr val="bg2">
                      <a:lumMod val="25000"/>
                    </a:schemeClr>
                  </a:solidFill>
                  <a:effectLst/>
                  <a:latin typeface="Cavolini" panose="03000502040302020204" pitchFamily="66" charset="0"/>
                  <a:ea typeface="Aptos" panose="020B0004020202020204" pitchFamily="34" charset="0"/>
                  <a:cs typeface="Cavolini" panose="03000502040302020204" pitchFamily="66" charset="0"/>
                </a:rPr>
                <a:t>líbil</a:t>
              </a:r>
              <a:r>
                <a:rPr lang="cs-CZ" sz="1700" kern="100" dirty="0">
                  <a:solidFill>
                    <a:schemeClr val="bg2">
                      <a:lumMod val="25000"/>
                    </a:schemeClr>
                  </a:solidFill>
                  <a:effectLst/>
                  <a:latin typeface="Cavolini" panose="03000502040302020204" pitchFamily="66" charset="0"/>
                  <a:ea typeface="Aptos" panose="020B0004020202020204" pitchFamily="34" charset="0"/>
                  <a:cs typeface="Cavolini" panose="03000502040302020204" pitchFamily="66" charset="0"/>
                </a:rPr>
                <a:t>. Tato práce hned vzbudila velkou pozornost. 2. dubna 1926 Max Planck píše: „Čtu Váš článek se vzrušením. … Kochám se krásou, která se odhaluje před mýma očima.“ Zato reakce v Göttingen byla zpočátku výrazně negativní.)     </a:t>
              </a:r>
            </a:p>
          </p:txBody>
        </p:sp>
        <p:sp>
          <p:nvSpPr>
            <p:cNvPr id="12" name="TextovéPole 11">
              <a:extLst>
                <a:ext uri="{FF2B5EF4-FFF2-40B4-BE49-F238E27FC236}">
                  <a16:creationId xmlns:a16="http://schemas.microsoft.com/office/drawing/2014/main" id="{AA2C0B85-9459-7C22-0596-0781C2783EDA}"/>
                </a:ext>
              </a:extLst>
            </p:cNvPr>
            <p:cNvSpPr txBox="1"/>
            <p:nvPr/>
          </p:nvSpPr>
          <p:spPr>
            <a:xfrm>
              <a:off x="717817" y="4570160"/>
              <a:ext cx="9708135" cy="1202189"/>
            </a:xfrm>
            <a:prstGeom prst="rect">
              <a:avLst/>
            </a:prstGeom>
            <a:noFill/>
          </p:spPr>
          <p:txBody>
            <a:bodyPr wrap="square">
              <a:spAutoFit/>
            </a:bodyPr>
            <a:lstStyle/>
            <a:p>
              <a:pPr>
                <a:lnSpc>
                  <a:spcPct val="107000"/>
                </a:lnSpc>
                <a:spcAft>
                  <a:spcPts val="800"/>
                </a:spcAft>
              </a:pPr>
              <a:r>
                <a:rPr lang="cs-CZ" sz="1700" kern="100" dirty="0">
                  <a:solidFill>
                    <a:schemeClr val="bg2">
                      <a:lumMod val="25000"/>
                    </a:schemeClr>
                  </a:solidFill>
                  <a:effectLst/>
                  <a:latin typeface="Cavolini" panose="03000502040302020204" pitchFamily="66" charset="0"/>
                  <a:ea typeface="Aptos" panose="020B0004020202020204" pitchFamily="34" charset="0"/>
                  <a:cs typeface="Cavolini" panose="03000502040302020204" pitchFamily="66" charset="0"/>
                </a:rPr>
                <a:t>(Diferenciální rovnice se fyzikům </a:t>
              </a:r>
              <a:r>
                <a:rPr lang="cs-CZ" sz="1700" u="sng" kern="100" dirty="0">
                  <a:solidFill>
                    <a:schemeClr val="bg2">
                      <a:lumMod val="25000"/>
                    </a:schemeClr>
                  </a:solidFill>
                  <a:effectLst/>
                  <a:latin typeface="Cavolini" panose="03000502040302020204" pitchFamily="66" charset="0"/>
                  <a:ea typeface="Aptos" panose="020B0004020202020204" pitchFamily="34" charset="0"/>
                  <a:cs typeface="Cavolini" panose="03000502040302020204" pitchFamily="66" charset="0"/>
                </a:rPr>
                <a:t>líbily</a:t>
              </a:r>
              <a:r>
                <a:rPr lang="cs-CZ" sz="1700" kern="100" dirty="0">
                  <a:solidFill>
                    <a:schemeClr val="bg2">
                      <a:lumMod val="25000"/>
                    </a:schemeClr>
                  </a:solidFill>
                  <a:effectLst/>
                  <a:latin typeface="Cavolini" panose="03000502040302020204" pitchFamily="66" charset="0"/>
                  <a:ea typeface="Aptos" panose="020B0004020202020204" pitchFamily="34" charset="0"/>
                  <a:cs typeface="Cavolini" panose="03000502040302020204" pitchFamily="66" charset="0"/>
                </a:rPr>
                <a:t> – na rozdíl od matic, které vystupovaly  v Heisenbergově teorii. </a:t>
              </a:r>
              <a:r>
                <a:rPr lang="cs-CZ" sz="1700" kern="100" dirty="0" err="1">
                  <a:solidFill>
                    <a:schemeClr val="bg2">
                      <a:lumMod val="25000"/>
                    </a:schemeClr>
                  </a:solidFill>
                  <a:effectLst/>
                  <a:latin typeface="Cavolini" panose="03000502040302020204" pitchFamily="66" charset="0"/>
                  <a:ea typeface="Aptos" panose="020B0004020202020204" pitchFamily="34" charset="0"/>
                  <a:cs typeface="Cavolini" panose="03000502040302020204" pitchFamily="66" charset="0"/>
                </a:rPr>
                <a:t>Schrödingerův</a:t>
              </a:r>
              <a:r>
                <a:rPr lang="cs-CZ" sz="1700" kern="100" dirty="0">
                  <a:solidFill>
                    <a:schemeClr val="bg2">
                      <a:lumMod val="25000"/>
                    </a:schemeClr>
                  </a:solidFill>
                  <a:effectLst/>
                  <a:latin typeface="Cavolini" panose="03000502040302020204" pitchFamily="66" charset="0"/>
                  <a:ea typeface="Aptos" panose="020B0004020202020204" pitchFamily="34" charset="0"/>
                  <a:cs typeface="Cavolini" panose="03000502040302020204" pitchFamily="66" charset="0"/>
                </a:rPr>
                <a:t> přístup byl proto srozumitelný a „efektivnější“. Ukázalo to srovnání výpočtu spektra atomu vodíku provedené </a:t>
              </a:r>
              <a:r>
                <a:rPr lang="cs-CZ" sz="1700" kern="100" dirty="0" err="1">
                  <a:solidFill>
                    <a:schemeClr val="bg2">
                      <a:lumMod val="25000"/>
                    </a:schemeClr>
                  </a:solidFill>
                  <a:effectLst/>
                  <a:latin typeface="Cavolini" panose="03000502040302020204" pitchFamily="66" charset="0"/>
                  <a:ea typeface="Aptos" panose="020B0004020202020204" pitchFamily="34" charset="0"/>
                  <a:cs typeface="Cavolini" panose="03000502040302020204" pitchFamily="66" charset="0"/>
                </a:rPr>
                <a:t>Schrödingerem</a:t>
              </a:r>
              <a:r>
                <a:rPr lang="cs-CZ" sz="1700" kern="100" dirty="0">
                  <a:solidFill>
                    <a:schemeClr val="bg2">
                      <a:lumMod val="25000"/>
                    </a:schemeClr>
                  </a:solidFill>
                  <a:effectLst/>
                  <a:latin typeface="Cavolini" panose="03000502040302020204" pitchFamily="66" charset="0"/>
                  <a:ea typeface="Aptos" panose="020B0004020202020204" pitchFamily="34" charset="0"/>
                  <a:cs typeface="Cavolini" panose="03000502040302020204" pitchFamily="66" charset="0"/>
                </a:rPr>
                <a:t> a Paulim, který užil maticov</a:t>
              </a:r>
              <a:r>
                <a:rPr lang="cs-CZ" sz="1700" kern="100" dirty="0">
                  <a:solidFill>
                    <a:schemeClr val="bg2">
                      <a:lumMod val="25000"/>
                    </a:schemeClr>
                  </a:solidFill>
                  <a:latin typeface="Cavolini" panose="03000502040302020204" pitchFamily="66" charset="0"/>
                  <a:ea typeface="Aptos" panose="020B0004020202020204" pitchFamily="34" charset="0"/>
                  <a:cs typeface="Cavolini" panose="03000502040302020204" pitchFamily="66" charset="0"/>
                </a:rPr>
                <a:t>ou</a:t>
              </a:r>
              <a:r>
                <a:rPr lang="cs-CZ" sz="1700" kern="100" dirty="0">
                  <a:solidFill>
                    <a:schemeClr val="bg2">
                      <a:lumMod val="25000"/>
                    </a:schemeClr>
                  </a:solidFill>
                  <a:effectLst/>
                  <a:latin typeface="Cavolini" panose="03000502040302020204" pitchFamily="66" charset="0"/>
                  <a:ea typeface="Aptos" panose="020B0004020202020204" pitchFamily="34" charset="0"/>
                  <a:cs typeface="Cavolini" panose="03000502040302020204" pitchFamily="66" charset="0"/>
                </a:rPr>
                <a:t> mechaniku.)</a:t>
              </a:r>
            </a:p>
          </p:txBody>
        </p:sp>
      </p:grpSp>
    </p:spTree>
    <p:extLst>
      <p:ext uri="{BB962C8B-B14F-4D97-AF65-F5344CB8AC3E}">
        <p14:creationId xmlns:p14="http://schemas.microsoft.com/office/powerpoint/2010/main" val="557349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230959-A0F4-E9C3-1497-49D6631B564B}"/>
            </a:ext>
          </a:extLst>
        </p:cNvPr>
        <p:cNvGrpSpPr/>
        <p:nvPr/>
      </p:nvGrpSpPr>
      <p:grpSpPr>
        <a:xfrm>
          <a:off x="0" y="0"/>
          <a:ext cx="0" cy="0"/>
          <a:chOff x="0" y="0"/>
          <a:chExt cx="0" cy="0"/>
        </a:xfrm>
      </p:grpSpPr>
      <p:sp>
        <p:nvSpPr>
          <p:cNvPr id="6" name="Obdélník 5">
            <a:extLst>
              <a:ext uri="{FF2B5EF4-FFF2-40B4-BE49-F238E27FC236}">
                <a16:creationId xmlns:a16="http://schemas.microsoft.com/office/drawing/2014/main" id="{D8AC18DD-DA23-1420-B39B-CB52216DE932}"/>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7" name="TextovéPole 6">
            <a:extLst>
              <a:ext uri="{FF2B5EF4-FFF2-40B4-BE49-F238E27FC236}">
                <a16:creationId xmlns:a16="http://schemas.microsoft.com/office/drawing/2014/main" id="{C8637EAD-B1B2-1540-A14E-4A39F4A8F212}"/>
              </a:ext>
            </a:extLst>
          </p:cNvPr>
          <p:cNvSpPr txBox="1"/>
          <p:nvPr/>
        </p:nvSpPr>
        <p:spPr>
          <a:xfrm>
            <a:off x="1959447" y="28602"/>
            <a:ext cx="8549328"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a:t>
            </a:r>
            <a:r>
              <a:rPr lang="cs-CZ" sz="2400" cap="small" dirty="0" err="1">
                <a:solidFill>
                  <a:srgbClr val="70AD47">
                    <a:lumMod val="50000"/>
                  </a:srgbClr>
                </a:solidFill>
                <a:latin typeface="Calibri" panose="020F0502020204030204"/>
              </a:rPr>
              <a:t>nerelativistickou</a:t>
            </a:r>
            <a:r>
              <a:rPr lang="cs-CZ" sz="2400" cap="small" dirty="0">
                <a:solidFill>
                  <a:srgbClr val="70AD47">
                    <a:lumMod val="50000"/>
                  </a:srgbClr>
                </a:solidFill>
                <a:latin typeface="Calibri" panose="020F0502020204030204"/>
              </a:rPr>
              <a:t> vlnovou rovnici (podruhé)</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8" name="TextovéPole 7">
            <a:extLst>
              <a:ext uri="{FF2B5EF4-FFF2-40B4-BE49-F238E27FC236}">
                <a16:creationId xmlns:a16="http://schemas.microsoft.com/office/drawing/2014/main" id="{167FEB1C-5567-E1CA-C9A2-7CBE5AEA1BEF}"/>
              </a:ext>
            </a:extLst>
          </p:cNvPr>
          <p:cNvSpPr txBox="1"/>
          <p:nvPr/>
        </p:nvSpPr>
        <p:spPr>
          <a:xfrm>
            <a:off x="423787" y="1031672"/>
            <a:ext cx="11425706" cy="2715615"/>
          </a:xfrm>
          <a:prstGeom prst="rect">
            <a:avLst/>
          </a:prstGeom>
          <a:noFill/>
        </p:spPr>
        <p:txBody>
          <a:bodyPr wrap="square">
            <a:spAutoFit/>
          </a:bodyPr>
          <a:lstStyle/>
          <a:p>
            <a:pPr marL="285750" indent="-285750">
              <a:lnSpc>
                <a:spcPct val="107000"/>
              </a:lnSpc>
              <a:spcAft>
                <a:spcPts val="800"/>
              </a:spcAft>
              <a:buFont typeface="Wingdings" panose="05000000000000000000" pitchFamily="2" charset="2"/>
              <a:buChar char="Ø"/>
            </a:pPr>
            <a:r>
              <a:rPr lang="cs-CZ" sz="2000" dirty="0">
                <a:solidFill>
                  <a:srgbClr val="0070C0"/>
                </a:solidFill>
                <a:latin typeface="Cavolini" panose="03000502040302020204" pitchFamily="66" charset="0"/>
                <a:cs typeface="Cavolini" panose="03000502040302020204" pitchFamily="66" charset="0"/>
              </a:rPr>
              <a:t>Článek působí dojmem „velkorysosti“ … v žáru inspirace si </a:t>
            </a:r>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2000" dirty="0">
                <a:solidFill>
                  <a:srgbClr val="0070C0"/>
                </a:solidFill>
                <a:latin typeface="Cavolini" panose="03000502040302020204" pitchFamily="66" charset="0"/>
                <a:cs typeface="Cavolini" panose="03000502040302020204" pitchFamily="66" charset="0"/>
              </a:rPr>
              <a:t> uvědomoval, že zůstává mnoho otevřených otázek, které je třeba promyslet. </a:t>
            </a:r>
            <a:r>
              <a:rPr lang="cs-CZ" sz="2000" kern="100" dirty="0">
                <a:solidFill>
                  <a:srgbClr val="0070C0"/>
                </a:solidFill>
                <a:effectLst/>
                <a:latin typeface="Cavolini" panose="03000502040302020204" pitchFamily="66" charset="0"/>
                <a:ea typeface="Aptos" panose="020B0004020202020204" pitchFamily="34" charset="0"/>
                <a:cs typeface="Cavolini" panose="03000502040302020204" pitchFamily="66" charset="0"/>
              </a:rPr>
              <a:t>Přesto byl hnaný potřebou svůj objev publikovat i v nepříliš uhlazené podobě. … Oceňoval </a:t>
            </a:r>
            <a:r>
              <a:rPr lang="cs-CZ" sz="2000" kern="100" dirty="0">
                <a:solidFill>
                  <a:srgbClr val="0070C0"/>
                </a:solidFill>
                <a:latin typeface="Cavolini" panose="03000502040302020204" pitchFamily="66" charset="0"/>
                <a:ea typeface="Aptos" panose="020B0004020202020204" pitchFamily="34" charset="0"/>
                <a:cs typeface="Cavolini" panose="03000502040302020204" pitchFamily="66" charset="0"/>
              </a:rPr>
              <a:t>význam de </a:t>
            </a:r>
            <a:r>
              <a:rPr lang="cs-CZ" sz="2000" kern="100" dirty="0" err="1">
                <a:solidFill>
                  <a:srgbClr val="0070C0"/>
                </a:solidFill>
                <a:latin typeface="Cavolini" panose="03000502040302020204" pitchFamily="66" charset="0"/>
                <a:ea typeface="Aptos" panose="020B0004020202020204" pitchFamily="34" charset="0"/>
                <a:cs typeface="Cavolini" panose="03000502040302020204" pitchFamily="66" charset="0"/>
              </a:rPr>
              <a:t>Broglieovy</a:t>
            </a:r>
            <a:r>
              <a:rPr lang="cs-CZ" sz="2000" kern="100" dirty="0">
                <a:solidFill>
                  <a:srgbClr val="0070C0"/>
                </a:solidFill>
                <a:latin typeface="Cavolini" panose="03000502040302020204" pitchFamily="66" charset="0"/>
                <a:ea typeface="Aptos" panose="020B0004020202020204" pitchFamily="34" charset="0"/>
                <a:cs typeface="Cavolini" panose="03000502040302020204" pitchFamily="66" charset="0"/>
              </a:rPr>
              <a:t> práce: </a:t>
            </a:r>
            <a:r>
              <a:rPr lang="cs-CZ" sz="1900" kern="100" dirty="0">
                <a:solidFill>
                  <a:schemeClr val="accent2">
                    <a:lumMod val="75000"/>
                  </a:schemeClr>
                </a:solidFill>
                <a:latin typeface="Cavolini" panose="03000502040302020204" pitchFamily="66" charset="0"/>
                <a:ea typeface="Aptos" panose="020B0004020202020204" pitchFamily="34" charset="0"/>
                <a:cs typeface="Cavolini" panose="03000502040302020204" pitchFamily="66" charset="0"/>
              </a:rPr>
              <a:t>„Především chci uvést, že </a:t>
            </a:r>
            <a:r>
              <a:rPr lang="cs-CZ" sz="1900" kern="100" dirty="0">
                <a:solidFill>
                  <a:schemeClr val="accent2">
                    <a:lumMod val="75000"/>
                  </a:schemeClr>
                </a:solidFill>
                <a:effectLst>
                  <a:outerShdw blurRad="38100" dist="38100" dir="2700000" algn="tl">
                    <a:srgbClr val="000000">
                      <a:alpha val="43137"/>
                    </a:srgbClr>
                  </a:outerShdw>
                </a:effectLst>
                <a:latin typeface="Cavolini" panose="03000502040302020204" pitchFamily="66" charset="0"/>
                <a:ea typeface="Aptos" panose="020B0004020202020204" pitchFamily="34" charset="0"/>
                <a:cs typeface="Cavolini" panose="03000502040302020204" pitchFamily="66" charset="0"/>
              </a:rPr>
              <a:t>k těmto úvahám mne přivedly především podnětné práce pana de </a:t>
            </a:r>
            <a:r>
              <a:rPr lang="cs-CZ" sz="1900" kern="100" dirty="0" err="1">
                <a:solidFill>
                  <a:schemeClr val="accent2">
                    <a:lumMod val="75000"/>
                  </a:schemeClr>
                </a:solidFill>
                <a:effectLst>
                  <a:outerShdw blurRad="38100" dist="38100" dir="2700000" algn="tl">
                    <a:srgbClr val="000000">
                      <a:alpha val="43137"/>
                    </a:srgbClr>
                  </a:outerShdw>
                </a:effectLst>
                <a:latin typeface="Cavolini" panose="03000502040302020204" pitchFamily="66" charset="0"/>
                <a:ea typeface="Aptos" panose="020B0004020202020204" pitchFamily="34" charset="0"/>
                <a:cs typeface="Cavolini" panose="03000502040302020204" pitchFamily="66" charset="0"/>
              </a:rPr>
              <a:t>Broglie</a:t>
            </a:r>
            <a:r>
              <a:rPr lang="cs-CZ" sz="1900" kern="100" dirty="0">
                <a:solidFill>
                  <a:schemeClr val="accent2">
                    <a:lumMod val="75000"/>
                  </a:schemeClr>
                </a:solidFill>
                <a:latin typeface="Cavolini" panose="03000502040302020204" pitchFamily="66" charset="0"/>
                <a:ea typeface="Aptos" panose="020B0004020202020204" pitchFamily="34" charset="0"/>
                <a:cs typeface="Cavolini" panose="03000502040302020204" pitchFamily="66" charset="0"/>
              </a:rPr>
              <a:t>.“</a:t>
            </a:r>
            <a:r>
              <a:rPr lang="cs-CZ" sz="2000" kern="100" dirty="0">
                <a:solidFill>
                  <a:schemeClr val="accent2">
                    <a:lumMod val="75000"/>
                  </a:schemeClr>
                </a:solidFill>
                <a:latin typeface="Cavolini" panose="03000502040302020204" pitchFamily="66" charset="0"/>
                <a:ea typeface="Aptos" panose="020B0004020202020204" pitchFamily="34" charset="0"/>
                <a:cs typeface="Cavolini" panose="03000502040302020204" pitchFamily="66" charset="0"/>
              </a:rPr>
              <a:t> </a:t>
            </a:r>
            <a:r>
              <a:rPr lang="cs-CZ" sz="2000" kern="100" dirty="0">
                <a:solidFill>
                  <a:srgbClr val="0070C0"/>
                </a:solidFill>
                <a:latin typeface="Cavolini" panose="03000502040302020204" pitchFamily="66" charset="0"/>
                <a:ea typeface="Aptos" panose="020B0004020202020204" pitchFamily="34" charset="0"/>
                <a:cs typeface="Cavolini" panose="03000502040302020204" pitchFamily="66" charset="0"/>
              </a:rPr>
              <a:t>a dodává: </a:t>
            </a:r>
            <a:r>
              <a:rPr lang="cs-CZ" sz="1900" kern="100" dirty="0">
                <a:solidFill>
                  <a:schemeClr val="accent2">
                    <a:lumMod val="75000"/>
                  </a:schemeClr>
                </a:solidFill>
                <a:latin typeface="Cavolini" panose="03000502040302020204" pitchFamily="66" charset="0"/>
                <a:ea typeface="Aptos" panose="020B0004020202020204" pitchFamily="34" charset="0"/>
                <a:cs typeface="Cavolini" panose="03000502040302020204" pitchFamily="66" charset="0"/>
              </a:rPr>
              <a:t>„</a:t>
            </a:r>
            <a:r>
              <a:rPr lang="cs-CZ" sz="1900" dirty="0">
                <a:solidFill>
                  <a:schemeClr val="accent2">
                    <a:lumMod val="75000"/>
                  </a:schemeClr>
                </a:solidFill>
                <a:latin typeface="Cavolini" panose="03000502040302020204" pitchFamily="66" charset="0"/>
                <a:ea typeface="Aptos" panose="020B0004020202020204" pitchFamily="34" charset="0"/>
                <a:cs typeface="Cavolini" panose="03000502040302020204" pitchFamily="66" charset="0"/>
              </a:rPr>
              <a:t>Hlavní rozdíl spočívá v tom, že </a:t>
            </a:r>
            <a:r>
              <a:rPr lang="cs-CZ" sz="1900" u="sng" dirty="0">
                <a:solidFill>
                  <a:schemeClr val="accent2">
                    <a:lumMod val="75000"/>
                  </a:schemeClr>
                </a:solidFill>
                <a:latin typeface="Cavolini" panose="03000502040302020204" pitchFamily="66" charset="0"/>
                <a:ea typeface="Aptos" panose="020B0004020202020204" pitchFamily="34" charset="0"/>
                <a:cs typeface="Cavolini" panose="03000502040302020204" pitchFamily="66" charset="0"/>
              </a:rPr>
              <a:t>de </a:t>
            </a:r>
            <a:r>
              <a:rPr lang="cs-CZ" sz="1900" u="sng" dirty="0" err="1">
                <a:solidFill>
                  <a:schemeClr val="accent2">
                    <a:lumMod val="75000"/>
                  </a:schemeClr>
                </a:solidFill>
                <a:latin typeface="Cavolini" panose="03000502040302020204" pitchFamily="66" charset="0"/>
                <a:ea typeface="Aptos" panose="020B0004020202020204" pitchFamily="34" charset="0"/>
                <a:cs typeface="Cavolini" panose="03000502040302020204" pitchFamily="66" charset="0"/>
              </a:rPr>
              <a:t>Broglie</a:t>
            </a:r>
            <a:r>
              <a:rPr lang="cs-CZ" sz="1900" u="sng" dirty="0">
                <a:solidFill>
                  <a:schemeClr val="accent2">
                    <a:lumMod val="75000"/>
                  </a:schemeClr>
                </a:solidFill>
                <a:latin typeface="Cavolini" panose="03000502040302020204" pitchFamily="66" charset="0"/>
                <a:ea typeface="Aptos" panose="020B0004020202020204" pitchFamily="34" charset="0"/>
                <a:cs typeface="Cavolini" panose="03000502040302020204" pitchFamily="66" charset="0"/>
              </a:rPr>
              <a:t> myslí na postupné vlny</a:t>
            </a:r>
            <a:r>
              <a:rPr lang="cs-CZ" sz="1900" dirty="0">
                <a:solidFill>
                  <a:schemeClr val="accent2">
                    <a:lumMod val="75000"/>
                  </a:schemeClr>
                </a:solidFill>
                <a:latin typeface="Cavolini" panose="03000502040302020204" pitchFamily="66" charset="0"/>
                <a:ea typeface="Aptos" panose="020B0004020202020204" pitchFamily="34" charset="0"/>
                <a:cs typeface="Cavolini" panose="03000502040302020204" pitchFamily="66" charset="0"/>
              </a:rPr>
              <a:t>, zatímco </a:t>
            </a:r>
            <a:r>
              <a:rPr lang="cs-CZ" sz="1900" u="sng" dirty="0">
                <a:solidFill>
                  <a:schemeClr val="accent2">
                    <a:lumMod val="75000"/>
                  </a:schemeClr>
                </a:solidFill>
                <a:latin typeface="Cavolini" panose="03000502040302020204" pitchFamily="66" charset="0"/>
                <a:ea typeface="Aptos" panose="020B0004020202020204" pitchFamily="34" charset="0"/>
                <a:cs typeface="Cavolini" panose="03000502040302020204" pitchFamily="66" charset="0"/>
              </a:rPr>
              <a:t>my</a:t>
            </a:r>
            <a:r>
              <a:rPr lang="cs-CZ" sz="1900" dirty="0">
                <a:solidFill>
                  <a:schemeClr val="accent2">
                    <a:lumMod val="75000"/>
                  </a:schemeClr>
                </a:solidFill>
                <a:latin typeface="Cavolini" panose="03000502040302020204" pitchFamily="66" charset="0"/>
                <a:ea typeface="Aptos" panose="020B0004020202020204" pitchFamily="34" charset="0"/>
                <a:cs typeface="Cavolini" panose="03000502040302020204" pitchFamily="66" charset="0"/>
              </a:rPr>
              <a:t>, pokud svým formulím podložíme představu kmitání, dospíváme </a:t>
            </a:r>
            <a:r>
              <a:rPr lang="cs-CZ" sz="1900" u="sng" dirty="0">
                <a:solidFill>
                  <a:schemeClr val="accent2">
                    <a:lumMod val="75000"/>
                  </a:schemeClr>
                </a:solidFill>
                <a:latin typeface="Cavolini" panose="03000502040302020204" pitchFamily="66" charset="0"/>
                <a:ea typeface="Aptos" panose="020B0004020202020204" pitchFamily="34" charset="0"/>
                <a:cs typeface="Cavolini" panose="03000502040302020204" pitchFamily="66" charset="0"/>
              </a:rPr>
              <a:t>ke stojatým vlastním kmitům.</a:t>
            </a:r>
            <a:r>
              <a:rPr lang="cs-CZ" sz="1900" dirty="0">
                <a:solidFill>
                  <a:schemeClr val="accent2">
                    <a:lumMod val="75000"/>
                  </a:schemeClr>
                </a:solidFill>
                <a:latin typeface="Cavolini" panose="03000502040302020204" pitchFamily="66" charset="0"/>
                <a:ea typeface="Aptos" panose="020B0004020202020204" pitchFamily="34" charset="0"/>
                <a:cs typeface="Cavolini" panose="03000502040302020204" pitchFamily="66" charset="0"/>
              </a:rPr>
              <a:t>“ </a:t>
            </a:r>
            <a:endParaRPr lang="cs-CZ" sz="1900" dirty="0">
              <a:solidFill>
                <a:schemeClr val="accent2">
                  <a:lumMod val="75000"/>
                </a:schemeClr>
              </a:solidFill>
              <a:latin typeface="Cavolini" panose="03000502040302020204" pitchFamily="66" charset="0"/>
              <a:cs typeface="Cavolini" panose="03000502040302020204" pitchFamily="66" charset="0"/>
            </a:endParaRPr>
          </a:p>
        </p:txBody>
      </p:sp>
      <p:sp>
        <p:nvSpPr>
          <p:cNvPr id="11" name="TextovéPole 10">
            <a:extLst>
              <a:ext uri="{FF2B5EF4-FFF2-40B4-BE49-F238E27FC236}">
                <a16:creationId xmlns:a16="http://schemas.microsoft.com/office/drawing/2014/main" id="{416C45EC-9FEE-59D2-76E0-7394FAA26D3B}"/>
              </a:ext>
            </a:extLst>
          </p:cNvPr>
          <p:cNvSpPr txBox="1"/>
          <p:nvPr/>
        </p:nvSpPr>
        <p:spPr>
          <a:xfrm>
            <a:off x="423786" y="4132701"/>
            <a:ext cx="11227744" cy="739241"/>
          </a:xfrm>
          <a:prstGeom prst="rect">
            <a:avLst/>
          </a:prstGeom>
          <a:noFill/>
        </p:spPr>
        <p:txBody>
          <a:bodyPr wrap="square">
            <a:spAutoFit/>
          </a:bodyPr>
          <a:lstStyle/>
          <a:p>
            <a:pPr marL="285750" indent="-285750">
              <a:lnSpc>
                <a:spcPct val="107000"/>
              </a:lnSpc>
              <a:spcAft>
                <a:spcPts val="800"/>
              </a:spcAft>
              <a:buFont typeface="Wingdings" panose="05000000000000000000" pitchFamily="2" charset="2"/>
              <a:buChar char="Ø"/>
            </a:pPr>
            <a:r>
              <a:rPr lang="cs-CZ" sz="2000" dirty="0">
                <a:solidFill>
                  <a:srgbClr val="0070C0"/>
                </a:solidFill>
                <a:latin typeface="Cavolini" panose="03000502040302020204" pitchFamily="66" charset="0"/>
                <a:cs typeface="Cavolini" panose="03000502040302020204" pitchFamily="66" charset="0"/>
              </a:rPr>
              <a:t>Srozumitelné a názorné fyzikální argumenty vybudoval až v dalším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dalším</a:t>
            </a:r>
            <a:r>
              <a:rPr lang="cs-CZ" sz="2000" dirty="0">
                <a:solidFill>
                  <a:srgbClr val="0070C0"/>
                </a:solidFill>
                <a:latin typeface="Cavolini" panose="03000502040302020204" pitchFamily="66" charset="0"/>
                <a:cs typeface="Cavolini" panose="03000502040302020204" pitchFamily="66" charset="0"/>
              </a:rPr>
              <a:t> článku, jehož rukopis byl do </a:t>
            </a:r>
            <a:r>
              <a:rPr lang="cs-CZ" sz="2000" i="1" dirty="0" err="1">
                <a:solidFill>
                  <a:srgbClr val="0070C0"/>
                </a:solidFill>
                <a:latin typeface="Cavolini" panose="03000502040302020204" pitchFamily="66" charset="0"/>
                <a:cs typeface="Cavolini" panose="03000502040302020204" pitchFamily="66" charset="0"/>
              </a:rPr>
              <a:t>Annalen</a:t>
            </a:r>
            <a:r>
              <a:rPr lang="cs-CZ" sz="2000" i="1" dirty="0">
                <a:solidFill>
                  <a:srgbClr val="0070C0"/>
                </a:solidFill>
                <a:latin typeface="Cavolini" panose="03000502040302020204" pitchFamily="66" charset="0"/>
                <a:cs typeface="Cavolini" panose="03000502040302020204" pitchFamily="66" charset="0"/>
              </a:rPr>
              <a:t> der </a:t>
            </a:r>
            <a:r>
              <a:rPr lang="cs-CZ" sz="2000" i="1" dirty="0" err="1">
                <a:solidFill>
                  <a:srgbClr val="0070C0"/>
                </a:solidFill>
                <a:latin typeface="Cavolini" panose="03000502040302020204" pitchFamily="66" charset="0"/>
                <a:cs typeface="Cavolini" panose="03000502040302020204" pitchFamily="66" charset="0"/>
              </a:rPr>
              <a:t>Physik</a:t>
            </a:r>
            <a:r>
              <a:rPr lang="cs-CZ" sz="2000" dirty="0">
                <a:solidFill>
                  <a:srgbClr val="0070C0"/>
                </a:solidFill>
                <a:latin typeface="Cavolini" panose="03000502040302020204" pitchFamily="66" charset="0"/>
                <a:cs typeface="Cavolini" panose="03000502040302020204" pitchFamily="66" charset="0"/>
              </a:rPr>
              <a:t> doručen již 23. února 1926. </a:t>
            </a:r>
            <a:endParaRPr lang="cs-CZ" sz="2000" kern="100" dirty="0">
              <a:solidFill>
                <a:srgbClr val="0070C0"/>
              </a:solidFill>
              <a:effectLst/>
              <a:latin typeface="Cavolini" panose="03000502040302020204" pitchFamily="66" charset="0"/>
              <a:ea typeface="Aptos" panose="020B0004020202020204" pitchFamily="34" charset="0"/>
              <a:cs typeface="Cavolini" panose="03000502040302020204" pitchFamily="66" charset="0"/>
            </a:endParaRPr>
          </a:p>
        </p:txBody>
      </p:sp>
      <p:sp>
        <p:nvSpPr>
          <p:cNvPr id="3" name="TextovéPole 2">
            <a:extLst>
              <a:ext uri="{FF2B5EF4-FFF2-40B4-BE49-F238E27FC236}">
                <a16:creationId xmlns:a16="http://schemas.microsoft.com/office/drawing/2014/main" id="{FA3FA4B0-1B6C-B78A-3DFF-A385A72B4CCD}"/>
              </a:ext>
            </a:extLst>
          </p:cNvPr>
          <p:cNvSpPr txBox="1"/>
          <p:nvPr/>
        </p:nvSpPr>
        <p:spPr>
          <a:xfrm>
            <a:off x="11363013" y="0"/>
            <a:ext cx="304892" cy="523220"/>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a:t>
            </a:r>
          </a:p>
        </p:txBody>
      </p:sp>
      <p:sp>
        <p:nvSpPr>
          <p:cNvPr id="5" name="TextovéPole 4">
            <a:extLst>
              <a:ext uri="{FF2B5EF4-FFF2-40B4-BE49-F238E27FC236}">
                <a16:creationId xmlns:a16="http://schemas.microsoft.com/office/drawing/2014/main" id="{82F15729-3485-0367-74C9-EC5D6C144F10}"/>
              </a:ext>
            </a:extLst>
          </p:cNvPr>
          <p:cNvSpPr txBox="1"/>
          <p:nvPr/>
        </p:nvSpPr>
        <p:spPr>
          <a:xfrm>
            <a:off x="196935" y="459612"/>
            <a:ext cx="1562992" cy="461665"/>
          </a:xfrm>
          <a:prstGeom prst="rect">
            <a:avLst/>
          </a:prstGeom>
          <a:solidFill>
            <a:srgbClr val="FFFFFF">
              <a:alpha val="56078"/>
            </a:srgbClr>
          </a:solidFill>
          <a:ln>
            <a:solidFill>
              <a:schemeClr val="bg1">
                <a:lumMod val="75000"/>
              </a:schemeClr>
            </a:solidFill>
          </a:ln>
        </p:spPr>
        <p:txBody>
          <a:bodyPr wrap="none" rtlCol="0">
            <a:spAutoFit/>
          </a:bodyPr>
          <a:lstStyle/>
          <a:p>
            <a:pPr algn="ctr"/>
            <a:r>
              <a:rPr lang="cs-CZ" sz="2400" dirty="0">
                <a:solidFill>
                  <a:srgbClr val="70AD47">
                    <a:lumMod val="50000"/>
                  </a:srgbClr>
                </a:solidFill>
                <a:latin typeface="Calibri" panose="020F0502020204030204"/>
              </a:rPr>
              <a:t>Komentáře</a:t>
            </a:r>
            <a:endParaRPr lang="cs-CZ" sz="2400" cap="small" dirty="0">
              <a:solidFill>
                <a:srgbClr val="70AD47">
                  <a:lumMod val="50000"/>
                </a:srgbClr>
              </a:solidFill>
              <a:latin typeface="Calibri" panose="020F0502020204030204"/>
            </a:endParaRPr>
          </a:p>
        </p:txBody>
      </p:sp>
      <p:sp>
        <p:nvSpPr>
          <p:cNvPr id="9" name="TextovéPole 8">
            <a:extLst>
              <a:ext uri="{FF2B5EF4-FFF2-40B4-BE49-F238E27FC236}">
                <a16:creationId xmlns:a16="http://schemas.microsoft.com/office/drawing/2014/main" id="{D8B80C72-1B2B-EBFE-9A54-D0D2C713B409}"/>
              </a:ext>
            </a:extLst>
          </p:cNvPr>
          <p:cNvSpPr txBox="1"/>
          <p:nvPr/>
        </p:nvSpPr>
        <p:spPr>
          <a:xfrm>
            <a:off x="425354" y="5466377"/>
            <a:ext cx="11697516" cy="739241"/>
          </a:xfrm>
          <a:prstGeom prst="rect">
            <a:avLst/>
          </a:prstGeom>
          <a:noFill/>
        </p:spPr>
        <p:txBody>
          <a:bodyPr wrap="square">
            <a:spAutoFit/>
          </a:bodyPr>
          <a:lstStyle/>
          <a:p>
            <a:pPr marL="285750" indent="-285750">
              <a:lnSpc>
                <a:spcPct val="107000"/>
              </a:lnSpc>
              <a:spcAft>
                <a:spcPts val="800"/>
              </a:spcAft>
              <a:buFont typeface="Wingdings" panose="05000000000000000000" pitchFamily="2" charset="2"/>
              <a:buChar char="Ø"/>
            </a:pPr>
            <a:r>
              <a:rPr lang="cs-CZ" sz="2000" dirty="0">
                <a:solidFill>
                  <a:srgbClr val="0070C0"/>
                </a:solidFill>
                <a:latin typeface="Cavolini" panose="03000502040302020204" pitchFamily="66" charset="0"/>
                <a:cs typeface="Cavolini" panose="03000502040302020204" pitchFamily="66" charset="0"/>
              </a:rPr>
              <a:t>Odvození z </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první</a:t>
            </a:r>
            <a:r>
              <a:rPr lang="cs-CZ" sz="2000" dirty="0">
                <a:solidFill>
                  <a:srgbClr val="0070C0"/>
                </a:solidFill>
                <a:latin typeface="Cavolini" panose="03000502040302020204" pitchFamily="66" charset="0"/>
                <a:cs typeface="Cavolini" panose="03000502040302020204" pitchFamily="66" charset="0"/>
              </a:rPr>
              <a:t> práce už  dále nikde neuvádí. Zato odvození z </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druhé</a:t>
            </a:r>
            <a:r>
              <a:rPr lang="cs-CZ" sz="2000" dirty="0">
                <a:solidFill>
                  <a:srgbClr val="0070C0"/>
                </a:solidFill>
                <a:latin typeface="Cavolini" panose="03000502040302020204" pitchFamily="66" charset="0"/>
                <a:cs typeface="Cavolini" panose="03000502040302020204" pitchFamily="66" charset="0"/>
              </a:rPr>
              <a:t> práce, provázané s intuitivními úvahami, </a:t>
            </a:r>
            <a:r>
              <a:rPr lang="cs-CZ" sz="2000" u="sng" dirty="0">
                <a:solidFill>
                  <a:srgbClr val="0070C0"/>
                </a:solidFill>
                <a:latin typeface="Cavolini" panose="03000502040302020204" pitchFamily="66" charset="0"/>
                <a:cs typeface="Cavolini" panose="03000502040302020204" pitchFamily="66" charset="0"/>
              </a:rPr>
              <a:t>vstoupilo do učebnic</a:t>
            </a:r>
            <a:r>
              <a:rPr lang="cs-CZ" sz="2000" dirty="0">
                <a:solidFill>
                  <a:srgbClr val="0070C0"/>
                </a:solidFill>
                <a:latin typeface="Cavolini" panose="03000502040302020204" pitchFamily="66" charset="0"/>
                <a:cs typeface="Cavolini" panose="03000502040302020204" pitchFamily="66" charset="0"/>
              </a:rPr>
              <a:t>.</a:t>
            </a:r>
            <a:endParaRPr lang="cs-CZ" sz="2000" kern="100" dirty="0">
              <a:solidFill>
                <a:srgbClr val="0070C0"/>
              </a:solidFill>
              <a:effectLst/>
              <a:latin typeface="Cavolini" panose="03000502040302020204" pitchFamily="66" charset="0"/>
              <a:ea typeface="Aptos" panose="020B0004020202020204" pitchFamily="34" charset="0"/>
              <a:cs typeface="Cavolini" panose="03000502040302020204" pitchFamily="66" charset="0"/>
            </a:endParaRPr>
          </a:p>
        </p:txBody>
      </p:sp>
    </p:spTree>
    <p:extLst>
      <p:ext uri="{BB962C8B-B14F-4D97-AF65-F5344CB8AC3E}">
        <p14:creationId xmlns:p14="http://schemas.microsoft.com/office/powerpoint/2010/main" val="125695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ovéPole 1">
                <a:extLst>
                  <a:ext uri="{FF2B5EF4-FFF2-40B4-BE49-F238E27FC236}">
                    <a16:creationId xmlns:a16="http://schemas.microsoft.com/office/drawing/2014/main" id="{3F4DD1C1-405E-8CC9-25F6-903E77AB88EC}"/>
                  </a:ext>
                </a:extLst>
              </p:cNvPr>
              <p:cNvSpPr txBox="1"/>
              <p:nvPr/>
            </p:nvSpPr>
            <p:spPr>
              <a:xfrm>
                <a:off x="483716" y="1772246"/>
                <a:ext cx="6485305" cy="4647426"/>
              </a:xfrm>
              <a:prstGeom prst="rect">
                <a:avLst/>
              </a:prstGeom>
              <a:noFill/>
            </p:spPr>
            <p:txBody>
              <a:bodyPr wrap="square">
                <a:spAutoFit/>
              </a:bodyPr>
              <a:lstStyle/>
              <a:p>
                <a:r>
                  <a:rPr lang="cs-CZ" sz="1900" dirty="0">
                    <a:solidFill>
                      <a:srgbClr val="0070C0"/>
                    </a:solidFill>
                    <a:latin typeface="Cavolini" panose="03000502040302020204" pitchFamily="66" charset="0"/>
                    <a:cs typeface="Cavolini" panose="03000502040302020204" pitchFamily="66" charset="0"/>
                  </a:rPr>
                  <a:t>V úvodu připomíná své předchozí sdělení:</a:t>
                </a:r>
              </a:p>
              <a:p>
                <a:endParaRPr lang="cs-CZ" sz="1100" dirty="0">
                  <a:solidFill>
                    <a:srgbClr val="0070C0"/>
                  </a:solidFill>
                  <a:latin typeface="Cavolini" panose="03000502040302020204" pitchFamily="66" charset="0"/>
                  <a:cs typeface="Cavolini" panose="03000502040302020204" pitchFamily="66" charset="0"/>
                </a:endParaRPr>
              </a:p>
              <a:p>
                <a:r>
                  <a:rPr lang="cs-CZ" sz="1900" dirty="0">
                    <a:solidFill>
                      <a:schemeClr val="accent2">
                        <a:lumMod val="75000"/>
                      </a:schemeClr>
                    </a:solidFill>
                    <a:latin typeface="Cavolini" panose="03000502040302020204" pitchFamily="66" charset="0"/>
                    <a:cs typeface="Cavolini" panose="03000502040302020204" pitchFamily="66" charset="0"/>
                  </a:rPr>
                  <a:t>„Než přistoupíme k rozboru problému vlastních hodnot pro další speciální systémy, pokusme se více objasnit obecnou souvislost, která existuje mezi Hamiltonovou–</a:t>
                </a:r>
                <a:r>
                  <a:rPr lang="cs-CZ" sz="1900" dirty="0" err="1">
                    <a:solidFill>
                      <a:schemeClr val="accent2">
                        <a:lumMod val="75000"/>
                      </a:schemeClr>
                    </a:solidFill>
                    <a:latin typeface="Cavolini" panose="03000502040302020204" pitchFamily="66" charset="0"/>
                    <a:cs typeface="Cavolini" panose="03000502040302020204" pitchFamily="66" charset="0"/>
                  </a:rPr>
                  <a:t>Jacobiho</a:t>
                </a:r>
                <a:r>
                  <a:rPr lang="cs-CZ" sz="1900" dirty="0">
                    <a:solidFill>
                      <a:schemeClr val="accent2">
                        <a:lumMod val="75000"/>
                      </a:schemeClr>
                    </a:solidFill>
                    <a:latin typeface="Cavolini" panose="03000502040302020204" pitchFamily="66" charset="0"/>
                    <a:cs typeface="Cavolini" panose="03000502040302020204" pitchFamily="66" charset="0"/>
                  </a:rPr>
                  <a:t> diferenciální rovnicí popisující mechanický problém a „příbuznou“ </a:t>
                </a:r>
                <a:r>
                  <a:rPr lang="cs-CZ" sz="1900" i="1" dirty="0">
                    <a:solidFill>
                      <a:schemeClr val="accent2">
                        <a:lumMod val="75000"/>
                      </a:schemeClr>
                    </a:solidFill>
                    <a:latin typeface="Cavolini" panose="03000502040302020204" pitchFamily="66" charset="0"/>
                    <a:cs typeface="Cavolini" panose="03000502040302020204" pitchFamily="66" charset="0"/>
                  </a:rPr>
                  <a:t>vlnovou rovnicí</a:t>
                </a:r>
                <a:r>
                  <a:rPr lang="cs-CZ" sz="1900" dirty="0">
                    <a:solidFill>
                      <a:schemeClr val="accent2">
                        <a:lumMod val="75000"/>
                      </a:schemeClr>
                    </a:solidFill>
                    <a:latin typeface="Cavolini" panose="03000502040302020204" pitchFamily="66" charset="0"/>
                    <a:cs typeface="Cavolini" panose="03000502040302020204" pitchFamily="66" charset="0"/>
                  </a:rPr>
                  <a:t> </a:t>
                </a:r>
                <a:r>
                  <a:rPr lang="en-US" sz="1900" dirty="0">
                    <a:solidFill>
                      <a:schemeClr val="accent2">
                        <a:lumMod val="75000"/>
                      </a:schemeClr>
                    </a:solidFill>
                    <a:latin typeface="Cavolini" panose="03000502040302020204" pitchFamily="66" charset="0"/>
                    <a:cs typeface="Cavolini" panose="03000502040302020204" pitchFamily="66" charset="0"/>
                  </a:rPr>
                  <a:t>[</a:t>
                </a:r>
                <a:r>
                  <a:rPr lang="cs-CZ" sz="1900" dirty="0">
                    <a:solidFill>
                      <a:schemeClr val="accent2">
                        <a:lumMod val="75000"/>
                      </a:schemeClr>
                    </a:solidFill>
                    <a:latin typeface="Cavolini" panose="03000502040302020204" pitchFamily="66" charset="0"/>
                    <a:cs typeface="Cavolini" panose="03000502040302020204" pitchFamily="66" charset="0"/>
                  </a:rPr>
                  <a:t>odvozenou v první části</a:t>
                </a:r>
                <a:r>
                  <a:rPr lang="en-US" sz="1900" dirty="0">
                    <a:solidFill>
                      <a:schemeClr val="accent2">
                        <a:lumMod val="75000"/>
                      </a:schemeClr>
                    </a:solidFill>
                    <a:latin typeface="Cavolini" panose="03000502040302020204" pitchFamily="66" charset="0"/>
                    <a:cs typeface="Cavolini" panose="03000502040302020204" pitchFamily="66" charset="0"/>
                  </a:rPr>
                  <a:t>]</a:t>
                </a:r>
                <a:r>
                  <a:rPr lang="cs-CZ" sz="1900" dirty="0">
                    <a:solidFill>
                      <a:schemeClr val="accent2">
                        <a:lumMod val="75000"/>
                      </a:schemeClr>
                    </a:solidFill>
                    <a:latin typeface="Cavolini" panose="03000502040302020204" pitchFamily="66" charset="0"/>
                    <a:cs typeface="Cavolini" panose="03000502040302020204" pitchFamily="66" charset="0"/>
                  </a:rPr>
                  <a:t>. Tuto souvislost jsme dosud jen stručně popsali z hlediska její vnější analytické struktury pomocí vztahu </a:t>
                </a:r>
                <a:r>
                  <a:rPr lang="en-US" sz="1900" dirty="0">
                    <a:solidFill>
                      <a:schemeClr val="accent2">
                        <a:lumMod val="75000"/>
                      </a:schemeClr>
                    </a:solidFill>
                    <a:latin typeface="Cavolini" panose="03000502040302020204" pitchFamily="66" charset="0"/>
                    <a:cs typeface="Cavolini" panose="03000502040302020204" pitchFamily="66" charset="0"/>
                  </a:rPr>
                  <a:t>[</a:t>
                </a:r>
                <a14:m>
                  <m:oMath xmlns:m="http://schemas.openxmlformats.org/officeDocument/2006/math">
                    <m:r>
                      <a:rPr lang="cs-CZ" sz="1900" i="1">
                        <a:solidFill>
                          <a:schemeClr val="accent2">
                            <a:lumMod val="75000"/>
                          </a:schemeClr>
                        </a:solidFill>
                        <a:latin typeface="Cambria Math" panose="02040503050406030204" pitchFamily="18" charset="0"/>
                      </a:rPr>
                      <m:t>𝑆</m:t>
                    </m:r>
                    <m:r>
                      <a:rPr lang="cs-CZ" sz="1900" i="1">
                        <a:solidFill>
                          <a:schemeClr val="accent2">
                            <a:lumMod val="75000"/>
                          </a:schemeClr>
                        </a:solidFill>
                        <a:latin typeface="Cambria Math" panose="02040503050406030204" pitchFamily="18" charset="0"/>
                      </a:rPr>
                      <m:t>=</m:t>
                    </m:r>
                    <m:r>
                      <a:rPr lang="cs-CZ" sz="1900" b="0" i="1" smtClean="0">
                        <a:solidFill>
                          <a:schemeClr val="accent2">
                            <a:lumMod val="75000"/>
                          </a:schemeClr>
                        </a:solidFill>
                        <a:latin typeface="Cambria Math" panose="02040503050406030204" pitchFamily="18" charset="0"/>
                      </a:rPr>
                      <m:t>𝐾</m:t>
                    </m:r>
                    <m:func>
                      <m:funcPr>
                        <m:ctrlPr>
                          <a:rPr lang="cs-CZ" sz="1900" i="1">
                            <a:solidFill>
                              <a:schemeClr val="accent2">
                                <a:lumMod val="75000"/>
                              </a:schemeClr>
                            </a:solidFill>
                            <a:latin typeface="Cambria Math" panose="02040503050406030204" pitchFamily="18" charset="0"/>
                          </a:rPr>
                        </m:ctrlPr>
                      </m:funcPr>
                      <m:fName>
                        <m:r>
                          <m:rPr>
                            <m:sty m:val="p"/>
                          </m:rPr>
                          <a:rPr lang="cs-CZ" sz="1900">
                            <a:solidFill>
                              <a:schemeClr val="accent2">
                                <a:lumMod val="75000"/>
                              </a:schemeClr>
                            </a:solidFill>
                            <a:latin typeface="Cambria Math" panose="02040503050406030204" pitchFamily="18" charset="0"/>
                          </a:rPr>
                          <m:t>ln</m:t>
                        </m:r>
                      </m:fName>
                      <m:e>
                        <m:r>
                          <a:rPr lang="cs-CZ" sz="1900" i="1">
                            <a:solidFill>
                              <a:schemeClr val="accent2">
                                <a:lumMod val="75000"/>
                              </a:schemeClr>
                            </a:solidFill>
                            <a:latin typeface="Cambria Math" panose="02040503050406030204" pitchFamily="18" charset="0"/>
                          </a:rPr>
                          <m:t>𝜓</m:t>
                        </m:r>
                      </m:e>
                    </m:func>
                  </m:oMath>
                </a14:m>
                <a:r>
                  <a:rPr lang="en-US" sz="1900" dirty="0">
                    <a:solidFill>
                      <a:schemeClr val="accent2">
                        <a:lumMod val="75000"/>
                      </a:schemeClr>
                    </a:solidFill>
                    <a:latin typeface="Cavolini" panose="03000502040302020204" pitchFamily="66" charset="0"/>
                    <a:cs typeface="Cavolini" panose="03000502040302020204" pitchFamily="66" charset="0"/>
                  </a:rPr>
                  <a:t>]</a:t>
                </a:r>
                <a:r>
                  <a:rPr lang="cs-CZ" sz="1900" dirty="0">
                    <a:solidFill>
                      <a:schemeClr val="accent2">
                        <a:lumMod val="75000"/>
                      </a:schemeClr>
                    </a:solidFill>
                    <a:latin typeface="Cavolini" panose="03000502040302020204" pitchFamily="66" charset="0"/>
                    <a:cs typeface="Cavolini" panose="03000502040302020204" pitchFamily="66" charset="0"/>
                  </a:rPr>
                  <a:t>, který je sám o sobě </a:t>
                </a:r>
                <a:r>
                  <a:rPr lang="cs-CZ" sz="1900" u="sng" dirty="0">
                    <a:solidFill>
                      <a:schemeClr val="accent2">
                        <a:lumMod val="75000"/>
                      </a:schemeClr>
                    </a:solidFill>
                    <a:latin typeface="Cavolini" panose="03000502040302020204" pitchFamily="66" charset="0"/>
                    <a:cs typeface="Cavolini" panose="03000502040302020204" pitchFamily="66" charset="0"/>
                  </a:rPr>
                  <a:t>nesrozumitelný</a:t>
                </a:r>
                <a:r>
                  <a:rPr lang="cs-CZ" sz="1900" dirty="0">
                    <a:solidFill>
                      <a:schemeClr val="accent2">
                        <a:lumMod val="75000"/>
                      </a:schemeClr>
                    </a:solidFill>
                    <a:latin typeface="Cavolini" panose="03000502040302020204" pitchFamily="66" charset="0"/>
                    <a:cs typeface="Cavolini" panose="03000502040302020204" pitchFamily="66" charset="0"/>
                  </a:rPr>
                  <a:t>, a rovněž pomocí stejně </a:t>
                </a:r>
                <a:r>
                  <a:rPr lang="cs-CZ" sz="1900" u="sng" dirty="0">
                    <a:solidFill>
                      <a:schemeClr val="accent2">
                        <a:lumMod val="75000"/>
                      </a:schemeClr>
                    </a:solidFill>
                    <a:latin typeface="Cavolini" panose="03000502040302020204" pitchFamily="66" charset="0"/>
                    <a:cs typeface="Cavolini" panose="03000502040302020204" pitchFamily="66" charset="0"/>
                  </a:rPr>
                  <a:t>nesrozumitelného</a:t>
                </a:r>
                <a:r>
                  <a:rPr lang="cs-CZ" sz="1900" dirty="0">
                    <a:solidFill>
                      <a:schemeClr val="accent2">
                        <a:lumMod val="75000"/>
                      </a:schemeClr>
                    </a:solidFill>
                    <a:latin typeface="Cavolini" panose="03000502040302020204" pitchFamily="66" charset="0"/>
                    <a:cs typeface="Cavolini" panose="03000502040302020204" pitchFamily="66" charset="0"/>
                  </a:rPr>
                  <a:t> přechodu od jistého výrazu, který je roven nule, k požadavku, aby integrál tohoto výrazu byl stacionární.“</a:t>
                </a:r>
                <a:endParaRPr lang="cs-CZ" sz="1900"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endParaRPr>
              </a:p>
            </p:txBody>
          </p:sp>
        </mc:Choice>
        <mc:Fallback xmlns="">
          <p:sp>
            <p:nvSpPr>
              <p:cNvPr id="2" name="TextovéPole 1">
                <a:extLst>
                  <a:ext uri="{FF2B5EF4-FFF2-40B4-BE49-F238E27FC236}">
                    <a16:creationId xmlns:a16="http://schemas.microsoft.com/office/drawing/2014/main" id="{3F4DD1C1-405E-8CC9-25F6-903E77AB88EC}"/>
                  </a:ext>
                </a:extLst>
              </p:cNvPr>
              <p:cNvSpPr txBox="1">
                <a:spLocks noRot="1" noChangeAspect="1" noMove="1" noResize="1" noEditPoints="1" noAdjustHandles="1" noChangeArrowheads="1" noChangeShapeType="1" noTextEdit="1"/>
              </p:cNvSpPr>
              <p:nvPr/>
            </p:nvSpPr>
            <p:spPr>
              <a:xfrm>
                <a:off x="483716" y="1772246"/>
                <a:ext cx="6485305" cy="4647426"/>
              </a:xfrm>
              <a:prstGeom prst="rect">
                <a:avLst/>
              </a:prstGeom>
              <a:blipFill>
                <a:blip r:embed="rId2"/>
                <a:stretch>
                  <a:fillRect l="-846" t="-656" r="-564" b="-1312"/>
                </a:stretch>
              </a:blipFill>
            </p:spPr>
            <p:txBody>
              <a:bodyPr/>
              <a:lstStyle/>
              <a:p>
                <a:r>
                  <a:rPr lang="cs-CZ">
                    <a:noFill/>
                  </a:rPr>
                  <a:t> </a:t>
                </a:r>
              </a:p>
            </p:txBody>
          </p:sp>
        </mc:Fallback>
      </mc:AlternateContent>
      <p:sp>
        <p:nvSpPr>
          <p:cNvPr id="3" name="Obdélník 2">
            <a:extLst>
              <a:ext uri="{FF2B5EF4-FFF2-40B4-BE49-F238E27FC236}">
                <a16:creationId xmlns:a16="http://schemas.microsoft.com/office/drawing/2014/main" id="{CD5F4DF6-EBA0-B0BB-4196-0435D09E5ADC}"/>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52E281CA-A28A-5E55-2A51-80AEAC3A273E}"/>
              </a:ext>
            </a:extLst>
          </p:cNvPr>
          <p:cNvSpPr txBox="1"/>
          <p:nvPr/>
        </p:nvSpPr>
        <p:spPr>
          <a:xfrm>
            <a:off x="1959447" y="28602"/>
            <a:ext cx="8380820"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a:t>
            </a:r>
            <a:r>
              <a:rPr lang="cs-CZ" sz="2400" cap="small" dirty="0" err="1">
                <a:solidFill>
                  <a:srgbClr val="70AD47">
                    <a:lumMod val="50000"/>
                  </a:srgbClr>
                </a:solidFill>
                <a:latin typeface="Calibri" panose="020F0502020204030204"/>
              </a:rPr>
              <a:t>nerelativistickou</a:t>
            </a:r>
            <a:r>
              <a:rPr lang="cs-CZ" sz="2400" cap="small" dirty="0">
                <a:solidFill>
                  <a:srgbClr val="70AD47">
                    <a:lumMod val="50000"/>
                  </a:srgbClr>
                </a:solidFill>
                <a:latin typeface="Calibri" panose="020F0502020204030204"/>
              </a:rPr>
              <a:t> vlnovou rovnici (</a:t>
            </a:r>
            <a:r>
              <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rPr>
              <a:t>potřet</a:t>
            </a:r>
            <a:r>
              <a:rPr lang="cs-CZ" sz="2400" cap="small" dirty="0">
                <a:solidFill>
                  <a:srgbClr val="70AD47">
                    <a:lumMod val="50000"/>
                  </a:srgbClr>
                </a:solidFill>
                <a:latin typeface="Calibri" panose="020F0502020204030204"/>
              </a:rPr>
              <a:t>í)</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5" name="TextovéPole 4">
            <a:extLst>
              <a:ext uri="{FF2B5EF4-FFF2-40B4-BE49-F238E27FC236}">
                <a16:creationId xmlns:a16="http://schemas.microsoft.com/office/drawing/2014/main" id="{4BF9F058-66B9-098F-5205-93337CBB6F5D}"/>
              </a:ext>
            </a:extLst>
          </p:cNvPr>
          <p:cNvSpPr txBox="1"/>
          <p:nvPr/>
        </p:nvSpPr>
        <p:spPr>
          <a:xfrm>
            <a:off x="625764" y="606169"/>
            <a:ext cx="10991624" cy="969496"/>
          </a:xfrm>
          <a:prstGeom prst="rect">
            <a:avLst/>
          </a:prstGeom>
          <a:noFill/>
        </p:spPr>
        <p:txBody>
          <a:bodyPr wrap="square" rtlCol="0">
            <a:spAutoFit/>
          </a:bodyPr>
          <a:lstStyle/>
          <a:p>
            <a:pPr algn="ctr"/>
            <a:r>
              <a:rPr lang="cs-CZ" sz="1900" dirty="0">
                <a:solidFill>
                  <a:srgbClr val="0070C0"/>
                </a:solidFill>
                <a:latin typeface="Cavolini" panose="03000502040302020204" pitchFamily="66" charset="0"/>
                <a:cs typeface="Cavolini" panose="03000502040302020204" pitchFamily="66" charset="0"/>
              </a:rPr>
              <a:t>Ve </a:t>
            </a:r>
            <a:r>
              <a:rPr lang="cs-CZ" sz="1900" dirty="0">
                <a:solidFill>
                  <a:srgbClr val="0070C0"/>
                </a:solidFill>
                <a:effectLst>
                  <a:outerShdw blurRad="38100" dist="38100" dir="2700000" algn="tl">
                    <a:srgbClr val="000000">
                      <a:alpha val="43137"/>
                    </a:srgbClr>
                  </a:outerShdw>
                </a:effectLst>
                <a:highlight>
                  <a:srgbClr val="FFFF00"/>
                </a:highlight>
                <a:latin typeface="Cavolini" panose="03000502040302020204" pitchFamily="66" charset="0"/>
                <a:cs typeface="Cavolini" panose="03000502040302020204" pitchFamily="66" charset="0"/>
              </a:rPr>
              <a:t>druhé</a:t>
            </a:r>
            <a:r>
              <a:rPr lang="cs-CZ" sz="1900" dirty="0">
                <a:solidFill>
                  <a:srgbClr val="0070C0"/>
                </a:solidFill>
                <a:latin typeface="Cavolini" panose="03000502040302020204" pitchFamily="66" charset="0"/>
                <a:cs typeface="Cavolini" panose="03000502040302020204" pitchFamily="66" charset="0"/>
              </a:rPr>
              <a:t> části své tetralogie o vlnové mechanice </a:t>
            </a:r>
            <a:r>
              <a:rPr lang="cs-CZ" sz="19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1900" dirty="0">
                <a:solidFill>
                  <a:srgbClr val="00B050"/>
                </a:solidFill>
                <a:latin typeface="Cavolini" panose="03000502040302020204" pitchFamily="66" charset="0"/>
                <a:cs typeface="Cavolini" panose="03000502040302020204" pitchFamily="66" charset="0"/>
              </a:rPr>
              <a:t> </a:t>
            </a:r>
            <a:r>
              <a:rPr lang="cs-CZ" sz="1900" dirty="0">
                <a:solidFill>
                  <a:srgbClr val="0070C0"/>
                </a:solidFill>
                <a:latin typeface="Cavolini" panose="03000502040302020204" pitchFamily="66" charset="0"/>
                <a:cs typeface="Cavolini" panose="03000502040302020204" pitchFamily="66" charset="0"/>
              </a:rPr>
              <a:t>vychází </a:t>
            </a:r>
          </a:p>
          <a:p>
            <a:pPr algn="ctr"/>
            <a:r>
              <a:rPr lang="cs-CZ" sz="1900" dirty="0">
                <a:solidFill>
                  <a:srgbClr val="0070C0"/>
                </a:solidFill>
                <a:latin typeface="Cavolini" panose="03000502040302020204" pitchFamily="66" charset="0"/>
                <a:cs typeface="Cavolini" panose="03000502040302020204" pitchFamily="66" charset="0"/>
              </a:rPr>
              <a:t>z </a:t>
            </a:r>
            <a:r>
              <a:rPr lang="cs-CZ" sz="1900" dirty="0" err="1">
                <a:solidFill>
                  <a:srgbClr val="0070C0"/>
                </a:solidFill>
                <a:latin typeface="Cavolini" panose="03000502040302020204" pitchFamily="66" charset="0"/>
                <a:cs typeface="Cavolini" panose="03000502040302020204" pitchFamily="66" charset="0"/>
              </a:rPr>
              <a:t>Hamiltonovy</a:t>
            </a:r>
            <a:r>
              <a:rPr lang="cs-CZ" sz="1900" dirty="0">
                <a:solidFill>
                  <a:srgbClr val="0070C0"/>
                </a:solidFill>
                <a:latin typeface="Cavolini" panose="03000502040302020204" pitchFamily="66" charset="0"/>
                <a:cs typeface="Cavolini" panose="03000502040302020204" pitchFamily="66" charset="0"/>
              </a:rPr>
              <a:t> myšlenky (z roku 1834) o </a:t>
            </a:r>
            <a:r>
              <a:rPr lang="cs-CZ" sz="1900" u="sng" dirty="0">
                <a:solidFill>
                  <a:srgbClr val="0070C0"/>
                </a:solidFill>
                <a:latin typeface="Cavolini" panose="03000502040302020204" pitchFamily="66" charset="0"/>
                <a:cs typeface="Cavolini" panose="03000502040302020204" pitchFamily="66" charset="0"/>
              </a:rPr>
              <a:t>analogii mezi</a:t>
            </a:r>
            <a:r>
              <a:rPr lang="cs-CZ" sz="1900" dirty="0">
                <a:solidFill>
                  <a:srgbClr val="0070C0"/>
                </a:solidFill>
                <a:latin typeface="Cavolini" panose="03000502040302020204" pitchFamily="66" charset="0"/>
                <a:cs typeface="Cavolini" panose="03000502040302020204" pitchFamily="66" charset="0"/>
              </a:rPr>
              <a:t> </a:t>
            </a:r>
            <a:r>
              <a:rPr lang="cs-CZ" sz="1900" dirty="0">
                <a:solidFill>
                  <a:schemeClr val="accent6">
                    <a:lumMod val="75000"/>
                  </a:schemeClr>
                </a:solidFill>
                <a:latin typeface="Cavolini" panose="03000502040302020204" pitchFamily="66" charset="0"/>
                <a:cs typeface="Cavolini" panose="03000502040302020204" pitchFamily="66" charset="0"/>
              </a:rPr>
              <a:t>mechanikou</a:t>
            </a:r>
            <a:r>
              <a:rPr lang="cs-CZ" sz="1900" dirty="0">
                <a:solidFill>
                  <a:srgbClr val="FF0000"/>
                </a:solidFill>
                <a:latin typeface="Cavolini" panose="03000502040302020204" pitchFamily="66" charset="0"/>
                <a:cs typeface="Cavolini" panose="03000502040302020204" pitchFamily="66" charset="0"/>
              </a:rPr>
              <a:t> </a:t>
            </a:r>
            <a:r>
              <a:rPr lang="cs-CZ" sz="1900" u="sng" dirty="0">
                <a:solidFill>
                  <a:srgbClr val="0070C0"/>
                </a:solidFill>
                <a:latin typeface="Cavolini" panose="03000502040302020204" pitchFamily="66" charset="0"/>
                <a:cs typeface="Cavolini" panose="03000502040302020204" pitchFamily="66" charset="0"/>
              </a:rPr>
              <a:t>a</a:t>
            </a:r>
            <a:r>
              <a:rPr lang="cs-CZ" sz="1900" dirty="0">
                <a:solidFill>
                  <a:srgbClr val="FF0000"/>
                </a:solidFill>
                <a:latin typeface="Cavolini" panose="03000502040302020204" pitchFamily="66" charset="0"/>
                <a:cs typeface="Cavolini" panose="03000502040302020204" pitchFamily="66" charset="0"/>
              </a:rPr>
              <a:t> </a:t>
            </a:r>
            <a:r>
              <a:rPr lang="cs-CZ" sz="1900" dirty="0">
                <a:solidFill>
                  <a:srgbClr val="C00000"/>
                </a:solidFill>
                <a:latin typeface="Cavolini" panose="03000502040302020204" pitchFamily="66" charset="0"/>
                <a:cs typeface="Cavolini" panose="03000502040302020204" pitchFamily="66" charset="0"/>
              </a:rPr>
              <a:t>optikou</a:t>
            </a:r>
            <a:r>
              <a:rPr lang="cs-CZ" sz="1900" dirty="0">
                <a:solidFill>
                  <a:srgbClr val="0070C0"/>
                </a:solidFill>
                <a:latin typeface="Cavolini" panose="03000502040302020204" pitchFamily="66" charset="0"/>
                <a:cs typeface="Cavolini" panose="03000502040302020204" pitchFamily="66" charset="0"/>
              </a:rPr>
              <a:t> </a:t>
            </a:r>
          </a:p>
          <a:p>
            <a:pPr algn="ctr"/>
            <a:r>
              <a:rPr lang="cs-CZ" sz="1900" dirty="0">
                <a:solidFill>
                  <a:srgbClr val="0070C0"/>
                </a:solidFill>
                <a:latin typeface="Cavolini" panose="03000502040302020204" pitchFamily="66" charset="0"/>
                <a:cs typeface="Cavolini" panose="03000502040302020204" pitchFamily="66" charset="0"/>
              </a:rPr>
              <a:t>a formuluje ucelenou teorii </a:t>
            </a:r>
            <a:r>
              <a:rPr lang="cs-CZ" sz="1900" dirty="0">
                <a:solidFill>
                  <a:srgbClr val="FF000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vlnové mechaniky</a:t>
            </a:r>
            <a:r>
              <a:rPr lang="cs-CZ" sz="1900" dirty="0">
                <a:solidFill>
                  <a:srgbClr val="0070C0"/>
                </a:solidFill>
                <a:latin typeface="Cavolini" panose="03000502040302020204" pitchFamily="66" charset="0"/>
                <a:cs typeface="Cavolini" panose="03000502040302020204" pitchFamily="66" charset="0"/>
              </a:rPr>
              <a:t>.</a:t>
            </a:r>
          </a:p>
        </p:txBody>
      </p:sp>
      <p:sp>
        <p:nvSpPr>
          <p:cNvPr id="6" name="TextovéPole 5">
            <a:extLst>
              <a:ext uri="{FF2B5EF4-FFF2-40B4-BE49-F238E27FC236}">
                <a16:creationId xmlns:a16="http://schemas.microsoft.com/office/drawing/2014/main" id="{292D37A6-4FCF-6948-DFE1-4A37F03D3436}"/>
              </a:ext>
            </a:extLst>
          </p:cNvPr>
          <p:cNvSpPr txBox="1"/>
          <p:nvPr/>
        </p:nvSpPr>
        <p:spPr>
          <a:xfrm>
            <a:off x="11363013" y="0"/>
            <a:ext cx="415498" cy="507831"/>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II</a:t>
            </a:r>
          </a:p>
        </p:txBody>
      </p:sp>
      <p:pic>
        <p:nvPicPr>
          <p:cNvPr id="8" name="Obrázek 7">
            <a:extLst>
              <a:ext uri="{FF2B5EF4-FFF2-40B4-BE49-F238E27FC236}">
                <a16:creationId xmlns:a16="http://schemas.microsoft.com/office/drawing/2014/main" id="{407E413E-F689-A027-0EBF-B70DE34A61E6}"/>
              </a:ext>
            </a:extLst>
          </p:cNvPr>
          <p:cNvPicPr>
            <a:picLocks noChangeAspect="1"/>
          </p:cNvPicPr>
          <p:nvPr/>
        </p:nvPicPr>
        <p:blipFill>
          <a:blip r:embed="rId3"/>
          <a:stretch>
            <a:fillRect/>
          </a:stretch>
        </p:blipFill>
        <p:spPr>
          <a:xfrm>
            <a:off x="6969021" y="1879825"/>
            <a:ext cx="5126261" cy="48434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cxnSp>
        <p:nvCxnSpPr>
          <p:cNvPr id="9" name="Přímá spojnice 8">
            <a:extLst>
              <a:ext uri="{FF2B5EF4-FFF2-40B4-BE49-F238E27FC236}">
                <a16:creationId xmlns:a16="http://schemas.microsoft.com/office/drawing/2014/main" id="{3627CC6F-B266-3194-C067-82B89510D982}"/>
              </a:ext>
            </a:extLst>
          </p:cNvPr>
          <p:cNvCxnSpPr/>
          <p:nvPr/>
        </p:nvCxnSpPr>
        <p:spPr>
          <a:xfrm>
            <a:off x="7458635" y="4301536"/>
            <a:ext cx="4319876" cy="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7" name="Přímá spojnice 6">
            <a:extLst>
              <a:ext uri="{FF2B5EF4-FFF2-40B4-BE49-F238E27FC236}">
                <a16:creationId xmlns:a16="http://schemas.microsoft.com/office/drawing/2014/main" id="{F09E6E7D-F1E3-2119-3473-DCC66B548042}"/>
              </a:ext>
            </a:extLst>
          </p:cNvPr>
          <p:cNvCxnSpPr>
            <a:cxnSpLocks/>
          </p:cNvCxnSpPr>
          <p:nvPr/>
        </p:nvCxnSpPr>
        <p:spPr>
          <a:xfrm>
            <a:off x="10533532" y="6094477"/>
            <a:ext cx="1191435" cy="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1" name="Přímá spojnice 10">
            <a:extLst>
              <a:ext uri="{FF2B5EF4-FFF2-40B4-BE49-F238E27FC236}">
                <a16:creationId xmlns:a16="http://schemas.microsoft.com/office/drawing/2014/main" id="{4397E197-9B3D-B0AE-9F0C-0B9837DD34E2}"/>
              </a:ext>
            </a:extLst>
          </p:cNvPr>
          <p:cNvCxnSpPr>
            <a:cxnSpLocks/>
          </p:cNvCxnSpPr>
          <p:nvPr/>
        </p:nvCxnSpPr>
        <p:spPr>
          <a:xfrm>
            <a:off x="9825321" y="6309630"/>
            <a:ext cx="1191435" cy="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26323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left)">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E638EBB-8838-05C2-1FD0-EC249F371041}"/>
              </a:ext>
            </a:extLst>
          </p:cNvPr>
          <p:cNvSpPr txBox="1"/>
          <p:nvPr/>
        </p:nvSpPr>
        <p:spPr>
          <a:xfrm>
            <a:off x="524994" y="864978"/>
            <a:ext cx="11253517" cy="5909310"/>
          </a:xfrm>
          <a:prstGeom prst="rect">
            <a:avLst/>
          </a:prstGeom>
          <a:noFill/>
        </p:spPr>
        <p:txBody>
          <a:bodyPr wrap="square" rtlCol="0">
            <a:spAutoFit/>
          </a:bodyPr>
          <a:lstStyle/>
          <a:p>
            <a:pPr marL="342900" indent="-342900">
              <a:buFont typeface="Wingdings" panose="05000000000000000000" pitchFamily="2" charset="2"/>
              <a:buChar char="Ø"/>
            </a:pPr>
            <a:r>
              <a:rPr lang="cs-CZ" sz="2200" dirty="0">
                <a:solidFill>
                  <a:srgbClr val="0070C0"/>
                </a:solidFill>
                <a:latin typeface="Cavolini" panose="03000502040302020204" pitchFamily="66" charset="0"/>
                <a:cs typeface="Cavolini" panose="03000502040302020204" pitchFamily="66" charset="0"/>
              </a:rPr>
              <a:t>Druhá </a:t>
            </a:r>
            <a:r>
              <a:rPr lang="cs-CZ" sz="22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Schrödingerova</a:t>
            </a:r>
            <a:r>
              <a:rPr lang="cs-CZ" sz="2200" dirty="0">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200" dirty="0">
                <a:solidFill>
                  <a:srgbClr val="0070C0"/>
                </a:solidFill>
                <a:latin typeface="Cavolini" panose="03000502040302020204" pitchFamily="66" charset="0"/>
                <a:cs typeface="Cavolini" panose="03000502040302020204" pitchFamily="66" charset="0"/>
              </a:rPr>
              <a:t>práce je obsáhlá. </a:t>
            </a:r>
          </a:p>
          <a:p>
            <a:endParaRPr lang="cs-CZ" sz="1400" dirty="0">
              <a:solidFill>
                <a:srgbClr val="0070C0"/>
              </a:solidFill>
              <a:latin typeface="Cavolini" panose="03000502040302020204" pitchFamily="66" charset="0"/>
              <a:cs typeface="Cavolini" panose="03000502040302020204" pitchFamily="66" charset="0"/>
            </a:endParaRPr>
          </a:p>
          <a:p>
            <a:pPr marL="342900" indent="-342900">
              <a:buFont typeface="Wingdings" panose="05000000000000000000" pitchFamily="2" charset="2"/>
              <a:buChar char="Ø"/>
            </a:pPr>
            <a:r>
              <a:rPr lang="cs-CZ" sz="2200" dirty="0">
                <a:solidFill>
                  <a:srgbClr val="0070C0"/>
                </a:solidFill>
                <a:latin typeface="Cavolini" panose="03000502040302020204" pitchFamily="66" charset="0"/>
                <a:cs typeface="Cavolini" panose="03000502040302020204" pitchFamily="66" charset="0"/>
              </a:rPr>
              <a:t>V </a:t>
            </a:r>
            <a:r>
              <a:rPr lang="cs-CZ" sz="2200" u="sng" dirty="0">
                <a:solidFill>
                  <a:srgbClr val="0070C0"/>
                </a:solidFill>
                <a:latin typeface="Cavolini" panose="03000502040302020204" pitchFamily="66" charset="0"/>
                <a:cs typeface="Cavolini" panose="03000502040302020204" pitchFamily="66" charset="0"/>
              </a:rPr>
              <a:t>prvních dvou paragrafech </a:t>
            </a:r>
            <a:r>
              <a:rPr lang="cs-CZ" sz="2200" dirty="0">
                <a:solidFill>
                  <a:srgbClr val="0070C0"/>
                </a:solidFill>
                <a:latin typeface="Cavolini" panose="03000502040302020204" pitchFamily="66" charset="0"/>
                <a:cs typeface="Cavolini" panose="03000502040302020204" pitchFamily="66" charset="0"/>
              </a:rPr>
              <a:t>na 25 stranách buduje na základě analogie mezi mechanikou a optikou vlnovou mechaniku. </a:t>
            </a:r>
          </a:p>
          <a:p>
            <a:endParaRPr lang="cs-CZ" sz="1400" dirty="0">
              <a:solidFill>
                <a:srgbClr val="0070C0"/>
              </a:solidFill>
              <a:latin typeface="Cavolini" panose="03000502040302020204" pitchFamily="66" charset="0"/>
              <a:cs typeface="Cavolini" panose="03000502040302020204" pitchFamily="66" charset="0"/>
            </a:endParaRPr>
          </a:p>
          <a:p>
            <a:pPr marL="342900" indent="-342900">
              <a:buFont typeface="Wingdings" panose="05000000000000000000" pitchFamily="2" charset="2"/>
              <a:buChar char="Ø"/>
            </a:pPr>
            <a:r>
              <a:rPr lang="cs-CZ" sz="2200" dirty="0">
                <a:solidFill>
                  <a:srgbClr val="0070C0"/>
                </a:solidFill>
                <a:latin typeface="Cavolini" panose="03000502040302020204" pitchFamily="66" charset="0"/>
                <a:cs typeface="Cavolini" panose="03000502040302020204" pitchFamily="66" charset="0"/>
              </a:rPr>
              <a:t>Tato část ukazuje, jak </a:t>
            </a:r>
            <a:r>
              <a:rPr lang="cs-CZ" sz="2200" dirty="0" err="1">
                <a:solidFill>
                  <a:srgbClr val="0070C0"/>
                </a:solidFill>
                <a:latin typeface="Cavolini" panose="03000502040302020204" pitchFamily="66" charset="0"/>
                <a:cs typeface="Cavolini" panose="03000502040302020204" pitchFamily="66" charset="0"/>
              </a:rPr>
              <a:t>Schrödinger</a:t>
            </a:r>
            <a:r>
              <a:rPr lang="cs-CZ" sz="2200" dirty="0">
                <a:solidFill>
                  <a:srgbClr val="0070C0"/>
                </a:solidFill>
                <a:latin typeface="Cavolini" panose="03000502040302020204" pitchFamily="66" charset="0"/>
                <a:cs typeface="Cavolini" panose="03000502040302020204" pitchFamily="66" charset="0"/>
              </a:rPr>
              <a:t> důkladně problematiku promýšlí a pozorně diskutuje všechny možné souvislosti. Nejde o strohý odborný text, ale o literární dílo (</a:t>
            </a:r>
            <a:r>
              <a:rPr lang="cs-CZ" sz="2200" dirty="0">
                <a:solidFill>
                  <a:schemeClr val="accent2">
                    <a:lumMod val="75000"/>
                  </a:schemeClr>
                </a:solidFill>
                <a:latin typeface="Cavolini" panose="03000502040302020204" pitchFamily="66" charset="0"/>
                <a:cs typeface="Cavolini" panose="03000502040302020204" pitchFamily="66" charset="0"/>
              </a:rPr>
              <a:t>dokumentováno ukázkami dlouhých  citací</a:t>
            </a:r>
            <a:r>
              <a:rPr lang="cs-CZ" sz="2200" dirty="0">
                <a:solidFill>
                  <a:srgbClr val="0070C0"/>
                </a:solidFill>
                <a:latin typeface="Cavolini" panose="03000502040302020204" pitchFamily="66" charset="0"/>
                <a:cs typeface="Cavolini" panose="03000502040302020204" pitchFamily="66" charset="0"/>
              </a:rPr>
              <a:t>).</a:t>
            </a:r>
          </a:p>
          <a:p>
            <a:endParaRPr lang="cs-CZ" sz="1400" dirty="0">
              <a:solidFill>
                <a:srgbClr val="0070C0"/>
              </a:solidFill>
              <a:latin typeface="Cavolini" panose="03000502040302020204" pitchFamily="66" charset="0"/>
              <a:cs typeface="Cavolini" panose="03000502040302020204" pitchFamily="66" charset="0"/>
            </a:endParaRPr>
          </a:p>
          <a:p>
            <a:pPr marL="342900" indent="-342900">
              <a:buFont typeface="Wingdings" panose="05000000000000000000" pitchFamily="2" charset="2"/>
              <a:buChar char="Ø"/>
            </a:pPr>
            <a:r>
              <a:rPr lang="cs-CZ" sz="2200" u="sng" dirty="0">
                <a:solidFill>
                  <a:srgbClr val="0070C0"/>
                </a:solidFill>
                <a:latin typeface="Cavolini" panose="03000502040302020204" pitchFamily="66" charset="0"/>
                <a:cs typeface="Cavolini" panose="03000502040302020204" pitchFamily="66" charset="0"/>
              </a:rPr>
              <a:t>Poslední část </a:t>
            </a:r>
            <a:r>
              <a:rPr lang="cs-CZ" sz="2200" dirty="0">
                <a:solidFill>
                  <a:srgbClr val="0070C0"/>
                </a:solidFill>
                <a:latin typeface="Cavolini" panose="03000502040302020204" pitchFamily="66" charset="0"/>
                <a:cs typeface="Cavolini" panose="03000502040302020204" pitchFamily="66" charset="0"/>
              </a:rPr>
              <a:t>je věnována </a:t>
            </a:r>
            <a:r>
              <a:rPr lang="cs-CZ" sz="22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aplikacím</a:t>
            </a:r>
            <a:r>
              <a:rPr lang="cs-CZ" sz="2200" dirty="0">
                <a:solidFill>
                  <a:srgbClr val="0070C0"/>
                </a:solidFill>
                <a:latin typeface="Cavolini" panose="03000502040302020204" pitchFamily="66" charset="0"/>
                <a:cs typeface="Cavolini" panose="03000502040302020204" pitchFamily="66" charset="0"/>
              </a:rPr>
              <a:t>. Jsou řešeny problémy harmonického oscilátoru a rotátoru.</a:t>
            </a:r>
          </a:p>
          <a:p>
            <a:endParaRPr lang="cs-CZ" sz="1400" dirty="0">
              <a:solidFill>
                <a:srgbClr val="0070C0"/>
              </a:solidFill>
              <a:latin typeface="Cavolini" panose="03000502040302020204" pitchFamily="66" charset="0"/>
              <a:cs typeface="Cavolini" panose="03000502040302020204" pitchFamily="66" charset="0"/>
            </a:endParaRPr>
          </a:p>
          <a:p>
            <a:pPr marL="342900" indent="-342900">
              <a:buFont typeface="Wingdings" panose="05000000000000000000" pitchFamily="2" charset="2"/>
              <a:buChar char="Ø"/>
            </a:pPr>
            <a:r>
              <a:rPr lang="cs-CZ" sz="2200" dirty="0">
                <a:solidFill>
                  <a:srgbClr val="0070C0"/>
                </a:solidFill>
                <a:latin typeface="Cavolini" panose="03000502040302020204" pitchFamily="66" charset="0"/>
                <a:cs typeface="Cavolini" panose="03000502040302020204" pitchFamily="66" charset="0"/>
              </a:rPr>
              <a:t>Začneme listováním v prvních dvou paragrafech článku a </a:t>
            </a:r>
            <a:r>
              <a:rPr lang="cs-CZ" sz="2200" u="sng"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zastavíme u některých stěžejních momentů zásadních podstatných pro formulaci vlnové mechaniky.</a:t>
            </a:r>
          </a:p>
          <a:p>
            <a:endParaRPr lang="cs-CZ" sz="1400" dirty="0">
              <a:solidFill>
                <a:srgbClr val="0070C0"/>
              </a:solidFill>
              <a:latin typeface="Cavolini" panose="03000502040302020204" pitchFamily="66" charset="0"/>
              <a:cs typeface="Cavolini" panose="03000502040302020204" pitchFamily="66" charset="0"/>
            </a:endParaRPr>
          </a:p>
          <a:p>
            <a:pPr marL="342900" indent="-342900">
              <a:buFont typeface="Wingdings" panose="05000000000000000000" pitchFamily="2" charset="2"/>
              <a:buChar char="Ø"/>
            </a:pPr>
            <a:r>
              <a:rPr lang="cs-CZ" sz="2200" dirty="0">
                <a:solidFill>
                  <a:srgbClr val="0070C0"/>
                </a:solidFill>
                <a:latin typeface="Cavolini" panose="03000502040302020204" pitchFamily="66" charset="0"/>
                <a:cs typeface="Cavolini" panose="03000502040302020204" pitchFamily="66" charset="0"/>
              </a:rPr>
              <a:t>Náš výklad přesně nesleduje velmi obsáhlý </a:t>
            </a:r>
            <a:r>
              <a:rPr lang="cs-CZ" sz="22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Schrödingerův</a:t>
            </a:r>
            <a:r>
              <a:rPr lang="cs-CZ" sz="2200" dirty="0">
                <a:solidFill>
                  <a:srgbClr val="0070C0"/>
                </a:solidFill>
                <a:latin typeface="Cavolini" panose="03000502040302020204" pitchFamily="66" charset="0"/>
                <a:cs typeface="Cavolini" panose="03000502040302020204" pitchFamily="66" charset="0"/>
              </a:rPr>
              <a:t> postup, </a:t>
            </a:r>
            <a:r>
              <a:rPr lang="cs-CZ" sz="2200" u="sng" dirty="0">
                <a:solidFill>
                  <a:srgbClr val="0070C0"/>
                </a:solidFill>
                <a:latin typeface="Cavolini" panose="03000502040302020204" pitchFamily="66" charset="0"/>
                <a:cs typeface="Cavolini" panose="03000502040302020204" pitchFamily="66" charset="0"/>
              </a:rPr>
              <a:t>zachovává však jeho podstatné rysy</a:t>
            </a:r>
            <a:r>
              <a:rPr lang="cs-CZ" sz="2200" dirty="0">
                <a:solidFill>
                  <a:srgbClr val="0070C0"/>
                </a:solidFill>
                <a:latin typeface="Cavolini" panose="03000502040302020204" pitchFamily="66" charset="0"/>
                <a:cs typeface="Cavolini" panose="03000502040302020204" pitchFamily="66" charset="0"/>
              </a:rPr>
              <a:t>.</a:t>
            </a:r>
          </a:p>
        </p:txBody>
      </p:sp>
      <p:sp>
        <p:nvSpPr>
          <p:cNvPr id="6" name="Obdélník 5">
            <a:extLst>
              <a:ext uri="{FF2B5EF4-FFF2-40B4-BE49-F238E27FC236}">
                <a16:creationId xmlns:a16="http://schemas.microsoft.com/office/drawing/2014/main" id="{7941111B-D746-2E21-96D7-B82DD3BBCD7C}"/>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7" name="TextovéPole 6">
            <a:extLst>
              <a:ext uri="{FF2B5EF4-FFF2-40B4-BE49-F238E27FC236}">
                <a16:creationId xmlns:a16="http://schemas.microsoft.com/office/drawing/2014/main" id="{4A94BBCD-B91D-7882-BF09-F601F44ED895}"/>
              </a:ext>
            </a:extLst>
          </p:cNvPr>
          <p:cNvSpPr txBox="1"/>
          <p:nvPr/>
        </p:nvSpPr>
        <p:spPr>
          <a:xfrm>
            <a:off x="1959447" y="28602"/>
            <a:ext cx="8380820"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a:t>
            </a:r>
            <a:r>
              <a:rPr lang="cs-CZ" sz="2400" cap="small" dirty="0" err="1">
                <a:solidFill>
                  <a:srgbClr val="70AD47">
                    <a:lumMod val="50000"/>
                  </a:srgbClr>
                </a:solidFill>
                <a:latin typeface="Calibri" panose="020F0502020204030204"/>
              </a:rPr>
              <a:t>nerelativistickou</a:t>
            </a:r>
            <a:r>
              <a:rPr lang="cs-CZ" sz="2400" cap="small" dirty="0">
                <a:solidFill>
                  <a:srgbClr val="70AD47">
                    <a:lumMod val="50000"/>
                  </a:srgbClr>
                </a:solidFill>
                <a:latin typeface="Calibri" panose="020F0502020204030204"/>
              </a:rPr>
              <a:t> vlnovou rovnici (potřetí)</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8" name="TextovéPole 7">
            <a:extLst>
              <a:ext uri="{FF2B5EF4-FFF2-40B4-BE49-F238E27FC236}">
                <a16:creationId xmlns:a16="http://schemas.microsoft.com/office/drawing/2014/main" id="{5E251975-34AE-5E9C-D5D8-E8EA1E61ECBC}"/>
              </a:ext>
            </a:extLst>
          </p:cNvPr>
          <p:cNvSpPr txBox="1"/>
          <p:nvPr/>
        </p:nvSpPr>
        <p:spPr>
          <a:xfrm>
            <a:off x="11363013" y="0"/>
            <a:ext cx="415498" cy="507831"/>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II</a:t>
            </a:r>
          </a:p>
        </p:txBody>
      </p:sp>
    </p:spTree>
    <p:extLst>
      <p:ext uri="{BB962C8B-B14F-4D97-AF65-F5344CB8AC3E}">
        <p14:creationId xmlns:p14="http://schemas.microsoft.com/office/powerpoint/2010/main" val="11748656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6463C-9947-8071-B516-716F32C263AA}"/>
            </a:ext>
          </a:extLst>
        </p:cNvPr>
        <p:cNvGrpSpPr/>
        <p:nvPr/>
      </p:nvGrpSpPr>
      <p:grpSpPr>
        <a:xfrm>
          <a:off x="0" y="0"/>
          <a:ext cx="0" cy="0"/>
          <a:chOff x="0" y="0"/>
          <a:chExt cx="0" cy="0"/>
        </a:xfrm>
      </p:grpSpPr>
      <p:sp>
        <p:nvSpPr>
          <p:cNvPr id="4" name="Obdélník 3">
            <a:extLst>
              <a:ext uri="{FF2B5EF4-FFF2-40B4-BE49-F238E27FC236}">
                <a16:creationId xmlns:a16="http://schemas.microsoft.com/office/drawing/2014/main" id="{8FF2ADB6-10D7-E730-FE24-F1E73382E122}"/>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 name="TextovéPole 4">
            <a:extLst>
              <a:ext uri="{FF2B5EF4-FFF2-40B4-BE49-F238E27FC236}">
                <a16:creationId xmlns:a16="http://schemas.microsoft.com/office/drawing/2014/main" id="{1FA043B6-63FA-943C-08C9-CF1166E7B8D3}"/>
              </a:ext>
            </a:extLst>
          </p:cNvPr>
          <p:cNvSpPr txBox="1"/>
          <p:nvPr/>
        </p:nvSpPr>
        <p:spPr>
          <a:xfrm>
            <a:off x="1959447" y="28602"/>
            <a:ext cx="8380820"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a:t>
            </a:r>
            <a:r>
              <a:rPr lang="cs-CZ" sz="2400" cap="small" dirty="0" err="1">
                <a:solidFill>
                  <a:srgbClr val="70AD47">
                    <a:lumMod val="50000"/>
                  </a:srgbClr>
                </a:solidFill>
                <a:latin typeface="Calibri" panose="020F0502020204030204"/>
              </a:rPr>
              <a:t>nerelativistickou</a:t>
            </a:r>
            <a:r>
              <a:rPr lang="cs-CZ" sz="2400" cap="small" dirty="0">
                <a:solidFill>
                  <a:srgbClr val="70AD47">
                    <a:lumMod val="50000"/>
                  </a:srgbClr>
                </a:solidFill>
                <a:latin typeface="Calibri" panose="020F0502020204030204"/>
              </a:rPr>
              <a:t> vlnovou rovnici (potřetí)</a:t>
            </a:r>
          </a:p>
        </p:txBody>
      </p:sp>
      <p:sp>
        <p:nvSpPr>
          <p:cNvPr id="6" name="TextovéPole 5">
            <a:extLst>
              <a:ext uri="{FF2B5EF4-FFF2-40B4-BE49-F238E27FC236}">
                <a16:creationId xmlns:a16="http://schemas.microsoft.com/office/drawing/2014/main" id="{8C00632D-B7FE-C832-8AC8-5144A529DCDF}"/>
              </a:ext>
            </a:extLst>
          </p:cNvPr>
          <p:cNvSpPr txBox="1"/>
          <p:nvPr/>
        </p:nvSpPr>
        <p:spPr>
          <a:xfrm>
            <a:off x="11363013" y="0"/>
            <a:ext cx="415498" cy="507831"/>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II</a:t>
            </a:r>
          </a:p>
        </p:txBody>
      </p:sp>
      <mc:AlternateContent xmlns:mc="http://schemas.openxmlformats.org/markup-compatibility/2006" xmlns:a14="http://schemas.microsoft.com/office/drawing/2010/main">
        <mc:Choice Requires="a14">
          <p:sp>
            <p:nvSpPr>
              <p:cNvPr id="23" name="TextovéPole 22">
                <a:extLst>
                  <a:ext uri="{FF2B5EF4-FFF2-40B4-BE49-F238E27FC236}">
                    <a16:creationId xmlns:a16="http://schemas.microsoft.com/office/drawing/2014/main" id="{759A5ABD-FEBC-72DE-7DA3-90EC59C4E610}"/>
                  </a:ext>
                </a:extLst>
              </p:cNvPr>
              <p:cNvSpPr txBox="1"/>
              <p:nvPr/>
            </p:nvSpPr>
            <p:spPr>
              <a:xfrm>
                <a:off x="597958" y="4281915"/>
                <a:ext cx="10919014" cy="1758045"/>
              </a:xfrm>
              <a:prstGeom prst="rect">
                <a:avLst/>
              </a:prstGeom>
              <a:noFill/>
            </p:spPr>
            <p:txBody>
              <a:bodyPr wrap="square">
                <a:spAutoFit/>
              </a:bodyPr>
              <a:lstStyle/>
              <a:p>
                <a:pPr marL="342900" indent="-342900">
                  <a:lnSpc>
                    <a:spcPct val="107000"/>
                  </a:lnSpc>
                  <a:spcAft>
                    <a:spcPts val="800"/>
                  </a:spcAft>
                  <a:buFont typeface="Wingdings" panose="05000000000000000000" pitchFamily="2" charset="2"/>
                  <a:buChar char="Ø"/>
                </a:pPr>
                <a:r>
                  <a:rPr lang="cs-CZ" sz="2200" b="1"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rPr>
                  <a:t>akce</a:t>
                </a:r>
                <a:r>
                  <a:rPr lang="cs-CZ" sz="2200" kern="100" dirty="0">
                    <a:effectLst/>
                    <a:latin typeface="Aptos" panose="020B0004020202020204" pitchFamily="34" charset="0"/>
                    <a:ea typeface="Aptos" panose="020B0004020202020204" pitchFamily="34" charset="0"/>
                    <a:cs typeface="Times New Roman" panose="02020603050405020304" pitchFamily="18" charset="0"/>
                  </a:rPr>
                  <a:t> </a:t>
                </a:r>
                <a14:m>
                  <m:oMath xmlns:m="http://schemas.openxmlformats.org/officeDocument/2006/math">
                    <m:r>
                      <a:rPr lang="cs-CZ" sz="2400" b="0" i="1" kern="100" smtClean="0">
                        <a:solidFill>
                          <a:srgbClr val="0070C0"/>
                        </a:solidFill>
                        <a:effectLst/>
                        <a:latin typeface="Cambria Math" panose="02040503050406030204" pitchFamily="18" charset="0"/>
                        <a:ea typeface="Aptos" panose="020B0004020202020204" pitchFamily="34" charset="0"/>
                        <a:cs typeface="Times New Roman" panose="02020603050405020304" pitchFamily="18" charset="0"/>
                      </a:rPr>
                      <m:t>𝑆</m:t>
                    </m:r>
                    <m:d>
                      <m:dPr>
                        <m:ctrlPr>
                          <a:rPr lang="cs-CZ" sz="2400" i="1">
                            <a:latin typeface="Cambria Math" panose="02040503050406030204" pitchFamily="18" charset="0"/>
                            <a:cs typeface="Times New Roman" panose="02020603050405020304" pitchFamily="18" charset="0"/>
                          </a:rPr>
                        </m:ctrlPr>
                      </m:dPr>
                      <m:e>
                        <m:acc>
                          <m:accPr>
                            <m:chr m:val="⃗"/>
                            <m:ctrlPr>
                              <a:rPr lang="cs-CZ" sz="2400" i="1">
                                <a:latin typeface="Cambria Math" panose="02040503050406030204" pitchFamily="18" charset="0"/>
                                <a:cs typeface="Times New Roman" panose="02020603050405020304" pitchFamily="18" charset="0"/>
                              </a:rPr>
                            </m:ctrlPr>
                          </m:accPr>
                          <m:e>
                            <m:r>
                              <a:rPr lang="cs-CZ" sz="2400" i="1">
                                <a:latin typeface="Cambria Math" panose="02040503050406030204" pitchFamily="18" charset="0"/>
                                <a:cs typeface="Times New Roman" panose="02020603050405020304" pitchFamily="18" charset="0"/>
                              </a:rPr>
                              <m:t>𝑟</m:t>
                            </m:r>
                          </m:e>
                        </m:acc>
                        <m:r>
                          <a:rPr lang="cs-CZ" sz="2400" i="1">
                            <a:latin typeface="Cambria Math" panose="02040503050406030204" pitchFamily="18" charset="0"/>
                          </a:rPr>
                          <m:t>,</m:t>
                        </m:r>
                        <m:r>
                          <a:rPr lang="cs-CZ" sz="2400" i="1">
                            <a:latin typeface="Cambria Math" panose="02040503050406030204" pitchFamily="18" charset="0"/>
                          </a:rPr>
                          <m:t>𝑡</m:t>
                        </m:r>
                      </m:e>
                    </m:d>
                  </m:oMath>
                </a14:m>
                <a:r>
                  <a:rPr lang="cs-CZ" sz="2200" kern="100" dirty="0">
                    <a:effectLst/>
                    <a:latin typeface="Aptos" panose="020B0004020202020204" pitchFamily="34" charset="0"/>
                    <a:ea typeface="Aptos" panose="020B0004020202020204" pitchFamily="34" charset="0"/>
                    <a:cs typeface="Times New Roman" panose="02020603050405020304" pitchFamily="18" charset="0"/>
                  </a:rPr>
                  <a:t>  je analogií </a:t>
                </a:r>
                <a:r>
                  <a:rPr lang="cs-CZ" sz="2200" kern="100" dirty="0">
                    <a:solidFill>
                      <a:srgbClr val="C00000"/>
                    </a:solidFill>
                    <a:effectLst/>
                    <a:latin typeface="Aptos" panose="020B0004020202020204" pitchFamily="34" charset="0"/>
                    <a:ea typeface="Times New Roman" panose="02020603050405020304" pitchFamily="18" charset="0"/>
                    <a:cs typeface="Times New Roman" panose="02020603050405020304" pitchFamily="18" charset="0"/>
                  </a:rPr>
                  <a:t>fáze</a:t>
                </a:r>
                <a:r>
                  <a:rPr lang="cs-CZ" sz="2200" kern="100" dirty="0">
                    <a:effectLst/>
                    <a:latin typeface="Aptos" panose="020B0004020202020204" pitchFamily="34" charset="0"/>
                    <a:ea typeface="Times New Roman" panose="02020603050405020304" pitchFamily="18" charset="0"/>
                    <a:cs typeface="Times New Roman" panose="02020603050405020304" pitchFamily="18" charset="0"/>
                  </a:rPr>
                  <a:t> </a:t>
                </a:r>
                <a:r>
                  <a:rPr lang="cs-CZ" sz="2200" kern="100" dirty="0">
                    <a:solidFill>
                      <a:srgbClr val="C00000"/>
                    </a:solidFill>
                    <a:effectLst/>
                    <a:latin typeface="Aptos" panose="020B0004020202020204" pitchFamily="34" charset="0"/>
                    <a:ea typeface="Times New Roman" panose="02020603050405020304" pitchFamily="18" charset="0"/>
                    <a:cs typeface="Times New Roman" panose="02020603050405020304" pitchFamily="18" charset="0"/>
                  </a:rPr>
                  <a:t>vlny </a:t>
                </a:r>
                <a14:m>
                  <m:oMath xmlns:m="http://schemas.openxmlformats.org/officeDocument/2006/math">
                    <m:r>
                      <a:rPr lang="cs-CZ" sz="24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𝜙</m:t>
                    </m:r>
                    <m:d>
                      <m:dPr>
                        <m:ctrlPr>
                          <a:rPr lang="cs-CZ" sz="2400" i="1">
                            <a:solidFill>
                              <a:prstClr val="black"/>
                            </a:solidFill>
                            <a:latin typeface="Cambria Math" panose="02040503050406030204" pitchFamily="18" charset="0"/>
                            <a:cs typeface="Times New Roman" panose="02020603050405020304" pitchFamily="18" charset="0"/>
                          </a:rPr>
                        </m:ctrlPr>
                      </m:dPr>
                      <m:e>
                        <m:acc>
                          <m:accPr>
                            <m:chr m:val="⃗"/>
                            <m:ctrlPr>
                              <a:rPr lang="cs-CZ" sz="2400" i="1">
                                <a:solidFill>
                                  <a:prstClr val="black"/>
                                </a:solidFill>
                                <a:latin typeface="Cambria Math" panose="02040503050406030204" pitchFamily="18" charset="0"/>
                                <a:cs typeface="Times New Roman" panose="02020603050405020304" pitchFamily="18" charset="0"/>
                              </a:rPr>
                            </m:ctrlPr>
                          </m:accPr>
                          <m:e>
                            <m:r>
                              <a:rPr lang="cs-CZ" sz="2400" i="1">
                                <a:solidFill>
                                  <a:prstClr val="black"/>
                                </a:solidFill>
                                <a:latin typeface="Cambria Math" panose="02040503050406030204" pitchFamily="18" charset="0"/>
                                <a:cs typeface="Times New Roman" panose="02020603050405020304" pitchFamily="18" charset="0"/>
                              </a:rPr>
                              <m:t>𝑟</m:t>
                            </m:r>
                          </m:e>
                        </m:acc>
                        <m:r>
                          <a:rPr lang="cs-CZ" sz="2400" i="1">
                            <a:solidFill>
                              <a:prstClr val="black"/>
                            </a:solidFill>
                            <a:latin typeface="Cambria Math" panose="02040503050406030204" pitchFamily="18" charset="0"/>
                          </a:rPr>
                          <m:t>,</m:t>
                        </m:r>
                        <m:r>
                          <a:rPr lang="cs-CZ" sz="2400" i="1">
                            <a:solidFill>
                              <a:prstClr val="black"/>
                            </a:solidFill>
                            <a:latin typeface="Cambria Math" panose="02040503050406030204" pitchFamily="18" charset="0"/>
                          </a:rPr>
                          <m:t>𝑡</m:t>
                        </m:r>
                      </m:e>
                    </m:d>
                  </m:oMath>
                </a14:m>
                <a:r>
                  <a:rPr lang="cs-CZ" sz="2200" kern="100" dirty="0">
                    <a:solidFill>
                      <a:srgbClr val="C00000"/>
                    </a:solidFill>
                    <a:effectLst/>
                    <a:latin typeface="Aptos" panose="020B0004020202020204" pitchFamily="34" charset="0"/>
                    <a:ea typeface="Times New Roman" panose="02020603050405020304" pitchFamily="18" charset="0"/>
                    <a:cs typeface="Times New Roman" panose="02020603050405020304" pitchFamily="18" charset="0"/>
                  </a:rPr>
                  <a:t> </a:t>
                </a:r>
              </a:p>
              <a:p>
                <a:pPr marL="342900" indent="-342900">
                  <a:lnSpc>
                    <a:spcPct val="107000"/>
                  </a:lnSpc>
                  <a:spcAft>
                    <a:spcPts val="800"/>
                  </a:spcAft>
                  <a:buFont typeface="Wingdings" panose="05000000000000000000" pitchFamily="2" charset="2"/>
                  <a:buChar char="Ø"/>
                </a:pPr>
                <a:r>
                  <a:rPr lang="cs-CZ" sz="2200" kern="100" dirty="0">
                    <a:effectLst/>
                    <a:latin typeface="Aptos" panose="020B0004020202020204" pitchFamily="34" charset="0"/>
                    <a:ea typeface="Aptos" panose="020B0004020202020204" pitchFamily="34" charset="0"/>
                    <a:cs typeface="Times New Roman" panose="02020603050405020304" pitchFamily="18" charset="0"/>
                  </a:rPr>
                  <a:t>plochy konstantní </a:t>
                </a:r>
                <a:r>
                  <a:rPr lang="cs-CZ" sz="2200" b="1"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rPr>
                  <a:t>akce</a:t>
                </a:r>
                <a:r>
                  <a:rPr lang="cs-CZ" sz="2200" kern="100" dirty="0">
                    <a:effectLst/>
                    <a:latin typeface="Aptos" panose="020B0004020202020204" pitchFamily="34" charset="0"/>
                    <a:ea typeface="Aptos" panose="020B0004020202020204" pitchFamily="34" charset="0"/>
                    <a:cs typeface="Times New Roman" panose="02020603050405020304" pitchFamily="18" charset="0"/>
                  </a:rPr>
                  <a:t> částice jsou analogií ploch konstantní fáze ve </a:t>
                </a:r>
                <a:r>
                  <a:rPr lang="cs-CZ" sz="2200" b="1" kern="100" dirty="0">
                    <a:solidFill>
                      <a:srgbClr val="C00000"/>
                    </a:solidFill>
                    <a:effectLst/>
                    <a:latin typeface="Aptos" panose="020B0004020202020204" pitchFamily="34" charset="0"/>
                    <a:ea typeface="Aptos" panose="020B0004020202020204" pitchFamily="34" charset="0"/>
                    <a:cs typeface="Times New Roman" panose="02020603050405020304" pitchFamily="18" charset="0"/>
                  </a:rPr>
                  <a:t>vlně</a:t>
                </a:r>
                <a:endParaRPr lang="cs-CZ" sz="2200" b="1" kern="100" dirty="0">
                  <a:solidFill>
                    <a:srgbClr val="C00000"/>
                  </a:solidFill>
                  <a:latin typeface="Aptos" panose="020B0004020202020204" pitchFamily="34" charset="0"/>
                  <a:ea typeface="Aptos" panose="020B0004020202020204" pitchFamily="34" charset="0"/>
                  <a:cs typeface="Times New Roman" panose="02020603050405020304" pitchFamily="18" charset="0"/>
                </a:endParaRPr>
              </a:p>
              <a:p>
                <a:pPr marL="342900" indent="-342900">
                  <a:lnSpc>
                    <a:spcPct val="107000"/>
                  </a:lnSpc>
                  <a:spcAft>
                    <a:spcPts val="800"/>
                  </a:spcAft>
                  <a:buFont typeface="Wingdings" panose="05000000000000000000" pitchFamily="2" charset="2"/>
                  <a:buChar char="Ø"/>
                </a:pPr>
                <a:r>
                  <a:rPr lang="cs-CZ" sz="2200" b="1" kern="100" dirty="0">
                    <a:solidFill>
                      <a:srgbClr val="C00000"/>
                    </a:solidFill>
                    <a:effectLst/>
                    <a:latin typeface="Aptos" panose="020B0004020202020204" pitchFamily="34" charset="0"/>
                    <a:ea typeface="Aptos" panose="020B0004020202020204" pitchFamily="34" charset="0"/>
                    <a:cs typeface="Times New Roman" panose="02020603050405020304" pitchFamily="18" charset="0"/>
                  </a:rPr>
                  <a:t>vlnový </a:t>
                </a:r>
                <a:r>
                  <a:rPr lang="cs-CZ" sz="2200" kern="100" dirty="0">
                    <a:effectLst/>
                    <a:latin typeface="Aptos" panose="020B0004020202020204" pitchFamily="34" charset="0"/>
                    <a:ea typeface="Aptos" panose="020B0004020202020204" pitchFamily="34" charset="0"/>
                    <a:cs typeface="Times New Roman" panose="02020603050405020304" pitchFamily="18" charset="0"/>
                  </a:rPr>
                  <a:t>vektor </a:t>
                </a:r>
                <a:r>
                  <a:rPr lang="cs-CZ" sz="2200" b="1" i="1" kern="100" dirty="0">
                    <a:effectLst/>
                    <a:latin typeface="Aptos" panose="020B0004020202020204" pitchFamily="34" charset="0"/>
                    <a:ea typeface="Aptos" panose="020B0004020202020204" pitchFamily="34" charset="0"/>
                    <a:cs typeface="Times New Roman" panose="02020603050405020304" pitchFamily="18" charset="0"/>
                  </a:rPr>
                  <a:t>k </a:t>
                </a:r>
                <a:r>
                  <a:rPr lang="cs-CZ" sz="2200" kern="100" dirty="0">
                    <a:effectLst/>
                    <a:latin typeface="Aptos" panose="020B0004020202020204" pitchFamily="34" charset="0"/>
                    <a:ea typeface="Times New Roman" panose="02020603050405020304" pitchFamily="18" charset="0"/>
                    <a:cs typeface="Times New Roman" panose="02020603050405020304" pitchFamily="18" charset="0"/>
                  </a:rPr>
                  <a:t>je analogií </a:t>
                </a:r>
                <a:r>
                  <a:rPr lang="cs-CZ" sz="2200" kern="100" dirty="0">
                    <a:solidFill>
                      <a:srgbClr val="00B0F0"/>
                    </a:solidFill>
                    <a:effectLst/>
                    <a:latin typeface="Aptos" panose="020B0004020202020204" pitchFamily="34" charset="0"/>
                    <a:ea typeface="Times New Roman" panose="02020603050405020304" pitchFamily="18" charset="0"/>
                    <a:cs typeface="Times New Roman" panose="02020603050405020304" pitchFamily="18" charset="0"/>
                  </a:rPr>
                  <a:t>hybnosti</a:t>
                </a:r>
                <a:r>
                  <a:rPr lang="cs-CZ" sz="2200" kern="100" dirty="0">
                    <a:effectLst/>
                    <a:latin typeface="Aptos" panose="020B0004020202020204" pitchFamily="34" charset="0"/>
                    <a:ea typeface="Times New Roman" panose="02020603050405020304" pitchFamily="18" charset="0"/>
                    <a:cs typeface="Times New Roman" panose="02020603050405020304" pitchFamily="18" charset="0"/>
                  </a:rPr>
                  <a:t> částice </a:t>
                </a:r>
                <a:r>
                  <a:rPr lang="cs-CZ" sz="2200" b="1" i="1" kern="100" dirty="0">
                    <a:effectLst/>
                    <a:latin typeface="Aptos" panose="020B0004020202020204" pitchFamily="34" charset="0"/>
                    <a:ea typeface="Times New Roman" panose="02020603050405020304" pitchFamily="18" charset="0"/>
                    <a:cs typeface="Times New Roman" panose="02020603050405020304" pitchFamily="18" charset="0"/>
                  </a:rPr>
                  <a:t>p</a:t>
                </a:r>
                <a:r>
                  <a:rPr lang="cs-CZ" sz="2200" kern="100" dirty="0">
                    <a:effectLst/>
                    <a:latin typeface="Aptos" panose="020B0004020202020204" pitchFamily="34" charset="0"/>
                    <a:ea typeface="Times New Roman" panose="02020603050405020304" pitchFamily="18" charset="0"/>
                    <a:cs typeface="Times New Roman" panose="02020603050405020304" pitchFamily="18" charset="0"/>
                  </a:rPr>
                  <a:t> a úhlová </a:t>
                </a:r>
                <a:r>
                  <a:rPr lang="cs-CZ" sz="2200" b="1" kern="100" dirty="0">
                    <a:solidFill>
                      <a:srgbClr val="C00000"/>
                    </a:solidFill>
                    <a:effectLst/>
                    <a:latin typeface="Aptos" panose="020B0004020202020204" pitchFamily="34" charset="0"/>
                    <a:ea typeface="Times New Roman" panose="02020603050405020304" pitchFamily="18" charset="0"/>
                    <a:cs typeface="Times New Roman" panose="02020603050405020304" pitchFamily="18" charset="0"/>
                  </a:rPr>
                  <a:t>frekvence </a:t>
                </a:r>
                <a14:m>
                  <m:oMath xmlns:m="http://schemas.openxmlformats.org/officeDocument/2006/math">
                    <m:r>
                      <a:rPr lang="cs-CZ" sz="2200" i="1" kern="100">
                        <a:effectLst/>
                        <a:latin typeface="Cambria Math" panose="02040503050406030204" pitchFamily="18" charset="0"/>
                        <a:ea typeface="Times New Roman" panose="02020603050405020304" pitchFamily="18" charset="0"/>
                        <a:cs typeface="Times New Roman" panose="02020603050405020304" pitchFamily="18" charset="0"/>
                      </a:rPr>
                      <m:t>𝜔</m:t>
                    </m:r>
                  </m:oMath>
                </a14:m>
                <a:r>
                  <a:rPr lang="cs-CZ" sz="2200" kern="100" dirty="0">
                    <a:effectLst/>
                    <a:latin typeface="Aptos" panose="020B0004020202020204" pitchFamily="34" charset="0"/>
                    <a:ea typeface="Times New Roman" panose="02020603050405020304" pitchFamily="18" charset="0"/>
                    <a:cs typeface="Times New Roman" panose="02020603050405020304" pitchFamily="18" charset="0"/>
                  </a:rPr>
                  <a:t> je analogií celkové </a:t>
                </a:r>
                <a:r>
                  <a:rPr lang="cs-CZ" sz="2200" b="1" kern="100" dirty="0">
                    <a:solidFill>
                      <a:srgbClr val="00B0F0"/>
                    </a:solidFill>
                    <a:effectLst/>
                    <a:latin typeface="Aptos" panose="020B0004020202020204" pitchFamily="34" charset="0"/>
                    <a:ea typeface="Times New Roman" panose="02020603050405020304" pitchFamily="18" charset="0"/>
                    <a:cs typeface="Times New Roman" panose="02020603050405020304" pitchFamily="18" charset="0"/>
                  </a:rPr>
                  <a:t>energie</a:t>
                </a:r>
                <a:r>
                  <a:rPr lang="cs-CZ" sz="2200" kern="100" dirty="0">
                    <a:effectLst/>
                    <a:latin typeface="Aptos" panose="020B0004020202020204" pitchFamily="34" charset="0"/>
                    <a:ea typeface="Times New Roman" panose="02020603050405020304" pitchFamily="18" charset="0"/>
                    <a:cs typeface="Times New Roman" panose="02020603050405020304" pitchFamily="18" charset="0"/>
                  </a:rPr>
                  <a:t> částice </a:t>
                </a:r>
                <a:r>
                  <a:rPr lang="cs-CZ" sz="2200" i="1" kern="100" dirty="0">
                    <a:effectLst/>
                    <a:latin typeface="Aptos" panose="020B0004020202020204" pitchFamily="34" charset="0"/>
                    <a:ea typeface="Times New Roman" panose="02020603050405020304" pitchFamily="18" charset="0"/>
                    <a:cs typeface="Times New Roman" panose="02020603050405020304" pitchFamily="18" charset="0"/>
                  </a:rPr>
                  <a:t>E. </a:t>
                </a:r>
                <a:endParaRPr lang="cs-CZ" sz="2200" kern="100" dirty="0">
                  <a:effectLst/>
                  <a:latin typeface="Aptos" panose="020B0004020202020204" pitchFamily="34" charset="0"/>
                  <a:ea typeface="Aptos" panose="020B0004020202020204" pitchFamily="34" charset="0"/>
                  <a:cs typeface="Times New Roman" panose="02020603050405020304" pitchFamily="18" charset="0"/>
                </a:endParaRPr>
              </a:p>
            </p:txBody>
          </p:sp>
        </mc:Choice>
        <mc:Fallback xmlns="">
          <p:sp>
            <p:nvSpPr>
              <p:cNvPr id="23" name="TextovéPole 22">
                <a:extLst>
                  <a:ext uri="{FF2B5EF4-FFF2-40B4-BE49-F238E27FC236}">
                    <a16:creationId xmlns:a16="http://schemas.microsoft.com/office/drawing/2014/main" id="{759A5ABD-FEBC-72DE-7DA3-90EC59C4E610}"/>
                  </a:ext>
                </a:extLst>
              </p:cNvPr>
              <p:cNvSpPr txBox="1">
                <a:spLocks noRot="1" noChangeAspect="1" noMove="1" noResize="1" noEditPoints="1" noAdjustHandles="1" noChangeArrowheads="1" noChangeShapeType="1" noTextEdit="1"/>
              </p:cNvSpPr>
              <p:nvPr/>
            </p:nvSpPr>
            <p:spPr>
              <a:xfrm>
                <a:off x="597958" y="4281915"/>
                <a:ext cx="10919014" cy="1758045"/>
              </a:xfrm>
              <a:prstGeom prst="rect">
                <a:avLst/>
              </a:prstGeom>
              <a:blipFill>
                <a:blip r:embed="rId2"/>
                <a:stretch>
                  <a:fillRect l="-614" t="-5190" r="-56" b="-6228"/>
                </a:stretch>
              </a:blipFill>
            </p:spPr>
            <p:txBody>
              <a:bodyPr/>
              <a:lstStyle/>
              <a:p>
                <a:r>
                  <a:rPr lang="cs-CZ">
                    <a:noFill/>
                  </a:rPr>
                  <a:t> </a:t>
                </a:r>
              </a:p>
            </p:txBody>
          </p:sp>
        </mc:Fallback>
      </mc:AlternateContent>
      <p:sp>
        <p:nvSpPr>
          <p:cNvPr id="2" name="TextovéPole 1">
            <a:extLst>
              <a:ext uri="{FF2B5EF4-FFF2-40B4-BE49-F238E27FC236}">
                <a16:creationId xmlns:a16="http://schemas.microsoft.com/office/drawing/2014/main" id="{DD50F402-D58A-88B2-616C-3F28E40E887F}"/>
              </a:ext>
            </a:extLst>
          </p:cNvPr>
          <p:cNvSpPr txBox="1"/>
          <p:nvPr/>
        </p:nvSpPr>
        <p:spPr>
          <a:xfrm>
            <a:off x="528916" y="595378"/>
            <a:ext cx="10408023" cy="677108"/>
          </a:xfrm>
          <a:prstGeom prst="rect">
            <a:avLst/>
          </a:prstGeom>
          <a:noFill/>
        </p:spPr>
        <p:txBody>
          <a:bodyPr wrap="square">
            <a:spAutoFit/>
          </a:bodyPr>
          <a:lstStyle/>
          <a:p>
            <a:r>
              <a:rPr lang="cs-CZ" sz="1900" dirty="0">
                <a:solidFill>
                  <a:srgbClr val="0070C0"/>
                </a:solidFill>
                <a:latin typeface="Cavolini" panose="03000502040302020204" pitchFamily="66" charset="0"/>
                <a:cs typeface="Cavolini" panose="03000502040302020204" pitchFamily="66" charset="0"/>
              </a:rPr>
              <a:t>Východiskem </a:t>
            </a:r>
            <a:r>
              <a:rPr lang="cs-CZ" sz="19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Schrödingerových</a:t>
            </a:r>
            <a:r>
              <a:rPr lang="cs-CZ" sz="1900" dirty="0">
                <a:solidFill>
                  <a:srgbClr val="0070C0"/>
                </a:solidFill>
                <a:latin typeface="Cavolini" panose="03000502040302020204" pitchFamily="66" charset="0"/>
                <a:cs typeface="Cavolini" panose="03000502040302020204" pitchFamily="66" charset="0"/>
              </a:rPr>
              <a:t> úvah je opět </a:t>
            </a:r>
            <a:r>
              <a:rPr lang="cs-CZ" sz="19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Hamiltonova</a:t>
            </a:r>
            <a:r>
              <a:rPr lang="cs-CZ" sz="19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a:t>
            </a:r>
            <a:r>
              <a:rPr lang="cs-CZ" sz="19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Jacobiho</a:t>
            </a:r>
            <a:r>
              <a:rPr lang="cs-CZ" sz="19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teorie</a:t>
            </a:r>
            <a:r>
              <a:rPr lang="cs-CZ" sz="1900" dirty="0">
                <a:solidFill>
                  <a:srgbClr val="0070C0"/>
                </a:solidFill>
                <a:latin typeface="Cavolini" panose="03000502040302020204" pitchFamily="66" charset="0"/>
                <a:cs typeface="Cavolini" panose="03000502040302020204" pitchFamily="66" charset="0"/>
              </a:rPr>
              <a:t>, z níž plyne</a:t>
            </a:r>
          </a:p>
        </p:txBody>
      </p:sp>
      <mc:AlternateContent xmlns:mc="http://schemas.openxmlformats.org/markup-compatibility/2006" xmlns:a14="http://schemas.microsoft.com/office/drawing/2010/main">
        <mc:Choice Requires="a14">
          <p:sp>
            <p:nvSpPr>
              <p:cNvPr id="7" name="TextovéPole 6">
                <a:extLst>
                  <a:ext uri="{FF2B5EF4-FFF2-40B4-BE49-F238E27FC236}">
                    <a16:creationId xmlns:a16="http://schemas.microsoft.com/office/drawing/2014/main" id="{16C5572A-7CB8-4951-A37F-E1100255059F}"/>
                  </a:ext>
                </a:extLst>
              </p:cNvPr>
              <p:cNvSpPr txBox="1"/>
              <p:nvPr/>
            </p:nvSpPr>
            <p:spPr>
              <a:xfrm>
                <a:off x="5199530" y="1511126"/>
                <a:ext cx="1057597" cy="545662"/>
              </a:xfrm>
              <a:prstGeom prst="rect">
                <a:avLst/>
              </a:prstGeom>
              <a:noFill/>
            </p:spPr>
            <p:txBody>
              <a:bodyPr wrap="none" lIns="0" tIns="0" rIns="0" bIns="0" rtlCol="0">
                <a:spAutoFit/>
              </a:bodyPr>
              <a:lstStyle/>
              <a:p>
                <a:pPr>
                  <a:lnSpc>
                    <a:spcPct val="107000"/>
                  </a:lnSpc>
                  <a:spcAft>
                    <a:spcPts val="800"/>
                  </a:spcAft>
                  <a:buNone/>
                </a:pPr>
                <a14:m>
                  <m:oMathPara xmlns:m="http://schemas.openxmlformats.org/officeDocument/2006/math">
                    <m:oMathParaPr>
                      <m:jc m:val="centerGroup"/>
                    </m:oMathParaPr>
                    <m:oMath xmlns:m="http://schemas.openxmlformats.org/officeDocument/2006/math">
                      <m:acc>
                        <m:accPr>
                          <m:chr m:val="⃗"/>
                          <m:ctrlPr>
                            <a:rPr lang="cs-CZ" sz="2400" i="1" kern="100">
                              <a:latin typeface="Cambria Math" panose="02040503050406030204" pitchFamily="18" charset="0"/>
                              <a:ea typeface="Aptos" panose="020B0004020202020204" pitchFamily="34" charset="0"/>
                              <a:cs typeface="Times New Roman" panose="02020603050405020304" pitchFamily="18" charset="0"/>
                            </a:rPr>
                          </m:ctrlPr>
                        </m:accPr>
                        <m:e>
                          <m:r>
                            <a:rPr lang="cs-CZ" sz="2400" i="1" kern="100">
                              <a:latin typeface="Cambria Math" panose="02040503050406030204" pitchFamily="18" charset="0"/>
                              <a:ea typeface="Aptos" panose="020B0004020202020204" pitchFamily="34" charset="0"/>
                              <a:cs typeface="Times New Roman" panose="02020603050405020304" pitchFamily="18" charset="0"/>
                            </a:rPr>
                            <m:t>𝑝</m:t>
                          </m:r>
                        </m:e>
                      </m:acc>
                      <m:r>
                        <a:rPr lang="cs-CZ" sz="2400" i="1" kern="100">
                          <a:latin typeface="Cambria Math" panose="02040503050406030204" pitchFamily="18" charset="0"/>
                          <a:ea typeface="Aptos" panose="020B0004020202020204" pitchFamily="34" charset="0"/>
                          <a:cs typeface="Times New Roman" panose="02020603050405020304" pitchFamily="18" charset="0"/>
                        </a:rPr>
                        <m:t>=</m:t>
                      </m:r>
                      <m:acc>
                        <m:accPr>
                          <m:chr m:val="⃗"/>
                          <m:ctrlPr>
                            <a:rPr lang="cs-CZ" sz="2400" i="1" kern="100">
                              <a:latin typeface="Cambria Math" panose="02040503050406030204" pitchFamily="18" charset="0"/>
                              <a:ea typeface="Aptos" panose="020B0004020202020204" pitchFamily="34" charset="0"/>
                              <a:cs typeface="Times New Roman" panose="02020603050405020304" pitchFamily="18" charset="0"/>
                            </a:rPr>
                          </m:ctrlPr>
                        </m:accPr>
                        <m:e>
                          <m:r>
                            <m:rPr>
                              <m:sty m:val="p"/>
                            </m:rPr>
                            <a:rPr lang="cs-CZ" sz="2400" kern="100">
                              <a:latin typeface="Cambria Math" panose="02040503050406030204" pitchFamily="18" charset="0"/>
                              <a:ea typeface="Aptos" panose="020B0004020202020204" pitchFamily="34" charset="0"/>
                              <a:cs typeface="Times New Roman" panose="02020603050405020304" pitchFamily="18" charset="0"/>
                            </a:rPr>
                            <m:t>∇</m:t>
                          </m:r>
                        </m:e>
                      </m:acc>
                      <m:r>
                        <a:rPr lang="cs-CZ" sz="2400" i="1" kern="100" smtClean="0">
                          <a:solidFill>
                            <a:srgbClr val="0070C0"/>
                          </a:solidFill>
                          <a:latin typeface="Cambria Math" panose="02040503050406030204" pitchFamily="18" charset="0"/>
                          <a:ea typeface="Aptos" panose="020B0004020202020204" pitchFamily="34" charset="0"/>
                          <a:cs typeface="Times New Roman" panose="02020603050405020304" pitchFamily="18" charset="0"/>
                        </a:rPr>
                        <m:t>𝑆</m:t>
                      </m:r>
                      <m:r>
                        <a:rPr lang="cs-CZ" sz="2400" i="1" kern="100">
                          <a:latin typeface="Cambria Math" panose="02040503050406030204" pitchFamily="18" charset="0"/>
                          <a:ea typeface="Aptos" panose="020B0004020202020204" pitchFamily="34" charset="0"/>
                          <a:cs typeface="Times New Roman" panose="02020603050405020304" pitchFamily="18" charset="0"/>
                        </a:rPr>
                        <m:t> </m:t>
                      </m:r>
                    </m:oMath>
                  </m:oMathPara>
                </a14:m>
                <a:endParaRPr lang="cs-CZ" kern="100" dirty="0">
                  <a:latin typeface="Aptos" panose="020B0004020202020204" pitchFamily="34" charset="0"/>
                  <a:ea typeface="Aptos" panose="020B0004020202020204" pitchFamily="34" charset="0"/>
                  <a:cs typeface="Times New Roman" panose="02020603050405020304" pitchFamily="18" charset="0"/>
                </a:endParaRPr>
              </a:p>
            </p:txBody>
          </p:sp>
        </mc:Choice>
        <mc:Fallback xmlns="">
          <p:sp>
            <p:nvSpPr>
              <p:cNvPr id="7" name="TextovéPole 6">
                <a:extLst>
                  <a:ext uri="{FF2B5EF4-FFF2-40B4-BE49-F238E27FC236}">
                    <a16:creationId xmlns:a16="http://schemas.microsoft.com/office/drawing/2014/main" id="{16C5572A-7CB8-4951-A37F-E1100255059F}"/>
                  </a:ext>
                </a:extLst>
              </p:cNvPr>
              <p:cNvSpPr txBox="1">
                <a:spLocks noRot="1" noChangeAspect="1" noMove="1" noResize="1" noEditPoints="1" noAdjustHandles="1" noChangeArrowheads="1" noChangeShapeType="1" noTextEdit="1"/>
              </p:cNvSpPr>
              <p:nvPr/>
            </p:nvSpPr>
            <p:spPr>
              <a:xfrm>
                <a:off x="5199530" y="1511126"/>
                <a:ext cx="1057597" cy="545662"/>
              </a:xfrm>
              <a:prstGeom prst="rect">
                <a:avLst/>
              </a:prstGeom>
              <a:blipFill>
                <a:blip r:embed="rId3"/>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8" name="TextovéPole 7">
                <a:extLst>
                  <a:ext uri="{FF2B5EF4-FFF2-40B4-BE49-F238E27FC236}">
                    <a16:creationId xmlns:a16="http://schemas.microsoft.com/office/drawing/2014/main" id="{8C88C65A-3EDF-7654-5538-D67A4B2256A7}"/>
                  </a:ext>
                </a:extLst>
              </p:cNvPr>
              <p:cNvSpPr txBox="1"/>
              <p:nvPr/>
            </p:nvSpPr>
            <p:spPr>
              <a:xfrm>
                <a:off x="7121290" y="1330054"/>
                <a:ext cx="1356012" cy="854016"/>
              </a:xfrm>
              <a:prstGeom prst="rect">
                <a:avLst/>
              </a:prstGeom>
              <a:noFill/>
            </p:spPr>
            <p:txBody>
              <a:bodyPr wrap="none" lIns="0" tIns="0" rIns="0" bIns="0" rtlCol="0">
                <a:spAutoFit/>
              </a:bodyPr>
              <a:lstStyle/>
              <a:p>
                <a:pPr>
                  <a:lnSpc>
                    <a:spcPct val="107000"/>
                  </a:lnSpc>
                  <a:spcAft>
                    <a:spcPts val="800"/>
                  </a:spcAft>
                  <a:buNone/>
                </a:pPr>
                <a14:m>
                  <m:oMathPara xmlns:m="http://schemas.openxmlformats.org/officeDocument/2006/math">
                    <m:oMathParaPr>
                      <m:jc m:val="centerGroup"/>
                    </m:oMathParaPr>
                    <m:oMath xmlns:m="http://schemas.openxmlformats.org/officeDocument/2006/math">
                      <m:r>
                        <a:rPr lang="cs-CZ" sz="2400" i="1" kern="100">
                          <a:latin typeface="Cambria Math" panose="02040503050406030204" pitchFamily="18" charset="0"/>
                          <a:ea typeface="Aptos" panose="020B0004020202020204" pitchFamily="34" charset="0"/>
                          <a:cs typeface="Times New Roman" panose="02020603050405020304" pitchFamily="18" charset="0"/>
                        </a:rPr>
                        <m:t>𝐸</m:t>
                      </m:r>
                      <m:r>
                        <a:rPr lang="cs-CZ" sz="2400" i="1" kern="100">
                          <a:latin typeface="Cambria Math" panose="02040503050406030204" pitchFamily="18" charset="0"/>
                          <a:ea typeface="Aptos" panose="020B0004020202020204" pitchFamily="34" charset="0"/>
                          <a:cs typeface="Times New Roman" panose="02020603050405020304" pitchFamily="18" charset="0"/>
                        </a:rPr>
                        <m:t>=−</m:t>
                      </m:r>
                      <m:f>
                        <m:fPr>
                          <m:ctrlPr>
                            <a:rPr lang="cs-CZ" sz="2400" i="1" kern="100">
                              <a:latin typeface="Cambria Math" panose="02040503050406030204" pitchFamily="18" charset="0"/>
                              <a:ea typeface="Aptos" panose="020B0004020202020204" pitchFamily="34" charset="0"/>
                              <a:cs typeface="Times New Roman" panose="02020603050405020304" pitchFamily="18" charset="0"/>
                            </a:rPr>
                          </m:ctrlPr>
                        </m:fPr>
                        <m:num>
                          <m:r>
                            <a:rPr lang="cs-CZ" sz="2400" i="1" kern="100">
                              <a:latin typeface="Cambria Math" panose="02040503050406030204" pitchFamily="18" charset="0"/>
                              <a:ea typeface="Aptos" panose="020B0004020202020204" pitchFamily="34" charset="0"/>
                              <a:cs typeface="Times New Roman" panose="02020603050405020304" pitchFamily="18" charset="0"/>
                            </a:rPr>
                            <m:t>𝜕</m:t>
                          </m:r>
                          <m:r>
                            <a:rPr lang="cs-CZ" sz="2400" i="1" kern="100" smtClean="0">
                              <a:solidFill>
                                <a:srgbClr val="0070C0"/>
                              </a:solidFill>
                              <a:latin typeface="Cambria Math" panose="02040503050406030204" pitchFamily="18" charset="0"/>
                              <a:ea typeface="Aptos" panose="020B0004020202020204" pitchFamily="34" charset="0"/>
                              <a:cs typeface="Times New Roman" panose="02020603050405020304" pitchFamily="18" charset="0"/>
                            </a:rPr>
                            <m:t>𝑆</m:t>
                          </m:r>
                        </m:num>
                        <m:den>
                          <m:r>
                            <a:rPr lang="cs-CZ" sz="2400" i="1" kern="100">
                              <a:latin typeface="Cambria Math" panose="02040503050406030204" pitchFamily="18" charset="0"/>
                              <a:ea typeface="Aptos" panose="020B0004020202020204" pitchFamily="34" charset="0"/>
                              <a:cs typeface="Times New Roman" panose="02020603050405020304" pitchFamily="18" charset="0"/>
                            </a:rPr>
                            <m:t>𝜕</m:t>
                          </m:r>
                          <m:r>
                            <a:rPr lang="cs-CZ" sz="2400" i="1" kern="100">
                              <a:latin typeface="Cambria Math" panose="02040503050406030204" pitchFamily="18" charset="0"/>
                              <a:ea typeface="Aptos" panose="020B0004020202020204" pitchFamily="34" charset="0"/>
                              <a:cs typeface="Times New Roman" panose="02020603050405020304" pitchFamily="18" charset="0"/>
                            </a:rPr>
                            <m:t>𝑡</m:t>
                          </m:r>
                        </m:den>
                      </m:f>
                      <m:r>
                        <a:rPr lang="cs-CZ" sz="2400" i="1" kern="100">
                          <a:latin typeface="Cambria Math" panose="02040503050406030204" pitchFamily="18" charset="0"/>
                          <a:ea typeface="Aptos" panose="020B0004020202020204" pitchFamily="34" charset="0"/>
                          <a:cs typeface="Times New Roman" panose="02020603050405020304" pitchFamily="18" charset="0"/>
                        </a:rPr>
                        <m:t> </m:t>
                      </m:r>
                    </m:oMath>
                  </m:oMathPara>
                </a14:m>
                <a:endParaRPr lang="cs-CZ" kern="100" dirty="0">
                  <a:latin typeface="Aptos" panose="020B0004020202020204" pitchFamily="34" charset="0"/>
                  <a:ea typeface="Aptos" panose="020B0004020202020204" pitchFamily="34" charset="0"/>
                  <a:cs typeface="Times New Roman" panose="02020603050405020304" pitchFamily="18" charset="0"/>
                </a:endParaRPr>
              </a:p>
            </p:txBody>
          </p:sp>
        </mc:Choice>
        <mc:Fallback xmlns="">
          <p:sp>
            <p:nvSpPr>
              <p:cNvPr id="8" name="TextovéPole 7">
                <a:extLst>
                  <a:ext uri="{FF2B5EF4-FFF2-40B4-BE49-F238E27FC236}">
                    <a16:creationId xmlns:a16="http://schemas.microsoft.com/office/drawing/2014/main" id="{8C88C65A-3EDF-7654-5538-D67A4B2256A7}"/>
                  </a:ext>
                </a:extLst>
              </p:cNvPr>
              <p:cNvSpPr txBox="1">
                <a:spLocks noRot="1" noChangeAspect="1" noMove="1" noResize="1" noEditPoints="1" noAdjustHandles="1" noChangeArrowheads="1" noChangeShapeType="1" noTextEdit="1"/>
              </p:cNvSpPr>
              <p:nvPr/>
            </p:nvSpPr>
            <p:spPr>
              <a:xfrm>
                <a:off x="7121290" y="1330054"/>
                <a:ext cx="1356012" cy="854016"/>
              </a:xfrm>
              <a:prstGeom prst="rect">
                <a:avLst/>
              </a:prstGeom>
              <a:blipFill>
                <a:blip r:embed="rId4"/>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1" name="TextovéPole 10">
                <a:extLst>
                  <a:ext uri="{FF2B5EF4-FFF2-40B4-BE49-F238E27FC236}">
                    <a16:creationId xmlns:a16="http://schemas.microsoft.com/office/drawing/2014/main" id="{0A226E69-457A-CA37-B341-9D4986C6361D}"/>
                  </a:ext>
                </a:extLst>
              </p:cNvPr>
              <p:cNvSpPr txBox="1"/>
              <p:nvPr/>
            </p:nvSpPr>
            <p:spPr>
              <a:xfrm>
                <a:off x="614923" y="2755995"/>
                <a:ext cx="3797065" cy="4238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unc>
                        <m:funcPr>
                          <m:ctrlPr>
                            <a:rPr lang="cs-CZ" sz="2400" i="1">
                              <a:latin typeface="Cambria Math" panose="02040503050406030204" pitchFamily="18" charset="0"/>
                              <a:ea typeface="Aptos" panose="020B0004020202020204" pitchFamily="34" charset="0"/>
                              <a:cs typeface="Times New Roman" panose="02020603050405020304" pitchFamily="18" charset="0"/>
                            </a:rPr>
                          </m:ctrlPr>
                        </m:funcPr>
                        <m:fName>
                          <m:r>
                            <m:rPr>
                              <m:sty m:val="p"/>
                            </m:rPr>
                            <a:rPr lang="cs-CZ" sz="2400">
                              <a:latin typeface="Cambria Math" panose="02040503050406030204" pitchFamily="18" charset="0"/>
                              <a:ea typeface="Aptos" panose="020B0004020202020204" pitchFamily="34" charset="0"/>
                              <a:cs typeface="Times New Roman" panose="02020603050405020304" pitchFamily="18" charset="0"/>
                            </a:rPr>
                            <m:t>exp</m:t>
                          </m:r>
                        </m:fName>
                        <m:e>
                          <m:d>
                            <m:dPr>
                              <m:ctrlPr>
                                <a:rPr lang="cs-CZ" sz="2400" i="1">
                                  <a:latin typeface="Cambria Math" panose="02040503050406030204" pitchFamily="18" charset="0"/>
                                  <a:ea typeface="Aptos" panose="020B0004020202020204" pitchFamily="34" charset="0"/>
                                  <a:cs typeface="Times New Roman" panose="02020603050405020304" pitchFamily="18" charset="0"/>
                                </a:rPr>
                              </m:ctrlPr>
                            </m:dPr>
                            <m:e>
                              <m:r>
                                <m:rPr>
                                  <m:sty m:val="p"/>
                                </m:rPr>
                                <a:rPr lang="cs-CZ" sz="2400">
                                  <a:latin typeface="Cambria Math" panose="02040503050406030204" pitchFamily="18" charset="0"/>
                                  <a:ea typeface="Aptos" panose="020B0004020202020204" pitchFamily="34" charset="0"/>
                                  <a:cs typeface="Times New Roman" panose="02020603050405020304" pitchFamily="18" charset="0"/>
                                </a:rPr>
                                <m:t>i</m:t>
                              </m:r>
                              <m:r>
                                <a:rPr lang="cs-CZ" sz="2400" i="1" smtClean="0">
                                  <a:solidFill>
                                    <a:srgbClr val="C00000"/>
                                  </a:solidFill>
                                  <a:latin typeface="Cambria Math" panose="02040503050406030204" pitchFamily="18" charset="0"/>
                                  <a:ea typeface="Aptos" panose="020B0004020202020204" pitchFamily="34" charset="0"/>
                                  <a:cs typeface="Times New Roman" panose="02020603050405020304" pitchFamily="18" charset="0"/>
                                </a:rPr>
                                <m:t>𝜙</m:t>
                              </m:r>
                            </m:e>
                          </m:d>
                        </m:e>
                      </m:func>
                      <m:r>
                        <a:rPr lang="cs-CZ" sz="2400" b="0" i="1" smtClean="0">
                          <a:latin typeface="Cambria Math" panose="02040503050406030204" pitchFamily="18" charset="0"/>
                          <a:ea typeface="Aptos" panose="020B0004020202020204" pitchFamily="34" charset="0"/>
                          <a:cs typeface="Times New Roman" panose="02020603050405020304" pitchFamily="18" charset="0"/>
                        </a:rPr>
                        <m:t>,</m:t>
                      </m:r>
                      <m:r>
                        <a:rPr lang="cs-CZ" sz="2400" i="1" smtClea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𝜙</m:t>
                      </m:r>
                      <m:d>
                        <m:dPr>
                          <m:ctrlPr>
                            <a:rPr lang="cs-CZ" sz="2400" b="0" i="1" smtClean="0">
                              <a:solidFill>
                                <a:schemeClr val="tx1"/>
                              </a:solidFill>
                              <a:latin typeface="Cambria Math" panose="02040503050406030204" pitchFamily="18" charset="0"/>
                              <a:cs typeface="Times New Roman" panose="02020603050405020304" pitchFamily="18" charset="0"/>
                            </a:rPr>
                          </m:ctrlPr>
                        </m:dPr>
                        <m:e>
                          <m:acc>
                            <m:accPr>
                              <m:chr m:val="⃗"/>
                              <m:ctrlPr>
                                <a:rPr lang="cs-CZ" sz="2400" b="0" i="1" smtClean="0">
                                  <a:solidFill>
                                    <a:schemeClr val="tx1"/>
                                  </a:solidFill>
                                  <a:latin typeface="Cambria Math" panose="02040503050406030204" pitchFamily="18" charset="0"/>
                                  <a:cs typeface="Times New Roman" panose="02020603050405020304" pitchFamily="18" charset="0"/>
                                </a:rPr>
                              </m:ctrlPr>
                            </m:accPr>
                            <m:e>
                              <m:r>
                                <a:rPr lang="cs-CZ" sz="2400" b="0" i="1" smtClean="0">
                                  <a:solidFill>
                                    <a:schemeClr val="tx1"/>
                                  </a:solidFill>
                                  <a:latin typeface="Cambria Math" panose="02040503050406030204" pitchFamily="18" charset="0"/>
                                  <a:cs typeface="Times New Roman" panose="02020603050405020304" pitchFamily="18" charset="0"/>
                                </a:rPr>
                                <m:t>𝑟</m:t>
                              </m:r>
                            </m:e>
                          </m:acc>
                          <m:r>
                            <a:rPr lang="cs-CZ" sz="2400" b="0" i="1" smtClean="0">
                              <a:solidFill>
                                <a:schemeClr val="tx1"/>
                              </a:solidFill>
                              <a:latin typeface="Cambria Math" panose="02040503050406030204" pitchFamily="18" charset="0"/>
                            </a:rPr>
                            <m:t>,</m:t>
                          </m:r>
                          <m:r>
                            <a:rPr lang="cs-CZ" sz="2400" b="0" i="1" smtClean="0">
                              <a:solidFill>
                                <a:schemeClr val="tx1"/>
                              </a:solidFill>
                              <a:latin typeface="Cambria Math" panose="02040503050406030204" pitchFamily="18" charset="0"/>
                            </a:rPr>
                            <m:t>𝑡</m:t>
                          </m:r>
                        </m:e>
                      </m:d>
                      <m:r>
                        <a:rPr lang="cs-CZ" sz="2400"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cs-CZ" sz="2400" i="1">
                              <a:latin typeface="Cambria Math" panose="02040503050406030204" pitchFamily="18" charset="0"/>
                              <a:ea typeface="Times New Roman" panose="02020603050405020304" pitchFamily="18" charset="0"/>
                              <a:cs typeface="Times New Roman" panose="02020603050405020304" pitchFamily="18" charset="0"/>
                            </a:rPr>
                          </m:ctrlPr>
                        </m:accPr>
                        <m:e>
                          <m:r>
                            <a:rPr lang="cs-CZ" sz="2400" i="1">
                              <a:latin typeface="Cambria Math" panose="02040503050406030204" pitchFamily="18" charset="0"/>
                              <a:ea typeface="Times New Roman" panose="02020603050405020304" pitchFamily="18" charset="0"/>
                              <a:cs typeface="Times New Roman" panose="02020603050405020304" pitchFamily="18" charset="0"/>
                            </a:rPr>
                            <m:t>𝑘</m:t>
                          </m:r>
                        </m:e>
                      </m:acc>
                      <m:r>
                        <a:rPr lang="cs-CZ" sz="2400" i="1">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cs-CZ" sz="2400" i="1">
                              <a:latin typeface="Cambria Math" panose="02040503050406030204" pitchFamily="18" charset="0"/>
                              <a:ea typeface="Times New Roman" panose="02020603050405020304" pitchFamily="18" charset="0"/>
                              <a:cs typeface="Times New Roman" panose="02020603050405020304" pitchFamily="18" charset="0"/>
                            </a:rPr>
                          </m:ctrlPr>
                        </m:accPr>
                        <m:e>
                          <m:r>
                            <a:rPr lang="cs-CZ" sz="2400" i="1">
                              <a:latin typeface="Cambria Math" panose="02040503050406030204" pitchFamily="18" charset="0"/>
                              <a:ea typeface="Times New Roman" panose="02020603050405020304" pitchFamily="18" charset="0"/>
                              <a:cs typeface="Times New Roman" panose="02020603050405020304" pitchFamily="18" charset="0"/>
                            </a:rPr>
                            <m:t>𝑟</m:t>
                          </m:r>
                        </m:e>
                      </m:acc>
                      <m:r>
                        <a:rPr lang="cs-CZ" sz="2400" i="1">
                          <a:latin typeface="Cambria Math" panose="02040503050406030204" pitchFamily="18" charset="0"/>
                          <a:ea typeface="Times New Roman" panose="02020603050405020304" pitchFamily="18" charset="0"/>
                          <a:cs typeface="Times New Roman" panose="02020603050405020304" pitchFamily="18" charset="0"/>
                        </a:rPr>
                        <m:t>−</m:t>
                      </m:r>
                      <m:r>
                        <a:rPr lang="cs-CZ" sz="2400" i="1">
                          <a:latin typeface="Cambria Math" panose="02040503050406030204" pitchFamily="18" charset="0"/>
                          <a:ea typeface="Times New Roman" panose="02020603050405020304" pitchFamily="18" charset="0"/>
                          <a:cs typeface="Times New Roman" panose="02020603050405020304" pitchFamily="18" charset="0"/>
                        </a:rPr>
                        <m:t>𝜔</m:t>
                      </m:r>
                      <m:r>
                        <a:rPr lang="cs-CZ" sz="2400" i="1">
                          <a:latin typeface="Cambria Math" panose="02040503050406030204" pitchFamily="18" charset="0"/>
                          <a:ea typeface="Times New Roman" panose="02020603050405020304" pitchFamily="18" charset="0"/>
                          <a:cs typeface="Times New Roman" panose="02020603050405020304" pitchFamily="18" charset="0"/>
                        </a:rPr>
                        <m:t>𝑡</m:t>
                      </m:r>
                    </m:oMath>
                  </m:oMathPara>
                </a14:m>
                <a:endParaRPr lang="cs-CZ" sz="2400" dirty="0"/>
              </a:p>
            </p:txBody>
          </p:sp>
        </mc:Choice>
        <mc:Fallback xmlns="">
          <p:sp>
            <p:nvSpPr>
              <p:cNvPr id="11" name="TextovéPole 10">
                <a:extLst>
                  <a:ext uri="{FF2B5EF4-FFF2-40B4-BE49-F238E27FC236}">
                    <a16:creationId xmlns:a16="http://schemas.microsoft.com/office/drawing/2014/main" id="{0A226E69-457A-CA37-B341-9D4986C6361D}"/>
                  </a:ext>
                </a:extLst>
              </p:cNvPr>
              <p:cNvSpPr txBox="1">
                <a:spLocks noRot="1" noChangeAspect="1" noMove="1" noResize="1" noEditPoints="1" noAdjustHandles="1" noChangeArrowheads="1" noChangeShapeType="1" noTextEdit="1"/>
              </p:cNvSpPr>
              <p:nvPr/>
            </p:nvSpPr>
            <p:spPr>
              <a:xfrm>
                <a:off x="614923" y="2755995"/>
                <a:ext cx="3797065" cy="423899"/>
              </a:xfrm>
              <a:prstGeom prst="rect">
                <a:avLst/>
              </a:prstGeom>
              <a:blipFill>
                <a:blip r:embed="rId5"/>
                <a:stretch>
                  <a:fillRect/>
                </a:stretch>
              </a:blipFill>
            </p:spPr>
            <p:txBody>
              <a:bodyPr/>
              <a:lstStyle/>
              <a:p>
                <a:r>
                  <a:rPr lang="cs-CZ">
                    <a:noFill/>
                  </a:rPr>
                  <a:t> </a:t>
                </a:r>
              </a:p>
            </p:txBody>
          </p:sp>
        </mc:Fallback>
      </mc:AlternateContent>
      <p:sp>
        <p:nvSpPr>
          <p:cNvPr id="13" name="TextovéPole 12">
            <a:extLst>
              <a:ext uri="{FF2B5EF4-FFF2-40B4-BE49-F238E27FC236}">
                <a16:creationId xmlns:a16="http://schemas.microsoft.com/office/drawing/2014/main" id="{BBEC2FD4-898F-E040-C728-5343B6FB1DCB}"/>
              </a:ext>
            </a:extLst>
          </p:cNvPr>
          <p:cNvSpPr txBox="1"/>
          <p:nvPr/>
        </p:nvSpPr>
        <p:spPr>
          <a:xfrm>
            <a:off x="582705" y="2314899"/>
            <a:ext cx="1841405" cy="430887"/>
          </a:xfrm>
          <a:prstGeom prst="rect">
            <a:avLst/>
          </a:prstGeom>
          <a:noFill/>
        </p:spPr>
        <p:txBody>
          <a:bodyPr wrap="square" rtlCol="0">
            <a:spAutoFit/>
          </a:bodyPr>
          <a:lstStyle/>
          <a:p>
            <a:r>
              <a:rPr lang="cs-CZ" sz="2200" dirty="0"/>
              <a:t>Pro </a:t>
            </a:r>
            <a:r>
              <a:rPr lang="cs-CZ" sz="2200" dirty="0">
                <a:solidFill>
                  <a:srgbClr val="C00000"/>
                </a:solidFill>
              </a:rPr>
              <a:t>vlnu</a:t>
            </a:r>
            <a:r>
              <a:rPr lang="cs-CZ" sz="2200" dirty="0"/>
              <a:t> tvaru</a:t>
            </a:r>
          </a:p>
        </p:txBody>
      </p:sp>
      <mc:AlternateContent xmlns:mc="http://schemas.openxmlformats.org/markup-compatibility/2006" xmlns:a14="http://schemas.microsoft.com/office/drawing/2010/main">
        <mc:Choice Requires="a14">
          <p:sp>
            <p:nvSpPr>
              <p:cNvPr id="18" name="TextovéPole 17">
                <a:extLst>
                  <a:ext uri="{FF2B5EF4-FFF2-40B4-BE49-F238E27FC236}">
                    <a16:creationId xmlns:a16="http://schemas.microsoft.com/office/drawing/2014/main" id="{3D737286-B989-8AE3-D015-6D7FC9E232DC}"/>
                  </a:ext>
                </a:extLst>
              </p:cNvPr>
              <p:cNvSpPr txBox="1"/>
              <p:nvPr/>
            </p:nvSpPr>
            <p:spPr>
              <a:xfrm>
                <a:off x="5148810" y="3207941"/>
                <a:ext cx="1108317" cy="556178"/>
              </a:xfrm>
              <a:prstGeom prst="rect">
                <a:avLst/>
              </a:prstGeom>
              <a:noFill/>
            </p:spPr>
            <p:txBody>
              <a:bodyPr wrap="none" lIns="0" tIns="0" rIns="0" bIns="0" rtlCol="0">
                <a:spAutoFit/>
              </a:bodyPr>
              <a:lstStyle/>
              <a:p>
                <a:pPr>
                  <a:lnSpc>
                    <a:spcPct val="107000"/>
                  </a:lnSpc>
                  <a:spcAft>
                    <a:spcPts val="800"/>
                  </a:spcAft>
                  <a:buNone/>
                </a:pPr>
                <a14:m>
                  <m:oMathPara xmlns:m="http://schemas.openxmlformats.org/officeDocument/2006/math">
                    <m:oMathParaPr>
                      <m:jc m:val="centerGroup"/>
                    </m:oMathParaPr>
                    <m:oMath xmlns:m="http://schemas.openxmlformats.org/officeDocument/2006/math">
                      <m:acc>
                        <m:accPr>
                          <m:chr m:val="⃗"/>
                          <m:ctrlPr>
                            <a:rPr lang="cs-CZ" sz="2400" b="0" i="1" kern="100" smtClean="0">
                              <a:latin typeface="Cambria Math" panose="02040503050406030204" pitchFamily="18" charset="0"/>
                              <a:ea typeface="Aptos" panose="020B0004020202020204" pitchFamily="34" charset="0"/>
                              <a:cs typeface="Times New Roman" panose="02020603050405020304" pitchFamily="18" charset="0"/>
                            </a:rPr>
                          </m:ctrlPr>
                        </m:accPr>
                        <m:e>
                          <m:r>
                            <a:rPr lang="cs-CZ" sz="2400" b="0" i="1" kern="100" smtClean="0">
                              <a:latin typeface="Cambria Math" panose="02040503050406030204" pitchFamily="18" charset="0"/>
                              <a:ea typeface="Aptos" panose="020B0004020202020204" pitchFamily="34" charset="0"/>
                              <a:cs typeface="Times New Roman" panose="02020603050405020304" pitchFamily="18" charset="0"/>
                            </a:rPr>
                            <m:t>𝑘</m:t>
                          </m:r>
                        </m:e>
                      </m:acc>
                      <m:r>
                        <a:rPr lang="cs-CZ" sz="2400" i="1" kern="100">
                          <a:latin typeface="Cambria Math" panose="02040503050406030204" pitchFamily="18" charset="0"/>
                          <a:ea typeface="Aptos" panose="020B0004020202020204" pitchFamily="34" charset="0"/>
                          <a:cs typeface="Times New Roman" panose="02020603050405020304" pitchFamily="18" charset="0"/>
                        </a:rPr>
                        <m:t>=</m:t>
                      </m:r>
                      <m:acc>
                        <m:accPr>
                          <m:chr m:val="⃗"/>
                          <m:ctrlPr>
                            <a:rPr lang="cs-CZ" sz="2400" i="1" kern="100">
                              <a:latin typeface="Cambria Math" panose="02040503050406030204" pitchFamily="18" charset="0"/>
                              <a:ea typeface="Aptos" panose="020B0004020202020204" pitchFamily="34" charset="0"/>
                              <a:cs typeface="Times New Roman" panose="02020603050405020304" pitchFamily="18" charset="0"/>
                            </a:rPr>
                          </m:ctrlPr>
                        </m:accPr>
                        <m:e>
                          <m:r>
                            <m:rPr>
                              <m:sty m:val="p"/>
                            </m:rPr>
                            <a:rPr lang="cs-CZ" sz="2400" kern="100">
                              <a:latin typeface="Cambria Math" panose="02040503050406030204" pitchFamily="18" charset="0"/>
                              <a:ea typeface="Aptos" panose="020B0004020202020204" pitchFamily="34" charset="0"/>
                              <a:cs typeface="Times New Roman" panose="02020603050405020304" pitchFamily="18" charset="0"/>
                            </a:rPr>
                            <m:t>∇</m:t>
                          </m:r>
                        </m:e>
                      </m:acc>
                      <m:r>
                        <a:rPr lang="cs-CZ" sz="2400" i="1" kern="100" smtClean="0">
                          <a:solidFill>
                            <a:srgbClr val="C00000"/>
                          </a:solidFill>
                          <a:latin typeface="Cambria Math" panose="02040503050406030204" pitchFamily="18" charset="0"/>
                          <a:ea typeface="Cambria Math" panose="02040503050406030204" pitchFamily="18" charset="0"/>
                          <a:cs typeface="Times New Roman" panose="02020603050405020304" pitchFamily="18" charset="0"/>
                        </a:rPr>
                        <m:t>𝜙</m:t>
                      </m:r>
                      <m:r>
                        <a:rPr lang="cs-CZ" sz="2400" i="1" kern="100">
                          <a:latin typeface="Cambria Math" panose="02040503050406030204" pitchFamily="18" charset="0"/>
                          <a:ea typeface="Aptos" panose="020B0004020202020204" pitchFamily="34" charset="0"/>
                          <a:cs typeface="Times New Roman" panose="02020603050405020304" pitchFamily="18" charset="0"/>
                        </a:rPr>
                        <m:t> </m:t>
                      </m:r>
                    </m:oMath>
                  </m:oMathPara>
                </a14:m>
                <a:endParaRPr lang="cs-CZ" kern="100" dirty="0">
                  <a:latin typeface="Aptos" panose="020B0004020202020204" pitchFamily="34" charset="0"/>
                  <a:ea typeface="Aptos" panose="020B0004020202020204" pitchFamily="34" charset="0"/>
                  <a:cs typeface="Times New Roman" panose="02020603050405020304" pitchFamily="18" charset="0"/>
                </a:endParaRPr>
              </a:p>
            </p:txBody>
          </p:sp>
        </mc:Choice>
        <mc:Fallback xmlns="">
          <p:sp>
            <p:nvSpPr>
              <p:cNvPr id="18" name="TextovéPole 17">
                <a:extLst>
                  <a:ext uri="{FF2B5EF4-FFF2-40B4-BE49-F238E27FC236}">
                    <a16:creationId xmlns:a16="http://schemas.microsoft.com/office/drawing/2014/main" id="{3D737286-B989-8AE3-D015-6D7FC9E232DC}"/>
                  </a:ext>
                </a:extLst>
              </p:cNvPr>
              <p:cNvSpPr txBox="1">
                <a:spLocks noRot="1" noChangeAspect="1" noMove="1" noResize="1" noEditPoints="1" noAdjustHandles="1" noChangeArrowheads="1" noChangeShapeType="1" noTextEdit="1"/>
              </p:cNvSpPr>
              <p:nvPr/>
            </p:nvSpPr>
            <p:spPr>
              <a:xfrm>
                <a:off x="5148810" y="3207941"/>
                <a:ext cx="1108317" cy="556178"/>
              </a:xfrm>
              <a:prstGeom prst="rect">
                <a:avLst/>
              </a:prstGeom>
              <a:blipFill>
                <a:blip r:embed="rId6"/>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21" name="TextovéPole 20">
                <a:extLst>
                  <a:ext uri="{FF2B5EF4-FFF2-40B4-BE49-F238E27FC236}">
                    <a16:creationId xmlns:a16="http://schemas.microsoft.com/office/drawing/2014/main" id="{6CEFA0EF-EE3D-7327-076F-9CE1D8745884}"/>
                  </a:ext>
                </a:extLst>
              </p:cNvPr>
              <p:cNvSpPr txBox="1"/>
              <p:nvPr/>
            </p:nvSpPr>
            <p:spPr>
              <a:xfrm>
                <a:off x="7121290" y="3022999"/>
                <a:ext cx="1428211" cy="854016"/>
              </a:xfrm>
              <a:prstGeom prst="rect">
                <a:avLst/>
              </a:prstGeom>
              <a:noFill/>
            </p:spPr>
            <p:txBody>
              <a:bodyPr wrap="none" lIns="0" tIns="0" rIns="0" bIns="0" rtlCol="0">
                <a:spAutoFit/>
              </a:bodyPr>
              <a:lstStyle/>
              <a:p>
                <a:pPr>
                  <a:lnSpc>
                    <a:spcPct val="107000"/>
                  </a:lnSpc>
                  <a:spcAft>
                    <a:spcPts val="800"/>
                  </a:spcAft>
                  <a:buNone/>
                </a:pPr>
                <a14:m>
                  <m:oMathPara xmlns:m="http://schemas.openxmlformats.org/officeDocument/2006/math">
                    <m:oMathParaPr>
                      <m:jc m:val="centerGroup"/>
                    </m:oMathParaPr>
                    <m:oMath xmlns:m="http://schemas.openxmlformats.org/officeDocument/2006/math">
                      <m:r>
                        <a:rPr lang="cs-CZ" sz="2400" i="1" kern="100" smtClean="0">
                          <a:latin typeface="Cambria Math" panose="02040503050406030204" pitchFamily="18" charset="0"/>
                          <a:ea typeface="Cambria Math" panose="02040503050406030204" pitchFamily="18" charset="0"/>
                          <a:cs typeface="Times New Roman" panose="02020603050405020304" pitchFamily="18" charset="0"/>
                        </a:rPr>
                        <m:t>𝜔</m:t>
                      </m:r>
                      <m:r>
                        <a:rPr lang="cs-CZ" sz="2400" i="1" kern="100">
                          <a:latin typeface="Cambria Math" panose="02040503050406030204" pitchFamily="18" charset="0"/>
                          <a:ea typeface="Aptos" panose="020B0004020202020204" pitchFamily="34" charset="0"/>
                          <a:cs typeface="Times New Roman" panose="02020603050405020304" pitchFamily="18" charset="0"/>
                        </a:rPr>
                        <m:t>=−</m:t>
                      </m:r>
                      <m:f>
                        <m:fPr>
                          <m:ctrlPr>
                            <a:rPr lang="cs-CZ" sz="2400" i="1" kern="100">
                              <a:latin typeface="Cambria Math" panose="02040503050406030204" pitchFamily="18" charset="0"/>
                              <a:ea typeface="Aptos" panose="020B0004020202020204" pitchFamily="34" charset="0"/>
                              <a:cs typeface="Times New Roman" panose="02020603050405020304" pitchFamily="18" charset="0"/>
                            </a:rPr>
                          </m:ctrlPr>
                        </m:fPr>
                        <m:num>
                          <m:r>
                            <a:rPr lang="cs-CZ" sz="2400" i="1" kern="100">
                              <a:latin typeface="Cambria Math" panose="02040503050406030204" pitchFamily="18" charset="0"/>
                              <a:ea typeface="Aptos" panose="020B0004020202020204" pitchFamily="34" charset="0"/>
                              <a:cs typeface="Times New Roman" panose="02020603050405020304" pitchFamily="18" charset="0"/>
                            </a:rPr>
                            <m:t>𝜕</m:t>
                          </m:r>
                          <m:r>
                            <a:rPr lang="cs-CZ" sz="2400" i="1" kern="100" smtClean="0">
                              <a:solidFill>
                                <a:srgbClr val="C00000"/>
                              </a:solidFill>
                              <a:latin typeface="Cambria Math" panose="02040503050406030204" pitchFamily="18" charset="0"/>
                              <a:ea typeface="Cambria Math" panose="02040503050406030204" pitchFamily="18" charset="0"/>
                              <a:cs typeface="Times New Roman" panose="02020603050405020304" pitchFamily="18" charset="0"/>
                            </a:rPr>
                            <m:t>𝜙</m:t>
                          </m:r>
                        </m:num>
                        <m:den>
                          <m:r>
                            <a:rPr lang="cs-CZ" sz="2400" i="1" kern="100">
                              <a:latin typeface="Cambria Math" panose="02040503050406030204" pitchFamily="18" charset="0"/>
                              <a:ea typeface="Aptos" panose="020B0004020202020204" pitchFamily="34" charset="0"/>
                              <a:cs typeface="Times New Roman" panose="02020603050405020304" pitchFamily="18" charset="0"/>
                            </a:rPr>
                            <m:t>𝜕</m:t>
                          </m:r>
                          <m:r>
                            <a:rPr lang="cs-CZ" sz="2400" i="1" kern="100">
                              <a:latin typeface="Cambria Math" panose="02040503050406030204" pitchFamily="18" charset="0"/>
                              <a:ea typeface="Aptos" panose="020B0004020202020204" pitchFamily="34" charset="0"/>
                              <a:cs typeface="Times New Roman" panose="02020603050405020304" pitchFamily="18" charset="0"/>
                            </a:rPr>
                            <m:t>𝑡</m:t>
                          </m:r>
                        </m:den>
                      </m:f>
                      <m:r>
                        <a:rPr lang="cs-CZ" sz="2400" i="1" kern="100">
                          <a:latin typeface="Cambria Math" panose="02040503050406030204" pitchFamily="18" charset="0"/>
                          <a:ea typeface="Aptos" panose="020B0004020202020204" pitchFamily="34" charset="0"/>
                          <a:cs typeface="Times New Roman" panose="02020603050405020304" pitchFamily="18" charset="0"/>
                        </a:rPr>
                        <m:t> </m:t>
                      </m:r>
                    </m:oMath>
                  </m:oMathPara>
                </a14:m>
                <a:endParaRPr lang="cs-CZ" kern="100" dirty="0">
                  <a:latin typeface="Aptos" panose="020B0004020202020204" pitchFamily="34" charset="0"/>
                  <a:ea typeface="Aptos" panose="020B0004020202020204" pitchFamily="34" charset="0"/>
                  <a:cs typeface="Times New Roman" panose="02020603050405020304" pitchFamily="18" charset="0"/>
                </a:endParaRPr>
              </a:p>
            </p:txBody>
          </p:sp>
        </mc:Choice>
        <mc:Fallback xmlns="">
          <p:sp>
            <p:nvSpPr>
              <p:cNvPr id="21" name="TextovéPole 20">
                <a:extLst>
                  <a:ext uri="{FF2B5EF4-FFF2-40B4-BE49-F238E27FC236}">
                    <a16:creationId xmlns:a16="http://schemas.microsoft.com/office/drawing/2014/main" id="{6CEFA0EF-EE3D-7327-076F-9CE1D8745884}"/>
                  </a:ext>
                </a:extLst>
              </p:cNvPr>
              <p:cNvSpPr txBox="1">
                <a:spLocks noRot="1" noChangeAspect="1" noMove="1" noResize="1" noEditPoints="1" noAdjustHandles="1" noChangeArrowheads="1" noChangeShapeType="1" noTextEdit="1"/>
              </p:cNvSpPr>
              <p:nvPr/>
            </p:nvSpPr>
            <p:spPr>
              <a:xfrm>
                <a:off x="7121290" y="3022999"/>
                <a:ext cx="1428211" cy="854016"/>
              </a:xfrm>
              <a:prstGeom prst="rect">
                <a:avLst/>
              </a:prstGeom>
              <a:blipFill>
                <a:blip r:embed="rId7"/>
                <a:stretch>
                  <a:fillRect/>
                </a:stretch>
              </a:blipFill>
            </p:spPr>
            <p:txBody>
              <a:bodyPr/>
              <a:lstStyle/>
              <a:p>
                <a:r>
                  <a:rPr lang="cs-CZ">
                    <a:noFill/>
                  </a:rPr>
                  <a:t> </a:t>
                </a:r>
              </a:p>
            </p:txBody>
          </p:sp>
        </mc:Fallback>
      </mc:AlternateContent>
      <p:grpSp>
        <p:nvGrpSpPr>
          <p:cNvPr id="22" name="Skupina 21">
            <a:extLst>
              <a:ext uri="{FF2B5EF4-FFF2-40B4-BE49-F238E27FC236}">
                <a16:creationId xmlns:a16="http://schemas.microsoft.com/office/drawing/2014/main" id="{562422C2-7550-4653-45F5-37D86EDE9939}"/>
              </a:ext>
            </a:extLst>
          </p:cNvPr>
          <p:cNvGrpSpPr/>
          <p:nvPr/>
        </p:nvGrpSpPr>
        <p:grpSpPr>
          <a:xfrm>
            <a:off x="5552702" y="1985068"/>
            <a:ext cx="2008096" cy="1127104"/>
            <a:chOff x="4835525" y="2227116"/>
            <a:chExt cx="2008096" cy="1127104"/>
          </a:xfrm>
        </p:grpSpPr>
        <p:cxnSp>
          <p:nvCxnSpPr>
            <p:cNvPr id="24" name="Přímá spojnice se šipkou 23">
              <a:extLst>
                <a:ext uri="{FF2B5EF4-FFF2-40B4-BE49-F238E27FC236}">
                  <a16:creationId xmlns:a16="http://schemas.microsoft.com/office/drawing/2014/main" id="{51721A0D-1612-D784-6020-BF548CC91CA9}"/>
                </a:ext>
              </a:extLst>
            </p:cNvPr>
            <p:cNvCxnSpPr>
              <a:cxnSpLocks/>
            </p:cNvCxnSpPr>
            <p:nvPr/>
          </p:nvCxnSpPr>
          <p:spPr>
            <a:xfrm flipV="1">
              <a:off x="4835525" y="2227116"/>
              <a:ext cx="0" cy="1109175"/>
            </a:xfrm>
            <a:prstGeom prst="straightConnector1">
              <a:avLst/>
            </a:prstGeom>
            <a:ln w="38100">
              <a:solidFill>
                <a:srgbClr val="92D050"/>
              </a:solidFill>
              <a:headEnd type="stealth" w="lg" len="lg"/>
              <a:tailEnd type="stealth" w="lg" len="lg"/>
            </a:ln>
          </p:spPr>
          <p:style>
            <a:lnRef idx="2">
              <a:schemeClr val="accent1"/>
            </a:lnRef>
            <a:fillRef idx="0">
              <a:schemeClr val="accent1"/>
            </a:fillRef>
            <a:effectRef idx="1">
              <a:schemeClr val="accent1"/>
            </a:effectRef>
            <a:fontRef idx="minor">
              <a:schemeClr val="tx1"/>
            </a:fontRef>
          </p:style>
        </p:cxnSp>
        <p:cxnSp>
          <p:nvCxnSpPr>
            <p:cNvPr id="25" name="Přímá spojnice se šipkou 24">
              <a:extLst>
                <a:ext uri="{FF2B5EF4-FFF2-40B4-BE49-F238E27FC236}">
                  <a16:creationId xmlns:a16="http://schemas.microsoft.com/office/drawing/2014/main" id="{A0F2AECF-5E09-4FD8-F313-F6E8F4C89DB7}"/>
                </a:ext>
              </a:extLst>
            </p:cNvPr>
            <p:cNvCxnSpPr>
              <a:cxnSpLocks/>
            </p:cNvCxnSpPr>
            <p:nvPr/>
          </p:nvCxnSpPr>
          <p:spPr>
            <a:xfrm flipV="1">
              <a:off x="6843621" y="2245045"/>
              <a:ext cx="0" cy="1109175"/>
            </a:xfrm>
            <a:prstGeom prst="straightConnector1">
              <a:avLst/>
            </a:prstGeom>
            <a:ln w="38100">
              <a:solidFill>
                <a:srgbClr val="92D050"/>
              </a:solidFill>
              <a:headEnd type="stealth" w="lg" len="lg"/>
              <a:tailEnd type="stealth" w="lg" len="lg"/>
            </a:ln>
          </p:spPr>
          <p:style>
            <a:lnRef idx="2">
              <a:schemeClr val="accent1"/>
            </a:lnRef>
            <a:fillRef idx="0">
              <a:schemeClr val="accent1"/>
            </a:fillRef>
            <a:effectRef idx="1">
              <a:schemeClr val="accent1"/>
            </a:effectRef>
            <a:fontRef idx="minor">
              <a:schemeClr val="tx1"/>
            </a:fontRef>
          </p:style>
        </p:cxnSp>
      </p:grpSp>
      <p:sp>
        <p:nvSpPr>
          <p:cNvPr id="3" name="TextovéPole 2">
            <a:extLst>
              <a:ext uri="{FF2B5EF4-FFF2-40B4-BE49-F238E27FC236}">
                <a16:creationId xmlns:a16="http://schemas.microsoft.com/office/drawing/2014/main" id="{049AF68E-8D6A-7C77-6331-66F06B5D3411}"/>
              </a:ext>
            </a:extLst>
          </p:cNvPr>
          <p:cNvSpPr txBox="1"/>
          <p:nvPr/>
        </p:nvSpPr>
        <p:spPr>
          <a:xfrm>
            <a:off x="5861741" y="2273653"/>
            <a:ext cx="1420710" cy="461665"/>
          </a:xfrm>
          <a:prstGeom prst="rect">
            <a:avLst/>
          </a:prstGeom>
          <a:noFill/>
        </p:spPr>
        <p:txBody>
          <a:bodyPr wrap="none" rtlCol="0">
            <a:spAutoFit/>
          </a:bodyPr>
          <a:lstStyle/>
          <a:p>
            <a:r>
              <a:rPr lang="cs-CZ" sz="2400" dirty="0" err="1">
                <a:solidFill>
                  <a:srgbClr val="92D050"/>
                </a:solidFill>
              </a:rPr>
              <a:t>Hamilton</a:t>
            </a:r>
            <a:endParaRPr lang="cs-CZ" sz="2400" dirty="0">
              <a:solidFill>
                <a:srgbClr val="92D050"/>
              </a:solidFill>
            </a:endParaRPr>
          </a:p>
        </p:txBody>
      </p:sp>
      <mc:AlternateContent xmlns:mc="http://schemas.openxmlformats.org/markup-compatibility/2006" xmlns:a14="http://schemas.microsoft.com/office/drawing/2010/main">
        <mc:Choice Requires="a14">
          <p:sp>
            <p:nvSpPr>
              <p:cNvPr id="10" name="TextovéPole 9">
                <a:extLst>
                  <a:ext uri="{FF2B5EF4-FFF2-40B4-BE49-F238E27FC236}">
                    <a16:creationId xmlns:a16="http://schemas.microsoft.com/office/drawing/2014/main" id="{2BD16B0A-5041-8B84-418D-400C714C7A7E}"/>
                  </a:ext>
                </a:extLst>
              </p:cNvPr>
              <p:cNvSpPr txBox="1"/>
              <p:nvPr/>
            </p:nvSpPr>
            <p:spPr>
              <a:xfrm>
                <a:off x="9642713" y="3069218"/>
                <a:ext cx="2392792" cy="693844"/>
              </a:xfrm>
              <a:prstGeom prst="rect">
                <a:avLst/>
              </a:prstGeom>
              <a:solidFill>
                <a:srgbClr val="FFFFC9"/>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rPr>
                        <m:t>𝑘</m:t>
                      </m:r>
                      <m:r>
                        <a:rPr lang="cs-CZ" sz="2400" b="0" i="1" smtClean="0">
                          <a:latin typeface="Cambria Math" panose="02040503050406030204" pitchFamily="18" charset="0"/>
                        </a:rPr>
                        <m:t>=</m:t>
                      </m:r>
                      <m:f>
                        <m:fPr>
                          <m:ctrlPr>
                            <a:rPr lang="cs-CZ" sz="2400" b="0" i="1" smtClean="0">
                              <a:latin typeface="Cambria Math" panose="02040503050406030204" pitchFamily="18" charset="0"/>
                            </a:rPr>
                          </m:ctrlPr>
                        </m:fPr>
                        <m:num>
                          <m:r>
                            <a:rPr lang="cs-CZ" sz="2400" b="0" i="1" smtClean="0">
                              <a:latin typeface="Cambria Math" panose="02040503050406030204" pitchFamily="18" charset="0"/>
                            </a:rPr>
                            <m:t>2</m:t>
                          </m:r>
                          <m:r>
                            <a:rPr lang="cs-CZ" sz="2400" b="0" i="1" smtClean="0">
                              <a:latin typeface="Cambria Math" panose="02040503050406030204" pitchFamily="18" charset="0"/>
                              <a:ea typeface="Cambria Math" panose="02040503050406030204" pitchFamily="18" charset="0"/>
                            </a:rPr>
                            <m:t>𝜋</m:t>
                          </m:r>
                        </m:num>
                        <m:den>
                          <m:r>
                            <a:rPr lang="cs-CZ" sz="2400" b="0" i="1" smtClean="0">
                              <a:latin typeface="Cambria Math" panose="02040503050406030204" pitchFamily="18" charset="0"/>
                              <a:ea typeface="Cambria Math" panose="02040503050406030204" pitchFamily="18" charset="0"/>
                            </a:rPr>
                            <m:t>𝜆</m:t>
                          </m:r>
                        </m:den>
                      </m:f>
                      <m:r>
                        <a:rPr lang="cs-CZ" sz="2400" b="0" i="1" smtClean="0">
                          <a:latin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𝜔</m:t>
                      </m:r>
                      <m:r>
                        <a:rPr lang="cs-CZ" sz="2400" b="0" i="1" smtClean="0">
                          <a:latin typeface="Cambria Math" panose="02040503050406030204" pitchFamily="18" charset="0"/>
                          <a:ea typeface="Cambria Math" panose="02040503050406030204" pitchFamily="18" charset="0"/>
                        </a:rPr>
                        <m:t>=2</m:t>
                      </m:r>
                      <m:r>
                        <a:rPr lang="cs-CZ" sz="2400" b="0" i="1" smtClean="0">
                          <a:latin typeface="Cambria Math" panose="02040503050406030204" pitchFamily="18" charset="0"/>
                          <a:ea typeface="Cambria Math" panose="02040503050406030204" pitchFamily="18" charset="0"/>
                        </a:rPr>
                        <m:t>𝜋</m:t>
                      </m:r>
                      <m:r>
                        <a:rPr lang="cs-CZ" sz="2400" b="0" i="1" smtClean="0">
                          <a:latin typeface="Cambria Math" panose="02040503050406030204" pitchFamily="18" charset="0"/>
                          <a:ea typeface="Cambria Math" panose="02040503050406030204" pitchFamily="18" charset="0"/>
                        </a:rPr>
                        <m:t>𝑓</m:t>
                      </m:r>
                    </m:oMath>
                  </m:oMathPara>
                </a14:m>
                <a:endParaRPr lang="cs-CZ" sz="2400" dirty="0"/>
              </a:p>
            </p:txBody>
          </p:sp>
        </mc:Choice>
        <mc:Fallback xmlns="">
          <p:sp>
            <p:nvSpPr>
              <p:cNvPr id="10" name="TextovéPole 9">
                <a:extLst>
                  <a:ext uri="{FF2B5EF4-FFF2-40B4-BE49-F238E27FC236}">
                    <a16:creationId xmlns:a16="http://schemas.microsoft.com/office/drawing/2014/main" id="{2BD16B0A-5041-8B84-418D-400C714C7A7E}"/>
                  </a:ext>
                </a:extLst>
              </p:cNvPr>
              <p:cNvSpPr txBox="1">
                <a:spLocks noRot="1" noChangeAspect="1" noMove="1" noResize="1" noEditPoints="1" noAdjustHandles="1" noChangeArrowheads="1" noChangeShapeType="1" noTextEdit="1"/>
              </p:cNvSpPr>
              <p:nvPr/>
            </p:nvSpPr>
            <p:spPr>
              <a:xfrm>
                <a:off x="9642713" y="3069218"/>
                <a:ext cx="2392792" cy="693844"/>
              </a:xfrm>
              <a:prstGeom prst="rect">
                <a:avLst/>
              </a:prstGeom>
              <a:blipFill>
                <a:blip r:embed="rId8"/>
                <a:stretch>
                  <a:fillRect/>
                </a:stretch>
              </a:blipFill>
            </p:spPr>
            <p:txBody>
              <a:bodyPr/>
              <a:lstStyle/>
              <a:p>
                <a:r>
                  <a:rPr lang="cs-CZ">
                    <a:noFill/>
                  </a:rPr>
                  <a:t> </a:t>
                </a:r>
              </a:p>
            </p:txBody>
          </p:sp>
        </mc:Fallback>
      </mc:AlternateContent>
    </p:spTree>
    <p:extLst>
      <p:ext uri="{BB962C8B-B14F-4D97-AF65-F5344CB8AC3E}">
        <p14:creationId xmlns:p14="http://schemas.microsoft.com/office/powerpoint/2010/main" val="1071231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outHorizontal)">
                                      <p:cBhvr>
                                        <p:cTn id="7" dur="500"/>
                                        <p:tgtEl>
                                          <p:spTgt spid="22"/>
                                        </p:tgtEl>
                                      </p:cBhvr>
                                    </p:animEffect>
                                  </p:childTnLst>
                                </p:cTn>
                              </p:par>
                              <p:par>
                                <p:cTn id="8" presetID="1" presetClass="entr" presetSubtype="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3"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211C0-B268-2159-A780-19774B0E8B5A}"/>
            </a:ext>
          </a:extLst>
        </p:cNvPr>
        <p:cNvGrpSpPr/>
        <p:nvPr/>
      </p:nvGrpSpPr>
      <p:grpSpPr>
        <a:xfrm>
          <a:off x="0" y="0"/>
          <a:ext cx="0" cy="0"/>
          <a:chOff x="0" y="0"/>
          <a:chExt cx="0" cy="0"/>
        </a:xfrm>
      </p:grpSpPr>
      <p:sp>
        <p:nvSpPr>
          <p:cNvPr id="4" name="Obdélník 3">
            <a:extLst>
              <a:ext uri="{FF2B5EF4-FFF2-40B4-BE49-F238E27FC236}">
                <a16:creationId xmlns:a16="http://schemas.microsoft.com/office/drawing/2014/main" id="{9B5AFD29-4C44-9058-4310-AF0571D18F41}"/>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 name="TextovéPole 4">
            <a:extLst>
              <a:ext uri="{FF2B5EF4-FFF2-40B4-BE49-F238E27FC236}">
                <a16:creationId xmlns:a16="http://schemas.microsoft.com/office/drawing/2014/main" id="{538809B3-3CF6-52AF-0186-B07C59AAF9D7}"/>
              </a:ext>
            </a:extLst>
          </p:cNvPr>
          <p:cNvSpPr txBox="1"/>
          <p:nvPr/>
        </p:nvSpPr>
        <p:spPr>
          <a:xfrm>
            <a:off x="1959447" y="28602"/>
            <a:ext cx="8380820"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a:t>
            </a:r>
            <a:r>
              <a:rPr lang="cs-CZ" sz="2400" cap="small" dirty="0" err="1">
                <a:solidFill>
                  <a:srgbClr val="70AD47">
                    <a:lumMod val="50000"/>
                  </a:srgbClr>
                </a:solidFill>
                <a:latin typeface="Calibri" panose="020F0502020204030204"/>
              </a:rPr>
              <a:t>nerelativistickou</a:t>
            </a:r>
            <a:r>
              <a:rPr lang="cs-CZ" sz="2400" cap="small" dirty="0">
                <a:solidFill>
                  <a:srgbClr val="70AD47">
                    <a:lumMod val="50000"/>
                  </a:srgbClr>
                </a:solidFill>
                <a:latin typeface="Calibri" panose="020F0502020204030204"/>
              </a:rPr>
              <a:t> vlnovou rovnici (potřetí)</a:t>
            </a:r>
          </a:p>
        </p:txBody>
      </p:sp>
      <p:sp>
        <p:nvSpPr>
          <p:cNvPr id="6" name="TextovéPole 5">
            <a:extLst>
              <a:ext uri="{FF2B5EF4-FFF2-40B4-BE49-F238E27FC236}">
                <a16:creationId xmlns:a16="http://schemas.microsoft.com/office/drawing/2014/main" id="{713C3379-996B-7FAF-F4F8-4AD55DC16B61}"/>
              </a:ext>
            </a:extLst>
          </p:cNvPr>
          <p:cNvSpPr txBox="1"/>
          <p:nvPr/>
        </p:nvSpPr>
        <p:spPr>
          <a:xfrm>
            <a:off x="11363013" y="0"/>
            <a:ext cx="415498" cy="507831"/>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II</a:t>
            </a:r>
          </a:p>
        </p:txBody>
      </p:sp>
      <p:sp>
        <p:nvSpPr>
          <p:cNvPr id="12" name="TextovéPole 11">
            <a:extLst>
              <a:ext uri="{FF2B5EF4-FFF2-40B4-BE49-F238E27FC236}">
                <a16:creationId xmlns:a16="http://schemas.microsoft.com/office/drawing/2014/main" id="{739F2AD0-4E5C-B0C9-38C4-A03A59AC67DE}"/>
              </a:ext>
            </a:extLst>
          </p:cNvPr>
          <p:cNvSpPr txBox="1"/>
          <p:nvPr/>
        </p:nvSpPr>
        <p:spPr>
          <a:xfrm>
            <a:off x="528916" y="595378"/>
            <a:ext cx="10408023" cy="677108"/>
          </a:xfrm>
          <a:prstGeom prst="rect">
            <a:avLst/>
          </a:prstGeom>
          <a:noFill/>
        </p:spPr>
        <p:txBody>
          <a:bodyPr wrap="square">
            <a:spAutoFit/>
          </a:bodyPr>
          <a:lstStyle/>
          <a:p>
            <a:r>
              <a:rPr lang="cs-CZ" sz="1900" dirty="0">
                <a:solidFill>
                  <a:srgbClr val="0070C0"/>
                </a:solidFill>
                <a:latin typeface="Cavolini" panose="03000502040302020204" pitchFamily="66" charset="0"/>
                <a:cs typeface="Cavolini" panose="03000502040302020204" pitchFamily="66" charset="0"/>
              </a:rPr>
              <a:t>Východiskem </a:t>
            </a:r>
            <a:r>
              <a:rPr lang="cs-CZ" sz="19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Schrödingerových</a:t>
            </a:r>
            <a:r>
              <a:rPr lang="cs-CZ" sz="1900" dirty="0">
                <a:solidFill>
                  <a:srgbClr val="0070C0"/>
                </a:solidFill>
                <a:latin typeface="Cavolini" panose="03000502040302020204" pitchFamily="66" charset="0"/>
                <a:cs typeface="Cavolini" panose="03000502040302020204" pitchFamily="66" charset="0"/>
              </a:rPr>
              <a:t> úvah je opět </a:t>
            </a:r>
            <a:r>
              <a:rPr lang="cs-CZ" sz="19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Hamiltonova</a:t>
            </a:r>
            <a:r>
              <a:rPr lang="cs-CZ" sz="19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a:t>
            </a:r>
            <a:r>
              <a:rPr lang="cs-CZ" sz="19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Jacobiho</a:t>
            </a:r>
            <a:r>
              <a:rPr lang="cs-CZ" sz="19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teorie</a:t>
            </a:r>
            <a:r>
              <a:rPr lang="cs-CZ" sz="1900" dirty="0">
                <a:solidFill>
                  <a:srgbClr val="0070C0"/>
                </a:solidFill>
                <a:latin typeface="Cavolini" panose="03000502040302020204" pitchFamily="66" charset="0"/>
                <a:cs typeface="Cavolini" panose="03000502040302020204" pitchFamily="66" charset="0"/>
              </a:rPr>
              <a:t>, z níž plyne</a:t>
            </a:r>
          </a:p>
        </p:txBody>
      </p:sp>
      <p:sp>
        <p:nvSpPr>
          <p:cNvPr id="17" name="TextovéPole 16">
            <a:extLst>
              <a:ext uri="{FF2B5EF4-FFF2-40B4-BE49-F238E27FC236}">
                <a16:creationId xmlns:a16="http://schemas.microsoft.com/office/drawing/2014/main" id="{1717E5D4-10CC-9D8F-D3BD-AC3DA195BC97}"/>
              </a:ext>
            </a:extLst>
          </p:cNvPr>
          <p:cNvSpPr txBox="1"/>
          <p:nvPr/>
        </p:nvSpPr>
        <p:spPr>
          <a:xfrm>
            <a:off x="582705" y="2314899"/>
            <a:ext cx="1841405" cy="430887"/>
          </a:xfrm>
          <a:prstGeom prst="rect">
            <a:avLst/>
          </a:prstGeom>
          <a:noFill/>
        </p:spPr>
        <p:txBody>
          <a:bodyPr wrap="square" rtlCol="0">
            <a:spAutoFit/>
          </a:bodyPr>
          <a:lstStyle/>
          <a:p>
            <a:r>
              <a:rPr lang="cs-CZ" sz="2200" dirty="0"/>
              <a:t>Pro </a:t>
            </a:r>
            <a:r>
              <a:rPr lang="cs-CZ" sz="2200" dirty="0">
                <a:solidFill>
                  <a:srgbClr val="C00000"/>
                </a:solidFill>
              </a:rPr>
              <a:t>vlnu</a:t>
            </a:r>
            <a:r>
              <a:rPr lang="cs-CZ" sz="2200" dirty="0"/>
              <a:t> tvaru</a:t>
            </a:r>
          </a:p>
        </p:txBody>
      </p:sp>
      <mc:AlternateContent xmlns:mc="http://schemas.openxmlformats.org/markup-compatibility/2006" xmlns:a14="http://schemas.microsoft.com/office/drawing/2010/main">
        <mc:Choice Requires="a14">
          <p:sp>
            <p:nvSpPr>
              <p:cNvPr id="7" name="TextovéPole 6">
                <a:extLst>
                  <a:ext uri="{FF2B5EF4-FFF2-40B4-BE49-F238E27FC236}">
                    <a16:creationId xmlns:a16="http://schemas.microsoft.com/office/drawing/2014/main" id="{90F9B454-F6AF-8635-245C-D91E6CE321D4}"/>
                  </a:ext>
                </a:extLst>
              </p:cNvPr>
              <p:cNvSpPr txBox="1"/>
              <p:nvPr/>
            </p:nvSpPr>
            <p:spPr>
              <a:xfrm>
                <a:off x="588027" y="3947788"/>
                <a:ext cx="11190483" cy="802784"/>
              </a:xfrm>
              <a:prstGeom prst="rect">
                <a:avLst/>
              </a:prstGeom>
              <a:noFill/>
            </p:spPr>
            <p:txBody>
              <a:bodyPr wrap="square">
                <a:spAutoFit/>
              </a:bodyPr>
              <a:lstStyle/>
              <a:p>
                <a:pPr>
                  <a:lnSpc>
                    <a:spcPct val="107000"/>
                  </a:lnSpc>
                  <a:spcAft>
                    <a:spcPts val="800"/>
                  </a:spcAft>
                </a:pPr>
                <a:r>
                  <a:rPr lang="cs-CZ" sz="2200" kern="100" dirty="0">
                    <a:effectLst/>
                    <a:latin typeface="Aptos" panose="020B0004020202020204" pitchFamily="34" charset="0"/>
                    <a:ea typeface="Times New Roman" panose="02020603050405020304" pitchFamily="18" charset="0"/>
                    <a:cs typeface="Times New Roman" panose="02020603050405020304" pitchFamily="18" charset="0"/>
                  </a:rPr>
                  <a:t>Pro rychlost </a:t>
                </a:r>
                <a:r>
                  <a:rPr lang="cs-CZ" sz="2200" b="1" kern="100" dirty="0">
                    <a:solidFill>
                      <a:srgbClr val="C00000"/>
                    </a:solidFill>
                    <a:effectLst/>
                    <a:latin typeface="Aptos" panose="020B0004020202020204" pitchFamily="34" charset="0"/>
                    <a:ea typeface="Times New Roman" panose="02020603050405020304" pitchFamily="18" charset="0"/>
                    <a:cs typeface="Times New Roman" panose="02020603050405020304" pitchFamily="18" charset="0"/>
                  </a:rPr>
                  <a:t>vlny</a:t>
                </a:r>
                <a:r>
                  <a:rPr lang="cs-CZ" sz="2200" kern="100" dirty="0">
                    <a:effectLst/>
                    <a:latin typeface="Aptos" panose="020B0004020202020204" pitchFamily="34" charset="0"/>
                    <a:ea typeface="Times New Roman" panose="02020603050405020304" pitchFamily="18" charset="0"/>
                    <a:cs typeface="Times New Roman" panose="02020603050405020304" pitchFamily="18" charset="0"/>
                  </a:rPr>
                  <a:t> nebo ploch konstantní </a:t>
                </a:r>
                <a:r>
                  <a:rPr lang="cs-CZ" sz="2200" b="1" kern="100" dirty="0">
                    <a:solidFill>
                      <a:srgbClr val="0070C0"/>
                    </a:solidFill>
                    <a:effectLst/>
                    <a:latin typeface="Aptos" panose="020B0004020202020204" pitchFamily="34" charset="0"/>
                    <a:ea typeface="Times New Roman" panose="02020603050405020304" pitchFamily="18" charset="0"/>
                    <a:cs typeface="Times New Roman" panose="02020603050405020304" pitchFamily="18" charset="0"/>
                  </a:rPr>
                  <a:t>akce</a:t>
                </a:r>
                <a:r>
                  <a:rPr lang="cs-CZ" sz="2200" kern="100" dirty="0">
                    <a:effectLst/>
                    <a:latin typeface="Aptos" panose="020B0004020202020204" pitchFamily="34" charset="0"/>
                    <a:ea typeface="Times New Roman" panose="02020603050405020304" pitchFamily="18" charset="0"/>
                    <a:cs typeface="Times New Roman" panose="02020603050405020304" pitchFamily="18" charset="0"/>
                  </a:rPr>
                  <a:t> částice v případě, že se (</a:t>
                </a:r>
                <a:r>
                  <a:rPr lang="cs-CZ" sz="2200" kern="100" dirty="0" err="1">
                    <a:effectLst/>
                    <a:latin typeface="Aptos" panose="020B0004020202020204" pitchFamily="34" charset="0"/>
                    <a:ea typeface="Times New Roman" panose="02020603050405020304" pitchFamily="18" charset="0"/>
                    <a:cs typeface="Times New Roman" panose="02020603050405020304" pitchFamily="18" charset="0"/>
                  </a:rPr>
                  <a:t>nerelativistická</a:t>
                </a:r>
                <a:r>
                  <a:rPr lang="cs-CZ" sz="2200" kern="100" dirty="0">
                    <a:effectLst/>
                    <a:latin typeface="Aptos" panose="020B0004020202020204" pitchFamily="34" charset="0"/>
                    <a:ea typeface="Times New Roman" panose="02020603050405020304" pitchFamily="18" charset="0"/>
                    <a:cs typeface="Times New Roman" panose="02020603050405020304" pitchFamily="18" charset="0"/>
                  </a:rPr>
                  <a:t>) částice pohybuje v </a:t>
                </a:r>
                <a:r>
                  <a:rPr lang="cs-CZ" sz="2200" u="sng" kern="100" dirty="0">
                    <a:effectLst/>
                    <a:latin typeface="Aptos" panose="020B0004020202020204" pitchFamily="34" charset="0"/>
                    <a:ea typeface="Times New Roman" panose="02020603050405020304" pitchFamily="18" charset="0"/>
                    <a:cs typeface="Times New Roman" panose="02020603050405020304" pitchFamily="18" charset="0"/>
                  </a:rPr>
                  <a:t>konzervativním</a:t>
                </a:r>
                <a:r>
                  <a:rPr lang="cs-CZ" sz="2200" kern="100" dirty="0">
                    <a:effectLst/>
                    <a:latin typeface="Aptos" panose="020B0004020202020204" pitchFamily="34" charset="0"/>
                    <a:ea typeface="Times New Roman" panose="02020603050405020304" pitchFamily="18" charset="0"/>
                    <a:cs typeface="Times New Roman" panose="02020603050405020304" pitchFamily="18" charset="0"/>
                  </a:rPr>
                  <a:t> silovém poli s potenciální energií </a:t>
                </a:r>
                <a14:m>
                  <m:oMath xmlns:m="http://schemas.openxmlformats.org/officeDocument/2006/math">
                    <m:r>
                      <a:rPr lang="cs-CZ" sz="2200" i="1">
                        <a:latin typeface="Cambria Math" panose="02040503050406030204" pitchFamily="18" charset="0"/>
                      </a:rPr>
                      <m:t>𝑉</m:t>
                    </m:r>
                    <m:d>
                      <m:dPr>
                        <m:ctrlPr>
                          <a:rPr lang="cs-CZ" sz="2200" i="1">
                            <a:latin typeface="Cambria Math" panose="02040503050406030204" pitchFamily="18" charset="0"/>
                          </a:rPr>
                        </m:ctrlPr>
                      </m:dPr>
                      <m:e>
                        <m:r>
                          <a:rPr lang="cs-CZ" sz="2200" i="1">
                            <a:latin typeface="Cambria Math" panose="02040503050406030204" pitchFamily="18" charset="0"/>
                          </a:rPr>
                          <m:t>𝑥</m:t>
                        </m:r>
                        <m:r>
                          <a:rPr lang="cs-CZ" sz="2200" i="1">
                            <a:latin typeface="Cambria Math" panose="02040503050406030204" pitchFamily="18" charset="0"/>
                          </a:rPr>
                          <m:t>,</m:t>
                        </m:r>
                        <m:r>
                          <a:rPr lang="cs-CZ" sz="2200" i="1">
                            <a:latin typeface="Cambria Math" panose="02040503050406030204" pitchFamily="18" charset="0"/>
                          </a:rPr>
                          <m:t>𝑦</m:t>
                        </m:r>
                        <m:r>
                          <a:rPr lang="cs-CZ" sz="2200" i="1">
                            <a:latin typeface="Cambria Math" panose="02040503050406030204" pitchFamily="18" charset="0"/>
                          </a:rPr>
                          <m:t>,</m:t>
                        </m:r>
                        <m:r>
                          <a:rPr lang="cs-CZ" sz="2200" i="1">
                            <a:latin typeface="Cambria Math" panose="02040503050406030204" pitchFamily="18" charset="0"/>
                          </a:rPr>
                          <m:t>𝑧</m:t>
                        </m:r>
                      </m:e>
                    </m:d>
                  </m:oMath>
                </a14:m>
                <a:r>
                  <a:rPr lang="cs-CZ" sz="2200" kern="100" dirty="0">
                    <a:effectLst/>
                    <a:latin typeface="Aptos" panose="020B0004020202020204" pitchFamily="34" charset="0"/>
                    <a:ea typeface="Times New Roman" panose="02020603050405020304" pitchFamily="18" charset="0"/>
                    <a:cs typeface="Times New Roman" panose="02020603050405020304" pitchFamily="18" charset="0"/>
                  </a:rPr>
                  <a:t>, tedy platí</a:t>
                </a:r>
                <a:endParaRPr lang="cs-CZ" sz="2200" kern="100" dirty="0">
                  <a:effectLst/>
                  <a:latin typeface="Aptos" panose="020B0004020202020204" pitchFamily="34" charset="0"/>
                  <a:ea typeface="Aptos" panose="020B0004020202020204" pitchFamily="34" charset="0"/>
                  <a:cs typeface="Times New Roman" panose="02020603050405020304" pitchFamily="18" charset="0"/>
                </a:endParaRPr>
              </a:p>
            </p:txBody>
          </p:sp>
        </mc:Choice>
        <mc:Fallback xmlns="">
          <p:sp>
            <p:nvSpPr>
              <p:cNvPr id="7" name="TextovéPole 6">
                <a:extLst>
                  <a:ext uri="{FF2B5EF4-FFF2-40B4-BE49-F238E27FC236}">
                    <a16:creationId xmlns:a16="http://schemas.microsoft.com/office/drawing/2014/main" id="{90F9B454-F6AF-8635-245C-D91E6CE321D4}"/>
                  </a:ext>
                </a:extLst>
              </p:cNvPr>
              <p:cNvSpPr txBox="1">
                <a:spLocks noRot="1" noChangeAspect="1" noMove="1" noResize="1" noEditPoints="1" noAdjustHandles="1" noChangeArrowheads="1" noChangeShapeType="1" noTextEdit="1"/>
              </p:cNvSpPr>
              <p:nvPr/>
            </p:nvSpPr>
            <p:spPr>
              <a:xfrm>
                <a:off x="588027" y="3947788"/>
                <a:ext cx="11190483" cy="802784"/>
              </a:xfrm>
              <a:prstGeom prst="rect">
                <a:avLst/>
              </a:prstGeom>
              <a:blipFill>
                <a:blip r:embed="rId2"/>
                <a:stretch>
                  <a:fillRect l="-708" t="-3817" b="-15267"/>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2" name="TextovéPole 1">
                <a:extLst>
                  <a:ext uri="{FF2B5EF4-FFF2-40B4-BE49-F238E27FC236}">
                    <a16:creationId xmlns:a16="http://schemas.microsoft.com/office/drawing/2014/main" id="{69E1AD28-120B-9A7F-1FAD-D5D55545903C}"/>
                  </a:ext>
                </a:extLst>
              </p:cNvPr>
              <p:cNvSpPr txBox="1"/>
              <p:nvPr/>
            </p:nvSpPr>
            <p:spPr>
              <a:xfrm>
                <a:off x="1329953" y="4983415"/>
                <a:ext cx="7166770" cy="86908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i="1" smtClean="0">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𝑢</m:t>
                      </m:r>
                      <m:r>
                        <a:rPr lang="cs-CZ" sz="2400" i="1" smtClean="0">
                          <a:latin typeface="Cambria Math" panose="02040503050406030204" pitchFamily="18" charset="0"/>
                          <a:ea typeface="Times New Roman" panose="02020603050405020304" pitchFamily="18" charset="0"/>
                          <a:cs typeface="Times New Roman" panose="02020603050405020304" pitchFamily="18" charset="0"/>
                        </a:rPr>
                        <m:t>=</m:t>
                      </m:r>
                      <m:r>
                        <a:rPr lang="cs-CZ" sz="2400" b="0" i="1" smtClean="0">
                          <a:latin typeface="Cambria Math" panose="02040503050406030204" pitchFamily="18" charset="0"/>
                          <a:ea typeface="Times New Roman" panose="02020603050405020304" pitchFamily="18" charset="0"/>
                          <a:cs typeface="Times New Roman" panose="02020603050405020304" pitchFamily="18" charset="0"/>
                        </a:rPr>
                        <m:t>𝑓</m:t>
                      </m:r>
                      <m:r>
                        <a:rPr lang="cs-CZ" sz="2400" b="0" i="1" smtClean="0">
                          <a:latin typeface="Cambria Math" panose="02040503050406030204" pitchFamily="18" charset="0"/>
                          <a:ea typeface="Cambria Math" panose="02040503050406030204" pitchFamily="18" charset="0"/>
                          <a:cs typeface="Times New Roman" panose="02020603050405020304" pitchFamily="18" charset="0"/>
                        </a:rPr>
                        <m:t>𝜆</m:t>
                      </m:r>
                      <m:r>
                        <a:rPr lang="cs-CZ" sz="2400" b="0" i="1" smtClean="0">
                          <a:latin typeface="Cambria Math" panose="02040503050406030204" pitchFamily="18" charset="0"/>
                          <a:ea typeface="Cambria Math" panose="02040503050406030204" pitchFamily="18" charset="0"/>
                          <a:cs typeface="Times New Roman" panose="02020603050405020304" pitchFamily="18" charset="0"/>
                        </a:rPr>
                        <m:t>=</m:t>
                      </m:r>
                      <m:f>
                        <m:fPr>
                          <m:ctrlPr>
                            <a:rPr lang="cs-CZ" sz="2400" i="1">
                              <a:latin typeface="Cambria Math" panose="02040503050406030204" pitchFamily="18" charset="0"/>
                              <a:ea typeface="Times New Roman" panose="02020603050405020304" pitchFamily="18" charset="0"/>
                              <a:cs typeface="Times New Roman" panose="02020603050405020304" pitchFamily="18" charset="0"/>
                            </a:rPr>
                          </m:ctrlPr>
                        </m:fPr>
                        <m:num>
                          <m:r>
                            <a:rPr lang="cs-CZ" sz="2400" i="1">
                              <a:latin typeface="Cambria Math" panose="02040503050406030204" pitchFamily="18" charset="0"/>
                              <a:ea typeface="Times New Roman" panose="02020603050405020304" pitchFamily="18" charset="0"/>
                              <a:cs typeface="Times New Roman" panose="02020603050405020304" pitchFamily="18" charset="0"/>
                            </a:rPr>
                            <m:t>𝜔</m:t>
                          </m:r>
                        </m:num>
                        <m:den>
                          <m:r>
                            <a:rPr lang="cs-CZ" sz="2400" i="1">
                              <a:latin typeface="Cambria Math" panose="02040503050406030204" pitchFamily="18" charset="0"/>
                              <a:ea typeface="Times New Roman" panose="02020603050405020304" pitchFamily="18" charset="0"/>
                              <a:cs typeface="Times New Roman" panose="02020603050405020304" pitchFamily="18" charset="0"/>
                            </a:rPr>
                            <m:t>𝑘</m:t>
                          </m:r>
                        </m:den>
                      </m:f>
                      <m:r>
                        <a:rPr lang="cs-CZ" sz="2400" i="1">
                          <a:latin typeface="Cambria Math" panose="02040503050406030204" pitchFamily="18" charset="0"/>
                          <a:ea typeface="Times New Roman" panose="02020603050405020304" pitchFamily="18" charset="0"/>
                          <a:cs typeface="Times New Roman" panose="02020603050405020304" pitchFamily="18" charset="0"/>
                        </a:rPr>
                        <m:t>=</m:t>
                      </m:r>
                      <m:f>
                        <m:fPr>
                          <m:ctrlPr>
                            <a:rPr lang="cs-CZ" sz="2400" i="1">
                              <a:latin typeface="Cambria Math" panose="02040503050406030204" pitchFamily="18" charset="0"/>
                              <a:ea typeface="Aptos" panose="020B0004020202020204" pitchFamily="34" charset="0"/>
                              <a:cs typeface="Times New Roman" panose="02020603050405020304" pitchFamily="18" charset="0"/>
                            </a:rPr>
                          </m:ctrlPr>
                        </m:fPr>
                        <m:num>
                          <m:d>
                            <m:dPr>
                              <m:begChr m:val="|"/>
                              <m:endChr m:val="|"/>
                              <m:ctrlPr>
                                <a:rPr lang="cs-CZ" sz="2400" i="1">
                                  <a:latin typeface="Cambria Math" panose="02040503050406030204" pitchFamily="18" charset="0"/>
                                  <a:ea typeface="Aptos" panose="020B0004020202020204" pitchFamily="34" charset="0"/>
                                  <a:cs typeface="Times New Roman" panose="02020603050405020304" pitchFamily="18" charset="0"/>
                                </a:rPr>
                              </m:ctrlPr>
                            </m:dPr>
                            <m:e>
                              <m:f>
                                <m:fPr>
                                  <m:type m:val="lin"/>
                                  <m:ctrlPr>
                                    <a:rPr lang="cs-CZ" sz="2400" i="1">
                                      <a:latin typeface="Cambria Math" panose="02040503050406030204" pitchFamily="18" charset="0"/>
                                      <a:ea typeface="Aptos" panose="020B0004020202020204" pitchFamily="34" charset="0"/>
                                      <a:cs typeface="Times New Roman" panose="02020603050405020304" pitchFamily="18" charset="0"/>
                                    </a:rPr>
                                  </m:ctrlPr>
                                </m:fPr>
                                <m:num>
                                  <m:r>
                                    <a:rPr lang="cs-CZ" sz="2400" i="1">
                                      <a:latin typeface="Cambria Math" panose="02040503050406030204" pitchFamily="18" charset="0"/>
                                      <a:ea typeface="Aptos" panose="020B0004020202020204" pitchFamily="34" charset="0"/>
                                      <a:cs typeface="Times New Roman" panose="02020603050405020304" pitchFamily="18" charset="0"/>
                                    </a:rPr>
                                    <m:t>𝜕</m:t>
                                  </m:r>
                                  <m:r>
                                    <a:rPr lang="cs-CZ" sz="2400" i="1">
                                      <a:solidFill>
                                        <a:srgbClr val="C00000"/>
                                      </a:solidFill>
                                      <a:latin typeface="Cambria Math" panose="02040503050406030204" pitchFamily="18" charset="0"/>
                                      <a:ea typeface="Aptos" panose="020B0004020202020204" pitchFamily="34" charset="0"/>
                                      <a:cs typeface="Times New Roman" panose="02020603050405020304" pitchFamily="18" charset="0"/>
                                    </a:rPr>
                                    <m:t>𝜙</m:t>
                                  </m:r>
                                </m:num>
                                <m:den>
                                  <m:r>
                                    <a:rPr lang="cs-CZ" sz="2400" i="1">
                                      <a:latin typeface="Cambria Math" panose="02040503050406030204" pitchFamily="18" charset="0"/>
                                      <a:ea typeface="Aptos" panose="020B0004020202020204" pitchFamily="34" charset="0"/>
                                      <a:cs typeface="Times New Roman" panose="02020603050405020304" pitchFamily="18" charset="0"/>
                                    </a:rPr>
                                    <m:t>𝜕</m:t>
                                  </m:r>
                                  <m:r>
                                    <a:rPr lang="cs-CZ" sz="2400" i="1">
                                      <a:latin typeface="Cambria Math" panose="02040503050406030204" pitchFamily="18" charset="0"/>
                                      <a:ea typeface="Aptos" panose="020B0004020202020204" pitchFamily="34" charset="0"/>
                                      <a:cs typeface="Times New Roman" panose="02020603050405020304" pitchFamily="18" charset="0"/>
                                    </a:rPr>
                                    <m:t>𝑡</m:t>
                                  </m:r>
                                </m:den>
                              </m:f>
                            </m:e>
                          </m:d>
                        </m:num>
                        <m:den>
                          <m:d>
                            <m:dPr>
                              <m:begChr m:val="|"/>
                              <m:endChr m:val="|"/>
                              <m:ctrlPr>
                                <a:rPr lang="cs-CZ" sz="2400" i="1">
                                  <a:latin typeface="Cambria Math" panose="02040503050406030204" pitchFamily="18" charset="0"/>
                                  <a:ea typeface="Aptos" panose="020B0004020202020204" pitchFamily="34" charset="0"/>
                                  <a:cs typeface="Times New Roman" panose="02020603050405020304" pitchFamily="18" charset="0"/>
                                </a:rPr>
                              </m:ctrlPr>
                            </m:dPr>
                            <m:e>
                              <m:acc>
                                <m:accPr>
                                  <m:chr m:val="⃗"/>
                                  <m:ctrlPr>
                                    <a:rPr lang="cs-CZ" sz="2400" i="1">
                                      <a:latin typeface="Cambria Math" panose="02040503050406030204" pitchFamily="18" charset="0"/>
                                      <a:ea typeface="Aptos" panose="020B0004020202020204" pitchFamily="34" charset="0"/>
                                      <a:cs typeface="Times New Roman" panose="02020603050405020304" pitchFamily="18" charset="0"/>
                                    </a:rPr>
                                  </m:ctrlPr>
                                </m:accPr>
                                <m:e>
                                  <m:r>
                                    <m:rPr>
                                      <m:sty m:val="p"/>
                                    </m:rPr>
                                    <a:rPr lang="cs-CZ" sz="2400">
                                      <a:latin typeface="Cambria Math" panose="02040503050406030204" pitchFamily="18" charset="0"/>
                                      <a:ea typeface="Aptos" panose="020B0004020202020204" pitchFamily="34" charset="0"/>
                                      <a:cs typeface="Times New Roman" panose="02020603050405020304" pitchFamily="18" charset="0"/>
                                    </a:rPr>
                                    <m:t>∇</m:t>
                                  </m:r>
                                </m:e>
                              </m:acc>
                              <m:r>
                                <a:rPr lang="cs-CZ" sz="2400" i="1">
                                  <a:solidFill>
                                    <a:srgbClr val="C00000"/>
                                  </a:solidFill>
                                  <a:latin typeface="Cambria Math" panose="02040503050406030204" pitchFamily="18" charset="0"/>
                                  <a:ea typeface="Aptos" panose="020B0004020202020204" pitchFamily="34" charset="0"/>
                                  <a:cs typeface="Times New Roman" panose="02020603050405020304" pitchFamily="18" charset="0"/>
                                </a:rPr>
                                <m:t>𝜙</m:t>
                              </m:r>
                            </m:e>
                          </m:d>
                        </m:den>
                      </m:f>
                      <m:r>
                        <a:rPr lang="cs-CZ" sz="2400" b="0" i="1" smtClean="0">
                          <a:solidFill>
                            <a:schemeClr val="bg1"/>
                          </a:solidFill>
                          <a:latin typeface="Cambria Math" panose="02040503050406030204" pitchFamily="18" charset="0"/>
                          <a:cs typeface="Times New Roman" panose="02020603050405020304" pitchFamily="18" charset="0"/>
                        </a:rPr>
                        <m:t>=</m:t>
                      </m:r>
                      <m:f>
                        <m:fPr>
                          <m:ctrlPr>
                            <a:rPr lang="cs-CZ" sz="2400" i="1">
                              <a:solidFill>
                                <a:schemeClr val="bg1"/>
                              </a:solidFill>
                              <a:latin typeface="Cambria Math" panose="02040503050406030204" pitchFamily="18" charset="0"/>
                              <a:ea typeface="Aptos" panose="020B0004020202020204" pitchFamily="34" charset="0"/>
                              <a:cs typeface="Times New Roman" panose="02020603050405020304" pitchFamily="18" charset="0"/>
                            </a:rPr>
                          </m:ctrlPr>
                        </m:fPr>
                        <m:num>
                          <m:d>
                            <m:dPr>
                              <m:begChr m:val="|"/>
                              <m:endChr m:val="|"/>
                              <m:ctrlPr>
                                <a:rPr lang="cs-CZ" sz="2400" i="1">
                                  <a:solidFill>
                                    <a:schemeClr val="bg1"/>
                                  </a:solidFill>
                                  <a:latin typeface="Cambria Math" panose="02040503050406030204" pitchFamily="18" charset="0"/>
                                  <a:ea typeface="Aptos" panose="020B0004020202020204" pitchFamily="34" charset="0"/>
                                  <a:cs typeface="Times New Roman" panose="02020603050405020304" pitchFamily="18" charset="0"/>
                                </a:rPr>
                              </m:ctrlPr>
                            </m:dPr>
                            <m:e>
                              <m:f>
                                <m:fPr>
                                  <m:type m:val="lin"/>
                                  <m:ctrlPr>
                                    <a:rPr lang="cs-CZ" sz="2400" i="1">
                                      <a:solidFill>
                                        <a:schemeClr val="bg1"/>
                                      </a:solidFill>
                                      <a:latin typeface="Cambria Math" panose="02040503050406030204" pitchFamily="18" charset="0"/>
                                      <a:ea typeface="Aptos" panose="020B0004020202020204" pitchFamily="34" charset="0"/>
                                      <a:cs typeface="Times New Roman" panose="02020603050405020304" pitchFamily="18" charset="0"/>
                                    </a:rPr>
                                  </m:ctrlPr>
                                </m:fPr>
                                <m:num>
                                  <m:r>
                                    <a:rPr lang="cs-CZ" sz="2400" i="1">
                                      <a:solidFill>
                                        <a:schemeClr val="bg1"/>
                                      </a:solidFill>
                                      <a:latin typeface="Cambria Math" panose="02040503050406030204" pitchFamily="18" charset="0"/>
                                      <a:ea typeface="Aptos" panose="020B0004020202020204" pitchFamily="34" charset="0"/>
                                      <a:cs typeface="Times New Roman" panose="02020603050405020304" pitchFamily="18" charset="0"/>
                                    </a:rPr>
                                    <m:t>𝜕</m:t>
                                  </m:r>
                                  <m:r>
                                    <a:rPr lang="cs-CZ" sz="2400" i="1">
                                      <a:solidFill>
                                        <a:schemeClr val="bg1"/>
                                      </a:solidFill>
                                      <a:latin typeface="Cambria Math" panose="02040503050406030204" pitchFamily="18" charset="0"/>
                                      <a:ea typeface="Aptos" panose="020B0004020202020204" pitchFamily="34" charset="0"/>
                                      <a:cs typeface="Times New Roman" panose="02020603050405020304" pitchFamily="18" charset="0"/>
                                    </a:rPr>
                                    <m:t>𝑆</m:t>
                                  </m:r>
                                </m:num>
                                <m:den>
                                  <m:r>
                                    <a:rPr lang="cs-CZ" sz="2400" i="1">
                                      <a:solidFill>
                                        <a:schemeClr val="bg1"/>
                                      </a:solidFill>
                                      <a:latin typeface="Cambria Math" panose="02040503050406030204" pitchFamily="18" charset="0"/>
                                      <a:ea typeface="Aptos" panose="020B0004020202020204" pitchFamily="34" charset="0"/>
                                      <a:cs typeface="Times New Roman" panose="02020603050405020304" pitchFamily="18" charset="0"/>
                                    </a:rPr>
                                    <m:t>𝜕</m:t>
                                  </m:r>
                                  <m:r>
                                    <a:rPr lang="cs-CZ" sz="2400" i="1">
                                      <a:solidFill>
                                        <a:schemeClr val="bg1"/>
                                      </a:solidFill>
                                      <a:latin typeface="Cambria Math" panose="02040503050406030204" pitchFamily="18" charset="0"/>
                                      <a:ea typeface="Aptos" panose="020B0004020202020204" pitchFamily="34" charset="0"/>
                                      <a:cs typeface="Times New Roman" panose="02020603050405020304" pitchFamily="18" charset="0"/>
                                    </a:rPr>
                                    <m:t>𝑡</m:t>
                                  </m:r>
                                </m:den>
                              </m:f>
                            </m:e>
                          </m:d>
                        </m:num>
                        <m:den>
                          <m:d>
                            <m:dPr>
                              <m:begChr m:val="|"/>
                              <m:endChr m:val="|"/>
                              <m:ctrlPr>
                                <a:rPr lang="cs-CZ" sz="2400" i="1">
                                  <a:solidFill>
                                    <a:schemeClr val="bg1"/>
                                  </a:solidFill>
                                  <a:latin typeface="Cambria Math" panose="02040503050406030204" pitchFamily="18" charset="0"/>
                                  <a:ea typeface="Aptos" panose="020B0004020202020204" pitchFamily="34" charset="0"/>
                                  <a:cs typeface="Times New Roman" panose="02020603050405020304" pitchFamily="18" charset="0"/>
                                </a:rPr>
                              </m:ctrlPr>
                            </m:dPr>
                            <m:e>
                              <m:acc>
                                <m:accPr>
                                  <m:chr m:val="⃗"/>
                                  <m:ctrlPr>
                                    <a:rPr lang="cs-CZ" sz="2400" i="1">
                                      <a:solidFill>
                                        <a:schemeClr val="bg1"/>
                                      </a:solidFill>
                                      <a:latin typeface="Cambria Math" panose="02040503050406030204" pitchFamily="18" charset="0"/>
                                      <a:ea typeface="Aptos" panose="020B0004020202020204" pitchFamily="34" charset="0"/>
                                      <a:cs typeface="Times New Roman" panose="02020603050405020304" pitchFamily="18" charset="0"/>
                                    </a:rPr>
                                  </m:ctrlPr>
                                </m:accPr>
                                <m:e>
                                  <m:r>
                                    <m:rPr>
                                      <m:sty m:val="p"/>
                                    </m:rPr>
                                    <a:rPr lang="cs-CZ" sz="2400">
                                      <a:solidFill>
                                        <a:schemeClr val="bg1"/>
                                      </a:solidFill>
                                      <a:latin typeface="Cambria Math" panose="02040503050406030204" pitchFamily="18" charset="0"/>
                                      <a:ea typeface="Aptos" panose="020B0004020202020204" pitchFamily="34" charset="0"/>
                                      <a:cs typeface="Times New Roman" panose="02020603050405020304" pitchFamily="18" charset="0"/>
                                    </a:rPr>
                                    <m:t>∇</m:t>
                                  </m:r>
                                </m:e>
                              </m:acc>
                              <m:r>
                                <a:rPr lang="cs-CZ" sz="2400" i="1">
                                  <a:solidFill>
                                    <a:schemeClr val="bg1"/>
                                  </a:solidFill>
                                  <a:latin typeface="Cambria Math" panose="02040503050406030204" pitchFamily="18" charset="0"/>
                                  <a:ea typeface="Aptos" panose="020B0004020202020204" pitchFamily="34" charset="0"/>
                                  <a:cs typeface="Times New Roman" panose="02020603050405020304" pitchFamily="18" charset="0"/>
                                </a:rPr>
                                <m:t>𝑆</m:t>
                              </m:r>
                            </m:e>
                          </m:d>
                        </m:den>
                      </m:f>
                      <m:r>
                        <a:rPr lang="cs-CZ" sz="2400" i="1">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cs-CZ" sz="2400" i="1">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cs-CZ" sz="2400" i="1">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𝐸</m:t>
                          </m:r>
                        </m:num>
                        <m:den>
                          <m:r>
                            <a:rPr lang="cs-CZ" sz="2400" i="1">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𝑝</m:t>
                          </m:r>
                        </m:den>
                      </m:f>
                      <m:r>
                        <a:rPr lang="cs-CZ" sz="2400" i="1">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cs-CZ" sz="2400" i="1">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cs-CZ" sz="2400" i="1">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𝐸</m:t>
                          </m:r>
                        </m:num>
                        <m:den>
                          <m:rad>
                            <m:radPr>
                              <m:degHide m:val="on"/>
                              <m:ctrlPr>
                                <a:rPr lang="cs-CZ" sz="2400" i="1">
                                  <a:solidFill>
                                    <a:schemeClr val="bg1"/>
                                  </a:solidFill>
                                  <a:latin typeface="Cambria Math" panose="02040503050406030204" pitchFamily="18" charset="0"/>
                                  <a:ea typeface="Times New Roman" panose="02020603050405020304" pitchFamily="18" charset="0"/>
                                </a:rPr>
                              </m:ctrlPr>
                            </m:radPr>
                            <m:deg/>
                            <m:e>
                              <m:r>
                                <a:rPr lang="cs-CZ" sz="2400" i="1">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2</m:t>
                              </m:r>
                              <m:r>
                                <a:rPr lang="cs-CZ" sz="2400" i="1">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𝑚</m:t>
                              </m:r>
                              <m:d>
                                <m:dPr>
                                  <m:ctrlPr>
                                    <a:rPr lang="cs-CZ" sz="2400" i="1">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ctrlPr>
                                </m:dPr>
                                <m:e>
                                  <m:r>
                                    <a:rPr lang="cs-CZ" sz="2400" i="1">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𝐸</m:t>
                                  </m:r>
                                  <m:r>
                                    <a:rPr lang="cs-CZ" sz="2400" i="1">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m:t>
                                  </m:r>
                                  <m:r>
                                    <a:rPr lang="cs-CZ" sz="2400" i="1">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𝑉</m:t>
                                  </m:r>
                                </m:e>
                              </m:d>
                            </m:e>
                          </m:rad>
                        </m:den>
                      </m:f>
                    </m:oMath>
                  </m:oMathPara>
                </a14:m>
                <a:endParaRPr lang="cs-CZ" sz="2400" dirty="0"/>
              </a:p>
            </p:txBody>
          </p:sp>
        </mc:Choice>
        <mc:Fallback xmlns="">
          <p:sp>
            <p:nvSpPr>
              <p:cNvPr id="2" name="TextovéPole 1">
                <a:extLst>
                  <a:ext uri="{FF2B5EF4-FFF2-40B4-BE49-F238E27FC236}">
                    <a16:creationId xmlns:a16="http://schemas.microsoft.com/office/drawing/2014/main" id="{69E1AD28-120B-9A7F-1FAD-D5D55545903C}"/>
                  </a:ext>
                </a:extLst>
              </p:cNvPr>
              <p:cNvSpPr txBox="1">
                <a:spLocks noRot="1" noChangeAspect="1" noMove="1" noResize="1" noEditPoints="1" noAdjustHandles="1" noChangeArrowheads="1" noChangeShapeType="1" noTextEdit="1"/>
              </p:cNvSpPr>
              <p:nvPr/>
            </p:nvSpPr>
            <p:spPr>
              <a:xfrm>
                <a:off x="1329953" y="4983415"/>
                <a:ext cx="7166770" cy="869084"/>
              </a:xfrm>
              <a:prstGeom prst="rect">
                <a:avLst/>
              </a:prstGeom>
              <a:blipFill>
                <a:blip r:embed="rId3"/>
                <a:stretch>
                  <a:fillRect/>
                </a:stretch>
              </a:blipFill>
            </p:spPr>
            <p:txBody>
              <a:bodyPr/>
              <a:lstStyle/>
              <a:p>
                <a:r>
                  <a:rPr lang="cs-CZ">
                    <a:noFill/>
                  </a:rPr>
                  <a:t> </a:t>
                </a:r>
              </a:p>
            </p:txBody>
          </p:sp>
        </mc:Fallback>
      </mc:AlternateContent>
      <p:sp>
        <p:nvSpPr>
          <p:cNvPr id="11" name="TextovéPole 10">
            <a:extLst>
              <a:ext uri="{FF2B5EF4-FFF2-40B4-BE49-F238E27FC236}">
                <a16:creationId xmlns:a16="http://schemas.microsoft.com/office/drawing/2014/main" id="{2C7BD720-F030-5B54-B0AE-CE4EB1ECAFA8}"/>
              </a:ext>
            </a:extLst>
          </p:cNvPr>
          <p:cNvSpPr txBox="1"/>
          <p:nvPr/>
        </p:nvSpPr>
        <p:spPr>
          <a:xfrm>
            <a:off x="2654015" y="6001012"/>
            <a:ext cx="1147237" cy="523220"/>
          </a:xfrm>
          <a:prstGeom prst="rect">
            <a:avLst/>
          </a:prstGeom>
          <a:noFill/>
        </p:spPr>
        <p:txBody>
          <a:bodyPr wrap="none" rtlCol="0">
            <a:spAutoFit/>
          </a:bodyPr>
          <a:lstStyle/>
          <a:p>
            <a:r>
              <a:rPr lang="cs-CZ" sz="2800" dirty="0">
                <a:solidFill>
                  <a:srgbClr val="C00000"/>
                </a:solidFill>
              </a:rPr>
              <a:t>optika</a:t>
            </a:r>
          </a:p>
        </p:txBody>
      </p:sp>
      <mc:AlternateContent xmlns:mc="http://schemas.openxmlformats.org/markup-compatibility/2006" xmlns:a14="http://schemas.microsoft.com/office/drawing/2010/main">
        <mc:Choice Requires="a14">
          <p:sp>
            <p:nvSpPr>
              <p:cNvPr id="21" name="TextovéPole 20">
                <a:extLst>
                  <a:ext uri="{FF2B5EF4-FFF2-40B4-BE49-F238E27FC236}">
                    <a16:creationId xmlns:a16="http://schemas.microsoft.com/office/drawing/2014/main" id="{1BFB3DFB-655B-9D7C-02FA-CA0256E2EC43}"/>
                  </a:ext>
                </a:extLst>
              </p:cNvPr>
              <p:cNvSpPr txBox="1"/>
              <p:nvPr/>
            </p:nvSpPr>
            <p:spPr>
              <a:xfrm>
                <a:off x="5199530" y="1511126"/>
                <a:ext cx="1057597" cy="545662"/>
              </a:xfrm>
              <a:prstGeom prst="rect">
                <a:avLst/>
              </a:prstGeom>
              <a:noFill/>
            </p:spPr>
            <p:txBody>
              <a:bodyPr wrap="none" lIns="0" tIns="0" rIns="0" bIns="0" rtlCol="0">
                <a:spAutoFit/>
              </a:bodyPr>
              <a:lstStyle/>
              <a:p>
                <a:pPr>
                  <a:lnSpc>
                    <a:spcPct val="107000"/>
                  </a:lnSpc>
                  <a:spcAft>
                    <a:spcPts val="800"/>
                  </a:spcAft>
                  <a:buNone/>
                </a:pPr>
                <a14:m>
                  <m:oMathPara xmlns:m="http://schemas.openxmlformats.org/officeDocument/2006/math">
                    <m:oMathParaPr>
                      <m:jc m:val="centerGroup"/>
                    </m:oMathParaPr>
                    <m:oMath xmlns:m="http://schemas.openxmlformats.org/officeDocument/2006/math">
                      <m:acc>
                        <m:accPr>
                          <m:chr m:val="⃗"/>
                          <m:ctrlPr>
                            <a:rPr lang="cs-CZ" sz="2400" i="1" kern="100">
                              <a:latin typeface="Cambria Math" panose="02040503050406030204" pitchFamily="18" charset="0"/>
                              <a:ea typeface="Aptos" panose="020B0004020202020204" pitchFamily="34" charset="0"/>
                              <a:cs typeface="Times New Roman" panose="02020603050405020304" pitchFamily="18" charset="0"/>
                            </a:rPr>
                          </m:ctrlPr>
                        </m:accPr>
                        <m:e>
                          <m:r>
                            <a:rPr lang="cs-CZ" sz="2400" i="1" kern="100">
                              <a:latin typeface="Cambria Math" panose="02040503050406030204" pitchFamily="18" charset="0"/>
                              <a:ea typeface="Aptos" panose="020B0004020202020204" pitchFamily="34" charset="0"/>
                              <a:cs typeface="Times New Roman" panose="02020603050405020304" pitchFamily="18" charset="0"/>
                            </a:rPr>
                            <m:t>𝑝</m:t>
                          </m:r>
                        </m:e>
                      </m:acc>
                      <m:r>
                        <a:rPr lang="cs-CZ" sz="2400" i="1" kern="100">
                          <a:latin typeface="Cambria Math" panose="02040503050406030204" pitchFamily="18" charset="0"/>
                          <a:ea typeface="Aptos" panose="020B0004020202020204" pitchFamily="34" charset="0"/>
                          <a:cs typeface="Times New Roman" panose="02020603050405020304" pitchFamily="18" charset="0"/>
                        </a:rPr>
                        <m:t>=</m:t>
                      </m:r>
                      <m:acc>
                        <m:accPr>
                          <m:chr m:val="⃗"/>
                          <m:ctrlPr>
                            <a:rPr lang="cs-CZ" sz="2400" i="1" kern="100">
                              <a:latin typeface="Cambria Math" panose="02040503050406030204" pitchFamily="18" charset="0"/>
                              <a:ea typeface="Aptos" panose="020B0004020202020204" pitchFamily="34" charset="0"/>
                              <a:cs typeface="Times New Roman" panose="02020603050405020304" pitchFamily="18" charset="0"/>
                            </a:rPr>
                          </m:ctrlPr>
                        </m:accPr>
                        <m:e>
                          <m:r>
                            <m:rPr>
                              <m:sty m:val="p"/>
                            </m:rPr>
                            <a:rPr lang="cs-CZ" sz="2400" kern="100">
                              <a:latin typeface="Cambria Math" panose="02040503050406030204" pitchFamily="18" charset="0"/>
                              <a:ea typeface="Aptos" panose="020B0004020202020204" pitchFamily="34" charset="0"/>
                              <a:cs typeface="Times New Roman" panose="02020603050405020304" pitchFamily="18" charset="0"/>
                            </a:rPr>
                            <m:t>∇</m:t>
                          </m:r>
                        </m:e>
                      </m:acc>
                      <m:r>
                        <a:rPr lang="cs-CZ" sz="2400" i="1" kern="100" smtClean="0">
                          <a:solidFill>
                            <a:srgbClr val="0070C0"/>
                          </a:solidFill>
                          <a:latin typeface="Cambria Math" panose="02040503050406030204" pitchFamily="18" charset="0"/>
                          <a:ea typeface="Aptos" panose="020B0004020202020204" pitchFamily="34" charset="0"/>
                          <a:cs typeface="Times New Roman" panose="02020603050405020304" pitchFamily="18" charset="0"/>
                        </a:rPr>
                        <m:t>𝑆</m:t>
                      </m:r>
                      <m:r>
                        <a:rPr lang="cs-CZ" sz="2400" i="1" kern="100">
                          <a:latin typeface="Cambria Math" panose="02040503050406030204" pitchFamily="18" charset="0"/>
                          <a:ea typeface="Aptos" panose="020B0004020202020204" pitchFamily="34" charset="0"/>
                          <a:cs typeface="Times New Roman" panose="02020603050405020304" pitchFamily="18" charset="0"/>
                        </a:rPr>
                        <m:t> </m:t>
                      </m:r>
                    </m:oMath>
                  </m:oMathPara>
                </a14:m>
                <a:endParaRPr lang="cs-CZ" kern="100" dirty="0">
                  <a:latin typeface="Aptos" panose="020B0004020202020204" pitchFamily="34" charset="0"/>
                  <a:ea typeface="Aptos" panose="020B0004020202020204" pitchFamily="34" charset="0"/>
                  <a:cs typeface="Times New Roman" panose="02020603050405020304" pitchFamily="18" charset="0"/>
                </a:endParaRPr>
              </a:p>
            </p:txBody>
          </p:sp>
        </mc:Choice>
        <mc:Fallback xmlns="">
          <p:sp>
            <p:nvSpPr>
              <p:cNvPr id="21" name="TextovéPole 20">
                <a:extLst>
                  <a:ext uri="{FF2B5EF4-FFF2-40B4-BE49-F238E27FC236}">
                    <a16:creationId xmlns:a16="http://schemas.microsoft.com/office/drawing/2014/main" id="{1BFB3DFB-655B-9D7C-02FA-CA0256E2EC43}"/>
                  </a:ext>
                </a:extLst>
              </p:cNvPr>
              <p:cNvSpPr txBox="1">
                <a:spLocks noRot="1" noChangeAspect="1" noMove="1" noResize="1" noEditPoints="1" noAdjustHandles="1" noChangeArrowheads="1" noChangeShapeType="1" noTextEdit="1"/>
              </p:cNvSpPr>
              <p:nvPr/>
            </p:nvSpPr>
            <p:spPr>
              <a:xfrm>
                <a:off x="5199530" y="1511126"/>
                <a:ext cx="1057597" cy="545662"/>
              </a:xfrm>
              <a:prstGeom prst="rect">
                <a:avLst/>
              </a:prstGeom>
              <a:blipFill>
                <a:blip r:embed="rId9"/>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22" name="TextovéPole 21">
                <a:extLst>
                  <a:ext uri="{FF2B5EF4-FFF2-40B4-BE49-F238E27FC236}">
                    <a16:creationId xmlns:a16="http://schemas.microsoft.com/office/drawing/2014/main" id="{4B595B3C-09A2-165A-0B15-7527FD1566E5}"/>
                  </a:ext>
                </a:extLst>
              </p:cNvPr>
              <p:cNvSpPr txBox="1"/>
              <p:nvPr/>
            </p:nvSpPr>
            <p:spPr>
              <a:xfrm>
                <a:off x="7121290" y="1330054"/>
                <a:ext cx="1356012" cy="854016"/>
              </a:xfrm>
              <a:prstGeom prst="rect">
                <a:avLst/>
              </a:prstGeom>
              <a:noFill/>
            </p:spPr>
            <p:txBody>
              <a:bodyPr wrap="none" lIns="0" tIns="0" rIns="0" bIns="0" rtlCol="0">
                <a:spAutoFit/>
              </a:bodyPr>
              <a:lstStyle/>
              <a:p>
                <a:pPr>
                  <a:lnSpc>
                    <a:spcPct val="107000"/>
                  </a:lnSpc>
                  <a:spcAft>
                    <a:spcPts val="800"/>
                  </a:spcAft>
                  <a:buNone/>
                </a:pPr>
                <a14:m>
                  <m:oMathPara xmlns:m="http://schemas.openxmlformats.org/officeDocument/2006/math">
                    <m:oMathParaPr>
                      <m:jc m:val="centerGroup"/>
                    </m:oMathParaPr>
                    <m:oMath xmlns:m="http://schemas.openxmlformats.org/officeDocument/2006/math">
                      <m:r>
                        <a:rPr lang="cs-CZ" sz="2400" i="1" kern="100">
                          <a:latin typeface="Cambria Math" panose="02040503050406030204" pitchFamily="18" charset="0"/>
                          <a:ea typeface="Aptos" panose="020B0004020202020204" pitchFamily="34" charset="0"/>
                          <a:cs typeface="Times New Roman" panose="02020603050405020304" pitchFamily="18" charset="0"/>
                        </a:rPr>
                        <m:t>𝐸</m:t>
                      </m:r>
                      <m:r>
                        <a:rPr lang="cs-CZ" sz="2400" i="1" kern="100">
                          <a:latin typeface="Cambria Math" panose="02040503050406030204" pitchFamily="18" charset="0"/>
                          <a:ea typeface="Aptos" panose="020B0004020202020204" pitchFamily="34" charset="0"/>
                          <a:cs typeface="Times New Roman" panose="02020603050405020304" pitchFamily="18" charset="0"/>
                        </a:rPr>
                        <m:t>=−</m:t>
                      </m:r>
                      <m:f>
                        <m:fPr>
                          <m:ctrlPr>
                            <a:rPr lang="cs-CZ" sz="2400" i="1" kern="100">
                              <a:latin typeface="Cambria Math" panose="02040503050406030204" pitchFamily="18" charset="0"/>
                              <a:ea typeface="Aptos" panose="020B0004020202020204" pitchFamily="34" charset="0"/>
                              <a:cs typeface="Times New Roman" panose="02020603050405020304" pitchFamily="18" charset="0"/>
                            </a:rPr>
                          </m:ctrlPr>
                        </m:fPr>
                        <m:num>
                          <m:r>
                            <a:rPr lang="cs-CZ" sz="2400" i="1" kern="100">
                              <a:latin typeface="Cambria Math" panose="02040503050406030204" pitchFamily="18" charset="0"/>
                              <a:ea typeface="Aptos" panose="020B0004020202020204" pitchFamily="34" charset="0"/>
                              <a:cs typeface="Times New Roman" panose="02020603050405020304" pitchFamily="18" charset="0"/>
                            </a:rPr>
                            <m:t>𝜕</m:t>
                          </m:r>
                          <m:r>
                            <a:rPr lang="cs-CZ" sz="2400" i="1" kern="100" smtClean="0">
                              <a:solidFill>
                                <a:srgbClr val="0070C0"/>
                              </a:solidFill>
                              <a:latin typeface="Cambria Math" panose="02040503050406030204" pitchFamily="18" charset="0"/>
                              <a:ea typeface="Aptos" panose="020B0004020202020204" pitchFamily="34" charset="0"/>
                              <a:cs typeface="Times New Roman" panose="02020603050405020304" pitchFamily="18" charset="0"/>
                            </a:rPr>
                            <m:t>𝑆</m:t>
                          </m:r>
                        </m:num>
                        <m:den>
                          <m:r>
                            <a:rPr lang="cs-CZ" sz="2400" i="1" kern="100">
                              <a:latin typeface="Cambria Math" panose="02040503050406030204" pitchFamily="18" charset="0"/>
                              <a:ea typeface="Aptos" panose="020B0004020202020204" pitchFamily="34" charset="0"/>
                              <a:cs typeface="Times New Roman" panose="02020603050405020304" pitchFamily="18" charset="0"/>
                            </a:rPr>
                            <m:t>𝜕</m:t>
                          </m:r>
                          <m:r>
                            <a:rPr lang="cs-CZ" sz="2400" i="1" kern="100">
                              <a:latin typeface="Cambria Math" panose="02040503050406030204" pitchFamily="18" charset="0"/>
                              <a:ea typeface="Aptos" panose="020B0004020202020204" pitchFamily="34" charset="0"/>
                              <a:cs typeface="Times New Roman" panose="02020603050405020304" pitchFamily="18" charset="0"/>
                            </a:rPr>
                            <m:t>𝑡</m:t>
                          </m:r>
                        </m:den>
                      </m:f>
                      <m:r>
                        <a:rPr lang="cs-CZ" sz="2400" i="1" kern="100">
                          <a:latin typeface="Cambria Math" panose="02040503050406030204" pitchFamily="18" charset="0"/>
                          <a:ea typeface="Aptos" panose="020B0004020202020204" pitchFamily="34" charset="0"/>
                          <a:cs typeface="Times New Roman" panose="02020603050405020304" pitchFamily="18" charset="0"/>
                        </a:rPr>
                        <m:t> </m:t>
                      </m:r>
                    </m:oMath>
                  </m:oMathPara>
                </a14:m>
                <a:endParaRPr lang="cs-CZ" kern="100" dirty="0">
                  <a:latin typeface="Aptos" panose="020B0004020202020204" pitchFamily="34" charset="0"/>
                  <a:ea typeface="Aptos" panose="020B0004020202020204" pitchFamily="34" charset="0"/>
                  <a:cs typeface="Times New Roman" panose="02020603050405020304" pitchFamily="18" charset="0"/>
                </a:endParaRPr>
              </a:p>
            </p:txBody>
          </p:sp>
        </mc:Choice>
        <mc:Fallback xmlns="">
          <p:sp>
            <p:nvSpPr>
              <p:cNvPr id="22" name="TextovéPole 21">
                <a:extLst>
                  <a:ext uri="{FF2B5EF4-FFF2-40B4-BE49-F238E27FC236}">
                    <a16:creationId xmlns:a16="http://schemas.microsoft.com/office/drawing/2014/main" id="{4B595B3C-09A2-165A-0B15-7527FD1566E5}"/>
                  </a:ext>
                </a:extLst>
              </p:cNvPr>
              <p:cNvSpPr txBox="1">
                <a:spLocks noRot="1" noChangeAspect="1" noMove="1" noResize="1" noEditPoints="1" noAdjustHandles="1" noChangeArrowheads="1" noChangeShapeType="1" noTextEdit="1"/>
              </p:cNvSpPr>
              <p:nvPr/>
            </p:nvSpPr>
            <p:spPr>
              <a:xfrm>
                <a:off x="7121290" y="1330054"/>
                <a:ext cx="1356012" cy="854016"/>
              </a:xfrm>
              <a:prstGeom prst="rect">
                <a:avLst/>
              </a:prstGeom>
              <a:blipFill>
                <a:blip r:embed="rId10"/>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23" name="TextovéPole 22">
                <a:extLst>
                  <a:ext uri="{FF2B5EF4-FFF2-40B4-BE49-F238E27FC236}">
                    <a16:creationId xmlns:a16="http://schemas.microsoft.com/office/drawing/2014/main" id="{7FAB22FE-AA5F-482B-B7DC-0645D4EE8590}"/>
                  </a:ext>
                </a:extLst>
              </p:cNvPr>
              <p:cNvSpPr txBox="1"/>
              <p:nvPr/>
            </p:nvSpPr>
            <p:spPr>
              <a:xfrm>
                <a:off x="5148810" y="3207941"/>
                <a:ext cx="1108317" cy="556178"/>
              </a:xfrm>
              <a:prstGeom prst="rect">
                <a:avLst/>
              </a:prstGeom>
              <a:noFill/>
            </p:spPr>
            <p:txBody>
              <a:bodyPr wrap="none" lIns="0" tIns="0" rIns="0" bIns="0" rtlCol="0">
                <a:spAutoFit/>
              </a:bodyPr>
              <a:lstStyle/>
              <a:p>
                <a:pPr>
                  <a:lnSpc>
                    <a:spcPct val="107000"/>
                  </a:lnSpc>
                  <a:spcAft>
                    <a:spcPts val="800"/>
                  </a:spcAft>
                  <a:buNone/>
                </a:pPr>
                <a14:m>
                  <m:oMathPara xmlns:m="http://schemas.openxmlformats.org/officeDocument/2006/math">
                    <m:oMathParaPr>
                      <m:jc m:val="centerGroup"/>
                    </m:oMathParaPr>
                    <m:oMath xmlns:m="http://schemas.openxmlformats.org/officeDocument/2006/math">
                      <m:acc>
                        <m:accPr>
                          <m:chr m:val="⃗"/>
                          <m:ctrlPr>
                            <a:rPr lang="cs-CZ" sz="2400" b="0" i="1" kern="100" smtClean="0">
                              <a:latin typeface="Cambria Math" panose="02040503050406030204" pitchFamily="18" charset="0"/>
                              <a:ea typeface="Aptos" panose="020B0004020202020204" pitchFamily="34" charset="0"/>
                              <a:cs typeface="Times New Roman" panose="02020603050405020304" pitchFamily="18" charset="0"/>
                            </a:rPr>
                          </m:ctrlPr>
                        </m:accPr>
                        <m:e>
                          <m:r>
                            <a:rPr lang="cs-CZ" sz="2400" b="0" i="1" kern="100" smtClean="0">
                              <a:latin typeface="Cambria Math" panose="02040503050406030204" pitchFamily="18" charset="0"/>
                              <a:ea typeface="Aptos" panose="020B0004020202020204" pitchFamily="34" charset="0"/>
                              <a:cs typeface="Times New Roman" panose="02020603050405020304" pitchFamily="18" charset="0"/>
                            </a:rPr>
                            <m:t>𝑘</m:t>
                          </m:r>
                        </m:e>
                      </m:acc>
                      <m:r>
                        <a:rPr lang="cs-CZ" sz="2400" i="1" kern="100">
                          <a:latin typeface="Cambria Math" panose="02040503050406030204" pitchFamily="18" charset="0"/>
                          <a:ea typeface="Aptos" panose="020B0004020202020204" pitchFamily="34" charset="0"/>
                          <a:cs typeface="Times New Roman" panose="02020603050405020304" pitchFamily="18" charset="0"/>
                        </a:rPr>
                        <m:t>=</m:t>
                      </m:r>
                      <m:acc>
                        <m:accPr>
                          <m:chr m:val="⃗"/>
                          <m:ctrlPr>
                            <a:rPr lang="cs-CZ" sz="2400" i="1" kern="100">
                              <a:latin typeface="Cambria Math" panose="02040503050406030204" pitchFamily="18" charset="0"/>
                              <a:ea typeface="Aptos" panose="020B0004020202020204" pitchFamily="34" charset="0"/>
                              <a:cs typeface="Times New Roman" panose="02020603050405020304" pitchFamily="18" charset="0"/>
                            </a:rPr>
                          </m:ctrlPr>
                        </m:accPr>
                        <m:e>
                          <m:r>
                            <m:rPr>
                              <m:sty m:val="p"/>
                            </m:rPr>
                            <a:rPr lang="cs-CZ" sz="2400" kern="100">
                              <a:latin typeface="Cambria Math" panose="02040503050406030204" pitchFamily="18" charset="0"/>
                              <a:ea typeface="Aptos" panose="020B0004020202020204" pitchFamily="34" charset="0"/>
                              <a:cs typeface="Times New Roman" panose="02020603050405020304" pitchFamily="18" charset="0"/>
                            </a:rPr>
                            <m:t>∇</m:t>
                          </m:r>
                        </m:e>
                      </m:acc>
                      <m:r>
                        <a:rPr lang="cs-CZ" sz="2400" i="1" kern="100" smtClean="0">
                          <a:solidFill>
                            <a:srgbClr val="C00000"/>
                          </a:solidFill>
                          <a:latin typeface="Cambria Math" panose="02040503050406030204" pitchFamily="18" charset="0"/>
                          <a:ea typeface="Cambria Math" panose="02040503050406030204" pitchFamily="18" charset="0"/>
                          <a:cs typeface="Times New Roman" panose="02020603050405020304" pitchFamily="18" charset="0"/>
                        </a:rPr>
                        <m:t>𝜙</m:t>
                      </m:r>
                      <m:r>
                        <a:rPr lang="cs-CZ" sz="2400" i="1" kern="100">
                          <a:latin typeface="Cambria Math" panose="02040503050406030204" pitchFamily="18" charset="0"/>
                          <a:ea typeface="Aptos" panose="020B0004020202020204" pitchFamily="34" charset="0"/>
                          <a:cs typeface="Times New Roman" panose="02020603050405020304" pitchFamily="18" charset="0"/>
                        </a:rPr>
                        <m:t> </m:t>
                      </m:r>
                    </m:oMath>
                  </m:oMathPara>
                </a14:m>
                <a:endParaRPr lang="cs-CZ" kern="100" dirty="0">
                  <a:latin typeface="Aptos" panose="020B0004020202020204" pitchFamily="34" charset="0"/>
                  <a:ea typeface="Aptos" panose="020B0004020202020204" pitchFamily="34" charset="0"/>
                  <a:cs typeface="Times New Roman" panose="02020603050405020304" pitchFamily="18" charset="0"/>
                </a:endParaRPr>
              </a:p>
            </p:txBody>
          </p:sp>
        </mc:Choice>
        <mc:Fallback xmlns="">
          <p:sp>
            <p:nvSpPr>
              <p:cNvPr id="23" name="TextovéPole 22">
                <a:extLst>
                  <a:ext uri="{FF2B5EF4-FFF2-40B4-BE49-F238E27FC236}">
                    <a16:creationId xmlns:a16="http://schemas.microsoft.com/office/drawing/2014/main" id="{7FAB22FE-AA5F-482B-B7DC-0645D4EE8590}"/>
                  </a:ext>
                </a:extLst>
              </p:cNvPr>
              <p:cNvSpPr txBox="1">
                <a:spLocks noRot="1" noChangeAspect="1" noMove="1" noResize="1" noEditPoints="1" noAdjustHandles="1" noChangeArrowheads="1" noChangeShapeType="1" noTextEdit="1"/>
              </p:cNvSpPr>
              <p:nvPr/>
            </p:nvSpPr>
            <p:spPr>
              <a:xfrm>
                <a:off x="5148810" y="3207941"/>
                <a:ext cx="1108317" cy="556178"/>
              </a:xfrm>
              <a:prstGeom prst="rect">
                <a:avLst/>
              </a:prstGeom>
              <a:blipFill>
                <a:blip r:embed="rId11"/>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24" name="TextovéPole 23">
                <a:extLst>
                  <a:ext uri="{FF2B5EF4-FFF2-40B4-BE49-F238E27FC236}">
                    <a16:creationId xmlns:a16="http://schemas.microsoft.com/office/drawing/2014/main" id="{D96741D9-3669-2D64-AF66-09CE0C2F485D}"/>
                  </a:ext>
                </a:extLst>
              </p:cNvPr>
              <p:cNvSpPr txBox="1"/>
              <p:nvPr/>
            </p:nvSpPr>
            <p:spPr>
              <a:xfrm>
                <a:off x="7121290" y="3022999"/>
                <a:ext cx="1428211" cy="854016"/>
              </a:xfrm>
              <a:prstGeom prst="rect">
                <a:avLst/>
              </a:prstGeom>
              <a:noFill/>
            </p:spPr>
            <p:txBody>
              <a:bodyPr wrap="none" lIns="0" tIns="0" rIns="0" bIns="0" rtlCol="0">
                <a:spAutoFit/>
              </a:bodyPr>
              <a:lstStyle/>
              <a:p>
                <a:pPr>
                  <a:lnSpc>
                    <a:spcPct val="107000"/>
                  </a:lnSpc>
                  <a:spcAft>
                    <a:spcPts val="800"/>
                  </a:spcAft>
                  <a:buNone/>
                </a:pPr>
                <a14:m>
                  <m:oMathPara xmlns:m="http://schemas.openxmlformats.org/officeDocument/2006/math">
                    <m:oMathParaPr>
                      <m:jc m:val="centerGroup"/>
                    </m:oMathParaPr>
                    <m:oMath xmlns:m="http://schemas.openxmlformats.org/officeDocument/2006/math">
                      <m:r>
                        <a:rPr lang="cs-CZ" sz="2400" i="1" kern="100" smtClean="0">
                          <a:latin typeface="Cambria Math" panose="02040503050406030204" pitchFamily="18" charset="0"/>
                          <a:ea typeface="Cambria Math" panose="02040503050406030204" pitchFamily="18" charset="0"/>
                          <a:cs typeface="Times New Roman" panose="02020603050405020304" pitchFamily="18" charset="0"/>
                        </a:rPr>
                        <m:t>𝜔</m:t>
                      </m:r>
                      <m:r>
                        <a:rPr lang="cs-CZ" sz="2400" i="1" kern="100">
                          <a:latin typeface="Cambria Math" panose="02040503050406030204" pitchFamily="18" charset="0"/>
                          <a:ea typeface="Aptos" panose="020B0004020202020204" pitchFamily="34" charset="0"/>
                          <a:cs typeface="Times New Roman" panose="02020603050405020304" pitchFamily="18" charset="0"/>
                        </a:rPr>
                        <m:t>=−</m:t>
                      </m:r>
                      <m:f>
                        <m:fPr>
                          <m:ctrlPr>
                            <a:rPr lang="cs-CZ" sz="2400" i="1" kern="100">
                              <a:latin typeface="Cambria Math" panose="02040503050406030204" pitchFamily="18" charset="0"/>
                              <a:ea typeface="Aptos" panose="020B0004020202020204" pitchFamily="34" charset="0"/>
                              <a:cs typeface="Times New Roman" panose="02020603050405020304" pitchFamily="18" charset="0"/>
                            </a:rPr>
                          </m:ctrlPr>
                        </m:fPr>
                        <m:num>
                          <m:r>
                            <a:rPr lang="cs-CZ" sz="2400" i="1" kern="100">
                              <a:latin typeface="Cambria Math" panose="02040503050406030204" pitchFamily="18" charset="0"/>
                              <a:ea typeface="Aptos" panose="020B0004020202020204" pitchFamily="34" charset="0"/>
                              <a:cs typeface="Times New Roman" panose="02020603050405020304" pitchFamily="18" charset="0"/>
                            </a:rPr>
                            <m:t>𝜕</m:t>
                          </m:r>
                          <m:r>
                            <a:rPr lang="cs-CZ" sz="2400" i="1" kern="100" smtClean="0">
                              <a:solidFill>
                                <a:srgbClr val="C00000"/>
                              </a:solidFill>
                              <a:latin typeface="Cambria Math" panose="02040503050406030204" pitchFamily="18" charset="0"/>
                              <a:ea typeface="Cambria Math" panose="02040503050406030204" pitchFamily="18" charset="0"/>
                              <a:cs typeface="Times New Roman" panose="02020603050405020304" pitchFamily="18" charset="0"/>
                            </a:rPr>
                            <m:t>𝜙</m:t>
                          </m:r>
                        </m:num>
                        <m:den>
                          <m:r>
                            <a:rPr lang="cs-CZ" sz="2400" i="1" kern="100">
                              <a:latin typeface="Cambria Math" panose="02040503050406030204" pitchFamily="18" charset="0"/>
                              <a:ea typeface="Aptos" panose="020B0004020202020204" pitchFamily="34" charset="0"/>
                              <a:cs typeface="Times New Roman" panose="02020603050405020304" pitchFamily="18" charset="0"/>
                            </a:rPr>
                            <m:t>𝜕</m:t>
                          </m:r>
                          <m:r>
                            <a:rPr lang="cs-CZ" sz="2400" i="1" kern="100">
                              <a:latin typeface="Cambria Math" panose="02040503050406030204" pitchFamily="18" charset="0"/>
                              <a:ea typeface="Aptos" panose="020B0004020202020204" pitchFamily="34" charset="0"/>
                              <a:cs typeface="Times New Roman" panose="02020603050405020304" pitchFamily="18" charset="0"/>
                            </a:rPr>
                            <m:t>𝑡</m:t>
                          </m:r>
                        </m:den>
                      </m:f>
                      <m:r>
                        <a:rPr lang="cs-CZ" sz="2400" i="1" kern="100">
                          <a:latin typeface="Cambria Math" panose="02040503050406030204" pitchFamily="18" charset="0"/>
                          <a:ea typeface="Aptos" panose="020B0004020202020204" pitchFamily="34" charset="0"/>
                          <a:cs typeface="Times New Roman" panose="02020603050405020304" pitchFamily="18" charset="0"/>
                        </a:rPr>
                        <m:t> </m:t>
                      </m:r>
                    </m:oMath>
                  </m:oMathPara>
                </a14:m>
                <a:endParaRPr lang="cs-CZ" kern="100" dirty="0">
                  <a:latin typeface="Aptos" panose="020B0004020202020204" pitchFamily="34" charset="0"/>
                  <a:ea typeface="Aptos" panose="020B0004020202020204" pitchFamily="34" charset="0"/>
                  <a:cs typeface="Times New Roman" panose="02020603050405020304" pitchFamily="18" charset="0"/>
                </a:endParaRPr>
              </a:p>
            </p:txBody>
          </p:sp>
        </mc:Choice>
        <mc:Fallback xmlns="">
          <p:sp>
            <p:nvSpPr>
              <p:cNvPr id="24" name="TextovéPole 23">
                <a:extLst>
                  <a:ext uri="{FF2B5EF4-FFF2-40B4-BE49-F238E27FC236}">
                    <a16:creationId xmlns:a16="http://schemas.microsoft.com/office/drawing/2014/main" id="{D96741D9-3669-2D64-AF66-09CE0C2F485D}"/>
                  </a:ext>
                </a:extLst>
              </p:cNvPr>
              <p:cNvSpPr txBox="1">
                <a:spLocks noRot="1" noChangeAspect="1" noMove="1" noResize="1" noEditPoints="1" noAdjustHandles="1" noChangeArrowheads="1" noChangeShapeType="1" noTextEdit="1"/>
              </p:cNvSpPr>
              <p:nvPr/>
            </p:nvSpPr>
            <p:spPr>
              <a:xfrm>
                <a:off x="7121290" y="3022999"/>
                <a:ext cx="1428211" cy="854016"/>
              </a:xfrm>
              <a:prstGeom prst="rect">
                <a:avLst/>
              </a:prstGeom>
              <a:blipFill>
                <a:blip r:embed="rId12"/>
                <a:stretch>
                  <a:fillRect/>
                </a:stretch>
              </a:blipFill>
            </p:spPr>
            <p:txBody>
              <a:bodyPr/>
              <a:lstStyle/>
              <a:p>
                <a:r>
                  <a:rPr lang="cs-CZ">
                    <a:noFill/>
                  </a:rPr>
                  <a:t> </a:t>
                </a:r>
              </a:p>
            </p:txBody>
          </p:sp>
        </mc:Fallback>
      </mc:AlternateContent>
      <p:grpSp>
        <p:nvGrpSpPr>
          <p:cNvPr id="25" name="Skupina 24">
            <a:extLst>
              <a:ext uri="{FF2B5EF4-FFF2-40B4-BE49-F238E27FC236}">
                <a16:creationId xmlns:a16="http://schemas.microsoft.com/office/drawing/2014/main" id="{13839E78-A20A-F40B-06AA-D800C1B9DF74}"/>
              </a:ext>
            </a:extLst>
          </p:cNvPr>
          <p:cNvGrpSpPr/>
          <p:nvPr/>
        </p:nvGrpSpPr>
        <p:grpSpPr>
          <a:xfrm>
            <a:off x="5552702" y="1985068"/>
            <a:ext cx="2008096" cy="1127104"/>
            <a:chOff x="4835525" y="2227116"/>
            <a:chExt cx="2008096" cy="1127104"/>
          </a:xfrm>
        </p:grpSpPr>
        <p:cxnSp>
          <p:nvCxnSpPr>
            <p:cNvPr id="26" name="Přímá spojnice se šipkou 25">
              <a:extLst>
                <a:ext uri="{FF2B5EF4-FFF2-40B4-BE49-F238E27FC236}">
                  <a16:creationId xmlns:a16="http://schemas.microsoft.com/office/drawing/2014/main" id="{D36AF22F-0978-59D5-CDC5-96325B3B558F}"/>
                </a:ext>
              </a:extLst>
            </p:cNvPr>
            <p:cNvCxnSpPr>
              <a:cxnSpLocks/>
            </p:cNvCxnSpPr>
            <p:nvPr/>
          </p:nvCxnSpPr>
          <p:spPr>
            <a:xfrm flipV="1">
              <a:off x="4835525" y="2227116"/>
              <a:ext cx="0" cy="1109175"/>
            </a:xfrm>
            <a:prstGeom prst="straightConnector1">
              <a:avLst/>
            </a:prstGeom>
            <a:ln w="38100">
              <a:solidFill>
                <a:srgbClr val="92D050"/>
              </a:solidFill>
              <a:headEnd type="stealth" w="lg" len="lg"/>
              <a:tailEnd type="stealth" w="lg" len="lg"/>
            </a:ln>
          </p:spPr>
          <p:style>
            <a:lnRef idx="2">
              <a:schemeClr val="accent1"/>
            </a:lnRef>
            <a:fillRef idx="0">
              <a:schemeClr val="accent1"/>
            </a:fillRef>
            <a:effectRef idx="1">
              <a:schemeClr val="accent1"/>
            </a:effectRef>
            <a:fontRef idx="minor">
              <a:schemeClr val="tx1"/>
            </a:fontRef>
          </p:style>
        </p:cxnSp>
        <p:cxnSp>
          <p:nvCxnSpPr>
            <p:cNvPr id="27" name="Přímá spojnice se šipkou 26">
              <a:extLst>
                <a:ext uri="{FF2B5EF4-FFF2-40B4-BE49-F238E27FC236}">
                  <a16:creationId xmlns:a16="http://schemas.microsoft.com/office/drawing/2014/main" id="{89C20E77-C459-ADA1-16D7-93992B20557B}"/>
                </a:ext>
              </a:extLst>
            </p:cNvPr>
            <p:cNvCxnSpPr>
              <a:cxnSpLocks/>
            </p:cNvCxnSpPr>
            <p:nvPr/>
          </p:nvCxnSpPr>
          <p:spPr>
            <a:xfrm flipV="1">
              <a:off x="6843621" y="2245045"/>
              <a:ext cx="0" cy="1109175"/>
            </a:xfrm>
            <a:prstGeom prst="straightConnector1">
              <a:avLst/>
            </a:prstGeom>
            <a:ln w="38100">
              <a:solidFill>
                <a:srgbClr val="92D050"/>
              </a:solidFill>
              <a:headEnd type="stealth" w="lg" len="lg"/>
              <a:tailEnd type="stealth" w="lg" len="lg"/>
            </a:ln>
          </p:spPr>
          <p:style>
            <a:lnRef idx="2">
              <a:schemeClr val="accent1"/>
            </a:lnRef>
            <a:fillRef idx="0">
              <a:schemeClr val="accent1"/>
            </a:fillRef>
            <a:effectRef idx="1">
              <a:schemeClr val="accent1"/>
            </a:effectRef>
            <a:fontRef idx="minor">
              <a:schemeClr val="tx1"/>
            </a:fontRef>
          </p:style>
        </p:cxnSp>
      </p:grpSp>
      <p:sp>
        <p:nvSpPr>
          <p:cNvPr id="28" name="TextovéPole 27">
            <a:extLst>
              <a:ext uri="{FF2B5EF4-FFF2-40B4-BE49-F238E27FC236}">
                <a16:creationId xmlns:a16="http://schemas.microsoft.com/office/drawing/2014/main" id="{4FBE6DBB-D49E-5D46-BE72-43AB6FBEFFAE}"/>
              </a:ext>
            </a:extLst>
          </p:cNvPr>
          <p:cNvSpPr txBox="1"/>
          <p:nvPr/>
        </p:nvSpPr>
        <p:spPr>
          <a:xfrm>
            <a:off x="5861741" y="2273653"/>
            <a:ext cx="1420710" cy="461665"/>
          </a:xfrm>
          <a:prstGeom prst="rect">
            <a:avLst/>
          </a:prstGeom>
          <a:noFill/>
        </p:spPr>
        <p:txBody>
          <a:bodyPr wrap="none" rtlCol="0">
            <a:spAutoFit/>
          </a:bodyPr>
          <a:lstStyle/>
          <a:p>
            <a:r>
              <a:rPr lang="cs-CZ" sz="2400" dirty="0" err="1">
                <a:solidFill>
                  <a:srgbClr val="92D050"/>
                </a:solidFill>
              </a:rPr>
              <a:t>Hamilton</a:t>
            </a:r>
            <a:endParaRPr lang="cs-CZ" sz="2400" dirty="0">
              <a:solidFill>
                <a:srgbClr val="92D050"/>
              </a:solidFill>
            </a:endParaRPr>
          </a:p>
        </p:txBody>
      </p:sp>
      <mc:AlternateContent xmlns:mc="http://schemas.openxmlformats.org/markup-compatibility/2006" xmlns:a14="http://schemas.microsoft.com/office/drawing/2010/main">
        <mc:Choice Requires="a14">
          <p:sp>
            <p:nvSpPr>
              <p:cNvPr id="29" name="TextovéPole 28">
                <a:extLst>
                  <a:ext uri="{FF2B5EF4-FFF2-40B4-BE49-F238E27FC236}">
                    <a16:creationId xmlns:a16="http://schemas.microsoft.com/office/drawing/2014/main" id="{01EEAAD1-8F9D-813C-9CB2-11A2D70B3FF8}"/>
                  </a:ext>
                </a:extLst>
              </p:cNvPr>
              <p:cNvSpPr txBox="1"/>
              <p:nvPr/>
            </p:nvSpPr>
            <p:spPr>
              <a:xfrm>
                <a:off x="614923" y="2755995"/>
                <a:ext cx="3797065" cy="4238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unc>
                        <m:funcPr>
                          <m:ctrlPr>
                            <a:rPr lang="cs-CZ" sz="2400" i="1">
                              <a:latin typeface="Cambria Math" panose="02040503050406030204" pitchFamily="18" charset="0"/>
                              <a:ea typeface="Aptos" panose="020B0004020202020204" pitchFamily="34" charset="0"/>
                              <a:cs typeface="Times New Roman" panose="02020603050405020304" pitchFamily="18" charset="0"/>
                            </a:rPr>
                          </m:ctrlPr>
                        </m:funcPr>
                        <m:fName>
                          <m:r>
                            <m:rPr>
                              <m:sty m:val="p"/>
                            </m:rPr>
                            <a:rPr lang="cs-CZ" sz="2400">
                              <a:latin typeface="Cambria Math" panose="02040503050406030204" pitchFamily="18" charset="0"/>
                              <a:ea typeface="Aptos" panose="020B0004020202020204" pitchFamily="34" charset="0"/>
                              <a:cs typeface="Times New Roman" panose="02020603050405020304" pitchFamily="18" charset="0"/>
                            </a:rPr>
                            <m:t>exp</m:t>
                          </m:r>
                        </m:fName>
                        <m:e>
                          <m:d>
                            <m:dPr>
                              <m:ctrlPr>
                                <a:rPr lang="cs-CZ" sz="2400" i="1">
                                  <a:latin typeface="Cambria Math" panose="02040503050406030204" pitchFamily="18" charset="0"/>
                                  <a:ea typeface="Aptos" panose="020B0004020202020204" pitchFamily="34" charset="0"/>
                                  <a:cs typeface="Times New Roman" panose="02020603050405020304" pitchFamily="18" charset="0"/>
                                </a:rPr>
                              </m:ctrlPr>
                            </m:dPr>
                            <m:e>
                              <m:r>
                                <m:rPr>
                                  <m:sty m:val="p"/>
                                </m:rPr>
                                <a:rPr lang="cs-CZ" sz="2400">
                                  <a:latin typeface="Cambria Math" panose="02040503050406030204" pitchFamily="18" charset="0"/>
                                  <a:ea typeface="Aptos" panose="020B0004020202020204" pitchFamily="34" charset="0"/>
                                  <a:cs typeface="Times New Roman" panose="02020603050405020304" pitchFamily="18" charset="0"/>
                                </a:rPr>
                                <m:t>i</m:t>
                              </m:r>
                              <m:r>
                                <a:rPr lang="cs-CZ" sz="2400" i="1" smtClean="0">
                                  <a:solidFill>
                                    <a:srgbClr val="C00000"/>
                                  </a:solidFill>
                                  <a:latin typeface="Cambria Math" panose="02040503050406030204" pitchFamily="18" charset="0"/>
                                  <a:ea typeface="Aptos" panose="020B0004020202020204" pitchFamily="34" charset="0"/>
                                  <a:cs typeface="Times New Roman" panose="02020603050405020304" pitchFamily="18" charset="0"/>
                                </a:rPr>
                                <m:t>𝜙</m:t>
                              </m:r>
                            </m:e>
                          </m:d>
                        </m:e>
                      </m:func>
                      <m:r>
                        <a:rPr lang="cs-CZ" sz="2400" b="0" i="1" smtClean="0">
                          <a:latin typeface="Cambria Math" panose="02040503050406030204" pitchFamily="18" charset="0"/>
                          <a:ea typeface="Aptos" panose="020B0004020202020204" pitchFamily="34" charset="0"/>
                          <a:cs typeface="Times New Roman" panose="02020603050405020304" pitchFamily="18" charset="0"/>
                        </a:rPr>
                        <m:t>,</m:t>
                      </m:r>
                      <m:r>
                        <a:rPr lang="cs-CZ" sz="2400" i="1" smtClea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𝜙</m:t>
                      </m:r>
                      <m:d>
                        <m:dPr>
                          <m:ctrlPr>
                            <a:rPr lang="cs-CZ" sz="2400" b="0" i="1" smtClean="0">
                              <a:solidFill>
                                <a:schemeClr val="tx1"/>
                              </a:solidFill>
                              <a:latin typeface="Cambria Math" panose="02040503050406030204" pitchFamily="18" charset="0"/>
                              <a:cs typeface="Times New Roman" panose="02020603050405020304" pitchFamily="18" charset="0"/>
                            </a:rPr>
                          </m:ctrlPr>
                        </m:dPr>
                        <m:e>
                          <m:acc>
                            <m:accPr>
                              <m:chr m:val="⃗"/>
                              <m:ctrlPr>
                                <a:rPr lang="cs-CZ" sz="2400" b="0" i="1" smtClean="0">
                                  <a:solidFill>
                                    <a:schemeClr val="tx1"/>
                                  </a:solidFill>
                                  <a:latin typeface="Cambria Math" panose="02040503050406030204" pitchFamily="18" charset="0"/>
                                  <a:cs typeface="Times New Roman" panose="02020603050405020304" pitchFamily="18" charset="0"/>
                                </a:rPr>
                              </m:ctrlPr>
                            </m:accPr>
                            <m:e>
                              <m:r>
                                <a:rPr lang="cs-CZ" sz="2400" b="0" i="1" smtClean="0">
                                  <a:solidFill>
                                    <a:schemeClr val="tx1"/>
                                  </a:solidFill>
                                  <a:latin typeface="Cambria Math" panose="02040503050406030204" pitchFamily="18" charset="0"/>
                                  <a:cs typeface="Times New Roman" panose="02020603050405020304" pitchFamily="18" charset="0"/>
                                </a:rPr>
                                <m:t>𝑟</m:t>
                              </m:r>
                            </m:e>
                          </m:acc>
                          <m:r>
                            <a:rPr lang="cs-CZ" sz="2400" b="0" i="1" smtClean="0">
                              <a:solidFill>
                                <a:schemeClr val="tx1"/>
                              </a:solidFill>
                              <a:latin typeface="Cambria Math" panose="02040503050406030204" pitchFamily="18" charset="0"/>
                            </a:rPr>
                            <m:t>,</m:t>
                          </m:r>
                          <m:r>
                            <a:rPr lang="cs-CZ" sz="2400" b="0" i="1" smtClean="0">
                              <a:solidFill>
                                <a:schemeClr val="tx1"/>
                              </a:solidFill>
                              <a:latin typeface="Cambria Math" panose="02040503050406030204" pitchFamily="18" charset="0"/>
                            </a:rPr>
                            <m:t>𝑡</m:t>
                          </m:r>
                        </m:e>
                      </m:d>
                      <m:r>
                        <a:rPr lang="cs-CZ" sz="2400"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cs-CZ" sz="2400" i="1">
                              <a:latin typeface="Cambria Math" panose="02040503050406030204" pitchFamily="18" charset="0"/>
                              <a:ea typeface="Times New Roman" panose="02020603050405020304" pitchFamily="18" charset="0"/>
                              <a:cs typeface="Times New Roman" panose="02020603050405020304" pitchFamily="18" charset="0"/>
                            </a:rPr>
                          </m:ctrlPr>
                        </m:accPr>
                        <m:e>
                          <m:r>
                            <a:rPr lang="cs-CZ" sz="2400" i="1">
                              <a:latin typeface="Cambria Math" panose="02040503050406030204" pitchFamily="18" charset="0"/>
                              <a:ea typeface="Times New Roman" panose="02020603050405020304" pitchFamily="18" charset="0"/>
                              <a:cs typeface="Times New Roman" panose="02020603050405020304" pitchFamily="18" charset="0"/>
                            </a:rPr>
                            <m:t>𝑘</m:t>
                          </m:r>
                        </m:e>
                      </m:acc>
                      <m:r>
                        <a:rPr lang="cs-CZ" sz="2400" i="1">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cs-CZ" sz="2400" i="1">
                              <a:latin typeface="Cambria Math" panose="02040503050406030204" pitchFamily="18" charset="0"/>
                              <a:ea typeface="Times New Roman" panose="02020603050405020304" pitchFamily="18" charset="0"/>
                              <a:cs typeface="Times New Roman" panose="02020603050405020304" pitchFamily="18" charset="0"/>
                            </a:rPr>
                          </m:ctrlPr>
                        </m:accPr>
                        <m:e>
                          <m:r>
                            <a:rPr lang="cs-CZ" sz="2400" i="1">
                              <a:latin typeface="Cambria Math" panose="02040503050406030204" pitchFamily="18" charset="0"/>
                              <a:ea typeface="Times New Roman" panose="02020603050405020304" pitchFamily="18" charset="0"/>
                              <a:cs typeface="Times New Roman" panose="02020603050405020304" pitchFamily="18" charset="0"/>
                            </a:rPr>
                            <m:t>𝑟</m:t>
                          </m:r>
                        </m:e>
                      </m:acc>
                      <m:r>
                        <a:rPr lang="cs-CZ" sz="2400" i="1">
                          <a:latin typeface="Cambria Math" panose="02040503050406030204" pitchFamily="18" charset="0"/>
                          <a:ea typeface="Times New Roman" panose="02020603050405020304" pitchFamily="18" charset="0"/>
                          <a:cs typeface="Times New Roman" panose="02020603050405020304" pitchFamily="18" charset="0"/>
                        </a:rPr>
                        <m:t>−</m:t>
                      </m:r>
                      <m:r>
                        <a:rPr lang="cs-CZ" sz="2400" i="1">
                          <a:latin typeface="Cambria Math" panose="02040503050406030204" pitchFamily="18" charset="0"/>
                          <a:ea typeface="Times New Roman" panose="02020603050405020304" pitchFamily="18" charset="0"/>
                          <a:cs typeface="Times New Roman" panose="02020603050405020304" pitchFamily="18" charset="0"/>
                        </a:rPr>
                        <m:t>𝜔</m:t>
                      </m:r>
                      <m:r>
                        <a:rPr lang="cs-CZ" sz="2400" i="1">
                          <a:latin typeface="Cambria Math" panose="02040503050406030204" pitchFamily="18" charset="0"/>
                          <a:ea typeface="Times New Roman" panose="02020603050405020304" pitchFamily="18" charset="0"/>
                          <a:cs typeface="Times New Roman" panose="02020603050405020304" pitchFamily="18" charset="0"/>
                        </a:rPr>
                        <m:t>𝑡</m:t>
                      </m:r>
                    </m:oMath>
                  </m:oMathPara>
                </a14:m>
                <a:endParaRPr lang="cs-CZ" sz="2400" dirty="0"/>
              </a:p>
            </p:txBody>
          </p:sp>
        </mc:Choice>
        <mc:Fallback xmlns="">
          <p:sp>
            <p:nvSpPr>
              <p:cNvPr id="29" name="TextovéPole 28">
                <a:extLst>
                  <a:ext uri="{FF2B5EF4-FFF2-40B4-BE49-F238E27FC236}">
                    <a16:creationId xmlns:a16="http://schemas.microsoft.com/office/drawing/2014/main" id="{01EEAAD1-8F9D-813C-9CB2-11A2D70B3FF8}"/>
                  </a:ext>
                </a:extLst>
              </p:cNvPr>
              <p:cNvSpPr txBox="1">
                <a:spLocks noRot="1" noChangeAspect="1" noMove="1" noResize="1" noEditPoints="1" noAdjustHandles="1" noChangeArrowheads="1" noChangeShapeType="1" noTextEdit="1"/>
              </p:cNvSpPr>
              <p:nvPr/>
            </p:nvSpPr>
            <p:spPr>
              <a:xfrm>
                <a:off x="614923" y="2755995"/>
                <a:ext cx="3797065" cy="423899"/>
              </a:xfrm>
              <a:prstGeom prst="rect">
                <a:avLst/>
              </a:prstGeom>
              <a:blipFill>
                <a:blip r:embed="rId13"/>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8" name="TextovéPole 7">
                <a:extLst>
                  <a:ext uri="{FF2B5EF4-FFF2-40B4-BE49-F238E27FC236}">
                    <a16:creationId xmlns:a16="http://schemas.microsoft.com/office/drawing/2014/main" id="{E90FBF10-3EDC-9004-B0D8-B27105613290}"/>
                  </a:ext>
                </a:extLst>
              </p:cNvPr>
              <p:cNvSpPr txBox="1"/>
              <p:nvPr/>
            </p:nvSpPr>
            <p:spPr>
              <a:xfrm>
                <a:off x="9642713" y="3069218"/>
                <a:ext cx="2392792" cy="693844"/>
              </a:xfrm>
              <a:prstGeom prst="rect">
                <a:avLst/>
              </a:prstGeom>
              <a:solidFill>
                <a:srgbClr val="FFFFC9"/>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rPr>
                        <m:t>𝑘</m:t>
                      </m:r>
                      <m:r>
                        <a:rPr lang="cs-CZ" sz="2400" b="0" i="1" smtClean="0">
                          <a:latin typeface="Cambria Math" panose="02040503050406030204" pitchFamily="18" charset="0"/>
                        </a:rPr>
                        <m:t>=</m:t>
                      </m:r>
                      <m:f>
                        <m:fPr>
                          <m:ctrlPr>
                            <a:rPr lang="cs-CZ" sz="2400" b="0" i="1" smtClean="0">
                              <a:latin typeface="Cambria Math" panose="02040503050406030204" pitchFamily="18" charset="0"/>
                            </a:rPr>
                          </m:ctrlPr>
                        </m:fPr>
                        <m:num>
                          <m:r>
                            <a:rPr lang="cs-CZ" sz="2400" b="0" i="1" smtClean="0">
                              <a:latin typeface="Cambria Math" panose="02040503050406030204" pitchFamily="18" charset="0"/>
                            </a:rPr>
                            <m:t>2</m:t>
                          </m:r>
                          <m:r>
                            <a:rPr lang="cs-CZ" sz="2400" b="0" i="1" smtClean="0">
                              <a:latin typeface="Cambria Math" panose="02040503050406030204" pitchFamily="18" charset="0"/>
                              <a:ea typeface="Cambria Math" panose="02040503050406030204" pitchFamily="18" charset="0"/>
                            </a:rPr>
                            <m:t>𝜋</m:t>
                          </m:r>
                        </m:num>
                        <m:den>
                          <m:r>
                            <a:rPr lang="cs-CZ" sz="2400" b="0" i="1" smtClean="0">
                              <a:latin typeface="Cambria Math" panose="02040503050406030204" pitchFamily="18" charset="0"/>
                              <a:ea typeface="Cambria Math" panose="02040503050406030204" pitchFamily="18" charset="0"/>
                            </a:rPr>
                            <m:t>𝜆</m:t>
                          </m:r>
                        </m:den>
                      </m:f>
                      <m:r>
                        <a:rPr lang="cs-CZ" sz="2400" b="0" i="1" smtClean="0">
                          <a:latin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𝜔</m:t>
                      </m:r>
                      <m:r>
                        <a:rPr lang="cs-CZ" sz="2400" b="0" i="1" smtClean="0">
                          <a:latin typeface="Cambria Math" panose="02040503050406030204" pitchFamily="18" charset="0"/>
                          <a:ea typeface="Cambria Math" panose="02040503050406030204" pitchFamily="18" charset="0"/>
                        </a:rPr>
                        <m:t>=2</m:t>
                      </m:r>
                      <m:r>
                        <a:rPr lang="cs-CZ" sz="2400" b="0" i="1" smtClean="0">
                          <a:latin typeface="Cambria Math" panose="02040503050406030204" pitchFamily="18" charset="0"/>
                          <a:ea typeface="Cambria Math" panose="02040503050406030204" pitchFamily="18" charset="0"/>
                        </a:rPr>
                        <m:t>𝜋</m:t>
                      </m:r>
                      <m:r>
                        <a:rPr lang="cs-CZ" sz="2400" b="0" i="1" smtClean="0">
                          <a:latin typeface="Cambria Math" panose="02040503050406030204" pitchFamily="18" charset="0"/>
                          <a:ea typeface="Cambria Math" panose="02040503050406030204" pitchFamily="18" charset="0"/>
                        </a:rPr>
                        <m:t>𝑓</m:t>
                      </m:r>
                    </m:oMath>
                  </m:oMathPara>
                </a14:m>
                <a:endParaRPr lang="cs-CZ" sz="2400" dirty="0"/>
              </a:p>
            </p:txBody>
          </p:sp>
        </mc:Choice>
        <mc:Fallback xmlns="">
          <p:sp>
            <p:nvSpPr>
              <p:cNvPr id="8" name="TextovéPole 7">
                <a:extLst>
                  <a:ext uri="{FF2B5EF4-FFF2-40B4-BE49-F238E27FC236}">
                    <a16:creationId xmlns:a16="http://schemas.microsoft.com/office/drawing/2014/main" id="{E90FBF10-3EDC-9004-B0D8-B27105613290}"/>
                  </a:ext>
                </a:extLst>
              </p:cNvPr>
              <p:cNvSpPr txBox="1">
                <a:spLocks noRot="1" noChangeAspect="1" noMove="1" noResize="1" noEditPoints="1" noAdjustHandles="1" noChangeArrowheads="1" noChangeShapeType="1" noTextEdit="1"/>
              </p:cNvSpPr>
              <p:nvPr/>
            </p:nvSpPr>
            <p:spPr>
              <a:xfrm>
                <a:off x="9642713" y="3069218"/>
                <a:ext cx="2392792" cy="693844"/>
              </a:xfrm>
              <a:prstGeom prst="rect">
                <a:avLst/>
              </a:prstGeom>
              <a:blipFill>
                <a:blip r:embed="rId14"/>
                <a:stretch>
                  <a:fillRect/>
                </a:stretch>
              </a:blipFill>
            </p:spPr>
            <p:txBody>
              <a:bodyPr/>
              <a:lstStyle/>
              <a:p>
                <a:r>
                  <a:rPr lang="cs-CZ">
                    <a:noFill/>
                  </a:rPr>
                  <a:t> </a:t>
                </a:r>
              </a:p>
            </p:txBody>
          </p:sp>
        </mc:Fallback>
      </mc:AlternateContent>
      <p:cxnSp>
        <p:nvCxnSpPr>
          <p:cNvPr id="9" name="Přímá spojnice se šipkou 8">
            <a:extLst>
              <a:ext uri="{FF2B5EF4-FFF2-40B4-BE49-F238E27FC236}">
                <a16:creationId xmlns:a16="http://schemas.microsoft.com/office/drawing/2014/main" id="{9602EA59-EDB3-F5FE-C803-5B3033557EBE}"/>
              </a:ext>
            </a:extLst>
          </p:cNvPr>
          <p:cNvCxnSpPr/>
          <p:nvPr/>
        </p:nvCxnSpPr>
        <p:spPr>
          <a:xfrm>
            <a:off x="770965" y="5047129"/>
            <a:ext cx="558988" cy="251012"/>
          </a:xfrm>
          <a:prstGeom prst="straightConnector1">
            <a:avLst/>
          </a:prstGeom>
          <a:ln>
            <a:solidFill>
              <a:srgbClr val="FF0000"/>
            </a:solidFill>
            <a:tailEnd type="stealth" w="lg" len="lg"/>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93138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22EDC-A343-012F-3CD2-4BF3388BC477}"/>
            </a:ext>
          </a:extLst>
        </p:cNvPr>
        <p:cNvGrpSpPr/>
        <p:nvPr/>
      </p:nvGrpSpPr>
      <p:grpSpPr>
        <a:xfrm>
          <a:off x="0" y="0"/>
          <a:ext cx="0" cy="0"/>
          <a:chOff x="0" y="0"/>
          <a:chExt cx="0" cy="0"/>
        </a:xfrm>
      </p:grpSpPr>
      <p:sp>
        <p:nvSpPr>
          <p:cNvPr id="4" name="Obdélník 3">
            <a:extLst>
              <a:ext uri="{FF2B5EF4-FFF2-40B4-BE49-F238E27FC236}">
                <a16:creationId xmlns:a16="http://schemas.microsoft.com/office/drawing/2014/main" id="{AE7DDFB1-C603-E9B0-3740-D3AF85CD4DEF}"/>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 name="TextovéPole 4">
            <a:extLst>
              <a:ext uri="{FF2B5EF4-FFF2-40B4-BE49-F238E27FC236}">
                <a16:creationId xmlns:a16="http://schemas.microsoft.com/office/drawing/2014/main" id="{6F07F9C8-11FD-C997-43EF-933CDB610601}"/>
              </a:ext>
            </a:extLst>
          </p:cNvPr>
          <p:cNvSpPr txBox="1"/>
          <p:nvPr/>
        </p:nvSpPr>
        <p:spPr>
          <a:xfrm>
            <a:off x="1959447" y="28602"/>
            <a:ext cx="8380820"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a:t>
            </a:r>
            <a:r>
              <a:rPr lang="cs-CZ" sz="2400" cap="small" dirty="0" err="1">
                <a:solidFill>
                  <a:srgbClr val="70AD47">
                    <a:lumMod val="50000"/>
                  </a:srgbClr>
                </a:solidFill>
                <a:latin typeface="Calibri" panose="020F0502020204030204"/>
              </a:rPr>
              <a:t>nerelativistickou</a:t>
            </a:r>
            <a:r>
              <a:rPr lang="cs-CZ" sz="2400" cap="small" dirty="0">
                <a:solidFill>
                  <a:srgbClr val="70AD47">
                    <a:lumMod val="50000"/>
                  </a:srgbClr>
                </a:solidFill>
                <a:latin typeface="Calibri" panose="020F0502020204030204"/>
              </a:rPr>
              <a:t> vlnovou rovnici (potřetí)</a:t>
            </a:r>
          </a:p>
        </p:txBody>
      </p:sp>
      <p:sp>
        <p:nvSpPr>
          <p:cNvPr id="6" name="TextovéPole 5">
            <a:extLst>
              <a:ext uri="{FF2B5EF4-FFF2-40B4-BE49-F238E27FC236}">
                <a16:creationId xmlns:a16="http://schemas.microsoft.com/office/drawing/2014/main" id="{1BE592E7-2FFF-64BD-1818-56274592AD82}"/>
              </a:ext>
            </a:extLst>
          </p:cNvPr>
          <p:cNvSpPr txBox="1"/>
          <p:nvPr/>
        </p:nvSpPr>
        <p:spPr>
          <a:xfrm>
            <a:off x="11363013" y="0"/>
            <a:ext cx="415498" cy="507831"/>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II</a:t>
            </a:r>
          </a:p>
        </p:txBody>
      </p:sp>
      <p:sp>
        <p:nvSpPr>
          <p:cNvPr id="12" name="TextovéPole 11">
            <a:extLst>
              <a:ext uri="{FF2B5EF4-FFF2-40B4-BE49-F238E27FC236}">
                <a16:creationId xmlns:a16="http://schemas.microsoft.com/office/drawing/2014/main" id="{0D9CADB0-F4F2-4BAC-0284-D74EEFF1A470}"/>
              </a:ext>
            </a:extLst>
          </p:cNvPr>
          <p:cNvSpPr txBox="1"/>
          <p:nvPr/>
        </p:nvSpPr>
        <p:spPr>
          <a:xfrm>
            <a:off x="528916" y="595378"/>
            <a:ext cx="10408023" cy="677108"/>
          </a:xfrm>
          <a:prstGeom prst="rect">
            <a:avLst/>
          </a:prstGeom>
          <a:noFill/>
        </p:spPr>
        <p:txBody>
          <a:bodyPr wrap="square">
            <a:spAutoFit/>
          </a:bodyPr>
          <a:lstStyle/>
          <a:p>
            <a:r>
              <a:rPr lang="cs-CZ" sz="1900" dirty="0">
                <a:solidFill>
                  <a:srgbClr val="0070C0"/>
                </a:solidFill>
                <a:latin typeface="Cavolini" panose="03000502040302020204" pitchFamily="66" charset="0"/>
                <a:cs typeface="Cavolini" panose="03000502040302020204" pitchFamily="66" charset="0"/>
              </a:rPr>
              <a:t>Východiskem </a:t>
            </a:r>
            <a:r>
              <a:rPr lang="cs-CZ" sz="19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Schrödingerových</a:t>
            </a:r>
            <a:r>
              <a:rPr lang="cs-CZ" sz="1900" dirty="0">
                <a:solidFill>
                  <a:srgbClr val="0070C0"/>
                </a:solidFill>
                <a:latin typeface="Cavolini" panose="03000502040302020204" pitchFamily="66" charset="0"/>
                <a:cs typeface="Cavolini" panose="03000502040302020204" pitchFamily="66" charset="0"/>
              </a:rPr>
              <a:t> úvah je opět </a:t>
            </a:r>
            <a:r>
              <a:rPr lang="cs-CZ" sz="19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Hamiltonova</a:t>
            </a:r>
            <a:r>
              <a:rPr lang="cs-CZ" sz="19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a:t>
            </a:r>
            <a:r>
              <a:rPr lang="cs-CZ" sz="19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Jacobiho</a:t>
            </a:r>
            <a:r>
              <a:rPr lang="cs-CZ" sz="19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teorie</a:t>
            </a:r>
            <a:r>
              <a:rPr lang="cs-CZ" sz="1900" dirty="0">
                <a:solidFill>
                  <a:srgbClr val="0070C0"/>
                </a:solidFill>
                <a:latin typeface="Cavolini" panose="03000502040302020204" pitchFamily="66" charset="0"/>
                <a:cs typeface="Cavolini" panose="03000502040302020204" pitchFamily="66" charset="0"/>
              </a:rPr>
              <a:t>, z níž plyne</a:t>
            </a:r>
          </a:p>
        </p:txBody>
      </p:sp>
      <p:sp>
        <p:nvSpPr>
          <p:cNvPr id="17" name="TextovéPole 16">
            <a:extLst>
              <a:ext uri="{FF2B5EF4-FFF2-40B4-BE49-F238E27FC236}">
                <a16:creationId xmlns:a16="http://schemas.microsoft.com/office/drawing/2014/main" id="{D84056D4-C073-86B6-7D5F-D34EFBD48678}"/>
              </a:ext>
            </a:extLst>
          </p:cNvPr>
          <p:cNvSpPr txBox="1"/>
          <p:nvPr/>
        </p:nvSpPr>
        <p:spPr>
          <a:xfrm>
            <a:off x="582705" y="2314899"/>
            <a:ext cx="1841405" cy="430887"/>
          </a:xfrm>
          <a:prstGeom prst="rect">
            <a:avLst/>
          </a:prstGeom>
          <a:noFill/>
        </p:spPr>
        <p:txBody>
          <a:bodyPr wrap="square" rtlCol="0">
            <a:spAutoFit/>
          </a:bodyPr>
          <a:lstStyle/>
          <a:p>
            <a:r>
              <a:rPr lang="cs-CZ" sz="2200" dirty="0"/>
              <a:t>Pro </a:t>
            </a:r>
            <a:r>
              <a:rPr lang="cs-CZ" sz="2200" dirty="0">
                <a:solidFill>
                  <a:srgbClr val="C00000"/>
                </a:solidFill>
              </a:rPr>
              <a:t>vlnu</a:t>
            </a:r>
            <a:r>
              <a:rPr lang="cs-CZ" sz="2200" dirty="0"/>
              <a:t> tvaru</a:t>
            </a:r>
          </a:p>
        </p:txBody>
      </p:sp>
      <mc:AlternateContent xmlns:mc="http://schemas.openxmlformats.org/markup-compatibility/2006" xmlns:a14="http://schemas.microsoft.com/office/drawing/2010/main">
        <mc:Choice Requires="a14">
          <p:sp>
            <p:nvSpPr>
              <p:cNvPr id="18" name="TextovéPole 17">
                <a:extLst>
                  <a:ext uri="{FF2B5EF4-FFF2-40B4-BE49-F238E27FC236}">
                    <a16:creationId xmlns:a16="http://schemas.microsoft.com/office/drawing/2014/main" id="{68037447-4981-AD86-79B8-B5B7DBD665B7}"/>
                  </a:ext>
                </a:extLst>
              </p:cNvPr>
              <p:cNvSpPr txBox="1"/>
              <p:nvPr/>
            </p:nvSpPr>
            <p:spPr>
              <a:xfrm>
                <a:off x="4005575" y="5950985"/>
                <a:ext cx="1147174" cy="563616"/>
              </a:xfrm>
              <a:prstGeom prst="rect">
                <a:avLst/>
              </a:prstGeom>
              <a:noFill/>
            </p:spPr>
            <p:txBody>
              <a:bodyPr wrap="none" lIns="0" tIns="0" rIns="0" bIns="0" rtlCol="0">
                <a:spAutoFit/>
              </a:bodyPr>
              <a:lstStyle/>
              <a:p>
                <a:pPr>
                  <a:lnSpc>
                    <a:spcPct val="107000"/>
                  </a:lnSpc>
                  <a:spcAft>
                    <a:spcPts val="800"/>
                  </a:spcAft>
                  <a:buNone/>
                </a:pPr>
                <a14:m>
                  <m:oMathPara xmlns:m="http://schemas.openxmlformats.org/officeDocument/2006/math">
                    <m:oMathParaPr>
                      <m:jc m:val="centerGroup"/>
                    </m:oMathParaPr>
                    <m:oMath xmlns:m="http://schemas.openxmlformats.org/officeDocument/2006/math">
                      <m:r>
                        <a:rPr lang="cs-CZ" sz="2800" i="1" kern="100" smtClean="0">
                          <a:solidFill>
                            <a:srgbClr val="C00000"/>
                          </a:solidFill>
                          <a:latin typeface="Cambria Math" panose="02040503050406030204" pitchFamily="18" charset="0"/>
                          <a:ea typeface="Cambria Math" panose="02040503050406030204" pitchFamily="18" charset="0"/>
                          <a:cs typeface="Times New Roman" panose="02020603050405020304" pitchFamily="18" charset="0"/>
                        </a:rPr>
                        <m:t>𝜙</m:t>
                      </m:r>
                      <m:r>
                        <a:rPr lang="cs-CZ" sz="2800" i="1" kern="100" smtClean="0">
                          <a:solidFill>
                            <a:srgbClr val="92D050"/>
                          </a:solidFill>
                          <a:latin typeface="Cambria Math" panose="02040503050406030204" pitchFamily="18" charset="0"/>
                          <a:ea typeface="Cambria Math" panose="02040503050406030204" pitchFamily="18" charset="0"/>
                          <a:cs typeface="Times New Roman" panose="02020603050405020304" pitchFamily="18" charset="0"/>
                        </a:rPr>
                        <m:t>⟶</m:t>
                      </m:r>
                      <m:r>
                        <a:rPr lang="cs-CZ" sz="2800" i="1">
                          <a:solidFill>
                            <a:srgbClr val="00B0F0"/>
                          </a:solidFill>
                          <a:latin typeface="Cambria Math" panose="02040503050406030204" pitchFamily="18" charset="0"/>
                          <a:ea typeface="Aptos" panose="020B0004020202020204" pitchFamily="34" charset="0"/>
                          <a:cs typeface="Times New Roman" panose="02020603050405020304" pitchFamily="18" charset="0"/>
                        </a:rPr>
                        <m:t>𝑆</m:t>
                      </m:r>
                    </m:oMath>
                  </m:oMathPara>
                </a14:m>
                <a:endParaRPr lang="cs-CZ" sz="2800" kern="100" dirty="0">
                  <a:latin typeface="Aptos" panose="020B0004020202020204" pitchFamily="34" charset="0"/>
                  <a:ea typeface="Aptos" panose="020B0004020202020204" pitchFamily="34" charset="0"/>
                  <a:cs typeface="Times New Roman" panose="02020603050405020304" pitchFamily="18" charset="0"/>
                </a:endParaRPr>
              </a:p>
            </p:txBody>
          </p:sp>
        </mc:Choice>
        <mc:Fallback xmlns="">
          <p:sp>
            <p:nvSpPr>
              <p:cNvPr id="18" name="TextovéPole 17">
                <a:extLst>
                  <a:ext uri="{FF2B5EF4-FFF2-40B4-BE49-F238E27FC236}">
                    <a16:creationId xmlns:a16="http://schemas.microsoft.com/office/drawing/2014/main" id="{68037447-4981-AD86-79B8-B5B7DBD665B7}"/>
                  </a:ext>
                </a:extLst>
              </p:cNvPr>
              <p:cNvSpPr txBox="1">
                <a:spLocks noRot="1" noChangeAspect="1" noMove="1" noResize="1" noEditPoints="1" noAdjustHandles="1" noChangeArrowheads="1" noChangeShapeType="1" noTextEdit="1"/>
              </p:cNvSpPr>
              <p:nvPr/>
            </p:nvSpPr>
            <p:spPr>
              <a:xfrm>
                <a:off x="4005575" y="5950985"/>
                <a:ext cx="1147174" cy="563616"/>
              </a:xfrm>
              <a:prstGeom prst="rect">
                <a:avLst/>
              </a:prstGeom>
              <a:blipFill>
                <a:blip r:embed="rId2"/>
                <a:stretch>
                  <a:fillRect/>
                </a:stretch>
              </a:blipFill>
            </p:spPr>
            <p:txBody>
              <a:bodyPr/>
              <a:lstStyle/>
              <a:p>
                <a:r>
                  <a:rPr lang="cs-CZ">
                    <a:noFill/>
                  </a:rPr>
                  <a:t> </a:t>
                </a:r>
              </a:p>
            </p:txBody>
          </p:sp>
        </mc:Fallback>
      </mc:AlternateContent>
      <p:sp>
        <p:nvSpPr>
          <p:cNvPr id="22" name="TextovéPole 21">
            <a:extLst>
              <a:ext uri="{FF2B5EF4-FFF2-40B4-BE49-F238E27FC236}">
                <a16:creationId xmlns:a16="http://schemas.microsoft.com/office/drawing/2014/main" id="{ED92458B-65E2-BA1A-2093-1E4B9DDF2315}"/>
              </a:ext>
            </a:extLst>
          </p:cNvPr>
          <p:cNvSpPr txBox="1"/>
          <p:nvPr/>
        </p:nvSpPr>
        <p:spPr>
          <a:xfrm>
            <a:off x="4352458" y="6248505"/>
            <a:ext cx="457176" cy="553998"/>
          </a:xfrm>
          <a:prstGeom prst="rect">
            <a:avLst/>
          </a:prstGeom>
          <a:noFill/>
        </p:spPr>
        <p:txBody>
          <a:bodyPr wrap="none" rtlCol="0">
            <a:spAutoFit/>
          </a:bodyPr>
          <a:lstStyle/>
          <a:p>
            <a:r>
              <a:rPr lang="cs-CZ" sz="3000" dirty="0">
                <a:solidFill>
                  <a:srgbClr val="92D050"/>
                </a:solidFill>
              </a:rPr>
              <a:t>H</a:t>
            </a:r>
          </a:p>
        </p:txBody>
      </p:sp>
      <mc:AlternateContent xmlns:mc="http://schemas.openxmlformats.org/markup-compatibility/2006" xmlns:a14="http://schemas.microsoft.com/office/drawing/2010/main">
        <mc:Choice Requires="a14">
          <p:sp>
            <p:nvSpPr>
              <p:cNvPr id="8" name="TextovéPole 7">
                <a:extLst>
                  <a:ext uri="{FF2B5EF4-FFF2-40B4-BE49-F238E27FC236}">
                    <a16:creationId xmlns:a16="http://schemas.microsoft.com/office/drawing/2014/main" id="{88350011-5075-CB9B-3390-CCBF91689B0B}"/>
                  </a:ext>
                </a:extLst>
              </p:cNvPr>
              <p:cNvSpPr txBox="1"/>
              <p:nvPr/>
            </p:nvSpPr>
            <p:spPr>
              <a:xfrm>
                <a:off x="588027" y="3947788"/>
                <a:ext cx="11190483" cy="802784"/>
              </a:xfrm>
              <a:prstGeom prst="rect">
                <a:avLst/>
              </a:prstGeom>
              <a:noFill/>
            </p:spPr>
            <p:txBody>
              <a:bodyPr wrap="square">
                <a:spAutoFit/>
              </a:bodyPr>
              <a:lstStyle/>
              <a:p>
                <a:pPr>
                  <a:lnSpc>
                    <a:spcPct val="107000"/>
                  </a:lnSpc>
                  <a:spcAft>
                    <a:spcPts val="800"/>
                  </a:spcAft>
                </a:pPr>
                <a:r>
                  <a:rPr lang="cs-CZ" sz="2200" kern="100" dirty="0">
                    <a:effectLst/>
                    <a:latin typeface="Aptos" panose="020B0004020202020204" pitchFamily="34" charset="0"/>
                    <a:ea typeface="Times New Roman" panose="02020603050405020304" pitchFamily="18" charset="0"/>
                    <a:cs typeface="Times New Roman" panose="02020603050405020304" pitchFamily="18" charset="0"/>
                  </a:rPr>
                  <a:t>Pro rychlost </a:t>
                </a:r>
                <a:r>
                  <a:rPr lang="cs-CZ" sz="2200" b="1" kern="100" dirty="0">
                    <a:solidFill>
                      <a:srgbClr val="C00000"/>
                    </a:solidFill>
                    <a:effectLst/>
                    <a:latin typeface="Aptos" panose="020B0004020202020204" pitchFamily="34" charset="0"/>
                    <a:ea typeface="Times New Roman" panose="02020603050405020304" pitchFamily="18" charset="0"/>
                    <a:cs typeface="Times New Roman" panose="02020603050405020304" pitchFamily="18" charset="0"/>
                  </a:rPr>
                  <a:t>vlny</a:t>
                </a:r>
                <a:r>
                  <a:rPr lang="cs-CZ" sz="2200" kern="100" dirty="0">
                    <a:effectLst/>
                    <a:latin typeface="Aptos" panose="020B0004020202020204" pitchFamily="34" charset="0"/>
                    <a:ea typeface="Times New Roman" panose="02020603050405020304" pitchFamily="18" charset="0"/>
                    <a:cs typeface="Times New Roman" panose="02020603050405020304" pitchFamily="18" charset="0"/>
                  </a:rPr>
                  <a:t> nebo ploch konstantní </a:t>
                </a:r>
                <a:r>
                  <a:rPr lang="cs-CZ" sz="2200" b="1" kern="100" dirty="0">
                    <a:solidFill>
                      <a:srgbClr val="0070C0"/>
                    </a:solidFill>
                    <a:effectLst/>
                    <a:latin typeface="Aptos" panose="020B0004020202020204" pitchFamily="34" charset="0"/>
                    <a:ea typeface="Times New Roman" panose="02020603050405020304" pitchFamily="18" charset="0"/>
                    <a:cs typeface="Times New Roman" panose="02020603050405020304" pitchFamily="18" charset="0"/>
                  </a:rPr>
                  <a:t>akce</a:t>
                </a:r>
                <a:r>
                  <a:rPr lang="cs-CZ" sz="2200" kern="100" dirty="0">
                    <a:effectLst/>
                    <a:latin typeface="Aptos" panose="020B0004020202020204" pitchFamily="34" charset="0"/>
                    <a:ea typeface="Times New Roman" panose="02020603050405020304" pitchFamily="18" charset="0"/>
                    <a:cs typeface="Times New Roman" panose="02020603050405020304" pitchFamily="18" charset="0"/>
                  </a:rPr>
                  <a:t> částice v případě, že se (</a:t>
                </a:r>
                <a:r>
                  <a:rPr lang="cs-CZ" sz="2200" kern="100" dirty="0" err="1">
                    <a:effectLst/>
                    <a:latin typeface="Aptos" panose="020B0004020202020204" pitchFamily="34" charset="0"/>
                    <a:ea typeface="Times New Roman" panose="02020603050405020304" pitchFamily="18" charset="0"/>
                    <a:cs typeface="Times New Roman" panose="02020603050405020304" pitchFamily="18" charset="0"/>
                  </a:rPr>
                  <a:t>nerelativistická</a:t>
                </a:r>
                <a:r>
                  <a:rPr lang="cs-CZ" sz="2200" kern="100" dirty="0">
                    <a:effectLst/>
                    <a:latin typeface="Aptos" panose="020B0004020202020204" pitchFamily="34" charset="0"/>
                    <a:ea typeface="Times New Roman" panose="02020603050405020304" pitchFamily="18" charset="0"/>
                    <a:cs typeface="Times New Roman" panose="02020603050405020304" pitchFamily="18" charset="0"/>
                  </a:rPr>
                  <a:t>) částice pohybuje v </a:t>
                </a:r>
                <a:r>
                  <a:rPr lang="cs-CZ" sz="2200" u="sng" kern="100" dirty="0">
                    <a:effectLst/>
                    <a:latin typeface="Aptos" panose="020B0004020202020204" pitchFamily="34" charset="0"/>
                    <a:ea typeface="Times New Roman" panose="02020603050405020304" pitchFamily="18" charset="0"/>
                    <a:cs typeface="Times New Roman" panose="02020603050405020304" pitchFamily="18" charset="0"/>
                  </a:rPr>
                  <a:t>konzervativním</a:t>
                </a:r>
                <a:r>
                  <a:rPr lang="cs-CZ" sz="2200" kern="100" dirty="0">
                    <a:effectLst/>
                    <a:latin typeface="Aptos" panose="020B0004020202020204" pitchFamily="34" charset="0"/>
                    <a:ea typeface="Times New Roman" panose="02020603050405020304" pitchFamily="18" charset="0"/>
                    <a:cs typeface="Times New Roman" panose="02020603050405020304" pitchFamily="18" charset="0"/>
                  </a:rPr>
                  <a:t> silovém poli s potenciální energií </a:t>
                </a:r>
                <a14:m>
                  <m:oMath xmlns:m="http://schemas.openxmlformats.org/officeDocument/2006/math">
                    <m:r>
                      <a:rPr lang="cs-CZ" sz="2200" i="1">
                        <a:latin typeface="Cambria Math" panose="02040503050406030204" pitchFamily="18" charset="0"/>
                      </a:rPr>
                      <m:t>𝑉</m:t>
                    </m:r>
                    <m:d>
                      <m:dPr>
                        <m:ctrlPr>
                          <a:rPr lang="cs-CZ" sz="2200" i="1">
                            <a:latin typeface="Cambria Math" panose="02040503050406030204" pitchFamily="18" charset="0"/>
                          </a:rPr>
                        </m:ctrlPr>
                      </m:dPr>
                      <m:e>
                        <m:r>
                          <a:rPr lang="cs-CZ" sz="2200" i="1">
                            <a:latin typeface="Cambria Math" panose="02040503050406030204" pitchFamily="18" charset="0"/>
                          </a:rPr>
                          <m:t>𝑥</m:t>
                        </m:r>
                        <m:r>
                          <a:rPr lang="cs-CZ" sz="2200" i="1">
                            <a:latin typeface="Cambria Math" panose="02040503050406030204" pitchFamily="18" charset="0"/>
                          </a:rPr>
                          <m:t>,</m:t>
                        </m:r>
                        <m:r>
                          <a:rPr lang="cs-CZ" sz="2200" i="1">
                            <a:latin typeface="Cambria Math" panose="02040503050406030204" pitchFamily="18" charset="0"/>
                          </a:rPr>
                          <m:t>𝑦</m:t>
                        </m:r>
                        <m:r>
                          <a:rPr lang="cs-CZ" sz="2200" i="1">
                            <a:latin typeface="Cambria Math" panose="02040503050406030204" pitchFamily="18" charset="0"/>
                          </a:rPr>
                          <m:t>,</m:t>
                        </m:r>
                        <m:r>
                          <a:rPr lang="cs-CZ" sz="2200" i="1">
                            <a:latin typeface="Cambria Math" panose="02040503050406030204" pitchFamily="18" charset="0"/>
                          </a:rPr>
                          <m:t>𝑧</m:t>
                        </m:r>
                      </m:e>
                    </m:d>
                  </m:oMath>
                </a14:m>
                <a:r>
                  <a:rPr lang="cs-CZ" sz="2200" kern="100" dirty="0">
                    <a:effectLst/>
                    <a:latin typeface="Aptos" panose="020B0004020202020204" pitchFamily="34" charset="0"/>
                    <a:ea typeface="Times New Roman" panose="02020603050405020304" pitchFamily="18" charset="0"/>
                    <a:cs typeface="Times New Roman" panose="02020603050405020304" pitchFamily="18" charset="0"/>
                  </a:rPr>
                  <a:t>, tedy platí</a:t>
                </a:r>
                <a:endParaRPr lang="cs-CZ" sz="2200" kern="100" dirty="0">
                  <a:effectLst/>
                  <a:latin typeface="Aptos" panose="020B0004020202020204" pitchFamily="34" charset="0"/>
                  <a:ea typeface="Aptos" panose="020B0004020202020204" pitchFamily="34" charset="0"/>
                  <a:cs typeface="Times New Roman" panose="02020603050405020304" pitchFamily="18" charset="0"/>
                </a:endParaRPr>
              </a:p>
            </p:txBody>
          </p:sp>
        </mc:Choice>
        <mc:Fallback xmlns="">
          <p:sp>
            <p:nvSpPr>
              <p:cNvPr id="8" name="TextovéPole 7">
                <a:extLst>
                  <a:ext uri="{FF2B5EF4-FFF2-40B4-BE49-F238E27FC236}">
                    <a16:creationId xmlns:a16="http://schemas.microsoft.com/office/drawing/2014/main" id="{88350011-5075-CB9B-3390-CCBF91689B0B}"/>
                  </a:ext>
                </a:extLst>
              </p:cNvPr>
              <p:cNvSpPr txBox="1">
                <a:spLocks noRot="1" noChangeAspect="1" noMove="1" noResize="1" noEditPoints="1" noAdjustHandles="1" noChangeArrowheads="1" noChangeShapeType="1" noTextEdit="1"/>
              </p:cNvSpPr>
              <p:nvPr/>
            </p:nvSpPr>
            <p:spPr>
              <a:xfrm>
                <a:off x="588027" y="3947788"/>
                <a:ext cx="11190483" cy="802784"/>
              </a:xfrm>
              <a:prstGeom prst="rect">
                <a:avLst/>
              </a:prstGeom>
              <a:blipFill>
                <a:blip r:embed="rId10"/>
                <a:stretch>
                  <a:fillRect l="-708" t="-3817" b="-15267"/>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7" name="TextovéPole 6">
                <a:extLst>
                  <a:ext uri="{FF2B5EF4-FFF2-40B4-BE49-F238E27FC236}">
                    <a16:creationId xmlns:a16="http://schemas.microsoft.com/office/drawing/2014/main" id="{A2B6E391-E445-D77F-C6A2-D1919EB89A6A}"/>
                  </a:ext>
                </a:extLst>
              </p:cNvPr>
              <p:cNvSpPr txBox="1"/>
              <p:nvPr/>
            </p:nvSpPr>
            <p:spPr>
              <a:xfrm>
                <a:off x="5199530" y="1511126"/>
                <a:ext cx="1057597" cy="545662"/>
              </a:xfrm>
              <a:prstGeom prst="rect">
                <a:avLst/>
              </a:prstGeom>
              <a:noFill/>
            </p:spPr>
            <p:txBody>
              <a:bodyPr wrap="none" lIns="0" tIns="0" rIns="0" bIns="0" rtlCol="0">
                <a:spAutoFit/>
              </a:bodyPr>
              <a:lstStyle/>
              <a:p>
                <a:pPr>
                  <a:lnSpc>
                    <a:spcPct val="107000"/>
                  </a:lnSpc>
                  <a:spcAft>
                    <a:spcPts val="800"/>
                  </a:spcAft>
                  <a:buNone/>
                </a:pPr>
                <a14:m>
                  <m:oMathPara xmlns:m="http://schemas.openxmlformats.org/officeDocument/2006/math">
                    <m:oMathParaPr>
                      <m:jc m:val="centerGroup"/>
                    </m:oMathParaPr>
                    <m:oMath xmlns:m="http://schemas.openxmlformats.org/officeDocument/2006/math">
                      <m:acc>
                        <m:accPr>
                          <m:chr m:val="⃗"/>
                          <m:ctrlPr>
                            <a:rPr lang="cs-CZ" sz="2400" i="1" kern="100">
                              <a:latin typeface="Cambria Math" panose="02040503050406030204" pitchFamily="18" charset="0"/>
                              <a:ea typeface="Aptos" panose="020B0004020202020204" pitchFamily="34" charset="0"/>
                              <a:cs typeface="Times New Roman" panose="02020603050405020304" pitchFamily="18" charset="0"/>
                            </a:rPr>
                          </m:ctrlPr>
                        </m:accPr>
                        <m:e>
                          <m:r>
                            <a:rPr lang="cs-CZ" sz="2400" i="1" kern="100">
                              <a:latin typeface="Cambria Math" panose="02040503050406030204" pitchFamily="18" charset="0"/>
                              <a:ea typeface="Aptos" panose="020B0004020202020204" pitchFamily="34" charset="0"/>
                              <a:cs typeface="Times New Roman" panose="02020603050405020304" pitchFamily="18" charset="0"/>
                            </a:rPr>
                            <m:t>𝑝</m:t>
                          </m:r>
                        </m:e>
                      </m:acc>
                      <m:r>
                        <a:rPr lang="cs-CZ" sz="2400" i="1" kern="100">
                          <a:latin typeface="Cambria Math" panose="02040503050406030204" pitchFamily="18" charset="0"/>
                          <a:ea typeface="Aptos" panose="020B0004020202020204" pitchFamily="34" charset="0"/>
                          <a:cs typeface="Times New Roman" panose="02020603050405020304" pitchFamily="18" charset="0"/>
                        </a:rPr>
                        <m:t>=</m:t>
                      </m:r>
                      <m:acc>
                        <m:accPr>
                          <m:chr m:val="⃗"/>
                          <m:ctrlPr>
                            <a:rPr lang="cs-CZ" sz="2400" i="1" kern="100">
                              <a:latin typeface="Cambria Math" panose="02040503050406030204" pitchFamily="18" charset="0"/>
                              <a:ea typeface="Aptos" panose="020B0004020202020204" pitchFamily="34" charset="0"/>
                              <a:cs typeface="Times New Roman" panose="02020603050405020304" pitchFamily="18" charset="0"/>
                            </a:rPr>
                          </m:ctrlPr>
                        </m:accPr>
                        <m:e>
                          <m:r>
                            <m:rPr>
                              <m:sty m:val="p"/>
                            </m:rPr>
                            <a:rPr lang="cs-CZ" sz="2400" kern="100">
                              <a:latin typeface="Cambria Math" panose="02040503050406030204" pitchFamily="18" charset="0"/>
                              <a:ea typeface="Aptos" panose="020B0004020202020204" pitchFamily="34" charset="0"/>
                              <a:cs typeface="Times New Roman" panose="02020603050405020304" pitchFamily="18" charset="0"/>
                            </a:rPr>
                            <m:t>∇</m:t>
                          </m:r>
                        </m:e>
                      </m:acc>
                      <m:r>
                        <a:rPr lang="cs-CZ" sz="2400" i="1" kern="100" smtClean="0">
                          <a:solidFill>
                            <a:srgbClr val="0070C0"/>
                          </a:solidFill>
                          <a:latin typeface="Cambria Math" panose="02040503050406030204" pitchFamily="18" charset="0"/>
                          <a:ea typeface="Aptos" panose="020B0004020202020204" pitchFamily="34" charset="0"/>
                          <a:cs typeface="Times New Roman" panose="02020603050405020304" pitchFamily="18" charset="0"/>
                        </a:rPr>
                        <m:t>𝑆</m:t>
                      </m:r>
                      <m:r>
                        <a:rPr lang="cs-CZ" sz="2400" i="1" kern="100">
                          <a:latin typeface="Cambria Math" panose="02040503050406030204" pitchFamily="18" charset="0"/>
                          <a:ea typeface="Aptos" panose="020B0004020202020204" pitchFamily="34" charset="0"/>
                          <a:cs typeface="Times New Roman" panose="02020603050405020304" pitchFamily="18" charset="0"/>
                        </a:rPr>
                        <m:t> </m:t>
                      </m:r>
                    </m:oMath>
                  </m:oMathPara>
                </a14:m>
                <a:endParaRPr lang="cs-CZ" kern="100" dirty="0">
                  <a:latin typeface="Aptos" panose="020B0004020202020204" pitchFamily="34" charset="0"/>
                  <a:ea typeface="Aptos" panose="020B0004020202020204" pitchFamily="34" charset="0"/>
                  <a:cs typeface="Times New Roman" panose="02020603050405020304" pitchFamily="18" charset="0"/>
                </a:endParaRPr>
              </a:p>
            </p:txBody>
          </p:sp>
        </mc:Choice>
        <mc:Fallback xmlns="">
          <p:sp>
            <p:nvSpPr>
              <p:cNvPr id="7" name="TextovéPole 6">
                <a:extLst>
                  <a:ext uri="{FF2B5EF4-FFF2-40B4-BE49-F238E27FC236}">
                    <a16:creationId xmlns:a16="http://schemas.microsoft.com/office/drawing/2014/main" id="{A2B6E391-E445-D77F-C6A2-D1919EB89A6A}"/>
                  </a:ext>
                </a:extLst>
              </p:cNvPr>
              <p:cNvSpPr txBox="1">
                <a:spLocks noRot="1" noChangeAspect="1" noMove="1" noResize="1" noEditPoints="1" noAdjustHandles="1" noChangeArrowheads="1" noChangeShapeType="1" noTextEdit="1"/>
              </p:cNvSpPr>
              <p:nvPr/>
            </p:nvSpPr>
            <p:spPr>
              <a:xfrm>
                <a:off x="5199530" y="1511126"/>
                <a:ext cx="1057597" cy="545662"/>
              </a:xfrm>
              <a:prstGeom prst="rect">
                <a:avLst/>
              </a:prstGeom>
              <a:blipFill>
                <a:blip r:embed="rId11"/>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1" name="TextovéPole 10">
                <a:extLst>
                  <a:ext uri="{FF2B5EF4-FFF2-40B4-BE49-F238E27FC236}">
                    <a16:creationId xmlns:a16="http://schemas.microsoft.com/office/drawing/2014/main" id="{73A2CAA9-9E9B-5199-BB34-92C0878048C7}"/>
                  </a:ext>
                </a:extLst>
              </p:cNvPr>
              <p:cNvSpPr txBox="1"/>
              <p:nvPr/>
            </p:nvSpPr>
            <p:spPr>
              <a:xfrm>
                <a:off x="7121290" y="1330054"/>
                <a:ext cx="1356012" cy="854016"/>
              </a:xfrm>
              <a:prstGeom prst="rect">
                <a:avLst/>
              </a:prstGeom>
              <a:noFill/>
            </p:spPr>
            <p:txBody>
              <a:bodyPr wrap="none" lIns="0" tIns="0" rIns="0" bIns="0" rtlCol="0">
                <a:spAutoFit/>
              </a:bodyPr>
              <a:lstStyle/>
              <a:p>
                <a:pPr>
                  <a:lnSpc>
                    <a:spcPct val="107000"/>
                  </a:lnSpc>
                  <a:spcAft>
                    <a:spcPts val="800"/>
                  </a:spcAft>
                  <a:buNone/>
                </a:pPr>
                <a14:m>
                  <m:oMathPara xmlns:m="http://schemas.openxmlformats.org/officeDocument/2006/math">
                    <m:oMathParaPr>
                      <m:jc m:val="centerGroup"/>
                    </m:oMathParaPr>
                    <m:oMath xmlns:m="http://schemas.openxmlformats.org/officeDocument/2006/math">
                      <m:r>
                        <a:rPr lang="cs-CZ" sz="2400" i="1" kern="100">
                          <a:latin typeface="Cambria Math" panose="02040503050406030204" pitchFamily="18" charset="0"/>
                          <a:ea typeface="Aptos" panose="020B0004020202020204" pitchFamily="34" charset="0"/>
                          <a:cs typeface="Times New Roman" panose="02020603050405020304" pitchFamily="18" charset="0"/>
                        </a:rPr>
                        <m:t>𝐸</m:t>
                      </m:r>
                      <m:r>
                        <a:rPr lang="cs-CZ" sz="2400" i="1" kern="100">
                          <a:latin typeface="Cambria Math" panose="02040503050406030204" pitchFamily="18" charset="0"/>
                          <a:ea typeface="Aptos" panose="020B0004020202020204" pitchFamily="34" charset="0"/>
                          <a:cs typeface="Times New Roman" panose="02020603050405020304" pitchFamily="18" charset="0"/>
                        </a:rPr>
                        <m:t>=−</m:t>
                      </m:r>
                      <m:f>
                        <m:fPr>
                          <m:ctrlPr>
                            <a:rPr lang="cs-CZ" sz="2400" i="1" kern="100">
                              <a:latin typeface="Cambria Math" panose="02040503050406030204" pitchFamily="18" charset="0"/>
                              <a:ea typeface="Aptos" panose="020B0004020202020204" pitchFamily="34" charset="0"/>
                              <a:cs typeface="Times New Roman" panose="02020603050405020304" pitchFamily="18" charset="0"/>
                            </a:rPr>
                          </m:ctrlPr>
                        </m:fPr>
                        <m:num>
                          <m:r>
                            <a:rPr lang="cs-CZ" sz="2400" i="1" kern="100">
                              <a:latin typeface="Cambria Math" panose="02040503050406030204" pitchFamily="18" charset="0"/>
                              <a:ea typeface="Aptos" panose="020B0004020202020204" pitchFamily="34" charset="0"/>
                              <a:cs typeface="Times New Roman" panose="02020603050405020304" pitchFamily="18" charset="0"/>
                            </a:rPr>
                            <m:t>𝜕</m:t>
                          </m:r>
                          <m:r>
                            <a:rPr lang="cs-CZ" sz="2400" i="1" kern="100" smtClean="0">
                              <a:solidFill>
                                <a:srgbClr val="0070C0"/>
                              </a:solidFill>
                              <a:latin typeface="Cambria Math" panose="02040503050406030204" pitchFamily="18" charset="0"/>
                              <a:ea typeface="Aptos" panose="020B0004020202020204" pitchFamily="34" charset="0"/>
                              <a:cs typeface="Times New Roman" panose="02020603050405020304" pitchFamily="18" charset="0"/>
                            </a:rPr>
                            <m:t>𝑆</m:t>
                          </m:r>
                        </m:num>
                        <m:den>
                          <m:r>
                            <a:rPr lang="cs-CZ" sz="2400" i="1" kern="100">
                              <a:latin typeface="Cambria Math" panose="02040503050406030204" pitchFamily="18" charset="0"/>
                              <a:ea typeface="Aptos" panose="020B0004020202020204" pitchFamily="34" charset="0"/>
                              <a:cs typeface="Times New Roman" panose="02020603050405020304" pitchFamily="18" charset="0"/>
                            </a:rPr>
                            <m:t>𝜕</m:t>
                          </m:r>
                          <m:r>
                            <a:rPr lang="cs-CZ" sz="2400" i="1" kern="100">
                              <a:latin typeface="Cambria Math" panose="02040503050406030204" pitchFamily="18" charset="0"/>
                              <a:ea typeface="Aptos" panose="020B0004020202020204" pitchFamily="34" charset="0"/>
                              <a:cs typeface="Times New Roman" panose="02020603050405020304" pitchFamily="18" charset="0"/>
                            </a:rPr>
                            <m:t>𝑡</m:t>
                          </m:r>
                        </m:den>
                      </m:f>
                      <m:r>
                        <a:rPr lang="cs-CZ" sz="2400" i="1" kern="100">
                          <a:latin typeface="Cambria Math" panose="02040503050406030204" pitchFamily="18" charset="0"/>
                          <a:ea typeface="Aptos" panose="020B0004020202020204" pitchFamily="34" charset="0"/>
                          <a:cs typeface="Times New Roman" panose="02020603050405020304" pitchFamily="18" charset="0"/>
                        </a:rPr>
                        <m:t> </m:t>
                      </m:r>
                    </m:oMath>
                  </m:oMathPara>
                </a14:m>
                <a:endParaRPr lang="cs-CZ" kern="100" dirty="0">
                  <a:latin typeface="Aptos" panose="020B0004020202020204" pitchFamily="34" charset="0"/>
                  <a:ea typeface="Aptos" panose="020B0004020202020204" pitchFamily="34" charset="0"/>
                  <a:cs typeface="Times New Roman" panose="02020603050405020304" pitchFamily="18" charset="0"/>
                </a:endParaRPr>
              </a:p>
            </p:txBody>
          </p:sp>
        </mc:Choice>
        <mc:Fallback xmlns="">
          <p:sp>
            <p:nvSpPr>
              <p:cNvPr id="11" name="TextovéPole 10">
                <a:extLst>
                  <a:ext uri="{FF2B5EF4-FFF2-40B4-BE49-F238E27FC236}">
                    <a16:creationId xmlns:a16="http://schemas.microsoft.com/office/drawing/2014/main" id="{73A2CAA9-9E9B-5199-BB34-92C0878048C7}"/>
                  </a:ext>
                </a:extLst>
              </p:cNvPr>
              <p:cNvSpPr txBox="1">
                <a:spLocks noRot="1" noChangeAspect="1" noMove="1" noResize="1" noEditPoints="1" noAdjustHandles="1" noChangeArrowheads="1" noChangeShapeType="1" noTextEdit="1"/>
              </p:cNvSpPr>
              <p:nvPr/>
            </p:nvSpPr>
            <p:spPr>
              <a:xfrm>
                <a:off x="7121290" y="1330054"/>
                <a:ext cx="1356012" cy="854016"/>
              </a:xfrm>
              <a:prstGeom prst="rect">
                <a:avLst/>
              </a:prstGeom>
              <a:blipFill>
                <a:blip r:embed="rId12"/>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21" name="TextovéPole 20">
                <a:extLst>
                  <a:ext uri="{FF2B5EF4-FFF2-40B4-BE49-F238E27FC236}">
                    <a16:creationId xmlns:a16="http://schemas.microsoft.com/office/drawing/2014/main" id="{FFFC12CA-3A96-0B26-60CE-709E5B397AE7}"/>
                  </a:ext>
                </a:extLst>
              </p:cNvPr>
              <p:cNvSpPr txBox="1"/>
              <p:nvPr/>
            </p:nvSpPr>
            <p:spPr>
              <a:xfrm>
                <a:off x="5148810" y="3207941"/>
                <a:ext cx="1108317" cy="556178"/>
              </a:xfrm>
              <a:prstGeom prst="rect">
                <a:avLst/>
              </a:prstGeom>
              <a:noFill/>
            </p:spPr>
            <p:txBody>
              <a:bodyPr wrap="none" lIns="0" tIns="0" rIns="0" bIns="0" rtlCol="0">
                <a:spAutoFit/>
              </a:bodyPr>
              <a:lstStyle/>
              <a:p>
                <a:pPr>
                  <a:lnSpc>
                    <a:spcPct val="107000"/>
                  </a:lnSpc>
                  <a:spcAft>
                    <a:spcPts val="800"/>
                  </a:spcAft>
                  <a:buNone/>
                </a:pPr>
                <a14:m>
                  <m:oMathPara xmlns:m="http://schemas.openxmlformats.org/officeDocument/2006/math">
                    <m:oMathParaPr>
                      <m:jc m:val="centerGroup"/>
                    </m:oMathParaPr>
                    <m:oMath xmlns:m="http://schemas.openxmlformats.org/officeDocument/2006/math">
                      <m:acc>
                        <m:accPr>
                          <m:chr m:val="⃗"/>
                          <m:ctrlPr>
                            <a:rPr lang="cs-CZ" sz="2400" b="0" i="1" kern="100" smtClean="0">
                              <a:latin typeface="Cambria Math" panose="02040503050406030204" pitchFamily="18" charset="0"/>
                              <a:ea typeface="Aptos" panose="020B0004020202020204" pitchFamily="34" charset="0"/>
                              <a:cs typeface="Times New Roman" panose="02020603050405020304" pitchFamily="18" charset="0"/>
                            </a:rPr>
                          </m:ctrlPr>
                        </m:accPr>
                        <m:e>
                          <m:r>
                            <a:rPr lang="cs-CZ" sz="2400" b="0" i="1" kern="100" smtClean="0">
                              <a:latin typeface="Cambria Math" panose="02040503050406030204" pitchFamily="18" charset="0"/>
                              <a:ea typeface="Aptos" panose="020B0004020202020204" pitchFamily="34" charset="0"/>
                              <a:cs typeface="Times New Roman" panose="02020603050405020304" pitchFamily="18" charset="0"/>
                            </a:rPr>
                            <m:t>𝑘</m:t>
                          </m:r>
                        </m:e>
                      </m:acc>
                      <m:r>
                        <a:rPr lang="cs-CZ" sz="2400" i="1" kern="100">
                          <a:latin typeface="Cambria Math" panose="02040503050406030204" pitchFamily="18" charset="0"/>
                          <a:ea typeface="Aptos" panose="020B0004020202020204" pitchFamily="34" charset="0"/>
                          <a:cs typeface="Times New Roman" panose="02020603050405020304" pitchFamily="18" charset="0"/>
                        </a:rPr>
                        <m:t>=</m:t>
                      </m:r>
                      <m:acc>
                        <m:accPr>
                          <m:chr m:val="⃗"/>
                          <m:ctrlPr>
                            <a:rPr lang="cs-CZ" sz="2400" i="1" kern="100">
                              <a:latin typeface="Cambria Math" panose="02040503050406030204" pitchFamily="18" charset="0"/>
                              <a:ea typeface="Aptos" panose="020B0004020202020204" pitchFamily="34" charset="0"/>
                              <a:cs typeface="Times New Roman" panose="02020603050405020304" pitchFamily="18" charset="0"/>
                            </a:rPr>
                          </m:ctrlPr>
                        </m:accPr>
                        <m:e>
                          <m:r>
                            <m:rPr>
                              <m:sty m:val="p"/>
                            </m:rPr>
                            <a:rPr lang="cs-CZ" sz="2400" kern="100">
                              <a:latin typeface="Cambria Math" panose="02040503050406030204" pitchFamily="18" charset="0"/>
                              <a:ea typeface="Aptos" panose="020B0004020202020204" pitchFamily="34" charset="0"/>
                              <a:cs typeface="Times New Roman" panose="02020603050405020304" pitchFamily="18" charset="0"/>
                            </a:rPr>
                            <m:t>∇</m:t>
                          </m:r>
                        </m:e>
                      </m:acc>
                      <m:r>
                        <a:rPr lang="cs-CZ" sz="2400" i="1" kern="100" smtClean="0">
                          <a:solidFill>
                            <a:srgbClr val="C00000"/>
                          </a:solidFill>
                          <a:latin typeface="Cambria Math" panose="02040503050406030204" pitchFamily="18" charset="0"/>
                          <a:ea typeface="Cambria Math" panose="02040503050406030204" pitchFamily="18" charset="0"/>
                          <a:cs typeface="Times New Roman" panose="02020603050405020304" pitchFamily="18" charset="0"/>
                        </a:rPr>
                        <m:t>𝜙</m:t>
                      </m:r>
                      <m:r>
                        <a:rPr lang="cs-CZ" sz="2400" i="1" kern="100">
                          <a:latin typeface="Cambria Math" panose="02040503050406030204" pitchFamily="18" charset="0"/>
                          <a:ea typeface="Aptos" panose="020B0004020202020204" pitchFamily="34" charset="0"/>
                          <a:cs typeface="Times New Roman" panose="02020603050405020304" pitchFamily="18" charset="0"/>
                        </a:rPr>
                        <m:t> </m:t>
                      </m:r>
                    </m:oMath>
                  </m:oMathPara>
                </a14:m>
                <a:endParaRPr lang="cs-CZ" kern="100" dirty="0">
                  <a:latin typeface="Aptos" panose="020B0004020202020204" pitchFamily="34" charset="0"/>
                  <a:ea typeface="Aptos" panose="020B0004020202020204" pitchFamily="34" charset="0"/>
                  <a:cs typeface="Times New Roman" panose="02020603050405020304" pitchFamily="18" charset="0"/>
                </a:endParaRPr>
              </a:p>
            </p:txBody>
          </p:sp>
        </mc:Choice>
        <mc:Fallback xmlns="">
          <p:sp>
            <p:nvSpPr>
              <p:cNvPr id="21" name="TextovéPole 20">
                <a:extLst>
                  <a:ext uri="{FF2B5EF4-FFF2-40B4-BE49-F238E27FC236}">
                    <a16:creationId xmlns:a16="http://schemas.microsoft.com/office/drawing/2014/main" id="{FFFC12CA-3A96-0B26-60CE-709E5B397AE7}"/>
                  </a:ext>
                </a:extLst>
              </p:cNvPr>
              <p:cNvSpPr txBox="1">
                <a:spLocks noRot="1" noChangeAspect="1" noMove="1" noResize="1" noEditPoints="1" noAdjustHandles="1" noChangeArrowheads="1" noChangeShapeType="1" noTextEdit="1"/>
              </p:cNvSpPr>
              <p:nvPr/>
            </p:nvSpPr>
            <p:spPr>
              <a:xfrm>
                <a:off x="5148810" y="3207941"/>
                <a:ext cx="1108317" cy="556178"/>
              </a:xfrm>
              <a:prstGeom prst="rect">
                <a:avLst/>
              </a:prstGeom>
              <a:blipFill>
                <a:blip r:embed="rId13"/>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23" name="TextovéPole 22">
                <a:extLst>
                  <a:ext uri="{FF2B5EF4-FFF2-40B4-BE49-F238E27FC236}">
                    <a16:creationId xmlns:a16="http://schemas.microsoft.com/office/drawing/2014/main" id="{234EE089-9A5A-DB0D-B352-B3DDF78FA1AB}"/>
                  </a:ext>
                </a:extLst>
              </p:cNvPr>
              <p:cNvSpPr txBox="1"/>
              <p:nvPr/>
            </p:nvSpPr>
            <p:spPr>
              <a:xfrm>
                <a:off x="7121290" y="3022999"/>
                <a:ext cx="1428211" cy="854016"/>
              </a:xfrm>
              <a:prstGeom prst="rect">
                <a:avLst/>
              </a:prstGeom>
              <a:noFill/>
            </p:spPr>
            <p:txBody>
              <a:bodyPr wrap="none" lIns="0" tIns="0" rIns="0" bIns="0" rtlCol="0">
                <a:spAutoFit/>
              </a:bodyPr>
              <a:lstStyle/>
              <a:p>
                <a:pPr>
                  <a:lnSpc>
                    <a:spcPct val="107000"/>
                  </a:lnSpc>
                  <a:spcAft>
                    <a:spcPts val="800"/>
                  </a:spcAft>
                  <a:buNone/>
                </a:pPr>
                <a14:m>
                  <m:oMathPara xmlns:m="http://schemas.openxmlformats.org/officeDocument/2006/math">
                    <m:oMathParaPr>
                      <m:jc m:val="centerGroup"/>
                    </m:oMathParaPr>
                    <m:oMath xmlns:m="http://schemas.openxmlformats.org/officeDocument/2006/math">
                      <m:r>
                        <a:rPr lang="cs-CZ" sz="2400" i="1" kern="100" smtClean="0">
                          <a:latin typeface="Cambria Math" panose="02040503050406030204" pitchFamily="18" charset="0"/>
                          <a:ea typeface="Cambria Math" panose="02040503050406030204" pitchFamily="18" charset="0"/>
                          <a:cs typeface="Times New Roman" panose="02020603050405020304" pitchFamily="18" charset="0"/>
                        </a:rPr>
                        <m:t>𝜔</m:t>
                      </m:r>
                      <m:r>
                        <a:rPr lang="cs-CZ" sz="2400" i="1" kern="100">
                          <a:latin typeface="Cambria Math" panose="02040503050406030204" pitchFamily="18" charset="0"/>
                          <a:ea typeface="Aptos" panose="020B0004020202020204" pitchFamily="34" charset="0"/>
                          <a:cs typeface="Times New Roman" panose="02020603050405020304" pitchFamily="18" charset="0"/>
                        </a:rPr>
                        <m:t>=−</m:t>
                      </m:r>
                      <m:f>
                        <m:fPr>
                          <m:ctrlPr>
                            <a:rPr lang="cs-CZ" sz="2400" i="1" kern="100">
                              <a:latin typeface="Cambria Math" panose="02040503050406030204" pitchFamily="18" charset="0"/>
                              <a:ea typeface="Aptos" panose="020B0004020202020204" pitchFamily="34" charset="0"/>
                              <a:cs typeface="Times New Roman" panose="02020603050405020304" pitchFamily="18" charset="0"/>
                            </a:rPr>
                          </m:ctrlPr>
                        </m:fPr>
                        <m:num>
                          <m:r>
                            <a:rPr lang="cs-CZ" sz="2400" i="1" kern="100">
                              <a:latin typeface="Cambria Math" panose="02040503050406030204" pitchFamily="18" charset="0"/>
                              <a:ea typeface="Aptos" panose="020B0004020202020204" pitchFamily="34" charset="0"/>
                              <a:cs typeface="Times New Roman" panose="02020603050405020304" pitchFamily="18" charset="0"/>
                            </a:rPr>
                            <m:t>𝜕</m:t>
                          </m:r>
                          <m:r>
                            <a:rPr lang="cs-CZ" sz="2400" i="1" kern="100" smtClean="0">
                              <a:solidFill>
                                <a:srgbClr val="C00000"/>
                              </a:solidFill>
                              <a:latin typeface="Cambria Math" panose="02040503050406030204" pitchFamily="18" charset="0"/>
                              <a:ea typeface="Cambria Math" panose="02040503050406030204" pitchFamily="18" charset="0"/>
                              <a:cs typeface="Times New Roman" panose="02020603050405020304" pitchFamily="18" charset="0"/>
                            </a:rPr>
                            <m:t>𝜙</m:t>
                          </m:r>
                        </m:num>
                        <m:den>
                          <m:r>
                            <a:rPr lang="cs-CZ" sz="2400" i="1" kern="100">
                              <a:latin typeface="Cambria Math" panose="02040503050406030204" pitchFamily="18" charset="0"/>
                              <a:ea typeface="Aptos" panose="020B0004020202020204" pitchFamily="34" charset="0"/>
                              <a:cs typeface="Times New Roman" panose="02020603050405020304" pitchFamily="18" charset="0"/>
                            </a:rPr>
                            <m:t>𝜕</m:t>
                          </m:r>
                          <m:r>
                            <a:rPr lang="cs-CZ" sz="2400" i="1" kern="100">
                              <a:latin typeface="Cambria Math" panose="02040503050406030204" pitchFamily="18" charset="0"/>
                              <a:ea typeface="Aptos" panose="020B0004020202020204" pitchFamily="34" charset="0"/>
                              <a:cs typeface="Times New Roman" panose="02020603050405020304" pitchFamily="18" charset="0"/>
                            </a:rPr>
                            <m:t>𝑡</m:t>
                          </m:r>
                        </m:den>
                      </m:f>
                      <m:r>
                        <a:rPr lang="cs-CZ" sz="2400" i="1" kern="100">
                          <a:latin typeface="Cambria Math" panose="02040503050406030204" pitchFamily="18" charset="0"/>
                          <a:ea typeface="Aptos" panose="020B0004020202020204" pitchFamily="34" charset="0"/>
                          <a:cs typeface="Times New Roman" panose="02020603050405020304" pitchFamily="18" charset="0"/>
                        </a:rPr>
                        <m:t> </m:t>
                      </m:r>
                    </m:oMath>
                  </m:oMathPara>
                </a14:m>
                <a:endParaRPr lang="cs-CZ" kern="100" dirty="0">
                  <a:latin typeface="Aptos" panose="020B0004020202020204" pitchFamily="34" charset="0"/>
                  <a:ea typeface="Aptos" panose="020B0004020202020204" pitchFamily="34" charset="0"/>
                  <a:cs typeface="Times New Roman" panose="02020603050405020304" pitchFamily="18" charset="0"/>
                </a:endParaRPr>
              </a:p>
            </p:txBody>
          </p:sp>
        </mc:Choice>
        <mc:Fallback xmlns="">
          <p:sp>
            <p:nvSpPr>
              <p:cNvPr id="23" name="TextovéPole 22">
                <a:extLst>
                  <a:ext uri="{FF2B5EF4-FFF2-40B4-BE49-F238E27FC236}">
                    <a16:creationId xmlns:a16="http://schemas.microsoft.com/office/drawing/2014/main" id="{234EE089-9A5A-DB0D-B352-B3DDF78FA1AB}"/>
                  </a:ext>
                </a:extLst>
              </p:cNvPr>
              <p:cNvSpPr txBox="1">
                <a:spLocks noRot="1" noChangeAspect="1" noMove="1" noResize="1" noEditPoints="1" noAdjustHandles="1" noChangeArrowheads="1" noChangeShapeType="1" noTextEdit="1"/>
              </p:cNvSpPr>
              <p:nvPr/>
            </p:nvSpPr>
            <p:spPr>
              <a:xfrm>
                <a:off x="7121290" y="3022999"/>
                <a:ext cx="1428211" cy="854016"/>
              </a:xfrm>
              <a:prstGeom prst="rect">
                <a:avLst/>
              </a:prstGeom>
              <a:blipFill>
                <a:blip r:embed="rId10"/>
                <a:stretch>
                  <a:fillRect/>
                </a:stretch>
              </a:blipFill>
            </p:spPr>
            <p:txBody>
              <a:bodyPr/>
              <a:lstStyle/>
              <a:p>
                <a:r>
                  <a:rPr lang="cs-CZ">
                    <a:noFill/>
                  </a:rPr>
                  <a:t> </a:t>
                </a:r>
              </a:p>
            </p:txBody>
          </p:sp>
        </mc:Fallback>
      </mc:AlternateContent>
      <p:grpSp>
        <p:nvGrpSpPr>
          <p:cNvPr id="24" name="Skupina 23">
            <a:extLst>
              <a:ext uri="{FF2B5EF4-FFF2-40B4-BE49-F238E27FC236}">
                <a16:creationId xmlns:a16="http://schemas.microsoft.com/office/drawing/2014/main" id="{6B674492-901F-515C-4929-EEE0F1617FAE}"/>
              </a:ext>
            </a:extLst>
          </p:cNvPr>
          <p:cNvGrpSpPr/>
          <p:nvPr/>
        </p:nvGrpSpPr>
        <p:grpSpPr>
          <a:xfrm>
            <a:off x="5552702" y="1985068"/>
            <a:ext cx="2008096" cy="1127104"/>
            <a:chOff x="4835525" y="2227116"/>
            <a:chExt cx="2008096" cy="1127104"/>
          </a:xfrm>
        </p:grpSpPr>
        <p:cxnSp>
          <p:nvCxnSpPr>
            <p:cNvPr id="25" name="Přímá spojnice se šipkou 24">
              <a:extLst>
                <a:ext uri="{FF2B5EF4-FFF2-40B4-BE49-F238E27FC236}">
                  <a16:creationId xmlns:a16="http://schemas.microsoft.com/office/drawing/2014/main" id="{861AE534-EB41-B88B-F698-5656DE827D23}"/>
                </a:ext>
              </a:extLst>
            </p:cNvPr>
            <p:cNvCxnSpPr>
              <a:cxnSpLocks/>
            </p:cNvCxnSpPr>
            <p:nvPr/>
          </p:nvCxnSpPr>
          <p:spPr>
            <a:xfrm flipV="1">
              <a:off x="4835525" y="2227116"/>
              <a:ext cx="0" cy="1109175"/>
            </a:xfrm>
            <a:prstGeom prst="straightConnector1">
              <a:avLst/>
            </a:prstGeom>
            <a:ln w="38100">
              <a:solidFill>
                <a:srgbClr val="92D050"/>
              </a:solidFill>
              <a:headEnd type="stealth" w="lg" len="lg"/>
              <a:tailEnd type="stealth" w="lg" len="lg"/>
            </a:ln>
          </p:spPr>
          <p:style>
            <a:lnRef idx="2">
              <a:schemeClr val="accent1"/>
            </a:lnRef>
            <a:fillRef idx="0">
              <a:schemeClr val="accent1"/>
            </a:fillRef>
            <a:effectRef idx="1">
              <a:schemeClr val="accent1"/>
            </a:effectRef>
            <a:fontRef idx="minor">
              <a:schemeClr val="tx1"/>
            </a:fontRef>
          </p:style>
        </p:cxnSp>
        <p:cxnSp>
          <p:nvCxnSpPr>
            <p:cNvPr id="26" name="Přímá spojnice se šipkou 25">
              <a:extLst>
                <a:ext uri="{FF2B5EF4-FFF2-40B4-BE49-F238E27FC236}">
                  <a16:creationId xmlns:a16="http://schemas.microsoft.com/office/drawing/2014/main" id="{1856B1FC-F118-F42B-2207-1629D6985610}"/>
                </a:ext>
              </a:extLst>
            </p:cNvPr>
            <p:cNvCxnSpPr>
              <a:cxnSpLocks/>
            </p:cNvCxnSpPr>
            <p:nvPr/>
          </p:nvCxnSpPr>
          <p:spPr>
            <a:xfrm flipV="1">
              <a:off x="6843621" y="2245045"/>
              <a:ext cx="0" cy="1109175"/>
            </a:xfrm>
            <a:prstGeom prst="straightConnector1">
              <a:avLst/>
            </a:prstGeom>
            <a:ln w="38100">
              <a:solidFill>
                <a:srgbClr val="92D050"/>
              </a:solidFill>
              <a:headEnd type="stealth" w="lg" len="lg"/>
              <a:tailEnd type="stealth" w="lg" len="lg"/>
            </a:ln>
          </p:spPr>
          <p:style>
            <a:lnRef idx="2">
              <a:schemeClr val="accent1"/>
            </a:lnRef>
            <a:fillRef idx="0">
              <a:schemeClr val="accent1"/>
            </a:fillRef>
            <a:effectRef idx="1">
              <a:schemeClr val="accent1"/>
            </a:effectRef>
            <a:fontRef idx="minor">
              <a:schemeClr val="tx1"/>
            </a:fontRef>
          </p:style>
        </p:cxnSp>
      </p:grpSp>
      <p:sp>
        <p:nvSpPr>
          <p:cNvPr id="27" name="TextovéPole 26">
            <a:extLst>
              <a:ext uri="{FF2B5EF4-FFF2-40B4-BE49-F238E27FC236}">
                <a16:creationId xmlns:a16="http://schemas.microsoft.com/office/drawing/2014/main" id="{5311040C-90F7-9264-98D8-4EF105B25158}"/>
              </a:ext>
            </a:extLst>
          </p:cNvPr>
          <p:cNvSpPr txBox="1"/>
          <p:nvPr/>
        </p:nvSpPr>
        <p:spPr>
          <a:xfrm>
            <a:off x="5861741" y="2273653"/>
            <a:ext cx="1420710" cy="461665"/>
          </a:xfrm>
          <a:prstGeom prst="rect">
            <a:avLst/>
          </a:prstGeom>
          <a:noFill/>
        </p:spPr>
        <p:txBody>
          <a:bodyPr wrap="none" rtlCol="0">
            <a:spAutoFit/>
          </a:bodyPr>
          <a:lstStyle/>
          <a:p>
            <a:r>
              <a:rPr lang="cs-CZ" sz="2400" dirty="0" err="1">
                <a:solidFill>
                  <a:srgbClr val="92D050"/>
                </a:solidFill>
              </a:rPr>
              <a:t>Hamilton</a:t>
            </a:r>
            <a:endParaRPr lang="cs-CZ" sz="2400" dirty="0">
              <a:solidFill>
                <a:srgbClr val="92D050"/>
              </a:solidFill>
            </a:endParaRPr>
          </a:p>
        </p:txBody>
      </p:sp>
      <mc:AlternateContent xmlns:mc="http://schemas.openxmlformats.org/markup-compatibility/2006" xmlns:a14="http://schemas.microsoft.com/office/drawing/2010/main">
        <mc:Choice Requires="a14">
          <p:sp>
            <p:nvSpPr>
              <p:cNvPr id="28" name="TextovéPole 27">
                <a:extLst>
                  <a:ext uri="{FF2B5EF4-FFF2-40B4-BE49-F238E27FC236}">
                    <a16:creationId xmlns:a16="http://schemas.microsoft.com/office/drawing/2014/main" id="{D2F0FF88-4F4C-3C6C-8C70-1C524E9DB335}"/>
                  </a:ext>
                </a:extLst>
              </p:cNvPr>
              <p:cNvSpPr txBox="1"/>
              <p:nvPr/>
            </p:nvSpPr>
            <p:spPr>
              <a:xfrm>
                <a:off x="614923" y="2755995"/>
                <a:ext cx="3797065" cy="4238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unc>
                        <m:funcPr>
                          <m:ctrlPr>
                            <a:rPr lang="cs-CZ" sz="2400" i="1">
                              <a:latin typeface="Cambria Math" panose="02040503050406030204" pitchFamily="18" charset="0"/>
                              <a:ea typeface="Aptos" panose="020B0004020202020204" pitchFamily="34" charset="0"/>
                              <a:cs typeface="Times New Roman" panose="02020603050405020304" pitchFamily="18" charset="0"/>
                            </a:rPr>
                          </m:ctrlPr>
                        </m:funcPr>
                        <m:fName>
                          <m:r>
                            <m:rPr>
                              <m:sty m:val="p"/>
                            </m:rPr>
                            <a:rPr lang="cs-CZ" sz="2400">
                              <a:latin typeface="Cambria Math" panose="02040503050406030204" pitchFamily="18" charset="0"/>
                              <a:ea typeface="Aptos" panose="020B0004020202020204" pitchFamily="34" charset="0"/>
                              <a:cs typeface="Times New Roman" panose="02020603050405020304" pitchFamily="18" charset="0"/>
                            </a:rPr>
                            <m:t>exp</m:t>
                          </m:r>
                        </m:fName>
                        <m:e>
                          <m:d>
                            <m:dPr>
                              <m:ctrlPr>
                                <a:rPr lang="cs-CZ" sz="2400" i="1">
                                  <a:latin typeface="Cambria Math" panose="02040503050406030204" pitchFamily="18" charset="0"/>
                                  <a:ea typeface="Aptos" panose="020B0004020202020204" pitchFamily="34" charset="0"/>
                                  <a:cs typeface="Times New Roman" panose="02020603050405020304" pitchFamily="18" charset="0"/>
                                </a:rPr>
                              </m:ctrlPr>
                            </m:dPr>
                            <m:e>
                              <m:r>
                                <m:rPr>
                                  <m:sty m:val="p"/>
                                </m:rPr>
                                <a:rPr lang="cs-CZ" sz="2400">
                                  <a:latin typeface="Cambria Math" panose="02040503050406030204" pitchFamily="18" charset="0"/>
                                  <a:ea typeface="Aptos" panose="020B0004020202020204" pitchFamily="34" charset="0"/>
                                  <a:cs typeface="Times New Roman" panose="02020603050405020304" pitchFamily="18" charset="0"/>
                                </a:rPr>
                                <m:t>i</m:t>
                              </m:r>
                              <m:r>
                                <a:rPr lang="cs-CZ" sz="2400" i="1" smtClean="0">
                                  <a:solidFill>
                                    <a:srgbClr val="C00000"/>
                                  </a:solidFill>
                                  <a:latin typeface="Cambria Math" panose="02040503050406030204" pitchFamily="18" charset="0"/>
                                  <a:ea typeface="Aptos" panose="020B0004020202020204" pitchFamily="34" charset="0"/>
                                  <a:cs typeface="Times New Roman" panose="02020603050405020304" pitchFamily="18" charset="0"/>
                                </a:rPr>
                                <m:t>𝜙</m:t>
                              </m:r>
                            </m:e>
                          </m:d>
                        </m:e>
                      </m:func>
                      <m:r>
                        <a:rPr lang="cs-CZ" sz="2400" b="0" i="1" smtClean="0">
                          <a:latin typeface="Cambria Math" panose="02040503050406030204" pitchFamily="18" charset="0"/>
                          <a:ea typeface="Aptos" panose="020B0004020202020204" pitchFamily="34" charset="0"/>
                          <a:cs typeface="Times New Roman" panose="02020603050405020304" pitchFamily="18" charset="0"/>
                        </a:rPr>
                        <m:t>,</m:t>
                      </m:r>
                      <m:r>
                        <a:rPr lang="cs-CZ" sz="2400" i="1" smtClea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𝜙</m:t>
                      </m:r>
                      <m:d>
                        <m:dPr>
                          <m:ctrlPr>
                            <a:rPr lang="cs-CZ" sz="2400" b="0" i="1" smtClean="0">
                              <a:solidFill>
                                <a:schemeClr val="tx1"/>
                              </a:solidFill>
                              <a:latin typeface="Cambria Math" panose="02040503050406030204" pitchFamily="18" charset="0"/>
                              <a:cs typeface="Times New Roman" panose="02020603050405020304" pitchFamily="18" charset="0"/>
                            </a:rPr>
                          </m:ctrlPr>
                        </m:dPr>
                        <m:e>
                          <m:acc>
                            <m:accPr>
                              <m:chr m:val="⃗"/>
                              <m:ctrlPr>
                                <a:rPr lang="cs-CZ" sz="2400" b="0" i="1" smtClean="0">
                                  <a:solidFill>
                                    <a:schemeClr val="tx1"/>
                                  </a:solidFill>
                                  <a:latin typeface="Cambria Math" panose="02040503050406030204" pitchFamily="18" charset="0"/>
                                  <a:cs typeface="Times New Roman" panose="02020603050405020304" pitchFamily="18" charset="0"/>
                                </a:rPr>
                              </m:ctrlPr>
                            </m:accPr>
                            <m:e>
                              <m:r>
                                <a:rPr lang="cs-CZ" sz="2400" b="0" i="1" smtClean="0">
                                  <a:solidFill>
                                    <a:schemeClr val="tx1"/>
                                  </a:solidFill>
                                  <a:latin typeface="Cambria Math" panose="02040503050406030204" pitchFamily="18" charset="0"/>
                                  <a:cs typeface="Times New Roman" panose="02020603050405020304" pitchFamily="18" charset="0"/>
                                </a:rPr>
                                <m:t>𝑟</m:t>
                              </m:r>
                            </m:e>
                          </m:acc>
                          <m:r>
                            <a:rPr lang="cs-CZ" sz="2400" b="0" i="1" smtClean="0">
                              <a:solidFill>
                                <a:schemeClr val="tx1"/>
                              </a:solidFill>
                              <a:latin typeface="Cambria Math" panose="02040503050406030204" pitchFamily="18" charset="0"/>
                            </a:rPr>
                            <m:t>,</m:t>
                          </m:r>
                          <m:r>
                            <a:rPr lang="cs-CZ" sz="2400" b="0" i="1" smtClean="0">
                              <a:solidFill>
                                <a:schemeClr val="tx1"/>
                              </a:solidFill>
                              <a:latin typeface="Cambria Math" panose="02040503050406030204" pitchFamily="18" charset="0"/>
                            </a:rPr>
                            <m:t>𝑡</m:t>
                          </m:r>
                        </m:e>
                      </m:d>
                      <m:r>
                        <a:rPr lang="cs-CZ" sz="2400"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cs-CZ" sz="2400" i="1">
                              <a:latin typeface="Cambria Math" panose="02040503050406030204" pitchFamily="18" charset="0"/>
                              <a:ea typeface="Times New Roman" panose="02020603050405020304" pitchFamily="18" charset="0"/>
                              <a:cs typeface="Times New Roman" panose="02020603050405020304" pitchFamily="18" charset="0"/>
                            </a:rPr>
                          </m:ctrlPr>
                        </m:accPr>
                        <m:e>
                          <m:r>
                            <a:rPr lang="cs-CZ" sz="2400" i="1">
                              <a:latin typeface="Cambria Math" panose="02040503050406030204" pitchFamily="18" charset="0"/>
                              <a:ea typeface="Times New Roman" panose="02020603050405020304" pitchFamily="18" charset="0"/>
                              <a:cs typeface="Times New Roman" panose="02020603050405020304" pitchFamily="18" charset="0"/>
                            </a:rPr>
                            <m:t>𝑘</m:t>
                          </m:r>
                        </m:e>
                      </m:acc>
                      <m:r>
                        <a:rPr lang="cs-CZ" sz="2400" i="1">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cs-CZ" sz="2400" i="1">
                              <a:latin typeface="Cambria Math" panose="02040503050406030204" pitchFamily="18" charset="0"/>
                              <a:ea typeface="Times New Roman" panose="02020603050405020304" pitchFamily="18" charset="0"/>
                              <a:cs typeface="Times New Roman" panose="02020603050405020304" pitchFamily="18" charset="0"/>
                            </a:rPr>
                          </m:ctrlPr>
                        </m:accPr>
                        <m:e>
                          <m:r>
                            <a:rPr lang="cs-CZ" sz="2400" i="1">
                              <a:latin typeface="Cambria Math" panose="02040503050406030204" pitchFamily="18" charset="0"/>
                              <a:ea typeface="Times New Roman" panose="02020603050405020304" pitchFamily="18" charset="0"/>
                              <a:cs typeface="Times New Roman" panose="02020603050405020304" pitchFamily="18" charset="0"/>
                            </a:rPr>
                            <m:t>𝑟</m:t>
                          </m:r>
                        </m:e>
                      </m:acc>
                      <m:r>
                        <a:rPr lang="cs-CZ" sz="2400" i="1">
                          <a:latin typeface="Cambria Math" panose="02040503050406030204" pitchFamily="18" charset="0"/>
                          <a:ea typeface="Times New Roman" panose="02020603050405020304" pitchFamily="18" charset="0"/>
                          <a:cs typeface="Times New Roman" panose="02020603050405020304" pitchFamily="18" charset="0"/>
                        </a:rPr>
                        <m:t>−</m:t>
                      </m:r>
                      <m:r>
                        <a:rPr lang="cs-CZ" sz="2400" i="1">
                          <a:latin typeface="Cambria Math" panose="02040503050406030204" pitchFamily="18" charset="0"/>
                          <a:ea typeface="Times New Roman" panose="02020603050405020304" pitchFamily="18" charset="0"/>
                          <a:cs typeface="Times New Roman" panose="02020603050405020304" pitchFamily="18" charset="0"/>
                        </a:rPr>
                        <m:t>𝜔</m:t>
                      </m:r>
                      <m:r>
                        <a:rPr lang="cs-CZ" sz="2400" i="1">
                          <a:latin typeface="Cambria Math" panose="02040503050406030204" pitchFamily="18" charset="0"/>
                          <a:ea typeface="Times New Roman" panose="02020603050405020304" pitchFamily="18" charset="0"/>
                          <a:cs typeface="Times New Roman" panose="02020603050405020304" pitchFamily="18" charset="0"/>
                        </a:rPr>
                        <m:t>𝑡</m:t>
                      </m:r>
                    </m:oMath>
                  </m:oMathPara>
                </a14:m>
                <a:endParaRPr lang="cs-CZ" sz="2400" dirty="0"/>
              </a:p>
            </p:txBody>
          </p:sp>
        </mc:Choice>
        <mc:Fallback xmlns="">
          <p:sp>
            <p:nvSpPr>
              <p:cNvPr id="28" name="TextovéPole 27">
                <a:extLst>
                  <a:ext uri="{FF2B5EF4-FFF2-40B4-BE49-F238E27FC236}">
                    <a16:creationId xmlns:a16="http://schemas.microsoft.com/office/drawing/2014/main" id="{D2F0FF88-4F4C-3C6C-8C70-1C524E9DB335}"/>
                  </a:ext>
                </a:extLst>
              </p:cNvPr>
              <p:cNvSpPr txBox="1">
                <a:spLocks noRot="1" noChangeAspect="1" noMove="1" noResize="1" noEditPoints="1" noAdjustHandles="1" noChangeArrowheads="1" noChangeShapeType="1" noTextEdit="1"/>
              </p:cNvSpPr>
              <p:nvPr/>
            </p:nvSpPr>
            <p:spPr>
              <a:xfrm>
                <a:off x="614923" y="2755995"/>
                <a:ext cx="3797065" cy="423899"/>
              </a:xfrm>
              <a:prstGeom prst="rect">
                <a:avLst/>
              </a:prstGeom>
              <a:blipFill>
                <a:blip r:embed="rId14"/>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9" name="TextovéPole 8">
                <a:extLst>
                  <a:ext uri="{FF2B5EF4-FFF2-40B4-BE49-F238E27FC236}">
                    <a16:creationId xmlns:a16="http://schemas.microsoft.com/office/drawing/2014/main" id="{613C4AD1-4D1E-CF3B-E077-43ACEE5DE2F1}"/>
                  </a:ext>
                </a:extLst>
              </p:cNvPr>
              <p:cNvSpPr txBox="1"/>
              <p:nvPr/>
            </p:nvSpPr>
            <p:spPr>
              <a:xfrm>
                <a:off x="1329953" y="4983415"/>
                <a:ext cx="7166770" cy="86908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i="1" smtClean="0">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𝑢</m:t>
                      </m:r>
                      <m:r>
                        <a:rPr lang="cs-CZ" sz="2400" i="1" smtClean="0">
                          <a:latin typeface="Cambria Math" panose="02040503050406030204" pitchFamily="18" charset="0"/>
                          <a:ea typeface="Times New Roman" panose="02020603050405020304" pitchFamily="18" charset="0"/>
                          <a:cs typeface="Times New Roman" panose="02020603050405020304" pitchFamily="18" charset="0"/>
                        </a:rPr>
                        <m:t>=</m:t>
                      </m:r>
                      <m:r>
                        <a:rPr lang="cs-CZ" sz="2400" b="0" i="1" smtClean="0">
                          <a:latin typeface="Cambria Math" panose="02040503050406030204" pitchFamily="18" charset="0"/>
                          <a:ea typeface="Times New Roman" panose="02020603050405020304" pitchFamily="18" charset="0"/>
                          <a:cs typeface="Times New Roman" panose="02020603050405020304" pitchFamily="18" charset="0"/>
                        </a:rPr>
                        <m:t>𝑓</m:t>
                      </m:r>
                      <m:r>
                        <a:rPr lang="cs-CZ" sz="2400" b="0" i="1" smtClean="0">
                          <a:latin typeface="Cambria Math" panose="02040503050406030204" pitchFamily="18" charset="0"/>
                          <a:ea typeface="Cambria Math" panose="02040503050406030204" pitchFamily="18" charset="0"/>
                          <a:cs typeface="Times New Roman" panose="02020603050405020304" pitchFamily="18" charset="0"/>
                        </a:rPr>
                        <m:t>𝜆</m:t>
                      </m:r>
                      <m:r>
                        <a:rPr lang="cs-CZ" sz="2400" b="0" i="1" smtClean="0">
                          <a:latin typeface="Cambria Math" panose="02040503050406030204" pitchFamily="18" charset="0"/>
                          <a:ea typeface="Cambria Math" panose="02040503050406030204" pitchFamily="18" charset="0"/>
                          <a:cs typeface="Times New Roman" panose="02020603050405020304" pitchFamily="18" charset="0"/>
                        </a:rPr>
                        <m:t>=</m:t>
                      </m:r>
                      <m:f>
                        <m:fPr>
                          <m:ctrlPr>
                            <a:rPr lang="cs-CZ" sz="2400" i="1">
                              <a:latin typeface="Cambria Math" panose="02040503050406030204" pitchFamily="18" charset="0"/>
                              <a:ea typeface="Times New Roman" panose="02020603050405020304" pitchFamily="18" charset="0"/>
                              <a:cs typeface="Times New Roman" panose="02020603050405020304" pitchFamily="18" charset="0"/>
                            </a:rPr>
                          </m:ctrlPr>
                        </m:fPr>
                        <m:num>
                          <m:r>
                            <a:rPr lang="cs-CZ" sz="2400" i="1">
                              <a:latin typeface="Cambria Math" panose="02040503050406030204" pitchFamily="18" charset="0"/>
                              <a:ea typeface="Times New Roman" panose="02020603050405020304" pitchFamily="18" charset="0"/>
                              <a:cs typeface="Times New Roman" panose="02020603050405020304" pitchFamily="18" charset="0"/>
                            </a:rPr>
                            <m:t>𝜔</m:t>
                          </m:r>
                        </m:num>
                        <m:den>
                          <m:r>
                            <a:rPr lang="cs-CZ" sz="2400" i="1">
                              <a:latin typeface="Cambria Math" panose="02040503050406030204" pitchFamily="18" charset="0"/>
                              <a:ea typeface="Times New Roman" panose="02020603050405020304" pitchFamily="18" charset="0"/>
                              <a:cs typeface="Times New Roman" panose="02020603050405020304" pitchFamily="18" charset="0"/>
                            </a:rPr>
                            <m:t>𝑘</m:t>
                          </m:r>
                        </m:den>
                      </m:f>
                      <m:r>
                        <a:rPr lang="cs-CZ" sz="2400" i="1">
                          <a:latin typeface="Cambria Math" panose="02040503050406030204" pitchFamily="18" charset="0"/>
                          <a:ea typeface="Times New Roman" panose="02020603050405020304" pitchFamily="18" charset="0"/>
                          <a:cs typeface="Times New Roman" panose="02020603050405020304" pitchFamily="18" charset="0"/>
                        </a:rPr>
                        <m:t>=</m:t>
                      </m:r>
                      <m:f>
                        <m:fPr>
                          <m:ctrlPr>
                            <a:rPr lang="cs-CZ" sz="2400" i="1">
                              <a:latin typeface="Cambria Math" panose="02040503050406030204" pitchFamily="18" charset="0"/>
                              <a:ea typeface="Aptos" panose="020B0004020202020204" pitchFamily="34" charset="0"/>
                              <a:cs typeface="Times New Roman" panose="02020603050405020304" pitchFamily="18" charset="0"/>
                            </a:rPr>
                          </m:ctrlPr>
                        </m:fPr>
                        <m:num>
                          <m:d>
                            <m:dPr>
                              <m:begChr m:val="|"/>
                              <m:endChr m:val="|"/>
                              <m:ctrlPr>
                                <a:rPr lang="cs-CZ" sz="2400" i="1">
                                  <a:latin typeface="Cambria Math" panose="02040503050406030204" pitchFamily="18" charset="0"/>
                                  <a:ea typeface="Aptos" panose="020B0004020202020204" pitchFamily="34" charset="0"/>
                                  <a:cs typeface="Times New Roman" panose="02020603050405020304" pitchFamily="18" charset="0"/>
                                </a:rPr>
                              </m:ctrlPr>
                            </m:dPr>
                            <m:e>
                              <m:f>
                                <m:fPr>
                                  <m:type m:val="lin"/>
                                  <m:ctrlPr>
                                    <a:rPr lang="cs-CZ" sz="2400" i="1">
                                      <a:latin typeface="Cambria Math" panose="02040503050406030204" pitchFamily="18" charset="0"/>
                                      <a:ea typeface="Aptos" panose="020B0004020202020204" pitchFamily="34" charset="0"/>
                                      <a:cs typeface="Times New Roman" panose="02020603050405020304" pitchFamily="18" charset="0"/>
                                    </a:rPr>
                                  </m:ctrlPr>
                                </m:fPr>
                                <m:num>
                                  <m:r>
                                    <a:rPr lang="cs-CZ" sz="2400" i="1">
                                      <a:latin typeface="Cambria Math" panose="02040503050406030204" pitchFamily="18" charset="0"/>
                                      <a:ea typeface="Aptos" panose="020B0004020202020204" pitchFamily="34" charset="0"/>
                                      <a:cs typeface="Times New Roman" panose="02020603050405020304" pitchFamily="18" charset="0"/>
                                    </a:rPr>
                                    <m:t>𝜕</m:t>
                                  </m:r>
                                  <m:r>
                                    <a:rPr lang="cs-CZ" sz="2400" i="1">
                                      <a:solidFill>
                                        <a:srgbClr val="C00000"/>
                                      </a:solidFill>
                                      <a:latin typeface="Cambria Math" panose="02040503050406030204" pitchFamily="18" charset="0"/>
                                      <a:ea typeface="Aptos" panose="020B0004020202020204" pitchFamily="34" charset="0"/>
                                      <a:cs typeface="Times New Roman" panose="02020603050405020304" pitchFamily="18" charset="0"/>
                                    </a:rPr>
                                    <m:t>𝜙</m:t>
                                  </m:r>
                                </m:num>
                                <m:den>
                                  <m:r>
                                    <a:rPr lang="cs-CZ" sz="2400" i="1">
                                      <a:latin typeface="Cambria Math" panose="02040503050406030204" pitchFamily="18" charset="0"/>
                                      <a:ea typeface="Aptos" panose="020B0004020202020204" pitchFamily="34" charset="0"/>
                                      <a:cs typeface="Times New Roman" panose="02020603050405020304" pitchFamily="18" charset="0"/>
                                    </a:rPr>
                                    <m:t>𝜕</m:t>
                                  </m:r>
                                  <m:r>
                                    <a:rPr lang="cs-CZ" sz="2400" i="1">
                                      <a:latin typeface="Cambria Math" panose="02040503050406030204" pitchFamily="18" charset="0"/>
                                      <a:ea typeface="Aptos" panose="020B0004020202020204" pitchFamily="34" charset="0"/>
                                      <a:cs typeface="Times New Roman" panose="02020603050405020304" pitchFamily="18" charset="0"/>
                                    </a:rPr>
                                    <m:t>𝑡</m:t>
                                  </m:r>
                                </m:den>
                              </m:f>
                            </m:e>
                          </m:d>
                        </m:num>
                        <m:den>
                          <m:d>
                            <m:dPr>
                              <m:begChr m:val="|"/>
                              <m:endChr m:val="|"/>
                              <m:ctrlPr>
                                <a:rPr lang="cs-CZ" sz="2400" i="1">
                                  <a:latin typeface="Cambria Math" panose="02040503050406030204" pitchFamily="18" charset="0"/>
                                  <a:ea typeface="Aptos" panose="020B0004020202020204" pitchFamily="34" charset="0"/>
                                  <a:cs typeface="Times New Roman" panose="02020603050405020304" pitchFamily="18" charset="0"/>
                                </a:rPr>
                              </m:ctrlPr>
                            </m:dPr>
                            <m:e>
                              <m:acc>
                                <m:accPr>
                                  <m:chr m:val="⃗"/>
                                  <m:ctrlPr>
                                    <a:rPr lang="cs-CZ" sz="2400" i="1">
                                      <a:latin typeface="Cambria Math" panose="02040503050406030204" pitchFamily="18" charset="0"/>
                                      <a:ea typeface="Aptos" panose="020B0004020202020204" pitchFamily="34" charset="0"/>
                                      <a:cs typeface="Times New Roman" panose="02020603050405020304" pitchFamily="18" charset="0"/>
                                    </a:rPr>
                                  </m:ctrlPr>
                                </m:accPr>
                                <m:e>
                                  <m:r>
                                    <m:rPr>
                                      <m:sty m:val="p"/>
                                    </m:rPr>
                                    <a:rPr lang="cs-CZ" sz="2400">
                                      <a:latin typeface="Cambria Math" panose="02040503050406030204" pitchFamily="18" charset="0"/>
                                      <a:ea typeface="Aptos" panose="020B0004020202020204" pitchFamily="34" charset="0"/>
                                      <a:cs typeface="Times New Roman" panose="02020603050405020304" pitchFamily="18" charset="0"/>
                                    </a:rPr>
                                    <m:t>∇</m:t>
                                  </m:r>
                                </m:e>
                              </m:acc>
                              <m:r>
                                <a:rPr lang="cs-CZ" sz="2400" i="1">
                                  <a:solidFill>
                                    <a:srgbClr val="C00000"/>
                                  </a:solidFill>
                                  <a:latin typeface="Cambria Math" panose="02040503050406030204" pitchFamily="18" charset="0"/>
                                  <a:ea typeface="Aptos" panose="020B0004020202020204" pitchFamily="34" charset="0"/>
                                  <a:cs typeface="Times New Roman" panose="02020603050405020304" pitchFamily="18" charset="0"/>
                                </a:rPr>
                                <m:t>𝜙</m:t>
                              </m:r>
                            </m:e>
                          </m:d>
                        </m:den>
                      </m:f>
                      <m:r>
                        <a:rPr lang="cs-CZ" sz="2400" b="0" i="1" smtClean="0">
                          <a:solidFill>
                            <a:schemeClr val="tx1"/>
                          </a:solidFill>
                          <a:latin typeface="Cambria Math" panose="02040503050406030204" pitchFamily="18" charset="0"/>
                          <a:cs typeface="Times New Roman" panose="02020603050405020304" pitchFamily="18" charset="0"/>
                        </a:rPr>
                        <m:t>=</m:t>
                      </m:r>
                      <m:f>
                        <m:fPr>
                          <m:ctrlP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ctrlPr>
                        </m:fPr>
                        <m:num>
                          <m:d>
                            <m:dPr>
                              <m:begChr m:val="|"/>
                              <m:endChr m:val="|"/>
                              <m:ctrlP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ctrlPr>
                            </m:dPr>
                            <m:e>
                              <m:f>
                                <m:fPr>
                                  <m:type m:val="lin"/>
                                  <m:ctrlP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ctrlPr>
                                </m:fPr>
                                <m:num>
                                  <m: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t>𝜕</m:t>
                                  </m:r>
                                  <m:r>
                                    <a:rPr lang="cs-CZ" sz="2400" i="1" smtClean="0">
                                      <a:solidFill>
                                        <a:srgbClr val="00B0F0"/>
                                      </a:solidFill>
                                      <a:latin typeface="Cambria Math" panose="02040503050406030204" pitchFamily="18" charset="0"/>
                                      <a:ea typeface="Aptos" panose="020B0004020202020204" pitchFamily="34" charset="0"/>
                                      <a:cs typeface="Times New Roman" panose="02020603050405020304" pitchFamily="18" charset="0"/>
                                    </a:rPr>
                                    <m:t>𝑆</m:t>
                                  </m:r>
                                </m:num>
                                <m:den>
                                  <m: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t>𝜕</m:t>
                                  </m:r>
                                  <m: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t>𝑡</m:t>
                                  </m:r>
                                </m:den>
                              </m:f>
                            </m:e>
                          </m:d>
                        </m:num>
                        <m:den>
                          <m:d>
                            <m:dPr>
                              <m:begChr m:val="|"/>
                              <m:endChr m:val="|"/>
                              <m:ctrlP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ctrlPr>
                            </m:dPr>
                            <m:e>
                              <m:acc>
                                <m:accPr>
                                  <m:chr m:val="⃗"/>
                                  <m:ctrlP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ctrlPr>
                                </m:accPr>
                                <m:e>
                                  <m:r>
                                    <m:rPr>
                                      <m:sty m:val="p"/>
                                    </m:rPr>
                                    <a:rPr lang="cs-CZ" sz="2400">
                                      <a:solidFill>
                                        <a:schemeClr val="tx1"/>
                                      </a:solidFill>
                                      <a:latin typeface="Cambria Math" panose="02040503050406030204" pitchFamily="18" charset="0"/>
                                      <a:ea typeface="Aptos" panose="020B0004020202020204" pitchFamily="34" charset="0"/>
                                      <a:cs typeface="Times New Roman" panose="02020603050405020304" pitchFamily="18" charset="0"/>
                                    </a:rPr>
                                    <m:t>∇</m:t>
                                  </m:r>
                                </m:e>
                              </m:acc>
                              <m:r>
                                <a:rPr lang="cs-CZ" sz="2400" i="1" smtClean="0">
                                  <a:solidFill>
                                    <a:srgbClr val="00B0F0"/>
                                  </a:solidFill>
                                  <a:latin typeface="Cambria Math" panose="02040503050406030204" pitchFamily="18" charset="0"/>
                                  <a:ea typeface="Aptos" panose="020B0004020202020204" pitchFamily="34" charset="0"/>
                                  <a:cs typeface="Times New Roman" panose="02020603050405020304" pitchFamily="18" charset="0"/>
                                </a:rPr>
                                <m:t>𝑆</m:t>
                              </m:r>
                            </m:e>
                          </m:d>
                        </m:den>
                      </m:f>
                      <m:r>
                        <a:rPr lang="cs-CZ" sz="2400" i="1">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cs-CZ" sz="2400" i="1">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cs-CZ" sz="2400" i="1">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𝐸</m:t>
                          </m:r>
                        </m:num>
                        <m:den>
                          <m:r>
                            <a:rPr lang="cs-CZ" sz="2400" i="1">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𝑝</m:t>
                          </m:r>
                        </m:den>
                      </m:f>
                      <m:r>
                        <a:rPr lang="cs-CZ" sz="2400" i="1">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cs-CZ" sz="2400" i="1">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cs-CZ" sz="2400" i="1">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𝐸</m:t>
                          </m:r>
                        </m:num>
                        <m:den>
                          <m:rad>
                            <m:radPr>
                              <m:degHide m:val="on"/>
                              <m:ctrlPr>
                                <a:rPr lang="cs-CZ" sz="2400" i="1">
                                  <a:solidFill>
                                    <a:schemeClr val="bg1"/>
                                  </a:solidFill>
                                  <a:latin typeface="Cambria Math" panose="02040503050406030204" pitchFamily="18" charset="0"/>
                                  <a:ea typeface="Times New Roman" panose="02020603050405020304" pitchFamily="18" charset="0"/>
                                </a:rPr>
                              </m:ctrlPr>
                            </m:radPr>
                            <m:deg/>
                            <m:e>
                              <m:r>
                                <a:rPr lang="cs-CZ" sz="2400" i="1">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2</m:t>
                              </m:r>
                              <m:r>
                                <a:rPr lang="cs-CZ" sz="2400" i="1">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𝑚</m:t>
                              </m:r>
                              <m:d>
                                <m:dPr>
                                  <m:ctrlPr>
                                    <a:rPr lang="cs-CZ" sz="2400" i="1">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ctrlPr>
                                </m:dPr>
                                <m:e>
                                  <m:r>
                                    <a:rPr lang="cs-CZ" sz="2400" i="1">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𝐸</m:t>
                                  </m:r>
                                  <m:r>
                                    <a:rPr lang="cs-CZ" sz="2400" i="1">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m:t>
                                  </m:r>
                                  <m:r>
                                    <a:rPr lang="cs-CZ" sz="2400" i="1">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𝑉</m:t>
                                  </m:r>
                                </m:e>
                              </m:d>
                            </m:e>
                          </m:rad>
                        </m:den>
                      </m:f>
                    </m:oMath>
                  </m:oMathPara>
                </a14:m>
                <a:endParaRPr lang="cs-CZ" sz="2400" dirty="0"/>
              </a:p>
            </p:txBody>
          </p:sp>
        </mc:Choice>
        <mc:Fallback xmlns="">
          <p:sp>
            <p:nvSpPr>
              <p:cNvPr id="9" name="TextovéPole 8">
                <a:extLst>
                  <a:ext uri="{FF2B5EF4-FFF2-40B4-BE49-F238E27FC236}">
                    <a16:creationId xmlns:a16="http://schemas.microsoft.com/office/drawing/2014/main" id="{613C4AD1-4D1E-CF3B-E077-43ACEE5DE2F1}"/>
                  </a:ext>
                </a:extLst>
              </p:cNvPr>
              <p:cNvSpPr txBox="1">
                <a:spLocks noRot="1" noChangeAspect="1" noMove="1" noResize="1" noEditPoints="1" noAdjustHandles="1" noChangeArrowheads="1" noChangeShapeType="1" noTextEdit="1"/>
              </p:cNvSpPr>
              <p:nvPr/>
            </p:nvSpPr>
            <p:spPr>
              <a:xfrm>
                <a:off x="1329953" y="4983415"/>
                <a:ext cx="7166770" cy="869084"/>
              </a:xfrm>
              <a:prstGeom prst="rect">
                <a:avLst/>
              </a:prstGeom>
              <a:blipFill>
                <a:blip r:embed="rId15"/>
                <a:stretch>
                  <a:fillRect/>
                </a:stretch>
              </a:blipFill>
            </p:spPr>
            <p:txBody>
              <a:bodyPr/>
              <a:lstStyle/>
              <a:p>
                <a:r>
                  <a:rPr lang="cs-CZ">
                    <a:noFill/>
                  </a:rPr>
                  <a:t> </a:t>
                </a:r>
              </a:p>
            </p:txBody>
          </p:sp>
        </mc:Fallback>
      </mc:AlternateContent>
    </p:spTree>
    <p:extLst>
      <p:ext uri="{BB962C8B-B14F-4D97-AF65-F5344CB8AC3E}">
        <p14:creationId xmlns:p14="http://schemas.microsoft.com/office/powerpoint/2010/main" val="32755932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DB842-3571-B1FD-F039-589289BDEF50}"/>
            </a:ext>
          </a:extLst>
        </p:cNvPr>
        <p:cNvGrpSpPr/>
        <p:nvPr/>
      </p:nvGrpSpPr>
      <p:grpSpPr>
        <a:xfrm>
          <a:off x="0" y="0"/>
          <a:ext cx="0" cy="0"/>
          <a:chOff x="0" y="0"/>
          <a:chExt cx="0" cy="0"/>
        </a:xfrm>
      </p:grpSpPr>
      <p:sp>
        <p:nvSpPr>
          <p:cNvPr id="4" name="Obdélník 3">
            <a:extLst>
              <a:ext uri="{FF2B5EF4-FFF2-40B4-BE49-F238E27FC236}">
                <a16:creationId xmlns:a16="http://schemas.microsoft.com/office/drawing/2014/main" id="{88046D54-0282-6572-C3E2-AB7576D37E90}"/>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 name="TextovéPole 4">
            <a:extLst>
              <a:ext uri="{FF2B5EF4-FFF2-40B4-BE49-F238E27FC236}">
                <a16:creationId xmlns:a16="http://schemas.microsoft.com/office/drawing/2014/main" id="{D11A2B97-13CF-2F00-25D2-2A1079ADED76}"/>
              </a:ext>
            </a:extLst>
          </p:cNvPr>
          <p:cNvSpPr txBox="1"/>
          <p:nvPr/>
        </p:nvSpPr>
        <p:spPr>
          <a:xfrm>
            <a:off x="1959447" y="28602"/>
            <a:ext cx="8380820"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a:t>
            </a:r>
            <a:r>
              <a:rPr lang="cs-CZ" sz="2400" cap="small" dirty="0" err="1">
                <a:solidFill>
                  <a:srgbClr val="70AD47">
                    <a:lumMod val="50000"/>
                  </a:srgbClr>
                </a:solidFill>
                <a:latin typeface="Calibri" panose="020F0502020204030204"/>
              </a:rPr>
              <a:t>nerelativistickou</a:t>
            </a:r>
            <a:r>
              <a:rPr lang="cs-CZ" sz="2400" cap="small" dirty="0">
                <a:solidFill>
                  <a:srgbClr val="70AD47">
                    <a:lumMod val="50000"/>
                  </a:srgbClr>
                </a:solidFill>
                <a:latin typeface="Calibri" panose="020F0502020204030204"/>
              </a:rPr>
              <a:t> vlnovou rovnici (potřetí)</a:t>
            </a:r>
          </a:p>
        </p:txBody>
      </p:sp>
      <p:sp>
        <p:nvSpPr>
          <p:cNvPr id="6" name="TextovéPole 5">
            <a:extLst>
              <a:ext uri="{FF2B5EF4-FFF2-40B4-BE49-F238E27FC236}">
                <a16:creationId xmlns:a16="http://schemas.microsoft.com/office/drawing/2014/main" id="{66EEE620-BB0E-80F3-C07D-D0BA77549DBF}"/>
              </a:ext>
            </a:extLst>
          </p:cNvPr>
          <p:cNvSpPr txBox="1"/>
          <p:nvPr/>
        </p:nvSpPr>
        <p:spPr>
          <a:xfrm>
            <a:off x="11363013" y="0"/>
            <a:ext cx="415498" cy="507831"/>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II</a:t>
            </a:r>
          </a:p>
        </p:txBody>
      </p:sp>
      <p:sp>
        <p:nvSpPr>
          <p:cNvPr id="12" name="TextovéPole 11">
            <a:extLst>
              <a:ext uri="{FF2B5EF4-FFF2-40B4-BE49-F238E27FC236}">
                <a16:creationId xmlns:a16="http://schemas.microsoft.com/office/drawing/2014/main" id="{38777BF2-E39D-0593-487C-7565D1BF28AC}"/>
              </a:ext>
            </a:extLst>
          </p:cNvPr>
          <p:cNvSpPr txBox="1"/>
          <p:nvPr/>
        </p:nvSpPr>
        <p:spPr>
          <a:xfrm>
            <a:off x="528916" y="595378"/>
            <a:ext cx="10408023" cy="677108"/>
          </a:xfrm>
          <a:prstGeom prst="rect">
            <a:avLst/>
          </a:prstGeom>
          <a:noFill/>
        </p:spPr>
        <p:txBody>
          <a:bodyPr wrap="square">
            <a:spAutoFit/>
          </a:bodyPr>
          <a:lstStyle/>
          <a:p>
            <a:r>
              <a:rPr lang="cs-CZ" sz="1900" dirty="0">
                <a:solidFill>
                  <a:srgbClr val="0070C0"/>
                </a:solidFill>
                <a:latin typeface="Cavolini" panose="03000502040302020204" pitchFamily="66" charset="0"/>
                <a:cs typeface="Cavolini" panose="03000502040302020204" pitchFamily="66" charset="0"/>
              </a:rPr>
              <a:t>Východiskem </a:t>
            </a:r>
            <a:r>
              <a:rPr lang="cs-CZ" sz="19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Schrödingerových</a:t>
            </a:r>
            <a:r>
              <a:rPr lang="cs-CZ" sz="1900" dirty="0">
                <a:solidFill>
                  <a:srgbClr val="0070C0"/>
                </a:solidFill>
                <a:latin typeface="Cavolini" panose="03000502040302020204" pitchFamily="66" charset="0"/>
                <a:cs typeface="Cavolini" panose="03000502040302020204" pitchFamily="66" charset="0"/>
              </a:rPr>
              <a:t> úvah je opět </a:t>
            </a:r>
            <a:r>
              <a:rPr lang="cs-CZ" sz="19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Hamiltonova</a:t>
            </a:r>
            <a:r>
              <a:rPr lang="cs-CZ" sz="19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a:t>
            </a:r>
            <a:r>
              <a:rPr lang="cs-CZ" sz="19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Jacobiho</a:t>
            </a:r>
            <a:r>
              <a:rPr lang="cs-CZ" sz="19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teorie</a:t>
            </a:r>
            <a:r>
              <a:rPr lang="cs-CZ" sz="1900" dirty="0">
                <a:solidFill>
                  <a:srgbClr val="0070C0"/>
                </a:solidFill>
                <a:latin typeface="Cavolini" panose="03000502040302020204" pitchFamily="66" charset="0"/>
                <a:cs typeface="Cavolini" panose="03000502040302020204" pitchFamily="66" charset="0"/>
              </a:rPr>
              <a:t>, z níž plyne</a:t>
            </a:r>
          </a:p>
        </p:txBody>
      </p:sp>
      <p:sp>
        <p:nvSpPr>
          <p:cNvPr id="17" name="TextovéPole 16">
            <a:extLst>
              <a:ext uri="{FF2B5EF4-FFF2-40B4-BE49-F238E27FC236}">
                <a16:creationId xmlns:a16="http://schemas.microsoft.com/office/drawing/2014/main" id="{6F5EB84B-B634-7625-21B5-2BDC2C7D737C}"/>
              </a:ext>
            </a:extLst>
          </p:cNvPr>
          <p:cNvSpPr txBox="1"/>
          <p:nvPr/>
        </p:nvSpPr>
        <p:spPr>
          <a:xfrm>
            <a:off x="582705" y="2314899"/>
            <a:ext cx="1841405" cy="430887"/>
          </a:xfrm>
          <a:prstGeom prst="rect">
            <a:avLst/>
          </a:prstGeom>
          <a:noFill/>
        </p:spPr>
        <p:txBody>
          <a:bodyPr wrap="square" rtlCol="0">
            <a:spAutoFit/>
          </a:bodyPr>
          <a:lstStyle/>
          <a:p>
            <a:r>
              <a:rPr lang="cs-CZ" sz="2200" dirty="0"/>
              <a:t>Pro </a:t>
            </a:r>
            <a:r>
              <a:rPr lang="cs-CZ" sz="2200" dirty="0">
                <a:solidFill>
                  <a:srgbClr val="C00000"/>
                </a:solidFill>
              </a:rPr>
              <a:t>vlnu</a:t>
            </a:r>
            <a:r>
              <a:rPr lang="cs-CZ" sz="2200" dirty="0"/>
              <a:t> tvaru</a:t>
            </a:r>
          </a:p>
        </p:txBody>
      </p:sp>
      <mc:AlternateContent xmlns:mc="http://schemas.openxmlformats.org/markup-compatibility/2006" xmlns:a14="http://schemas.microsoft.com/office/drawing/2010/main">
        <mc:Choice Requires="a14">
          <p:sp>
            <p:nvSpPr>
              <p:cNvPr id="8" name="TextovéPole 7">
                <a:extLst>
                  <a:ext uri="{FF2B5EF4-FFF2-40B4-BE49-F238E27FC236}">
                    <a16:creationId xmlns:a16="http://schemas.microsoft.com/office/drawing/2014/main" id="{9B16FFF4-E65C-62ED-4353-018E3E230174}"/>
                  </a:ext>
                </a:extLst>
              </p:cNvPr>
              <p:cNvSpPr txBox="1"/>
              <p:nvPr/>
            </p:nvSpPr>
            <p:spPr>
              <a:xfrm>
                <a:off x="588027" y="3947788"/>
                <a:ext cx="11190483" cy="802784"/>
              </a:xfrm>
              <a:prstGeom prst="rect">
                <a:avLst/>
              </a:prstGeom>
              <a:noFill/>
            </p:spPr>
            <p:txBody>
              <a:bodyPr wrap="square">
                <a:spAutoFit/>
              </a:bodyPr>
              <a:lstStyle/>
              <a:p>
                <a:pPr>
                  <a:lnSpc>
                    <a:spcPct val="107000"/>
                  </a:lnSpc>
                  <a:spcAft>
                    <a:spcPts val="800"/>
                  </a:spcAft>
                </a:pPr>
                <a:r>
                  <a:rPr lang="cs-CZ" sz="2200" kern="100" dirty="0">
                    <a:effectLst/>
                    <a:latin typeface="Aptos" panose="020B0004020202020204" pitchFamily="34" charset="0"/>
                    <a:ea typeface="Times New Roman" panose="02020603050405020304" pitchFamily="18" charset="0"/>
                    <a:cs typeface="Times New Roman" panose="02020603050405020304" pitchFamily="18" charset="0"/>
                  </a:rPr>
                  <a:t>Pro rychlost </a:t>
                </a:r>
                <a:r>
                  <a:rPr lang="cs-CZ" sz="2200" b="1" kern="100" dirty="0">
                    <a:solidFill>
                      <a:srgbClr val="C00000"/>
                    </a:solidFill>
                    <a:effectLst/>
                    <a:latin typeface="Aptos" panose="020B0004020202020204" pitchFamily="34" charset="0"/>
                    <a:ea typeface="Times New Roman" panose="02020603050405020304" pitchFamily="18" charset="0"/>
                    <a:cs typeface="Times New Roman" panose="02020603050405020304" pitchFamily="18" charset="0"/>
                  </a:rPr>
                  <a:t>vlny</a:t>
                </a:r>
                <a:r>
                  <a:rPr lang="cs-CZ" sz="2200" kern="100" dirty="0">
                    <a:effectLst/>
                    <a:latin typeface="Aptos" panose="020B0004020202020204" pitchFamily="34" charset="0"/>
                    <a:ea typeface="Times New Roman" panose="02020603050405020304" pitchFamily="18" charset="0"/>
                    <a:cs typeface="Times New Roman" panose="02020603050405020304" pitchFamily="18" charset="0"/>
                  </a:rPr>
                  <a:t> nebo ploch konstantní </a:t>
                </a:r>
                <a:r>
                  <a:rPr lang="cs-CZ" sz="2200" b="1" kern="100" dirty="0">
                    <a:solidFill>
                      <a:srgbClr val="0070C0"/>
                    </a:solidFill>
                    <a:effectLst/>
                    <a:latin typeface="Aptos" panose="020B0004020202020204" pitchFamily="34" charset="0"/>
                    <a:ea typeface="Times New Roman" panose="02020603050405020304" pitchFamily="18" charset="0"/>
                    <a:cs typeface="Times New Roman" panose="02020603050405020304" pitchFamily="18" charset="0"/>
                  </a:rPr>
                  <a:t>akce</a:t>
                </a:r>
                <a:r>
                  <a:rPr lang="cs-CZ" sz="2200" kern="100" dirty="0">
                    <a:effectLst/>
                    <a:latin typeface="Aptos" panose="020B0004020202020204" pitchFamily="34" charset="0"/>
                    <a:ea typeface="Times New Roman" panose="02020603050405020304" pitchFamily="18" charset="0"/>
                    <a:cs typeface="Times New Roman" panose="02020603050405020304" pitchFamily="18" charset="0"/>
                  </a:rPr>
                  <a:t> částice v případě, že se (</a:t>
                </a:r>
                <a:r>
                  <a:rPr lang="cs-CZ" sz="2200" kern="100" dirty="0" err="1">
                    <a:effectLst/>
                    <a:latin typeface="Aptos" panose="020B0004020202020204" pitchFamily="34" charset="0"/>
                    <a:ea typeface="Times New Roman" panose="02020603050405020304" pitchFamily="18" charset="0"/>
                    <a:cs typeface="Times New Roman" panose="02020603050405020304" pitchFamily="18" charset="0"/>
                  </a:rPr>
                  <a:t>nerelativistická</a:t>
                </a:r>
                <a:r>
                  <a:rPr lang="cs-CZ" sz="2200" kern="100" dirty="0">
                    <a:effectLst/>
                    <a:latin typeface="Aptos" panose="020B0004020202020204" pitchFamily="34" charset="0"/>
                    <a:ea typeface="Times New Roman" panose="02020603050405020304" pitchFamily="18" charset="0"/>
                    <a:cs typeface="Times New Roman" panose="02020603050405020304" pitchFamily="18" charset="0"/>
                  </a:rPr>
                  <a:t>) částice pohybuje v </a:t>
                </a:r>
                <a:r>
                  <a:rPr lang="cs-CZ" sz="2200" u="sng" kern="100" dirty="0">
                    <a:effectLst/>
                    <a:latin typeface="Aptos" panose="020B0004020202020204" pitchFamily="34" charset="0"/>
                    <a:ea typeface="Times New Roman" panose="02020603050405020304" pitchFamily="18" charset="0"/>
                    <a:cs typeface="Times New Roman" panose="02020603050405020304" pitchFamily="18" charset="0"/>
                  </a:rPr>
                  <a:t>konzervativním</a:t>
                </a:r>
                <a:r>
                  <a:rPr lang="cs-CZ" sz="2200" kern="100" dirty="0">
                    <a:effectLst/>
                    <a:latin typeface="Aptos" panose="020B0004020202020204" pitchFamily="34" charset="0"/>
                    <a:ea typeface="Times New Roman" panose="02020603050405020304" pitchFamily="18" charset="0"/>
                    <a:cs typeface="Times New Roman" panose="02020603050405020304" pitchFamily="18" charset="0"/>
                  </a:rPr>
                  <a:t> silovém poli s potenciální energií </a:t>
                </a:r>
                <a14:m>
                  <m:oMath xmlns:m="http://schemas.openxmlformats.org/officeDocument/2006/math">
                    <m:r>
                      <a:rPr lang="cs-CZ" sz="2200" i="1">
                        <a:latin typeface="Cambria Math" panose="02040503050406030204" pitchFamily="18" charset="0"/>
                      </a:rPr>
                      <m:t>𝑉</m:t>
                    </m:r>
                    <m:d>
                      <m:dPr>
                        <m:ctrlPr>
                          <a:rPr lang="cs-CZ" sz="2200" i="1">
                            <a:latin typeface="Cambria Math" panose="02040503050406030204" pitchFamily="18" charset="0"/>
                          </a:rPr>
                        </m:ctrlPr>
                      </m:dPr>
                      <m:e>
                        <m:r>
                          <a:rPr lang="cs-CZ" sz="2200" i="1">
                            <a:latin typeface="Cambria Math" panose="02040503050406030204" pitchFamily="18" charset="0"/>
                          </a:rPr>
                          <m:t>𝑥</m:t>
                        </m:r>
                        <m:r>
                          <a:rPr lang="cs-CZ" sz="2200" i="1">
                            <a:latin typeface="Cambria Math" panose="02040503050406030204" pitchFamily="18" charset="0"/>
                          </a:rPr>
                          <m:t>,</m:t>
                        </m:r>
                        <m:r>
                          <a:rPr lang="cs-CZ" sz="2200" i="1">
                            <a:latin typeface="Cambria Math" panose="02040503050406030204" pitchFamily="18" charset="0"/>
                          </a:rPr>
                          <m:t>𝑦</m:t>
                        </m:r>
                        <m:r>
                          <a:rPr lang="cs-CZ" sz="2200" i="1">
                            <a:latin typeface="Cambria Math" panose="02040503050406030204" pitchFamily="18" charset="0"/>
                          </a:rPr>
                          <m:t>,</m:t>
                        </m:r>
                        <m:r>
                          <a:rPr lang="cs-CZ" sz="2200" i="1">
                            <a:latin typeface="Cambria Math" panose="02040503050406030204" pitchFamily="18" charset="0"/>
                          </a:rPr>
                          <m:t>𝑧</m:t>
                        </m:r>
                      </m:e>
                    </m:d>
                  </m:oMath>
                </a14:m>
                <a:r>
                  <a:rPr lang="cs-CZ" sz="2200" kern="100" dirty="0">
                    <a:effectLst/>
                    <a:latin typeface="Aptos" panose="020B0004020202020204" pitchFamily="34" charset="0"/>
                    <a:ea typeface="Times New Roman" panose="02020603050405020304" pitchFamily="18" charset="0"/>
                    <a:cs typeface="Times New Roman" panose="02020603050405020304" pitchFamily="18" charset="0"/>
                  </a:rPr>
                  <a:t>, tedy platí</a:t>
                </a:r>
                <a:endParaRPr lang="cs-CZ" sz="2200" kern="100" dirty="0">
                  <a:effectLst/>
                  <a:latin typeface="Aptos" panose="020B0004020202020204" pitchFamily="34" charset="0"/>
                  <a:ea typeface="Aptos" panose="020B0004020202020204" pitchFamily="34" charset="0"/>
                  <a:cs typeface="Times New Roman" panose="02020603050405020304" pitchFamily="18" charset="0"/>
                </a:endParaRPr>
              </a:p>
            </p:txBody>
          </p:sp>
        </mc:Choice>
        <mc:Fallback xmlns="">
          <p:sp>
            <p:nvSpPr>
              <p:cNvPr id="8" name="TextovéPole 7">
                <a:extLst>
                  <a:ext uri="{FF2B5EF4-FFF2-40B4-BE49-F238E27FC236}">
                    <a16:creationId xmlns:a16="http://schemas.microsoft.com/office/drawing/2014/main" id="{88350011-5075-CB9B-3390-CCBF91689B0B}"/>
                  </a:ext>
                </a:extLst>
              </p:cNvPr>
              <p:cNvSpPr txBox="1">
                <a:spLocks noRot="1" noChangeAspect="1" noMove="1" noResize="1" noEditPoints="1" noAdjustHandles="1" noChangeArrowheads="1" noChangeShapeType="1" noTextEdit="1"/>
              </p:cNvSpPr>
              <p:nvPr/>
            </p:nvSpPr>
            <p:spPr>
              <a:xfrm>
                <a:off x="588027" y="3947788"/>
                <a:ext cx="11190483" cy="802784"/>
              </a:xfrm>
              <a:prstGeom prst="rect">
                <a:avLst/>
              </a:prstGeom>
              <a:blipFill>
                <a:blip r:embed="rId10"/>
                <a:stretch>
                  <a:fillRect l="-708" t="-3817" b="-15267"/>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7" name="TextovéPole 6">
                <a:extLst>
                  <a:ext uri="{FF2B5EF4-FFF2-40B4-BE49-F238E27FC236}">
                    <a16:creationId xmlns:a16="http://schemas.microsoft.com/office/drawing/2014/main" id="{7438B435-B7BB-FEAA-C2C5-ED63FB60C3A2}"/>
                  </a:ext>
                </a:extLst>
              </p:cNvPr>
              <p:cNvSpPr txBox="1"/>
              <p:nvPr/>
            </p:nvSpPr>
            <p:spPr>
              <a:xfrm>
                <a:off x="5199530" y="1511126"/>
                <a:ext cx="1057597" cy="545662"/>
              </a:xfrm>
              <a:prstGeom prst="rect">
                <a:avLst/>
              </a:prstGeom>
              <a:noFill/>
            </p:spPr>
            <p:txBody>
              <a:bodyPr wrap="none" lIns="0" tIns="0" rIns="0" bIns="0" rtlCol="0">
                <a:spAutoFit/>
              </a:bodyPr>
              <a:lstStyle/>
              <a:p>
                <a:pPr>
                  <a:lnSpc>
                    <a:spcPct val="107000"/>
                  </a:lnSpc>
                  <a:spcAft>
                    <a:spcPts val="800"/>
                  </a:spcAft>
                  <a:buNone/>
                </a:pPr>
                <a14:m>
                  <m:oMathPara xmlns:m="http://schemas.openxmlformats.org/officeDocument/2006/math">
                    <m:oMathParaPr>
                      <m:jc m:val="centerGroup"/>
                    </m:oMathParaPr>
                    <m:oMath xmlns:m="http://schemas.openxmlformats.org/officeDocument/2006/math">
                      <m:acc>
                        <m:accPr>
                          <m:chr m:val="⃗"/>
                          <m:ctrlPr>
                            <a:rPr lang="cs-CZ" sz="2400" i="1" kern="100">
                              <a:latin typeface="Cambria Math" panose="02040503050406030204" pitchFamily="18" charset="0"/>
                              <a:ea typeface="Aptos" panose="020B0004020202020204" pitchFamily="34" charset="0"/>
                              <a:cs typeface="Times New Roman" panose="02020603050405020304" pitchFamily="18" charset="0"/>
                            </a:rPr>
                          </m:ctrlPr>
                        </m:accPr>
                        <m:e>
                          <m:r>
                            <a:rPr lang="cs-CZ" sz="2400" i="1" kern="100">
                              <a:latin typeface="Cambria Math" panose="02040503050406030204" pitchFamily="18" charset="0"/>
                              <a:ea typeface="Aptos" panose="020B0004020202020204" pitchFamily="34" charset="0"/>
                              <a:cs typeface="Times New Roman" panose="02020603050405020304" pitchFamily="18" charset="0"/>
                            </a:rPr>
                            <m:t>𝑝</m:t>
                          </m:r>
                        </m:e>
                      </m:acc>
                      <m:r>
                        <a:rPr lang="cs-CZ" sz="2400" i="1" kern="100">
                          <a:latin typeface="Cambria Math" panose="02040503050406030204" pitchFamily="18" charset="0"/>
                          <a:ea typeface="Aptos" panose="020B0004020202020204" pitchFamily="34" charset="0"/>
                          <a:cs typeface="Times New Roman" panose="02020603050405020304" pitchFamily="18" charset="0"/>
                        </a:rPr>
                        <m:t>=</m:t>
                      </m:r>
                      <m:acc>
                        <m:accPr>
                          <m:chr m:val="⃗"/>
                          <m:ctrlPr>
                            <a:rPr lang="cs-CZ" sz="2400" i="1" kern="100">
                              <a:latin typeface="Cambria Math" panose="02040503050406030204" pitchFamily="18" charset="0"/>
                              <a:ea typeface="Aptos" panose="020B0004020202020204" pitchFamily="34" charset="0"/>
                              <a:cs typeface="Times New Roman" panose="02020603050405020304" pitchFamily="18" charset="0"/>
                            </a:rPr>
                          </m:ctrlPr>
                        </m:accPr>
                        <m:e>
                          <m:r>
                            <m:rPr>
                              <m:sty m:val="p"/>
                            </m:rPr>
                            <a:rPr lang="cs-CZ" sz="2400" kern="100">
                              <a:latin typeface="Cambria Math" panose="02040503050406030204" pitchFamily="18" charset="0"/>
                              <a:ea typeface="Aptos" panose="020B0004020202020204" pitchFamily="34" charset="0"/>
                              <a:cs typeface="Times New Roman" panose="02020603050405020304" pitchFamily="18" charset="0"/>
                            </a:rPr>
                            <m:t>∇</m:t>
                          </m:r>
                        </m:e>
                      </m:acc>
                      <m:r>
                        <a:rPr lang="cs-CZ" sz="2400" i="1" kern="100" smtClean="0">
                          <a:solidFill>
                            <a:srgbClr val="0070C0"/>
                          </a:solidFill>
                          <a:latin typeface="Cambria Math" panose="02040503050406030204" pitchFamily="18" charset="0"/>
                          <a:ea typeface="Aptos" panose="020B0004020202020204" pitchFamily="34" charset="0"/>
                          <a:cs typeface="Times New Roman" panose="02020603050405020304" pitchFamily="18" charset="0"/>
                        </a:rPr>
                        <m:t>𝑆</m:t>
                      </m:r>
                      <m:r>
                        <a:rPr lang="cs-CZ" sz="2400" i="1" kern="100">
                          <a:latin typeface="Cambria Math" panose="02040503050406030204" pitchFamily="18" charset="0"/>
                          <a:ea typeface="Aptos" panose="020B0004020202020204" pitchFamily="34" charset="0"/>
                          <a:cs typeface="Times New Roman" panose="02020603050405020304" pitchFamily="18" charset="0"/>
                        </a:rPr>
                        <m:t> </m:t>
                      </m:r>
                    </m:oMath>
                  </m:oMathPara>
                </a14:m>
                <a:endParaRPr lang="cs-CZ" kern="100" dirty="0">
                  <a:latin typeface="Aptos" panose="020B0004020202020204" pitchFamily="34" charset="0"/>
                  <a:ea typeface="Aptos" panose="020B0004020202020204" pitchFamily="34" charset="0"/>
                  <a:cs typeface="Times New Roman" panose="02020603050405020304" pitchFamily="18" charset="0"/>
                </a:endParaRPr>
              </a:p>
            </p:txBody>
          </p:sp>
        </mc:Choice>
        <mc:Fallback xmlns="">
          <p:sp>
            <p:nvSpPr>
              <p:cNvPr id="7" name="TextovéPole 6">
                <a:extLst>
                  <a:ext uri="{FF2B5EF4-FFF2-40B4-BE49-F238E27FC236}">
                    <a16:creationId xmlns:a16="http://schemas.microsoft.com/office/drawing/2014/main" id="{A2B6E391-E445-D77F-C6A2-D1919EB89A6A}"/>
                  </a:ext>
                </a:extLst>
              </p:cNvPr>
              <p:cNvSpPr txBox="1">
                <a:spLocks noRot="1" noChangeAspect="1" noMove="1" noResize="1" noEditPoints="1" noAdjustHandles="1" noChangeArrowheads="1" noChangeShapeType="1" noTextEdit="1"/>
              </p:cNvSpPr>
              <p:nvPr/>
            </p:nvSpPr>
            <p:spPr>
              <a:xfrm>
                <a:off x="5199530" y="1511126"/>
                <a:ext cx="1057597" cy="545662"/>
              </a:xfrm>
              <a:prstGeom prst="rect">
                <a:avLst/>
              </a:prstGeom>
              <a:blipFill>
                <a:blip r:embed="rId11"/>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1" name="TextovéPole 10">
                <a:extLst>
                  <a:ext uri="{FF2B5EF4-FFF2-40B4-BE49-F238E27FC236}">
                    <a16:creationId xmlns:a16="http://schemas.microsoft.com/office/drawing/2014/main" id="{C67C94EB-BF55-B2F6-6EE3-877D51AE7D5C}"/>
                  </a:ext>
                </a:extLst>
              </p:cNvPr>
              <p:cNvSpPr txBox="1"/>
              <p:nvPr/>
            </p:nvSpPr>
            <p:spPr>
              <a:xfrm>
                <a:off x="7121290" y="1330054"/>
                <a:ext cx="1356012" cy="854016"/>
              </a:xfrm>
              <a:prstGeom prst="rect">
                <a:avLst/>
              </a:prstGeom>
              <a:noFill/>
            </p:spPr>
            <p:txBody>
              <a:bodyPr wrap="none" lIns="0" tIns="0" rIns="0" bIns="0" rtlCol="0">
                <a:spAutoFit/>
              </a:bodyPr>
              <a:lstStyle/>
              <a:p>
                <a:pPr>
                  <a:lnSpc>
                    <a:spcPct val="107000"/>
                  </a:lnSpc>
                  <a:spcAft>
                    <a:spcPts val="800"/>
                  </a:spcAft>
                  <a:buNone/>
                </a:pPr>
                <a14:m>
                  <m:oMathPara xmlns:m="http://schemas.openxmlformats.org/officeDocument/2006/math">
                    <m:oMathParaPr>
                      <m:jc m:val="centerGroup"/>
                    </m:oMathParaPr>
                    <m:oMath xmlns:m="http://schemas.openxmlformats.org/officeDocument/2006/math">
                      <m:r>
                        <a:rPr lang="cs-CZ" sz="2400" i="1" kern="100">
                          <a:latin typeface="Cambria Math" panose="02040503050406030204" pitchFamily="18" charset="0"/>
                          <a:ea typeface="Aptos" panose="020B0004020202020204" pitchFamily="34" charset="0"/>
                          <a:cs typeface="Times New Roman" panose="02020603050405020304" pitchFamily="18" charset="0"/>
                        </a:rPr>
                        <m:t>𝐸</m:t>
                      </m:r>
                      <m:r>
                        <a:rPr lang="cs-CZ" sz="2400" i="1" kern="100">
                          <a:latin typeface="Cambria Math" panose="02040503050406030204" pitchFamily="18" charset="0"/>
                          <a:ea typeface="Aptos" panose="020B0004020202020204" pitchFamily="34" charset="0"/>
                          <a:cs typeface="Times New Roman" panose="02020603050405020304" pitchFamily="18" charset="0"/>
                        </a:rPr>
                        <m:t>=−</m:t>
                      </m:r>
                      <m:f>
                        <m:fPr>
                          <m:ctrlPr>
                            <a:rPr lang="cs-CZ" sz="2400" i="1" kern="100">
                              <a:latin typeface="Cambria Math" panose="02040503050406030204" pitchFamily="18" charset="0"/>
                              <a:ea typeface="Aptos" panose="020B0004020202020204" pitchFamily="34" charset="0"/>
                              <a:cs typeface="Times New Roman" panose="02020603050405020304" pitchFamily="18" charset="0"/>
                            </a:rPr>
                          </m:ctrlPr>
                        </m:fPr>
                        <m:num>
                          <m:r>
                            <a:rPr lang="cs-CZ" sz="2400" i="1" kern="100">
                              <a:latin typeface="Cambria Math" panose="02040503050406030204" pitchFamily="18" charset="0"/>
                              <a:ea typeface="Aptos" panose="020B0004020202020204" pitchFamily="34" charset="0"/>
                              <a:cs typeface="Times New Roman" panose="02020603050405020304" pitchFamily="18" charset="0"/>
                            </a:rPr>
                            <m:t>𝜕</m:t>
                          </m:r>
                          <m:r>
                            <a:rPr lang="cs-CZ" sz="2400" i="1" kern="100" smtClean="0">
                              <a:solidFill>
                                <a:srgbClr val="0070C0"/>
                              </a:solidFill>
                              <a:latin typeface="Cambria Math" panose="02040503050406030204" pitchFamily="18" charset="0"/>
                              <a:ea typeface="Aptos" panose="020B0004020202020204" pitchFamily="34" charset="0"/>
                              <a:cs typeface="Times New Roman" panose="02020603050405020304" pitchFamily="18" charset="0"/>
                            </a:rPr>
                            <m:t>𝑆</m:t>
                          </m:r>
                        </m:num>
                        <m:den>
                          <m:r>
                            <a:rPr lang="cs-CZ" sz="2400" i="1" kern="100">
                              <a:latin typeface="Cambria Math" panose="02040503050406030204" pitchFamily="18" charset="0"/>
                              <a:ea typeface="Aptos" panose="020B0004020202020204" pitchFamily="34" charset="0"/>
                              <a:cs typeface="Times New Roman" panose="02020603050405020304" pitchFamily="18" charset="0"/>
                            </a:rPr>
                            <m:t>𝜕</m:t>
                          </m:r>
                          <m:r>
                            <a:rPr lang="cs-CZ" sz="2400" i="1" kern="100">
                              <a:latin typeface="Cambria Math" panose="02040503050406030204" pitchFamily="18" charset="0"/>
                              <a:ea typeface="Aptos" panose="020B0004020202020204" pitchFamily="34" charset="0"/>
                              <a:cs typeface="Times New Roman" panose="02020603050405020304" pitchFamily="18" charset="0"/>
                            </a:rPr>
                            <m:t>𝑡</m:t>
                          </m:r>
                        </m:den>
                      </m:f>
                      <m:r>
                        <a:rPr lang="cs-CZ" sz="2400" i="1" kern="100">
                          <a:latin typeface="Cambria Math" panose="02040503050406030204" pitchFamily="18" charset="0"/>
                          <a:ea typeface="Aptos" panose="020B0004020202020204" pitchFamily="34" charset="0"/>
                          <a:cs typeface="Times New Roman" panose="02020603050405020304" pitchFamily="18" charset="0"/>
                        </a:rPr>
                        <m:t> </m:t>
                      </m:r>
                    </m:oMath>
                  </m:oMathPara>
                </a14:m>
                <a:endParaRPr lang="cs-CZ" kern="100" dirty="0">
                  <a:latin typeface="Aptos" panose="020B0004020202020204" pitchFamily="34" charset="0"/>
                  <a:ea typeface="Aptos" panose="020B0004020202020204" pitchFamily="34" charset="0"/>
                  <a:cs typeface="Times New Roman" panose="02020603050405020304" pitchFamily="18" charset="0"/>
                </a:endParaRPr>
              </a:p>
            </p:txBody>
          </p:sp>
        </mc:Choice>
        <mc:Fallback xmlns="">
          <p:sp>
            <p:nvSpPr>
              <p:cNvPr id="11" name="TextovéPole 10">
                <a:extLst>
                  <a:ext uri="{FF2B5EF4-FFF2-40B4-BE49-F238E27FC236}">
                    <a16:creationId xmlns:a16="http://schemas.microsoft.com/office/drawing/2014/main" id="{73A2CAA9-9E9B-5199-BB34-92C0878048C7}"/>
                  </a:ext>
                </a:extLst>
              </p:cNvPr>
              <p:cNvSpPr txBox="1">
                <a:spLocks noRot="1" noChangeAspect="1" noMove="1" noResize="1" noEditPoints="1" noAdjustHandles="1" noChangeArrowheads="1" noChangeShapeType="1" noTextEdit="1"/>
              </p:cNvSpPr>
              <p:nvPr/>
            </p:nvSpPr>
            <p:spPr>
              <a:xfrm>
                <a:off x="7121290" y="1330054"/>
                <a:ext cx="1356012" cy="854016"/>
              </a:xfrm>
              <a:prstGeom prst="rect">
                <a:avLst/>
              </a:prstGeom>
              <a:blipFill>
                <a:blip r:embed="rId12"/>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21" name="TextovéPole 20">
                <a:extLst>
                  <a:ext uri="{FF2B5EF4-FFF2-40B4-BE49-F238E27FC236}">
                    <a16:creationId xmlns:a16="http://schemas.microsoft.com/office/drawing/2014/main" id="{947BFF69-93C9-37A1-E63F-30608A32EC32}"/>
                  </a:ext>
                </a:extLst>
              </p:cNvPr>
              <p:cNvSpPr txBox="1"/>
              <p:nvPr/>
            </p:nvSpPr>
            <p:spPr>
              <a:xfrm>
                <a:off x="5148810" y="3207941"/>
                <a:ext cx="1108317" cy="556178"/>
              </a:xfrm>
              <a:prstGeom prst="rect">
                <a:avLst/>
              </a:prstGeom>
              <a:noFill/>
            </p:spPr>
            <p:txBody>
              <a:bodyPr wrap="none" lIns="0" tIns="0" rIns="0" bIns="0" rtlCol="0">
                <a:spAutoFit/>
              </a:bodyPr>
              <a:lstStyle/>
              <a:p>
                <a:pPr>
                  <a:lnSpc>
                    <a:spcPct val="107000"/>
                  </a:lnSpc>
                  <a:spcAft>
                    <a:spcPts val="800"/>
                  </a:spcAft>
                  <a:buNone/>
                </a:pPr>
                <a14:m>
                  <m:oMathPara xmlns:m="http://schemas.openxmlformats.org/officeDocument/2006/math">
                    <m:oMathParaPr>
                      <m:jc m:val="centerGroup"/>
                    </m:oMathParaPr>
                    <m:oMath xmlns:m="http://schemas.openxmlformats.org/officeDocument/2006/math">
                      <m:acc>
                        <m:accPr>
                          <m:chr m:val="⃗"/>
                          <m:ctrlPr>
                            <a:rPr lang="cs-CZ" sz="2400" b="0" i="1" kern="100" smtClean="0">
                              <a:latin typeface="Cambria Math" panose="02040503050406030204" pitchFamily="18" charset="0"/>
                              <a:ea typeface="Aptos" panose="020B0004020202020204" pitchFamily="34" charset="0"/>
                              <a:cs typeface="Times New Roman" panose="02020603050405020304" pitchFamily="18" charset="0"/>
                            </a:rPr>
                          </m:ctrlPr>
                        </m:accPr>
                        <m:e>
                          <m:r>
                            <a:rPr lang="cs-CZ" sz="2400" b="0" i="1" kern="100" smtClean="0">
                              <a:latin typeface="Cambria Math" panose="02040503050406030204" pitchFamily="18" charset="0"/>
                              <a:ea typeface="Aptos" panose="020B0004020202020204" pitchFamily="34" charset="0"/>
                              <a:cs typeface="Times New Roman" panose="02020603050405020304" pitchFamily="18" charset="0"/>
                            </a:rPr>
                            <m:t>𝑘</m:t>
                          </m:r>
                        </m:e>
                      </m:acc>
                      <m:r>
                        <a:rPr lang="cs-CZ" sz="2400" i="1" kern="100">
                          <a:latin typeface="Cambria Math" panose="02040503050406030204" pitchFamily="18" charset="0"/>
                          <a:ea typeface="Aptos" panose="020B0004020202020204" pitchFamily="34" charset="0"/>
                          <a:cs typeface="Times New Roman" panose="02020603050405020304" pitchFamily="18" charset="0"/>
                        </a:rPr>
                        <m:t>=</m:t>
                      </m:r>
                      <m:acc>
                        <m:accPr>
                          <m:chr m:val="⃗"/>
                          <m:ctrlPr>
                            <a:rPr lang="cs-CZ" sz="2400" i="1" kern="100">
                              <a:latin typeface="Cambria Math" panose="02040503050406030204" pitchFamily="18" charset="0"/>
                              <a:ea typeface="Aptos" panose="020B0004020202020204" pitchFamily="34" charset="0"/>
                              <a:cs typeface="Times New Roman" panose="02020603050405020304" pitchFamily="18" charset="0"/>
                            </a:rPr>
                          </m:ctrlPr>
                        </m:accPr>
                        <m:e>
                          <m:r>
                            <m:rPr>
                              <m:sty m:val="p"/>
                            </m:rPr>
                            <a:rPr lang="cs-CZ" sz="2400" kern="100">
                              <a:latin typeface="Cambria Math" panose="02040503050406030204" pitchFamily="18" charset="0"/>
                              <a:ea typeface="Aptos" panose="020B0004020202020204" pitchFamily="34" charset="0"/>
                              <a:cs typeface="Times New Roman" panose="02020603050405020304" pitchFamily="18" charset="0"/>
                            </a:rPr>
                            <m:t>∇</m:t>
                          </m:r>
                        </m:e>
                      </m:acc>
                      <m:r>
                        <a:rPr lang="cs-CZ" sz="2400" i="1" kern="100" smtClean="0">
                          <a:solidFill>
                            <a:srgbClr val="C00000"/>
                          </a:solidFill>
                          <a:latin typeface="Cambria Math" panose="02040503050406030204" pitchFamily="18" charset="0"/>
                          <a:ea typeface="Cambria Math" panose="02040503050406030204" pitchFamily="18" charset="0"/>
                          <a:cs typeface="Times New Roman" panose="02020603050405020304" pitchFamily="18" charset="0"/>
                        </a:rPr>
                        <m:t>𝜙</m:t>
                      </m:r>
                      <m:r>
                        <a:rPr lang="cs-CZ" sz="2400" i="1" kern="100">
                          <a:latin typeface="Cambria Math" panose="02040503050406030204" pitchFamily="18" charset="0"/>
                          <a:ea typeface="Aptos" panose="020B0004020202020204" pitchFamily="34" charset="0"/>
                          <a:cs typeface="Times New Roman" panose="02020603050405020304" pitchFamily="18" charset="0"/>
                        </a:rPr>
                        <m:t> </m:t>
                      </m:r>
                    </m:oMath>
                  </m:oMathPara>
                </a14:m>
                <a:endParaRPr lang="cs-CZ" kern="100" dirty="0">
                  <a:latin typeface="Aptos" panose="020B0004020202020204" pitchFamily="34" charset="0"/>
                  <a:ea typeface="Aptos" panose="020B0004020202020204" pitchFamily="34" charset="0"/>
                  <a:cs typeface="Times New Roman" panose="02020603050405020304" pitchFamily="18" charset="0"/>
                </a:endParaRPr>
              </a:p>
            </p:txBody>
          </p:sp>
        </mc:Choice>
        <mc:Fallback xmlns="">
          <p:sp>
            <p:nvSpPr>
              <p:cNvPr id="21" name="TextovéPole 20">
                <a:extLst>
                  <a:ext uri="{FF2B5EF4-FFF2-40B4-BE49-F238E27FC236}">
                    <a16:creationId xmlns:a16="http://schemas.microsoft.com/office/drawing/2014/main" id="{FFFC12CA-3A96-0B26-60CE-709E5B397AE7}"/>
                  </a:ext>
                </a:extLst>
              </p:cNvPr>
              <p:cNvSpPr txBox="1">
                <a:spLocks noRot="1" noChangeAspect="1" noMove="1" noResize="1" noEditPoints="1" noAdjustHandles="1" noChangeArrowheads="1" noChangeShapeType="1" noTextEdit="1"/>
              </p:cNvSpPr>
              <p:nvPr/>
            </p:nvSpPr>
            <p:spPr>
              <a:xfrm>
                <a:off x="5148810" y="3207941"/>
                <a:ext cx="1108317" cy="556178"/>
              </a:xfrm>
              <a:prstGeom prst="rect">
                <a:avLst/>
              </a:prstGeom>
              <a:blipFill>
                <a:blip r:embed="rId13"/>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23" name="TextovéPole 22">
                <a:extLst>
                  <a:ext uri="{FF2B5EF4-FFF2-40B4-BE49-F238E27FC236}">
                    <a16:creationId xmlns:a16="http://schemas.microsoft.com/office/drawing/2014/main" id="{689DCADC-FE31-B75F-E125-AD4D1C3C4A6B}"/>
                  </a:ext>
                </a:extLst>
              </p:cNvPr>
              <p:cNvSpPr txBox="1"/>
              <p:nvPr/>
            </p:nvSpPr>
            <p:spPr>
              <a:xfrm>
                <a:off x="7121290" y="3022999"/>
                <a:ext cx="1428211" cy="854016"/>
              </a:xfrm>
              <a:prstGeom prst="rect">
                <a:avLst/>
              </a:prstGeom>
              <a:noFill/>
            </p:spPr>
            <p:txBody>
              <a:bodyPr wrap="none" lIns="0" tIns="0" rIns="0" bIns="0" rtlCol="0">
                <a:spAutoFit/>
              </a:bodyPr>
              <a:lstStyle/>
              <a:p>
                <a:pPr>
                  <a:lnSpc>
                    <a:spcPct val="107000"/>
                  </a:lnSpc>
                  <a:spcAft>
                    <a:spcPts val="800"/>
                  </a:spcAft>
                  <a:buNone/>
                </a:pPr>
                <a14:m>
                  <m:oMathPara xmlns:m="http://schemas.openxmlformats.org/officeDocument/2006/math">
                    <m:oMathParaPr>
                      <m:jc m:val="centerGroup"/>
                    </m:oMathParaPr>
                    <m:oMath xmlns:m="http://schemas.openxmlformats.org/officeDocument/2006/math">
                      <m:r>
                        <a:rPr lang="cs-CZ" sz="2400" i="1" kern="100" smtClean="0">
                          <a:latin typeface="Cambria Math" panose="02040503050406030204" pitchFamily="18" charset="0"/>
                          <a:ea typeface="Cambria Math" panose="02040503050406030204" pitchFamily="18" charset="0"/>
                          <a:cs typeface="Times New Roman" panose="02020603050405020304" pitchFamily="18" charset="0"/>
                        </a:rPr>
                        <m:t>𝜔</m:t>
                      </m:r>
                      <m:r>
                        <a:rPr lang="cs-CZ" sz="2400" i="1" kern="100">
                          <a:latin typeface="Cambria Math" panose="02040503050406030204" pitchFamily="18" charset="0"/>
                          <a:ea typeface="Aptos" panose="020B0004020202020204" pitchFamily="34" charset="0"/>
                          <a:cs typeface="Times New Roman" panose="02020603050405020304" pitchFamily="18" charset="0"/>
                        </a:rPr>
                        <m:t>=−</m:t>
                      </m:r>
                      <m:f>
                        <m:fPr>
                          <m:ctrlPr>
                            <a:rPr lang="cs-CZ" sz="2400" i="1" kern="100">
                              <a:latin typeface="Cambria Math" panose="02040503050406030204" pitchFamily="18" charset="0"/>
                              <a:ea typeface="Aptos" panose="020B0004020202020204" pitchFamily="34" charset="0"/>
                              <a:cs typeface="Times New Roman" panose="02020603050405020304" pitchFamily="18" charset="0"/>
                            </a:rPr>
                          </m:ctrlPr>
                        </m:fPr>
                        <m:num>
                          <m:r>
                            <a:rPr lang="cs-CZ" sz="2400" i="1" kern="100">
                              <a:latin typeface="Cambria Math" panose="02040503050406030204" pitchFamily="18" charset="0"/>
                              <a:ea typeface="Aptos" panose="020B0004020202020204" pitchFamily="34" charset="0"/>
                              <a:cs typeface="Times New Roman" panose="02020603050405020304" pitchFamily="18" charset="0"/>
                            </a:rPr>
                            <m:t>𝜕</m:t>
                          </m:r>
                          <m:r>
                            <a:rPr lang="cs-CZ" sz="2400" i="1" kern="100" smtClean="0">
                              <a:solidFill>
                                <a:srgbClr val="C00000"/>
                              </a:solidFill>
                              <a:latin typeface="Cambria Math" panose="02040503050406030204" pitchFamily="18" charset="0"/>
                              <a:ea typeface="Cambria Math" panose="02040503050406030204" pitchFamily="18" charset="0"/>
                              <a:cs typeface="Times New Roman" panose="02020603050405020304" pitchFamily="18" charset="0"/>
                            </a:rPr>
                            <m:t>𝜙</m:t>
                          </m:r>
                        </m:num>
                        <m:den>
                          <m:r>
                            <a:rPr lang="cs-CZ" sz="2400" i="1" kern="100">
                              <a:latin typeface="Cambria Math" panose="02040503050406030204" pitchFamily="18" charset="0"/>
                              <a:ea typeface="Aptos" panose="020B0004020202020204" pitchFamily="34" charset="0"/>
                              <a:cs typeface="Times New Roman" panose="02020603050405020304" pitchFamily="18" charset="0"/>
                            </a:rPr>
                            <m:t>𝜕</m:t>
                          </m:r>
                          <m:r>
                            <a:rPr lang="cs-CZ" sz="2400" i="1" kern="100">
                              <a:latin typeface="Cambria Math" panose="02040503050406030204" pitchFamily="18" charset="0"/>
                              <a:ea typeface="Aptos" panose="020B0004020202020204" pitchFamily="34" charset="0"/>
                              <a:cs typeface="Times New Roman" panose="02020603050405020304" pitchFamily="18" charset="0"/>
                            </a:rPr>
                            <m:t>𝑡</m:t>
                          </m:r>
                        </m:den>
                      </m:f>
                      <m:r>
                        <a:rPr lang="cs-CZ" sz="2400" i="1" kern="100">
                          <a:latin typeface="Cambria Math" panose="02040503050406030204" pitchFamily="18" charset="0"/>
                          <a:ea typeface="Aptos" panose="020B0004020202020204" pitchFamily="34" charset="0"/>
                          <a:cs typeface="Times New Roman" panose="02020603050405020304" pitchFamily="18" charset="0"/>
                        </a:rPr>
                        <m:t> </m:t>
                      </m:r>
                    </m:oMath>
                  </m:oMathPara>
                </a14:m>
                <a:endParaRPr lang="cs-CZ" kern="100" dirty="0">
                  <a:latin typeface="Aptos" panose="020B0004020202020204" pitchFamily="34" charset="0"/>
                  <a:ea typeface="Aptos" panose="020B0004020202020204" pitchFamily="34" charset="0"/>
                  <a:cs typeface="Times New Roman" panose="02020603050405020304" pitchFamily="18" charset="0"/>
                </a:endParaRPr>
              </a:p>
            </p:txBody>
          </p:sp>
        </mc:Choice>
        <mc:Fallback xmlns="">
          <p:sp>
            <p:nvSpPr>
              <p:cNvPr id="23" name="TextovéPole 22">
                <a:extLst>
                  <a:ext uri="{FF2B5EF4-FFF2-40B4-BE49-F238E27FC236}">
                    <a16:creationId xmlns:a16="http://schemas.microsoft.com/office/drawing/2014/main" id="{234EE089-9A5A-DB0D-B352-B3DDF78FA1AB}"/>
                  </a:ext>
                </a:extLst>
              </p:cNvPr>
              <p:cNvSpPr txBox="1">
                <a:spLocks noRot="1" noChangeAspect="1" noMove="1" noResize="1" noEditPoints="1" noAdjustHandles="1" noChangeArrowheads="1" noChangeShapeType="1" noTextEdit="1"/>
              </p:cNvSpPr>
              <p:nvPr/>
            </p:nvSpPr>
            <p:spPr>
              <a:xfrm>
                <a:off x="7121290" y="3022999"/>
                <a:ext cx="1428211" cy="854016"/>
              </a:xfrm>
              <a:prstGeom prst="rect">
                <a:avLst/>
              </a:prstGeom>
              <a:blipFill>
                <a:blip r:embed="rId10"/>
                <a:stretch>
                  <a:fillRect/>
                </a:stretch>
              </a:blipFill>
            </p:spPr>
            <p:txBody>
              <a:bodyPr/>
              <a:lstStyle/>
              <a:p>
                <a:r>
                  <a:rPr lang="cs-CZ">
                    <a:noFill/>
                  </a:rPr>
                  <a:t> </a:t>
                </a:r>
              </a:p>
            </p:txBody>
          </p:sp>
        </mc:Fallback>
      </mc:AlternateContent>
      <p:grpSp>
        <p:nvGrpSpPr>
          <p:cNvPr id="24" name="Skupina 23">
            <a:extLst>
              <a:ext uri="{FF2B5EF4-FFF2-40B4-BE49-F238E27FC236}">
                <a16:creationId xmlns:a16="http://schemas.microsoft.com/office/drawing/2014/main" id="{9D9A2050-04CD-94E1-4A0E-5DD74543343A}"/>
              </a:ext>
            </a:extLst>
          </p:cNvPr>
          <p:cNvGrpSpPr/>
          <p:nvPr/>
        </p:nvGrpSpPr>
        <p:grpSpPr>
          <a:xfrm>
            <a:off x="5552702" y="1985068"/>
            <a:ext cx="2008096" cy="1127104"/>
            <a:chOff x="4835525" y="2227116"/>
            <a:chExt cx="2008096" cy="1127104"/>
          </a:xfrm>
        </p:grpSpPr>
        <p:cxnSp>
          <p:nvCxnSpPr>
            <p:cNvPr id="25" name="Přímá spojnice se šipkou 24">
              <a:extLst>
                <a:ext uri="{FF2B5EF4-FFF2-40B4-BE49-F238E27FC236}">
                  <a16:creationId xmlns:a16="http://schemas.microsoft.com/office/drawing/2014/main" id="{3EE9FFFC-B87D-499B-A34D-11DC8579E139}"/>
                </a:ext>
              </a:extLst>
            </p:cNvPr>
            <p:cNvCxnSpPr>
              <a:cxnSpLocks/>
            </p:cNvCxnSpPr>
            <p:nvPr/>
          </p:nvCxnSpPr>
          <p:spPr>
            <a:xfrm flipV="1">
              <a:off x="4835525" y="2227116"/>
              <a:ext cx="0" cy="1109175"/>
            </a:xfrm>
            <a:prstGeom prst="straightConnector1">
              <a:avLst/>
            </a:prstGeom>
            <a:ln w="38100">
              <a:solidFill>
                <a:srgbClr val="92D050"/>
              </a:solidFill>
              <a:headEnd type="stealth" w="lg" len="lg"/>
              <a:tailEnd type="stealth" w="lg" len="lg"/>
            </a:ln>
          </p:spPr>
          <p:style>
            <a:lnRef idx="2">
              <a:schemeClr val="accent1"/>
            </a:lnRef>
            <a:fillRef idx="0">
              <a:schemeClr val="accent1"/>
            </a:fillRef>
            <a:effectRef idx="1">
              <a:schemeClr val="accent1"/>
            </a:effectRef>
            <a:fontRef idx="minor">
              <a:schemeClr val="tx1"/>
            </a:fontRef>
          </p:style>
        </p:cxnSp>
        <p:cxnSp>
          <p:nvCxnSpPr>
            <p:cNvPr id="26" name="Přímá spojnice se šipkou 25">
              <a:extLst>
                <a:ext uri="{FF2B5EF4-FFF2-40B4-BE49-F238E27FC236}">
                  <a16:creationId xmlns:a16="http://schemas.microsoft.com/office/drawing/2014/main" id="{58C85363-17F8-F933-098A-66A9C20AF01D}"/>
                </a:ext>
              </a:extLst>
            </p:cNvPr>
            <p:cNvCxnSpPr>
              <a:cxnSpLocks/>
            </p:cNvCxnSpPr>
            <p:nvPr/>
          </p:nvCxnSpPr>
          <p:spPr>
            <a:xfrm flipV="1">
              <a:off x="6843621" y="2245045"/>
              <a:ext cx="0" cy="1109175"/>
            </a:xfrm>
            <a:prstGeom prst="straightConnector1">
              <a:avLst/>
            </a:prstGeom>
            <a:ln w="38100">
              <a:solidFill>
                <a:srgbClr val="92D050"/>
              </a:solidFill>
              <a:headEnd type="stealth" w="lg" len="lg"/>
              <a:tailEnd type="stealth" w="lg" len="lg"/>
            </a:ln>
          </p:spPr>
          <p:style>
            <a:lnRef idx="2">
              <a:schemeClr val="accent1"/>
            </a:lnRef>
            <a:fillRef idx="0">
              <a:schemeClr val="accent1"/>
            </a:fillRef>
            <a:effectRef idx="1">
              <a:schemeClr val="accent1"/>
            </a:effectRef>
            <a:fontRef idx="minor">
              <a:schemeClr val="tx1"/>
            </a:fontRef>
          </p:style>
        </p:cxnSp>
      </p:grpSp>
      <p:sp>
        <p:nvSpPr>
          <p:cNvPr id="27" name="TextovéPole 26">
            <a:extLst>
              <a:ext uri="{FF2B5EF4-FFF2-40B4-BE49-F238E27FC236}">
                <a16:creationId xmlns:a16="http://schemas.microsoft.com/office/drawing/2014/main" id="{F2F69972-D52A-CA53-116A-F3CF3B4E87A5}"/>
              </a:ext>
            </a:extLst>
          </p:cNvPr>
          <p:cNvSpPr txBox="1"/>
          <p:nvPr/>
        </p:nvSpPr>
        <p:spPr>
          <a:xfrm>
            <a:off x="5861741" y="2273653"/>
            <a:ext cx="1420710" cy="461665"/>
          </a:xfrm>
          <a:prstGeom prst="rect">
            <a:avLst/>
          </a:prstGeom>
          <a:noFill/>
        </p:spPr>
        <p:txBody>
          <a:bodyPr wrap="none" rtlCol="0">
            <a:spAutoFit/>
          </a:bodyPr>
          <a:lstStyle/>
          <a:p>
            <a:r>
              <a:rPr lang="cs-CZ" sz="2400" dirty="0" err="1">
                <a:solidFill>
                  <a:srgbClr val="92D050"/>
                </a:solidFill>
              </a:rPr>
              <a:t>Hamilton</a:t>
            </a:r>
            <a:endParaRPr lang="cs-CZ" sz="2400" dirty="0">
              <a:solidFill>
                <a:srgbClr val="92D050"/>
              </a:solidFill>
            </a:endParaRPr>
          </a:p>
        </p:txBody>
      </p:sp>
      <mc:AlternateContent xmlns:mc="http://schemas.openxmlformats.org/markup-compatibility/2006" xmlns:a14="http://schemas.microsoft.com/office/drawing/2010/main">
        <mc:Choice Requires="a14">
          <p:sp>
            <p:nvSpPr>
              <p:cNvPr id="28" name="TextovéPole 27">
                <a:extLst>
                  <a:ext uri="{FF2B5EF4-FFF2-40B4-BE49-F238E27FC236}">
                    <a16:creationId xmlns:a16="http://schemas.microsoft.com/office/drawing/2014/main" id="{3D69EE42-C31E-51D5-B31D-84D2E4EFF6B5}"/>
                  </a:ext>
                </a:extLst>
              </p:cNvPr>
              <p:cNvSpPr txBox="1"/>
              <p:nvPr/>
            </p:nvSpPr>
            <p:spPr>
              <a:xfrm>
                <a:off x="614923" y="2755995"/>
                <a:ext cx="3797065" cy="4238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unc>
                        <m:funcPr>
                          <m:ctrlPr>
                            <a:rPr lang="cs-CZ" sz="2400" i="1">
                              <a:latin typeface="Cambria Math" panose="02040503050406030204" pitchFamily="18" charset="0"/>
                              <a:ea typeface="Aptos" panose="020B0004020202020204" pitchFamily="34" charset="0"/>
                              <a:cs typeface="Times New Roman" panose="02020603050405020304" pitchFamily="18" charset="0"/>
                            </a:rPr>
                          </m:ctrlPr>
                        </m:funcPr>
                        <m:fName>
                          <m:r>
                            <m:rPr>
                              <m:sty m:val="p"/>
                            </m:rPr>
                            <a:rPr lang="cs-CZ" sz="2400">
                              <a:latin typeface="Cambria Math" panose="02040503050406030204" pitchFamily="18" charset="0"/>
                              <a:ea typeface="Aptos" panose="020B0004020202020204" pitchFamily="34" charset="0"/>
                              <a:cs typeface="Times New Roman" panose="02020603050405020304" pitchFamily="18" charset="0"/>
                            </a:rPr>
                            <m:t>exp</m:t>
                          </m:r>
                        </m:fName>
                        <m:e>
                          <m:d>
                            <m:dPr>
                              <m:ctrlPr>
                                <a:rPr lang="cs-CZ" sz="2400" i="1">
                                  <a:latin typeface="Cambria Math" panose="02040503050406030204" pitchFamily="18" charset="0"/>
                                  <a:ea typeface="Aptos" panose="020B0004020202020204" pitchFamily="34" charset="0"/>
                                  <a:cs typeface="Times New Roman" panose="02020603050405020304" pitchFamily="18" charset="0"/>
                                </a:rPr>
                              </m:ctrlPr>
                            </m:dPr>
                            <m:e>
                              <m:r>
                                <m:rPr>
                                  <m:sty m:val="p"/>
                                </m:rPr>
                                <a:rPr lang="cs-CZ" sz="2400">
                                  <a:latin typeface="Cambria Math" panose="02040503050406030204" pitchFamily="18" charset="0"/>
                                  <a:ea typeface="Aptos" panose="020B0004020202020204" pitchFamily="34" charset="0"/>
                                  <a:cs typeface="Times New Roman" panose="02020603050405020304" pitchFamily="18" charset="0"/>
                                </a:rPr>
                                <m:t>i</m:t>
                              </m:r>
                              <m:r>
                                <a:rPr lang="cs-CZ" sz="2400" i="1" smtClean="0">
                                  <a:solidFill>
                                    <a:srgbClr val="C00000"/>
                                  </a:solidFill>
                                  <a:latin typeface="Cambria Math" panose="02040503050406030204" pitchFamily="18" charset="0"/>
                                  <a:ea typeface="Aptos" panose="020B0004020202020204" pitchFamily="34" charset="0"/>
                                  <a:cs typeface="Times New Roman" panose="02020603050405020304" pitchFamily="18" charset="0"/>
                                </a:rPr>
                                <m:t>𝜙</m:t>
                              </m:r>
                            </m:e>
                          </m:d>
                        </m:e>
                      </m:func>
                      <m:r>
                        <a:rPr lang="cs-CZ" sz="2400" b="0" i="1" smtClean="0">
                          <a:latin typeface="Cambria Math" panose="02040503050406030204" pitchFamily="18" charset="0"/>
                          <a:ea typeface="Aptos" panose="020B0004020202020204" pitchFamily="34" charset="0"/>
                          <a:cs typeface="Times New Roman" panose="02020603050405020304" pitchFamily="18" charset="0"/>
                        </a:rPr>
                        <m:t>,</m:t>
                      </m:r>
                      <m:r>
                        <a:rPr lang="cs-CZ" sz="2400" i="1" smtClea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𝜙</m:t>
                      </m:r>
                      <m:d>
                        <m:dPr>
                          <m:ctrlPr>
                            <a:rPr lang="cs-CZ" sz="2400" b="0" i="1" smtClean="0">
                              <a:solidFill>
                                <a:schemeClr val="tx1"/>
                              </a:solidFill>
                              <a:latin typeface="Cambria Math" panose="02040503050406030204" pitchFamily="18" charset="0"/>
                              <a:cs typeface="Times New Roman" panose="02020603050405020304" pitchFamily="18" charset="0"/>
                            </a:rPr>
                          </m:ctrlPr>
                        </m:dPr>
                        <m:e>
                          <m:acc>
                            <m:accPr>
                              <m:chr m:val="⃗"/>
                              <m:ctrlPr>
                                <a:rPr lang="cs-CZ" sz="2400" b="0" i="1" smtClean="0">
                                  <a:solidFill>
                                    <a:schemeClr val="tx1"/>
                                  </a:solidFill>
                                  <a:latin typeface="Cambria Math" panose="02040503050406030204" pitchFamily="18" charset="0"/>
                                  <a:cs typeface="Times New Roman" panose="02020603050405020304" pitchFamily="18" charset="0"/>
                                </a:rPr>
                              </m:ctrlPr>
                            </m:accPr>
                            <m:e>
                              <m:r>
                                <a:rPr lang="cs-CZ" sz="2400" b="0" i="1" smtClean="0">
                                  <a:solidFill>
                                    <a:schemeClr val="tx1"/>
                                  </a:solidFill>
                                  <a:latin typeface="Cambria Math" panose="02040503050406030204" pitchFamily="18" charset="0"/>
                                  <a:cs typeface="Times New Roman" panose="02020603050405020304" pitchFamily="18" charset="0"/>
                                </a:rPr>
                                <m:t>𝑟</m:t>
                              </m:r>
                            </m:e>
                          </m:acc>
                          <m:r>
                            <a:rPr lang="cs-CZ" sz="2400" b="0" i="1" smtClean="0">
                              <a:solidFill>
                                <a:schemeClr val="tx1"/>
                              </a:solidFill>
                              <a:latin typeface="Cambria Math" panose="02040503050406030204" pitchFamily="18" charset="0"/>
                            </a:rPr>
                            <m:t>,</m:t>
                          </m:r>
                          <m:r>
                            <a:rPr lang="cs-CZ" sz="2400" b="0" i="1" smtClean="0">
                              <a:solidFill>
                                <a:schemeClr val="tx1"/>
                              </a:solidFill>
                              <a:latin typeface="Cambria Math" panose="02040503050406030204" pitchFamily="18" charset="0"/>
                            </a:rPr>
                            <m:t>𝑡</m:t>
                          </m:r>
                        </m:e>
                      </m:d>
                      <m:r>
                        <a:rPr lang="cs-CZ" sz="2400"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cs-CZ" sz="2400" i="1">
                              <a:latin typeface="Cambria Math" panose="02040503050406030204" pitchFamily="18" charset="0"/>
                              <a:ea typeface="Times New Roman" panose="02020603050405020304" pitchFamily="18" charset="0"/>
                              <a:cs typeface="Times New Roman" panose="02020603050405020304" pitchFamily="18" charset="0"/>
                            </a:rPr>
                          </m:ctrlPr>
                        </m:accPr>
                        <m:e>
                          <m:r>
                            <a:rPr lang="cs-CZ" sz="2400" i="1">
                              <a:latin typeface="Cambria Math" panose="02040503050406030204" pitchFamily="18" charset="0"/>
                              <a:ea typeface="Times New Roman" panose="02020603050405020304" pitchFamily="18" charset="0"/>
                              <a:cs typeface="Times New Roman" panose="02020603050405020304" pitchFamily="18" charset="0"/>
                            </a:rPr>
                            <m:t>𝑘</m:t>
                          </m:r>
                        </m:e>
                      </m:acc>
                      <m:r>
                        <a:rPr lang="cs-CZ" sz="2400" i="1">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cs-CZ" sz="2400" i="1">
                              <a:latin typeface="Cambria Math" panose="02040503050406030204" pitchFamily="18" charset="0"/>
                              <a:ea typeface="Times New Roman" panose="02020603050405020304" pitchFamily="18" charset="0"/>
                              <a:cs typeface="Times New Roman" panose="02020603050405020304" pitchFamily="18" charset="0"/>
                            </a:rPr>
                          </m:ctrlPr>
                        </m:accPr>
                        <m:e>
                          <m:r>
                            <a:rPr lang="cs-CZ" sz="2400" i="1">
                              <a:latin typeface="Cambria Math" panose="02040503050406030204" pitchFamily="18" charset="0"/>
                              <a:ea typeface="Times New Roman" panose="02020603050405020304" pitchFamily="18" charset="0"/>
                              <a:cs typeface="Times New Roman" panose="02020603050405020304" pitchFamily="18" charset="0"/>
                            </a:rPr>
                            <m:t>𝑟</m:t>
                          </m:r>
                        </m:e>
                      </m:acc>
                      <m:r>
                        <a:rPr lang="cs-CZ" sz="2400" i="1">
                          <a:latin typeface="Cambria Math" panose="02040503050406030204" pitchFamily="18" charset="0"/>
                          <a:ea typeface="Times New Roman" panose="02020603050405020304" pitchFamily="18" charset="0"/>
                          <a:cs typeface="Times New Roman" panose="02020603050405020304" pitchFamily="18" charset="0"/>
                        </a:rPr>
                        <m:t>−</m:t>
                      </m:r>
                      <m:r>
                        <a:rPr lang="cs-CZ" sz="2400" i="1">
                          <a:latin typeface="Cambria Math" panose="02040503050406030204" pitchFamily="18" charset="0"/>
                          <a:ea typeface="Times New Roman" panose="02020603050405020304" pitchFamily="18" charset="0"/>
                          <a:cs typeface="Times New Roman" panose="02020603050405020304" pitchFamily="18" charset="0"/>
                        </a:rPr>
                        <m:t>𝜔</m:t>
                      </m:r>
                      <m:r>
                        <a:rPr lang="cs-CZ" sz="2400" i="1">
                          <a:latin typeface="Cambria Math" panose="02040503050406030204" pitchFamily="18" charset="0"/>
                          <a:ea typeface="Times New Roman" panose="02020603050405020304" pitchFamily="18" charset="0"/>
                          <a:cs typeface="Times New Roman" panose="02020603050405020304" pitchFamily="18" charset="0"/>
                        </a:rPr>
                        <m:t>𝑡</m:t>
                      </m:r>
                    </m:oMath>
                  </m:oMathPara>
                </a14:m>
                <a:endParaRPr lang="cs-CZ" sz="2400" dirty="0"/>
              </a:p>
            </p:txBody>
          </p:sp>
        </mc:Choice>
        <mc:Fallback xmlns="">
          <p:sp>
            <p:nvSpPr>
              <p:cNvPr id="28" name="TextovéPole 27">
                <a:extLst>
                  <a:ext uri="{FF2B5EF4-FFF2-40B4-BE49-F238E27FC236}">
                    <a16:creationId xmlns:a16="http://schemas.microsoft.com/office/drawing/2014/main" id="{D2F0FF88-4F4C-3C6C-8C70-1C524E9DB335}"/>
                  </a:ext>
                </a:extLst>
              </p:cNvPr>
              <p:cNvSpPr txBox="1">
                <a:spLocks noRot="1" noChangeAspect="1" noMove="1" noResize="1" noEditPoints="1" noAdjustHandles="1" noChangeArrowheads="1" noChangeShapeType="1" noTextEdit="1"/>
              </p:cNvSpPr>
              <p:nvPr/>
            </p:nvSpPr>
            <p:spPr>
              <a:xfrm>
                <a:off x="614923" y="2755995"/>
                <a:ext cx="3797065" cy="423899"/>
              </a:xfrm>
              <a:prstGeom prst="rect">
                <a:avLst/>
              </a:prstGeom>
              <a:blipFill>
                <a:blip r:embed="rId14"/>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9" name="TextovéPole 8">
                <a:extLst>
                  <a:ext uri="{FF2B5EF4-FFF2-40B4-BE49-F238E27FC236}">
                    <a16:creationId xmlns:a16="http://schemas.microsoft.com/office/drawing/2014/main" id="{53B7C559-9F56-B27E-23E7-FCA70C4C07DC}"/>
                  </a:ext>
                </a:extLst>
              </p:cNvPr>
              <p:cNvSpPr txBox="1"/>
              <p:nvPr/>
            </p:nvSpPr>
            <p:spPr>
              <a:xfrm>
                <a:off x="1329953" y="4983415"/>
                <a:ext cx="7166770" cy="86908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i="1" smtClean="0">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𝑢</m:t>
                      </m:r>
                      <m:r>
                        <a:rPr lang="cs-CZ" sz="2400" i="1" smtClean="0">
                          <a:latin typeface="Cambria Math" panose="02040503050406030204" pitchFamily="18" charset="0"/>
                          <a:ea typeface="Times New Roman" panose="02020603050405020304" pitchFamily="18" charset="0"/>
                          <a:cs typeface="Times New Roman" panose="02020603050405020304" pitchFamily="18" charset="0"/>
                        </a:rPr>
                        <m:t>=</m:t>
                      </m:r>
                      <m:r>
                        <a:rPr lang="cs-CZ" sz="2400" b="0" i="1" smtClean="0">
                          <a:latin typeface="Cambria Math" panose="02040503050406030204" pitchFamily="18" charset="0"/>
                          <a:ea typeface="Times New Roman" panose="02020603050405020304" pitchFamily="18" charset="0"/>
                          <a:cs typeface="Times New Roman" panose="02020603050405020304" pitchFamily="18" charset="0"/>
                        </a:rPr>
                        <m:t>𝑓</m:t>
                      </m:r>
                      <m:r>
                        <a:rPr lang="cs-CZ" sz="2400" b="0" i="1" smtClean="0">
                          <a:latin typeface="Cambria Math" panose="02040503050406030204" pitchFamily="18" charset="0"/>
                          <a:ea typeface="Cambria Math" panose="02040503050406030204" pitchFamily="18" charset="0"/>
                          <a:cs typeface="Times New Roman" panose="02020603050405020304" pitchFamily="18" charset="0"/>
                        </a:rPr>
                        <m:t>𝜆</m:t>
                      </m:r>
                      <m:r>
                        <a:rPr lang="cs-CZ" sz="2400" b="0" i="1" smtClean="0">
                          <a:latin typeface="Cambria Math" panose="02040503050406030204" pitchFamily="18" charset="0"/>
                          <a:ea typeface="Cambria Math" panose="02040503050406030204" pitchFamily="18" charset="0"/>
                          <a:cs typeface="Times New Roman" panose="02020603050405020304" pitchFamily="18" charset="0"/>
                        </a:rPr>
                        <m:t>=</m:t>
                      </m:r>
                      <m:f>
                        <m:fPr>
                          <m:ctrlPr>
                            <a:rPr lang="cs-CZ" sz="2400" i="1">
                              <a:latin typeface="Cambria Math" panose="02040503050406030204" pitchFamily="18" charset="0"/>
                              <a:ea typeface="Times New Roman" panose="02020603050405020304" pitchFamily="18" charset="0"/>
                              <a:cs typeface="Times New Roman" panose="02020603050405020304" pitchFamily="18" charset="0"/>
                            </a:rPr>
                          </m:ctrlPr>
                        </m:fPr>
                        <m:num>
                          <m:r>
                            <a:rPr lang="cs-CZ" sz="2400" i="1">
                              <a:latin typeface="Cambria Math" panose="02040503050406030204" pitchFamily="18" charset="0"/>
                              <a:ea typeface="Times New Roman" panose="02020603050405020304" pitchFamily="18" charset="0"/>
                              <a:cs typeface="Times New Roman" panose="02020603050405020304" pitchFamily="18" charset="0"/>
                            </a:rPr>
                            <m:t>𝜔</m:t>
                          </m:r>
                        </m:num>
                        <m:den>
                          <m:r>
                            <a:rPr lang="cs-CZ" sz="2400" i="1">
                              <a:latin typeface="Cambria Math" panose="02040503050406030204" pitchFamily="18" charset="0"/>
                              <a:ea typeface="Times New Roman" panose="02020603050405020304" pitchFamily="18" charset="0"/>
                              <a:cs typeface="Times New Roman" panose="02020603050405020304" pitchFamily="18" charset="0"/>
                            </a:rPr>
                            <m:t>𝑘</m:t>
                          </m:r>
                        </m:den>
                      </m:f>
                      <m:r>
                        <a:rPr lang="cs-CZ" sz="2400" i="1">
                          <a:latin typeface="Cambria Math" panose="02040503050406030204" pitchFamily="18" charset="0"/>
                          <a:ea typeface="Times New Roman" panose="02020603050405020304" pitchFamily="18" charset="0"/>
                          <a:cs typeface="Times New Roman" panose="02020603050405020304" pitchFamily="18" charset="0"/>
                        </a:rPr>
                        <m:t>=</m:t>
                      </m:r>
                      <m:f>
                        <m:fPr>
                          <m:ctrlPr>
                            <a:rPr lang="cs-CZ" sz="2400" i="1">
                              <a:latin typeface="Cambria Math" panose="02040503050406030204" pitchFamily="18" charset="0"/>
                              <a:ea typeface="Aptos" panose="020B0004020202020204" pitchFamily="34" charset="0"/>
                              <a:cs typeface="Times New Roman" panose="02020603050405020304" pitchFamily="18" charset="0"/>
                            </a:rPr>
                          </m:ctrlPr>
                        </m:fPr>
                        <m:num>
                          <m:d>
                            <m:dPr>
                              <m:begChr m:val="|"/>
                              <m:endChr m:val="|"/>
                              <m:ctrlPr>
                                <a:rPr lang="cs-CZ" sz="2400" i="1">
                                  <a:latin typeface="Cambria Math" panose="02040503050406030204" pitchFamily="18" charset="0"/>
                                  <a:ea typeface="Aptos" panose="020B0004020202020204" pitchFamily="34" charset="0"/>
                                  <a:cs typeface="Times New Roman" panose="02020603050405020304" pitchFamily="18" charset="0"/>
                                </a:rPr>
                              </m:ctrlPr>
                            </m:dPr>
                            <m:e>
                              <m:f>
                                <m:fPr>
                                  <m:type m:val="lin"/>
                                  <m:ctrlPr>
                                    <a:rPr lang="cs-CZ" sz="2400" i="1">
                                      <a:latin typeface="Cambria Math" panose="02040503050406030204" pitchFamily="18" charset="0"/>
                                      <a:ea typeface="Aptos" panose="020B0004020202020204" pitchFamily="34" charset="0"/>
                                      <a:cs typeface="Times New Roman" panose="02020603050405020304" pitchFamily="18" charset="0"/>
                                    </a:rPr>
                                  </m:ctrlPr>
                                </m:fPr>
                                <m:num>
                                  <m:r>
                                    <a:rPr lang="cs-CZ" sz="2400" i="1">
                                      <a:latin typeface="Cambria Math" panose="02040503050406030204" pitchFamily="18" charset="0"/>
                                      <a:ea typeface="Aptos" panose="020B0004020202020204" pitchFamily="34" charset="0"/>
                                      <a:cs typeface="Times New Roman" panose="02020603050405020304" pitchFamily="18" charset="0"/>
                                    </a:rPr>
                                    <m:t>𝜕</m:t>
                                  </m:r>
                                  <m:r>
                                    <a:rPr lang="cs-CZ" sz="2400" i="1">
                                      <a:solidFill>
                                        <a:srgbClr val="C00000"/>
                                      </a:solidFill>
                                      <a:latin typeface="Cambria Math" panose="02040503050406030204" pitchFamily="18" charset="0"/>
                                      <a:ea typeface="Aptos" panose="020B0004020202020204" pitchFamily="34" charset="0"/>
                                      <a:cs typeface="Times New Roman" panose="02020603050405020304" pitchFamily="18" charset="0"/>
                                    </a:rPr>
                                    <m:t>𝜙</m:t>
                                  </m:r>
                                </m:num>
                                <m:den>
                                  <m:r>
                                    <a:rPr lang="cs-CZ" sz="2400" i="1">
                                      <a:latin typeface="Cambria Math" panose="02040503050406030204" pitchFamily="18" charset="0"/>
                                      <a:ea typeface="Aptos" panose="020B0004020202020204" pitchFamily="34" charset="0"/>
                                      <a:cs typeface="Times New Roman" panose="02020603050405020304" pitchFamily="18" charset="0"/>
                                    </a:rPr>
                                    <m:t>𝜕</m:t>
                                  </m:r>
                                  <m:r>
                                    <a:rPr lang="cs-CZ" sz="2400" i="1">
                                      <a:latin typeface="Cambria Math" panose="02040503050406030204" pitchFamily="18" charset="0"/>
                                      <a:ea typeface="Aptos" panose="020B0004020202020204" pitchFamily="34" charset="0"/>
                                      <a:cs typeface="Times New Roman" panose="02020603050405020304" pitchFamily="18" charset="0"/>
                                    </a:rPr>
                                    <m:t>𝑡</m:t>
                                  </m:r>
                                </m:den>
                              </m:f>
                            </m:e>
                          </m:d>
                        </m:num>
                        <m:den>
                          <m:d>
                            <m:dPr>
                              <m:begChr m:val="|"/>
                              <m:endChr m:val="|"/>
                              <m:ctrlPr>
                                <a:rPr lang="cs-CZ" sz="2400" i="1">
                                  <a:latin typeface="Cambria Math" panose="02040503050406030204" pitchFamily="18" charset="0"/>
                                  <a:ea typeface="Aptos" panose="020B0004020202020204" pitchFamily="34" charset="0"/>
                                  <a:cs typeface="Times New Roman" panose="02020603050405020304" pitchFamily="18" charset="0"/>
                                </a:rPr>
                              </m:ctrlPr>
                            </m:dPr>
                            <m:e>
                              <m:acc>
                                <m:accPr>
                                  <m:chr m:val="⃗"/>
                                  <m:ctrlPr>
                                    <a:rPr lang="cs-CZ" sz="2400" i="1">
                                      <a:latin typeface="Cambria Math" panose="02040503050406030204" pitchFamily="18" charset="0"/>
                                      <a:ea typeface="Aptos" panose="020B0004020202020204" pitchFamily="34" charset="0"/>
                                      <a:cs typeface="Times New Roman" panose="02020603050405020304" pitchFamily="18" charset="0"/>
                                    </a:rPr>
                                  </m:ctrlPr>
                                </m:accPr>
                                <m:e>
                                  <m:r>
                                    <m:rPr>
                                      <m:sty m:val="p"/>
                                    </m:rPr>
                                    <a:rPr lang="cs-CZ" sz="2400">
                                      <a:latin typeface="Cambria Math" panose="02040503050406030204" pitchFamily="18" charset="0"/>
                                      <a:ea typeface="Aptos" panose="020B0004020202020204" pitchFamily="34" charset="0"/>
                                      <a:cs typeface="Times New Roman" panose="02020603050405020304" pitchFamily="18" charset="0"/>
                                    </a:rPr>
                                    <m:t>∇</m:t>
                                  </m:r>
                                </m:e>
                              </m:acc>
                              <m:r>
                                <a:rPr lang="cs-CZ" sz="2400" i="1">
                                  <a:solidFill>
                                    <a:srgbClr val="C00000"/>
                                  </a:solidFill>
                                  <a:latin typeface="Cambria Math" panose="02040503050406030204" pitchFamily="18" charset="0"/>
                                  <a:ea typeface="Aptos" panose="020B0004020202020204" pitchFamily="34" charset="0"/>
                                  <a:cs typeface="Times New Roman" panose="02020603050405020304" pitchFamily="18" charset="0"/>
                                </a:rPr>
                                <m:t>𝜙</m:t>
                              </m:r>
                            </m:e>
                          </m:d>
                        </m:den>
                      </m:f>
                      <m:r>
                        <a:rPr lang="cs-CZ" sz="2400" b="0" i="1" smtClean="0">
                          <a:solidFill>
                            <a:schemeClr val="tx1"/>
                          </a:solidFill>
                          <a:latin typeface="Cambria Math" panose="02040503050406030204" pitchFamily="18" charset="0"/>
                          <a:cs typeface="Times New Roman" panose="02020603050405020304" pitchFamily="18" charset="0"/>
                        </a:rPr>
                        <m:t>=</m:t>
                      </m:r>
                      <m:f>
                        <m:fPr>
                          <m:ctrlP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ctrlPr>
                        </m:fPr>
                        <m:num>
                          <m:d>
                            <m:dPr>
                              <m:begChr m:val="|"/>
                              <m:endChr m:val="|"/>
                              <m:ctrlP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ctrlPr>
                            </m:dPr>
                            <m:e>
                              <m:f>
                                <m:fPr>
                                  <m:type m:val="lin"/>
                                  <m:ctrlP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ctrlPr>
                                </m:fPr>
                                <m:num>
                                  <m: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t>𝜕</m:t>
                                  </m:r>
                                  <m:r>
                                    <a:rPr lang="cs-CZ" sz="2400" i="1" smtClean="0">
                                      <a:solidFill>
                                        <a:srgbClr val="00B0F0"/>
                                      </a:solidFill>
                                      <a:latin typeface="Cambria Math" panose="02040503050406030204" pitchFamily="18" charset="0"/>
                                      <a:ea typeface="Aptos" panose="020B0004020202020204" pitchFamily="34" charset="0"/>
                                      <a:cs typeface="Times New Roman" panose="02020603050405020304" pitchFamily="18" charset="0"/>
                                    </a:rPr>
                                    <m:t>𝑆</m:t>
                                  </m:r>
                                </m:num>
                                <m:den>
                                  <m: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t>𝜕</m:t>
                                  </m:r>
                                  <m: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t>𝑡</m:t>
                                  </m:r>
                                </m:den>
                              </m:f>
                            </m:e>
                          </m:d>
                        </m:num>
                        <m:den>
                          <m:d>
                            <m:dPr>
                              <m:begChr m:val="|"/>
                              <m:endChr m:val="|"/>
                              <m:ctrlP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ctrlPr>
                            </m:dPr>
                            <m:e>
                              <m:acc>
                                <m:accPr>
                                  <m:chr m:val="⃗"/>
                                  <m:ctrlP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ctrlPr>
                                </m:accPr>
                                <m:e>
                                  <m:r>
                                    <m:rPr>
                                      <m:sty m:val="p"/>
                                    </m:rPr>
                                    <a:rPr lang="cs-CZ" sz="2400">
                                      <a:solidFill>
                                        <a:schemeClr val="tx1"/>
                                      </a:solidFill>
                                      <a:latin typeface="Cambria Math" panose="02040503050406030204" pitchFamily="18" charset="0"/>
                                      <a:ea typeface="Aptos" panose="020B0004020202020204" pitchFamily="34" charset="0"/>
                                      <a:cs typeface="Times New Roman" panose="02020603050405020304" pitchFamily="18" charset="0"/>
                                    </a:rPr>
                                    <m:t>∇</m:t>
                                  </m:r>
                                </m:e>
                              </m:acc>
                              <m:r>
                                <a:rPr lang="cs-CZ" sz="2400" i="1" smtClean="0">
                                  <a:solidFill>
                                    <a:srgbClr val="00B0F0"/>
                                  </a:solidFill>
                                  <a:latin typeface="Cambria Math" panose="02040503050406030204" pitchFamily="18" charset="0"/>
                                  <a:ea typeface="Aptos" panose="020B0004020202020204" pitchFamily="34" charset="0"/>
                                  <a:cs typeface="Times New Roman" panose="02020603050405020304" pitchFamily="18" charset="0"/>
                                </a:rPr>
                                <m:t>𝑆</m:t>
                              </m:r>
                            </m:e>
                          </m:d>
                        </m:den>
                      </m:f>
                      <m:r>
                        <a:rPr lang="cs-CZ" sz="2400" i="1" smtClean="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cs-CZ" sz="2400"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cs-CZ" sz="2400"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𝐸</m:t>
                          </m:r>
                        </m:num>
                        <m:den>
                          <m:r>
                            <a:rPr lang="cs-CZ" sz="2400"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𝑝</m:t>
                          </m:r>
                        </m:den>
                      </m:f>
                      <m:r>
                        <a:rPr lang="cs-CZ" sz="2400"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cs-CZ" sz="2400"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cs-CZ" sz="2400"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𝐸</m:t>
                          </m:r>
                        </m:num>
                        <m:den>
                          <m:rad>
                            <m:radPr>
                              <m:degHide m:val="on"/>
                              <m:ctrlPr>
                                <a:rPr lang="cs-CZ" sz="2400" i="1">
                                  <a:solidFill>
                                    <a:srgbClr val="FF0000"/>
                                  </a:solidFill>
                                  <a:latin typeface="Cambria Math" panose="02040503050406030204" pitchFamily="18" charset="0"/>
                                  <a:ea typeface="Times New Roman" panose="02020603050405020304" pitchFamily="18" charset="0"/>
                                </a:rPr>
                              </m:ctrlPr>
                            </m:radPr>
                            <m:deg/>
                            <m:e>
                              <m:r>
                                <a:rPr lang="cs-CZ" sz="2400"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2</m:t>
                              </m:r>
                              <m:r>
                                <a:rPr lang="cs-CZ" sz="2400"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𝑚</m:t>
                              </m:r>
                              <m:d>
                                <m:dPr>
                                  <m:ctrlPr>
                                    <a:rPr lang="cs-CZ" sz="2400"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cs-CZ" sz="2400"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𝐸</m:t>
                                  </m:r>
                                  <m:r>
                                    <a:rPr lang="cs-CZ" sz="2400"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m:t>
                                  </m:r>
                                  <m:r>
                                    <a:rPr lang="cs-CZ" sz="2400" i="1">
                                      <a:solidFill>
                                        <a:srgbClr val="FF0000"/>
                                      </a:solidFill>
                                      <a:highlight>
                                        <a:srgbClr val="FFFF00"/>
                                      </a:highlight>
                                      <a:latin typeface="Cambria Math" panose="02040503050406030204" pitchFamily="18" charset="0"/>
                                      <a:ea typeface="Times New Roman" panose="02020603050405020304" pitchFamily="18" charset="0"/>
                                      <a:cs typeface="Times New Roman" panose="02020603050405020304" pitchFamily="18" charset="0"/>
                                    </a:rPr>
                                    <m:t>𝑉</m:t>
                                  </m:r>
                                </m:e>
                              </m:d>
                            </m:e>
                          </m:rad>
                        </m:den>
                      </m:f>
                    </m:oMath>
                  </m:oMathPara>
                </a14:m>
                <a:endParaRPr lang="cs-CZ" sz="2400" dirty="0"/>
              </a:p>
            </p:txBody>
          </p:sp>
        </mc:Choice>
        <mc:Fallback xmlns="">
          <p:sp>
            <p:nvSpPr>
              <p:cNvPr id="9" name="TextovéPole 8">
                <a:extLst>
                  <a:ext uri="{FF2B5EF4-FFF2-40B4-BE49-F238E27FC236}">
                    <a16:creationId xmlns:a16="http://schemas.microsoft.com/office/drawing/2014/main" id="{53B7C559-9F56-B27E-23E7-FCA70C4C07DC}"/>
                  </a:ext>
                </a:extLst>
              </p:cNvPr>
              <p:cNvSpPr txBox="1">
                <a:spLocks noRot="1" noChangeAspect="1" noMove="1" noResize="1" noEditPoints="1" noAdjustHandles="1" noChangeArrowheads="1" noChangeShapeType="1" noTextEdit="1"/>
              </p:cNvSpPr>
              <p:nvPr/>
            </p:nvSpPr>
            <p:spPr>
              <a:xfrm>
                <a:off x="1329953" y="4983415"/>
                <a:ext cx="7166770" cy="869084"/>
              </a:xfrm>
              <a:prstGeom prst="rect">
                <a:avLst/>
              </a:prstGeom>
              <a:blipFill>
                <a:blip r:embed="rId15"/>
                <a:stretch>
                  <a:fillRect/>
                </a:stretch>
              </a:blipFill>
            </p:spPr>
            <p:txBody>
              <a:bodyPr/>
              <a:lstStyle/>
              <a:p>
                <a:r>
                  <a:rPr lang="cs-CZ">
                    <a:noFill/>
                  </a:rPr>
                  <a:t> </a:t>
                </a:r>
              </a:p>
            </p:txBody>
          </p:sp>
        </mc:Fallback>
      </mc:AlternateContent>
      <p:sp>
        <p:nvSpPr>
          <p:cNvPr id="3" name="TextovéPole 2">
            <a:extLst>
              <a:ext uri="{FF2B5EF4-FFF2-40B4-BE49-F238E27FC236}">
                <a16:creationId xmlns:a16="http://schemas.microsoft.com/office/drawing/2014/main" id="{36AE1B7E-C94A-F6BF-F20F-E6156F7468D0}"/>
              </a:ext>
            </a:extLst>
          </p:cNvPr>
          <p:cNvSpPr txBox="1"/>
          <p:nvPr/>
        </p:nvSpPr>
        <p:spPr>
          <a:xfrm>
            <a:off x="6795248" y="5968914"/>
            <a:ext cx="1657506" cy="707886"/>
          </a:xfrm>
          <a:prstGeom prst="rect">
            <a:avLst/>
          </a:prstGeom>
          <a:noFill/>
        </p:spPr>
        <p:txBody>
          <a:bodyPr wrap="square" rtlCol="0">
            <a:spAutoFit/>
          </a:bodyPr>
          <a:lstStyle/>
          <a:p>
            <a:pPr algn="ctr"/>
            <a:r>
              <a:rPr lang="cs-CZ" sz="2000" dirty="0">
                <a:solidFill>
                  <a:srgbClr val="FF0000"/>
                </a:solidFill>
              </a:rPr>
              <a:t>rychlost    „vln hmoty“</a:t>
            </a:r>
            <a:endParaRPr lang="cs-CZ" sz="2000" dirty="0">
              <a:solidFill>
                <a:srgbClr val="FF0000"/>
              </a:solidFill>
              <a:highlight>
                <a:srgbClr val="FFFF00"/>
              </a:highlight>
            </a:endParaRPr>
          </a:p>
        </p:txBody>
      </p:sp>
      <p:sp>
        <p:nvSpPr>
          <p:cNvPr id="10" name="TextovéPole 9">
            <a:extLst>
              <a:ext uri="{FF2B5EF4-FFF2-40B4-BE49-F238E27FC236}">
                <a16:creationId xmlns:a16="http://schemas.microsoft.com/office/drawing/2014/main" id="{00F04D1E-4F75-F7ED-96C6-960D645AC991}"/>
              </a:ext>
            </a:extLst>
          </p:cNvPr>
          <p:cNvSpPr txBox="1"/>
          <p:nvPr/>
        </p:nvSpPr>
        <p:spPr>
          <a:xfrm>
            <a:off x="8906684" y="5044615"/>
            <a:ext cx="2537012" cy="707886"/>
          </a:xfrm>
          <a:prstGeom prst="rect">
            <a:avLst/>
          </a:prstGeom>
          <a:noFill/>
        </p:spPr>
        <p:txBody>
          <a:bodyPr wrap="square" rtlCol="0">
            <a:spAutoFit/>
          </a:bodyPr>
          <a:lstStyle/>
          <a:p>
            <a:pPr algn="ctr"/>
            <a:r>
              <a:rPr lang="cs-CZ" sz="2000" dirty="0"/>
              <a:t>Vystupuje </a:t>
            </a:r>
            <a:r>
              <a:rPr lang="cs-CZ" sz="2000" dirty="0">
                <a:solidFill>
                  <a:srgbClr val="FF0000"/>
                </a:solidFill>
              </a:rPr>
              <a:t>zde </a:t>
            </a:r>
            <a:r>
              <a:rPr lang="cs-CZ" sz="2000" dirty="0"/>
              <a:t>také </a:t>
            </a:r>
            <a:r>
              <a:rPr lang="cs-CZ" sz="2000" dirty="0">
                <a:highlight>
                  <a:srgbClr val="FFFF00"/>
                </a:highlight>
              </a:rPr>
              <a:t>potenciální energie</a:t>
            </a:r>
          </a:p>
        </p:txBody>
      </p:sp>
    </p:spTree>
    <p:extLst>
      <p:ext uri="{BB962C8B-B14F-4D97-AF65-F5344CB8AC3E}">
        <p14:creationId xmlns:p14="http://schemas.microsoft.com/office/powerpoint/2010/main" val="2924029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01E16-9DE5-1D56-A622-62D2BE98093E}"/>
            </a:ext>
          </a:extLst>
        </p:cNvPr>
        <p:cNvGrpSpPr/>
        <p:nvPr/>
      </p:nvGrpSpPr>
      <p:grpSpPr>
        <a:xfrm>
          <a:off x="0" y="0"/>
          <a:ext cx="0" cy="0"/>
          <a:chOff x="0" y="0"/>
          <a:chExt cx="0" cy="0"/>
        </a:xfrm>
      </p:grpSpPr>
      <p:sp>
        <p:nvSpPr>
          <p:cNvPr id="3" name="Obdélník 2">
            <a:extLst>
              <a:ext uri="{FF2B5EF4-FFF2-40B4-BE49-F238E27FC236}">
                <a16:creationId xmlns:a16="http://schemas.microsoft.com/office/drawing/2014/main" id="{4FA4D114-BF3D-46D7-E7C2-6436F6B9CCF0}"/>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6" name="TextovéPole 5">
            <a:extLst>
              <a:ext uri="{FF2B5EF4-FFF2-40B4-BE49-F238E27FC236}">
                <a16:creationId xmlns:a16="http://schemas.microsoft.com/office/drawing/2014/main" id="{C1A810CC-DA66-D809-6828-04062EAAD2BC}"/>
              </a:ext>
            </a:extLst>
          </p:cNvPr>
          <p:cNvSpPr txBox="1"/>
          <p:nvPr/>
        </p:nvSpPr>
        <p:spPr>
          <a:xfrm>
            <a:off x="377071" y="630777"/>
            <a:ext cx="845103" cy="461665"/>
          </a:xfrm>
          <a:prstGeom prst="rect">
            <a:avLst/>
          </a:prstGeom>
          <a:noFill/>
        </p:spPr>
        <p:txBody>
          <a:bodyPr wrap="none" rtlCol="0">
            <a:spAutoFit/>
          </a:bodyPr>
          <a:lstStyle/>
          <a:p>
            <a:r>
              <a:rPr lang="cs-CZ" sz="2400" dirty="0">
                <a:solidFill>
                  <a:srgbClr val="0070C0"/>
                </a:solidFill>
              </a:rPr>
              <a:t>1925</a:t>
            </a:r>
          </a:p>
        </p:txBody>
      </p:sp>
      <p:sp>
        <p:nvSpPr>
          <p:cNvPr id="7" name="TextovéPole 6">
            <a:extLst>
              <a:ext uri="{FF2B5EF4-FFF2-40B4-BE49-F238E27FC236}">
                <a16:creationId xmlns:a16="http://schemas.microsoft.com/office/drawing/2014/main" id="{4BD39ED1-6AAE-09AB-D930-4C9F747D0CD3}"/>
              </a:ext>
            </a:extLst>
          </p:cNvPr>
          <p:cNvSpPr txBox="1"/>
          <p:nvPr/>
        </p:nvSpPr>
        <p:spPr>
          <a:xfrm>
            <a:off x="1538699" y="672315"/>
            <a:ext cx="8284191" cy="400110"/>
          </a:xfrm>
          <a:prstGeom prst="rect">
            <a:avLst/>
          </a:prstGeom>
          <a:noFill/>
        </p:spPr>
        <p:txBody>
          <a:bodyPr wrap="none" rtlCol="0">
            <a:spAutoFit/>
          </a:bodyPr>
          <a:lstStyle/>
          <a:p>
            <a:r>
              <a:rPr lang="cs-CZ" sz="2000" dirty="0" err="1">
                <a:solidFill>
                  <a:schemeClr val="bg1"/>
                </a:solidFill>
              </a:rPr>
              <a:t>Schrödinger</a:t>
            </a:r>
            <a:r>
              <a:rPr lang="cs-CZ" sz="2000" dirty="0">
                <a:solidFill>
                  <a:srgbClr val="0070C0"/>
                </a:solidFill>
              </a:rPr>
              <a:t> se seznamuje s de </a:t>
            </a:r>
            <a:r>
              <a:rPr lang="cs-CZ" sz="2000" dirty="0" err="1">
                <a:solidFill>
                  <a:srgbClr val="0070C0"/>
                </a:solidFill>
              </a:rPr>
              <a:t>Broglieho</a:t>
            </a:r>
            <a:r>
              <a:rPr lang="cs-CZ" sz="2000" dirty="0">
                <a:solidFill>
                  <a:srgbClr val="0070C0"/>
                </a:solidFill>
              </a:rPr>
              <a:t> disertací a hledá vlnovou rovnici</a:t>
            </a:r>
          </a:p>
        </p:txBody>
      </p:sp>
      <p:sp>
        <p:nvSpPr>
          <p:cNvPr id="4" name="TextovéPole 3">
            <a:extLst>
              <a:ext uri="{FF2B5EF4-FFF2-40B4-BE49-F238E27FC236}">
                <a16:creationId xmlns:a16="http://schemas.microsoft.com/office/drawing/2014/main" id="{9EA834C4-1A11-00ED-1D38-6CF4992F3144}"/>
              </a:ext>
            </a:extLst>
          </p:cNvPr>
          <p:cNvSpPr txBox="1"/>
          <p:nvPr/>
        </p:nvSpPr>
        <p:spPr>
          <a:xfrm>
            <a:off x="305161" y="6117794"/>
            <a:ext cx="1385577" cy="384721"/>
          </a:xfrm>
          <a:prstGeom prst="rect">
            <a:avLst/>
          </a:prstGeom>
          <a:noFill/>
        </p:spPr>
        <p:txBody>
          <a:bodyPr wrap="square">
            <a:spAutoFit/>
          </a:bodyPr>
          <a:lstStyle/>
          <a:p>
            <a:r>
              <a:rPr lang="cs-CZ" sz="1900" b="1" dirty="0">
                <a:solidFill>
                  <a:schemeClr val="accent4">
                    <a:lumMod val="50000"/>
                  </a:schemeClr>
                </a:solidFill>
              </a:rPr>
              <a:t>1921</a:t>
            </a:r>
          </a:p>
        </p:txBody>
      </p:sp>
      <p:sp>
        <p:nvSpPr>
          <p:cNvPr id="8" name="TextovéPole 7">
            <a:extLst>
              <a:ext uri="{FF2B5EF4-FFF2-40B4-BE49-F238E27FC236}">
                <a16:creationId xmlns:a16="http://schemas.microsoft.com/office/drawing/2014/main" id="{5A10662F-C2DB-8321-E9CD-95C5DB1E2566}"/>
              </a:ext>
            </a:extLst>
          </p:cNvPr>
          <p:cNvSpPr txBox="1"/>
          <p:nvPr/>
        </p:nvSpPr>
        <p:spPr>
          <a:xfrm>
            <a:off x="3345185" y="28602"/>
            <a:ext cx="5484386" cy="461665"/>
          </a:xfrm>
          <a:prstGeom prst="rect">
            <a:avLst/>
          </a:prstGeom>
          <a:noFill/>
        </p:spPr>
        <p:txBody>
          <a:bodyPr wrap="none" rtlCol="0">
            <a:spAutoFit/>
          </a:bodyPr>
          <a:lstStyle/>
          <a:p>
            <a:r>
              <a:rPr lang="cs-CZ" sz="2400" cap="small" dirty="0">
                <a:solidFill>
                  <a:srgbClr val="70AD47">
                    <a:lumMod val="50000"/>
                  </a:srgbClr>
                </a:solidFill>
                <a:latin typeface="Calibri" panose="020F0502020204030204"/>
              </a:rPr>
              <a:t>Erwin Rudolf Josef Alexander </a:t>
            </a:r>
            <a:r>
              <a:rPr lang="cs-CZ" sz="2400" cap="small" dirty="0" err="1">
                <a:solidFill>
                  <a:srgbClr val="70AD47">
                    <a:lumMod val="50000"/>
                  </a:srgbClr>
                </a:solidFill>
                <a:latin typeface="Calibri" panose="020F0502020204030204"/>
              </a:rPr>
              <a:t>Schrödinger</a:t>
            </a:r>
            <a:endParaRPr lang="cs-CZ" sz="2400" cap="small" dirty="0">
              <a:solidFill>
                <a:srgbClr val="70AD47">
                  <a:lumMod val="50000"/>
                </a:srgbClr>
              </a:solidFill>
              <a:latin typeface="Calibri" panose="020F0502020204030204"/>
            </a:endParaRPr>
          </a:p>
        </p:txBody>
      </p:sp>
      <p:sp>
        <p:nvSpPr>
          <p:cNvPr id="9" name="TextovéPole 8">
            <a:extLst>
              <a:ext uri="{FF2B5EF4-FFF2-40B4-BE49-F238E27FC236}">
                <a16:creationId xmlns:a16="http://schemas.microsoft.com/office/drawing/2014/main" id="{EFC05DE3-5B0E-F9E1-1A8C-D6BF6123C2D2}"/>
              </a:ext>
            </a:extLst>
          </p:cNvPr>
          <p:cNvSpPr txBox="1"/>
          <p:nvPr/>
        </p:nvSpPr>
        <p:spPr>
          <a:xfrm>
            <a:off x="2290710" y="6124205"/>
            <a:ext cx="9068585" cy="384721"/>
          </a:xfrm>
          <a:prstGeom prst="rect">
            <a:avLst/>
          </a:prstGeom>
          <a:noFill/>
        </p:spPr>
        <p:txBody>
          <a:bodyPr wrap="square">
            <a:spAutoFit/>
          </a:bodyPr>
          <a:lstStyle/>
          <a:p>
            <a:r>
              <a:rPr lang="cs-CZ" sz="1900" dirty="0"/>
              <a:t>řádný profesor teoretické fyziky na univerzitě v Curychu </a:t>
            </a:r>
          </a:p>
        </p:txBody>
      </p:sp>
      <p:pic>
        <p:nvPicPr>
          <p:cNvPr id="5" name="Picture 2" descr="Universität Zürich, Rämistrasse 71 | Rämibühl- lokal, regional, global">
            <a:extLst>
              <a:ext uri="{FF2B5EF4-FFF2-40B4-BE49-F238E27FC236}">
                <a16:creationId xmlns:a16="http://schemas.microsoft.com/office/drawing/2014/main" id="{9CE62CCA-5381-1C01-2E09-4337823FCA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6659" y="1668984"/>
            <a:ext cx="6391881" cy="3852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013520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66C72-927F-C847-DE15-A9234CA357C1}"/>
            </a:ext>
          </a:extLst>
        </p:cNvPr>
        <p:cNvGrpSpPr/>
        <p:nvPr/>
      </p:nvGrpSpPr>
      <p:grpSpPr>
        <a:xfrm>
          <a:off x="0" y="0"/>
          <a:ext cx="0" cy="0"/>
          <a:chOff x="0" y="0"/>
          <a:chExt cx="0" cy="0"/>
        </a:xfrm>
      </p:grpSpPr>
      <p:sp>
        <p:nvSpPr>
          <p:cNvPr id="4" name="Obdélník 3">
            <a:extLst>
              <a:ext uri="{FF2B5EF4-FFF2-40B4-BE49-F238E27FC236}">
                <a16:creationId xmlns:a16="http://schemas.microsoft.com/office/drawing/2014/main" id="{BD345191-F66D-DA2D-5558-3827788CA1E2}"/>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 name="TextovéPole 4">
            <a:extLst>
              <a:ext uri="{FF2B5EF4-FFF2-40B4-BE49-F238E27FC236}">
                <a16:creationId xmlns:a16="http://schemas.microsoft.com/office/drawing/2014/main" id="{D81CFAE0-A3B7-5158-8360-BF3ADCA881DB}"/>
              </a:ext>
            </a:extLst>
          </p:cNvPr>
          <p:cNvSpPr txBox="1"/>
          <p:nvPr/>
        </p:nvSpPr>
        <p:spPr>
          <a:xfrm>
            <a:off x="1959447" y="28602"/>
            <a:ext cx="8380820"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a:t>
            </a:r>
            <a:r>
              <a:rPr lang="cs-CZ" sz="2400" cap="small" dirty="0" err="1">
                <a:solidFill>
                  <a:srgbClr val="70AD47">
                    <a:lumMod val="50000"/>
                  </a:srgbClr>
                </a:solidFill>
                <a:latin typeface="Calibri" panose="020F0502020204030204"/>
              </a:rPr>
              <a:t>nerelativistickou</a:t>
            </a:r>
            <a:r>
              <a:rPr lang="cs-CZ" sz="2400" cap="small" dirty="0">
                <a:solidFill>
                  <a:srgbClr val="70AD47">
                    <a:lumMod val="50000"/>
                  </a:srgbClr>
                </a:solidFill>
                <a:latin typeface="Calibri" panose="020F0502020204030204"/>
              </a:rPr>
              <a:t> vlnovou rovnici (potřetí)</a:t>
            </a:r>
          </a:p>
        </p:txBody>
      </p:sp>
      <p:sp>
        <p:nvSpPr>
          <p:cNvPr id="6" name="TextovéPole 5">
            <a:extLst>
              <a:ext uri="{FF2B5EF4-FFF2-40B4-BE49-F238E27FC236}">
                <a16:creationId xmlns:a16="http://schemas.microsoft.com/office/drawing/2014/main" id="{C61DE946-4626-A0BD-3D22-E0B887B4A390}"/>
              </a:ext>
            </a:extLst>
          </p:cNvPr>
          <p:cNvSpPr txBox="1"/>
          <p:nvPr/>
        </p:nvSpPr>
        <p:spPr>
          <a:xfrm>
            <a:off x="11363013" y="0"/>
            <a:ext cx="415498" cy="507831"/>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II</a:t>
            </a:r>
          </a:p>
        </p:txBody>
      </p:sp>
      <p:sp>
        <p:nvSpPr>
          <p:cNvPr id="7" name="Obdélník 6">
            <a:extLst>
              <a:ext uri="{FF2B5EF4-FFF2-40B4-BE49-F238E27FC236}">
                <a16:creationId xmlns:a16="http://schemas.microsoft.com/office/drawing/2014/main" id="{8FB77A26-C22B-27E7-81BD-8200EBD7CEC9}"/>
              </a:ext>
            </a:extLst>
          </p:cNvPr>
          <p:cNvSpPr/>
          <p:nvPr/>
        </p:nvSpPr>
        <p:spPr>
          <a:xfrm>
            <a:off x="1261349" y="4805084"/>
            <a:ext cx="7515097" cy="1152571"/>
          </a:xfrm>
          <a:prstGeom prst="rect">
            <a:avLst/>
          </a:prstGeom>
          <a:noFill/>
          <a:ln w="127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TextovéPole 1">
            <a:extLst>
              <a:ext uri="{FF2B5EF4-FFF2-40B4-BE49-F238E27FC236}">
                <a16:creationId xmlns:a16="http://schemas.microsoft.com/office/drawing/2014/main" id="{102B304A-ABD5-733A-52DB-4F74584AA9BC}"/>
              </a:ext>
            </a:extLst>
          </p:cNvPr>
          <p:cNvSpPr txBox="1"/>
          <p:nvPr/>
        </p:nvSpPr>
        <p:spPr>
          <a:xfrm>
            <a:off x="600172" y="6036380"/>
            <a:ext cx="11079832" cy="769441"/>
          </a:xfrm>
          <a:prstGeom prst="rect">
            <a:avLst/>
          </a:prstGeom>
          <a:noFill/>
        </p:spPr>
        <p:txBody>
          <a:bodyPr wrap="square" rtlCol="0">
            <a:spAutoFit/>
          </a:bodyPr>
          <a:lstStyle/>
          <a:p>
            <a:r>
              <a:rPr lang="cs-CZ" sz="2200" dirty="0"/>
              <a:t>Odvozený vztah pro </a:t>
            </a:r>
            <a:r>
              <a:rPr lang="cs-CZ" sz="2200" b="1" i="1" dirty="0">
                <a:solidFill>
                  <a:srgbClr val="FF0000"/>
                </a:solidFill>
              </a:rPr>
              <a:t>u</a:t>
            </a:r>
            <a:r>
              <a:rPr lang="cs-CZ" sz="2200" i="1" dirty="0"/>
              <a:t> </a:t>
            </a:r>
            <a:r>
              <a:rPr lang="cs-CZ" sz="2200" dirty="0"/>
              <a:t>odpovídá výrazu, který </a:t>
            </a:r>
            <a:r>
              <a:rPr lang="cs-CZ" sz="2200" dirty="0" err="1"/>
              <a:t>Schrödinger</a:t>
            </a:r>
            <a:r>
              <a:rPr lang="cs-CZ" sz="2200" dirty="0"/>
              <a:t> získal aplikací </a:t>
            </a:r>
            <a:r>
              <a:rPr lang="cs-CZ" sz="2200" u="sng" dirty="0"/>
              <a:t>de </a:t>
            </a:r>
            <a:r>
              <a:rPr lang="cs-CZ" sz="2200" u="sng" dirty="0" err="1"/>
              <a:t>Broglieho</a:t>
            </a:r>
            <a:r>
              <a:rPr lang="cs-CZ" sz="2200" u="sng" dirty="0"/>
              <a:t> </a:t>
            </a:r>
            <a:r>
              <a:rPr lang="cs-CZ" sz="2200" dirty="0"/>
              <a:t>výsledků na případ </a:t>
            </a:r>
            <a:r>
              <a:rPr lang="cs-CZ" sz="2200" dirty="0" err="1">
                <a:solidFill>
                  <a:schemeClr val="bg1">
                    <a:lumMod val="65000"/>
                  </a:schemeClr>
                </a:solidFill>
                <a:effectLst>
                  <a:outerShdw blurRad="38100" dist="38100" dir="2700000" algn="tl">
                    <a:srgbClr val="000000">
                      <a:alpha val="43137"/>
                    </a:srgbClr>
                  </a:outerShdw>
                </a:effectLst>
              </a:rPr>
              <a:t>nerelativistické</a:t>
            </a:r>
            <a:r>
              <a:rPr lang="cs-CZ" sz="2200" dirty="0">
                <a:solidFill>
                  <a:schemeClr val="bg1">
                    <a:lumMod val="65000"/>
                  </a:schemeClr>
                </a:solidFill>
                <a:effectLst>
                  <a:outerShdw blurRad="38100" dist="38100" dir="2700000" algn="tl">
                    <a:srgbClr val="000000">
                      <a:alpha val="43137"/>
                    </a:srgbClr>
                  </a:outerShdw>
                </a:effectLst>
              </a:rPr>
              <a:t> částice v silovém poli</a:t>
            </a:r>
            <a:r>
              <a:rPr lang="cs-CZ" sz="2200" dirty="0"/>
              <a:t>.</a:t>
            </a:r>
          </a:p>
        </p:txBody>
      </p:sp>
      <mc:AlternateContent xmlns:mc="http://schemas.openxmlformats.org/markup-compatibility/2006" xmlns:a14="http://schemas.microsoft.com/office/drawing/2010/main">
        <mc:Choice Requires="a14">
          <p:sp>
            <p:nvSpPr>
              <p:cNvPr id="9" name="TextovéPole 8">
                <a:extLst>
                  <a:ext uri="{FF2B5EF4-FFF2-40B4-BE49-F238E27FC236}">
                    <a16:creationId xmlns:a16="http://schemas.microsoft.com/office/drawing/2014/main" id="{C1608AF7-FA1A-4FA6-328A-73823BF5FFF2}"/>
                  </a:ext>
                </a:extLst>
              </p:cNvPr>
              <p:cNvSpPr txBox="1"/>
              <p:nvPr/>
            </p:nvSpPr>
            <p:spPr>
              <a:xfrm>
                <a:off x="1329953" y="4983415"/>
                <a:ext cx="7166770" cy="86908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i="1" smtClean="0">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𝑢</m:t>
                      </m:r>
                      <m:r>
                        <a:rPr lang="cs-CZ" sz="2400" i="1" smtClean="0">
                          <a:latin typeface="Cambria Math" panose="02040503050406030204" pitchFamily="18" charset="0"/>
                          <a:ea typeface="Times New Roman" panose="02020603050405020304" pitchFamily="18" charset="0"/>
                          <a:cs typeface="Times New Roman" panose="02020603050405020304" pitchFamily="18" charset="0"/>
                        </a:rPr>
                        <m:t>=</m:t>
                      </m:r>
                      <m:r>
                        <a:rPr lang="cs-CZ" sz="2400" b="0" i="1" smtClean="0">
                          <a:latin typeface="Cambria Math" panose="02040503050406030204" pitchFamily="18" charset="0"/>
                          <a:ea typeface="Times New Roman" panose="02020603050405020304" pitchFamily="18" charset="0"/>
                          <a:cs typeface="Times New Roman" panose="02020603050405020304" pitchFamily="18" charset="0"/>
                        </a:rPr>
                        <m:t>𝑓</m:t>
                      </m:r>
                      <m:r>
                        <a:rPr lang="cs-CZ" sz="2400" b="0" i="1" smtClean="0">
                          <a:latin typeface="Cambria Math" panose="02040503050406030204" pitchFamily="18" charset="0"/>
                          <a:ea typeface="Cambria Math" panose="02040503050406030204" pitchFamily="18" charset="0"/>
                          <a:cs typeface="Times New Roman" panose="02020603050405020304" pitchFamily="18" charset="0"/>
                        </a:rPr>
                        <m:t>𝜆</m:t>
                      </m:r>
                      <m:r>
                        <a:rPr lang="cs-CZ" sz="2400" b="0" i="1" smtClean="0">
                          <a:latin typeface="Cambria Math" panose="02040503050406030204" pitchFamily="18" charset="0"/>
                          <a:ea typeface="Cambria Math" panose="02040503050406030204" pitchFamily="18" charset="0"/>
                          <a:cs typeface="Times New Roman" panose="02020603050405020304" pitchFamily="18" charset="0"/>
                        </a:rPr>
                        <m:t>=</m:t>
                      </m:r>
                      <m:f>
                        <m:fPr>
                          <m:ctrlPr>
                            <a:rPr lang="cs-CZ" sz="2400" i="1">
                              <a:latin typeface="Cambria Math" panose="02040503050406030204" pitchFamily="18" charset="0"/>
                              <a:ea typeface="Times New Roman" panose="02020603050405020304" pitchFamily="18" charset="0"/>
                              <a:cs typeface="Times New Roman" panose="02020603050405020304" pitchFamily="18" charset="0"/>
                            </a:rPr>
                          </m:ctrlPr>
                        </m:fPr>
                        <m:num>
                          <m:r>
                            <a:rPr lang="cs-CZ" sz="2400" i="1">
                              <a:latin typeface="Cambria Math" panose="02040503050406030204" pitchFamily="18" charset="0"/>
                              <a:ea typeface="Times New Roman" panose="02020603050405020304" pitchFamily="18" charset="0"/>
                              <a:cs typeface="Times New Roman" panose="02020603050405020304" pitchFamily="18" charset="0"/>
                            </a:rPr>
                            <m:t>𝜔</m:t>
                          </m:r>
                        </m:num>
                        <m:den>
                          <m:r>
                            <a:rPr lang="cs-CZ" sz="2400" i="1">
                              <a:latin typeface="Cambria Math" panose="02040503050406030204" pitchFamily="18" charset="0"/>
                              <a:ea typeface="Times New Roman" panose="02020603050405020304" pitchFamily="18" charset="0"/>
                              <a:cs typeface="Times New Roman" panose="02020603050405020304" pitchFamily="18" charset="0"/>
                            </a:rPr>
                            <m:t>𝑘</m:t>
                          </m:r>
                        </m:den>
                      </m:f>
                      <m:r>
                        <a:rPr lang="cs-CZ" sz="2400" i="1">
                          <a:latin typeface="Cambria Math" panose="02040503050406030204" pitchFamily="18" charset="0"/>
                          <a:ea typeface="Times New Roman" panose="02020603050405020304" pitchFamily="18" charset="0"/>
                          <a:cs typeface="Times New Roman" panose="02020603050405020304" pitchFamily="18" charset="0"/>
                        </a:rPr>
                        <m:t>=</m:t>
                      </m:r>
                      <m:f>
                        <m:fPr>
                          <m:ctrlPr>
                            <a:rPr lang="cs-CZ" sz="2400" i="1">
                              <a:latin typeface="Cambria Math" panose="02040503050406030204" pitchFamily="18" charset="0"/>
                              <a:ea typeface="Aptos" panose="020B0004020202020204" pitchFamily="34" charset="0"/>
                              <a:cs typeface="Times New Roman" panose="02020603050405020304" pitchFamily="18" charset="0"/>
                            </a:rPr>
                          </m:ctrlPr>
                        </m:fPr>
                        <m:num>
                          <m:d>
                            <m:dPr>
                              <m:begChr m:val="|"/>
                              <m:endChr m:val="|"/>
                              <m:ctrlPr>
                                <a:rPr lang="cs-CZ" sz="2400" i="1">
                                  <a:latin typeface="Cambria Math" panose="02040503050406030204" pitchFamily="18" charset="0"/>
                                  <a:ea typeface="Aptos" panose="020B0004020202020204" pitchFamily="34" charset="0"/>
                                  <a:cs typeface="Times New Roman" panose="02020603050405020304" pitchFamily="18" charset="0"/>
                                </a:rPr>
                              </m:ctrlPr>
                            </m:dPr>
                            <m:e>
                              <m:f>
                                <m:fPr>
                                  <m:type m:val="lin"/>
                                  <m:ctrlPr>
                                    <a:rPr lang="cs-CZ" sz="2400" i="1">
                                      <a:latin typeface="Cambria Math" panose="02040503050406030204" pitchFamily="18" charset="0"/>
                                      <a:ea typeface="Aptos" panose="020B0004020202020204" pitchFamily="34" charset="0"/>
                                      <a:cs typeface="Times New Roman" panose="02020603050405020304" pitchFamily="18" charset="0"/>
                                    </a:rPr>
                                  </m:ctrlPr>
                                </m:fPr>
                                <m:num>
                                  <m:r>
                                    <a:rPr lang="cs-CZ" sz="2400" i="1">
                                      <a:latin typeface="Cambria Math" panose="02040503050406030204" pitchFamily="18" charset="0"/>
                                      <a:ea typeface="Aptos" panose="020B0004020202020204" pitchFamily="34" charset="0"/>
                                      <a:cs typeface="Times New Roman" panose="02020603050405020304" pitchFamily="18" charset="0"/>
                                    </a:rPr>
                                    <m:t>𝜕</m:t>
                                  </m:r>
                                  <m:r>
                                    <a:rPr lang="cs-CZ" sz="2400" i="1">
                                      <a:solidFill>
                                        <a:srgbClr val="C00000"/>
                                      </a:solidFill>
                                      <a:latin typeface="Cambria Math" panose="02040503050406030204" pitchFamily="18" charset="0"/>
                                      <a:ea typeface="Aptos" panose="020B0004020202020204" pitchFamily="34" charset="0"/>
                                      <a:cs typeface="Times New Roman" panose="02020603050405020304" pitchFamily="18" charset="0"/>
                                    </a:rPr>
                                    <m:t>𝜙</m:t>
                                  </m:r>
                                </m:num>
                                <m:den>
                                  <m:r>
                                    <a:rPr lang="cs-CZ" sz="2400" i="1">
                                      <a:latin typeface="Cambria Math" panose="02040503050406030204" pitchFamily="18" charset="0"/>
                                      <a:ea typeface="Aptos" panose="020B0004020202020204" pitchFamily="34" charset="0"/>
                                      <a:cs typeface="Times New Roman" panose="02020603050405020304" pitchFamily="18" charset="0"/>
                                    </a:rPr>
                                    <m:t>𝜕</m:t>
                                  </m:r>
                                  <m:r>
                                    <a:rPr lang="cs-CZ" sz="2400" i="1">
                                      <a:latin typeface="Cambria Math" panose="02040503050406030204" pitchFamily="18" charset="0"/>
                                      <a:ea typeface="Aptos" panose="020B0004020202020204" pitchFamily="34" charset="0"/>
                                      <a:cs typeface="Times New Roman" panose="02020603050405020304" pitchFamily="18" charset="0"/>
                                    </a:rPr>
                                    <m:t>𝑡</m:t>
                                  </m:r>
                                </m:den>
                              </m:f>
                            </m:e>
                          </m:d>
                        </m:num>
                        <m:den>
                          <m:d>
                            <m:dPr>
                              <m:begChr m:val="|"/>
                              <m:endChr m:val="|"/>
                              <m:ctrlPr>
                                <a:rPr lang="cs-CZ" sz="2400" i="1">
                                  <a:latin typeface="Cambria Math" panose="02040503050406030204" pitchFamily="18" charset="0"/>
                                  <a:ea typeface="Aptos" panose="020B0004020202020204" pitchFamily="34" charset="0"/>
                                  <a:cs typeface="Times New Roman" panose="02020603050405020304" pitchFamily="18" charset="0"/>
                                </a:rPr>
                              </m:ctrlPr>
                            </m:dPr>
                            <m:e>
                              <m:acc>
                                <m:accPr>
                                  <m:chr m:val="⃗"/>
                                  <m:ctrlPr>
                                    <a:rPr lang="cs-CZ" sz="2400" i="1">
                                      <a:latin typeface="Cambria Math" panose="02040503050406030204" pitchFamily="18" charset="0"/>
                                      <a:ea typeface="Aptos" panose="020B0004020202020204" pitchFamily="34" charset="0"/>
                                      <a:cs typeface="Times New Roman" panose="02020603050405020304" pitchFamily="18" charset="0"/>
                                    </a:rPr>
                                  </m:ctrlPr>
                                </m:accPr>
                                <m:e>
                                  <m:r>
                                    <m:rPr>
                                      <m:sty m:val="p"/>
                                    </m:rPr>
                                    <a:rPr lang="cs-CZ" sz="2400">
                                      <a:latin typeface="Cambria Math" panose="02040503050406030204" pitchFamily="18" charset="0"/>
                                      <a:ea typeface="Aptos" panose="020B0004020202020204" pitchFamily="34" charset="0"/>
                                      <a:cs typeface="Times New Roman" panose="02020603050405020304" pitchFamily="18" charset="0"/>
                                    </a:rPr>
                                    <m:t>∇</m:t>
                                  </m:r>
                                </m:e>
                              </m:acc>
                              <m:r>
                                <a:rPr lang="cs-CZ" sz="2400" i="1">
                                  <a:solidFill>
                                    <a:srgbClr val="C00000"/>
                                  </a:solidFill>
                                  <a:latin typeface="Cambria Math" panose="02040503050406030204" pitchFamily="18" charset="0"/>
                                  <a:ea typeface="Aptos" panose="020B0004020202020204" pitchFamily="34" charset="0"/>
                                  <a:cs typeface="Times New Roman" panose="02020603050405020304" pitchFamily="18" charset="0"/>
                                </a:rPr>
                                <m:t>𝜙</m:t>
                              </m:r>
                            </m:e>
                          </m:d>
                        </m:den>
                      </m:f>
                      <m:r>
                        <a:rPr lang="cs-CZ" sz="2400" b="0" i="1" smtClean="0">
                          <a:solidFill>
                            <a:schemeClr val="tx1"/>
                          </a:solidFill>
                          <a:latin typeface="Cambria Math" panose="02040503050406030204" pitchFamily="18" charset="0"/>
                          <a:cs typeface="Times New Roman" panose="02020603050405020304" pitchFamily="18" charset="0"/>
                        </a:rPr>
                        <m:t>=</m:t>
                      </m:r>
                      <m:f>
                        <m:fPr>
                          <m:ctrlP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ctrlPr>
                        </m:fPr>
                        <m:num>
                          <m:d>
                            <m:dPr>
                              <m:begChr m:val="|"/>
                              <m:endChr m:val="|"/>
                              <m:ctrlP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ctrlPr>
                            </m:dPr>
                            <m:e>
                              <m:f>
                                <m:fPr>
                                  <m:type m:val="lin"/>
                                  <m:ctrlP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ctrlPr>
                                </m:fPr>
                                <m:num>
                                  <m: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t>𝜕</m:t>
                                  </m:r>
                                  <m:r>
                                    <a:rPr lang="cs-CZ" sz="2400" i="1" smtClean="0">
                                      <a:solidFill>
                                        <a:srgbClr val="00B0F0"/>
                                      </a:solidFill>
                                      <a:latin typeface="Cambria Math" panose="02040503050406030204" pitchFamily="18" charset="0"/>
                                      <a:ea typeface="Aptos" panose="020B0004020202020204" pitchFamily="34" charset="0"/>
                                      <a:cs typeface="Times New Roman" panose="02020603050405020304" pitchFamily="18" charset="0"/>
                                    </a:rPr>
                                    <m:t>𝑆</m:t>
                                  </m:r>
                                </m:num>
                                <m:den>
                                  <m: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t>𝜕</m:t>
                                  </m:r>
                                  <m: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t>𝑡</m:t>
                                  </m:r>
                                </m:den>
                              </m:f>
                            </m:e>
                          </m:d>
                        </m:num>
                        <m:den>
                          <m:d>
                            <m:dPr>
                              <m:begChr m:val="|"/>
                              <m:endChr m:val="|"/>
                              <m:ctrlP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ctrlPr>
                            </m:dPr>
                            <m:e>
                              <m:acc>
                                <m:accPr>
                                  <m:chr m:val="⃗"/>
                                  <m:ctrlP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ctrlPr>
                                </m:accPr>
                                <m:e>
                                  <m:r>
                                    <m:rPr>
                                      <m:sty m:val="p"/>
                                    </m:rPr>
                                    <a:rPr lang="cs-CZ" sz="2400">
                                      <a:solidFill>
                                        <a:schemeClr val="tx1"/>
                                      </a:solidFill>
                                      <a:latin typeface="Cambria Math" panose="02040503050406030204" pitchFamily="18" charset="0"/>
                                      <a:ea typeface="Aptos" panose="020B0004020202020204" pitchFamily="34" charset="0"/>
                                      <a:cs typeface="Times New Roman" panose="02020603050405020304" pitchFamily="18" charset="0"/>
                                    </a:rPr>
                                    <m:t>∇</m:t>
                                  </m:r>
                                </m:e>
                              </m:acc>
                              <m:r>
                                <a:rPr lang="cs-CZ" sz="2400" i="1" smtClean="0">
                                  <a:solidFill>
                                    <a:srgbClr val="00B0F0"/>
                                  </a:solidFill>
                                  <a:latin typeface="Cambria Math" panose="02040503050406030204" pitchFamily="18" charset="0"/>
                                  <a:ea typeface="Aptos" panose="020B0004020202020204" pitchFamily="34" charset="0"/>
                                  <a:cs typeface="Times New Roman" panose="02020603050405020304" pitchFamily="18" charset="0"/>
                                </a:rPr>
                                <m:t>𝑆</m:t>
                              </m:r>
                            </m:e>
                          </m:d>
                        </m:den>
                      </m:f>
                      <m:r>
                        <a:rPr lang="cs-CZ" sz="2400" i="1" smtClean="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cs-CZ" sz="2400"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cs-CZ" sz="2400"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𝐸</m:t>
                          </m:r>
                        </m:num>
                        <m:den>
                          <m:r>
                            <a:rPr lang="cs-CZ" sz="2400"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𝑝</m:t>
                          </m:r>
                        </m:den>
                      </m:f>
                      <m:r>
                        <a:rPr lang="cs-CZ" sz="2400"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cs-CZ" sz="2400"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cs-CZ" sz="2400"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𝐸</m:t>
                          </m:r>
                        </m:num>
                        <m:den>
                          <m:rad>
                            <m:radPr>
                              <m:degHide m:val="on"/>
                              <m:ctrlPr>
                                <a:rPr lang="cs-CZ" sz="2400" i="1">
                                  <a:solidFill>
                                    <a:srgbClr val="FF0000"/>
                                  </a:solidFill>
                                  <a:latin typeface="Cambria Math" panose="02040503050406030204" pitchFamily="18" charset="0"/>
                                  <a:ea typeface="Times New Roman" panose="02020603050405020304" pitchFamily="18" charset="0"/>
                                </a:rPr>
                              </m:ctrlPr>
                            </m:radPr>
                            <m:deg/>
                            <m:e>
                              <m:r>
                                <a:rPr lang="cs-CZ" sz="2400"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2</m:t>
                              </m:r>
                              <m:r>
                                <a:rPr lang="cs-CZ" sz="2400"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𝑚</m:t>
                              </m:r>
                              <m:d>
                                <m:dPr>
                                  <m:ctrlPr>
                                    <a:rPr lang="cs-CZ" sz="2400"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cs-CZ" sz="2400"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𝐸</m:t>
                                  </m:r>
                                  <m:r>
                                    <a:rPr lang="cs-CZ" sz="2400"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m:t>
                                  </m:r>
                                  <m:r>
                                    <a:rPr lang="cs-CZ" sz="2400"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𝑉</m:t>
                                  </m:r>
                                </m:e>
                              </m:d>
                            </m:e>
                          </m:rad>
                        </m:den>
                      </m:f>
                    </m:oMath>
                  </m:oMathPara>
                </a14:m>
                <a:endParaRPr lang="cs-CZ" sz="2400" dirty="0"/>
              </a:p>
            </p:txBody>
          </p:sp>
        </mc:Choice>
        <mc:Fallback xmlns="">
          <p:sp>
            <p:nvSpPr>
              <p:cNvPr id="9" name="TextovéPole 8">
                <a:extLst>
                  <a:ext uri="{FF2B5EF4-FFF2-40B4-BE49-F238E27FC236}">
                    <a16:creationId xmlns:a16="http://schemas.microsoft.com/office/drawing/2014/main" id="{C1608AF7-FA1A-4FA6-328A-73823BF5FFF2}"/>
                  </a:ext>
                </a:extLst>
              </p:cNvPr>
              <p:cNvSpPr txBox="1">
                <a:spLocks noRot="1" noChangeAspect="1" noMove="1" noResize="1" noEditPoints="1" noAdjustHandles="1" noChangeArrowheads="1" noChangeShapeType="1" noTextEdit="1"/>
              </p:cNvSpPr>
              <p:nvPr/>
            </p:nvSpPr>
            <p:spPr>
              <a:xfrm>
                <a:off x="1329953" y="4983415"/>
                <a:ext cx="7166770" cy="869084"/>
              </a:xfrm>
              <a:prstGeom prst="rect">
                <a:avLst/>
              </a:prstGeom>
              <a:blipFill>
                <a:blip r:embed="rId2"/>
                <a:stretch>
                  <a:fillRect/>
                </a:stretch>
              </a:blipFill>
            </p:spPr>
            <p:txBody>
              <a:bodyPr/>
              <a:lstStyle/>
              <a:p>
                <a:r>
                  <a:rPr lang="cs-CZ">
                    <a:noFill/>
                  </a:rPr>
                  <a:t> </a:t>
                </a:r>
              </a:p>
            </p:txBody>
          </p:sp>
        </mc:Fallback>
      </mc:AlternateContent>
    </p:spTree>
    <p:extLst>
      <p:ext uri="{BB962C8B-B14F-4D97-AF65-F5344CB8AC3E}">
        <p14:creationId xmlns:p14="http://schemas.microsoft.com/office/powerpoint/2010/main" val="319809789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B6F56-8D5E-1673-4BCB-53A622ACF9A1}"/>
            </a:ext>
          </a:extLst>
        </p:cNvPr>
        <p:cNvGrpSpPr/>
        <p:nvPr/>
      </p:nvGrpSpPr>
      <p:grpSpPr>
        <a:xfrm>
          <a:off x="0" y="0"/>
          <a:ext cx="0" cy="0"/>
          <a:chOff x="0" y="0"/>
          <a:chExt cx="0" cy="0"/>
        </a:xfrm>
      </p:grpSpPr>
      <p:sp>
        <p:nvSpPr>
          <p:cNvPr id="4" name="Obdélník 3">
            <a:extLst>
              <a:ext uri="{FF2B5EF4-FFF2-40B4-BE49-F238E27FC236}">
                <a16:creationId xmlns:a16="http://schemas.microsoft.com/office/drawing/2014/main" id="{3A679B09-E84B-FD68-EB62-C558165F3C28}"/>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 name="TextovéPole 4">
            <a:extLst>
              <a:ext uri="{FF2B5EF4-FFF2-40B4-BE49-F238E27FC236}">
                <a16:creationId xmlns:a16="http://schemas.microsoft.com/office/drawing/2014/main" id="{952FEA7C-4D9A-DDB9-71CA-83F278A7CA9C}"/>
              </a:ext>
            </a:extLst>
          </p:cNvPr>
          <p:cNvSpPr txBox="1"/>
          <p:nvPr/>
        </p:nvSpPr>
        <p:spPr>
          <a:xfrm>
            <a:off x="1959447" y="28602"/>
            <a:ext cx="8380820"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a:t>
            </a:r>
            <a:r>
              <a:rPr lang="cs-CZ" sz="2400" cap="small" dirty="0" err="1">
                <a:solidFill>
                  <a:srgbClr val="70AD47">
                    <a:lumMod val="50000"/>
                  </a:srgbClr>
                </a:solidFill>
                <a:latin typeface="Calibri" panose="020F0502020204030204"/>
              </a:rPr>
              <a:t>nerelativistickou</a:t>
            </a:r>
            <a:r>
              <a:rPr lang="cs-CZ" sz="2400" cap="small" dirty="0">
                <a:solidFill>
                  <a:srgbClr val="70AD47">
                    <a:lumMod val="50000"/>
                  </a:srgbClr>
                </a:solidFill>
                <a:latin typeface="Calibri" panose="020F0502020204030204"/>
              </a:rPr>
              <a:t> vlnovou rovnici (potřetí)</a:t>
            </a:r>
          </a:p>
        </p:txBody>
      </p:sp>
      <p:sp>
        <p:nvSpPr>
          <p:cNvPr id="6" name="TextovéPole 5">
            <a:extLst>
              <a:ext uri="{FF2B5EF4-FFF2-40B4-BE49-F238E27FC236}">
                <a16:creationId xmlns:a16="http://schemas.microsoft.com/office/drawing/2014/main" id="{8885090E-5141-380D-71C2-F5E03CBEE401}"/>
              </a:ext>
            </a:extLst>
          </p:cNvPr>
          <p:cNvSpPr txBox="1"/>
          <p:nvPr/>
        </p:nvSpPr>
        <p:spPr>
          <a:xfrm>
            <a:off x="11363013" y="0"/>
            <a:ext cx="415498" cy="507831"/>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II</a:t>
            </a:r>
          </a:p>
        </p:txBody>
      </p:sp>
      <p:sp>
        <p:nvSpPr>
          <p:cNvPr id="9" name="TextovéPole 8">
            <a:extLst>
              <a:ext uri="{FF2B5EF4-FFF2-40B4-BE49-F238E27FC236}">
                <a16:creationId xmlns:a16="http://schemas.microsoft.com/office/drawing/2014/main" id="{67D9018B-4A1F-170E-497A-E913AE8EE568}"/>
              </a:ext>
            </a:extLst>
          </p:cNvPr>
          <p:cNvSpPr txBox="1"/>
          <p:nvPr/>
        </p:nvSpPr>
        <p:spPr>
          <a:xfrm>
            <a:off x="600172" y="6036380"/>
            <a:ext cx="11079832" cy="769441"/>
          </a:xfrm>
          <a:prstGeom prst="rect">
            <a:avLst/>
          </a:prstGeom>
          <a:noFill/>
        </p:spPr>
        <p:txBody>
          <a:bodyPr wrap="square" rtlCol="0">
            <a:spAutoFit/>
          </a:bodyPr>
          <a:lstStyle/>
          <a:p>
            <a:r>
              <a:rPr lang="cs-CZ" sz="2200" dirty="0"/>
              <a:t>Odvozený vztah pro </a:t>
            </a:r>
            <a:r>
              <a:rPr lang="cs-CZ" sz="2200" b="1" i="1" dirty="0">
                <a:solidFill>
                  <a:srgbClr val="FF0000"/>
                </a:solidFill>
              </a:rPr>
              <a:t>u</a:t>
            </a:r>
            <a:r>
              <a:rPr lang="cs-CZ" sz="2200" i="1" dirty="0"/>
              <a:t> </a:t>
            </a:r>
            <a:r>
              <a:rPr lang="cs-CZ" sz="2200" dirty="0"/>
              <a:t>je klíčový pro </a:t>
            </a:r>
            <a:r>
              <a:rPr lang="cs-CZ" sz="2200" dirty="0">
                <a:solidFill>
                  <a:srgbClr val="F9D6C3"/>
                </a:solidFill>
                <a:effectLst>
                  <a:outerShdw blurRad="38100" dist="38100" dir="2700000" algn="tl">
                    <a:srgbClr val="000000">
                      <a:alpha val="43137"/>
                    </a:srgbClr>
                  </a:outerShdw>
                </a:effectLst>
              </a:rPr>
              <a:t>rozvinutí vlnové mechaniky </a:t>
            </a:r>
          </a:p>
          <a:p>
            <a:r>
              <a:rPr lang="cs-CZ" sz="2200" dirty="0"/>
              <a:t>                                                                      a  </a:t>
            </a:r>
            <a:r>
              <a:rPr lang="cs-CZ" sz="2200" dirty="0">
                <a:solidFill>
                  <a:schemeClr val="accent5">
                    <a:lumMod val="60000"/>
                    <a:lumOff val="40000"/>
                  </a:schemeClr>
                </a:solidFill>
                <a:effectLst>
                  <a:outerShdw blurRad="38100" dist="38100" dir="2700000" algn="tl">
                    <a:srgbClr val="000000">
                      <a:alpha val="43137"/>
                    </a:srgbClr>
                  </a:outerShdw>
                </a:effectLst>
              </a:rPr>
              <a:t>odvození vlnové rovnice</a:t>
            </a:r>
          </a:p>
        </p:txBody>
      </p:sp>
      <p:sp>
        <p:nvSpPr>
          <p:cNvPr id="8" name="Obdélník 7">
            <a:extLst>
              <a:ext uri="{FF2B5EF4-FFF2-40B4-BE49-F238E27FC236}">
                <a16:creationId xmlns:a16="http://schemas.microsoft.com/office/drawing/2014/main" id="{749B678A-B167-39A1-8E08-6E82A251FD5B}"/>
              </a:ext>
            </a:extLst>
          </p:cNvPr>
          <p:cNvSpPr/>
          <p:nvPr/>
        </p:nvSpPr>
        <p:spPr>
          <a:xfrm>
            <a:off x="1261349" y="4805084"/>
            <a:ext cx="7515097" cy="1152571"/>
          </a:xfrm>
          <a:prstGeom prst="rect">
            <a:avLst/>
          </a:prstGeom>
          <a:noFill/>
          <a:ln w="127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mc:AlternateContent xmlns:mc="http://schemas.openxmlformats.org/markup-compatibility/2006" xmlns:a14="http://schemas.microsoft.com/office/drawing/2010/main">
        <mc:Choice Requires="a14">
          <p:sp>
            <p:nvSpPr>
              <p:cNvPr id="11" name="TextovéPole 10">
                <a:extLst>
                  <a:ext uri="{FF2B5EF4-FFF2-40B4-BE49-F238E27FC236}">
                    <a16:creationId xmlns:a16="http://schemas.microsoft.com/office/drawing/2014/main" id="{41F3D561-C761-1E7C-929C-9E1FE0E2A5C3}"/>
                  </a:ext>
                </a:extLst>
              </p:cNvPr>
              <p:cNvSpPr txBox="1"/>
              <p:nvPr/>
            </p:nvSpPr>
            <p:spPr>
              <a:xfrm>
                <a:off x="1329953" y="4983415"/>
                <a:ext cx="7166770" cy="86908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i="1" smtClean="0">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𝑢</m:t>
                      </m:r>
                      <m:r>
                        <a:rPr lang="cs-CZ" sz="2400" i="1" smtClean="0">
                          <a:latin typeface="Cambria Math" panose="02040503050406030204" pitchFamily="18" charset="0"/>
                          <a:ea typeface="Times New Roman" panose="02020603050405020304" pitchFamily="18" charset="0"/>
                          <a:cs typeface="Times New Roman" panose="02020603050405020304" pitchFamily="18" charset="0"/>
                        </a:rPr>
                        <m:t>=</m:t>
                      </m:r>
                      <m:r>
                        <a:rPr lang="cs-CZ" sz="2400" b="0" i="1" smtClean="0">
                          <a:latin typeface="Cambria Math" panose="02040503050406030204" pitchFamily="18" charset="0"/>
                          <a:ea typeface="Times New Roman" panose="02020603050405020304" pitchFamily="18" charset="0"/>
                          <a:cs typeface="Times New Roman" panose="02020603050405020304" pitchFamily="18" charset="0"/>
                        </a:rPr>
                        <m:t>𝑓</m:t>
                      </m:r>
                      <m:r>
                        <a:rPr lang="cs-CZ" sz="2400" b="0" i="1" smtClean="0">
                          <a:latin typeface="Cambria Math" panose="02040503050406030204" pitchFamily="18" charset="0"/>
                          <a:ea typeface="Cambria Math" panose="02040503050406030204" pitchFamily="18" charset="0"/>
                          <a:cs typeface="Times New Roman" panose="02020603050405020304" pitchFamily="18" charset="0"/>
                        </a:rPr>
                        <m:t>𝜆</m:t>
                      </m:r>
                      <m:r>
                        <a:rPr lang="cs-CZ" sz="2400" b="0" i="1" smtClean="0">
                          <a:latin typeface="Cambria Math" panose="02040503050406030204" pitchFamily="18" charset="0"/>
                          <a:ea typeface="Cambria Math" panose="02040503050406030204" pitchFamily="18" charset="0"/>
                          <a:cs typeface="Times New Roman" panose="02020603050405020304" pitchFamily="18" charset="0"/>
                        </a:rPr>
                        <m:t>=</m:t>
                      </m:r>
                      <m:f>
                        <m:fPr>
                          <m:ctrlPr>
                            <a:rPr lang="cs-CZ" sz="2400" i="1">
                              <a:latin typeface="Cambria Math" panose="02040503050406030204" pitchFamily="18" charset="0"/>
                              <a:ea typeface="Times New Roman" panose="02020603050405020304" pitchFamily="18" charset="0"/>
                              <a:cs typeface="Times New Roman" panose="02020603050405020304" pitchFamily="18" charset="0"/>
                            </a:rPr>
                          </m:ctrlPr>
                        </m:fPr>
                        <m:num>
                          <m:r>
                            <a:rPr lang="cs-CZ" sz="2400" i="1">
                              <a:latin typeface="Cambria Math" panose="02040503050406030204" pitchFamily="18" charset="0"/>
                              <a:ea typeface="Times New Roman" panose="02020603050405020304" pitchFamily="18" charset="0"/>
                              <a:cs typeface="Times New Roman" panose="02020603050405020304" pitchFamily="18" charset="0"/>
                            </a:rPr>
                            <m:t>𝜔</m:t>
                          </m:r>
                        </m:num>
                        <m:den>
                          <m:r>
                            <a:rPr lang="cs-CZ" sz="2400" i="1">
                              <a:latin typeface="Cambria Math" panose="02040503050406030204" pitchFamily="18" charset="0"/>
                              <a:ea typeface="Times New Roman" panose="02020603050405020304" pitchFamily="18" charset="0"/>
                              <a:cs typeface="Times New Roman" panose="02020603050405020304" pitchFamily="18" charset="0"/>
                            </a:rPr>
                            <m:t>𝑘</m:t>
                          </m:r>
                        </m:den>
                      </m:f>
                      <m:r>
                        <a:rPr lang="cs-CZ" sz="2400" i="1">
                          <a:latin typeface="Cambria Math" panose="02040503050406030204" pitchFamily="18" charset="0"/>
                          <a:ea typeface="Times New Roman" panose="02020603050405020304" pitchFamily="18" charset="0"/>
                          <a:cs typeface="Times New Roman" panose="02020603050405020304" pitchFamily="18" charset="0"/>
                        </a:rPr>
                        <m:t>=</m:t>
                      </m:r>
                      <m:f>
                        <m:fPr>
                          <m:ctrlPr>
                            <a:rPr lang="cs-CZ" sz="2400" i="1">
                              <a:latin typeface="Cambria Math" panose="02040503050406030204" pitchFamily="18" charset="0"/>
                              <a:ea typeface="Aptos" panose="020B0004020202020204" pitchFamily="34" charset="0"/>
                              <a:cs typeface="Times New Roman" panose="02020603050405020304" pitchFamily="18" charset="0"/>
                            </a:rPr>
                          </m:ctrlPr>
                        </m:fPr>
                        <m:num>
                          <m:d>
                            <m:dPr>
                              <m:begChr m:val="|"/>
                              <m:endChr m:val="|"/>
                              <m:ctrlPr>
                                <a:rPr lang="cs-CZ" sz="2400" i="1">
                                  <a:latin typeface="Cambria Math" panose="02040503050406030204" pitchFamily="18" charset="0"/>
                                  <a:ea typeface="Aptos" panose="020B0004020202020204" pitchFamily="34" charset="0"/>
                                  <a:cs typeface="Times New Roman" panose="02020603050405020304" pitchFamily="18" charset="0"/>
                                </a:rPr>
                              </m:ctrlPr>
                            </m:dPr>
                            <m:e>
                              <m:f>
                                <m:fPr>
                                  <m:type m:val="lin"/>
                                  <m:ctrlPr>
                                    <a:rPr lang="cs-CZ" sz="2400" i="1">
                                      <a:latin typeface="Cambria Math" panose="02040503050406030204" pitchFamily="18" charset="0"/>
                                      <a:ea typeface="Aptos" panose="020B0004020202020204" pitchFamily="34" charset="0"/>
                                      <a:cs typeface="Times New Roman" panose="02020603050405020304" pitchFamily="18" charset="0"/>
                                    </a:rPr>
                                  </m:ctrlPr>
                                </m:fPr>
                                <m:num>
                                  <m:r>
                                    <a:rPr lang="cs-CZ" sz="2400" i="1">
                                      <a:latin typeface="Cambria Math" panose="02040503050406030204" pitchFamily="18" charset="0"/>
                                      <a:ea typeface="Aptos" panose="020B0004020202020204" pitchFamily="34" charset="0"/>
                                      <a:cs typeface="Times New Roman" panose="02020603050405020304" pitchFamily="18" charset="0"/>
                                    </a:rPr>
                                    <m:t>𝜕</m:t>
                                  </m:r>
                                  <m:r>
                                    <a:rPr lang="cs-CZ" sz="2400" i="1">
                                      <a:solidFill>
                                        <a:srgbClr val="C00000"/>
                                      </a:solidFill>
                                      <a:latin typeface="Cambria Math" panose="02040503050406030204" pitchFamily="18" charset="0"/>
                                      <a:ea typeface="Aptos" panose="020B0004020202020204" pitchFamily="34" charset="0"/>
                                      <a:cs typeface="Times New Roman" panose="02020603050405020304" pitchFamily="18" charset="0"/>
                                    </a:rPr>
                                    <m:t>𝜙</m:t>
                                  </m:r>
                                </m:num>
                                <m:den>
                                  <m:r>
                                    <a:rPr lang="cs-CZ" sz="2400" i="1">
                                      <a:latin typeface="Cambria Math" panose="02040503050406030204" pitchFamily="18" charset="0"/>
                                      <a:ea typeface="Aptos" panose="020B0004020202020204" pitchFamily="34" charset="0"/>
                                      <a:cs typeface="Times New Roman" panose="02020603050405020304" pitchFamily="18" charset="0"/>
                                    </a:rPr>
                                    <m:t>𝜕</m:t>
                                  </m:r>
                                  <m:r>
                                    <a:rPr lang="cs-CZ" sz="2400" i="1">
                                      <a:latin typeface="Cambria Math" panose="02040503050406030204" pitchFamily="18" charset="0"/>
                                      <a:ea typeface="Aptos" panose="020B0004020202020204" pitchFamily="34" charset="0"/>
                                      <a:cs typeface="Times New Roman" panose="02020603050405020304" pitchFamily="18" charset="0"/>
                                    </a:rPr>
                                    <m:t>𝑡</m:t>
                                  </m:r>
                                </m:den>
                              </m:f>
                            </m:e>
                          </m:d>
                        </m:num>
                        <m:den>
                          <m:d>
                            <m:dPr>
                              <m:begChr m:val="|"/>
                              <m:endChr m:val="|"/>
                              <m:ctrlPr>
                                <a:rPr lang="cs-CZ" sz="2400" i="1">
                                  <a:latin typeface="Cambria Math" panose="02040503050406030204" pitchFamily="18" charset="0"/>
                                  <a:ea typeface="Aptos" panose="020B0004020202020204" pitchFamily="34" charset="0"/>
                                  <a:cs typeface="Times New Roman" panose="02020603050405020304" pitchFamily="18" charset="0"/>
                                </a:rPr>
                              </m:ctrlPr>
                            </m:dPr>
                            <m:e>
                              <m:acc>
                                <m:accPr>
                                  <m:chr m:val="⃗"/>
                                  <m:ctrlPr>
                                    <a:rPr lang="cs-CZ" sz="2400" i="1">
                                      <a:latin typeface="Cambria Math" panose="02040503050406030204" pitchFamily="18" charset="0"/>
                                      <a:ea typeface="Aptos" panose="020B0004020202020204" pitchFamily="34" charset="0"/>
                                      <a:cs typeface="Times New Roman" panose="02020603050405020304" pitchFamily="18" charset="0"/>
                                    </a:rPr>
                                  </m:ctrlPr>
                                </m:accPr>
                                <m:e>
                                  <m:r>
                                    <m:rPr>
                                      <m:sty m:val="p"/>
                                    </m:rPr>
                                    <a:rPr lang="cs-CZ" sz="2400">
                                      <a:latin typeface="Cambria Math" panose="02040503050406030204" pitchFamily="18" charset="0"/>
                                      <a:ea typeface="Aptos" panose="020B0004020202020204" pitchFamily="34" charset="0"/>
                                      <a:cs typeface="Times New Roman" panose="02020603050405020304" pitchFamily="18" charset="0"/>
                                    </a:rPr>
                                    <m:t>∇</m:t>
                                  </m:r>
                                </m:e>
                              </m:acc>
                              <m:r>
                                <a:rPr lang="cs-CZ" sz="2400" i="1">
                                  <a:solidFill>
                                    <a:srgbClr val="C00000"/>
                                  </a:solidFill>
                                  <a:latin typeface="Cambria Math" panose="02040503050406030204" pitchFamily="18" charset="0"/>
                                  <a:ea typeface="Aptos" panose="020B0004020202020204" pitchFamily="34" charset="0"/>
                                  <a:cs typeface="Times New Roman" panose="02020603050405020304" pitchFamily="18" charset="0"/>
                                </a:rPr>
                                <m:t>𝜙</m:t>
                              </m:r>
                            </m:e>
                          </m:d>
                        </m:den>
                      </m:f>
                      <m:r>
                        <a:rPr lang="cs-CZ" sz="2400" b="0" i="1" smtClean="0">
                          <a:solidFill>
                            <a:schemeClr val="tx1"/>
                          </a:solidFill>
                          <a:latin typeface="Cambria Math" panose="02040503050406030204" pitchFamily="18" charset="0"/>
                          <a:cs typeface="Times New Roman" panose="02020603050405020304" pitchFamily="18" charset="0"/>
                        </a:rPr>
                        <m:t>=</m:t>
                      </m:r>
                      <m:f>
                        <m:fPr>
                          <m:ctrlP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ctrlPr>
                        </m:fPr>
                        <m:num>
                          <m:d>
                            <m:dPr>
                              <m:begChr m:val="|"/>
                              <m:endChr m:val="|"/>
                              <m:ctrlP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ctrlPr>
                            </m:dPr>
                            <m:e>
                              <m:f>
                                <m:fPr>
                                  <m:type m:val="lin"/>
                                  <m:ctrlP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ctrlPr>
                                </m:fPr>
                                <m:num>
                                  <m: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t>𝜕</m:t>
                                  </m:r>
                                  <m:r>
                                    <a:rPr lang="cs-CZ" sz="2400" i="1" smtClean="0">
                                      <a:solidFill>
                                        <a:srgbClr val="00B0F0"/>
                                      </a:solidFill>
                                      <a:latin typeface="Cambria Math" panose="02040503050406030204" pitchFamily="18" charset="0"/>
                                      <a:ea typeface="Aptos" panose="020B0004020202020204" pitchFamily="34" charset="0"/>
                                      <a:cs typeface="Times New Roman" panose="02020603050405020304" pitchFamily="18" charset="0"/>
                                    </a:rPr>
                                    <m:t>𝑆</m:t>
                                  </m:r>
                                </m:num>
                                <m:den>
                                  <m: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t>𝜕</m:t>
                                  </m:r>
                                  <m: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t>𝑡</m:t>
                                  </m:r>
                                </m:den>
                              </m:f>
                            </m:e>
                          </m:d>
                        </m:num>
                        <m:den>
                          <m:d>
                            <m:dPr>
                              <m:begChr m:val="|"/>
                              <m:endChr m:val="|"/>
                              <m:ctrlP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ctrlPr>
                            </m:dPr>
                            <m:e>
                              <m:acc>
                                <m:accPr>
                                  <m:chr m:val="⃗"/>
                                  <m:ctrlP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ctrlPr>
                                </m:accPr>
                                <m:e>
                                  <m:r>
                                    <m:rPr>
                                      <m:sty m:val="p"/>
                                    </m:rPr>
                                    <a:rPr lang="cs-CZ" sz="2400">
                                      <a:solidFill>
                                        <a:schemeClr val="tx1"/>
                                      </a:solidFill>
                                      <a:latin typeface="Cambria Math" panose="02040503050406030204" pitchFamily="18" charset="0"/>
                                      <a:ea typeface="Aptos" panose="020B0004020202020204" pitchFamily="34" charset="0"/>
                                      <a:cs typeface="Times New Roman" panose="02020603050405020304" pitchFamily="18" charset="0"/>
                                    </a:rPr>
                                    <m:t>∇</m:t>
                                  </m:r>
                                </m:e>
                              </m:acc>
                              <m:r>
                                <a:rPr lang="cs-CZ" sz="2400" i="1" smtClean="0">
                                  <a:solidFill>
                                    <a:srgbClr val="00B0F0"/>
                                  </a:solidFill>
                                  <a:latin typeface="Cambria Math" panose="02040503050406030204" pitchFamily="18" charset="0"/>
                                  <a:ea typeface="Aptos" panose="020B0004020202020204" pitchFamily="34" charset="0"/>
                                  <a:cs typeface="Times New Roman" panose="02020603050405020304" pitchFamily="18" charset="0"/>
                                </a:rPr>
                                <m:t>𝑆</m:t>
                              </m:r>
                            </m:e>
                          </m:d>
                        </m:den>
                      </m:f>
                      <m:r>
                        <a:rPr lang="cs-CZ" sz="2400" i="1" smtClean="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cs-CZ" sz="2400"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cs-CZ" sz="2400"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𝐸</m:t>
                          </m:r>
                        </m:num>
                        <m:den>
                          <m:r>
                            <a:rPr lang="cs-CZ" sz="2400"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𝑝</m:t>
                          </m:r>
                        </m:den>
                      </m:f>
                      <m:r>
                        <a:rPr lang="cs-CZ" sz="2400"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cs-CZ" sz="2400"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cs-CZ" sz="2400"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𝐸</m:t>
                          </m:r>
                        </m:num>
                        <m:den>
                          <m:rad>
                            <m:radPr>
                              <m:degHide m:val="on"/>
                              <m:ctrlPr>
                                <a:rPr lang="cs-CZ" sz="2400" i="1">
                                  <a:solidFill>
                                    <a:srgbClr val="FF0000"/>
                                  </a:solidFill>
                                  <a:latin typeface="Cambria Math" panose="02040503050406030204" pitchFamily="18" charset="0"/>
                                  <a:ea typeface="Times New Roman" panose="02020603050405020304" pitchFamily="18" charset="0"/>
                                </a:rPr>
                              </m:ctrlPr>
                            </m:radPr>
                            <m:deg/>
                            <m:e>
                              <m:r>
                                <a:rPr lang="cs-CZ" sz="2400"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2</m:t>
                              </m:r>
                              <m:r>
                                <a:rPr lang="cs-CZ" sz="2400"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𝑚</m:t>
                              </m:r>
                              <m:d>
                                <m:dPr>
                                  <m:ctrlPr>
                                    <a:rPr lang="cs-CZ" sz="2400"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cs-CZ" sz="2400"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𝐸</m:t>
                                  </m:r>
                                  <m:r>
                                    <a:rPr lang="cs-CZ" sz="2400"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m:t>
                                  </m:r>
                                  <m:r>
                                    <a:rPr lang="cs-CZ" sz="2400"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𝑉</m:t>
                                  </m:r>
                                </m:e>
                              </m:d>
                            </m:e>
                          </m:rad>
                        </m:den>
                      </m:f>
                    </m:oMath>
                  </m:oMathPara>
                </a14:m>
                <a:endParaRPr lang="cs-CZ" sz="2400" dirty="0"/>
              </a:p>
            </p:txBody>
          </p:sp>
        </mc:Choice>
        <mc:Fallback xmlns="">
          <p:sp>
            <p:nvSpPr>
              <p:cNvPr id="11" name="TextovéPole 10">
                <a:extLst>
                  <a:ext uri="{FF2B5EF4-FFF2-40B4-BE49-F238E27FC236}">
                    <a16:creationId xmlns:a16="http://schemas.microsoft.com/office/drawing/2014/main" id="{41F3D561-C761-1E7C-929C-9E1FE0E2A5C3}"/>
                  </a:ext>
                </a:extLst>
              </p:cNvPr>
              <p:cNvSpPr txBox="1">
                <a:spLocks noRot="1" noChangeAspect="1" noMove="1" noResize="1" noEditPoints="1" noAdjustHandles="1" noChangeArrowheads="1" noChangeShapeType="1" noTextEdit="1"/>
              </p:cNvSpPr>
              <p:nvPr/>
            </p:nvSpPr>
            <p:spPr>
              <a:xfrm>
                <a:off x="1329953" y="4983415"/>
                <a:ext cx="7166770" cy="869084"/>
              </a:xfrm>
              <a:prstGeom prst="rect">
                <a:avLst/>
              </a:prstGeom>
              <a:blipFill>
                <a:blip r:embed="rId2"/>
                <a:stretch>
                  <a:fillRect/>
                </a:stretch>
              </a:blipFill>
            </p:spPr>
            <p:txBody>
              <a:bodyPr/>
              <a:lstStyle/>
              <a:p>
                <a:r>
                  <a:rPr lang="cs-CZ">
                    <a:noFill/>
                  </a:rPr>
                  <a:t> </a:t>
                </a:r>
              </a:p>
            </p:txBody>
          </p:sp>
        </mc:Fallback>
      </mc:AlternateContent>
    </p:spTree>
    <p:extLst>
      <p:ext uri="{BB962C8B-B14F-4D97-AF65-F5344CB8AC3E}">
        <p14:creationId xmlns:p14="http://schemas.microsoft.com/office/powerpoint/2010/main" val="37410585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77537-2DD6-3116-61D0-43F05BAF7105}"/>
            </a:ext>
          </a:extLst>
        </p:cNvPr>
        <p:cNvGrpSpPr/>
        <p:nvPr/>
      </p:nvGrpSpPr>
      <p:grpSpPr>
        <a:xfrm>
          <a:off x="0" y="0"/>
          <a:ext cx="0" cy="0"/>
          <a:chOff x="0" y="0"/>
          <a:chExt cx="0" cy="0"/>
        </a:xfrm>
      </p:grpSpPr>
      <p:sp>
        <p:nvSpPr>
          <p:cNvPr id="20" name="Obdélník 19">
            <a:extLst>
              <a:ext uri="{FF2B5EF4-FFF2-40B4-BE49-F238E27FC236}">
                <a16:creationId xmlns:a16="http://schemas.microsoft.com/office/drawing/2014/main" id="{70AD5385-5348-AB96-E56D-282342C4B161}"/>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3" name="TextovéPole 42">
            <a:extLst>
              <a:ext uri="{FF2B5EF4-FFF2-40B4-BE49-F238E27FC236}">
                <a16:creationId xmlns:a16="http://schemas.microsoft.com/office/drawing/2014/main" id="{B7E47CF5-FEB9-283D-0FAA-29650DBA2CAB}"/>
              </a:ext>
            </a:extLst>
          </p:cNvPr>
          <p:cNvSpPr txBox="1"/>
          <p:nvPr/>
        </p:nvSpPr>
        <p:spPr>
          <a:xfrm>
            <a:off x="1959447" y="28602"/>
            <a:ext cx="8260595"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a:t>
            </a:r>
            <a:r>
              <a:rPr lang="cs-CZ" sz="2400" cap="small" dirty="0" err="1">
                <a:solidFill>
                  <a:srgbClr val="70AD47">
                    <a:lumMod val="50000"/>
                  </a:srgbClr>
                </a:solidFill>
                <a:latin typeface="Calibri" panose="020F0502020204030204"/>
              </a:rPr>
              <a:t>nerelativistickou</a:t>
            </a:r>
            <a:r>
              <a:rPr lang="cs-CZ" sz="2400" cap="small" dirty="0">
                <a:solidFill>
                  <a:srgbClr val="70AD47">
                    <a:lumMod val="50000"/>
                  </a:srgbClr>
                </a:solidFill>
                <a:latin typeface="Calibri" panose="020F0502020204030204"/>
              </a:rPr>
              <a:t> vlnovou rovnici (potřetí)</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4" name="TextovéPole 3">
            <a:extLst>
              <a:ext uri="{FF2B5EF4-FFF2-40B4-BE49-F238E27FC236}">
                <a16:creationId xmlns:a16="http://schemas.microsoft.com/office/drawing/2014/main" id="{7574C11D-CF7C-5A53-CFC2-B0571AE456EF}"/>
              </a:ext>
            </a:extLst>
          </p:cNvPr>
          <p:cNvSpPr txBox="1"/>
          <p:nvPr/>
        </p:nvSpPr>
        <p:spPr>
          <a:xfrm>
            <a:off x="11363013" y="0"/>
            <a:ext cx="415498" cy="507831"/>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II</a:t>
            </a:r>
          </a:p>
        </p:txBody>
      </p:sp>
      <mc:AlternateContent xmlns:mc="http://schemas.openxmlformats.org/markup-compatibility/2006" xmlns:a14="http://schemas.microsoft.com/office/drawing/2010/main">
        <mc:Choice Requires="a14">
          <p:sp>
            <p:nvSpPr>
              <p:cNvPr id="3" name="TextovéPole 2">
                <a:extLst>
                  <a:ext uri="{FF2B5EF4-FFF2-40B4-BE49-F238E27FC236}">
                    <a16:creationId xmlns:a16="http://schemas.microsoft.com/office/drawing/2014/main" id="{3058DA8E-88BD-CF7C-960F-66E9C969CBC6}"/>
                  </a:ext>
                </a:extLst>
              </p:cNvPr>
              <p:cNvSpPr txBox="1"/>
              <p:nvPr/>
            </p:nvSpPr>
            <p:spPr>
              <a:xfrm>
                <a:off x="8849069" y="3089095"/>
                <a:ext cx="2106078" cy="109119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solidFill>
                            <a:srgbClr val="00B050"/>
                          </a:solidFill>
                          <a:latin typeface="Cambria Math" panose="02040503050406030204" pitchFamily="18" charset="0"/>
                          <a:cs typeface="Times New Roman" panose="02020603050405020304" pitchFamily="18" charset="0"/>
                        </a:rPr>
                        <m:t>𝑣</m:t>
                      </m:r>
                      <m:r>
                        <a:rPr lang="cs-CZ" sz="2400" b="0" i="1" smtClean="0">
                          <a:solidFill>
                            <a:schemeClr val="tx1"/>
                          </a:solidFill>
                          <a:latin typeface="Cambria Math" panose="02040503050406030204" pitchFamily="18" charset="0"/>
                          <a:cs typeface="Times New Roman" panose="02020603050405020304" pitchFamily="18" charset="0"/>
                        </a:rPr>
                        <m:t>=</m:t>
                      </m:r>
                      <m:rad>
                        <m:radPr>
                          <m:degHide m:val="on"/>
                          <m:ctrlPr>
                            <a:rPr lang="cs-CZ" sz="2400" i="1" smtClean="0">
                              <a:solidFill>
                                <a:srgbClr val="00B050"/>
                              </a:solidFill>
                              <a:latin typeface="Cambria Math" panose="02040503050406030204" pitchFamily="18" charset="0"/>
                              <a:cs typeface="Times New Roman" panose="02020603050405020304" pitchFamily="18" charset="0"/>
                            </a:rPr>
                          </m:ctrlPr>
                        </m:radPr>
                        <m:deg/>
                        <m:e>
                          <m:f>
                            <m:fPr>
                              <m:ctrlPr>
                                <a:rPr lang="cs-CZ" sz="2400" i="1">
                                  <a:solidFill>
                                    <a:srgbClr val="00B050"/>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cs-CZ" sz="2400" i="1">
                                  <a:solidFill>
                                    <a:srgbClr val="00B050"/>
                                  </a:solidFill>
                                  <a:latin typeface="Cambria Math" panose="02040503050406030204" pitchFamily="18" charset="0"/>
                                  <a:ea typeface="Times New Roman" panose="02020603050405020304" pitchFamily="18" charset="0"/>
                                  <a:cs typeface="Times New Roman" panose="02020603050405020304" pitchFamily="18" charset="0"/>
                                </a:rPr>
                                <m:t>2</m:t>
                              </m:r>
                              <m:d>
                                <m:dPr>
                                  <m:ctrlPr>
                                    <a:rPr lang="cs-CZ" sz="2400" i="1">
                                      <a:solidFill>
                                        <a:srgbClr val="00B05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cs-CZ" sz="2400" i="1">
                                      <a:solidFill>
                                        <a:srgbClr val="00B050"/>
                                      </a:solidFill>
                                      <a:latin typeface="Cambria Math" panose="02040503050406030204" pitchFamily="18" charset="0"/>
                                      <a:ea typeface="Times New Roman" panose="02020603050405020304" pitchFamily="18" charset="0"/>
                                      <a:cs typeface="Times New Roman" panose="02020603050405020304" pitchFamily="18" charset="0"/>
                                    </a:rPr>
                                    <m:t>𝐸</m:t>
                                  </m:r>
                                  <m:r>
                                    <a:rPr lang="cs-CZ" sz="2400" i="1">
                                      <a:solidFill>
                                        <a:srgbClr val="00B050"/>
                                      </a:solidFill>
                                      <a:latin typeface="Cambria Math" panose="02040503050406030204" pitchFamily="18" charset="0"/>
                                      <a:ea typeface="Times New Roman" panose="02020603050405020304" pitchFamily="18" charset="0"/>
                                      <a:cs typeface="Times New Roman" panose="02020603050405020304" pitchFamily="18" charset="0"/>
                                    </a:rPr>
                                    <m:t>−</m:t>
                                  </m:r>
                                  <m:r>
                                    <a:rPr lang="cs-CZ" sz="2400" i="1">
                                      <a:solidFill>
                                        <a:srgbClr val="00B050"/>
                                      </a:solidFill>
                                      <a:latin typeface="Cambria Math" panose="02040503050406030204" pitchFamily="18" charset="0"/>
                                      <a:ea typeface="Times New Roman" panose="02020603050405020304" pitchFamily="18" charset="0"/>
                                      <a:cs typeface="Times New Roman" panose="02020603050405020304" pitchFamily="18" charset="0"/>
                                    </a:rPr>
                                    <m:t>𝑉</m:t>
                                  </m:r>
                                </m:e>
                              </m:d>
                            </m:num>
                            <m:den>
                              <m:r>
                                <a:rPr lang="cs-CZ" sz="2400" b="0" i="1" smtClean="0">
                                  <a:solidFill>
                                    <a:srgbClr val="00B050"/>
                                  </a:solidFill>
                                  <a:latin typeface="Cambria Math" panose="02040503050406030204" pitchFamily="18" charset="0"/>
                                  <a:cs typeface="Times New Roman" panose="02020603050405020304" pitchFamily="18" charset="0"/>
                                </a:rPr>
                                <m:t>𝑚</m:t>
                              </m:r>
                            </m:den>
                          </m:f>
                        </m:e>
                      </m:rad>
                    </m:oMath>
                  </m:oMathPara>
                </a14:m>
                <a:endParaRPr lang="cs-CZ" sz="2400" dirty="0">
                  <a:solidFill>
                    <a:srgbClr val="00B050"/>
                  </a:solidFill>
                </a:endParaRPr>
              </a:p>
            </p:txBody>
          </p:sp>
        </mc:Choice>
        <mc:Fallback xmlns="">
          <p:sp>
            <p:nvSpPr>
              <p:cNvPr id="3" name="TextovéPole 2">
                <a:extLst>
                  <a:ext uri="{FF2B5EF4-FFF2-40B4-BE49-F238E27FC236}">
                    <a16:creationId xmlns:a16="http://schemas.microsoft.com/office/drawing/2014/main" id="{3058DA8E-88BD-CF7C-960F-66E9C969CBC6}"/>
                  </a:ext>
                </a:extLst>
              </p:cNvPr>
              <p:cNvSpPr txBox="1">
                <a:spLocks noRot="1" noChangeAspect="1" noMove="1" noResize="1" noEditPoints="1" noAdjustHandles="1" noChangeArrowheads="1" noChangeShapeType="1" noTextEdit="1"/>
              </p:cNvSpPr>
              <p:nvPr/>
            </p:nvSpPr>
            <p:spPr>
              <a:xfrm>
                <a:off x="8849069" y="3089095"/>
                <a:ext cx="2106078" cy="1091196"/>
              </a:xfrm>
              <a:prstGeom prst="rect">
                <a:avLst/>
              </a:prstGeom>
              <a:blipFill>
                <a:blip r:embed="rId2"/>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2" name="TextovéPole 11">
                <a:extLst>
                  <a:ext uri="{FF2B5EF4-FFF2-40B4-BE49-F238E27FC236}">
                    <a16:creationId xmlns:a16="http://schemas.microsoft.com/office/drawing/2014/main" id="{C445C069-705A-A205-6148-6548EE2295A4}"/>
                  </a:ext>
                </a:extLst>
              </p:cNvPr>
              <p:cNvSpPr txBox="1"/>
              <p:nvPr/>
            </p:nvSpPr>
            <p:spPr>
              <a:xfrm>
                <a:off x="8622329" y="5018182"/>
                <a:ext cx="2332818" cy="115076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cs typeface="Times New Roman" panose="02020603050405020304" pitchFamily="18" charset="0"/>
                        </a:rPr>
                        <m:t>=</m:t>
                      </m:r>
                      <m:f>
                        <m:fPr>
                          <m:ctrlPr>
                            <a:rPr lang="cs-CZ" sz="2400"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cs-CZ" sz="2400"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𝐸</m:t>
                          </m:r>
                        </m:num>
                        <m:den>
                          <m:r>
                            <a:rPr lang="cs-CZ" sz="2400" b="0" i="1" smtClean="0">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𝑚</m:t>
                          </m:r>
                          <m:rad>
                            <m:radPr>
                              <m:degHide m:val="on"/>
                              <m:ctrlPr>
                                <a:rPr lang="cs-CZ" sz="2400" i="1" smtClean="0">
                                  <a:solidFill>
                                    <a:srgbClr val="00B050"/>
                                  </a:solidFill>
                                  <a:latin typeface="Cambria Math" panose="02040503050406030204" pitchFamily="18" charset="0"/>
                                  <a:ea typeface="Times New Roman" panose="02020603050405020304" pitchFamily="18" charset="0"/>
                                </a:rPr>
                              </m:ctrlPr>
                            </m:radPr>
                            <m:deg/>
                            <m:e>
                              <m:f>
                                <m:fPr>
                                  <m:ctrlPr>
                                    <a:rPr lang="cs-CZ" sz="2400" i="1">
                                      <a:solidFill>
                                        <a:srgbClr val="00B050"/>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cs-CZ" sz="2400" i="1">
                                      <a:solidFill>
                                        <a:srgbClr val="00B050"/>
                                      </a:solidFill>
                                      <a:latin typeface="Cambria Math" panose="02040503050406030204" pitchFamily="18" charset="0"/>
                                      <a:ea typeface="Times New Roman" panose="02020603050405020304" pitchFamily="18" charset="0"/>
                                      <a:cs typeface="Times New Roman" panose="02020603050405020304" pitchFamily="18" charset="0"/>
                                    </a:rPr>
                                    <m:t>2</m:t>
                                  </m:r>
                                  <m:r>
                                    <a:rPr lang="cs-CZ" sz="2400" i="1">
                                      <a:solidFill>
                                        <a:srgbClr val="00B050"/>
                                      </a:solidFill>
                                      <a:latin typeface="Cambria Math" panose="02040503050406030204" pitchFamily="18" charset="0"/>
                                      <a:ea typeface="Times New Roman" panose="02020603050405020304" pitchFamily="18" charset="0"/>
                                      <a:cs typeface="Times New Roman" panose="02020603050405020304" pitchFamily="18" charset="0"/>
                                    </a:rPr>
                                    <m:t>𝑚</m:t>
                                  </m:r>
                                  <m:d>
                                    <m:dPr>
                                      <m:ctrlPr>
                                        <a:rPr lang="cs-CZ" sz="2400" i="1">
                                          <a:solidFill>
                                            <a:srgbClr val="00B05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cs-CZ" sz="2400" i="1">
                                          <a:solidFill>
                                            <a:srgbClr val="00B050"/>
                                          </a:solidFill>
                                          <a:latin typeface="Cambria Math" panose="02040503050406030204" pitchFamily="18" charset="0"/>
                                          <a:ea typeface="Times New Roman" panose="02020603050405020304" pitchFamily="18" charset="0"/>
                                          <a:cs typeface="Times New Roman" panose="02020603050405020304" pitchFamily="18" charset="0"/>
                                        </a:rPr>
                                        <m:t>𝐸</m:t>
                                      </m:r>
                                      <m:r>
                                        <a:rPr lang="cs-CZ" sz="2400" i="1">
                                          <a:solidFill>
                                            <a:srgbClr val="00B050"/>
                                          </a:solidFill>
                                          <a:latin typeface="Cambria Math" panose="02040503050406030204" pitchFamily="18" charset="0"/>
                                          <a:ea typeface="Times New Roman" panose="02020603050405020304" pitchFamily="18" charset="0"/>
                                          <a:cs typeface="Times New Roman" panose="02020603050405020304" pitchFamily="18" charset="0"/>
                                        </a:rPr>
                                        <m:t>−</m:t>
                                      </m:r>
                                      <m:r>
                                        <a:rPr lang="cs-CZ" sz="2400" i="1">
                                          <a:solidFill>
                                            <a:srgbClr val="00B050"/>
                                          </a:solidFill>
                                          <a:latin typeface="Cambria Math" panose="02040503050406030204" pitchFamily="18" charset="0"/>
                                          <a:ea typeface="Times New Roman" panose="02020603050405020304" pitchFamily="18" charset="0"/>
                                          <a:cs typeface="Times New Roman" panose="02020603050405020304" pitchFamily="18" charset="0"/>
                                        </a:rPr>
                                        <m:t>𝑉</m:t>
                                      </m:r>
                                    </m:e>
                                  </m:d>
                                </m:num>
                                <m:den>
                                  <m:r>
                                    <a:rPr lang="cs-CZ" sz="2400" b="0" i="1" smtClean="0">
                                      <a:solidFill>
                                        <a:srgbClr val="00B050"/>
                                      </a:solidFill>
                                      <a:latin typeface="Cambria Math" panose="02040503050406030204" pitchFamily="18" charset="0"/>
                                    </a:rPr>
                                    <m:t>𝑚</m:t>
                                  </m:r>
                                </m:den>
                              </m:f>
                            </m:e>
                          </m:rad>
                        </m:den>
                      </m:f>
                    </m:oMath>
                  </m:oMathPara>
                </a14:m>
                <a:endParaRPr lang="cs-CZ" sz="2400" dirty="0"/>
              </a:p>
            </p:txBody>
          </p:sp>
        </mc:Choice>
        <mc:Fallback xmlns="">
          <p:sp>
            <p:nvSpPr>
              <p:cNvPr id="12" name="TextovéPole 11">
                <a:extLst>
                  <a:ext uri="{FF2B5EF4-FFF2-40B4-BE49-F238E27FC236}">
                    <a16:creationId xmlns:a16="http://schemas.microsoft.com/office/drawing/2014/main" id="{C445C069-705A-A205-6148-6548EE2295A4}"/>
                  </a:ext>
                </a:extLst>
              </p:cNvPr>
              <p:cNvSpPr txBox="1">
                <a:spLocks noRot="1" noChangeAspect="1" noMove="1" noResize="1" noEditPoints="1" noAdjustHandles="1" noChangeArrowheads="1" noChangeShapeType="1" noTextEdit="1"/>
              </p:cNvSpPr>
              <p:nvPr/>
            </p:nvSpPr>
            <p:spPr>
              <a:xfrm>
                <a:off x="8622329" y="5018182"/>
                <a:ext cx="2332818" cy="1150764"/>
              </a:xfrm>
              <a:prstGeom prst="rect">
                <a:avLst/>
              </a:prstGeom>
              <a:blipFill>
                <a:blip r:embed="rId4"/>
                <a:stretch>
                  <a:fillRect/>
                </a:stretch>
              </a:blipFill>
            </p:spPr>
            <p:txBody>
              <a:bodyPr/>
              <a:lstStyle/>
              <a:p>
                <a:r>
                  <a:rPr lang="cs-CZ">
                    <a:noFill/>
                  </a:rPr>
                  <a:t> </a:t>
                </a:r>
              </a:p>
            </p:txBody>
          </p:sp>
        </mc:Fallback>
      </mc:AlternateContent>
      <p:sp>
        <p:nvSpPr>
          <p:cNvPr id="7" name="Obdélník 6">
            <a:extLst>
              <a:ext uri="{FF2B5EF4-FFF2-40B4-BE49-F238E27FC236}">
                <a16:creationId xmlns:a16="http://schemas.microsoft.com/office/drawing/2014/main" id="{BD518C44-0520-37A0-2FAB-2200435EE9C5}"/>
              </a:ext>
            </a:extLst>
          </p:cNvPr>
          <p:cNvSpPr/>
          <p:nvPr/>
        </p:nvSpPr>
        <p:spPr>
          <a:xfrm>
            <a:off x="1261349" y="4805084"/>
            <a:ext cx="7515097" cy="1152571"/>
          </a:xfrm>
          <a:prstGeom prst="rect">
            <a:avLst/>
          </a:prstGeom>
          <a:noFill/>
          <a:ln w="127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mc:AlternateContent xmlns:mc="http://schemas.openxmlformats.org/markup-compatibility/2006" xmlns:a14="http://schemas.microsoft.com/office/drawing/2010/main">
        <mc:Choice Requires="a14">
          <p:sp>
            <p:nvSpPr>
              <p:cNvPr id="13" name="TextovéPole 12">
                <a:extLst>
                  <a:ext uri="{FF2B5EF4-FFF2-40B4-BE49-F238E27FC236}">
                    <a16:creationId xmlns:a16="http://schemas.microsoft.com/office/drawing/2014/main" id="{D9B80A46-FF2A-C77C-910F-ACF9A377B2FD}"/>
                  </a:ext>
                </a:extLst>
              </p:cNvPr>
              <p:cNvSpPr txBox="1"/>
              <p:nvPr/>
            </p:nvSpPr>
            <p:spPr>
              <a:xfrm>
                <a:off x="1329953" y="4983415"/>
                <a:ext cx="7166770" cy="86908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i="1" smtClean="0">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𝑢</m:t>
                      </m:r>
                      <m:r>
                        <a:rPr lang="cs-CZ" sz="2400" i="1" smtClean="0">
                          <a:latin typeface="Cambria Math" panose="02040503050406030204" pitchFamily="18" charset="0"/>
                          <a:ea typeface="Times New Roman" panose="02020603050405020304" pitchFamily="18" charset="0"/>
                          <a:cs typeface="Times New Roman" panose="02020603050405020304" pitchFamily="18" charset="0"/>
                        </a:rPr>
                        <m:t>=</m:t>
                      </m:r>
                      <m:r>
                        <a:rPr lang="cs-CZ" sz="2400" b="0" i="1" smtClean="0">
                          <a:latin typeface="Cambria Math" panose="02040503050406030204" pitchFamily="18" charset="0"/>
                          <a:ea typeface="Times New Roman" panose="02020603050405020304" pitchFamily="18" charset="0"/>
                          <a:cs typeface="Times New Roman" panose="02020603050405020304" pitchFamily="18" charset="0"/>
                        </a:rPr>
                        <m:t>𝑓</m:t>
                      </m:r>
                      <m:r>
                        <a:rPr lang="cs-CZ" sz="2400" b="0" i="1" smtClean="0">
                          <a:latin typeface="Cambria Math" panose="02040503050406030204" pitchFamily="18" charset="0"/>
                          <a:ea typeface="Cambria Math" panose="02040503050406030204" pitchFamily="18" charset="0"/>
                          <a:cs typeface="Times New Roman" panose="02020603050405020304" pitchFamily="18" charset="0"/>
                        </a:rPr>
                        <m:t>𝜆</m:t>
                      </m:r>
                      <m:r>
                        <a:rPr lang="cs-CZ" sz="2400" b="0" i="1" smtClean="0">
                          <a:latin typeface="Cambria Math" panose="02040503050406030204" pitchFamily="18" charset="0"/>
                          <a:ea typeface="Cambria Math" panose="02040503050406030204" pitchFamily="18" charset="0"/>
                          <a:cs typeface="Times New Roman" panose="02020603050405020304" pitchFamily="18" charset="0"/>
                        </a:rPr>
                        <m:t>=</m:t>
                      </m:r>
                      <m:f>
                        <m:fPr>
                          <m:ctrlPr>
                            <a:rPr lang="cs-CZ" sz="2400" i="1">
                              <a:latin typeface="Cambria Math" panose="02040503050406030204" pitchFamily="18" charset="0"/>
                              <a:ea typeface="Times New Roman" panose="02020603050405020304" pitchFamily="18" charset="0"/>
                              <a:cs typeface="Times New Roman" panose="02020603050405020304" pitchFamily="18" charset="0"/>
                            </a:rPr>
                          </m:ctrlPr>
                        </m:fPr>
                        <m:num>
                          <m:r>
                            <a:rPr lang="cs-CZ" sz="2400" i="1">
                              <a:latin typeface="Cambria Math" panose="02040503050406030204" pitchFamily="18" charset="0"/>
                              <a:ea typeface="Times New Roman" panose="02020603050405020304" pitchFamily="18" charset="0"/>
                              <a:cs typeface="Times New Roman" panose="02020603050405020304" pitchFamily="18" charset="0"/>
                            </a:rPr>
                            <m:t>𝜔</m:t>
                          </m:r>
                        </m:num>
                        <m:den>
                          <m:r>
                            <a:rPr lang="cs-CZ" sz="2400" i="1">
                              <a:latin typeface="Cambria Math" panose="02040503050406030204" pitchFamily="18" charset="0"/>
                              <a:ea typeface="Times New Roman" panose="02020603050405020304" pitchFamily="18" charset="0"/>
                              <a:cs typeface="Times New Roman" panose="02020603050405020304" pitchFamily="18" charset="0"/>
                            </a:rPr>
                            <m:t>𝑘</m:t>
                          </m:r>
                        </m:den>
                      </m:f>
                      <m:r>
                        <a:rPr lang="cs-CZ" sz="2400" i="1">
                          <a:latin typeface="Cambria Math" panose="02040503050406030204" pitchFamily="18" charset="0"/>
                          <a:ea typeface="Times New Roman" panose="02020603050405020304" pitchFamily="18" charset="0"/>
                          <a:cs typeface="Times New Roman" panose="02020603050405020304" pitchFamily="18" charset="0"/>
                        </a:rPr>
                        <m:t>=</m:t>
                      </m:r>
                      <m:f>
                        <m:fPr>
                          <m:ctrlPr>
                            <a:rPr lang="cs-CZ" sz="2400" i="1">
                              <a:latin typeface="Cambria Math" panose="02040503050406030204" pitchFamily="18" charset="0"/>
                              <a:ea typeface="Aptos" panose="020B0004020202020204" pitchFamily="34" charset="0"/>
                              <a:cs typeface="Times New Roman" panose="02020603050405020304" pitchFamily="18" charset="0"/>
                            </a:rPr>
                          </m:ctrlPr>
                        </m:fPr>
                        <m:num>
                          <m:d>
                            <m:dPr>
                              <m:begChr m:val="|"/>
                              <m:endChr m:val="|"/>
                              <m:ctrlPr>
                                <a:rPr lang="cs-CZ" sz="2400" i="1">
                                  <a:latin typeface="Cambria Math" panose="02040503050406030204" pitchFamily="18" charset="0"/>
                                  <a:ea typeface="Aptos" panose="020B0004020202020204" pitchFamily="34" charset="0"/>
                                  <a:cs typeface="Times New Roman" panose="02020603050405020304" pitchFamily="18" charset="0"/>
                                </a:rPr>
                              </m:ctrlPr>
                            </m:dPr>
                            <m:e>
                              <m:f>
                                <m:fPr>
                                  <m:type m:val="lin"/>
                                  <m:ctrlPr>
                                    <a:rPr lang="cs-CZ" sz="2400" i="1">
                                      <a:latin typeface="Cambria Math" panose="02040503050406030204" pitchFamily="18" charset="0"/>
                                      <a:ea typeface="Aptos" panose="020B0004020202020204" pitchFamily="34" charset="0"/>
                                      <a:cs typeface="Times New Roman" panose="02020603050405020304" pitchFamily="18" charset="0"/>
                                    </a:rPr>
                                  </m:ctrlPr>
                                </m:fPr>
                                <m:num>
                                  <m:r>
                                    <a:rPr lang="cs-CZ" sz="2400" i="1">
                                      <a:latin typeface="Cambria Math" panose="02040503050406030204" pitchFamily="18" charset="0"/>
                                      <a:ea typeface="Aptos" panose="020B0004020202020204" pitchFamily="34" charset="0"/>
                                      <a:cs typeface="Times New Roman" panose="02020603050405020304" pitchFamily="18" charset="0"/>
                                    </a:rPr>
                                    <m:t>𝜕</m:t>
                                  </m:r>
                                  <m:r>
                                    <a:rPr lang="cs-CZ" sz="2400" i="1">
                                      <a:solidFill>
                                        <a:srgbClr val="C00000"/>
                                      </a:solidFill>
                                      <a:latin typeface="Cambria Math" panose="02040503050406030204" pitchFamily="18" charset="0"/>
                                      <a:ea typeface="Aptos" panose="020B0004020202020204" pitchFamily="34" charset="0"/>
                                      <a:cs typeface="Times New Roman" panose="02020603050405020304" pitchFamily="18" charset="0"/>
                                    </a:rPr>
                                    <m:t>𝜙</m:t>
                                  </m:r>
                                </m:num>
                                <m:den>
                                  <m:r>
                                    <a:rPr lang="cs-CZ" sz="2400" i="1">
                                      <a:latin typeface="Cambria Math" panose="02040503050406030204" pitchFamily="18" charset="0"/>
                                      <a:ea typeface="Aptos" panose="020B0004020202020204" pitchFamily="34" charset="0"/>
                                      <a:cs typeface="Times New Roman" panose="02020603050405020304" pitchFamily="18" charset="0"/>
                                    </a:rPr>
                                    <m:t>𝜕</m:t>
                                  </m:r>
                                  <m:r>
                                    <a:rPr lang="cs-CZ" sz="2400" i="1">
                                      <a:latin typeface="Cambria Math" panose="02040503050406030204" pitchFamily="18" charset="0"/>
                                      <a:ea typeface="Aptos" panose="020B0004020202020204" pitchFamily="34" charset="0"/>
                                      <a:cs typeface="Times New Roman" panose="02020603050405020304" pitchFamily="18" charset="0"/>
                                    </a:rPr>
                                    <m:t>𝑡</m:t>
                                  </m:r>
                                </m:den>
                              </m:f>
                            </m:e>
                          </m:d>
                        </m:num>
                        <m:den>
                          <m:d>
                            <m:dPr>
                              <m:begChr m:val="|"/>
                              <m:endChr m:val="|"/>
                              <m:ctrlPr>
                                <a:rPr lang="cs-CZ" sz="2400" i="1">
                                  <a:latin typeface="Cambria Math" panose="02040503050406030204" pitchFamily="18" charset="0"/>
                                  <a:ea typeface="Aptos" panose="020B0004020202020204" pitchFamily="34" charset="0"/>
                                  <a:cs typeface="Times New Roman" panose="02020603050405020304" pitchFamily="18" charset="0"/>
                                </a:rPr>
                              </m:ctrlPr>
                            </m:dPr>
                            <m:e>
                              <m:acc>
                                <m:accPr>
                                  <m:chr m:val="⃗"/>
                                  <m:ctrlPr>
                                    <a:rPr lang="cs-CZ" sz="2400" i="1">
                                      <a:latin typeface="Cambria Math" panose="02040503050406030204" pitchFamily="18" charset="0"/>
                                      <a:ea typeface="Aptos" panose="020B0004020202020204" pitchFamily="34" charset="0"/>
                                      <a:cs typeface="Times New Roman" panose="02020603050405020304" pitchFamily="18" charset="0"/>
                                    </a:rPr>
                                  </m:ctrlPr>
                                </m:accPr>
                                <m:e>
                                  <m:r>
                                    <m:rPr>
                                      <m:sty m:val="p"/>
                                    </m:rPr>
                                    <a:rPr lang="cs-CZ" sz="2400">
                                      <a:latin typeface="Cambria Math" panose="02040503050406030204" pitchFamily="18" charset="0"/>
                                      <a:ea typeface="Aptos" panose="020B0004020202020204" pitchFamily="34" charset="0"/>
                                      <a:cs typeface="Times New Roman" panose="02020603050405020304" pitchFamily="18" charset="0"/>
                                    </a:rPr>
                                    <m:t>∇</m:t>
                                  </m:r>
                                </m:e>
                              </m:acc>
                              <m:r>
                                <a:rPr lang="cs-CZ" sz="2400" i="1">
                                  <a:solidFill>
                                    <a:srgbClr val="C00000"/>
                                  </a:solidFill>
                                  <a:latin typeface="Cambria Math" panose="02040503050406030204" pitchFamily="18" charset="0"/>
                                  <a:ea typeface="Aptos" panose="020B0004020202020204" pitchFamily="34" charset="0"/>
                                  <a:cs typeface="Times New Roman" panose="02020603050405020304" pitchFamily="18" charset="0"/>
                                </a:rPr>
                                <m:t>𝜙</m:t>
                              </m:r>
                            </m:e>
                          </m:d>
                        </m:den>
                      </m:f>
                      <m:r>
                        <a:rPr lang="cs-CZ" sz="2400" b="0" i="1" smtClean="0">
                          <a:solidFill>
                            <a:schemeClr val="tx1"/>
                          </a:solidFill>
                          <a:latin typeface="Cambria Math" panose="02040503050406030204" pitchFamily="18" charset="0"/>
                          <a:cs typeface="Times New Roman" panose="02020603050405020304" pitchFamily="18" charset="0"/>
                        </a:rPr>
                        <m:t>=</m:t>
                      </m:r>
                      <m:f>
                        <m:fPr>
                          <m:ctrlP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ctrlPr>
                        </m:fPr>
                        <m:num>
                          <m:d>
                            <m:dPr>
                              <m:begChr m:val="|"/>
                              <m:endChr m:val="|"/>
                              <m:ctrlP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ctrlPr>
                            </m:dPr>
                            <m:e>
                              <m:f>
                                <m:fPr>
                                  <m:type m:val="lin"/>
                                  <m:ctrlP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ctrlPr>
                                </m:fPr>
                                <m:num>
                                  <m: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t>𝜕</m:t>
                                  </m:r>
                                  <m:r>
                                    <a:rPr lang="cs-CZ" sz="2400" i="1" smtClean="0">
                                      <a:solidFill>
                                        <a:srgbClr val="00B0F0"/>
                                      </a:solidFill>
                                      <a:latin typeface="Cambria Math" panose="02040503050406030204" pitchFamily="18" charset="0"/>
                                      <a:ea typeface="Aptos" panose="020B0004020202020204" pitchFamily="34" charset="0"/>
                                      <a:cs typeface="Times New Roman" panose="02020603050405020304" pitchFamily="18" charset="0"/>
                                    </a:rPr>
                                    <m:t>𝑆</m:t>
                                  </m:r>
                                </m:num>
                                <m:den>
                                  <m: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t>𝜕</m:t>
                                  </m:r>
                                  <m: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t>𝑡</m:t>
                                  </m:r>
                                </m:den>
                              </m:f>
                            </m:e>
                          </m:d>
                        </m:num>
                        <m:den>
                          <m:d>
                            <m:dPr>
                              <m:begChr m:val="|"/>
                              <m:endChr m:val="|"/>
                              <m:ctrlP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ctrlPr>
                            </m:dPr>
                            <m:e>
                              <m:acc>
                                <m:accPr>
                                  <m:chr m:val="⃗"/>
                                  <m:ctrlPr>
                                    <a:rPr lang="cs-CZ" sz="2400" i="1">
                                      <a:solidFill>
                                        <a:schemeClr val="tx1"/>
                                      </a:solidFill>
                                      <a:latin typeface="Cambria Math" panose="02040503050406030204" pitchFamily="18" charset="0"/>
                                      <a:ea typeface="Aptos" panose="020B0004020202020204" pitchFamily="34" charset="0"/>
                                      <a:cs typeface="Times New Roman" panose="02020603050405020304" pitchFamily="18" charset="0"/>
                                    </a:rPr>
                                  </m:ctrlPr>
                                </m:accPr>
                                <m:e>
                                  <m:r>
                                    <m:rPr>
                                      <m:sty m:val="p"/>
                                    </m:rPr>
                                    <a:rPr lang="cs-CZ" sz="2400">
                                      <a:solidFill>
                                        <a:schemeClr val="tx1"/>
                                      </a:solidFill>
                                      <a:latin typeface="Cambria Math" panose="02040503050406030204" pitchFamily="18" charset="0"/>
                                      <a:ea typeface="Aptos" panose="020B0004020202020204" pitchFamily="34" charset="0"/>
                                      <a:cs typeface="Times New Roman" panose="02020603050405020304" pitchFamily="18" charset="0"/>
                                    </a:rPr>
                                    <m:t>∇</m:t>
                                  </m:r>
                                </m:e>
                              </m:acc>
                              <m:r>
                                <a:rPr lang="cs-CZ" sz="2400" i="1" smtClean="0">
                                  <a:solidFill>
                                    <a:srgbClr val="00B0F0"/>
                                  </a:solidFill>
                                  <a:latin typeface="Cambria Math" panose="02040503050406030204" pitchFamily="18" charset="0"/>
                                  <a:ea typeface="Aptos" panose="020B0004020202020204" pitchFamily="34" charset="0"/>
                                  <a:cs typeface="Times New Roman" panose="02020603050405020304" pitchFamily="18" charset="0"/>
                                </a:rPr>
                                <m:t>𝑆</m:t>
                              </m:r>
                            </m:e>
                          </m:d>
                        </m:den>
                      </m:f>
                      <m:r>
                        <a:rPr lang="cs-CZ" sz="2400" i="1" smtClean="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cs-CZ" sz="2400"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cs-CZ" sz="2400"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𝐸</m:t>
                          </m:r>
                        </m:num>
                        <m:den>
                          <m:r>
                            <a:rPr lang="cs-CZ" sz="2400"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𝑝</m:t>
                          </m:r>
                        </m:den>
                      </m:f>
                      <m:r>
                        <a:rPr lang="cs-CZ" sz="2400"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cs-CZ" sz="2400"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cs-CZ" sz="2400"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𝐸</m:t>
                          </m:r>
                        </m:num>
                        <m:den>
                          <m:rad>
                            <m:radPr>
                              <m:degHide m:val="on"/>
                              <m:ctrlPr>
                                <a:rPr lang="cs-CZ" sz="2400" i="1">
                                  <a:solidFill>
                                    <a:srgbClr val="FF0000"/>
                                  </a:solidFill>
                                  <a:latin typeface="Cambria Math" panose="02040503050406030204" pitchFamily="18" charset="0"/>
                                  <a:ea typeface="Times New Roman" panose="02020603050405020304" pitchFamily="18" charset="0"/>
                                </a:rPr>
                              </m:ctrlPr>
                            </m:radPr>
                            <m:deg/>
                            <m:e>
                              <m:r>
                                <a:rPr lang="cs-CZ" sz="2400"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2</m:t>
                              </m:r>
                              <m:r>
                                <a:rPr lang="cs-CZ" sz="2400"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𝑚</m:t>
                              </m:r>
                              <m:d>
                                <m:dPr>
                                  <m:ctrlPr>
                                    <a:rPr lang="cs-CZ" sz="2400"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cs-CZ" sz="2400"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𝐸</m:t>
                                  </m:r>
                                  <m:r>
                                    <a:rPr lang="cs-CZ" sz="2400"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m:t>
                                  </m:r>
                                  <m:r>
                                    <a:rPr lang="cs-CZ" sz="2400"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𝑉</m:t>
                                  </m:r>
                                </m:e>
                              </m:d>
                            </m:e>
                          </m:rad>
                        </m:den>
                      </m:f>
                    </m:oMath>
                  </m:oMathPara>
                </a14:m>
                <a:endParaRPr lang="cs-CZ" sz="2400" dirty="0"/>
              </a:p>
            </p:txBody>
          </p:sp>
        </mc:Choice>
        <mc:Fallback xmlns="">
          <p:sp>
            <p:nvSpPr>
              <p:cNvPr id="13" name="TextovéPole 12">
                <a:extLst>
                  <a:ext uri="{FF2B5EF4-FFF2-40B4-BE49-F238E27FC236}">
                    <a16:creationId xmlns:a16="http://schemas.microsoft.com/office/drawing/2014/main" id="{D9B80A46-FF2A-C77C-910F-ACF9A377B2FD}"/>
                  </a:ext>
                </a:extLst>
              </p:cNvPr>
              <p:cNvSpPr txBox="1">
                <a:spLocks noRot="1" noChangeAspect="1" noMove="1" noResize="1" noEditPoints="1" noAdjustHandles="1" noChangeArrowheads="1" noChangeShapeType="1" noTextEdit="1"/>
              </p:cNvSpPr>
              <p:nvPr/>
            </p:nvSpPr>
            <p:spPr>
              <a:xfrm>
                <a:off x="1329953" y="4983415"/>
                <a:ext cx="7166770" cy="869084"/>
              </a:xfrm>
              <a:prstGeom prst="rect">
                <a:avLst/>
              </a:prstGeom>
              <a:blipFill>
                <a:blip r:embed="rId5"/>
                <a:stretch>
                  <a:fillRect/>
                </a:stretch>
              </a:blipFill>
            </p:spPr>
            <p:txBody>
              <a:bodyPr/>
              <a:lstStyle/>
              <a:p>
                <a:r>
                  <a:rPr lang="cs-CZ">
                    <a:noFill/>
                  </a:rPr>
                  <a:t> </a:t>
                </a:r>
              </a:p>
            </p:txBody>
          </p:sp>
        </mc:Fallback>
      </mc:AlternateContent>
    </p:spTree>
    <p:extLst>
      <p:ext uri="{BB962C8B-B14F-4D97-AF65-F5344CB8AC3E}">
        <p14:creationId xmlns:p14="http://schemas.microsoft.com/office/powerpoint/2010/main" val="122093495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AB309E-55A0-50F0-CB2A-5FE16F81B728}"/>
            </a:ext>
          </a:extLst>
        </p:cNvPr>
        <p:cNvGrpSpPr/>
        <p:nvPr/>
      </p:nvGrpSpPr>
      <p:grpSpPr>
        <a:xfrm>
          <a:off x="0" y="0"/>
          <a:ext cx="0" cy="0"/>
          <a:chOff x="0" y="0"/>
          <a:chExt cx="0" cy="0"/>
        </a:xfrm>
      </p:grpSpPr>
      <p:sp>
        <p:nvSpPr>
          <p:cNvPr id="20" name="Obdélník 19">
            <a:extLst>
              <a:ext uri="{FF2B5EF4-FFF2-40B4-BE49-F238E27FC236}">
                <a16:creationId xmlns:a16="http://schemas.microsoft.com/office/drawing/2014/main" id="{FB72E1CC-F64E-BD26-9ED5-79DC143B7263}"/>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3" name="TextovéPole 42">
            <a:extLst>
              <a:ext uri="{FF2B5EF4-FFF2-40B4-BE49-F238E27FC236}">
                <a16:creationId xmlns:a16="http://schemas.microsoft.com/office/drawing/2014/main" id="{A243872B-201B-0A51-D32E-AC9E9F22D0E6}"/>
              </a:ext>
            </a:extLst>
          </p:cNvPr>
          <p:cNvSpPr txBox="1"/>
          <p:nvPr/>
        </p:nvSpPr>
        <p:spPr>
          <a:xfrm>
            <a:off x="1959447" y="28602"/>
            <a:ext cx="8260595"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a:t>
            </a:r>
            <a:r>
              <a:rPr lang="cs-CZ" sz="2400" cap="small" dirty="0" err="1">
                <a:solidFill>
                  <a:srgbClr val="70AD47">
                    <a:lumMod val="50000"/>
                  </a:srgbClr>
                </a:solidFill>
                <a:latin typeface="Calibri" panose="020F0502020204030204"/>
              </a:rPr>
              <a:t>nerelativistickou</a:t>
            </a:r>
            <a:r>
              <a:rPr lang="cs-CZ" sz="2400" cap="small" dirty="0">
                <a:solidFill>
                  <a:srgbClr val="70AD47">
                    <a:lumMod val="50000"/>
                  </a:srgbClr>
                </a:solidFill>
                <a:latin typeface="Calibri" panose="020F0502020204030204"/>
              </a:rPr>
              <a:t> vlnovou rovnici (potřetí)</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4" name="TextovéPole 3">
            <a:extLst>
              <a:ext uri="{FF2B5EF4-FFF2-40B4-BE49-F238E27FC236}">
                <a16:creationId xmlns:a16="http://schemas.microsoft.com/office/drawing/2014/main" id="{F64DBFD3-C161-529A-BC74-EF5AFBEFBD84}"/>
              </a:ext>
            </a:extLst>
          </p:cNvPr>
          <p:cNvSpPr txBox="1"/>
          <p:nvPr/>
        </p:nvSpPr>
        <p:spPr>
          <a:xfrm>
            <a:off x="11363013" y="0"/>
            <a:ext cx="415498" cy="507831"/>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II</a:t>
            </a:r>
          </a:p>
        </p:txBody>
      </p:sp>
      <p:sp>
        <p:nvSpPr>
          <p:cNvPr id="11" name="TextovéPole 10">
            <a:extLst>
              <a:ext uri="{FF2B5EF4-FFF2-40B4-BE49-F238E27FC236}">
                <a16:creationId xmlns:a16="http://schemas.microsoft.com/office/drawing/2014/main" id="{984A74C8-00B5-B51C-E5DE-D361884F616E}"/>
              </a:ext>
            </a:extLst>
          </p:cNvPr>
          <p:cNvSpPr txBox="1"/>
          <p:nvPr/>
        </p:nvSpPr>
        <p:spPr>
          <a:xfrm>
            <a:off x="598855" y="731395"/>
            <a:ext cx="10884934" cy="739241"/>
          </a:xfrm>
          <a:prstGeom prst="rect">
            <a:avLst/>
          </a:prstGeom>
          <a:noFill/>
        </p:spPr>
        <p:txBody>
          <a:bodyPr wrap="square">
            <a:spAutoFit/>
          </a:bodyPr>
          <a:lstStyle/>
          <a:p>
            <a:pPr>
              <a:lnSpc>
                <a:spcPct val="107000"/>
              </a:lnSpc>
              <a:spcAft>
                <a:spcPts val="800"/>
              </a:spcAft>
              <a:buNone/>
            </a:pPr>
            <a:r>
              <a:rPr lang="cs-CZ" sz="2000" dirty="0">
                <a:solidFill>
                  <a:srgbClr val="0070C0"/>
                </a:solidFill>
                <a:latin typeface="Cavolini" panose="03000502040302020204" pitchFamily="66" charset="0"/>
                <a:cs typeface="Cavolini" panose="03000502040302020204" pitchFamily="66" charset="0"/>
              </a:rPr>
              <a:t>§1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Hamiltonova</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analogie mezi mechanikou a optikou</a:t>
            </a:r>
            <a:r>
              <a:rPr lang="cs-CZ" sz="2000" dirty="0">
                <a:solidFill>
                  <a:srgbClr val="0070C0"/>
                </a:solidFill>
                <a:latin typeface="Cavolini" panose="03000502040302020204" pitchFamily="66" charset="0"/>
                <a:cs typeface="Cavolini" panose="03000502040302020204" pitchFamily="66" charset="0"/>
              </a:rPr>
              <a:t> </a:t>
            </a:r>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2000" dirty="0">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a:solidFill>
                  <a:srgbClr val="0070C0"/>
                </a:solidFill>
                <a:latin typeface="Cavolini" panose="03000502040302020204" pitchFamily="66" charset="0"/>
                <a:cs typeface="Cavolini" panose="03000502040302020204" pitchFamily="66" charset="0"/>
              </a:rPr>
              <a:t>uzavírá takto</a:t>
            </a:r>
            <a:r>
              <a:rPr lang="cs-CZ" sz="2000" dirty="0">
                <a:solidFill>
                  <a:srgbClr val="00B050"/>
                </a:solidFill>
                <a:latin typeface="Cavolini" panose="03000502040302020204" pitchFamily="66" charset="0"/>
                <a:cs typeface="Cavolini" panose="03000502040302020204" pitchFamily="66" charset="0"/>
              </a:rPr>
              <a:t> </a:t>
            </a:r>
            <a:endParaRPr lang="cs-CZ" sz="2000" dirty="0">
              <a:solidFill>
                <a:srgbClr val="0070C0"/>
              </a:solidFill>
              <a:latin typeface="Cavolini" panose="03000502040302020204" pitchFamily="66" charset="0"/>
              <a:cs typeface="Cavolini" panose="03000502040302020204" pitchFamily="66" charset="0"/>
            </a:endParaRPr>
          </a:p>
        </p:txBody>
      </p:sp>
      <p:sp>
        <p:nvSpPr>
          <p:cNvPr id="2" name="TextovéPole 1">
            <a:extLst>
              <a:ext uri="{FF2B5EF4-FFF2-40B4-BE49-F238E27FC236}">
                <a16:creationId xmlns:a16="http://schemas.microsoft.com/office/drawing/2014/main" id="{D08A38FB-7398-C666-CD64-FFC5BC22FB30}"/>
              </a:ext>
            </a:extLst>
          </p:cNvPr>
          <p:cNvSpPr txBox="1"/>
          <p:nvPr/>
        </p:nvSpPr>
        <p:spPr>
          <a:xfrm>
            <a:off x="602452" y="1780099"/>
            <a:ext cx="10884934" cy="3703130"/>
          </a:xfrm>
          <a:prstGeom prst="rect">
            <a:avLst/>
          </a:prstGeom>
          <a:noFill/>
        </p:spPr>
        <p:txBody>
          <a:bodyPr wrap="square">
            <a:spAutoFit/>
          </a:bodyPr>
          <a:lstStyle/>
          <a:p>
            <a:pPr>
              <a:lnSpc>
                <a:spcPct val="107000"/>
              </a:lnSpc>
              <a:spcAft>
                <a:spcPts val="800"/>
              </a:spcAft>
              <a:buNone/>
            </a:pPr>
            <a:r>
              <a:rPr lang="cs-CZ" sz="2000" dirty="0">
                <a:solidFill>
                  <a:srgbClr val="00B050"/>
                </a:solidFill>
                <a:latin typeface="Cavolini" panose="03000502040302020204" pitchFamily="66" charset="0"/>
                <a:cs typeface="Cavolini" panose="03000502040302020204" pitchFamily="66" charset="0"/>
              </a:rPr>
              <a:t>„ </a:t>
            </a:r>
            <a:r>
              <a:rPr lang="cs-CZ" sz="2000"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a:t>
            </a:r>
            <a:r>
              <a:rPr lang="cs-CZ" sz="2000" i="1" u="sng"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dnes již víme, že naše klasická mechanika selhává při velmi malých rozměrech dráhy a při velmi velkých zakřiveních</a:t>
            </a:r>
            <a:r>
              <a:rPr lang="cs-CZ" sz="2000"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 Možná je toto selhání </a:t>
            </a:r>
            <a:r>
              <a:rPr lang="cs-CZ" sz="2000" kern="100" dirty="0">
                <a:solidFill>
                  <a:schemeClr val="accent2">
                    <a:lumMod val="75000"/>
                  </a:schemeClr>
                </a:solidFill>
                <a:latin typeface="Cavolini" panose="03000502040302020204" pitchFamily="66" charset="0"/>
                <a:ea typeface="Aptos" panose="020B0004020202020204" pitchFamily="34" charset="0"/>
                <a:cs typeface="Cavolini" panose="03000502040302020204" pitchFamily="66" charset="0"/>
              </a:rPr>
              <a:t>     </a:t>
            </a:r>
            <a:r>
              <a:rPr lang="cs-CZ" sz="2000"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v přísné analogii se selháním </a:t>
            </a:r>
            <a:r>
              <a:rPr lang="cs-CZ" sz="2000" u="sng"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geometrické optiky</a:t>
            </a:r>
            <a:r>
              <a:rPr lang="cs-CZ" sz="2000"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 tj. „optiky nekonečně malých vlnových délek“, </a:t>
            </a:r>
            <a:r>
              <a:rPr lang="cs-CZ" sz="2000" u="sng"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které se projeví, jakmile překážky nebo otvory již nejsou velké ve srovnání se skutečnou, konečnou vlnovou délkou. </a:t>
            </a:r>
            <a:r>
              <a:rPr lang="cs-CZ" sz="2000"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Možná je naše klasická mechanika </a:t>
            </a:r>
            <a:r>
              <a:rPr lang="cs-CZ" sz="2000" i="1"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úplnou</a:t>
            </a:r>
            <a:r>
              <a:rPr lang="cs-CZ" sz="2000"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 analogií geometrické optiky a jako taková je nesprávná a není v souladu se skutečností; selhává všude tam, kde poloměry křivosti a rozměry dráhy již nejsou velké ve srovnání s určitou vlnovou délkou, které je v konfiguračním prostoru přiřazen skutečný význam. Pak se stává otázkou </a:t>
            </a:r>
            <a:r>
              <a:rPr lang="cs-CZ" sz="2000" kern="100" dirty="0">
                <a:solidFill>
                  <a:schemeClr val="accent2">
                    <a:lumMod val="75000"/>
                  </a:schemeClr>
                </a:solidFill>
                <a:latin typeface="Cavolini" panose="03000502040302020204" pitchFamily="66" charset="0"/>
                <a:ea typeface="Aptos" panose="020B0004020202020204" pitchFamily="34" charset="0"/>
                <a:cs typeface="Cavolini" panose="03000502040302020204" pitchFamily="66" charset="0"/>
              </a:rPr>
              <a:t>hledání „vlnové“ mechaniky a nejbližší cesta k tomu je patrně vlnově-teoretické rozpracování </a:t>
            </a:r>
            <a:r>
              <a:rPr lang="cs-CZ" sz="2000" kern="100" dirty="0" err="1">
                <a:solidFill>
                  <a:schemeClr val="accent2">
                    <a:lumMod val="75000"/>
                  </a:schemeClr>
                </a:solidFill>
                <a:latin typeface="Cavolini" panose="03000502040302020204" pitchFamily="66" charset="0"/>
                <a:ea typeface="Aptos" panose="020B0004020202020204" pitchFamily="34" charset="0"/>
                <a:cs typeface="Cavolini" panose="03000502040302020204" pitchFamily="66" charset="0"/>
              </a:rPr>
              <a:t>Hamiltonova</a:t>
            </a:r>
            <a:r>
              <a:rPr lang="cs-CZ" sz="2000" kern="100" dirty="0">
                <a:solidFill>
                  <a:schemeClr val="accent2">
                    <a:lumMod val="75000"/>
                  </a:schemeClr>
                </a:solidFill>
                <a:latin typeface="Cavolini" panose="03000502040302020204" pitchFamily="66" charset="0"/>
                <a:ea typeface="Aptos" panose="020B0004020202020204" pitchFamily="34" charset="0"/>
                <a:cs typeface="Cavolini" panose="03000502040302020204" pitchFamily="66" charset="0"/>
              </a:rPr>
              <a:t> obrazu.“</a:t>
            </a:r>
          </a:p>
        </p:txBody>
      </p:sp>
    </p:spTree>
    <p:extLst>
      <p:ext uri="{BB962C8B-B14F-4D97-AF65-F5344CB8AC3E}">
        <p14:creationId xmlns:p14="http://schemas.microsoft.com/office/powerpoint/2010/main" val="39367364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72C15-7793-6BCC-3501-7EF05F93E8A5}"/>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 name="Obdélník: se zakulacenými rohy 8">
                <a:extLst>
                  <a:ext uri="{FF2B5EF4-FFF2-40B4-BE49-F238E27FC236}">
                    <a16:creationId xmlns:a16="http://schemas.microsoft.com/office/drawing/2014/main" id="{235737FB-7378-E03F-CB33-8C157693B2DF}"/>
                  </a:ext>
                </a:extLst>
              </p:cNvPr>
              <p:cNvSpPr/>
              <p:nvPr/>
            </p:nvSpPr>
            <p:spPr>
              <a:xfrm>
                <a:off x="6934199" y="2900989"/>
                <a:ext cx="1752600" cy="693860"/>
              </a:xfrm>
              <a:prstGeom prst="roundRect">
                <a:avLst>
                  <a:gd name="adj" fmla="val 10925"/>
                </a:avLst>
              </a:prstGeom>
              <a:noFill/>
              <a:ln w="127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a:fld id="{825F15A7-03F4-43D7-82C5-3E23DA2F108C}" type="mathplaceholder">
                        <a:rPr lang="cs-CZ" i="1" smtClean="0">
                          <a:latin typeface="Cambria Math" panose="02040503050406030204" pitchFamily="18" charset="0"/>
                        </a:rPr>
                        <a:t>Sem zadejte rovnici.</a:t>
                      </a:fld>
                    </m:oMath>
                  </m:oMathPara>
                </a14:m>
                <a:endParaRPr lang="cs-CZ" dirty="0"/>
              </a:p>
            </p:txBody>
          </p:sp>
        </mc:Choice>
        <mc:Fallback xmlns="">
          <p:sp>
            <p:nvSpPr>
              <p:cNvPr id="9" name="Obdélník: se zakulacenými rohy 8">
                <a:extLst>
                  <a:ext uri="{FF2B5EF4-FFF2-40B4-BE49-F238E27FC236}">
                    <a16:creationId xmlns:a16="http://schemas.microsoft.com/office/drawing/2014/main" id="{235737FB-7378-E03F-CB33-8C157693B2DF}"/>
                  </a:ext>
                </a:extLst>
              </p:cNvPr>
              <p:cNvSpPr>
                <a:spLocks noRot="1" noChangeAspect="1" noMove="1" noResize="1" noEditPoints="1" noAdjustHandles="1" noChangeArrowheads="1" noChangeShapeType="1" noTextEdit="1"/>
              </p:cNvSpPr>
              <p:nvPr/>
            </p:nvSpPr>
            <p:spPr>
              <a:xfrm>
                <a:off x="6934199" y="2900989"/>
                <a:ext cx="1752600" cy="693860"/>
              </a:xfrm>
              <a:prstGeom prst="roundRect">
                <a:avLst>
                  <a:gd name="adj" fmla="val 10925"/>
                </a:avLst>
              </a:prstGeom>
              <a:blipFill>
                <a:blip r:embed="rId2"/>
                <a:stretch>
                  <a:fillRect/>
                </a:stretch>
              </a:blipFill>
              <a:ln w="12700">
                <a:solidFill>
                  <a:srgbClr val="C00000"/>
                </a:solidFill>
              </a:ln>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0" name="TextovéPole 9">
                <a:extLst>
                  <a:ext uri="{FF2B5EF4-FFF2-40B4-BE49-F238E27FC236}">
                    <a16:creationId xmlns:a16="http://schemas.microsoft.com/office/drawing/2014/main" id="{9917F650-E733-CD9B-0A29-185266869835}"/>
                  </a:ext>
                </a:extLst>
              </p:cNvPr>
              <p:cNvSpPr txBox="1"/>
              <p:nvPr/>
            </p:nvSpPr>
            <p:spPr>
              <a:xfrm>
                <a:off x="3146612" y="1314263"/>
                <a:ext cx="1398494" cy="934743"/>
              </a:xfrm>
              <a:prstGeom prst="rect">
                <a:avLst/>
              </a:prstGeom>
              <a:noFill/>
            </p:spPr>
            <p:txBody>
              <a:bodyPr wrap="square">
                <a:spAutoFit/>
              </a:bodyPr>
              <a:lstStyle/>
              <a:p>
                <a:pPr>
                  <a:lnSpc>
                    <a:spcPct val="107000"/>
                  </a:lnSpc>
                  <a:spcAft>
                    <a:spcPts val="800"/>
                  </a:spcAft>
                  <a:buNone/>
                </a:pPr>
                <a14:m>
                  <m:oMathPara xmlns:m="http://schemas.openxmlformats.org/officeDocument/2006/math">
                    <m:oMathParaPr>
                      <m:jc m:val="centerGroup"/>
                    </m:oMathParaPr>
                    <m:oMath xmlns:m="http://schemas.openxmlformats.org/officeDocument/2006/math">
                      <m:r>
                        <a:rPr lang="cs-CZ" sz="2400" b="0" i="1" smtClean="0">
                          <a:solidFill>
                            <a:srgbClr val="0070C0"/>
                          </a:solidFill>
                          <a:latin typeface="Cambria Math" panose="02040503050406030204" pitchFamily="18" charset="0"/>
                        </a:rPr>
                        <m:t>𝑓</m:t>
                      </m:r>
                      <m:r>
                        <a:rPr lang="cs-CZ" sz="2400" i="0">
                          <a:latin typeface="Cambria Math" panose="02040503050406030204" pitchFamily="18" charset="0"/>
                        </a:rPr>
                        <m:t>=</m:t>
                      </m:r>
                      <m:f>
                        <m:fPr>
                          <m:ctrlPr>
                            <a:rPr lang="cs-CZ" sz="2400" i="1">
                              <a:latin typeface="Cambria Math" panose="02040503050406030204" pitchFamily="18" charset="0"/>
                            </a:rPr>
                          </m:ctrlPr>
                        </m:fPr>
                        <m:num>
                          <m:r>
                            <a:rPr lang="cs-CZ" sz="2400" i="1">
                              <a:latin typeface="Cambria Math" panose="02040503050406030204" pitchFamily="18" charset="0"/>
                            </a:rPr>
                            <m:t>𝐸</m:t>
                          </m:r>
                        </m:num>
                        <m:den>
                          <m:r>
                            <a:rPr lang="cs-CZ" sz="2400" i="1">
                              <a:latin typeface="Cambria Math" panose="02040503050406030204" pitchFamily="18" charset="0"/>
                            </a:rPr>
                            <m:t>h</m:t>
                          </m:r>
                        </m:den>
                      </m:f>
                    </m:oMath>
                  </m:oMathPara>
                </a14:m>
                <a:endParaRPr lang="cs-CZ" sz="2400" dirty="0"/>
              </a:p>
            </p:txBody>
          </p:sp>
        </mc:Choice>
        <mc:Fallback xmlns="">
          <p:sp>
            <p:nvSpPr>
              <p:cNvPr id="10" name="TextovéPole 9">
                <a:extLst>
                  <a:ext uri="{FF2B5EF4-FFF2-40B4-BE49-F238E27FC236}">
                    <a16:creationId xmlns:a16="http://schemas.microsoft.com/office/drawing/2014/main" id="{9917F650-E733-CD9B-0A29-185266869835}"/>
                  </a:ext>
                </a:extLst>
              </p:cNvPr>
              <p:cNvSpPr txBox="1">
                <a:spLocks noRot="1" noChangeAspect="1" noMove="1" noResize="1" noEditPoints="1" noAdjustHandles="1" noChangeArrowheads="1" noChangeShapeType="1" noTextEdit="1"/>
              </p:cNvSpPr>
              <p:nvPr/>
            </p:nvSpPr>
            <p:spPr>
              <a:xfrm>
                <a:off x="3146612" y="1314263"/>
                <a:ext cx="1398494" cy="934743"/>
              </a:xfrm>
              <a:prstGeom prst="rect">
                <a:avLst/>
              </a:prstGeom>
              <a:blipFill>
                <a:blip r:embed="rId3"/>
                <a:stretch>
                  <a:fillRect/>
                </a:stretch>
              </a:blipFill>
            </p:spPr>
            <p:txBody>
              <a:bodyPr/>
              <a:lstStyle/>
              <a:p>
                <a:r>
                  <a:rPr lang="cs-CZ">
                    <a:noFill/>
                  </a:rPr>
                  <a:t> </a:t>
                </a:r>
              </a:p>
            </p:txBody>
          </p:sp>
        </mc:Fallback>
      </mc:AlternateContent>
      <p:sp>
        <p:nvSpPr>
          <p:cNvPr id="2" name="Obdélník 1">
            <a:extLst>
              <a:ext uri="{FF2B5EF4-FFF2-40B4-BE49-F238E27FC236}">
                <a16:creationId xmlns:a16="http://schemas.microsoft.com/office/drawing/2014/main" id="{52554FF8-B127-C439-08F6-8648393E6706}"/>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 name="TextovéPole 2">
            <a:extLst>
              <a:ext uri="{FF2B5EF4-FFF2-40B4-BE49-F238E27FC236}">
                <a16:creationId xmlns:a16="http://schemas.microsoft.com/office/drawing/2014/main" id="{7EFF88E3-FEBF-1ADC-5EA1-6DEA6255A246}"/>
              </a:ext>
            </a:extLst>
          </p:cNvPr>
          <p:cNvSpPr txBox="1"/>
          <p:nvPr/>
        </p:nvSpPr>
        <p:spPr>
          <a:xfrm>
            <a:off x="1959447" y="28602"/>
            <a:ext cx="8380820"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a:t>
            </a:r>
            <a:r>
              <a:rPr lang="cs-CZ" sz="2400" cap="small" dirty="0" err="1">
                <a:solidFill>
                  <a:srgbClr val="70AD47">
                    <a:lumMod val="50000"/>
                  </a:srgbClr>
                </a:solidFill>
                <a:latin typeface="Calibri" panose="020F0502020204030204"/>
              </a:rPr>
              <a:t>nerelativistickou</a:t>
            </a:r>
            <a:r>
              <a:rPr lang="cs-CZ" sz="2400" cap="small" dirty="0">
                <a:solidFill>
                  <a:srgbClr val="70AD47">
                    <a:lumMod val="50000"/>
                  </a:srgbClr>
                </a:solidFill>
                <a:latin typeface="Calibri" panose="020F0502020204030204"/>
              </a:rPr>
              <a:t> vlnovou rovnici (potřetí)</a:t>
            </a:r>
          </a:p>
        </p:txBody>
      </p:sp>
      <p:sp>
        <p:nvSpPr>
          <p:cNvPr id="4" name="TextovéPole 3">
            <a:extLst>
              <a:ext uri="{FF2B5EF4-FFF2-40B4-BE49-F238E27FC236}">
                <a16:creationId xmlns:a16="http://schemas.microsoft.com/office/drawing/2014/main" id="{9B25B3CC-E630-D1BF-2B29-AE7EDD9AA1CA}"/>
              </a:ext>
            </a:extLst>
          </p:cNvPr>
          <p:cNvSpPr txBox="1"/>
          <p:nvPr/>
        </p:nvSpPr>
        <p:spPr>
          <a:xfrm>
            <a:off x="11363013" y="0"/>
            <a:ext cx="415498" cy="507831"/>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II</a:t>
            </a:r>
          </a:p>
        </p:txBody>
      </p:sp>
      <p:sp>
        <p:nvSpPr>
          <p:cNvPr id="7" name="TextovéPole 6">
            <a:extLst>
              <a:ext uri="{FF2B5EF4-FFF2-40B4-BE49-F238E27FC236}">
                <a16:creationId xmlns:a16="http://schemas.microsoft.com/office/drawing/2014/main" id="{72DFD9F0-A0A3-3C01-521D-9EC7A84B5C64}"/>
              </a:ext>
            </a:extLst>
          </p:cNvPr>
          <p:cNvSpPr txBox="1"/>
          <p:nvPr/>
        </p:nvSpPr>
        <p:spPr>
          <a:xfrm>
            <a:off x="589890" y="1598984"/>
            <a:ext cx="2422250" cy="430887"/>
          </a:xfrm>
          <a:prstGeom prst="rect">
            <a:avLst/>
          </a:prstGeom>
          <a:noFill/>
        </p:spPr>
        <p:txBody>
          <a:bodyPr wrap="square">
            <a:spAutoFit/>
          </a:bodyPr>
          <a:lstStyle/>
          <a:p>
            <a:r>
              <a:rPr lang="cs-CZ" sz="2200" dirty="0">
                <a:latin typeface="Aptos" panose="020B0004020202020204" pitchFamily="34" charset="0"/>
                <a:ea typeface="Aptos" panose="020B0004020202020204" pitchFamily="34" charset="0"/>
                <a:cs typeface="Times New Roman" panose="02020603050405020304" pitchFamily="18" charset="0"/>
              </a:rPr>
              <a:t>f</a:t>
            </a:r>
            <a:r>
              <a:rPr lang="cs-CZ" sz="2200" dirty="0">
                <a:effectLst/>
                <a:latin typeface="Aptos" panose="020B0004020202020204" pitchFamily="34" charset="0"/>
                <a:ea typeface="Aptos" panose="020B0004020202020204" pitchFamily="34" charset="0"/>
                <a:cs typeface="Times New Roman" panose="02020603050405020304" pitchFamily="18" charset="0"/>
              </a:rPr>
              <a:t>rekvence </a:t>
            </a:r>
            <a:endParaRPr lang="cs-CZ" sz="2200" dirty="0"/>
          </a:p>
        </p:txBody>
      </p:sp>
      <mc:AlternateContent xmlns:mc="http://schemas.openxmlformats.org/markup-compatibility/2006" xmlns:a14="http://schemas.microsoft.com/office/drawing/2010/main">
        <mc:Choice Requires="a14">
          <p:sp>
            <p:nvSpPr>
              <p:cNvPr id="11" name="TextovéPole 10">
                <a:extLst>
                  <a:ext uri="{FF2B5EF4-FFF2-40B4-BE49-F238E27FC236}">
                    <a16:creationId xmlns:a16="http://schemas.microsoft.com/office/drawing/2014/main" id="{905D22FB-11D1-8521-CE87-A8A91F2549C8}"/>
                  </a:ext>
                </a:extLst>
              </p:cNvPr>
              <p:cNvSpPr txBox="1"/>
              <p:nvPr/>
            </p:nvSpPr>
            <p:spPr>
              <a:xfrm>
                <a:off x="7604310" y="3343876"/>
                <a:ext cx="412377" cy="430887"/>
              </a:xfrm>
              <a:prstGeom prst="rect">
                <a:avLst/>
              </a:prstGeom>
              <a:solidFill>
                <a:srgbClr val="F7E1F4"/>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cs-CZ" sz="2800" b="0" i="1" smtClean="0">
                          <a:solidFill>
                            <a:schemeClr val="accent5">
                              <a:lumMod val="75000"/>
                            </a:schemeClr>
                          </a:solidFill>
                          <a:latin typeface="Cambria Math" panose="02040503050406030204" pitchFamily="18" charset="0"/>
                        </a:rPr>
                        <m:t>𝑝</m:t>
                      </m:r>
                    </m:oMath>
                  </m:oMathPara>
                </a14:m>
                <a:endParaRPr lang="cs-CZ" sz="2800" dirty="0">
                  <a:solidFill>
                    <a:schemeClr val="accent5">
                      <a:lumMod val="75000"/>
                    </a:schemeClr>
                  </a:solidFill>
                </a:endParaRPr>
              </a:p>
            </p:txBody>
          </p:sp>
        </mc:Choice>
        <mc:Fallback xmlns="">
          <p:sp>
            <p:nvSpPr>
              <p:cNvPr id="11" name="TextovéPole 10">
                <a:extLst>
                  <a:ext uri="{FF2B5EF4-FFF2-40B4-BE49-F238E27FC236}">
                    <a16:creationId xmlns:a16="http://schemas.microsoft.com/office/drawing/2014/main" id="{905D22FB-11D1-8521-CE87-A8A91F2549C8}"/>
                  </a:ext>
                </a:extLst>
              </p:cNvPr>
              <p:cNvSpPr txBox="1">
                <a:spLocks noRot="1" noChangeAspect="1" noMove="1" noResize="1" noEditPoints="1" noAdjustHandles="1" noChangeArrowheads="1" noChangeShapeType="1" noTextEdit="1"/>
              </p:cNvSpPr>
              <p:nvPr/>
            </p:nvSpPr>
            <p:spPr>
              <a:xfrm>
                <a:off x="7604310" y="3343876"/>
                <a:ext cx="412377" cy="430887"/>
              </a:xfrm>
              <a:prstGeom prst="rect">
                <a:avLst/>
              </a:prstGeom>
              <a:blipFill>
                <a:blip r:embed="rId4"/>
                <a:stretch>
                  <a:fillRect/>
                </a:stretch>
              </a:blipFill>
            </p:spPr>
            <p:txBody>
              <a:bodyPr/>
              <a:lstStyle/>
              <a:p>
                <a:r>
                  <a:rPr lang="cs-CZ">
                    <a:noFill/>
                  </a:rPr>
                  <a:t> </a:t>
                </a:r>
              </a:p>
            </p:txBody>
          </p:sp>
        </mc:Fallback>
      </mc:AlternateContent>
      <p:grpSp>
        <p:nvGrpSpPr>
          <p:cNvPr id="19" name="Skupina 18">
            <a:extLst>
              <a:ext uri="{FF2B5EF4-FFF2-40B4-BE49-F238E27FC236}">
                <a16:creationId xmlns:a16="http://schemas.microsoft.com/office/drawing/2014/main" id="{65FAE700-F7F4-FD8E-A817-E69E99F89A98}"/>
              </a:ext>
            </a:extLst>
          </p:cNvPr>
          <p:cNvGrpSpPr/>
          <p:nvPr/>
        </p:nvGrpSpPr>
        <p:grpSpPr>
          <a:xfrm>
            <a:off x="598855" y="2359202"/>
            <a:ext cx="10562203" cy="1137363"/>
            <a:chOff x="598855" y="2359202"/>
            <a:chExt cx="10562203" cy="1137363"/>
          </a:xfrm>
        </p:grpSpPr>
        <mc:AlternateContent xmlns:mc="http://schemas.openxmlformats.org/markup-compatibility/2006" xmlns:a14="http://schemas.microsoft.com/office/drawing/2010/main">
          <mc:Choice Requires="a14">
            <p:sp>
              <p:nvSpPr>
                <p:cNvPr id="8" name="TextovéPole 7">
                  <a:extLst>
                    <a:ext uri="{FF2B5EF4-FFF2-40B4-BE49-F238E27FC236}">
                      <a16:creationId xmlns:a16="http://schemas.microsoft.com/office/drawing/2014/main" id="{27F1C6C5-459D-467E-723D-BE516BF2DEA0}"/>
                    </a:ext>
                  </a:extLst>
                </p:cNvPr>
                <p:cNvSpPr txBox="1"/>
                <p:nvPr/>
              </p:nvSpPr>
              <p:spPr>
                <a:xfrm>
                  <a:off x="3173504" y="2359202"/>
                  <a:ext cx="7987554" cy="1137363"/>
                </a:xfrm>
                <a:prstGeom prst="rect">
                  <a:avLst/>
                </a:prstGeom>
                <a:noFill/>
              </p:spPr>
              <p:txBody>
                <a:bodyPr wrap="square">
                  <a:spAutoFit/>
                </a:bodyPr>
                <a:lstStyle/>
                <a:p>
                  <a:pPr>
                    <a:lnSpc>
                      <a:spcPct val="107000"/>
                    </a:lnSpc>
                    <a:spcAft>
                      <a:spcPts val="800"/>
                    </a:spcAft>
                    <a:buNone/>
                  </a:pPr>
                  <a14:m>
                    <m:oMathPara xmlns:m="http://schemas.openxmlformats.org/officeDocument/2006/math">
                      <m:oMathParaPr>
                        <m:jc m:val="centerGroup"/>
                      </m:oMathParaPr>
                      <m:oMath xmlns:m="http://schemas.openxmlformats.org/officeDocument/2006/math">
                        <m:r>
                          <a:rPr lang="cs-CZ" sz="2400" i="1" kern="100" smtClean="0">
                            <a:solidFill>
                              <a:schemeClr val="tx1"/>
                            </a:solidFill>
                            <a:highlight>
                              <a:srgbClr val="FFFF00"/>
                            </a:highlight>
                            <a:latin typeface="Cambria Math" panose="02040503050406030204" pitchFamily="18" charset="0"/>
                            <a:ea typeface="Aptos" panose="020B0004020202020204" pitchFamily="34" charset="0"/>
                            <a:cs typeface="Times New Roman" panose="02020603050405020304" pitchFamily="18" charset="0"/>
                          </a:rPr>
                          <m:t>𝜆</m:t>
                        </m:r>
                        <m:r>
                          <a:rPr lang="cs-CZ" sz="2400" i="1">
                            <a:latin typeface="Cambria Math" panose="02040503050406030204" pitchFamily="18" charset="0"/>
                            <a:ea typeface="Aptos" panose="020B0004020202020204" pitchFamily="34" charset="0"/>
                            <a:cs typeface="Times New Roman" panose="02020603050405020304" pitchFamily="18" charset="0"/>
                          </a:rPr>
                          <m:t>=</m:t>
                        </m:r>
                        <m:f>
                          <m:fPr>
                            <m:ctrlPr>
                              <a:rPr lang="cs-CZ" sz="2400" i="1" smtClean="0">
                                <a:solidFill>
                                  <a:srgbClr val="FF0000"/>
                                </a:solidFill>
                                <a:latin typeface="Cambria Math" panose="02040503050406030204" pitchFamily="18" charset="0"/>
                                <a:ea typeface="Aptos" panose="020B0004020202020204" pitchFamily="34" charset="0"/>
                                <a:cs typeface="Times New Roman" panose="02020603050405020304" pitchFamily="18" charset="0"/>
                              </a:rPr>
                            </m:ctrlPr>
                          </m:fPr>
                          <m:num>
                            <m:r>
                              <a:rPr lang="cs-CZ" sz="2400" i="1" smtClean="0">
                                <a:solidFill>
                                  <a:srgbClr val="FF0000"/>
                                </a:solidFill>
                                <a:latin typeface="Cambria Math" panose="02040503050406030204" pitchFamily="18" charset="0"/>
                                <a:ea typeface="Aptos" panose="020B0004020202020204" pitchFamily="34" charset="0"/>
                                <a:cs typeface="Times New Roman" panose="02020603050405020304" pitchFamily="18" charset="0"/>
                              </a:rPr>
                              <m:t>𝑢</m:t>
                            </m:r>
                          </m:num>
                          <m:den>
                            <m:r>
                              <a:rPr lang="cs-CZ" sz="2400" b="0" i="1" smtClean="0">
                                <a:solidFill>
                                  <a:srgbClr val="0070C0"/>
                                </a:solidFill>
                                <a:latin typeface="Cambria Math" panose="02040503050406030204" pitchFamily="18" charset="0"/>
                                <a:ea typeface="Aptos" panose="020B0004020202020204" pitchFamily="34" charset="0"/>
                                <a:cs typeface="Times New Roman" panose="02020603050405020304" pitchFamily="18" charset="0"/>
                              </a:rPr>
                              <m:t>𝑓</m:t>
                            </m:r>
                          </m:den>
                        </m:f>
                        <m:r>
                          <a:rPr lang="cs-CZ" sz="2400" i="1" kern="100">
                            <a:latin typeface="Cambria Math" panose="02040503050406030204" pitchFamily="18" charset="0"/>
                            <a:ea typeface="Aptos" panose="020B0004020202020204" pitchFamily="34" charset="0"/>
                            <a:cs typeface="Times New Roman" panose="02020603050405020304" pitchFamily="18" charset="0"/>
                          </a:rPr>
                          <m:t>=</m:t>
                        </m:r>
                        <m:f>
                          <m:fPr>
                            <m:ctrlPr>
                              <a:rPr lang="cs-CZ" sz="2400" b="0" i="1" kern="100" smtClean="0">
                                <a:solidFill>
                                  <a:srgbClr val="0070C0"/>
                                </a:solidFill>
                                <a:latin typeface="Cambria Math" panose="02040503050406030204" pitchFamily="18" charset="0"/>
                                <a:cs typeface="Times New Roman" panose="02020603050405020304" pitchFamily="18" charset="0"/>
                              </a:rPr>
                            </m:ctrlPr>
                          </m:fPr>
                          <m:num>
                            <m:r>
                              <a:rPr lang="cs-CZ" sz="2400" b="0" i="1" kern="100" smtClean="0">
                                <a:solidFill>
                                  <a:srgbClr val="0070C0"/>
                                </a:solidFill>
                                <a:latin typeface="Cambria Math" panose="02040503050406030204" pitchFamily="18" charset="0"/>
                                <a:cs typeface="Times New Roman" panose="02020603050405020304" pitchFamily="18" charset="0"/>
                              </a:rPr>
                              <m:t>h</m:t>
                            </m:r>
                          </m:num>
                          <m:den>
                            <m:r>
                              <a:rPr lang="cs-CZ" sz="2400" b="0" i="1" kern="100" smtClean="0">
                                <a:solidFill>
                                  <a:srgbClr val="0070C0"/>
                                </a:solidFill>
                                <a:latin typeface="Cambria Math" panose="02040503050406030204" pitchFamily="18" charset="0"/>
                                <a:cs typeface="Times New Roman" panose="02020603050405020304" pitchFamily="18" charset="0"/>
                              </a:rPr>
                              <m:t>𝐸</m:t>
                            </m:r>
                          </m:den>
                        </m:f>
                        <m:f>
                          <m:fPr>
                            <m:ctrlPr>
                              <a:rPr lang="cs-CZ" sz="2400" b="0" i="1" kern="100" smtClean="0">
                                <a:solidFill>
                                  <a:srgbClr val="EE0000"/>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cs-CZ" sz="2400" b="0" i="1" kern="100" smtClean="0">
                                <a:solidFill>
                                  <a:srgbClr val="EE0000"/>
                                </a:solidFill>
                                <a:latin typeface="Cambria Math" panose="02040503050406030204" pitchFamily="18" charset="0"/>
                                <a:ea typeface="Times New Roman" panose="02020603050405020304" pitchFamily="18" charset="0"/>
                                <a:cs typeface="Times New Roman" panose="02020603050405020304" pitchFamily="18" charset="0"/>
                              </a:rPr>
                              <m:t>𝐸</m:t>
                            </m:r>
                          </m:num>
                          <m:den>
                            <m:rad>
                              <m:radPr>
                                <m:degHide m:val="on"/>
                                <m:ctrlPr>
                                  <a:rPr lang="cs-CZ" sz="2400" i="1" kern="100">
                                    <a:solidFill>
                                      <a:srgbClr val="EE0000"/>
                                    </a:solidFill>
                                    <a:latin typeface="Cambria Math" panose="02040503050406030204" pitchFamily="18" charset="0"/>
                                    <a:ea typeface="Times New Roman" panose="02020603050405020304" pitchFamily="18" charset="0"/>
                                    <a:cs typeface="Times New Roman" panose="02020603050405020304" pitchFamily="18" charset="0"/>
                                  </a:rPr>
                                </m:ctrlPr>
                              </m:radPr>
                              <m:deg/>
                              <m:e>
                                <m:r>
                                  <a:rPr lang="cs-CZ" sz="2400" i="1" kern="100">
                                    <a:solidFill>
                                      <a:srgbClr val="EE0000"/>
                                    </a:solidFill>
                                    <a:latin typeface="Cambria Math" panose="02040503050406030204" pitchFamily="18" charset="0"/>
                                    <a:ea typeface="Times New Roman" panose="02020603050405020304" pitchFamily="18" charset="0"/>
                                    <a:cs typeface="Times New Roman" panose="02020603050405020304" pitchFamily="18" charset="0"/>
                                  </a:rPr>
                                  <m:t>2</m:t>
                                </m:r>
                                <m:r>
                                  <a:rPr lang="cs-CZ" sz="2400" i="1" kern="100">
                                    <a:solidFill>
                                      <a:srgbClr val="EE0000"/>
                                    </a:solidFill>
                                    <a:latin typeface="Cambria Math" panose="02040503050406030204" pitchFamily="18" charset="0"/>
                                    <a:ea typeface="Times New Roman" panose="02020603050405020304" pitchFamily="18" charset="0"/>
                                    <a:cs typeface="Times New Roman" panose="02020603050405020304" pitchFamily="18" charset="0"/>
                                  </a:rPr>
                                  <m:t>𝑚</m:t>
                                </m:r>
                                <m:d>
                                  <m:dPr>
                                    <m:ctrlPr>
                                      <a:rPr lang="cs-CZ" sz="2400" i="1" kern="100">
                                        <a:solidFill>
                                          <a:srgbClr val="EE00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cs-CZ" sz="2400" i="1" kern="100">
                                        <a:solidFill>
                                          <a:srgbClr val="EE0000"/>
                                        </a:solidFill>
                                        <a:latin typeface="Cambria Math" panose="02040503050406030204" pitchFamily="18" charset="0"/>
                                        <a:ea typeface="Times New Roman" panose="02020603050405020304" pitchFamily="18" charset="0"/>
                                        <a:cs typeface="Times New Roman" panose="02020603050405020304" pitchFamily="18" charset="0"/>
                                      </a:rPr>
                                      <m:t>𝐸</m:t>
                                    </m:r>
                                    <m:r>
                                      <a:rPr lang="cs-CZ" sz="2400" i="1" kern="100">
                                        <a:solidFill>
                                          <a:srgbClr val="EE0000"/>
                                        </a:solidFill>
                                        <a:latin typeface="Cambria Math" panose="02040503050406030204" pitchFamily="18" charset="0"/>
                                        <a:ea typeface="Times New Roman" panose="02020603050405020304" pitchFamily="18" charset="0"/>
                                        <a:cs typeface="Times New Roman" panose="02020603050405020304" pitchFamily="18" charset="0"/>
                                      </a:rPr>
                                      <m:t>−</m:t>
                                    </m:r>
                                    <m:r>
                                      <a:rPr lang="cs-CZ" sz="2400" i="1" kern="100">
                                        <a:solidFill>
                                          <a:srgbClr val="EE0000"/>
                                        </a:solidFill>
                                        <a:latin typeface="Cambria Math" panose="02040503050406030204" pitchFamily="18" charset="0"/>
                                        <a:ea typeface="Times New Roman" panose="02020603050405020304" pitchFamily="18" charset="0"/>
                                        <a:cs typeface="Times New Roman" panose="02020603050405020304" pitchFamily="18" charset="0"/>
                                      </a:rPr>
                                      <m:t>𝑉</m:t>
                                    </m:r>
                                  </m:e>
                                </m:d>
                              </m:e>
                            </m:rad>
                          </m:den>
                        </m:f>
                        <m:r>
                          <a:rPr lang="cs-CZ" sz="2400" i="1" kern="100">
                            <a:latin typeface="Cambria Math" panose="02040503050406030204" pitchFamily="18" charset="0"/>
                            <a:ea typeface="Times New Roman" panose="02020603050405020304" pitchFamily="18" charset="0"/>
                            <a:cs typeface="Times New Roman" panose="02020603050405020304" pitchFamily="18" charset="0"/>
                          </a:rPr>
                          <m:t>=</m:t>
                        </m:r>
                        <m:f>
                          <m:fPr>
                            <m:ctrlPr>
                              <a:rPr lang="cs-CZ" sz="2400" b="0" i="1" kern="100" smtClean="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cs-CZ" sz="2400" b="0" i="1" kern="100" smtClean="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h</m:t>
                            </m:r>
                          </m:num>
                          <m:den>
                            <m:rad>
                              <m:radPr>
                                <m:degHide m:val="on"/>
                                <m:ctrlPr>
                                  <a:rPr lang="cs-CZ" sz="2400" i="1" kern="10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ctrlPr>
                              </m:radPr>
                              <m:deg/>
                              <m:e>
                                <m:r>
                                  <a:rPr lang="cs-CZ" sz="2400" i="1" kern="10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2</m:t>
                                </m:r>
                                <m:r>
                                  <a:rPr lang="cs-CZ" sz="2400" i="1" kern="10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𝑚</m:t>
                                </m:r>
                                <m:d>
                                  <m:dPr>
                                    <m:ctrlPr>
                                      <a:rPr lang="cs-CZ" sz="2400" i="1" kern="10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ctrlPr>
                                  </m:dPr>
                                  <m:e>
                                    <m:r>
                                      <a:rPr lang="cs-CZ" sz="2400" i="1" kern="10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𝐸</m:t>
                                    </m:r>
                                    <m:r>
                                      <a:rPr lang="cs-CZ" sz="2400" i="1" kern="10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m:t>
                                    </m:r>
                                    <m:r>
                                      <a:rPr lang="cs-CZ" sz="2400" i="1" kern="10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𝑉</m:t>
                                    </m:r>
                                  </m:e>
                                </m:d>
                              </m:e>
                            </m:rad>
                          </m:den>
                        </m:f>
                        <m:r>
                          <a:rPr lang="cs-CZ" sz="2400" b="0" i="1" kern="100" smtClean="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cs-CZ" sz="2400" i="1" kern="100">
                                <a:latin typeface="Cambria Math" panose="02040503050406030204" pitchFamily="18" charset="0"/>
                                <a:ea typeface="Times New Roman" panose="02020603050405020304" pitchFamily="18" charset="0"/>
                                <a:cs typeface="Times New Roman" panose="02020603050405020304" pitchFamily="18" charset="0"/>
                              </a:rPr>
                            </m:ctrlPr>
                          </m:fPr>
                          <m:num>
                            <m:r>
                              <a:rPr lang="cs-CZ" sz="2400" i="1" kern="100">
                                <a:latin typeface="Cambria Math" panose="02040503050406030204" pitchFamily="18" charset="0"/>
                                <a:ea typeface="Times New Roman" panose="02020603050405020304" pitchFamily="18" charset="0"/>
                                <a:cs typeface="Times New Roman" panose="02020603050405020304" pitchFamily="18" charset="0"/>
                              </a:rPr>
                              <m:t>h</m:t>
                            </m:r>
                          </m:num>
                          <m:den>
                            <m:rad>
                              <m:radPr>
                                <m:degHide m:val="on"/>
                                <m:ctrlPr>
                                  <a:rPr lang="cs-CZ" sz="2400" i="1" kern="100">
                                    <a:latin typeface="Cambria Math" panose="02040503050406030204" pitchFamily="18" charset="0"/>
                                    <a:ea typeface="Times New Roman" panose="02020603050405020304" pitchFamily="18" charset="0"/>
                                    <a:cs typeface="Times New Roman" panose="02020603050405020304" pitchFamily="18" charset="0"/>
                                  </a:rPr>
                                </m:ctrlPr>
                              </m:radPr>
                              <m:deg/>
                              <m:e>
                                <m:r>
                                  <a:rPr lang="cs-CZ" sz="2400" i="1" kern="100">
                                    <a:latin typeface="Cambria Math" panose="02040503050406030204" pitchFamily="18" charset="0"/>
                                    <a:ea typeface="Times New Roman" panose="02020603050405020304" pitchFamily="18" charset="0"/>
                                    <a:cs typeface="Times New Roman" panose="02020603050405020304" pitchFamily="18" charset="0"/>
                                  </a:rPr>
                                  <m:t>2</m:t>
                                </m:r>
                                <m:r>
                                  <a:rPr lang="cs-CZ" sz="2400" i="1" kern="100">
                                    <a:latin typeface="Cambria Math" panose="02040503050406030204" pitchFamily="18" charset="0"/>
                                    <a:ea typeface="Times New Roman" panose="02020603050405020304" pitchFamily="18" charset="0"/>
                                    <a:cs typeface="Times New Roman" panose="02020603050405020304" pitchFamily="18" charset="0"/>
                                  </a:rPr>
                                  <m:t>𝑚</m:t>
                                </m:r>
                                <m:d>
                                  <m:dPr>
                                    <m:ctrlPr>
                                      <a:rPr lang="cs-CZ" sz="2400" i="1" kern="100" smtClean="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ctrlPr>
                                  </m:dPr>
                                  <m:e>
                                    <m:r>
                                      <a:rPr lang="cs-CZ" sz="2400" i="1" kern="100" smtClean="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h</m:t>
                                    </m:r>
                                    <m:r>
                                      <a:rPr lang="cs-CZ" sz="2400" b="0" i="1" kern="100" smtClean="0">
                                        <a:solidFill>
                                          <a:srgbClr val="0070C0"/>
                                        </a:solidFill>
                                        <a:latin typeface="Cambria Math" panose="02040503050406030204" pitchFamily="18" charset="0"/>
                                        <a:ea typeface="Times New Roman" panose="02020603050405020304" pitchFamily="18" charset="0"/>
                                        <a:cs typeface="Times New Roman" panose="02020603050405020304" pitchFamily="18" charset="0"/>
                                      </a:rPr>
                                      <m:t>𝑓</m:t>
                                    </m:r>
                                    <m:r>
                                      <a:rPr lang="cs-CZ" sz="2400" i="1" kern="100">
                                        <a:latin typeface="Cambria Math" panose="02040503050406030204" pitchFamily="18" charset="0"/>
                                        <a:ea typeface="Times New Roman" panose="02020603050405020304" pitchFamily="18" charset="0"/>
                                        <a:cs typeface="Times New Roman" panose="02020603050405020304" pitchFamily="18" charset="0"/>
                                      </a:rPr>
                                      <m:t>−</m:t>
                                    </m:r>
                                    <m:r>
                                      <a:rPr lang="cs-CZ" sz="2400" i="1" kern="100">
                                        <a:latin typeface="Cambria Math" panose="02040503050406030204" pitchFamily="18" charset="0"/>
                                        <a:ea typeface="Times New Roman" panose="02020603050405020304" pitchFamily="18" charset="0"/>
                                        <a:cs typeface="Times New Roman" panose="02020603050405020304" pitchFamily="18" charset="0"/>
                                      </a:rPr>
                                      <m:t>𝑉</m:t>
                                    </m:r>
                                  </m:e>
                                </m:d>
                              </m:e>
                            </m:rad>
                          </m:den>
                        </m:f>
                      </m:oMath>
                    </m:oMathPara>
                  </a14:m>
                  <a:endParaRPr lang="cs-CZ" sz="2400" dirty="0"/>
                </a:p>
              </p:txBody>
            </p:sp>
          </mc:Choice>
          <mc:Fallback xmlns="">
            <p:sp>
              <p:nvSpPr>
                <p:cNvPr id="8" name="TextovéPole 7">
                  <a:extLst>
                    <a:ext uri="{FF2B5EF4-FFF2-40B4-BE49-F238E27FC236}">
                      <a16:creationId xmlns:a16="http://schemas.microsoft.com/office/drawing/2014/main" id="{27F1C6C5-459D-467E-723D-BE516BF2DEA0}"/>
                    </a:ext>
                  </a:extLst>
                </p:cNvPr>
                <p:cNvSpPr txBox="1">
                  <a:spLocks noRot="1" noChangeAspect="1" noMove="1" noResize="1" noEditPoints="1" noAdjustHandles="1" noChangeArrowheads="1" noChangeShapeType="1" noTextEdit="1"/>
                </p:cNvSpPr>
                <p:nvPr/>
              </p:nvSpPr>
              <p:spPr>
                <a:xfrm>
                  <a:off x="3173504" y="2359202"/>
                  <a:ext cx="7987554" cy="1137363"/>
                </a:xfrm>
                <a:prstGeom prst="rect">
                  <a:avLst/>
                </a:prstGeom>
                <a:blipFill>
                  <a:blip r:embed="rId5"/>
                  <a:stretch>
                    <a:fillRect/>
                  </a:stretch>
                </a:blipFill>
              </p:spPr>
              <p:txBody>
                <a:bodyPr/>
                <a:lstStyle/>
                <a:p>
                  <a:r>
                    <a:rPr lang="cs-CZ">
                      <a:noFill/>
                    </a:rPr>
                    <a:t> </a:t>
                  </a:r>
                </a:p>
              </p:txBody>
            </p:sp>
          </mc:Fallback>
        </mc:AlternateContent>
        <p:sp>
          <p:nvSpPr>
            <p:cNvPr id="12" name="TextovéPole 11">
              <a:extLst>
                <a:ext uri="{FF2B5EF4-FFF2-40B4-BE49-F238E27FC236}">
                  <a16:creationId xmlns:a16="http://schemas.microsoft.com/office/drawing/2014/main" id="{43830AF9-E261-C40C-9BCB-A5609DB4734A}"/>
                </a:ext>
              </a:extLst>
            </p:cNvPr>
            <p:cNvSpPr txBox="1"/>
            <p:nvPr/>
          </p:nvSpPr>
          <p:spPr>
            <a:xfrm>
              <a:off x="598855" y="2658648"/>
              <a:ext cx="2164977" cy="430887"/>
            </a:xfrm>
            <a:prstGeom prst="rect">
              <a:avLst/>
            </a:prstGeom>
            <a:noFill/>
          </p:spPr>
          <p:txBody>
            <a:bodyPr wrap="square">
              <a:spAutoFit/>
            </a:bodyPr>
            <a:lstStyle/>
            <a:p>
              <a:r>
                <a:rPr lang="cs-CZ" sz="2200" dirty="0">
                  <a:effectLst/>
                  <a:latin typeface="Aptos" panose="020B0004020202020204" pitchFamily="34" charset="0"/>
                  <a:ea typeface="Aptos" panose="020B0004020202020204" pitchFamily="34" charset="0"/>
                  <a:cs typeface="Times New Roman" panose="02020603050405020304" pitchFamily="18" charset="0"/>
                </a:rPr>
                <a:t>vlnová délka</a:t>
              </a:r>
              <a:endParaRPr lang="cs-CZ" sz="2200" dirty="0"/>
            </a:p>
          </p:txBody>
        </p:sp>
      </p:grpSp>
      <p:sp>
        <p:nvSpPr>
          <p:cNvPr id="13" name="TextovéPole 12">
            <a:extLst>
              <a:ext uri="{FF2B5EF4-FFF2-40B4-BE49-F238E27FC236}">
                <a16:creationId xmlns:a16="http://schemas.microsoft.com/office/drawing/2014/main" id="{1C551C53-B12E-16CA-B42D-45479A458260}"/>
              </a:ext>
            </a:extLst>
          </p:cNvPr>
          <p:cNvSpPr txBox="1"/>
          <p:nvPr/>
        </p:nvSpPr>
        <p:spPr>
          <a:xfrm>
            <a:off x="598855" y="4491401"/>
            <a:ext cx="2422250" cy="430887"/>
          </a:xfrm>
          <a:prstGeom prst="rect">
            <a:avLst/>
          </a:prstGeom>
          <a:noFill/>
        </p:spPr>
        <p:txBody>
          <a:bodyPr wrap="square">
            <a:spAutoFit/>
          </a:bodyPr>
          <a:lstStyle/>
          <a:p>
            <a:r>
              <a:rPr lang="cs-CZ" sz="2200" dirty="0">
                <a:solidFill>
                  <a:schemeClr val="accent5">
                    <a:lumMod val="75000"/>
                  </a:schemeClr>
                </a:solidFill>
                <a:latin typeface="Aptos" panose="020B0004020202020204" pitchFamily="34" charset="0"/>
                <a:ea typeface="Aptos" panose="020B0004020202020204" pitchFamily="34" charset="0"/>
                <a:cs typeface="Times New Roman" panose="02020603050405020304" pitchFamily="18" charset="0"/>
              </a:rPr>
              <a:t>grupová rychlost</a:t>
            </a:r>
            <a:endParaRPr lang="cs-CZ" sz="2200" dirty="0">
              <a:solidFill>
                <a:schemeClr val="accent5">
                  <a:lumMod val="75000"/>
                </a:schemeClr>
              </a:solidFill>
            </a:endParaRPr>
          </a:p>
        </p:txBody>
      </p:sp>
      <mc:AlternateContent xmlns:mc="http://schemas.openxmlformats.org/markup-compatibility/2006" xmlns:a14="http://schemas.microsoft.com/office/drawing/2010/main">
        <mc:Choice Requires="a14">
          <p:sp>
            <p:nvSpPr>
              <p:cNvPr id="14" name="TextovéPole 13">
                <a:extLst>
                  <a:ext uri="{FF2B5EF4-FFF2-40B4-BE49-F238E27FC236}">
                    <a16:creationId xmlns:a16="http://schemas.microsoft.com/office/drawing/2014/main" id="{F17F051B-93FF-A0F0-C903-DC07AC77A335}"/>
                  </a:ext>
                </a:extLst>
              </p:cNvPr>
              <p:cNvSpPr txBox="1"/>
              <p:nvPr/>
            </p:nvSpPr>
            <p:spPr>
              <a:xfrm>
                <a:off x="3456376" y="4079599"/>
                <a:ext cx="4497578" cy="13227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cs-CZ" sz="2400" i="1">
                              <a:solidFill>
                                <a:schemeClr val="accent5">
                                  <a:lumMod val="75000"/>
                                </a:schemeClr>
                              </a:solidFill>
                              <a:latin typeface="Cambria Math" panose="02040503050406030204" pitchFamily="18" charset="0"/>
                              <a:ea typeface="Aptos" panose="020B0004020202020204" pitchFamily="34" charset="0"/>
                              <a:cs typeface="Times New Roman" panose="02020603050405020304" pitchFamily="18" charset="0"/>
                            </a:rPr>
                          </m:ctrlPr>
                        </m:sSubPr>
                        <m:e>
                          <m:r>
                            <a:rPr lang="cs-CZ" sz="2400" i="1">
                              <a:solidFill>
                                <a:schemeClr val="accent5">
                                  <a:lumMod val="75000"/>
                                </a:schemeClr>
                              </a:solidFill>
                              <a:latin typeface="Cambria Math" panose="02040503050406030204" pitchFamily="18" charset="0"/>
                              <a:ea typeface="Aptos" panose="020B0004020202020204" pitchFamily="34" charset="0"/>
                              <a:cs typeface="Times New Roman" panose="02020603050405020304" pitchFamily="18" charset="0"/>
                            </a:rPr>
                            <m:t>𝑣</m:t>
                          </m:r>
                        </m:e>
                        <m:sub>
                          <m:r>
                            <m:rPr>
                              <m:sty m:val="p"/>
                            </m:rPr>
                            <a:rPr lang="cs-CZ" sz="2400">
                              <a:solidFill>
                                <a:schemeClr val="accent5">
                                  <a:lumMod val="75000"/>
                                </a:schemeClr>
                              </a:solidFill>
                              <a:latin typeface="Cambria Math" panose="02040503050406030204" pitchFamily="18" charset="0"/>
                              <a:ea typeface="Aptos" panose="020B0004020202020204" pitchFamily="34" charset="0"/>
                              <a:cs typeface="Times New Roman" panose="02020603050405020304" pitchFamily="18" charset="0"/>
                            </a:rPr>
                            <m:t>gr</m:t>
                          </m:r>
                        </m:sub>
                      </m:sSub>
                      <m:r>
                        <a:rPr lang="cs-CZ" sz="2400" i="1">
                          <a:latin typeface="Cambria Math" panose="02040503050406030204" pitchFamily="18" charset="0"/>
                          <a:ea typeface="Aptos" panose="020B0004020202020204" pitchFamily="34" charset="0"/>
                          <a:cs typeface="Times New Roman" panose="02020603050405020304" pitchFamily="18" charset="0"/>
                        </a:rPr>
                        <m:t>=</m:t>
                      </m:r>
                      <m:f>
                        <m:fPr>
                          <m:ctrlPr>
                            <a:rPr lang="cs-CZ" sz="2400" i="1">
                              <a:latin typeface="Cambria Math" panose="02040503050406030204" pitchFamily="18" charset="0"/>
                              <a:ea typeface="Aptos" panose="020B0004020202020204" pitchFamily="34" charset="0"/>
                              <a:cs typeface="Times New Roman" panose="02020603050405020304" pitchFamily="18" charset="0"/>
                            </a:rPr>
                          </m:ctrlPr>
                        </m:fPr>
                        <m:num>
                          <m:r>
                            <a:rPr lang="cs-CZ" sz="2400" i="1">
                              <a:latin typeface="Cambria Math" panose="02040503050406030204" pitchFamily="18" charset="0"/>
                              <a:ea typeface="Aptos" panose="020B0004020202020204" pitchFamily="34" charset="0"/>
                              <a:cs typeface="Times New Roman" panose="02020603050405020304" pitchFamily="18" charset="0"/>
                            </a:rPr>
                            <m:t>1</m:t>
                          </m:r>
                        </m:num>
                        <m:den>
                          <m:f>
                            <m:fPr>
                              <m:ctrlPr>
                                <a:rPr lang="cs-CZ" sz="2400" i="1">
                                  <a:latin typeface="Cambria Math" panose="02040503050406030204" pitchFamily="18" charset="0"/>
                                  <a:ea typeface="Aptos" panose="020B0004020202020204" pitchFamily="34" charset="0"/>
                                  <a:cs typeface="Times New Roman" panose="02020603050405020304" pitchFamily="18" charset="0"/>
                                </a:rPr>
                              </m:ctrlPr>
                            </m:fPr>
                            <m:num>
                              <m:r>
                                <a:rPr lang="cs-CZ" sz="2400" i="1">
                                  <a:latin typeface="Cambria Math" panose="02040503050406030204" pitchFamily="18" charset="0"/>
                                  <a:ea typeface="Aptos" panose="020B0004020202020204" pitchFamily="34" charset="0"/>
                                  <a:cs typeface="Times New Roman" panose="02020603050405020304" pitchFamily="18" charset="0"/>
                                </a:rPr>
                                <m:t>𝜕</m:t>
                              </m:r>
                              <m:d>
                                <m:dPr>
                                  <m:ctrlPr>
                                    <a:rPr lang="cs-CZ" sz="2400" i="1">
                                      <a:latin typeface="Cambria Math" panose="02040503050406030204" pitchFamily="18" charset="0"/>
                                      <a:ea typeface="Aptos" panose="020B0004020202020204" pitchFamily="34" charset="0"/>
                                      <a:cs typeface="Times New Roman" panose="02020603050405020304" pitchFamily="18" charset="0"/>
                                    </a:rPr>
                                  </m:ctrlPr>
                                </m:dPr>
                                <m:e>
                                  <m:f>
                                    <m:fPr>
                                      <m:type m:val="lin"/>
                                      <m:ctrlPr>
                                        <a:rPr lang="cs-CZ" sz="2400" i="1">
                                          <a:latin typeface="Cambria Math" panose="02040503050406030204" pitchFamily="18" charset="0"/>
                                          <a:ea typeface="Aptos" panose="020B0004020202020204" pitchFamily="34" charset="0"/>
                                          <a:cs typeface="Times New Roman" panose="02020603050405020304" pitchFamily="18" charset="0"/>
                                        </a:rPr>
                                      </m:ctrlPr>
                                    </m:fPr>
                                    <m:num>
                                      <m:r>
                                        <a:rPr lang="cs-CZ" sz="2400" i="1">
                                          <a:latin typeface="Cambria Math" panose="02040503050406030204" pitchFamily="18" charset="0"/>
                                          <a:ea typeface="Aptos" panose="020B0004020202020204" pitchFamily="34" charset="0"/>
                                          <a:cs typeface="Times New Roman" panose="02020603050405020304" pitchFamily="18" charset="0"/>
                                        </a:rPr>
                                        <m:t>1</m:t>
                                      </m:r>
                                    </m:num>
                                    <m:den>
                                      <m:r>
                                        <a:rPr lang="cs-CZ" sz="2400" i="1">
                                          <a:highlight>
                                            <a:srgbClr val="FFFF00"/>
                                          </a:highlight>
                                          <a:latin typeface="Cambria Math" panose="02040503050406030204" pitchFamily="18" charset="0"/>
                                          <a:ea typeface="Aptos" panose="020B0004020202020204" pitchFamily="34" charset="0"/>
                                          <a:cs typeface="Times New Roman" panose="02020603050405020304" pitchFamily="18" charset="0"/>
                                        </a:rPr>
                                        <m:t>𝜆</m:t>
                                      </m:r>
                                    </m:den>
                                  </m:f>
                                </m:e>
                              </m:d>
                            </m:num>
                            <m:den>
                              <m:r>
                                <a:rPr lang="cs-CZ" sz="2400" i="1" smtClean="0">
                                  <a:solidFill>
                                    <a:schemeClr val="tx1"/>
                                  </a:solidFill>
                                  <a:latin typeface="Cambria Math" panose="02040503050406030204" pitchFamily="18" charset="0"/>
                                  <a:ea typeface="Aptos" panose="020B0004020202020204" pitchFamily="34" charset="0"/>
                                  <a:cs typeface="Times New Roman" panose="02020603050405020304" pitchFamily="18" charset="0"/>
                                </a:rPr>
                                <m:t>𝜕</m:t>
                              </m:r>
                              <m:r>
                                <a:rPr lang="cs-CZ" sz="2400" b="0" i="1" smtClean="0">
                                  <a:solidFill>
                                    <a:srgbClr val="0070C0"/>
                                  </a:solidFill>
                                  <a:latin typeface="Cambria Math" panose="02040503050406030204" pitchFamily="18" charset="0"/>
                                  <a:ea typeface="Aptos" panose="020B0004020202020204" pitchFamily="34" charset="0"/>
                                  <a:cs typeface="Times New Roman" panose="02020603050405020304" pitchFamily="18" charset="0"/>
                                </a:rPr>
                                <m:t>𝑓</m:t>
                              </m:r>
                            </m:den>
                          </m:f>
                        </m:den>
                      </m:f>
                      <m:r>
                        <a:rPr lang="cs-CZ" sz="2400" i="1">
                          <a:latin typeface="Cambria Math" panose="02040503050406030204" pitchFamily="18" charset="0"/>
                          <a:ea typeface="Aptos" panose="020B0004020202020204" pitchFamily="34" charset="0"/>
                          <a:cs typeface="Times New Roman" panose="02020603050405020304" pitchFamily="18" charset="0"/>
                        </a:rPr>
                        <m:t>=</m:t>
                      </m:r>
                      <m:rad>
                        <m:radPr>
                          <m:degHide m:val="on"/>
                          <m:ctrlPr>
                            <a:rPr lang="cs-CZ" sz="2400" i="1">
                              <a:latin typeface="Cambria Math" panose="02040503050406030204" pitchFamily="18" charset="0"/>
                              <a:ea typeface="Times New Roman" panose="02020603050405020304" pitchFamily="18" charset="0"/>
                            </a:rPr>
                          </m:ctrlPr>
                        </m:radPr>
                        <m:deg/>
                        <m:e>
                          <m:f>
                            <m:fPr>
                              <m:ctrlPr>
                                <a:rPr lang="cs-CZ" sz="2400" i="1">
                                  <a:latin typeface="Cambria Math" panose="02040503050406030204" pitchFamily="18" charset="0"/>
                                  <a:ea typeface="Times New Roman" panose="02020603050405020304" pitchFamily="18" charset="0"/>
                                  <a:cs typeface="Times New Roman" panose="02020603050405020304" pitchFamily="18" charset="0"/>
                                </a:rPr>
                              </m:ctrlPr>
                            </m:fPr>
                            <m:num>
                              <m:r>
                                <a:rPr lang="cs-CZ" sz="2400" i="1">
                                  <a:latin typeface="Cambria Math" panose="02040503050406030204" pitchFamily="18" charset="0"/>
                                  <a:ea typeface="Times New Roman" panose="02020603050405020304" pitchFamily="18" charset="0"/>
                                  <a:cs typeface="Times New Roman" panose="02020603050405020304" pitchFamily="18" charset="0"/>
                                </a:rPr>
                                <m:t>2</m:t>
                              </m:r>
                              <m:r>
                                <a:rPr lang="cs-CZ" sz="2400" i="1">
                                  <a:latin typeface="Cambria Math" panose="02040503050406030204" pitchFamily="18" charset="0"/>
                                  <a:ea typeface="Times New Roman" panose="02020603050405020304" pitchFamily="18" charset="0"/>
                                  <a:cs typeface="Times New Roman" panose="02020603050405020304" pitchFamily="18" charset="0"/>
                                </a:rPr>
                                <m:t>𝑚</m:t>
                              </m:r>
                              <m:d>
                                <m:dPr>
                                  <m:ctrlPr>
                                    <a:rPr lang="cs-CZ" sz="2400" i="1">
                                      <a:latin typeface="Cambria Math" panose="02040503050406030204" pitchFamily="18" charset="0"/>
                                      <a:ea typeface="Times New Roman" panose="02020603050405020304" pitchFamily="18" charset="0"/>
                                      <a:cs typeface="Times New Roman" panose="02020603050405020304" pitchFamily="18" charset="0"/>
                                    </a:rPr>
                                  </m:ctrlPr>
                                </m:dPr>
                                <m:e>
                                  <m:r>
                                    <a:rPr lang="cs-CZ" sz="2400" i="1">
                                      <a:latin typeface="Cambria Math" panose="02040503050406030204" pitchFamily="18" charset="0"/>
                                      <a:ea typeface="Times New Roman" panose="02020603050405020304" pitchFamily="18" charset="0"/>
                                      <a:cs typeface="Times New Roman" panose="02020603050405020304" pitchFamily="18" charset="0"/>
                                    </a:rPr>
                                    <m:t>𝐸</m:t>
                                  </m:r>
                                  <m:r>
                                    <a:rPr lang="cs-CZ" sz="2400" i="1">
                                      <a:latin typeface="Cambria Math" panose="02040503050406030204" pitchFamily="18" charset="0"/>
                                      <a:ea typeface="Times New Roman" panose="02020603050405020304" pitchFamily="18" charset="0"/>
                                      <a:cs typeface="Times New Roman" panose="02020603050405020304" pitchFamily="18" charset="0"/>
                                    </a:rPr>
                                    <m:t>−</m:t>
                                  </m:r>
                                  <m:r>
                                    <a:rPr lang="cs-CZ" sz="2400" i="1">
                                      <a:latin typeface="Cambria Math" panose="02040503050406030204" pitchFamily="18" charset="0"/>
                                      <a:ea typeface="Times New Roman" panose="02020603050405020304" pitchFamily="18" charset="0"/>
                                      <a:cs typeface="Times New Roman" panose="02020603050405020304" pitchFamily="18" charset="0"/>
                                    </a:rPr>
                                    <m:t>𝑉</m:t>
                                  </m:r>
                                </m:e>
                              </m:d>
                            </m:num>
                            <m:den>
                              <m:r>
                                <a:rPr lang="cs-CZ" sz="2400" i="1">
                                  <a:latin typeface="Cambria Math" panose="02040503050406030204" pitchFamily="18" charset="0"/>
                                  <a:ea typeface="Times New Roman" panose="02020603050405020304" pitchFamily="18" charset="0"/>
                                  <a:cs typeface="Times New Roman" panose="02020603050405020304" pitchFamily="18" charset="0"/>
                                </a:rPr>
                                <m:t>𝑚</m:t>
                              </m:r>
                            </m:den>
                          </m:f>
                        </m:e>
                      </m:rad>
                      <m:r>
                        <a:rPr lang="cs-CZ" sz="2400" b="0" i="1" smtClean="0">
                          <a:latin typeface="Cambria Math" panose="02040503050406030204" pitchFamily="18" charset="0"/>
                          <a:ea typeface="Times New Roman" panose="02020603050405020304" pitchFamily="18" charset="0"/>
                          <a:cs typeface="Times New Roman" panose="02020603050405020304" pitchFamily="18" charset="0"/>
                        </a:rPr>
                        <m:t>=</m:t>
                      </m:r>
                      <m:r>
                        <a:rPr lang="cs-CZ" sz="2400" b="0" i="1" smtClean="0">
                          <a:solidFill>
                            <a:srgbClr val="00B050"/>
                          </a:solidFill>
                          <a:latin typeface="Cambria Math" panose="02040503050406030204" pitchFamily="18" charset="0"/>
                          <a:ea typeface="Times New Roman" panose="02020603050405020304" pitchFamily="18" charset="0"/>
                          <a:cs typeface="Times New Roman" panose="02020603050405020304" pitchFamily="18" charset="0"/>
                        </a:rPr>
                        <m:t>𝑣</m:t>
                      </m:r>
                    </m:oMath>
                  </m:oMathPara>
                </a14:m>
                <a:endParaRPr lang="cs-CZ" sz="2400" dirty="0"/>
              </a:p>
            </p:txBody>
          </p:sp>
        </mc:Choice>
        <mc:Fallback xmlns="">
          <p:sp>
            <p:nvSpPr>
              <p:cNvPr id="14" name="TextovéPole 13">
                <a:extLst>
                  <a:ext uri="{FF2B5EF4-FFF2-40B4-BE49-F238E27FC236}">
                    <a16:creationId xmlns:a16="http://schemas.microsoft.com/office/drawing/2014/main" id="{F17F051B-93FF-A0F0-C903-DC07AC77A335}"/>
                  </a:ext>
                </a:extLst>
              </p:cNvPr>
              <p:cNvSpPr txBox="1">
                <a:spLocks noRot="1" noChangeAspect="1" noMove="1" noResize="1" noEditPoints="1" noAdjustHandles="1" noChangeArrowheads="1" noChangeShapeType="1" noTextEdit="1"/>
              </p:cNvSpPr>
              <p:nvPr/>
            </p:nvSpPr>
            <p:spPr>
              <a:xfrm>
                <a:off x="3456376" y="4079599"/>
                <a:ext cx="4497578" cy="1322798"/>
              </a:xfrm>
              <a:prstGeom prst="rect">
                <a:avLst/>
              </a:prstGeom>
              <a:blipFill>
                <a:blip r:embed="rId6"/>
                <a:stretch>
                  <a:fillRect/>
                </a:stretch>
              </a:blipFill>
            </p:spPr>
            <p:txBody>
              <a:bodyPr/>
              <a:lstStyle/>
              <a:p>
                <a:r>
                  <a:rPr lang="cs-CZ">
                    <a:noFill/>
                  </a:rPr>
                  <a:t> </a:t>
                </a:r>
              </a:p>
            </p:txBody>
          </p:sp>
        </mc:Fallback>
      </mc:AlternateContent>
      <p:sp>
        <p:nvSpPr>
          <p:cNvPr id="20" name="TextovéPole 19">
            <a:extLst>
              <a:ext uri="{FF2B5EF4-FFF2-40B4-BE49-F238E27FC236}">
                <a16:creationId xmlns:a16="http://schemas.microsoft.com/office/drawing/2014/main" id="{C1618C2D-F216-A9F4-8FCA-54EA720565F0}"/>
              </a:ext>
            </a:extLst>
          </p:cNvPr>
          <p:cNvSpPr txBox="1"/>
          <p:nvPr/>
        </p:nvSpPr>
        <p:spPr>
          <a:xfrm>
            <a:off x="8147133" y="4491402"/>
            <a:ext cx="2422250" cy="430887"/>
          </a:xfrm>
          <a:prstGeom prst="rect">
            <a:avLst/>
          </a:prstGeom>
          <a:noFill/>
        </p:spPr>
        <p:txBody>
          <a:bodyPr wrap="square">
            <a:spAutoFit/>
          </a:bodyPr>
          <a:lstStyle/>
          <a:p>
            <a:r>
              <a:rPr lang="cs-CZ" sz="2200" dirty="0">
                <a:solidFill>
                  <a:srgbClr val="00B050"/>
                </a:solidFill>
                <a:latin typeface="Aptos" panose="020B0004020202020204" pitchFamily="34" charset="0"/>
                <a:ea typeface="Aptos" panose="020B0004020202020204" pitchFamily="34" charset="0"/>
                <a:cs typeface="Times New Roman" panose="02020603050405020304" pitchFamily="18" charset="0"/>
              </a:rPr>
              <a:t> rychlost částice</a:t>
            </a:r>
            <a:endParaRPr lang="cs-CZ" sz="2200" dirty="0">
              <a:solidFill>
                <a:srgbClr val="00B050"/>
              </a:solidFill>
            </a:endParaRPr>
          </a:p>
        </p:txBody>
      </p:sp>
      <p:sp>
        <p:nvSpPr>
          <p:cNvPr id="24" name="TextovéPole 23">
            <a:extLst>
              <a:ext uri="{FF2B5EF4-FFF2-40B4-BE49-F238E27FC236}">
                <a16:creationId xmlns:a16="http://schemas.microsoft.com/office/drawing/2014/main" id="{2E16B06C-3755-E6FB-FE28-77FAE65A9F54}"/>
              </a:ext>
            </a:extLst>
          </p:cNvPr>
          <p:cNvSpPr txBox="1"/>
          <p:nvPr/>
        </p:nvSpPr>
        <p:spPr>
          <a:xfrm>
            <a:off x="598855" y="731395"/>
            <a:ext cx="6043992" cy="409920"/>
          </a:xfrm>
          <a:prstGeom prst="rect">
            <a:avLst/>
          </a:prstGeom>
          <a:noFill/>
        </p:spPr>
        <p:txBody>
          <a:bodyPr wrap="square">
            <a:spAutoFit/>
          </a:bodyPr>
          <a:lstStyle/>
          <a:p>
            <a:pPr>
              <a:lnSpc>
                <a:spcPct val="107000"/>
              </a:lnSpc>
              <a:spcAft>
                <a:spcPts val="800"/>
              </a:spcAft>
            </a:pPr>
            <a:r>
              <a:rPr lang="cs-CZ" sz="2000" dirty="0">
                <a:solidFill>
                  <a:srgbClr val="0070C0"/>
                </a:solidFill>
                <a:latin typeface="Cavolini" panose="03000502040302020204" pitchFamily="66" charset="0"/>
                <a:cs typeface="Cavolini" panose="03000502040302020204" pitchFamily="66" charset="0"/>
              </a:rPr>
              <a:t>§2 </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“Geometrická“ a „vlnová“ mechanika</a:t>
            </a:r>
            <a:r>
              <a:rPr lang="cs-CZ" sz="2000" dirty="0">
                <a:solidFill>
                  <a:srgbClr val="00B050"/>
                </a:solidFill>
                <a:latin typeface="Cavolini" panose="03000502040302020204" pitchFamily="66" charset="0"/>
                <a:cs typeface="Cavolini" panose="03000502040302020204" pitchFamily="66" charset="0"/>
              </a:rPr>
              <a:t> </a:t>
            </a:r>
            <a:endParaRPr lang="cs-CZ" sz="2000" dirty="0">
              <a:solidFill>
                <a:srgbClr val="0070C0"/>
              </a:solidFill>
              <a:latin typeface="Cavolini" panose="03000502040302020204" pitchFamily="66" charset="0"/>
              <a:cs typeface="Cavolini" panose="03000502040302020204" pitchFamily="66" charset="0"/>
            </a:endParaRPr>
          </a:p>
        </p:txBody>
      </p:sp>
      <p:sp>
        <p:nvSpPr>
          <p:cNvPr id="6" name="TextovéPole 5">
            <a:extLst>
              <a:ext uri="{FF2B5EF4-FFF2-40B4-BE49-F238E27FC236}">
                <a16:creationId xmlns:a16="http://schemas.microsoft.com/office/drawing/2014/main" id="{381E37E5-2F99-5BB6-8949-519EEF8F80F9}"/>
              </a:ext>
            </a:extLst>
          </p:cNvPr>
          <p:cNvSpPr txBox="1"/>
          <p:nvPr/>
        </p:nvSpPr>
        <p:spPr>
          <a:xfrm>
            <a:off x="589890" y="5594587"/>
            <a:ext cx="11377992" cy="1068562"/>
          </a:xfrm>
          <a:prstGeom prst="rect">
            <a:avLst/>
          </a:prstGeom>
          <a:noFill/>
        </p:spPr>
        <p:txBody>
          <a:bodyPr wrap="square">
            <a:spAutoFit/>
          </a:bodyPr>
          <a:lstStyle/>
          <a:p>
            <a:pPr>
              <a:lnSpc>
                <a:spcPct val="107000"/>
              </a:lnSpc>
              <a:spcAft>
                <a:spcPts val="800"/>
              </a:spcAft>
              <a:buNone/>
            </a:pPr>
            <a:r>
              <a:rPr lang="cs-CZ" sz="2000" kern="100" dirty="0" err="1">
                <a:solidFill>
                  <a:srgbClr val="0070C0"/>
                </a:solidFill>
                <a:effectLst/>
                <a:latin typeface="Cavolini" panose="03000502040302020204" pitchFamily="66" charset="0"/>
                <a:ea typeface="Aptos" panose="020B0004020202020204" pitchFamily="34" charset="0"/>
                <a:cs typeface="Cavolini" panose="03000502040302020204" pitchFamily="66" charset="0"/>
              </a:rPr>
              <a:t>Schrödinger</a:t>
            </a:r>
            <a:r>
              <a:rPr lang="cs-CZ" sz="2000" kern="100" dirty="0">
                <a:solidFill>
                  <a:srgbClr val="0070C0"/>
                </a:solidFill>
                <a:effectLst/>
                <a:latin typeface="Cavolini" panose="03000502040302020204" pitchFamily="66" charset="0"/>
                <a:ea typeface="Aptos" panose="020B0004020202020204" pitchFamily="34" charset="0"/>
                <a:cs typeface="Cavolini" panose="03000502040302020204" pitchFamily="66" charset="0"/>
              </a:rPr>
              <a:t> uvádí: </a:t>
            </a:r>
            <a:r>
              <a:rPr lang="cs-CZ" sz="2000" kern="100" dirty="0">
                <a:effectLst/>
                <a:latin typeface="Cavolini" panose="03000502040302020204" pitchFamily="66" charset="0"/>
                <a:ea typeface="Aptos" panose="020B0004020202020204" pitchFamily="34" charset="0"/>
                <a:cs typeface="Cavolini" panose="03000502040302020204" pitchFamily="66" charset="0"/>
              </a:rPr>
              <a:t>„</a:t>
            </a:r>
            <a:r>
              <a:rPr lang="cs-CZ" sz="2000" kern="100" dirty="0">
                <a:solidFill>
                  <a:schemeClr val="accent2">
                    <a:lumMod val="75000"/>
                  </a:schemeClr>
                </a:solidFill>
                <a:effectLst/>
                <a:latin typeface="Cavolini" panose="03000502040302020204" pitchFamily="66" charset="0"/>
                <a:ea typeface="Times New Roman" panose="02020603050405020304" pitchFamily="18" charset="0"/>
                <a:cs typeface="Cavolini" panose="03000502040302020204" pitchFamily="66" charset="0"/>
              </a:rPr>
              <a:t>Nacházíme zde opět teorém, který pan de </a:t>
            </a:r>
            <a:r>
              <a:rPr lang="cs-CZ" sz="2000" kern="100" dirty="0" err="1">
                <a:solidFill>
                  <a:schemeClr val="accent2">
                    <a:lumMod val="75000"/>
                  </a:schemeClr>
                </a:solidFill>
                <a:effectLst/>
                <a:latin typeface="Cavolini" panose="03000502040302020204" pitchFamily="66" charset="0"/>
                <a:ea typeface="Times New Roman" panose="02020603050405020304" pitchFamily="18" charset="0"/>
                <a:cs typeface="Cavolini" panose="03000502040302020204" pitchFamily="66" charset="0"/>
              </a:rPr>
              <a:t>Broglie</a:t>
            </a:r>
            <a:r>
              <a:rPr lang="cs-CZ" sz="2000" kern="100" dirty="0">
                <a:solidFill>
                  <a:schemeClr val="accent2">
                    <a:lumMod val="75000"/>
                  </a:schemeClr>
                </a:solidFill>
                <a:effectLst/>
                <a:latin typeface="Cavolini" panose="03000502040302020204" pitchFamily="66" charset="0"/>
                <a:ea typeface="Times New Roman" panose="02020603050405020304" pitchFamily="18" charset="0"/>
                <a:cs typeface="Cavolini" panose="03000502040302020204" pitchFamily="66" charset="0"/>
              </a:rPr>
              <a:t> ve svých krásných pracích, jimž vděčím za podnět k této práci, odvodil pro fázové vlny </a:t>
            </a:r>
            <a:r>
              <a:rPr lang="en-US" sz="2000" kern="100" dirty="0">
                <a:solidFill>
                  <a:schemeClr val="accent2">
                    <a:lumMod val="75000"/>
                  </a:schemeClr>
                </a:solidFill>
                <a:effectLst/>
                <a:latin typeface="Cavolini" panose="03000502040302020204" pitchFamily="66" charset="0"/>
                <a:ea typeface="Times New Roman" panose="02020603050405020304" pitchFamily="18" charset="0"/>
                <a:cs typeface="Cavolini" panose="03000502040302020204" pitchFamily="66" charset="0"/>
              </a:rPr>
              <a:t>[</a:t>
            </a:r>
            <a:r>
              <a:rPr lang="cs-CZ" sz="2000" kern="100" dirty="0">
                <a:solidFill>
                  <a:schemeClr val="accent2">
                    <a:lumMod val="75000"/>
                  </a:schemeClr>
                </a:solidFill>
                <a:effectLst/>
                <a:latin typeface="Cavolini" panose="03000502040302020204" pitchFamily="66" charset="0"/>
                <a:ea typeface="Times New Roman" panose="02020603050405020304" pitchFamily="18" charset="0"/>
                <a:cs typeface="Cavolini" panose="03000502040302020204" pitchFamily="66" charset="0"/>
              </a:rPr>
              <a:t>volného</a:t>
            </a:r>
            <a:r>
              <a:rPr lang="en-US" sz="2000" kern="100" dirty="0">
                <a:solidFill>
                  <a:schemeClr val="accent2">
                    <a:lumMod val="75000"/>
                  </a:schemeClr>
                </a:solidFill>
                <a:effectLst/>
                <a:latin typeface="Cavolini" panose="03000502040302020204" pitchFamily="66" charset="0"/>
                <a:ea typeface="Times New Roman" panose="02020603050405020304" pitchFamily="18" charset="0"/>
                <a:cs typeface="Cavolini" panose="03000502040302020204" pitchFamily="66" charset="0"/>
              </a:rPr>
              <a:t>]</a:t>
            </a:r>
            <a:r>
              <a:rPr lang="cs-CZ" sz="2000" kern="100" dirty="0">
                <a:solidFill>
                  <a:schemeClr val="accent2">
                    <a:lumMod val="75000"/>
                  </a:schemeClr>
                </a:solidFill>
                <a:effectLst/>
                <a:latin typeface="Cavolini" panose="03000502040302020204" pitchFamily="66" charset="0"/>
                <a:ea typeface="Times New Roman" panose="02020603050405020304" pitchFamily="18" charset="0"/>
                <a:cs typeface="Cavolini" panose="03000502040302020204" pitchFamily="66" charset="0"/>
              </a:rPr>
              <a:t> elektronu, a to s podstatným přihlédnutím k teorii relativity.“</a:t>
            </a:r>
            <a:endParaRPr lang="cs-CZ" sz="2000"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endParaRPr>
          </a:p>
        </p:txBody>
      </p:sp>
    </p:spTree>
    <p:extLst>
      <p:ext uri="{BB962C8B-B14F-4D97-AF65-F5344CB8AC3E}">
        <p14:creationId xmlns:p14="http://schemas.microsoft.com/office/powerpoint/2010/main" val="3814068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heel(1)">
                                      <p:cBhvr>
                                        <p:cTn id="11" dur="2000"/>
                                        <p:tgtEl>
                                          <p:spTgt spid="9"/>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3" grpId="0"/>
      <p:bldP spid="14" grpId="0"/>
      <p:bldP spid="20" grpId="0"/>
      <p:bldP spid="6"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a:extLst>
              <a:ext uri="{FF2B5EF4-FFF2-40B4-BE49-F238E27FC236}">
                <a16:creationId xmlns:a16="http://schemas.microsoft.com/office/drawing/2014/main" id="{44AEB928-F485-8737-DD2A-696198D9469F}"/>
              </a:ext>
            </a:extLst>
          </p:cNvPr>
          <p:cNvSpPr/>
          <p:nvPr/>
        </p:nvSpPr>
        <p:spPr>
          <a:xfrm>
            <a:off x="1429870" y="1178492"/>
            <a:ext cx="9332259" cy="4225939"/>
          </a:xfrm>
          <a:prstGeom prst="rect">
            <a:avLst/>
          </a:prstGeom>
          <a:solidFill>
            <a:schemeClr val="bg1">
              <a:lumMod val="95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Obdélník 10">
            <a:extLst>
              <a:ext uri="{FF2B5EF4-FFF2-40B4-BE49-F238E27FC236}">
                <a16:creationId xmlns:a16="http://schemas.microsoft.com/office/drawing/2014/main" id="{9707B1F9-F90F-4090-4525-AD1C39094B92}"/>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2" name="TextovéPole 11">
            <a:extLst>
              <a:ext uri="{FF2B5EF4-FFF2-40B4-BE49-F238E27FC236}">
                <a16:creationId xmlns:a16="http://schemas.microsoft.com/office/drawing/2014/main" id="{68B9870B-F452-D31E-FA85-292B42A82E37}"/>
              </a:ext>
            </a:extLst>
          </p:cNvPr>
          <p:cNvSpPr txBox="1"/>
          <p:nvPr/>
        </p:nvSpPr>
        <p:spPr>
          <a:xfrm>
            <a:off x="1959447" y="28602"/>
            <a:ext cx="8260595"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a:t>
            </a:r>
            <a:r>
              <a:rPr lang="cs-CZ" sz="2400" cap="small" dirty="0" err="1">
                <a:solidFill>
                  <a:srgbClr val="70AD47">
                    <a:lumMod val="50000"/>
                  </a:srgbClr>
                </a:solidFill>
                <a:latin typeface="Calibri" panose="020F0502020204030204"/>
              </a:rPr>
              <a:t>nerelativistickou</a:t>
            </a:r>
            <a:r>
              <a:rPr lang="cs-CZ" sz="2400" cap="small" dirty="0">
                <a:solidFill>
                  <a:srgbClr val="70AD47">
                    <a:lumMod val="50000"/>
                  </a:srgbClr>
                </a:solidFill>
                <a:latin typeface="Calibri" panose="020F0502020204030204"/>
              </a:rPr>
              <a:t> vlnovou rovnici (potřetí)</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13" name="TextovéPole 12">
            <a:extLst>
              <a:ext uri="{FF2B5EF4-FFF2-40B4-BE49-F238E27FC236}">
                <a16:creationId xmlns:a16="http://schemas.microsoft.com/office/drawing/2014/main" id="{03422CD8-03CE-6382-DA6D-B1FA827C37E2}"/>
              </a:ext>
            </a:extLst>
          </p:cNvPr>
          <p:cNvSpPr txBox="1"/>
          <p:nvPr/>
        </p:nvSpPr>
        <p:spPr>
          <a:xfrm>
            <a:off x="11363013" y="0"/>
            <a:ext cx="415498" cy="507831"/>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II</a:t>
            </a:r>
          </a:p>
        </p:txBody>
      </p:sp>
      <p:sp>
        <p:nvSpPr>
          <p:cNvPr id="27" name="Obdélník 26">
            <a:extLst>
              <a:ext uri="{FF2B5EF4-FFF2-40B4-BE49-F238E27FC236}">
                <a16:creationId xmlns:a16="http://schemas.microsoft.com/office/drawing/2014/main" id="{78E5A9EA-A2AF-FD06-27CB-FCD58022FE55}"/>
              </a:ext>
            </a:extLst>
          </p:cNvPr>
          <p:cNvSpPr/>
          <p:nvPr/>
        </p:nvSpPr>
        <p:spPr>
          <a:xfrm>
            <a:off x="3110751" y="1817781"/>
            <a:ext cx="2008094" cy="1104713"/>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dirty="0">
                <a:solidFill>
                  <a:schemeClr val="tx2">
                    <a:lumMod val="75000"/>
                    <a:lumOff val="25000"/>
                  </a:schemeClr>
                </a:solidFill>
              </a:rPr>
              <a:t>geometrická optika</a:t>
            </a:r>
          </a:p>
        </p:txBody>
      </p:sp>
      <p:sp>
        <p:nvSpPr>
          <p:cNvPr id="28" name="Obdélník 27">
            <a:extLst>
              <a:ext uri="{FF2B5EF4-FFF2-40B4-BE49-F238E27FC236}">
                <a16:creationId xmlns:a16="http://schemas.microsoft.com/office/drawing/2014/main" id="{03AD0129-1FF0-91C2-9DEB-B6FFA479906C}"/>
              </a:ext>
            </a:extLst>
          </p:cNvPr>
          <p:cNvSpPr/>
          <p:nvPr/>
        </p:nvSpPr>
        <p:spPr>
          <a:xfrm>
            <a:off x="3110751" y="4067921"/>
            <a:ext cx="2008094" cy="1104713"/>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dirty="0">
                <a:solidFill>
                  <a:srgbClr val="C00000"/>
                </a:solidFill>
              </a:rPr>
              <a:t>vlnová</a:t>
            </a:r>
          </a:p>
          <a:p>
            <a:pPr algn="ctr"/>
            <a:r>
              <a:rPr lang="cs-CZ" dirty="0">
                <a:solidFill>
                  <a:srgbClr val="C00000"/>
                </a:solidFill>
              </a:rPr>
              <a:t> optika</a:t>
            </a:r>
          </a:p>
        </p:txBody>
      </p:sp>
      <p:sp>
        <p:nvSpPr>
          <p:cNvPr id="29" name="Obdélník 28">
            <a:extLst>
              <a:ext uri="{FF2B5EF4-FFF2-40B4-BE49-F238E27FC236}">
                <a16:creationId xmlns:a16="http://schemas.microsoft.com/office/drawing/2014/main" id="{A1EF8156-59E6-3FC3-AF7B-0F03DF5FE38E}"/>
              </a:ext>
            </a:extLst>
          </p:cNvPr>
          <p:cNvSpPr/>
          <p:nvPr/>
        </p:nvSpPr>
        <p:spPr>
          <a:xfrm>
            <a:off x="7117977" y="1817780"/>
            <a:ext cx="2008094" cy="1104713"/>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dirty="0">
                <a:solidFill>
                  <a:schemeClr val="bg2">
                    <a:lumMod val="50000"/>
                  </a:schemeClr>
                </a:solidFill>
              </a:rPr>
              <a:t>„</a:t>
            </a:r>
            <a:r>
              <a:rPr lang="cs-CZ" dirty="0">
                <a:solidFill>
                  <a:schemeClr val="tx2">
                    <a:lumMod val="75000"/>
                    <a:lumOff val="25000"/>
                  </a:schemeClr>
                </a:solidFill>
              </a:rPr>
              <a:t>částicová“ mechanika</a:t>
            </a:r>
          </a:p>
        </p:txBody>
      </p:sp>
      <p:cxnSp>
        <p:nvCxnSpPr>
          <p:cNvPr id="31" name="Přímá spojnice se šipkou 30">
            <a:extLst>
              <a:ext uri="{FF2B5EF4-FFF2-40B4-BE49-F238E27FC236}">
                <a16:creationId xmlns:a16="http://schemas.microsoft.com/office/drawing/2014/main" id="{A5C90BEF-4AD6-3BBE-6837-EC77F7995265}"/>
              </a:ext>
            </a:extLst>
          </p:cNvPr>
          <p:cNvCxnSpPr>
            <a:cxnSpLocks/>
          </p:cNvCxnSpPr>
          <p:nvPr/>
        </p:nvCxnSpPr>
        <p:spPr>
          <a:xfrm flipV="1">
            <a:off x="5112930" y="2362368"/>
            <a:ext cx="1996082" cy="7770"/>
          </a:xfrm>
          <a:prstGeom prst="straightConnector1">
            <a:avLst/>
          </a:prstGeom>
          <a:ln w="38100">
            <a:solidFill>
              <a:schemeClr val="tx2">
                <a:lumMod val="75000"/>
                <a:lumOff val="25000"/>
              </a:schemeClr>
            </a:solidFill>
            <a:headEnd type="stealth" w="lg" len="lg"/>
            <a:tailEnd type="stealth" w="lg" len="lg"/>
          </a:ln>
        </p:spPr>
        <p:style>
          <a:lnRef idx="2">
            <a:schemeClr val="accent1"/>
          </a:lnRef>
          <a:fillRef idx="0">
            <a:schemeClr val="accent1"/>
          </a:fillRef>
          <a:effectRef idx="1">
            <a:schemeClr val="accent1"/>
          </a:effectRef>
          <a:fontRef idx="minor">
            <a:schemeClr val="tx1"/>
          </a:fontRef>
        </p:style>
      </p:cxnSp>
      <p:sp>
        <p:nvSpPr>
          <p:cNvPr id="32" name="TextovéPole 31">
            <a:extLst>
              <a:ext uri="{FF2B5EF4-FFF2-40B4-BE49-F238E27FC236}">
                <a16:creationId xmlns:a16="http://schemas.microsoft.com/office/drawing/2014/main" id="{AB75A4E2-45F3-FAA2-5BB3-DE813EF6A55D}"/>
              </a:ext>
            </a:extLst>
          </p:cNvPr>
          <p:cNvSpPr txBox="1"/>
          <p:nvPr/>
        </p:nvSpPr>
        <p:spPr>
          <a:xfrm>
            <a:off x="5328085" y="1929603"/>
            <a:ext cx="1467162" cy="369332"/>
          </a:xfrm>
          <a:prstGeom prst="rect">
            <a:avLst/>
          </a:prstGeom>
          <a:noFill/>
        </p:spPr>
        <p:txBody>
          <a:bodyPr wrap="square" rtlCol="0">
            <a:spAutoFit/>
          </a:bodyPr>
          <a:lstStyle/>
          <a:p>
            <a:pPr algn="ctr"/>
            <a:r>
              <a:rPr lang="cs-CZ" dirty="0" err="1">
                <a:solidFill>
                  <a:schemeClr val="tx2">
                    <a:lumMod val="75000"/>
                    <a:lumOff val="25000"/>
                  </a:schemeClr>
                </a:solidFill>
              </a:rPr>
              <a:t>Hamilton</a:t>
            </a:r>
            <a:endParaRPr lang="cs-CZ" dirty="0">
              <a:solidFill>
                <a:schemeClr val="tx2">
                  <a:lumMod val="75000"/>
                  <a:lumOff val="25000"/>
                </a:schemeClr>
              </a:solidFill>
            </a:endParaRPr>
          </a:p>
        </p:txBody>
      </p:sp>
      <p:sp>
        <p:nvSpPr>
          <p:cNvPr id="38" name="TextovéPole 37">
            <a:extLst>
              <a:ext uri="{FF2B5EF4-FFF2-40B4-BE49-F238E27FC236}">
                <a16:creationId xmlns:a16="http://schemas.microsoft.com/office/drawing/2014/main" id="{7F7FCC44-D7E4-6EE5-122D-D89171B7774C}"/>
              </a:ext>
            </a:extLst>
          </p:cNvPr>
          <p:cNvSpPr txBox="1"/>
          <p:nvPr/>
        </p:nvSpPr>
        <p:spPr>
          <a:xfrm>
            <a:off x="2478792" y="3225219"/>
            <a:ext cx="1529083" cy="584775"/>
          </a:xfrm>
          <a:prstGeom prst="rect">
            <a:avLst/>
          </a:prstGeom>
          <a:noFill/>
        </p:spPr>
        <p:txBody>
          <a:bodyPr wrap="square" rtlCol="0">
            <a:spAutoFit/>
          </a:bodyPr>
          <a:lstStyle/>
          <a:p>
            <a:pPr algn="ctr"/>
            <a:r>
              <a:rPr lang="cs-CZ" sz="1600" dirty="0">
                <a:solidFill>
                  <a:schemeClr val="bg1">
                    <a:lumMod val="50000"/>
                  </a:schemeClr>
                </a:solidFill>
              </a:rPr>
              <a:t>limita krátkých vlnových délek</a:t>
            </a:r>
          </a:p>
        </p:txBody>
      </p:sp>
      <p:cxnSp>
        <p:nvCxnSpPr>
          <p:cNvPr id="39" name="Přímá spojnice se šipkou 38">
            <a:extLst>
              <a:ext uri="{FF2B5EF4-FFF2-40B4-BE49-F238E27FC236}">
                <a16:creationId xmlns:a16="http://schemas.microsoft.com/office/drawing/2014/main" id="{4F69B413-15EE-0D67-C1CB-ABB14D21B01C}"/>
              </a:ext>
            </a:extLst>
          </p:cNvPr>
          <p:cNvCxnSpPr>
            <a:cxnSpLocks/>
          </p:cNvCxnSpPr>
          <p:nvPr/>
        </p:nvCxnSpPr>
        <p:spPr>
          <a:xfrm>
            <a:off x="4114798" y="2922494"/>
            <a:ext cx="0" cy="1145427"/>
          </a:xfrm>
          <a:prstGeom prst="straightConnector1">
            <a:avLst/>
          </a:prstGeom>
          <a:ln w="38100">
            <a:solidFill>
              <a:schemeClr val="bg1">
                <a:lumMod val="65000"/>
              </a:schemeClr>
            </a:solidFill>
            <a:headEnd type="arrow" w="med" len="med"/>
            <a:tailEnd type="none" w="med" len="med"/>
          </a:ln>
        </p:spPr>
        <p:style>
          <a:lnRef idx="2">
            <a:schemeClr val="accent1"/>
          </a:lnRef>
          <a:fillRef idx="0">
            <a:schemeClr val="accent1"/>
          </a:fillRef>
          <a:effectRef idx="1">
            <a:schemeClr val="accent1"/>
          </a:effectRef>
          <a:fontRef idx="minor">
            <a:schemeClr val="tx1"/>
          </a:fontRef>
        </p:style>
      </p:cxnSp>
      <p:sp>
        <p:nvSpPr>
          <p:cNvPr id="4" name="TextovéPole 3">
            <a:extLst>
              <a:ext uri="{FF2B5EF4-FFF2-40B4-BE49-F238E27FC236}">
                <a16:creationId xmlns:a16="http://schemas.microsoft.com/office/drawing/2014/main" id="{4F628D83-488D-AF75-ABBC-9B368E87AFF4}"/>
              </a:ext>
            </a:extLst>
          </p:cNvPr>
          <p:cNvSpPr txBox="1"/>
          <p:nvPr/>
        </p:nvSpPr>
        <p:spPr>
          <a:xfrm>
            <a:off x="1303647" y="1223568"/>
            <a:ext cx="9614648" cy="400110"/>
          </a:xfrm>
          <a:prstGeom prst="rect">
            <a:avLst/>
          </a:prstGeom>
          <a:noFill/>
        </p:spPr>
        <p:txBody>
          <a:bodyPr wrap="square">
            <a:spAutoFit/>
          </a:bodyPr>
          <a:lstStyle/>
          <a:p>
            <a:pPr algn="ctr"/>
            <a:r>
              <a:rPr lang="cs-CZ" sz="2000" dirty="0" err="1">
                <a:solidFill>
                  <a:schemeClr val="tx2">
                    <a:lumMod val="75000"/>
                    <a:lumOff val="25000"/>
                  </a:schemeClr>
                </a:solidFill>
                <a:cs typeface="Cavolini" panose="03000502040302020204" pitchFamily="66" charset="0"/>
              </a:rPr>
              <a:t>Hamiltonova</a:t>
            </a:r>
            <a:r>
              <a:rPr lang="cs-CZ" sz="2000" dirty="0">
                <a:solidFill>
                  <a:schemeClr val="tx2">
                    <a:lumMod val="75000"/>
                    <a:lumOff val="25000"/>
                  </a:schemeClr>
                </a:solidFill>
                <a:cs typeface="Cavolini" panose="03000502040302020204" pitchFamily="66" charset="0"/>
              </a:rPr>
              <a:t> </a:t>
            </a:r>
            <a:r>
              <a:rPr lang="cs-CZ" sz="2000" dirty="0">
                <a:solidFill>
                  <a:schemeClr val="bg2">
                    <a:lumMod val="10000"/>
                  </a:schemeClr>
                </a:solidFill>
                <a:cs typeface="Cavolini" panose="03000502040302020204" pitchFamily="66" charset="0"/>
              </a:rPr>
              <a:t>analogie mezi mechanikou a optikou a její </a:t>
            </a:r>
            <a:r>
              <a:rPr lang="cs-CZ" sz="2000" dirty="0" err="1">
                <a:solidFill>
                  <a:schemeClr val="bg2">
                    <a:lumMod val="10000"/>
                  </a:schemeClr>
                </a:solidFill>
                <a:cs typeface="Cavolini" panose="03000502040302020204" pitchFamily="66" charset="0"/>
              </a:rPr>
              <a:t>Schrödingerovo</a:t>
            </a:r>
            <a:r>
              <a:rPr lang="cs-CZ" sz="2000" dirty="0">
                <a:solidFill>
                  <a:schemeClr val="bg2">
                    <a:lumMod val="10000"/>
                  </a:schemeClr>
                </a:solidFill>
                <a:cs typeface="Cavolini" panose="03000502040302020204" pitchFamily="66" charset="0"/>
              </a:rPr>
              <a:t> rozšíření </a:t>
            </a:r>
          </a:p>
        </p:txBody>
      </p:sp>
      <p:cxnSp>
        <p:nvCxnSpPr>
          <p:cNvPr id="14" name="Přímá spojnice 13">
            <a:extLst>
              <a:ext uri="{FF2B5EF4-FFF2-40B4-BE49-F238E27FC236}">
                <a16:creationId xmlns:a16="http://schemas.microsoft.com/office/drawing/2014/main" id="{AB416F6A-B45E-30C4-F13E-45DB4D0168BC}"/>
              </a:ext>
            </a:extLst>
          </p:cNvPr>
          <p:cNvCxnSpPr>
            <a:cxnSpLocks/>
          </p:cNvCxnSpPr>
          <p:nvPr/>
        </p:nvCxnSpPr>
        <p:spPr>
          <a:xfrm>
            <a:off x="1640541" y="1566767"/>
            <a:ext cx="8955741" cy="0"/>
          </a:xfrm>
          <a:prstGeom prst="line">
            <a:avLst/>
          </a:prstGeom>
          <a:ln>
            <a:solidFill>
              <a:srgbClr val="0070C0"/>
            </a:solidFill>
          </a:ln>
        </p:spPr>
        <p:style>
          <a:lnRef idx="2">
            <a:schemeClr val="accent1"/>
          </a:lnRef>
          <a:fillRef idx="0">
            <a:schemeClr val="accent1"/>
          </a:fillRef>
          <a:effectRef idx="1">
            <a:schemeClr val="accent1"/>
          </a:effectRef>
          <a:fontRef idx="minor">
            <a:schemeClr val="tx1"/>
          </a:fontRef>
        </p:style>
      </p:cxnSp>
      <p:sp>
        <p:nvSpPr>
          <p:cNvPr id="3" name="TextovéPole 2">
            <a:extLst>
              <a:ext uri="{FF2B5EF4-FFF2-40B4-BE49-F238E27FC236}">
                <a16:creationId xmlns:a16="http://schemas.microsoft.com/office/drawing/2014/main" id="{0AF0042B-2307-EDDD-B073-7274E2200A34}"/>
              </a:ext>
            </a:extLst>
          </p:cNvPr>
          <p:cNvSpPr txBox="1"/>
          <p:nvPr/>
        </p:nvSpPr>
        <p:spPr>
          <a:xfrm>
            <a:off x="2339792" y="731395"/>
            <a:ext cx="7539316" cy="409920"/>
          </a:xfrm>
          <a:prstGeom prst="rect">
            <a:avLst/>
          </a:prstGeom>
          <a:noFill/>
        </p:spPr>
        <p:txBody>
          <a:bodyPr wrap="square">
            <a:spAutoFit/>
          </a:bodyPr>
          <a:lstStyle/>
          <a:p>
            <a:pPr algn="ctr">
              <a:lnSpc>
                <a:spcPct val="107000"/>
              </a:lnSpc>
              <a:spcAft>
                <a:spcPts val="800"/>
              </a:spcAft>
              <a:buNone/>
            </a:pP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Hamiltonova</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analogie mezi mechanikou a optikou</a:t>
            </a:r>
            <a:endParaRPr lang="cs-CZ" sz="2000"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endParaRPr>
          </a:p>
        </p:txBody>
      </p:sp>
    </p:spTree>
    <p:extLst>
      <p:ext uri="{BB962C8B-B14F-4D97-AF65-F5344CB8AC3E}">
        <p14:creationId xmlns:p14="http://schemas.microsoft.com/office/powerpoint/2010/main" val="374414443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80D80-19CB-6C87-FAD3-3A0E00137AEC}"/>
            </a:ext>
          </a:extLst>
        </p:cNvPr>
        <p:cNvGrpSpPr/>
        <p:nvPr/>
      </p:nvGrpSpPr>
      <p:grpSpPr>
        <a:xfrm>
          <a:off x="0" y="0"/>
          <a:ext cx="0" cy="0"/>
          <a:chOff x="0" y="0"/>
          <a:chExt cx="0" cy="0"/>
        </a:xfrm>
      </p:grpSpPr>
      <p:sp>
        <p:nvSpPr>
          <p:cNvPr id="17" name="Obdélník 16">
            <a:extLst>
              <a:ext uri="{FF2B5EF4-FFF2-40B4-BE49-F238E27FC236}">
                <a16:creationId xmlns:a16="http://schemas.microsoft.com/office/drawing/2014/main" id="{438D972E-413D-F0B5-75EB-5D12F6C94555}"/>
              </a:ext>
            </a:extLst>
          </p:cNvPr>
          <p:cNvSpPr/>
          <p:nvPr/>
        </p:nvSpPr>
        <p:spPr>
          <a:xfrm>
            <a:off x="1429870" y="1178492"/>
            <a:ext cx="9332259" cy="4225939"/>
          </a:xfrm>
          <a:prstGeom prst="rect">
            <a:avLst/>
          </a:prstGeom>
          <a:solidFill>
            <a:schemeClr val="bg1">
              <a:lumMod val="95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Obdélník 1">
            <a:extLst>
              <a:ext uri="{FF2B5EF4-FFF2-40B4-BE49-F238E27FC236}">
                <a16:creationId xmlns:a16="http://schemas.microsoft.com/office/drawing/2014/main" id="{631C43AD-733B-32D4-FB85-2E6FDFABA9C7}"/>
              </a:ext>
            </a:extLst>
          </p:cNvPr>
          <p:cNvSpPr/>
          <p:nvPr/>
        </p:nvSpPr>
        <p:spPr>
          <a:xfrm>
            <a:off x="3110751" y="1817781"/>
            <a:ext cx="2008094" cy="1104713"/>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dirty="0">
                <a:solidFill>
                  <a:schemeClr val="tx2">
                    <a:lumMod val="75000"/>
                    <a:lumOff val="25000"/>
                  </a:schemeClr>
                </a:solidFill>
              </a:rPr>
              <a:t>geometrická optika</a:t>
            </a:r>
          </a:p>
        </p:txBody>
      </p:sp>
      <p:sp>
        <p:nvSpPr>
          <p:cNvPr id="3" name="Obdélník 2">
            <a:extLst>
              <a:ext uri="{FF2B5EF4-FFF2-40B4-BE49-F238E27FC236}">
                <a16:creationId xmlns:a16="http://schemas.microsoft.com/office/drawing/2014/main" id="{BD450ABF-70CB-14C5-BF28-EE8A22D1848D}"/>
              </a:ext>
            </a:extLst>
          </p:cNvPr>
          <p:cNvSpPr/>
          <p:nvPr/>
        </p:nvSpPr>
        <p:spPr>
          <a:xfrm>
            <a:off x="3110751" y="4067921"/>
            <a:ext cx="2008094" cy="1104713"/>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dirty="0">
                <a:solidFill>
                  <a:srgbClr val="C00000"/>
                </a:solidFill>
              </a:rPr>
              <a:t>vlnová</a:t>
            </a:r>
          </a:p>
          <a:p>
            <a:pPr algn="ctr"/>
            <a:r>
              <a:rPr lang="cs-CZ" dirty="0">
                <a:solidFill>
                  <a:srgbClr val="C00000"/>
                </a:solidFill>
              </a:rPr>
              <a:t> optika</a:t>
            </a:r>
          </a:p>
        </p:txBody>
      </p:sp>
      <p:sp>
        <p:nvSpPr>
          <p:cNvPr id="4" name="Obdélník 3">
            <a:extLst>
              <a:ext uri="{FF2B5EF4-FFF2-40B4-BE49-F238E27FC236}">
                <a16:creationId xmlns:a16="http://schemas.microsoft.com/office/drawing/2014/main" id="{3AE58AF7-3EB5-A4CB-5466-CC0AE36AC1FC}"/>
              </a:ext>
            </a:extLst>
          </p:cNvPr>
          <p:cNvSpPr/>
          <p:nvPr/>
        </p:nvSpPr>
        <p:spPr>
          <a:xfrm>
            <a:off x="7117977" y="1817780"/>
            <a:ext cx="2008094" cy="1104713"/>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dirty="0">
                <a:solidFill>
                  <a:schemeClr val="bg2">
                    <a:lumMod val="50000"/>
                  </a:schemeClr>
                </a:solidFill>
              </a:rPr>
              <a:t>„</a:t>
            </a:r>
            <a:r>
              <a:rPr lang="cs-CZ" dirty="0">
                <a:solidFill>
                  <a:schemeClr val="tx2">
                    <a:lumMod val="75000"/>
                    <a:lumOff val="25000"/>
                  </a:schemeClr>
                </a:solidFill>
              </a:rPr>
              <a:t>částicová“ mechanika</a:t>
            </a:r>
          </a:p>
        </p:txBody>
      </p:sp>
      <p:sp>
        <p:nvSpPr>
          <p:cNvPr id="5" name="Obdélník 4">
            <a:extLst>
              <a:ext uri="{FF2B5EF4-FFF2-40B4-BE49-F238E27FC236}">
                <a16:creationId xmlns:a16="http://schemas.microsoft.com/office/drawing/2014/main" id="{539CBBAA-675F-4251-84F2-3382F87DA661}"/>
              </a:ext>
            </a:extLst>
          </p:cNvPr>
          <p:cNvSpPr/>
          <p:nvPr/>
        </p:nvSpPr>
        <p:spPr>
          <a:xfrm>
            <a:off x="7117977" y="4067921"/>
            <a:ext cx="2008094" cy="1104713"/>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dirty="0">
                <a:solidFill>
                  <a:srgbClr val="C00000"/>
                </a:solidFill>
              </a:rPr>
              <a:t>vlnová </a:t>
            </a:r>
          </a:p>
          <a:p>
            <a:pPr algn="ctr"/>
            <a:r>
              <a:rPr lang="cs-CZ" dirty="0">
                <a:solidFill>
                  <a:srgbClr val="C00000"/>
                </a:solidFill>
              </a:rPr>
              <a:t>mechanika</a:t>
            </a:r>
          </a:p>
        </p:txBody>
      </p:sp>
      <p:sp>
        <p:nvSpPr>
          <p:cNvPr id="11" name="Obdélník 10">
            <a:extLst>
              <a:ext uri="{FF2B5EF4-FFF2-40B4-BE49-F238E27FC236}">
                <a16:creationId xmlns:a16="http://schemas.microsoft.com/office/drawing/2014/main" id="{C66F0500-269D-9466-E9F6-EB47F9AACFBA}"/>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2" name="TextovéPole 11">
            <a:extLst>
              <a:ext uri="{FF2B5EF4-FFF2-40B4-BE49-F238E27FC236}">
                <a16:creationId xmlns:a16="http://schemas.microsoft.com/office/drawing/2014/main" id="{002E6B55-9A61-9011-3BD3-4F41615074B8}"/>
              </a:ext>
            </a:extLst>
          </p:cNvPr>
          <p:cNvSpPr txBox="1"/>
          <p:nvPr/>
        </p:nvSpPr>
        <p:spPr>
          <a:xfrm>
            <a:off x="1959447" y="28602"/>
            <a:ext cx="8260595"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a:t>
            </a:r>
            <a:r>
              <a:rPr lang="cs-CZ" sz="2400" cap="small" dirty="0" err="1">
                <a:solidFill>
                  <a:srgbClr val="70AD47">
                    <a:lumMod val="50000"/>
                  </a:srgbClr>
                </a:solidFill>
                <a:latin typeface="Calibri" panose="020F0502020204030204"/>
              </a:rPr>
              <a:t>nerelativistickou</a:t>
            </a:r>
            <a:r>
              <a:rPr lang="cs-CZ" sz="2400" cap="small" dirty="0">
                <a:solidFill>
                  <a:srgbClr val="70AD47">
                    <a:lumMod val="50000"/>
                  </a:srgbClr>
                </a:solidFill>
                <a:latin typeface="Calibri" panose="020F0502020204030204"/>
              </a:rPr>
              <a:t> vlnovou rovnici (potřetí)</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13" name="TextovéPole 12">
            <a:extLst>
              <a:ext uri="{FF2B5EF4-FFF2-40B4-BE49-F238E27FC236}">
                <a16:creationId xmlns:a16="http://schemas.microsoft.com/office/drawing/2014/main" id="{24933D20-03C8-2981-7485-F2D17D9DF928}"/>
              </a:ext>
            </a:extLst>
          </p:cNvPr>
          <p:cNvSpPr txBox="1"/>
          <p:nvPr/>
        </p:nvSpPr>
        <p:spPr>
          <a:xfrm>
            <a:off x="11363013" y="0"/>
            <a:ext cx="415498" cy="507831"/>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II</a:t>
            </a:r>
          </a:p>
        </p:txBody>
      </p:sp>
      <p:cxnSp>
        <p:nvCxnSpPr>
          <p:cNvPr id="15" name="Přímá spojnice se šipkou 14">
            <a:extLst>
              <a:ext uri="{FF2B5EF4-FFF2-40B4-BE49-F238E27FC236}">
                <a16:creationId xmlns:a16="http://schemas.microsoft.com/office/drawing/2014/main" id="{0C742074-4B77-BFC2-888F-509DD6657F2A}"/>
              </a:ext>
            </a:extLst>
          </p:cNvPr>
          <p:cNvCxnSpPr>
            <a:cxnSpLocks/>
          </p:cNvCxnSpPr>
          <p:nvPr/>
        </p:nvCxnSpPr>
        <p:spPr>
          <a:xfrm flipV="1">
            <a:off x="5112930" y="2362368"/>
            <a:ext cx="1996082" cy="7770"/>
          </a:xfrm>
          <a:prstGeom prst="straightConnector1">
            <a:avLst/>
          </a:prstGeom>
          <a:ln w="38100">
            <a:solidFill>
              <a:schemeClr val="tx2">
                <a:lumMod val="75000"/>
                <a:lumOff val="25000"/>
              </a:schemeClr>
            </a:solidFill>
            <a:headEnd type="stealth" w="lg" len="lg"/>
            <a:tailEnd type="stealth" w="lg" len="lg"/>
          </a:ln>
        </p:spPr>
        <p:style>
          <a:lnRef idx="2">
            <a:schemeClr val="accent1"/>
          </a:lnRef>
          <a:fillRef idx="0">
            <a:schemeClr val="accent1"/>
          </a:fillRef>
          <a:effectRef idx="1">
            <a:schemeClr val="accent1"/>
          </a:effectRef>
          <a:fontRef idx="minor">
            <a:schemeClr val="tx1"/>
          </a:fontRef>
        </p:style>
      </p:cxnSp>
      <p:sp>
        <p:nvSpPr>
          <p:cNvPr id="16" name="TextovéPole 15">
            <a:extLst>
              <a:ext uri="{FF2B5EF4-FFF2-40B4-BE49-F238E27FC236}">
                <a16:creationId xmlns:a16="http://schemas.microsoft.com/office/drawing/2014/main" id="{E5A436BF-38DF-6B2E-44E5-95067C75A7AF}"/>
              </a:ext>
            </a:extLst>
          </p:cNvPr>
          <p:cNvSpPr txBox="1"/>
          <p:nvPr/>
        </p:nvSpPr>
        <p:spPr>
          <a:xfrm>
            <a:off x="5328085" y="1929603"/>
            <a:ext cx="1467162" cy="369332"/>
          </a:xfrm>
          <a:prstGeom prst="rect">
            <a:avLst/>
          </a:prstGeom>
          <a:noFill/>
        </p:spPr>
        <p:txBody>
          <a:bodyPr wrap="square" rtlCol="0">
            <a:spAutoFit/>
          </a:bodyPr>
          <a:lstStyle/>
          <a:p>
            <a:pPr algn="ctr"/>
            <a:r>
              <a:rPr lang="cs-CZ" dirty="0" err="1">
                <a:solidFill>
                  <a:schemeClr val="tx2">
                    <a:lumMod val="75000"/>
                    <a:lumOff val="25000"/>
                  </a:schemeClr>
                </a:solidFill>
              </a:rPr>
              <a:t>Hamilton</a:t>
            </a:r>
            <a:endParaRPr lang="cs-CZ" dirty="0">
              <a:solidFill>
                <a:schemeClr val="tx2">
                  <a:lumMod val="75000"/>
                  <a:lumOff val="25000"/>
                </a:schemeClr>
              </a:solidFill>
            </a:endParaRPr>
          </a:p>
        </p:txBody>
      </p:sp>
      <p:cxnSp>
        <p:nvCxnSpPr>
          <p:cNvPr id="21" name="Přímá spojnice se šipkou 20">
            <a:extLst>
              <a:ext uri="{FF2B5EF4-FFF2-40B4-BE49-F238E27FC236}">
                <a16:creationId xmlns:a16="http://schemas.microsoft.com/office/drawing/2014/main" id="{7DCD60BF-327F-FE48-E2BB-18720A14A529}"/>
              </a:ext>
            </a:extLst>
          </p:cNvPr>
          <p:cNvCxnSpPr>
            <a:cxnSpLocks/>
            <a:stCxn id="2" idx="2"/>
            <a:endCxn id="3" idx="0"/>
          </p:cNvCxnSpPr>
          <p:nvPr/>
        </p:nvCxnSpPr>
        <p:spPr>
          <a:xfrm>
            <a:off x="4114798" y="2922494"/>
            <a:ext cx="0" cy="1145427"/>
          </a:xfrm>
          <a:prstGeom prst="straightConnector1">
            <a:avLst/>
          </a:prstGeom>
          <a:ln w="38100">
            <a:solidFill>
              <a:schemeClr val="bg1">
                <a:lumMod val="65000"/>
              </a:schemeClr>
            </a:solidFill>
            <a:headEnd type="arrow"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4" name="Přímá spojnice se šipkou 13">
            <a:extLst>
              <a:ext uri="{FF2B5EF4-FFF2-40B4-BE49-F238E27FC236}">
                <a16:creationId xmlns:a16="http://schemas.microsoft.com/office/drawing/2014/main" id="{CFFF14B1-7028-A18E-EA91-1A88D71E01D7}"/>
              </a:ext>
            </a:extLst>
          </p:cNvPr>
          <p:cNvCxnSpPr>
            <a:cxnSpLocks/>
            <a:endCxn id="5" idx="1"/>
          </p:cNvCxnSpPr>
          <p:nvPr/>
        </p:nvCxnSpPr>
        <p:spPr>
          <a:xfrm>
            <a:off x="5148608" y="4620277"/>
            <a:ext cx="1969369" cy="1"/>
          </a:xfrm>
          <a:prstGeom prst="straightConnector1">
            <a:avLst/>
          </a:prstGeom>
          <a:ln w="38100">
            <a:solidFill>
              <a:srgbClr val="C00000"/>
            </a:solidFill>
            <a:headEnd type="stealth" w="lg" len="lg"/>
            <a:tailEnd type="stealth" w="lg" len="lg"/>
          </a:ln>
        </p:spPr>
        <p:style>
          <a:lnRef idx="2">
            <a:schemeClr val="accent1"/>
          </a:lnRef>
          <a:fillRef idx="0">
            <a:schemeClr val="accent1"/>
          </a:fillRef>
          <a:effectRef idx="1">
            <a:schemeClr val="accent1"/>
          </a:effectRef>
          <a:fontRef idx="minor">
            <a:schemeClr val="tx1"/>
          </a:fontRef>
        </p:style>
      </p:cxnSp>
      <p:sp>
        <p:nvSpPr>
          <p:cNvPr id="18" name="TextovéPole 17">
            <a:extLst>
              <a:ext uri="{FF2B5EF4-FFF2-40B4-BE49-F238E27FC236}">
                <a16:creationId xmlns:a16="http://schemas.microsoft.com/office/drawing/2014/main" id="{2E2E8A9B-1EB2-A731-8965-596195D0F264}"/>
              </a:ext>
            </a:extLst>
          </p:cNvPr>
          <p:cNvSpPr txBox="1"/>
          <p:nvPr/>
        </p:nvSpPr>
        <p:spPr>
          <a:xfrm>
            <a:off x="5247401" y="4179744"/>
            <a:ext cx="1745066" cy="369332"/>
          </a:xfrm>
          <a:prstGeom prst="rect">
            <a:avLst/>
          </a:prstGeom>
          <a:noFill/>
        </p:spPr>
        <p:txBody>
          <a:bodyPr wrap="square" rtlCol="0">
            <a:spAutoFit/>
          </a:bodyPr>
          <a:lstStyle/>
          <a:p>
            <a:pPr algn="ctr"/>
            <a:r>
              <a:rPr lang="cs-CZ" dirty="0" err="1">
                <a:solidFill>
                  <a:srgbClr val="C00000"/>
                </a:solidFill>
              </a:rPr>
              <a:t>Schrödinger</a:t>
            </a:r>
            <a:endParaRPr lang="cs-CZ" dirty="0">
              <a:solidFill>
                <a:srgbClr val="C00000"/>
              </a:solidFill>
            </a:endParaRPr>
          </a:p>
        </p:txBody>
      </p:sp>
      <p:cxnSp>
        <p:nvCxnSpPr>
          <p:cNvPr id="24" name="Přímá spojnice se šipkou 23">
            <a:extLst>
              <a:ext uri="{FF2B5EF4-FFF2-40B4-BE49-F238E27FC236}">
                <a16:creationId xmlns:a16="http://schemas.microsoft.com/office/drawing/2014/main" id="{EC21E7D5-CF2F-E390-B70B-D56D325F5EBD}"/>
              </a:ext>
            </a:extLst>
          </p:cNvPr>
          <p:cNvCxnSpPr>
            <a:cxnSpLocks/>
          </p:cNvCxnSpPr>
          <p:nvPr/>
        </p:nvCxnSpPr>
        <p:spPr>
          <a:xfrm flipH="1">
            <a:off x="8180996" y="2938072"/>
            <a:ext cx="2567" cy="1098691"/>
          </a:xfrm>
          <a:prstGeom prst="straightConnector1">
            <a:avLst/>
          </a:prstGeom>
          <a:ln w="38100">
            <a:solidFill>
              <a:schemeClr val="bg1">
                <a:lumMod val="65000"/>
              </a:schemeClr>
            </a:solidFill>
            <a:headEnd type="arrow" w="med" len="med"/>
            <a:tailEnd type="none" w="med" len="med"/>
          </a:ln>
        </p:spPr>
        <p:style>
          <a:lnRef idx="2">
            <a:schemeClr val="accent1"/>
          </a:lnRef>
          <a:fillRef idx="0">
            <a:schemeClr val="accent1"/>
          </a:fillRef>
          <a:effectRef idx="1">
            <a:schemeClr val="accent1"/>
          </a:effectRef>
          <a:fontRef idx="minor">
            <a:schemeClr val="tx1"/>
          </a:fontRef>
        </p:style>
      </p:cxnSp>
      <p:sp>
        <p:nvSpPr>
          <p:cNvPr id="26" name="TextovéPole 25">
            <a:extLst>
              <a:ext uri="{FF2B5EF4-FFF2-40B4-BE49-F238E27FC236}">
                <a16:creationId xmlns:a16="http://schemas.microsoft.com/office/drawing/2014/main" id="{6FCD4682-792B-8733-21BA-A7F04782B544}"/>
              </a:ext>
            </a:extLst>
          </p:cNvPr>
          <p:cNvSpPr txBox="1"/>
          <p:nvPr/>
        </p:nvSpPr>
        <p:spPr>
          <a:xfrm>
            <a:off x="2478792" y="3225219"/>
            <a:ext cx="1529083" cy="584775"/>
          </a:xfrm>
          <a:prstGeom prst="rect">
            <a:avLst/>
          </a:prstGeom>
          <a:noFill/>
        </p:spPr>
        <p:txBody>
          <a:bodyPr wrap="square" rtlCol="0">
            <a:spAutoFit/>
          </a:bodyPr>
          <a:lstStyle/>
          <a:p>
            <a:pPr algn="ctr"/>
            <a:r>
              <a:rPr lang="cs-CZ" sz="1600" dirty="0">
                <a:solidFill>
                  <a:schemeClr val="bg1">
                    <a:lumMod val="50000"/>
                  </a:schemeClr>
                </a:solidFill>
              </a:rPr>
              <a:t>limita krátkých vlnových délek</a:t>
            </a:r>
          </a:p>
        </p:txBody>
      </p:sp>
      <p:sp>
        <p:nvSpPr>
          <p:cNvPr id="27" name="TextovéPole 26">
            <a:extLst>
              <a:ext uri="{FF2B5EF4-FFF2-40B4-BE49-F238E27FC236}">
                <a16:creationId xmlns:a16="http://schemas.microsoft.com/office/drawing/2014/main" id="{7129039D-8543-71C2-845A-46ADD916AF1C}"/>
              </a:ext>
            </a:extLst>
          </p:cNvPr>
          <p:cNvSpPr txBox="1"/>
          <p:nvPr/>
        </p:nvSpPr>
        <p:spPr>
          <a:xfrm>
            <a:off x="8287920" y="3218343"/>
            <a:ext cx="1529083" cy="584775"/>
          </a:xfrm>
          <a:prstGeom prst="rect">
            <a:avLst/>
          </a:prstGeom>
          <a:noFill/>
        </p:spPr>
        <p:txBody>
          <a:bodyPr wrap="square" rtlCol="0">
            <a:spAutoFit/>
          </a:bodyPr>
          <a:lstStyle/>
          <a:p>
            <a:pPr algn="ctr"/>
            <a:r>
              <a:rPr lang="cs-CZ" sz="1600" dirty="0">
                <a:solidFill>
                  <a:schemeClr val="bg1">
                    <a:lumMod val="50000"/>
                  </a:schemeClr>
                </a:solidFill>
              </a:rPr>
              <a:t>limita krátkých vlnových délek</a:t>
            </a:r>
          </a:p>
        </p:txBody>
      </p:sp>
      <p:sp>
        <p:nvSpPr>
          <p:cNvPr id="20" name="TextovéPole 19">
            <a:extLst>
              <a:ext uri="{FF2B5EF4-FFF2-40B4-BE49-F238E27FC236}">
                <a16:creationId xmlns:a16="http://schemas.microsoft.com/office/drawing/2014/main" id="{A571A1FB-8A5D-3653-6AF8-FF6DAC932442}"/>
              </a:ext>
            </a:extLst>
          </p:cNvPr>
          <p:cNvSpPr txBox="1"/>
          <p:nvPr/>
        </p:nvSpPr>
        <p:spPr>
          <a:xfrm>
            <a:off x="1303647" y="1223568"/>
            <a:ext cx="9614648" cy="400110"/>
          </a:xfrm>
          <a:prstGeom prst="rect">
            <a:avLst/>
          </a:prstGeom>
          <a:noFill/>
        </p:spPr>
        <p:txBody>
          <a:bodyPr wrap="square">
            <a:spAutoFit/>
          </a:bodyPr>
          <a:lstStyle/>
          <a:p>
            <a:pPr algn="ctr"/>
            <a:r>
              <a:rPr lang="cs-CZ" sz="2000" dirty="0" err="1">
                <a:solidFill>
                  <a:schemeClr val="tx2">
                    <a:lumMod val="75000"/>
                    <a:lumOff val="25000"/>
                  </a:schemeClr>
                </a:solidFill>
                <a:cs typeface="Cavolini" panose="03000502040302020204" pitchFamily="66" charset="0"/>
              </a:rPr>
              <a:t>Hamiltonova</a:t>
            </a:r>
            <a:r>
              <a:rPr lang="cs-CZ" sz="2000" dirty="0">
                <a:solidFill>
                  <a:schemeClr val="tx2">
                    <a:lumMod val="75000"/>
                    <a:lumOff val="25000"/>
                  </a:schemeClr>
                </a:solidFill>
                <a:cs typeface="Cavolini" panose="03000502040302020204" pitchFamily="66" charset="0"/>
              </a:rPr>
              <a:t> </a:t>
            </a:r>
            <a:r>
              <a:rPr lang="cs-CZ" sz="2000" dirty="0">
                <a:solidFill>
                  <a:schemeClr val="bg2">
                    <a:lumMod val="10000"/>
                  </a:schemeClr>
                </a:solidFill>
                <a:cs typeface="Cavolini" panose="03000502040302020204" pitchFamily="66" charset="0"/>
              </a:rPr>
              <a:t>analogie mezi mechanikou a optikou a její </a:t>
            </a:r>
            <a:r>
              <a:rPr lang="cs-CZ" sz="2000" dirty="0" err="1">
                <a:solidFill>
                  <a:srgbClr val="C00000"/>
                </a:solidFill>
                <a:cs typeface="Cavolini" panose="03000502040302020204" pitchFamily="66" charset="0"/>
              </a:rPr>
              <a:t>Schrödingerovo</a:t>
            </a:r>
            <a:r>
              <a:rPr lang="cs-CZ" sz="2000" dirty="0">
                <a:solidFill>
                  <a:srgbClr val="C00000"/>
                </a:solidFill>
                <a:cs typeface="Cavolini" panose="03000502040302020204" pitchFamily="66" charset="0"/>
              </a:rPr>
              <a:t> </a:t>
            </a:r>
            <a:r>
              <a:rPr lang="cs-CZ" sz="2000" dirty="0">
                <a:solidFill>
                  <a:schemeClr val="bg2">
                    <a:lumMod val="10000"/>
                  </a:schemeClr>
                </a:solidFill>
                <a:cs typeface="Cavolini" panose="03000502040302020204" pitchFamily="66" charset="0"/>
              </a:rPr>
              <a:t>rozšíření </a:t>
            </a:r>
          </a:p>
        </p:txBody>
      </p:sp>
      <p:cxnSp>
        <p:nvCxnSpPr>
          <p:cNvPr id="22" name="Přímá spojnice 21">
            <a:extLst>
              <a:ext uri="{FF2B5EF4-FFF2-40B4-BE49-F238E27FC236}">
                <a16:creationId xmlns:a16="http://schemas.microsoft.com/office/drawing/2014/main" id="{AECD11C4-B018-0BDF-4BB5-93E3374F7848}"/>
              </a:ext>
            </a:extLst>
          </p:cNvPr>
          <p:cNvCxnSpPr>
            <a:cxnSpLocks/>
          </p:cNvCxnSpPr>
          <p:nvPr/>
        </p:nvCxnSpPr>
        <p:spPr>
          <a:xfrm>
            <a:off x="1640541" y="1566767"/>
            <a:ext cx="8955741" cy="0"/>
          </a:xfrm>
          <a:prstGeom prst="line">
            <a:avLst/>
          </a:prstGeom>
          <a:ln>
            <a:solidFill>
              <a:srgbClr val="0070C0"/>
            </a:solidFill>
          </a:ln>
        </p:spPr>
        <p:style>
          <a:lnRef idx="2">
            <a:schemeClr val="accent1"/>
          </a:lnRef>
          <a:fillRef idx="0">
            <a:schemeClr val="accent1"/>
          </a:fillRef>
          <a:effectRef idx="1">
            <a:schemeClr val="accent1"/>
          </a:effectRef>
          <a:fontRef idx="minor">
            <a:schemeClr val="tx1"/>
          </a:fontRef>
        </p:style>
      </p:cxnSp>
      <p:sp>
        <p:nvSpPr>
          <p:cNvPr id="33" name="TextovéPole 32">
            <a:extLst>
              <a:ext uri="{FF2B5EF4-FFF2-40B4-BE49-F238E27FC236}">
                <a16:creationId xmlns:a16="http://schemas.microsoft.com/office/drawing/2014/main" id="{90792B83-42A0-5425-EF9E-02BCA675C4B9}"/>
              </a:ext>
            </a:extLst>
          </p:cNvPr>
          <p:cNvSpPr txBox="1"/>
          <p:nvPr/>
        </p:nvSpPr>
        <p:spPr>
          <a:xfrm>
            <a:off x="9393454" y="4297111"/>
            <a:ext cx="1101292" cy="646331"/>
          </a:xfrm>
          <a:prstGeom prst="rect">
            <a:avLst/>
          </a:prstGeom>
          <a:noFill/>
        </p:spPr>
        <p:txBody>
          <a:bodyPr wrap="square">
            <a:spAutoFit/>
          </a:bodyPr>
          <a:lstStyle/>
          <a:p>
            <a:pPr algn="ctr"/>
            <a:r>
              <a:rPr lang="cs-CZ" dirty="0">
                <a:solidFill>
                  <a:srgbClr val="C00000"/>
                </a:solidFill>
              </a:rPr>
              <a:t>vlnová </a:t>
            </a:r>
          </a:p>
          <a:p>
            <a:pPr algn="ctr"/>
            <a:r>
              <a:rPr lang="cs-CZ" dirty="0">
                <a:solidFill>
                  <a:srgbClr val="C00000"/>
                </a:solidFill>
              </a:rPr>
              <a:t>rovnice</a:t>
            </a:r>
          </a:p>
        </p:txBody>
      </p:sp>
      <p:sp>
        <p:nvSpPr>
          <p:cNvPr id="34" name="TextovéPole 33">
            <a:extLst>
              <a:ext uri="{FF2B5EF4-FFF2-40B4-BE49-F238E27FC236}">
                <a16:creationId xmlns:a16="http://schemas.microsoft.com/office/drawing/2014/main" id="{20A585B1-36A8-2915-9D74-150814B6A7B0}"/>
              </a:ext>
            </a:extLst>
          </p:cNvPr>
          <p:cNvSpPr txBox="1"/>
          <p:nvPr/>
        </p:nvSpPr>
        <p:spPr>
          <a:xfrm>
            <a:off x="10396323" y="4186391"/>
            <a:ext cx="365806" cy="830997"/>
          </a:xfrm>
          <a:prstGeom prst="rect">
            <a:avLst/>
          </a:prstGeom>
          <a:noFill/>
        </p:spPr>
        <p:txBody>
          <a:bodyPr wrap="square" rtlCol="0">
            <a:spAutoFit/>
          </a:bodyPr>
          <a:lstStyle/>
          <a:p>
            <a:r>
              <a:rPr lang="cs-CZ" sz="4800" dirty="0">
                <a:solidFill>
                  <a:srgbClr val="FF0000"/>
                </a:solidFill>
              </a:rPr>
              <a:t>!</a:t>
            </a:r>
          </a:p>
        </p:txBody>
      </p:sp>
    </p:spTree>
    <p:extLst>
      <p:ext uri="{BB962C8B-B14F-4D97-AF65-F5344CB8AC3E}">
        <p14:creationId xmlns:p14="http://schemas.microsoft.com/office/powerpoint/2010/main" val="3632890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par>
                                <p:cTn id="8" presetID="1" presetClass="entr" presetSubtype="0"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E8FBA701-C733-64A4-86F4-6EB81AA4B3E5}"/>
              </a:ext>
            </a:extLst>
          </p:cNvPr>
          <p:cNvPicPr>
            <a:picLocks noChangeAspect="1"/>
          </p:cNvPicPr>
          <p:nvPr/>
        </p:nvPicPr>
        <p:blipFill>
          <a:blip r:embed="rId2"/>
          <a:stretch>
            <a:fillRect/>
          </a:stretch>
        </p:blipFill>
        <p:spPr>
          <a:xfrm>
            <a:off x="1748224" y="1848385"/>
            <a:ext cx="8708751" cy="3593030"/>
          </a:xfrm>
          <a:prstGeom prst="rect">
            <a:avLst/>
          </a:prstGeom>
        </p:spPr>
      </p:pic>
      <p:sp>
        <p:nvSpPr>
          <p:cNvPr id="3" name="Obdélník 2">
            <a:extLst>
              <a:ext uri="{FF2B5EF4-FFF2-40B4-BE49-F238E27FC236}">
                <a16:creationId xmlns:a16="http://schemas.microsoft.com/office/drawing/2014/main" id="{1BD7F74B-0B7F-85FA-173C-7A65CB34BF89}"/>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315585C8-164C-35C5-CE9A-C731D96EA54D}"/>
              </a:ext>
            </a:extLst>
          </p:cNvPr>
          <p:cNvSpPr txBox="1"/>
          <p:nvPr/>
        </p:nvSpPr>
        <p:spPr>
          <a:xfrm>
            <a:off x="1959447" y="28602"/>
            <a:ext cx="8260595"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a:t>
            </a:r>
            <a:r>
              <a:rPr lang="cs-CZ" sz="2400" cap="small" dirty="0" err="1">
                <a:solidFill>
                  <a:srgbClr val="70AD47">
                    <a:lumMod val="50000"/>
                  </a:srgbClr>
                </a:solidFill>
                <a:latin typeface="Calibri" panose="020F0502020204030204"/>
              </a:rPr>
              <a:t>nerelativistickou</a:t>
            </a:r>
            <a:r>
              <a:rPr lang="cs-CZ" sz="2400" cap="small" dirty="0">
                <a:solidFill>
                  <a:srgbClr val="70AD47">
                    <a:lumMod val="50000"/>
                  </a:srgbClr>
                </a:solidFill>
                <a:latin typeface="Calibri" panose="020F0502020204030204"/>
              </a:rPr>
              <a:t> vlnovou rovnici (potřetí)</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5" name="TextovéPole 4">
            <a:extLst>
              <a:ext uri="{FF2B5EF4-FFF2-40B4-BE49-F238E27FC236}">
                <a16:creationId xmlns:a16="http://schemas.microsoft.com/office/drawing/2014/main" id="{7F6A4BFB-9B05-5AA9-99B8-7D6E5ADA52B8}"/>
              </a:ext>
            </a:extLst>
          </p:cNvPr>
          <p:cNvSpPr txBox="1"/>
          <p:nvPr/>
        </p:nvSpPr>
        <p:spPr>
          <a:xfrm>
            <a:off x="11363013" y="0"/>
            <a:ext cx="415498" cy="507831"/>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II</a:t>
            </a:r>
          </a:p>
        </p:txBody>
      </p:sp>
    </p:spTree>
    <p:extLst>
      <p:ext uri="{BB962C8B-B14F-4D97-AF65-F5344CB8AC3E}">
        <p14:creationId xmlns:p14="http://schemas.microsoft.com/office/powerpoint/2010/main" val="342769951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87226-89A1-4D5F-112D-9F6747DB0C9B}"/>
            </a:ext>
          </a:extLst>
        </p:cNvPr>
        <p:cNvGrpSpPr/>
        <p:nvPr/>
      </p:nvGrpSpPr>
      <p:grpSpPr>
        <a:xfrm>
          <a:off x="0" y="0"/>
          <a:ext cx="0" cy="0"/>
          <a:chOff x="0" y="0"/>
          <a:chExt cx="0" cy="0"/>
        </a:xfrm>
      </p:grpSpPr>
      <p:sp>
        <p:nvSpPr>
          <p:cNvPr id="20" name="Obdélník 19">
            <a:extLst>
              <a:ext uri="{FF2B5EF4-FFF2-40B4-BE49-F238E27FC236}">
                <a16:creationId xmlns:a16="http://schemas.microsoft.com/office/drawing/2014/main" id="{A23C5E53-C735-5831-D405-A273B2D89B56}"/>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3" name="TextovéPole 42">
            <a:extLst>
              <a:ext uri="{FF2B5EF4-FFF2-40B4-BE49-F238E27FC236}">
                <a16:creationId xmlns:a16="http://schemas.microsoft.com/office/drawing/2014/main" id="{1B00AF47-A062-E8F3-5309-8706FB4D73F4}"/>
              </a:ext>
            </a:extLst>
          </p:cNvPr>
          <p:cNvSpPr txBox="1"/>
          <p:nvPr/>
        </p:nvSpPr>
        <p:spPr>
          <a:xfrm>
            <a:off x="1959447" y="28602"/>
            <a:ext cx="8260595"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a:t>
            </a:r>
            <a:r>
              <a:rPr lang="cs-CZ" sz="2400" cap="small" dirty="0" err="1">
                <a:solidFill>
                  <a:srgbClr val="70AD47">
                    <a:lumMod val="50000"/>
                  </a:srgbClr>
                </a:solidFill>
                <a:latin typeface="Calibri" panose="020F0502020204030204"/>
              </a:rPr>
              <a:t>nerelativistickou</a:t>
            </a:r>
            <a:r>
              <a:rPr lang="cs-CZ" sz="2400" cap="small" dirty="0">
                <a:solidFill>
                  <a:srgbClr val="70AD47">
                    <a:lumMod val="50000"/>
                  </a:srgbClr>
                </a:solidFill>
                <a:latin typeface="Calibri" panose="020F0502020204030204"/>
              </a:rPr>
              <a:t> vlnovou rovnici (potřetí)</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16" name="TextovéPole 15">
            <a:extLst>
              <a:ext uri="{FF2B5EF4-FFF2-40B4-BE49-F238E27FC236}">
                <a16:creationId xmlns:a16="http://schemas.microsoft.com/office/drawing/2014/main" id="{79EEA167-4F11-B0A9-CA3A-79E2E88F11B6}"/>
              </a:ext>
            </a:extLst>
          </p:cNvPr>
          <p:cNvSpPr txBox="1"/>
          <p:nvPr/>
        </p:nvSpPr>
        <p:spPr>
          <a:xfrm>
            <a:off x="272208" y="679417"/>
            <a:ext cx="11614991" cy="841834"/>
          </a:xfrm>
          <a:prstGeom prst="rect">
            <a:avLst/>
          </a:prstGeom>
          <a:noFill/>
        </p:spPr>
        <p:txBody>
          <a:bodyPr wrap="square">
            <a:spAutoFit/>
          </a:bodyPr>
          <a:lstStyle/>
          <a:p>
            <a:pPr algn="ctr">
              <a:lnSpc>
                <a:spcPct val="107000"/>
              </a:lnSpc>
              <a:spcAft>
                <a:spcPts val="800"/>
              </a:spcAft>
              <a:buNone/>
            </a:pPr>
            <a:r>
              <a:rPr lang="cs-CZ" sz="2000" kern="100" dirty="0">
                <a:solidFill>
                  <a:srgbClr val="0070C0"/>
                </a:solidFill>
                <a:latin typeface="Cavolini" panose="03000502040302020204" pitchFamily="66" charset="0"/>
                <a:ea typeface="Aptos" panose="020B0004020202020204" pitchFamily="34" charset="0"/>
                <a:cs typeface="Cavolini" panose="03000502040302020204" pitchFamily="66" charset="0"/>
              </a:rPr>
              <a:t>Dříve, než přistoupí k formulaci vlnové rovnice, </a:t>
            </a:r>
            <a:r>
              <a:rPr lang="cs-CZ" sz="2000" kern="100" dirty="0" err="1">
                <a:solidFill>
                  <a:srgbClr val="00B050"/>
                </a:solidFill>
                <a:effectLst>
                  <a:outerShdw blurRad="38100" dist="38100" dir="2700000" algn="tl">
                    <a:srgbClr val="000000">
                      <a:alpha val="43137"/>
                    </a:srgbClr>
                  </a:outerShdw>
                </a:effectLst>
                <a:latin typeface="Cavolini" panose="03000502040302020204" pitchFamily="66" charset="0"/>
                <a:ea typeface="Aptos" panose="020B0004020202020204" pitchFamily="34" charset="0"/>
                <a:cs typeface="Cavolini" panose="03000502040302020204" pitchFamily="66" charset="0"/>
              </a:rPr>
              <a:t>Schrödinger</a:t>
            </a:r>
            <a:r>
              <a:rPr lang="cs-CZ" sz="2000" kern="100" dirty="0">
                <a:solidFill>
                  <a:srgbClr val="0070C0"/>
                </a:solidFill>
                <a:latin typeface="Cavolini" panose="03000502040302020204" pitchFamily="66" charset="0"/>
                <a:ea typeface="Aptos" panose="020B0004020202020204" pitchFamily="34" charset="0"/>
                <a:cs typeface="Cavolini" panose="03000502040302020204" pitchFamily="66" charset="0"/>
              </a:rPr>
              <a:t> píše:</a:t>
            </a:r>
          </a:p>
          <a:p>
            <a:pPr algn="ctr">
              <a:lnSpc>
                <a:spcPct val="107000"/>
              </a:lnSpc>
              <a:spcAft>
                <a:spcPts val="800"/>
              </a:spcAft>
            </a:pPr>
            <a:r>
              <a:rPr lang="cs-CZ" sz="2000" kern="100" dirty="0">
                <a:solidFill>
                  <a:srgbClr val="0070C0"/>
                </a:solidFill>
                <a:latin typeface="Cavolini" panose="03000502040302020204" pitchFamily="66" charset="0"/>
                <a:ea typeface="Aptos" panose="020B0004020202020204" pitchFamily="34" charset="0"/>
                <a:cs typeface="Cavolini" panose="03000502040302020204" pitchFamily="66" charset="0"/>
              </a:rPr>
              <a:t>„</a:t>
            </a:r>
            <a:r>
              <a:rPr lang="cs-CZ" sz="2000" u="sng" kern="100" dirty="0">
                <a:solidFill>
                  <a:schemeClr val="accent2">
                    <a:lumMod val="75000"/>
                  </a:schemeClr>
                </a:solidFill>
                <a:latin typeface="Cavolini" panose="03000502040302020204" pitchFamily="66" charset="0"/>
                <a:ea typeface="Aptos" panose="020B0004020202020204" pitchFamily="34" charset="0"/>
                <a:cs typeface="Cavolini" panose="03000502040302020204" pitchFamily="66" charset="0"/>
              </a:rPr>
              <a:t>To, co nyní kategoricky vyslovuji jako domněnku, je následující</a:t>
            </a:r>
            <a:r>
              <a:rPr lang="cs-CZ" sz="2000" kern="100" dirty="0">
                <a:solidFill>
                  <a:schemeClr val="accent2">
                    <a:lumMod val="75000"/>
                  </a:schemeClr>
                </a:solidFill>
                <a:latin typeface="Cavolini" panose="03000502040302020204" pitchFamily="66" charset="0"/>
                <a:ea typeface="Aptos" panose="020B0004020202020204" pitchFamily="34" charset="0"/>
                <a:cs typeface="Cavolini" panose="03000502040302020204" pitchFamily="66" charset="0"/>
              </a:rPr>
              <a:t>:</a:t>
            </a:r>
          </a:p>
        </p:txBody>
      </p:sp>
      <p:sp>
        <p:nvSpPr>
          <p:cNvPr id="4" name="TextovéPole 3">
            <a:extLst>
              <a:ext uri="{FF2B5EF4-FFF2-40B4-BE49-F238E27FC236}">
                <a16:creationId xmlns:a16="http://schemas.microsoft.com/office/drawing/2014/main" id="{61CB8789-FAB0-1C49-A69F-239D7E95D0BD}"/>
              </a:ext>
            </a:extLst>
          </p:cNvPr>
          <p:cNvSpPr txBox="1"/>
          <p:nvPr/>
        </p:nvSpPr>
        <p:spPr>
          <a:xfrm>
            <a:off x="11363013" y="0"/>
            <a:ext cx="415498" cy="507831"/>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II</a:t>
            </a:r>
          </a:p>
        </p:txBody>
      </p:sp>
      <p:sp>
        <p:nvSpPr>
          <p:cNvPr id="8" name="TextovéPole 7">
            <a:extLst>
              <a:ext uri="{FF2B5EF4-FFF2-40B4-BE49-F238E27FC236}">
                <a16:creationId xmlns:a16="http://schemas.microsoft.com/office/drawing/2014/main" id="{A224CFBB-6C8C-8027-2474-E0A27EE3AFD1}"/>
              </a:ext>
            </a:extLst>
          </p:cNvPr>
          <p:cNvSpPr txBox="1"/>
          <p:nvPr/>
        </p:nvSpPr>
        <p:spPr>
          <a:xfrm>
            <a:off x="245313" y="1620711"/>
            <a:ext cx="11935357" cy="5086714"/>
          </a:xfrm>
          <a:prstGeom prst="rect">
            <a:avLst/>
          </a:prstGeom>
          <a:noFill/>
        </p:spPr>
        <p:txBody>
          <a:bodyPr wrap="square">
            <a:spAutoFit/>
          </a:bodyPr>
          <a:lstStyle/>
          <a:p>
            <a:pPr>
              <a:lnSpc>
                <a:spcPct val="107000"/>
              </a:lnSpc>
              <a:spcAft>
                <a:spcPts val="800"/>
              </a:spcAft>
              <a:buNone/>
            </a:pPr>
            <a:r>
              <a:rPr lang="cs-CZ" sz="1900" u="sng" kern="100" dirty="0">
                <a:solidFill>
                  <a:schemeClr val="accent2">
                    <a:lumMod val="75000"/>
                  </a:schemeClr>
                </a:solidFill>
                <a:effectLst/>
                <a:highlight>
                  <a:srgbClr val="FFFF00"/>
                </a:highlight>
                <a:latin typeface="Cavolini" panose="03000502040302020204" pitchFamily="66" charset="0"/>
                <a:ea typeface="Aptos" panose="020B0004020202020204" pitchFamily="34" charset="0"/>
                <a:cs typeface="Cavolini" panose="03000502040302020204" pitchFamily="66" charset="0"/>
              </a:rPr>
              <a:t>Skutečný mechanický proces je vhodně reprezentován </a:t>
            </a:r>
            <a:r>
              <a:rPr lang="cs-CZ" sz="1900" i="1" u="sng" kern="100" dirty="0">
                <a:solidFill>
                  <a:schemeClr val="accent2">
                    <a:lumMod val="75000"/>
                  </a:schemeClr>
                </a:solidFill>
                <a:effectLst>
                  <a:outerShdw blurRad="38100" dist="38100" dir="2700000" algn="tl">
                    <a:srgbClr val="000000">
                      <a:alpha val="43137"/>
                    </a:srgbClr>
                  </a:outerShdw>
                </a:effectLst>
                <a:highlight>
                  <a:srgbClr val="FFFF00"/>
                </a:highlight>
                <a:latin typeface="Cavolini" panose="03000502040302020204" pitchFamily="66" charset="0"/>
                <a:ea typeface="Aptos" panose="020B0004020202020204" pitchFamily="34" charset="0"/>
                <a:cs typeface="Cavolini" panose="03000502040302020204" pitchFamily="66" charset="0"/>
              </a:rPr>
              <a:t>vlnovými ději</a:t>
            </a:r>
            <a:r>
              <a:rPr lang="cs-CZ" sz="1900" u="sng" kern="100" dirty="0">
                <a:solidFill>
                  <a:schemeClr val="accent2">
                    <a:lumMod val="75000"/>
                  </a:schemeClr>
                </a:solidFill>
                <a:effectLst>
                  <a:outerShdw blurRad="38100" dist="38100" dir="2700000" algn="tl">
                    <a:srgbClr val="000000">
                      <a:alpha val="43137"/>
                    </a:srgbClr>
                  </a:outerShdw>
                </a:effectLst>
                <a:latin typeface="Cavolini" panose="03000502040302020204" pitchFamily="66" charset="0"/>
                <a:ea typeface="Aptos" panose="020B0004020202020204" pitchFamily="34" charset="0"/>
                <a:cs typeface="Cavolini" panose="03000502040302020204" pitchFamily="66" charset="0"/>
              </a:rPr>
              <a:t> </a:t>
            </a:r>
            <a:r>
              <a:rPr lang="cs-CZ" sz="1900"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v konfiguračním prostoru, nikoli pohybem „obrazových“ bodů reprezentujících systém v tomto prostoru. Zkoumání pohybu těchto bodů, které je předmětem klasické mechaniky, představuje pouze přibližný způsob popisu a má právě takové oprávnění, jaké má geometrická čili „paprsková“ optika ve srovnání se skutečným optickým dějem. Makroskopický mechanický proces bude znázorněn jako vlnový signál výše popsaného druhu, který lze s dostatečnou přesností považovat za bodový ve srovnání s geometrickou strukturou dráhy. Viděli jsme, že pro takový signál či skupinu vln platí přesně tytéž pohybové zákony, jaké klasická mechanika stanovuje pro pohyb „obrazového“ bodu. Tento způsob výkladu však ztrácí veškerý smysl tam, kde struktura dráhy již není velmi velká ve srovnání s vlnovými délkami, anebo je s nimi dokonce srovnatelná. Pak </a:t>
            </a:r>
            <a:r>
              <a:rPr lang="cs-CZ" sz="1900" i="1"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musíme</a:t>
            </a:r>
            <a:r>
              <a:rPr lang="cs-CZ" sz="1900"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 postupovat přísně podle vlnové teorie, tj. chceme-li si utvořit představu </a:t>
            </a:r>
            <a:r>
              <a:rPr lang="cs-CZ" sz="1900" kern="100" dirty="0">
                <a:solidFill>
                  <a:schemeClr val="accent2">
                    <a:lumMod val="75000"/>
                  </a:schemeClr>
                </a:solidFill>
                <a:latin typeface="Cavolini" panose="03000502040302020204" pitchFamily="66" charset="0"/>
                <a:ea typeface="Aptos" panose="020B0004020202020204" pitchFamily="34" charset="0"/>
                <a:cs typeface="Cavolini" panose="03000502040302020204" pitchFamily="66" charset="0"/>
              </a:rPr>
              <a:t>o </a:t>
            </a:r>
            <a:r>
              <a:rPr lang="cs-CZ" sz="1900"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mnohosti možných procesů, </a:t>
            </a:r>
            <a:r>
              <a:rPr lang="cs-CZ" sz="1900" i="1" u="sng" kern="100" dirty="0">
                <a:solidFill>
                  <a:schemeClr val="accent2">
                    <a:lumMod val="75000"/>
                  </a:schemeClr>
                </a:solidFill>
                <a:effectLst/>
                <a:highlight>
                  <a:srgbClr val="FFFF00"/>
                </a:highlight>
                <a:latin typeface="Cavolini" panose="03000502040302020204" pitchFamily="66" charset="0"/>
                <a:ea typeface="Aptos" panose="020B0004020202020204" pitchFamily="34" charset="0"/>
                <a:cs typeface="Cavolini" panose="03000502040302020204" pitchFamily="66" charset="0"/>
              </a:rPr>
              <a:t>musíme </a:t>
            </a:r>
            <a:r>
              <a:rPr lang="cs-CZ" sz="1900" u="sng" kern="100" dirty="0">
                <a:solidFill>
                  <a:schemeClr val="accent2">
                    <a:lumMod val="75000"/>
                  </a:schemeClr>
                </a:solidFill>
                <a:effectLst/>
                <a:highlight>
                  <a:srgbClr val="FFFF00"/>
                </a:highlight>
                <a:latin typeface="Cavolini" panose="03000502040302020204" pitchFamily="66" charset="0"/>
                <a:ea typeface="Aptos" panose="020B0004020202020204" pitchFamily="34" charset="0"/>
                <a:cs typeface="Cavolini" panose="03000502040302020204" pitchFamily="66" charset="0"/>
              </a:rPr>
              <a:t>vycházet z </a:t>
            </a:r>
            <a:r>
              <a:rPr lang="cs-CZ" sz="1900" i="1" u="sng" kern="100" dirty="0">
                <a:solidFill>
                  <a:schemeClr val="accent6">
                    <a:lumMod val="75000"/>
                  </a:schemeClr>
                </a:solidFill>
                <a:effectLst>
                  <a:outerShdw blurRad="38100" dist="38100" dir="2700000" algn="tl">
                    <a:srgbClr val="000000">
                      <a:alpha val="43137"/>
                    </a:srgbClr>
                  </a:outerShdw>
                </a:effectLst>
                <a:highlight>
                  <a:srgbClr val="FFFF00"/>
                </a:highlight>
                <a:latin typeface="Cavolini" panose="03000502040302020204" pitchFamily="66" charset="0"/>
                <a:ea typeface="Aptos" panose="020B0004020202020204" pitchFamily="34" charset="0"/>
                <a:cs typeface="Cavolini" panose="03000502040302020204" pitchFamily="66" charset="0"/>
              </a:rPr>
              <a:t>vlnové rovnice</a:t>
            </a:r>
            <a:r>
              <a:rPr lang="cs-CZ" sz="1900" u="sng" kern="100" dirty="0">
                <a:solidFill>
                  <a:schemeClr val="accent2">
                    <a:lumMod val="75000"/>
                  </a:schemeClr>
                </a:solidFill>
                <a:effectLst>
                  <a:outerShdw blurRad="38100" dist="38100" dir="2700000" algn="tl">
                    <a:srgbClr val="000000">
                      <a:alpha val="43137"/>
                    </a:srgbClr>
                  </a:outerShdw>
                </a:effectLst>
                <a:highlight>
                  <a:srgbClr val="FFFF00"/>
                </a:highlight>
                <a:latin typeface="Cavolini" panose="03000502040302020204" pitchFamily="66" charset="0"/>
                <a:ea typeface="Aptos" panose="020B0004020202020204" pitchFamily="34" charset="0"/>
                <a:cs typeface="Cavolini" panose="03000502040302020204" pitchFamily="66" charset="0"/>
              </a:rPr>
              <a:t> </a:t>
            </a:r>
            <a:r>
              <a:rPr lang="cs-CZ" sz="1900" u="sng" kern="100" dirty="0">
                <a:solidFill>
                  <a:schemeClr val="accent2">
                    <a:lumMod val="75000"/>
                  </a:schemeClr>
                </a:solidFill>
                <a:effectLst/>
                <a:highlight>
                  <a:srgbClr val="FFFF00"/>
                </a:highlight>
                <a:latin typeface="Cavolini" panose="03000502040302020204" pitchFamily="66" charset="0"/>
                <a:ea typeface="Aptos" panose="020B0004020202020204" pitchFamily="34" charset="0"/>
                <a:cs typeface="Cavolini" panose="03000502040302020204" pitchFamily="66" charset="0"/>
              </a:rPr>
              <a:t>a nikoli ze základních rovnic mechaniky</a:t>
            </a:r>
            <a:r>
              <a:rPr lang="cs-CZ" sz="1900" kern="100" dirty="0">
                <a:solidFill>
                  <a:schemeClr val="accent2">
                    <a:lumMod val="75000"/>
                  </a:schemeClr>
                </a:solidFill>
                <a:effectLst/>
                <a:highlight>
                  <a:srgbClr val="FFFF00"/>
                </a:highlight>
                <a:latin typeface="Cavolini" panose="03000502040302020204" pitchFamily="66" charset="0"/>
                <a:ea typeface="Aptos" panose="020B0004020202020204" pitchFamily="34" charset="0"/>
                <a:cs typeface="Cavolini" panose="03000502040302020204" pitchFamily="66" charset="0"/>
              </a:rPr>
              <a:t>.</a:t>
            </a:r>
            <a:r>
              <a:rPr lang="cs-CZ" sz="1900"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  Tyto rovnice jsou totiž při objasňování mikrostruktury mechanických procesů právě tak bezmocné, jako je geometrická optika při vysvětlování jevů difrakce.</a:t>
            </a:r>
            <a:r>
              <a:rPr lang="cs-CZ" sz="1900" kern="100" dirty="0">
                <a:solidFill>
                  <a:srgbClr val="0070C0"/>
                </a:solidFill>
                <a:effectLst/>
                <a:latin typeface="Cavolini" panose="03000502040302020204" pitchFamily="66" charset="0"/>
                <a:ea typeface="Aptos" panose="020B0004020202020204" pitchFamily="34" charset="0"/>
                <a:cs typeface="Cavolini" panose="03000502040302020204" pitchFamily="66" charset="0"/>
              </a:rPr>
              <a:t>“</a:t>
            </a:r>
          </a:p>
        </p:txBody>
      </p:sp>
    </p:spTree>
    <p:extLst>
      <p:ext uri="{BB962C8B-B14F-4D97-AF65-F5344CB8AC3E}">
        <p14:creationId xmlns:p14="http://schemas.microsoft.com/office/powerpoint/2010/main" val="66450065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CDA90-227C-DC92-75C9-967FDF933FDF}"/>
            </a:ext>
          </a:extLst>
        </p:cNvPr>
        <p:cNvGrpSpPr/>
        <p:nvPr/>
      </p:nvGrpSpPr>
      <p:grpSpPr>
        <a:xfrm>
          <a:off x="0" y="0"/>
          <a:ext cx="0" cy="0"/>
          <a:chOff x="0" y="0"/>
          <a:chExt cx="0" cy="0"/>
        </a:xfrm>
      </p:grpSpPr>
      <p:sp>
        <p:nvSpPr>
          <p:cNvPr id="6" name="TextovéPole 5">
            <a:extLst>
              <a:ext uri="{FF2B5EF4-FFF2-40B4-BE49-F238E27FC236}">
                <a16:creationId xmlns:a16="http://schemas.microsoft.com/office/drawing/2014/main" id="{633A2A4B-F69D-F609-63F0-1AA23403EB10}"/>
              </a:ext>
            </a:extLst>
          </p:cNvPr>
          <p:cNvSpPr txBox="1"/>
          <p:nvPr/>
        </p:nvSpPr>
        <p:spPr>
          <a:xfrm>
            <a:off x="245313" y="1620711"/>
            <a:ext cx="11935357" cy="4148187"/>
          </a:xfrm>
          <a:prstGeom prst="rect">
            <a:avLst/>
          </a:prstGeom>
          <a:noFill/>
        </p:spPr>
        <p:txBody>
          <a:bodyPr wrap="square">
            <a:spAutoFit/>
          </a:bodyPr>
          <a:lstStyle/>
          <a:p>
            <a:pPr>
              <a:lnSpc>
                <a:spcPct val="107000"/>
              </a:lnSpc>
              <a:spcAft>
                <a:spcPts val="800"/>
              </a:spcAft>
              <a:buNone/>
            </a:pPr>
            <a:r>
              <a:rPr lang="cs-CZ" sz="1900" kern="100" dirty="0">
                <a:solidFill>
                  <a:schemeClr val="bg1"/>
                </a:solidFill>
                <a:effectLst/>
                <a:latin typeface="Cavolini" panose="03000502040302020204" pitchFamily="66" charset="0"/>
                <a:ea typeface="Aptos" panose="020B0004020202020204" pitchFamily="34" charset="0"/>
                <a:cs typeface="Cavolini" panose="03000502040302020204" pitchFamily="66" charset="0"/>
              </a:rPr>
              <a:t>Skutečný mechanický proces je vhodně reprezentován </a:t>
            </a:r>
            <a:r>
              <a:rPr lang="cs-CZ" sz="1900" i="1" kern="100" dirty="0">
                <a:solidFill>
                  <a:schemeClr val="bg1"/>
                </a:solidFill>
                <a:latin typeface="Cavolini" panose="03000502040302020204" pitchFamily="66" charset="0"/>
                <a:ea typeface="Aptos" panose="020B0004020202020204" pitchFamily="34" charset="0"/>
                <a:cs typeface="Cavolini" panose="03000502040302020204" pitchFamily="66" charset="0"/>
              </a:rPr>
              <a:t>vlnovými ději</a:t>
            </a:r>
            <a:r>
              <a:rPr lang="cs-CZ" sz="1900" kern="100" dirty="0">
                <a:solidFill>
                  <a:schemeClr val="bg1"/>
                </a:solidFill>
                <a:latin typeface="Cavolini" panose="03000502040302020204" pitchFamily="66" charset="0"/>
                <a:ea typeface="Aptos" panose="020B0004020202020204" pitchFamily="34" charset="0"/>
                <a:cs typeface="Cavolini" panose="03000502040302020204" pitchFamily="66" charset="0"/>
              </a:rPr>
              <a:t> </a:t>
            </a:r>
            <a:r>
              <a:rPr lang="cs-CZ" sz="1900" kern="100" dirty="0">
                <a:solidFill>
                  <a:schemeClr val="bg1"/>
                </a:solidFill>
                <a:effectLst/>
                <a:latin typeface="Cavolini" panose="03000502040302020204" pitchFamily="66" charset="0"/>
                <a:ea typeface="Aptos" panose="020B0004020202020204" pitchFamily="34" charset="0"/>
                <a:cs typeface="Cavolini" panose="03000502040302020204" pitchFamily="66" charset="0"/>
              </a:rPr>
              <a:t>v konfiguračním prostoru, nikoli pohybem „obrazových“ bodů reprezentujících systém v tomto prostoru. Zkoumání pohybu těchto bodů, které je předmětem klasické mechaniky, představuje pouze přibližný způsob popisu a má právě takové oprávnění, jaké má geometrická čili „paprsková“ optika ve srovnání se skutečným optickým dějem. Makroskopický mechanický proces bude znázorněn jako vlnový signál výše popsaného druhu, který lze s dostatečnou přesností považovat za bodový ve srovnání s geometrickou strukturou dráhy. Viděli jsme, že pro takový signál či skupinu vln platí přesně tytéž pohybové zákony, jaké klasická mechanika stanovuje pro pohyb „obrazového“ bodu. Tento způsob výkladu však ztrácí veškerý smysl tam, kde struktura dráhy již není velmi velká ve srovnání s vlnovými délkami, anebo je s nimi dokonce srovnatelná. Pak </a:t>
            </a:r>
            <a:r>
              <a:rPr lang="cs-CZ" sz="1900" i="1" kern="100" dirty="0">
                <a:solidFill>
                  <a:schemeClr val="bg1"/>
                </a:solidFill>
                <a:effectLst/>
                <a:latin typeface="Cavolini" panose="03000502040302020204" pitchFamily="66" charset="0"/>
                <a:ea typeface="Aptos" panose="020B0004020202020204" pitchFamily="34" charset="0"/>
                <a:cs typeface="Cavolini" panose="03000502040302020204" pitchFamily="66" charset="0"/>
              </a:rPr>
              <a:t>musíme</a:t>
            </a:r>
            <a:r>
              <a:rPr lang="cs-CZ" sz="1900" kern="100" dirty="0">
                <a:solidFill>
                  <a:schemeClr val="bg1"/>
                </a:solidFill>
                <a:effectLst/>
                <a:latin typeface="Cavolini" panose="03000502040302020204" pitchFamily="66" charset="0"/>
                <a:ea typeface="Aptos" panose="020B0004020202020204" pitchFamily="34" charset="0"/>
                <a:cs typeface="Cavolini" panose="03000502040302020204" pitchFamily="66" charset="0"/>
              </a:rPr>
              <a:t> postupovat přísně podle vlnové teorie, tj. chceme-li si utvořit představu </a:t>
            </a:r>
            <a:r>
              <a:rPr lang="cs-CZ" sz="1900" kern="100" dirty="0">
                <a:solidFill>
                  <a:schemeClr val="bg1"/>
                </a:solidFill>
                <a:latin typeface="Cavolini" panose="03000502040302020204" pitchFamily="66" charset="0"/>
                <a:ea typeface="Aptos" panose="020B0004020202020204" pitchFamily="34" charset="0"/>
                <a:cs typeface="Cavolini" panose="03000502040302020204" pitchFamily="66" charset="0"/>
              </a:rPr>
              <a:t>o </a:t>
            </a:r>
            <a:r>
              <a:rPr lang="cs-CZ" sz="1900" kern="100" dirty="0">
                <a:solidFill>
                  <a:schemeClr val="bg1"/>
                </a:solidFill>
                <a:effectLst/>
                <a:latin typeface="Cavolini" panose="03000502040302020204" pitchFamily="66" charset="0"/>
                <a:ea typeface="Aptos" panose="020B0004020202020204" pitchFamily="34" charset="0"/>
                <a:cs typeface="Cavolini" panose="03000502040302020204" pitchFamily="66" charset="0"/>
              </a:rPr>
              <a:t>mnohosti možných procesů, </a:t>
            </a:r>
            <a:r>
              <a:rPr lang="cs-CZ" sz="1900" i="1" u="sng"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musíme </a:t>
            </a:r>
            <a:r>
              <a:rPr lang="cs-CZ" sz="1900" u="sng"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vycházet z </a:t>
            </a:r>
            <a:r>
              <a:rPr lang="cs-CZ" sz="1900" i="1" u="sng" kern="100" dirty="0">
                <a:solidFill>
                  <a:schemeClr val="accent6">
                    <a:lumMod val="75000"/>
                  </a:schemeClr>
                </a:solidFill>
                <a:effectLst>
                  <a:outerShdw blurRad="38100" dist="38100" dir="2700000" algn="tl">
                    <a:srgbClr val="000000">
                      <a:alpha val="43137"/>
                    </a:srgbClr>
                  </a:outerShdw>
                </a:effectLst>
                <a:latin typeface="Cavolini" panose="03000502040302020204" pitchFamily="66" charset="0"/>
                <a:ea typeface="Aptos" panose="020B0004020202020204" pitchFamily="34" charset="0"/>
                <a:cs typeface="Cavolini" panose="03000502040302020204" pitchFamily="66" charset="0"/>
              </a:rPr>
              <a:t>vlnové rovnice</a:t>
            </a:r>
            <a:endParaRPr lang="cs-CZ" sz="1900" kern="100" dirty="0">
              <a:solidFill>
                <a:srgbClr val="0070C0"/>
              </a:solidFill>
              <a:effectLst/>
              <a:latin typeface="Cavolini" panose="03000502040302020204" pitchFamily="66" charset="0"/>
              <a:ea typeface="Aptos" panose="020B0004020202020204" pitchFamily="34" charset="0"/>
              <a:cs typeface="Cavolini" panose="03000502040302020204" pitchFamily="66" charset="0"/>
            </a:endParaRPr>
          </a:p>
        </p:txBody>
      </p:sp>
      <p:sp>
        <p:nvSpPr>
          <p:cNvPr id="43" name="TextovéPole 42">
            <a:extLst>
              <a:ext uri="{FF2B5EF4-FFF2-40B4-BE49-F238E27FC236}">
                <a16:creationId xmlns:a16="http://schemas.microsoft.com/office/drawing/2014/main" id="{D13C0B45-B57E-DE9D-A125-470FF61023F7}"/>
              </a:ext>
            </a:extLst>
          </p:cNvPr>
          <p:cNvSpPr txBox="1"/>
          <p:nvPr/>
        </p:nvSpPr>
        <p:spPr>
          <a:xfrm>
            <a:off x="1959447" y="28602"/>
            <a:ext cx="8260595"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a:t>
            </a:r>
            <a:r>
              <a:rPr lang="cs-CZ" sz="2400" cap="small" dirty="0">
                <a:solidFill>
                  <a:schemeClr val="accent6">
                    <a:lumMod val="75000"/>
                  </a:schemeClr>
                </a:solidFill>
                <a:latin typeface="Calibri" panose="020F0502020204030204"/>
              </a:rPr>
              <a:t>odvozuje</a:t>
            </a:r>
            <a:r>
              <a:rPr lang="cs-CZ" sz="2400" cap="small" dirty="0">
                <a:solidFill>
                  <a:srgbClr val="70AD47">
                    <a:lumMod val="50000"/>
                  </a:srgbClr>
                </a:solidFill>
                <a:latin typeface="Calibri" panose="020F0502020204030204"/>
              </a:rPr>
              <a:t>“ </a:t>
            </a:r>
            <a:r>
              <a:rPr lang="cs-CZ" sz="2400" cap="small" dirty="0" err="1">
                <a:solidFill>
                  <a:srgbClr val="70AD47">
                    <a:lumMod val="50000"/>
                  </a:srgbClr>
                </a:solidFill>
                <a:latin typeface="Calibri" panose="020F0502020204030204"/>
              </a:rPr>
              <a:t>nerelativistickou</a:t>
            </a:r>
            <a:r>
              <a:rPr lang="cs-CZ" sz="2400" cap="small" dirty="0">
                <a:solidFill>
                  <a:srgbClr val="70AD47">
                    <a:lumMod val="50000"/>
                  </a:srgbClr>
                </a:solidFill>
                <a:latin typeface="Calibri" panose="020F0502020204030204"/>
              </a:rPr>
              <a:t> </a:t>
            </a:r>
            <a:r>
              <a:rPr lang="cs-CZ" sz="2400" cap="small" dirty="0">
                <a:solidFill>
                  <a:schemeClr val="accent6">
                    <a:lumMod val="75000"/>
                  </a:schemeClr>
                </a:solidFill>
                <a:latin typeface="Calibri" panose="020F0502020204030204"/>
              </a:rPr>
              <a:t>vlnovou rovnici </a:t>
            </a:r>
            <a:r>
              <a:rPr lang="cs-CZ" sz="2400" cap="small" dirty="0">
                <a:solidFill>
                  <a:srgbClr val="70AD47">
                    <a:lumMod val="50000"/>
                  </a:srgbClr>
                </a:solidFill>
                <a:latin typeface="Calibri" panose="020F0502020204030204"/>
              </a:rPr>
              <a:t>(potřetí)</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3" name="TextovéPole 2">
            <a:extLst>
              <a:ext uri="{FF2B5EF4-FFF2-40B4-BE49-F238E27FC236}">
                <a16:creationId xmlns:a16="http://schemas.microsoft.com/office/drawing/2014/main" id="{47DCAC1B-9B2A-EE11-8586-0F5B0BE3ACF6}"/>
              </a:ext>
            </a:extLst>
          </p:cNvPr>
          <p:cNvSpPr txBox="1"/>
          <p:nvPr/>
        </p:nvSpPr>
        <p:spPr>
          <a:xfrm>
            <a:off x="11363013" y="0"/>
            <a:ext cx="415498" cy="507831"/>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II</a:t>
            </a:r>
          </a:p>
        </p:txBody>
      </p:sp>
      <p:sp>
        <p:nvSpPr>
          <p:cNvPr id="20" name="Obdélník 19">
            <a:extLst>
              <a:ext uri="{FF2B5EF4-FFF2-40B4-BE49-F238E27FC236}">
                <a16:creationId xmlns:a16="http://schemas.microsoft.com/office/drawing/2014/main" id="{171DDB93-3BFB-449B-F3B6-05C274E52DB1}"/>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7" name="TextovéPole 26">
            <a:extLst>
              <a:ext uri="{FF2B5EF4-FFF2-40B4-BE49-F238E27FC236}">
                <a16:creationId xmlns:a16="http://schemas.microsoft.com/office/drawing/2014/main" id="{19890FF1-0760-107E-2EF1-8F2AC9236DDB}"/>
              </a:ext>
            </a:extLst>
          </p:cNvPr>
          <p:cNvSpPr txBox="1"/>
          <p:nvPr/>
        </p:nvSpPr>
        <p:spPr>
          <a:xfrm>
            <a:off x="245311" y="701431"/>
            <a:ext cx="7562947" cy="3476401"/>
          </a:xfrm>
          <a:prstGeom prst="rect">
            <a:avLst/>
          </a:prstGeom>
          <a:noFill/>
        </p:spPr>
        <p:txBody>
          <a:bodyPr wrap="square">
            <a:spAutoFit/>
          </a:bodyPr>
          <a:lstStyle/>
          <a:p>
            <a:pPr>
              <a:lnSpc>
                <a:spcPct val="107000"/>
              </a:lnSpc>
              <a:spcAft>
                <a:spcPts val="800"/>
              </a:spcAft>
              <a:buNone/>
            </a:pPr>
            <a:r>
              <a:rPr lang="cs-CZ" sz="2000" kern="100" dirty="0" err="1">
                <a:solidFill>
                  <a:srgbClr val="00B050"/>
                </a:solidFill>
                <a:effectLst>
                  <a:outerShdw blurRad="38100" dist="38100" dir="2700000" algn="tl">
                    <a:srgbClr val="000000">
                      <a:alpha val="43137"/>
                    </a:srgbClr>
                  </a:outerShdw>
                </a:effectLst>
                <a:latin typeface="Cavolini" panose="03000502040302020204" pitchFamily="66" charset="0"/>
                <a:ea typeface="Times New Roman" panose="02020603050405020304" pitchFamily="18" charset="0"/>
                <a:cs typeface="Cavolini" panose="03000502040302020204" pitchFamily="66" charset="0"/>
              </a:rPr>
              <a:t>Schrödinger</a:t>
            </a:r>
            <a:r>
              <a:rPr lang="cs-CZ" sz="2000" kern="100" dirty="0">
                <a:solidFill>
                  <a:srgbClr val="0070C0"/>
                </a:solidFill>
                <a:latin typeface="Cavolini" panose="03000502040302020204" pitchFamily="66" charset="0"/>
                <a:ea typeface="Times New Roman" panose="02020603050405020304" pitchFamily="18" charset="0"/>
                <a:cs typeface="Cavolini" panose="03000502040302020204" pitchFamily="66" charset="0"/>
              </a:rPr>
              <a:t> v této chvíli přemítá:</a:t>
            </a:r>
          </a:p>
          <a:p>
            <a:pPr>
              <a:lnSpc>
                <a:spcPct val="107000"/>
              </a:lnSpc>
              <a:spcAft>
                <a:spcPts val="800"/>
              </a:spcAft>
              <a:buNone/>
            </a:pPr>
            <a:r>
              <a:rPr lang="cs-CZ" sz="2000" kern="100" dirty="0">
                <a:solidFill>
                  <a:schemeClr val="accent2">
                    <a:lumMod val="75000"/>
                  </a:schemeClr>
                </a:solidFill>
                <a:effectLst/>
                <a:latin typeface="Cavolini" panose="03000502040302020204" pitchFamily="66" charset="0"/>
                <a:ea typeface="Times New Roman" panose="02020603050405020304" pitchFamily="18" charset="0"/>
                <a:cs typeface="Cavolini" panose="03000502040302020204" pitchFamily="66" charset="0"/>
              </a:rPr>
              <a:t>„</a:t>
            </a:r>
            <a:r>
              <a:rPr lang="cs-CZ" sz="2000" u="sng"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Jak nyní máme postupovat při vlnové reprezentaci mechaniky </a:t>
            </a:r>
            <a:r>
              <a:rPr lang="cs-CZ" sz="2000"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v těch případech, kde je to nutné? Místo základních rovnic mechaniky </a:t>
            </a:r>
            <a:r>
              <a:rPr lang="cs-CZ" sz="2000" u="sng" kern="100" dirty="0">
                <a:solidFill>
                  <a:schemeClr val="tx2">
                    <a:lumMod val="50000"/>
                    <a:lumOff val="50000"/>
                  </a:schemeClr>
                </a:solidFill>
                <a:effectLst/>
                <a:latin typeface="Cavolini" panose="03000502040302020204" pitchFamily="66" charset="0"/>
                <a:ea typeface="Aptos" panose="020B0004020202020204" pitchFamily="34" charset="0"/>
                <a:cs typeface="Cavolini" panose="03000502040302020204" pitchFamily="66" charset="0"/>
              </a:rPr>
              <a:t>musíme vyjít z vlnové rovnice</a:t>
            </a:r>
            <a:r>
              <a:rPr lang="cs-CZ" sz="2000"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 (…) </a:t>
            </a:r>
            <a:r>
              <a:rPr lang="cs-CZ" sz="2000" u="sng"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Jediné</a:t>
            </a:r>
            <a:r>
              <a:rPr lang="cs-CZ" sz="2000"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 co máme pro určení rovnice, je </a:t>
            </a:r>
            <a:r>
              <a:rPr lang="cs-CZ" sz="2000" u="sng" kern="100" dirty="0">
                <a:solidFill>
                  <a:schemeClr val="accent2">
                    <a:lumMod val="75000"/>
                  </a:schemeClr>
                </a:solidFill>
                <a:effectLst>
                  <a:outerShdw blurRad="38100" dist="38100" dir="2700000" algn="tl">
                    <a:srgbClr val="000000">
                      <a:alpha val="43137"/>
                    </a:srgbClr>
                  </a:outerShdw>
                </a:effectLst>
                <a:latin typeface="Cavolini" panose="03000502040302020204" pitchFamily="66" charset="0"/>
                <a:ea typeface="Aptos" panose="020B0004020202020204" pitchFamily="34" charset="0"/>
                <a:cs typeface="Cavolini" panose="03000502040302020204" pitchFamily="66" charset="0"/>
              </a:rPr>
              <a:t>rychlost vlny</a:t>
            </a:r>
            <a:r>
              <a:rPr lang="cs-CZ" sz="2000" u="sng"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 </a:t>
            </a:r>
            <a:r>
              <a:rPr lang="cs-CZ" sz="2000" i="1" u="sng" kern="100" dirty="0">
                <a:solidFill>
                  <a:srgbClr val="FF0000"/>
                </a:solidFill>
                <a:effectLst>
                  <a:outerShdw blurRad="38100" dist="38100" dir="2700000" algn="tl">
                    <a:srgbClr val="000000">
                      <a:alpha val="43137"/>
                    </a:srgbClr>
                  </a:outerShdw>
                </a:effectLst>
                <a:latin typeface="Cavolini" panose="03000502040302020204" pitchFamily="66" charset="0"/>
                <a:ea typeface="Aptos" panose="020B0004020202020204" pitchFamily="34" charset="0"/>
                <a:cs typeface="Cavolini" panose="03000502040302020204" pitchFamily="66" charset="0"/>
              </a:rPr>
              <a:t>u</a:t>
            </a:r>
            <a:r>
              <a:rPr lang="cs-CZ" sz="2000" i="1" u="sng"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 </a:t>
            </a:r>
            <a:r>
              <a:rPr lang="cs-CZ" sz="2000"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jako funkce energie/frekvence; na základě toho vlnová rovnice zjevně není určena jednoznačně. </a:t>
            </a:r>
            <a:r>
              <a:rPr lang="cs-CZ" sz="2000" u="sng"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Není nijak jisté, že musí být právě </a:t>
            </a:r>
            <a:r>
              <a:rPr lang="cs-CZ" sz="2000" u="sng" kern="100" dirty="0">
                <a:solidFill>
                  <a:srgbClr val="00B050"/>
                </a:solidFill>
                <a:effectLst>
                  <a:outerShdw blurRad="38100" dist="38100" dir="2700000" algn="tl">
                    <a:srgbClr val="000000">
                      <a:alpha val="43137"/>
                    </a:srgbClr>
                  </a:outerShdw>
                </a:effectLst>
                <a:latin typeface="Cavolini" panose="03000502040302020204" pitchFamily="66" charset="0"/>
                <a:ea typeface="Aptos" panose="020B0004020202020204" pitchFamily="34" charset="0"/>
                <a:cs typeface="Cavolini" panose="03000502040302020204" pitchFamily="66" charset="0"/>
              </a:rPr>
              <a:t>druhého</a:t>
            </a:r>
            <a:r>
              <a:rPr lang="cs-CZ" sz="2000" u="sng" kern="100" dirty="0">
                <a:solidFill>
                  <a:schemeClr val="accent2">
                    <a:lumMod val="75000"/>
                  </a:schemeClr>
                </a:solidFill>
                <a:effectLst>
                  <a:outerShdw blurRad="38100" dist="38100" dir="2700000" algn="tl">
                    <a:srgbClr val="000000">
                      <a:alpha val="43137"/>
                    </a:srgbClr>
                  </a:outerShdw>
                </a:effectLst>
                <a:latin typeface="Cavolini" panose="03000502040302020204" pitchFamily="66" charset="0"/>
                <a:ea typeface="Aptos" panose="020B0004020202020204" pitchFamily="34" charset="0"/>
                <a:cs typeface="Cavolini" panose="03000502040302020204" pitchFamily="66" charset="0"/>
              </a:rPr>
              <a:t> řádu</a:t>
            </a:r>
            <a:r>
              <a:rPr lang="cs-CZ" sz="2000" u="sng"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 </a:t>
            </a:r>
            <a:r>
              <a:rPr lang="cs-CZ" sz="2000" u="sng" kern="100" dirty="0">
                <a:solidFill>
                  <a:schemeClr val="accent2">
                    <a:lumMod val="75000"/>
                  </a:schemeClr>
                </a:solidFill>
                <a:effectLst/>
                <a:highlight>
                  <a:srgbClr val="FFFF00"/>
                </a:highlight>
                <a:latin typeface="Cavolini" panose="03000502040302020204" pitchFamily="66" charset="0"/>
                <a:ea typeface="Aptos" panose="020B0004020202020204" pitchFamily="34" charset="0"/>
                <a:cs typeface="Cavolini" panose="03000502040302020204" pitchFamily="66" charset="0"/>
              </a:rPr>
              <a:t>Pouze </a:t>
            </a:r>
            <a:r>
              <a:rPr lang="cs-CZ" sz="2000" u="sng" kern="100" dirty="0">
                <a:solidFill>
                  <a:schemeClr val="accent2">
                    <a:lumMod val="75000"/>
                  </a:schemeClr>
                </a:solidFill>
                <a:effectLst>
                  <a:outerShdw blurRad="38100" dist="38100" dir="2700000" algn="tl">
                    <a:srgbClr val="000000">
                      <a:alpha val="43137"/>
                    </a:srgbClr>
                  </a:outerShdw>
                </a:effectLst>
                <a:highlight>
                  <a:srgbClr val="FFFF00"/>
                </a:highlight>
                <a:latin typeface="Cavolini" panose="03000502040302020204" pitchFamily="66" charset="0"/>
                <a:ea typeface="Aptos" panose="020B0004020202020204" pitchFamily="34" charset="0"/>
                <a:cs typeface="Cavolini" panose="03000502040302020204" pitchFamily="66" charset="0"/>
              </a:rPr>
              <a:t>snaha o jednoduchost </a:t>
            </a:r>
            <a:r>
              <a:rPr lang="cs-CZ" sz="2000" u="sng" kern="100" dirty="0">
                <a:solidFill>
                  <a:schemeClr val="accent2">
                    <a:lumMod val="75000"/>
                  </a:schemeClr>
                </a:solidFill>
                <a:effectLst/>
                <a:highlight>
                  <a:srgbClr val="FFFF00"/>
                </a:highlight>
                <a:latin typeface="Cavolini" panose="03000502040302020204" pitchFamily="66" charset="0"/>
                <a:ea typeface="Aptos" panose="020B0004020202020204" pitchFamily="34" charset="0"/>
                <a:cs typeface="Cavolini" panose="03000502040302020204" pitchFamily="66" charset="0"/>
              </a:rPr>
              <a:t>vede     k tomu, že to nejprve zkusíme tímto způsobem</a:t>
            </a:r>
            <a:r>
              <a:rPr lang="cs-CZ" sz="2000"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 </a:t>
            </a:r>
          </a:p>
        </p:txBody>
      </p:sp>
      <mc:AlternateContent xmlns:mc="http://schemas.openxmlformats.org/markup-compatibility/2006" xmlns:a14="http://schemas.microsoft.com/office/drawing/2010/main">
        <mc:Choice Requires="a14">
          <p:sp>
            <p:nvSpPr>
              <p:cNvPr id="28" name="TextovéPole 27">
                <a:extLst>
                  <a:ext uri="{FF2B5EF4-FFF2-40B4-BE49-F238E27FC236}">
                    <a16:creationId xmlns:a16="http://schemas.microsoft.com/office/drawing/2014/main" id="{A67E8A97-D58D-FF66-D7FC-3E8C1066342E}"/>
                  </a:ext>
                </a:extLst>
              </p:cNvPr>
              <p:cNvSpPr txBox="1"/>
              <p:nvPr/>
            </p:nvSpPr>
            <p:spPr>
              <a:xfrm>
                <a:off x="8914666" y="2674502"/>
                <a:ext cx="2481192" cy="77598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cs-CZ" sz="2200" b="0" i="1" smtClean="0">
                          <a:solidFill>
                            <a:srgbClr val="FF0000"/>
                          </a:solidFill>
                          <a:latin typeface="Cambria Math" panose="02040503050406030204" pitchFamily="18" charset="0"/>
                          <a:ea typeface="Cambria Math" panose="02040503050406030204" pitchFamily="18" charset="0"/>
                        </a:rPr>
                        <m:t>𝑢</m:t>
                      </m:r>
                      <m:r>
                        <a:rPr lang="cs-CZ" sz="2200" i="1">
                          <a:latin typeface="Cambria Math" panose="02040503050406030204" pitchFamily="18" charset="0"/>
                          <a:ea typeface="Cambria Math" panose="02040503050406030204" pitchFamily="18" charset="0"/>
                        </a:rPr>
                        <m:t>=</m:t>
                      </m:r>
                      <m:f>
                        <m:fPr>
                          <m:ctrlPr>
                            <a:rPr lang="cs-CZ" sz="2200" b="0" i="1" smtClean="0">
                              <a:latin typeface="Cambria Math" panose="02040503050406030204" pitchFamily="18" charset="0"/>
                              <a:ea typeface="Cambria Math" panose="02040503050406030204" pitchFamily="18" charset="0"/>
                            </a:rPr>
                          </m:ctrlPr>
                        </m:fPr>
                        <m:num>
                          <m:r>
                            <a:rPr lang="cs-CZ" sz="2200" b="0" i="1" smtClean="0">
                              <a:latin typeface="Cambria Math" panose="02040503050406030204" pitchFamily="18" charset="0"/>
                              <a:ea typeface="Cambria Math" panose="02040503050406030204" pitchFamily="18" charset="0"/>
                            </a:rPr>
                            <m:t>𝐸</m:t>
                          </m:r>
                        </m:num>
                        <m:den>
                          <m:rad>
                            <m:radPr>
                              <m:degHide m:val="on"/>
                              <m:ctrlPr>
                                <a:rPr lang="cs-CZ" sz="2200" i="1">
                                  <a:latin typeface="Cambria Math" panose="02040503050406030204" pitchFamily="18" charset="0"/>
                                  <a:ea typeface="Cambria Math" panose="02040503050406030204" pitchFamily="18" charset="0"/>
                                </a:rPr>
                              </m:ctrlPr>
                            </m:radPr>
                            <m:deg/>
                            <m:e>
                              <m:r>
                                <a:rPr lang="cs-CZ" sz="2200" i="1">
                                  <a:latin typeface="Cambria Math" panose="02040503050406030204" pitchFamily="18" charset="0"/>
                                  <a:ea typeface="Cambria Math" panose="02040503050406030204" pitchFamily="18" charset="0"/>
                                </a:rPr>
                                <m:t>2</m:t>
                              </m:r>
                              <m:r>
                                <a:rPr lang="cs-CZ" sz="2200" i="1">
                                  <a:latin typeface="Cambria Math" panose="02040503050406030204" pitchFamily="18" charset="0"/>
                                  <a:ea typeface="Cambria Math" panose="02040503050406030204" pitchFamily="18" charset="0"/>
                                </a:rPr>
                                <m:t>𝑚</m:t>
                              </m:r>
                              <m:d>
                                <m:dPr>
                                  <m:begChr m:val="["/>
                                  <m:endChr m:val="]"/>
                                  <m:ctrlPr>
                                    <a:rPr lang="cs-CZ" sz="2200" b="0" i="1" smtClean="0">
                                      <a:latin typeface="Cambria Math" panose="02040503050406030204" pitchFamily="18" charset="0"/>
                                      <a:ea typeface="Cambria Math" panose="02040503050406030204" pitchFamily="18" charset="0"/>
                                    </a:rPr>
                                  </m:ctrlPr>
                                </m:dPr>
                                <m:e>
                                  <m:r>
                                    <a:rPr lang="cs-CZ" sz="2200" b="0" i="1" smtClean="0">
                                      <a:latin typeface="Cambria Math" panose="02040503050406030204" pitchFamily="18" charset="0"/>
                                      <a:ea typeface="Cambria Math" panose="02040503050406030204" pitchFamily="18" charset="0"/>
                                    </a:rPr>
                                    <m:t>𝐸</m:t>
                                  </m:r>
                                  <m:r>
                                    <a:rPr lang="cs-CZ" sz="2200" b="0" i="1" smtClean="0">
                                      <a:latin typeface="Cambria Math" panose="02040503050406030204" pitchFamily="18" charset="0"/>
                                      <a:ea typeface="Cambria Math" panose="02040503050406030204" pitchFamily="18" charset="0"/>
                                    </a:rPr>
                                    <m:t>−</m:t>
                                  </m:r>
                                  <m:r>
                                    <a:rPr lang="cs-CZ" sz="2200" b="0" i="1" smtClean="0">
                                      <a:latin typeface="Cambria Math" panose="02040503050406030204" pitchFamily="18" charset="0"/>
                                      <a:ea typeface="Cambria Math" panose="02040503050406030204" pitchFamily="18" charset="0"/>
                                    </a:rPr>
                                    <m:t>𝑉</m:t>
                                  </m:r>
                                  <m:d>
                                    <m:dPr>
                                      <m:ctrlPr>
                                        <a:rPr lang="cs-CZ" sz="2200" b="0" i="1" smtClean="0">
                                          <a:latin typeface="Cambria Math" panose="02040503050406030204" pitchFamily="18" charset="0"/>
                                          <a:ea typeface="Cambria Math" panose="02040503050406030204" pitchFamily="18" charset="0"/>
                                        </a:rPr>
                                      </m:ctrlPr>
                                    </m:dPr>
                                    <m:e>
                                      <m:acc>
                                        <m:accPr>
                                          <m:chr m:val="⃗"/>
                                          <m:ctrlPr>
                                            <a:rPr lang="cs-CZ" sz="2200" b="0" i="1" smtClean="0">
                                              <a:latin typeface="Cambria Math" panose="02040503050406030204" pitchFamily="18" charset="0"/>
                                              <a:ea typeface="Cambria Math" panose="02040503050406030204" pitchFamily="18" charset="0"/>
                                            </a:rPr>
                                          </m:ctrlPr>
                                        </m:accPr>
                                        <m:e>
                                          <m:r>
                                            <a:rPr lang="cs-CZ" sz="2200" b="0" i="1" smtClean="0">
                                              <a:latin typeface="Cambria Math" panose="02040503050406030204" pitchFamily="18" charset="0"/>
                                              <a:ea typeface="Cambria Math" panose="02040503050406030204" pitchFamily="18" charset="0"/>
                                            </a:rPr>
                                            <m:t>𝑟</m:t>
                                          </m:r>
                                        </m:e>
                                      </m:acc>
                                    </m:e>
                                  </m:d>
                                </m:e>
                              </m:d>
                            </m:e>
                          </m:rad>
                        </m:den>
                      </m:f>
                    </m:oMath>
                  </m:oMathPara>
                </a14:m>
                <a:endParaRPr lang="cs-CZ" sz="2200" dirty="0"/>
              </a:p>
            </p:txBody>
          </p:sp>
        </mc:Choice>
        <mc:Fallback xmlns="">
          <p:sp>
            <p:nvSpPr>
              <p:cNvPr id="28" name="TextovéPole 27">
                <a:extLst>
                  <a:ext uri="{FF2B5EF4-FFF2-40B4-BE49-F238E27FC236}">
                    <a16:creationId xmlns:a16="http://schemas.microsoft.com/office/drawing/2014/main" id="{A67E8A97-D58D-FF66-D7FC-3E8C1066342E}"/>
                  </a:ext>
                </a:extLst>
              </p:cNvPr>
              <p:cNvSpPr txBox="1">
                <a:spLocks noRot="1" noChangeAspect="1" noMove="1" noResize="1" noEditPoints="1" noAdjustHandles="1" noChangeArrowheads="1" noChangeShapeType="1" noTextEdit="1"/>
              </p:cNvSpPr>
              <p:nvPr/>
            </p:nvSpPr>
            <p:spPr>
              <a:xfrm>
                <a:off x="8914666" y="2674502"/>
                <a:ext cx="2481192" cy="775982"/>
              </a:xfrm>
              <a:prstGeom prst="rect">
                <a:avLst/>
              </a:prstGeom>
              <a:blipFill>
                <a:blip r:embed="rId2"/>
                <a:stretch>
                  <a:fillRect/>
                </a:stretch>
              </a:blipFill>
            </p:spPr>
            <p:txBody>
              <a:bodyPr/>
              <a:lstStyle/>
              <a:p>
                <a:r>
                  <a:rPr lang="cs-CZ">
                    <a:noFill/>
                  </a:rPr>
                  <a:t> </a:t>
                </a:r>
              </a:p>
            </p:txBody>
          </p:sp>
        </mc:Fallback>
      </mc:AlternateContent>
      <p:sp>
        <p:nvSpPr>
          <p:cNvPr id="29" name="Obdélník 28">
            <a:extLst>
              <a:ext uri="{FF2B5EF4-FFF2-40B4-BE49-F238E27FC236}">
                <a16:creationId xmlns:a16="http://schemas.microsoft.com/office/drawing/2014/main" id="{2D9767B1-8239-FA37-0400-64D95909DBB2}"/>
              </a:ext>
            </a:extLst>
          </p:cNvPr>
          <p:cNvSpPr/>
          <p:nvPr/>
        </p:nvSpPr>
        <p:spPr>
          <a:xfrm>
            <a:off x="8770756" y="2536827"/>
            <a:ext cx="2731824" cy="107516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32" name="Přímá spojnice se šipkou 31">
            <a:extLst>
              <a:ext uri="{FF2B5EF4-FFF2-40B4-BE49-F238E27FC236}">
                <a16:creationId xmlns:a16="http://schemas.microsoft.com/office/drawing/2014/main" id="{86A4FE7D-60D8-E227-9E96-8903F0CC6EA8}"/>
              </a:ext>
            </a:extLst>
          </p:cNvPr>
          <p:cNvCxnSpPr>
            <a:cxnSpLocks/>
          </p:cNvCxnSpPr>
          <p:nvPr/>
        </p:nvCxnSpPr>
        <p:spPr>
          <a:xfrm flipV="1">
            <a:off x="1246094" y="1290917"/>
            <a:ext cx="8023412" cy="2209989"/>
          </a:xfrm>
          <a:prstGeom prst="straightConnector1">
            <a:avLst/>
          </a:prstGeom>
          <a:ln>
            <a:solidFill>
              <a:schemeClr val="accent3">
                <a:lumMod val="60000"/>
                <a:lumOff val="40000"/>
              </a:schemeClr>
            </a:solidFill>
            <a:tailEnd type="stealth" w="lg" len="lg"/>
          </a:ln>
        </p:spPr>
        <p:style>
          <a:lnRef idx="2">
            <a:schemeClr val="accent1"/>
          </a:lnRef>
          <a:fillRef idx="0">
            <a:schemeClr val="accent1"/>
          </a:fillRef>
          <a:effectRef idx="1">
            <a:schemeClr val="accent1"/>
          </a:effectRef>
          <a:fontRef idx="minor">
            <a:schemeClr val="tx1"/>
          </a:fontRef>
        </p:style>
      </p:cxnSp>
      <p:grpSp>
        <p:nvGrpSpPr>
          <p:cNvPr id="35" name="Skupina 34">
            <a:extLst>
              <a:ext uri="{FF2B5EF4-FFF2-40B4-BE49-F238E27FC236}">
                <a16:creationId xmlns:a16="http://schemas.microsoft.com/office/drawing/2014/main" id="{F1E1AAC2-C833-EFCC-73E8-05212A6149CF}"/>
              </a:ext>
            </a:extLst>
          </p:cNvPr>
          <p:cNvGrpSpPr/>
          <p:nvPr/>
        </p:nvGrpSpPr>
        <p:grpSpPr>
          <a:xfrm>
            <a:off x="9269506" y="701431"/>
            <a:ext cx="2608729" cy="1075160"/>
            <a:chOff x="9269506" y="701431"/>
            <a:chExt cx="2608729" cy="1075160"/>
          </a:xfrm>
        </p:grpSpPr>
        <mc:AlternateContent xmlns:mc="http://schemas.openxmlformats.org/markup-compatibility/2006" xmlns:a14="http://schemas.microsoft.com/office/drawing/2010/main">
          <mc:Choice Requires="a14">
            <p:sp>
              <p:nvSpPr>
                <p:cNvPr id="31" name="TextovéPole 30">
                  <a:extLst>
                    <a:ext uri="{FF2B5EF4-FFF2-40B4-BE49-F238E27FC236}">
                      <a16:creationId xmlns:a16="http://schemas.microsoft.com/office/drawing/2014/main" id="{F9CA7288-5EBD-3B00-0168-6067C5610853}"/>
                    </a:ext>
                  </a:extLst>
                </p:cNvPr>
                <p:cNvSpPr txBox="1"/>
                <p:nvPr/>
              </p:nvSpPr>
              <p:spPr>
                <a:xfrm>
                  <a:off x="9400981" y="829124"/>
                  <a:ext cx="2262735" cy="7411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ea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𝜓</m:t>
                        </m:r>
                        <m:r>
                          <a:rPr lang="cs-CZ" sz="2400" b="0" i="1" smtClean="0">
                            <a:latin typeface="Cambria Math" panose="02040503050406030204" pitchFamily="18" charset="0"/>
                          </a:rPr>
                          <m:t>=−</m:t>
                        </m:r>
                        <m:f>
                          <m:fPr>
                            <m:ctrlPr>
                              <a:rPr lang="cs-CZ" sz="2400" b="0" i="1" smtClean="0">
                                <a:latin typeface="Cambria Math" panose="02040503050406030204" pitchFamily="18" charset="0"/>
                              </a:rPr>
                            </m:ctrlPr>
                          </m:fPr>
                          <m:num>
                            <m:r>
                              <a:rPr lang="cs-CZ" sz="2400" b="0" i="1" smtClean="0">
                                <a:latin typeface="Cambria Math" panose="02040503050406030204" pitchFamily="18" charset="0"/>
                              </a:rPr>
                              <m:t>4</m:t>
                            </m:r>
                            <m:sSup>
                              <m:sSupPr>
                                <m:ctrlPr>
                                  <a:rPr lang="cs-CZ" sz="2400" b="0" i="1" smtClean="0">
                                    <a:latin typeface="Cambria Math" panose="02040503050406030204" pitchFamily="18" charset="0"/>
                                    <a:ea typeface="Cambria Math" panose="02040503050406030204" pitchFamily="18" charset="0"/>
                                  </a:rPr>
                                </m:ctrlPr>
                              </m:sSupPr>
                              <m:e>
                                <m:r>
                                  <a:rPr lang="cs-CZ" sz="2400" b="0" i="1" smtClean="0">
                                    <a:latin typeface="Cambria Math" panose="02040503050406030204" pitchFamily="18" charset="0"/>
                                    <a:ea typeface="Cambria Math" panose="02040503050406030204" pitchFamily="18" charset="0"/>
                                  </a:rPr>
                                  <m:t>𝜋</m:t>
                                </m:r>
                              </m:e>
                              <m:sup>
                                <m:r>
                                  <a:rPr lang="cs-CZ" sz="2400" b="0" i="1" smtClean="0">
                                    <a:latin typeface="Cambria Math" panose="02040503050406030204" pitchFamily="18" charset="0"/>
                                  </a:rPr>
                                  <m:t>2</m:t>
                                </m:r>
                              </m:sup>
                            </m:sSup>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𝑓</m:t>
                                </m:r>
                              </m:e>
                              <m:sup>
                                <m:r>
                                  <a:rPr lang="cs-CZ" sz="2400" b="0" i="1" smtClean="0">
                                    <a:latin typeface="Cambria Math" panose="02040503050406030204" pitchFamily="18" charset="0"/>
                                  </a:rPr>
                                  <m:t>2</m:t>
                                </m:r>
                              </m:sup>
                            </m:sSup>
                          </m:num>
                          <m:den>
                            <m:sSup>
                              <m:sSupPr>
                                <m:ctrlPr>
                                  <a:rPr lang="cs-CZ" sz="2400" i="1" smtClean="0">
                                    <a:solidFill>
                                      <a:srgbClr val="FF0000"/>
                                    </a:solidFill>
                                    <a:latin typeface="Cambria Math" panose="02040503050406030204" pitchFamily="18" charset="0"/>
                                  </a:rPr>
                                </m:ctrlPr>
                              </m:sSupPr>
                              <m:e>
                                <m:r>
                                  <a:rPr lang="cs-CZ" sz="2400" i="1" smtClean="0">
                                    <a:solidFill>
                                      <a:srgbClr val="FF0000"/>
                                    </a:solidFill>
                                    <a:latin typeface="Cambria Math" panose="02040503050406030204" pitchFamily="18" charset="0"/>
                                  </a:rPr>
                                  <m:t>𝑢</m:t>
                                </m:r>
                              </m:e>
                              <m:sup>
                                <m:r>
                                  <a:rPr lang="cs-CZ" sz="2400" i="1">
                                    <a:latin typeface="Cambria Math" panose="02040503050406030204" pitchFamily="18" charset="0"/>
                                  </a:rPr>
                                  <m:t>2</m:t>
                                </m:r>
                              </m:sup>
                            </m:sSup>
                          </m:den>
                        </m:f>
                        <m:r>
                          <a:rPr lang="cs-CZ" sz="2400" i="1">
                            <a:latin typeface="Cambria Math" panose="02040503050406030204" pitchFamily="18" charset="0"/>
                            <a:ea typeface="Cambria Math" panose="02040503050406030204" pitchFamily="18" charset="0"/>
                          </a:rPr>
                          <m:t>𝜓</m:t>
                        </m:r>
                      </m:oMath>
                    </m:oMathPara>
                  </a14:m>
                  <a:endParaRPr lang="cs-CZ" sz="2400" dirty="0"/>
                </a:p>
              </p:txBody>
            </p:sp>
          </mc:Choice>
          <mc:Fallback xmlns="">
            <p:sp>
              <p:nvSpPr>
                <p:cNvPr id="31" name="TextovéPole 30">
                  <a:extLst>
                    <a:ext uri="{FF2B5EF4-FFF2-40B4-BE49-F238E27FC236}">
                      <a16:creationId xmlns:a16="http://schemas.microsoft.com/office/drawing/2014/main" id="{F9CA7288-5EBD-3B00-0168-6067C5610853}"/>
                    </a:ext>
                  </a:extLst>
                </p:cNvPr>
                <p:cNvSpPr txBox="1">
                  <a:spLocks noRot="1" noChangeAspect="1" noMove="1" noResize="1" noEditPoints="1" noAdjustHandles="1" noChangeArrowheads="1" noChangeShapeType="1" noTextEdit="1"/>
                </p:cNvSpPr>
                <p:nvPr/>
              </p:nvSpPr>
              <p:spPr>
                <a:xfrm>
                  <a:off x="9400981" y="829124"/>
                  <a:ext cx="2262735" cy="741165"/>
                </a:xfrm>
                <a:prstGeom prst="rect">
                  <a:avLst/>
                </a:prstGeom>
                <a:blipFill>
                  <a:blip r:embed="rId3"/>
                  <a:stretch>
                    <a:fillRect/>
                  </a:stretch>
                </a:blipFill>
              </p:spPr>
              <p:txBody>
                <a:bodyPr/>
                <a:lstStyle/>
                <a:p>
                  <a:r>
                    <a:rPr lang="cs-CZ">
                      <a:noFill/>
                    </a:rPr>
                    <a:t> </a:t>
                  </a:r>
                </a:p>
              </p:txBody>
            </p:sp>
          </mc:Fallback>
        </mc:AlternateContent>
        <p:sp>
          <p:nvSpPr>
            <p:cNvPr id="34" name="Obdélník 33">
              <a:extLst>
                <a:ext uri="{FF2B5EF4-FFF2-40B4-BE49-F238E27FC236}">
                  <a16:creationId xmlns:a16="http://schemas.microsoft.com/office/drawing/2014/main" id="{59F3CA74-EEB3-4000-A6E8-CB0C5F247A50}"/>
                </a:ext>
              </a:extLst>
            </p:cNvPr>
            <p:cNvSpPr/>
            <p:nvPr/>
          </p:nvSpPr>
          <p:spPr>
            <a:xfrm>
              <a:off x="9269506" y="701431"/>
              <a:ext cx="2608729" cy="1075160"/>
            </a:xfrm>
            <a:prstGeom prst="rect">
              <a:avLst/>
            </a:prstGeom>
            <a:no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7" name="Volný tvar: obrazec 6">
            <a:extLst>
              <a:ext uri="{FF2B5EF4-FFF2-40B4-BE49-F238E27FC236}">
                <a16:creationId xmlns:a16="http://schemas.microsoft.com/office/drawing/2014/main" id="{9B2F9A6A-6710-5B1D-A351-7BA00DBEF9E7}"/>
              </a:ext>
            </a:extLst>
          </p:cNvPr>
          <p:cNvSpPr/>
          <p:nvPr/>
        </p:nvSpPr>
        <p:spPr>
          <a:xfrm>
            <a:off x="3917576" y="4921624"/>
            <a:ext cx="5360895" cy="1177270"/>
          </a:xfrm>
          <a:custGeom>
            <a:avLst/>
            <a:gdLst>
              <a:gd name="csX0" fmla="*/ 2420471 w 5360895"/>
              <a:gd name="csY0" fmla="*/ 0 h 1177270"/>
              <a:gd name="csX1" fmla="*/ 2133600 w 5360895"/>
              <a:gd name="csY1" fmla="*/ 17929 h 1177270"/>
              <a:gd name="csX2" fmla="*/ 1909483 w 5360895"/>
              <a:gd name="csY2" fmla="*/ 35858 h 1177270"/>
              <a:gd name="csX3" fmla="*/ 1757083 w 5360895"/>
              <a:gd name="csY3" fmla="*/ 71717 h 1177270"/>
              <a:gd name="csX4" fmla="*/ 1192306 w 5360895"/>
              <a:gd name="csY4" fmla="*/ 35858 h 1177270"/>
              <a:gd name="csX5" fmla="*/ 591671 w 5360895"/>
              <a:gd name="csY5" fmla="*/ 53788 h 1177270"/>
              <a:gd name="csX6" fmla="*/ 484095 w 5360895"/>
              <a:gd name="csY6" fmla="*/ 71717 h 1177270"/>
              <a:gd name="csX7" fmla="*/ 331695 w 5360895"/>
              <a:gd name="csY7" fmla="*/ 152400 h 1177270"/>
              <a:gd name="csX8" fmla="*/ 259977 w 5360895"/>
              <a:gd name="csY8" fmla="*/ 170329 h 1177270"/>
              <a:gd name="csX9" fmla="*/ 215153 w 5360895"/>
              <a:gd name="csY9" fmla="*/ 206188 h 1177270"/>
              <a:gd name="csX10" fmla="*/ 134471 w 5360895"/>
              <a:gd name="csY10" fmla="*/ 242047 h 1177270"/>
              <a:gd name="csX11" fmla="*/ 17930 w 5360895"/>
              <a:gd name="csY11" fmla="*/ 385482 h 1177270"/>
              <a:gd name="csX12" fmla="*/ 8965 w 5360895"/>
              <a:gd name="csY12" fmla="*/ 457200 h 1177270"/>
              <a:gd name="csX13" fmla="*/ 0 w 5360895"/>
              <a:gd name="csY13" fmla="*/ 510988 h 1177270"/>
              <a:gd name="csX14" fmla="*/ 8965 w 5360895"/>
              <a:gd name="csY14" fmla="*/ 753035 h 1177270"/>
              <a:gd name="csX15" fmla="*/ 26895 w 5360895"/>
              <a:gd name="csY15" fmla="*/ 788894 h 1177270"/>
              <a:gd name="csX16" fmla="*/ 71718 w 5360895"/>
              <a:gd name="csY16" fmla="*/ 842682 h 1177270"/>
              <a:gd name="csX17" fmla="*/ 107577 w 5360895"/>
              <a:gd name="csY17" fmla="*/ 860611 h 1177270"/>
              <a:gd name="csX18" fmla="*/ 161365 w 5360895"/>
              <a:gd name="csY18" fmla="*/ 905435 h 1177270"/>
              <a:gd name="csX19" fmla="*/ 224118 w 5360895"/>
              <a:gd name="csY19" fmla="*/ 950258 h 1177270"/>
              <a:gd name="csX20" fmla="*/ 340659 w 5360895"/>
              <a:gd name="csY20" fmla="*/ 1048870 h 1177270"/>
              <a:gd name="csX21" fmla="*/ 475130 w 5360895"/>
              <a:gd name="csY21" fmla="*/ 1093694 h 1177270"/>
              <a:gd name="csX22" fmla="*/ 690283 w 5360895"/>
              <a:gd name="csY22" fmla="*/ 1111623 h 1177270"/>
              <a:gd name="csX23" fmla="*/ 842683 w 5360895"/>
              <a:gd name="csY23" fmla="*/ 1129552 h 1177270"/>
              <a:gd name="csX24" fmla="*/ 1246095 w 5360895"/>
              <a:gd name="csY24" fmla="*/ 1147482 h 1177270"/>
              <a:gd name="csX25" fmla="*/ 1918448 w 5360895"/>
              <a:gd name="csY25" fmla="*/ 1174376 h 1177270"/>
              <a:gd name="csX26" fmla="*/ 2904565 w 5360895"/>
              <a:gd name="csY26" fmla="*/ 1156447 h 1177270"/>
              <a:gd name="csX27" fmla="*/ 3316942 w 5360895"/>
              <a:gd name="csY27" fmla="*/ 1129552 h 1177270"/>
              <a:gd name="csX28" fmla="*/ 3532095 w 5360895"/>
              <a:gd name="csY28" fmla="*/ 1111623 h 1177270"/>
              <a:gd name="csX29" fmla="*/ 4769224 w 5360895"/>
              <a:gd name="csY29" fmla="*/ 1093694 h 1177270"/>
              <a:gd name="csX30" fmla="*/ 5038165 w 5360895"/>
              <a:gd name="csY30" fmla="*/ 1057835 h 1177270"/>
              <a:gd name="csX31" fmla="*/ 5154706 w 5360895"/>
              <a:gd name="csY31" fmla="*/ 968188 h 1177270"/>
              <a:gd name="csX32" fmla="*/ 5181600 w 5360895"/>
              <a:gd name="csY32" fmla="*/ 923364 h 1177270"/>
              <a:gd name="csX33" fmla="*/ 5262283 w 5360895"/>
              <a:gd name="csY33" fmla="*/ 806823 h 1177270"/>
              <a:gd name="csX34" fmla="*/ 5289177 w 5360895"/>
              <a:gd name="csY34" fmla="*/ 744070 h 1177270"/>
              <a:gd name="csX35" fmla="*/ 5360895 w 5360895"/>
              <a:gd name="csY35" fmla="*/ 591670 h 1177270"/>
              <a:gd name="csX36" fmla="*/ 5334000 w 5360895"/>
              <a:gd name="csY36" fmla="*/ 475129 h 1177270"/>
              <a:gd name="csX37" fmla="*/ 5244353 w 5360895"/>
              <a:gd name="csY37" fmla="*/ 367552 h 1177270"/>
              <a:gd name="csX38" fmla="*/ 5208495 w 5360895"/>
              <a:gd name="csY38" fmla="*/ 349623 h 1177270"/>
              <a:gd name="csX39" fmla="*/ 5136777 w 5360895"/>
              <a:gd name="csY39" fmla="*/ 304800 h 1177270"/>
              <a:gd name="csX40" fmla="*/ 5065059 w 5360895"/>
              <a:gd name="csY40" fmla="*/ 268941 h 1177270"/>
              <a:gd name="csX41" fmla="*/ 4921624 w 5360895"/>
              <a:gd name="csY41" fmla="*/ 197223 h 1177270"/>
              <a:gd name="csX42" fmla="*/ 4867836 w 5360895"/>
              <a:gd name="csY42" fmla="*/ 170329 h 1177270"/>
              <a:gd name="csX43" fmla="*/ 4814048 w 5360895"/>
              <a:gd name="csY43" fmla="*/ 161364 h 1177270"/>
              <a:gd name="csX44" fmla="*/ 4670612 w 5360895"/>
              <a:gd name="csY44" fmla="*/ 134470 h 1177270"/>
              <a:gd name="csX45" fmla="*/ 3899648 w 5360895"/>
              <a:gd name="csY45" fmla="*/ 134470 h 1177270"/>
              <a:gd name="csX46" fmla="*/ 3810000 w 5360895"/>
              <a:gd name="csY46" fmla="*/ 125505 h 1177270"/>
              <a:gd name="csX47" fmla="*/ 3567953 w 5360895"/>
              <a:gd name="csY47" fmla="*/ 98611 h 1177270"/>
              <a:gd name="csX48" fmla="*/ 3406589 w 5360895"/>
              <a:gd name="csY48" fmla="*/ 71717 h 1177270"/>
              <a:gd name="csX49" fmla="*/ 3074895 w 5360895"/>
              <a:gd name="csY49" fmla="*/ 80682 h 1177270"/>
              <a:gd name="csX50" fmla="*/ 2904565 w 5360895"/>
              <a:gd name="csY50" fmla="*/ 89647 h 1177270"/>
              <a:gd name="csX51" fmla="*/ 2456330 w 5360895"/>
              <a:gd name="csY51" fmla="*/ 35858 h 1177270"/>
              <a:gd name="csX52" fmla="*/ 2447365 w 5360895"/>
              <a:gd name="csY52" fmla="*/ 71717 h 11772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Lst>
            <a:rect l="l" t="t" r="r" b="b"/>
            <a:pathLst>
              <a:path w="5360895" h="1177270">
                <a:moveTo>
                  <a:pt x="2420471" y="0"/>
                </a:moveTo>
                <a:lnTo>
                  <a:pt x="2133600" y="17929"/>
                </a:lnTo>
                <a:lnTo>
                  <a:pt x="1909483" y="35858"/>
                </a:lnTo>
                <a:cubicBezTo>
                  <a:pt x="1858683" y="47811"/>
                  <a:pt x="1809216" y="69347"/>
                  <a:pt x="1757083" y="71717"/>
                </a:cubicBezTo>
                <a:cubicBezTo>
                  <a:pt x="1397271" y="88072"/>
                  <a:pt x="1425306" y="85786"/>
                  <a:pt x="1192306" y="35858"/>
                </a:cubicBezTo>
                <a:cubicBezTo>
                  <a:pt x="992094" y="41835"/>
                  <a:pt x="791716" y="43659"/>
                  <a:pt x="591671" y="53788"/>
                </a:cubicBezTo>
                <a:cubicBezTo>
                  <a:pt x="555364" y="55626"/>
                  <a:pt x="519251" y="62465"/>
                  <a:pt x="484095" y="71717"/>
                </a:cubicBezTo>
                <a:cubicBezTo>
                  <a:pt x="414623" y="89999"/>
                  <a:pt x="402096" y="121111"/>
                  <a:pt x="331695" y="152400"/>
                </a:cubicBezTo>
                <a:cubicBezTo>
                  <a:pt x="309177" y="162408"/>
                  <a:pt x="283883" y="164353"/>
                  <a:pt x="259977" y="170329"/>
                </a:cubicBezTo>
                <a:cubicBezTo>
                  <a:pt x="245036" y="182282"/>
                  <a:pt x="231766" y="196695"/>
                  <a:pt x="215153" y="206188"/>
                </a:cubicBezTo>
                <a:cubicBezTo>
                  <a:pt x="189600" y="220790"/>
                  <a:pt x="156895" y="222986"/>
                  <a:pt x="134471" y="242047"/>
                </a:cubicBezTo>
                <a:cubicBezTo>
                  <a:pt x="82790" y="285976"/>
                  <a:pt x="52676" y="333361"/>
                  <a:pt x="17930" y="385482"/>
                </a:cubicBezTo>
                <a:cubicBezTo>
                  <a:pt x="14942" y="409388"/>
                  <a:pt x="12372" y="433350"/>
                  <a:pt x="8965" y="457200"/>
                </a:cubicBezTo>
                <a:cubicBezTo>
                  <a:pt x="6394" y="475194"/>
                  <a:pt x="0" y="492811"/>
                  <a:pt x="0" y="510988"/>
                </a:cubicBezTo>
                <a:cubicBezTo>
                  <a:pt x="0" y="591726"/>
                  <a:pt x="1188" y="672673"/>
                  <a:pt x="8965" y="753035"/>
                </a:cubicBezTo>
                <a:cubicBezTo>
                  <a:pt x="10252" y="766337"/>
                  <a:pt x="19812" y="777561"/>
                  <a:pt x="26895" y="788894"/>
                </a:cubicBezTo>
                <a:cubicBezTo>
                  <a:pt x="31735" y="796638"/>
                  <a:pt x="58569" y="833916"/>
                  <a:pt x="71718" y="842682"/>
                </a:cubicBezTo>
                <a:cubicBezTo>
                  <a:pt x="82837" y="850095"/>
                  <a:pt x="96629" y="852947"/>
                  <a:pt x="107577" y="860611"/>
                </a:cubicBezTo>
                <a:cubicBezTo>
                  <a:pt x="126697" y="873995"/>
                  <a:pt x="142866" y="891205"/>
                  <a:pt x="161365" y="905435"/>
                </a:cubicBezTo>
                <a:cubicBezTo>
                  <a:pt x="181740" y="921108"/>
                  <a:pt x="204601" y="933529"/>
                  <a:pt x="224118" y="950258"/>
                </a:cubicBezTo>
                <a:cubicBezTo>
                  <a:pt x="317535" y="1030329"/>
                  <a:pt x="251020" y="995086"/>
                  <a:pt x="340659" y="1048870"/>
                </a:cubicBezTo>
                <a:cubicBezTo>
                  <a:pt x="382458" y="1073950"/>
                  <a:pt x="426174" y="1083903"/>
                  <a:pt x="475130" y="1093694"/>
                </a:cubicBezTo>
                <a:cubicBezTo>
                  <a:pt x="520391" y="1102746"/>
                  <a:pt x="661740" y="1108947"/>
                  <a:pt x="690283" y="1111623"/>
                </a:cubicBezTo>
                <a:cubicBezTo>
                  <a:pt x="741210" y="1116397"/>
                  <a:pt x="791639" y="1126259"/>
                  <a:pt x="842683" y="1129552"/>
                </a:cubicBezTo>
                <a:cubicBezTo>
                  <a:pt x="977007" y="1138218"/>
                  <a:pt x="1246095" y="1147482"/>
                  <a:pt x="1246095" y="1147482"/>
                </a:cubicBezTo>
                <a:cubicBezTo>
                  <a:pt x="1534494" y="1185934"/>
                  <a:pt x="1429799" y="1177250"/>
                  <a:pt x="1918448" y="1174376"/>
                </a:cubicBezTo>
                <a:cubicBezTo>
                  <a:pt x="2247202" y="1172442"/>
                  <a:pt x="2575859" y="1162423"/>
                  <a:pt x="2904565" y="1156447"/>
                </a:cubicBezTo>
                <a:cubicBezTo>
                  <a:pt x="3066275" y="1091761"/>
                  <a:pt x="2909707" y="1148347"/>
                  <a:pt x="3316942" y="1129552"/>
                </a:cubicBezTo>
                <a:cubicBezTo>
                  <a:pt x="3388832" y="1126234"/>
                  <a:pt x="3460151" y="1113399"/>
                  <a:pt x="3532095" y="1111623"/>
                </a:cubicBezTo>
                <a:cubicBezTo>
                  <a:pt x="3944389" y="1101443"/>
                  <a:pt x="4356848" y="1099670"/>
                  <a:pt x="4769224" y="1093694"/>
                </a:cubicBezTo>
                <a:cubicBezTo>
                  <a:pt x="4858871" y="1081741"/>
                  <a:pt x="4949387" y="1075097"/>
                  <a:pt x="5038165" y="1057835"/>
                </a:cubicBezTo>
                <a:cubicBezTo>
                  <a:pt x="5078152" y="1050060"/>
                  <a:pt x="5137192" y="997378"/>
                  <a:pt x="5154706" y="968188"/>
                </a:cubicBezTo>
                <a:cubicBezTo>
                  <a:pt x="5163671" y="953247"/>
                  <a:pt x="5171608" y="937639"/>
                  <a:pt x="5181600" y="923364"/>
                </a:cubicBezTo>
                <a:cubicBezTo>
                  <a:pt x="5233479" y="849251"/>
                  <a:pt x="5209662" y="905488"/>
                  <a:pt x="5262283" y="806823"/>
                </a:cubicBezTo>
                <a:cubicBezTo>
                  <a:pt x="5272993" y="786743"/>
                  <a:pt x="5279435" y="764637"/>
                  <a:pt x="5289177" y="744070"/>
                </a:cubicBezTo>
                <a:cubicBezTo>
                  <a:pt x="5367589" y="578533"/>
                  <a:pt x="5321080" y="691206"/>
                  <a:pt x="5360895" y="591670"/>
                </a:cubicBezTo>
                <a:cubicBezTo>
                  <a:pt x="5351930" y="552823"/>
                  <a:pt x="5348807" y="512146"/>
                  <a:pt x="5334000" y="475129"/>
                </a:cubicBezTo>
                <a:cubicBezTo>
                  <a:pt x="5323257" y="448272"/>
                  <a:pt x="5269244" y="386912"/>
                  <a:pt x="5244353" y="367552"/>
                </a:cubicBezTo>
                <a:cubicBezTo>
                  <a:pt x="5233805" y="359348"/>
                  <a:pt x="5220038" y="356356"/>
                  <a:pt x="5208495" y="349623"/>
                </a:cubicBezTo>
                <a:cubicBezTo>
                  <a:pt x="5184144" y="335419"/>
                  <a:pt x="5161348" y="318621"/>
                  <a:pt x="5136777" y="304800"/>
                </a:cubicBezTo>
                <a:cubicBezTo>
                  <a:pt x="5113482" y="291697"/>
                  <a:pt x="5088265" y="282202"/>
                  <a:pt x="5065059" y="268941"/>
                </a:cubicBezTo>
                <a:cubicBezTo>
                  <a:pt x="4958922" y="208291"/>
                  <a:pt x="5046104" y="255314"/>
                  <a:pt x="4921624" y="197223"/>
                </a:cubicBezTo>
                <a:cubicBezTo>
                  <a:pt x="4903459" y="188746"/>
                  <a:pt x="4886853" y="176668"/>
                  <a:pt x="4867836" y="170329"/>
                </a:cubicBezTo>
                <a:cubicBezTo>
                  <a:pt x="4850592" y="164581"/>
                  <a:pt x="4831821" y="165173"/>
                  <a:pt x="4814048" y="161364"/>
                </a:cubicBezTo>
                <a:cubicBezTo>
                  <a:pt x="4680925" y="132838"/>
                  <a:pt x="4803965" y="151140"/>
                  <a:pt x="4670612" y="134470"/>
                </a:cubicBezTo>
                <a:cubicBezTo>
                  <a:pt x="4278822" y="141466"/>
                  <a:pt x="4228724" y="150924"/>
                  <a:pt x="3899648" y="134470"/>
                </a:cubicBezTo>
                <a:cubicBezTo>
                  <a:pt x="3869654" y="132970"/>
                  <a:pt x="3839858" y="128733"/>
                  <a:pt x="3810000" y="125505"/>
                </a:cubicBezTo>
                <a:cubicBezTo>
                  <a:pt x="3729291" y="116780"/>
                  <a:pt x="3647199" y="116221"/>
                  <a:pt x="3567953" y="98611"/>
                </a:cubicBezTo>
                <a:cubicBezTo>
                  <a:pt x="3460856" y="74812"/>
                  <a:pt x="3514653" y="83725"/>
                  <a:pt x="3406589" y="71717"/>
                </a:cubicBezTo>
                <a:lnTo>
                  <a:pt x="3074895" y="80682"/>
                </a:lnTo>
                <a:cubicBezTo>
                  <a:pt x="3018076" y="82711"/>
                  <a:pt x="2961344" y="92584"/>
                  <a:pt x="2904565" y="89647"/>
                </a:cubicBezTo>
                <a:cubicBezTo>
                  <a:pt x="2749164" y="81609"/>
                  <a:pt x="2605142" y="65622"/>
                  <a:pt x="2456330" y="35858"/>
                </a:cubicBezTo>
                <a:lnTo>
                  <a:pt x="2447365" y="71717"/>
                </a:lnTo>
              </a:path>
            </a:pathLst>
          </a:custGeom>
          <a:noFill/>
          <a:ln>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857250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wipe(down)">
                                      <p:cBhvr>
                                        <p:cTn id="13" dur="500"/>
                                        <p:tgtEl>
                                          <p:spTgt spid="32"/>
                                        </p:tgtEl>
                                      </p:cBhvr>
                                    </p:animEffect>
                                  </p:childTnLst>
                                </p:cTn>
                              </p:par>
                            </p:childTnLst>
                          </p:cTn>
                        </p:par>
                        <p:par>
                          <p:cTn id="14" fill="hold">
                            <p:stCondLst>
                              <p:cond delay="500"/>
                            </p:stCondLst>
                            <p:childTnLst>
                              <p:par>
                                <p:cTn id="15" presetID="1" presetClass="entr" presetSubtype="0" fill="hold" nodeType="afterEffect">
                                  <p:stCondLst>
                                    <p:cond delay="0"/>
                                  </p:stCondLst>
                                  <p:childTnLst>
                                    <p:set>
                                      <p:cBhvr>
                                        <p:cTn id="16"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10825F55-96C9-4649-BDCF-1D85A5C98DE1}"/>
              </a:ext>
            </a:extLst>
          </p:cNvPr>
          <p:cNvSpPr txBox="1"/>
          <p:nvPr/>
        </p:nvSpPr>
        <p:spPr>
          <a:xfrm>
            <a:off x="377071" y="630777"/>
            <a:ext cx="845103" cy="461665"/>
          </a:xfrm>
          <a:prstGeom prst="rect">
            <a:avLst/>
          </a:prstGeom>
          <a:noFill/>
        </p:spPr>
        <p:txBody>
          <a:bodyPr wrap="none" rtlCol="0">
            <a:spAutoFit/>
          </a:bodyPr>
          <a:lstStyle/>
          <a:p>
            <a:r>
              <a:rPr lang="cs-CZ" sz="2400" dirty="0">
                <a:solidFill>
                  <a:srgbClr val="0070C0"/>
                </a:solidFill>
              </a:rPr>
              <a:t>1925</a:t>
            </a:r>
          </a:p>
        </p:txBody>
      </p:sp>
      <p:sp>
        <p:nvSpPr>
          <p:cNvPr id="3" name="TextovéPole 2">
            <a:extLst>
              <a:ext uri="{FF2B5EF4-FFF2-40B4-BE49-F238E27FC236}">
                <a16:creationId xmlns:a16="http://schemas.microsoft.com/office/drawing/2014/main" id="{4CD0A2CE-BACC-88D3-4A28-A2F147684958}"/>
              </a:ext>
            </a:extLst>
          </p:cNvPr>
          <p:cNvSpPr txBox="1"/>
          <p:nvPr/>
        </p:nvSpPr>
        <p:spPr>
          <a:xfrm>
            <a:off x="358219" y="1311078"/>
            <a:ext cx="845103" cy="461665"/>
          </a:xfrm>
          <a:prstGeom prst="rect">
            <a:avLst/>
          </a:prstGeom>
          <a:noFill/>
        </p:spPr>
        <p:txBody>
          <a:bodyPr wrap="none" rtlCol="0">
            <a:spAutoFit/>
          </a:bodyPr>
          <a:lstStyle/>
          <a:p>
            <a:r>
              <a:rPr lang="cs-CZ" sz="2400" b="1" dirty="0">
                <a:solidFill>
                  <a:srgbClr val="FF0000"/>
                </a:solidFill>
              </a:rPr>
              <a:t>1926</a:t>
            </a:r>
          </a:p>
        </p:txBody>
      </p:sp>
      <p:sp>
        <p:nvSpPr>
          <p:cNvPr id="4" name="TextovéPole 3">
            <a:extLst>
              <a:ext uri="{FF2B5EF4-FFF2-40B4-BE49-F238E27FC236}">
                <a16:creationId xmlns:a16="http://schemas.microsoft.com/office/drawing/2014/main" id="{DA84D665-949C-61E1-F05E-E53000611DBC}"/>
              </a:ext>
            </a:extLst>
          </p:cNvPr>
          <p:cNvSpPr txBox="1"/>
          <p:nvPr/>
        </p:nvSpPr>
        <p:spPr>
          <a:xfrm>
            <a:off x="1538699" y="672315"/>
            <a:ext cx="8284191" cy="400110"/>
          </a:xfrm>
          <a:prstGeom prst="rect">
            <a:avLst/>
          </a:prstGeom>
          <a:noFill/>
        </p:spPr>
        <p:txBody>
          <a:bodyPr wrap="none" rtlCol="0">
            <a:spAutoFit/>
          </a:bodyPr>
          <a:lstStyle/>
          <a:p>
            <a:r>
              <a:rPr lang="cs-CZ" sz="2000" dirty="0" err="1">
                <a:solidFill>
                  <a:srgbClr val="00B050"/>
                </a:solidFill>
                <a:effectLst>
                  <a:outerShdw blurRad="38100" dist="38100" dir="2700000" algn="tl">
                    <a:srgbClr val="000000">
                      <a:alpha val="43137"/>
                    </a:srgbClr>
                  </a:outerShdw>
                </a:effectLst>
              </a:rPr>
              <a:t>Schrödinger</a:t>
            </a:r>
            <a:r>
              <a:rPr lang="cs-CZ" sz="2000" dirty="0">
                <a:solidFill>
                  <a:srgbClr val="0070C0"/>
                </a:solidFill>
              </a:rPr>
              <a:t> se seznamuje s de </a:t>
            </a:r>
            <a:r>
              <a:rPr lang="cs-CZ" sz="2000" dirty="0" err="1">
                <a:solidFill>
                  <a:srgbClr val="0070C0"/>
                </a:solidFill>
              </a:rPr>
              <a:t>Broglieho</a:t>
            </a:r>
            <a:r>
              <a:rPr lang="cs-CZ" sz="2000" dirty="0">
                <a:solidFill>
                  <a:srgbClr val="0070C0"/>
                </a:solidFill>
              </a:rPr>
              <a:t> disertací a hledá vlnovou rovnici</a:t>
            </a:r>
          </a:p>
        </p:txBody>
      </p:sp>
      <p:sp>
        <p:nvSpPr>
          <p:cNvPr id="5" name="TextovéPole 4">
            <a:extLst>
              <a:ext uri="{FF2B5EF4-FFF2-40B4-BE49-F238E27FC236}">
                <a16:creationId xmlns:a16="http://schemas.microsoft.com/office/drawing/2014/main" id="{E214882A-E638-6D26-53A6-C003C2EDA6AE}"/>
              </a:ext>
            </a:extLst>
          </p:cNvPr>
          <p:cNvSpPr txBox="1"/>
          <p:nvPr/>
        </p:nvSpPr>
        <p:spPr>
          <a:xfrm>
            <a:off x="1547288" y="1311078"/>
            <a:ext cx="4451283" cy="707886"/>
          </a:xfrm>
          <a:prstGeom prst="rect">
            <a:avLst/>
          </a:prstGeom>
          <a:noFill/>
        </p:spPr>
        <p:txBody>
          <a:bodyPr wrap="none" rtlCol="0">
            <a:spAutoFit/>
          </a:bodyPr>
          <a:lstStyle/>
          <a:p>
            <a:r>
              <a:rPr lang="cs-CZ" sz="2000" dirty="0" err="1">
                <a:solidFill>
                  <a:schemeClr val="accent2">
                    <a:lumMod val="60000"/>
                    <a:lumOff val="40000"/>
                  </a:schemeClr>
                </a:solidFill>
                <a:effectLst>
                  <a:outerShdw blurRad="38100" dist="38100" dir="2700000" algn="tl">
                    <a:srgbClr val="000000">
                      <a:alpha val="43137"/>
                    </a:srgbClr>
                  </a:outerShdw>
                </a:effectLst>
              </a:rPr>
              <a:t>Quantisierung</a:t>
            </a:r>
            <a:r>
              <a:rPr lang="cs-CZ" sz="2000" dirty="0">
                <a:solidFill>
                  <a:schemeClr val="accent2">
                    <a:lumMod val="60000"/>
                    <a:lumOff val="40000"/>
                  </a:schemeClr>
                </a:solidFill>
                <a:effectLst>
                  <a:outerShdw blurRad="38100" dist="38100" dir="2700000" algn="tl">
                    <a:srgbClr val="000000">
                      <a:alpha val="43137"/>
                    </a:srgbClr>
                  </a:outerShdw>
                </a:effectLst>
              </a:rPr>
              <a:t> </a:t>
            </a:r>
            <a:r>
              <a:rPr lang="cs-CZ" sz="2000" dirty="0" err="1">
                <a:solidFill>
                  <a:schemeClr val="accent2">
                    <a:lumMod val="60000"/>
                    <a:lumOff val="40000"/>
                  </a:schemeClr>
                </a:solidFill>
                <a:effectLst>
                  <a:outerShdw blurRad="38100" dist="38100" dir="2700000" algn="tl">
                    <a:srgbClr val="000000">
                      <a:alpha val="43137"/>
                    </a:srgbClr>
                  </a:outerShdw>
                </a:effectLst>
              </a:rPr>
              <a:t>als</a:t>
            </a:r>
            <a:r>
              <a:rPr lang="cs-CZ" sz="2000" dirty="0">
                <a:solidFill>
                  <a:schemeClr val="accent2">
                    <a:lumMod val="60000"/>
                    <a:lumOff val="40000"/>
                  </a:schemeClr>
                </a:solidFill>
                <a:effectLst>
                  <a:outerShdw blurRad="38100" dist="38100" dir="2700000" algn="tl">
                    <a:srgbClr val="000000">
                      <a:alpha val="43137"/>
                    </a:srgbClr>
                  </a:outerShdw>
                </a:effectLst>
              </a:rPr>
              <a:t> </a:t>
            </a:r>
            <a:r>
              <a:rPr lang="cs-CZ" sz="2000" dirty="0" err="1">
                <a:solidFill>
                  <a:schemeClr val="accent2">
                    <a:lumMod val="60000"/>
                    <a:lumOff val="40000"/>
                  </a:schemeClr>
                </a:solidFill>
                <a:effectLst>
                  <a:outerShdw blurRad="38100" dist="38100" dir="2700000" algn="tl">
                    <a:srgbClr val="000000">
                      <a:alpha val="43137"/>
                    </a:srgbClr>
                  </a:outerShdw>
                </a:effectLst>
              </a:rPr>
              <a:t>Eigenwertsproblem</a:t>
            </a:r>
            <a:r>
              <a:rPr lang="cs-CZ" sz="2000" dirty="0">
                <a:solidFill>
                  <a:schemeClr val="accent2">
                    <a:lumMod val="60000"/>
                    <a:lumOff val="40000"/>
                  </a:schemeClr>
                </a:solidFill>
                <a:effectLst>
                  <a:outerShdw blurRad="38100" dist="38100" dir="2700000" algn="tl">
                    <a:srgbClr val="000000">
                      <a:alpha val="43137"/>
                    </a:srgbClr>
                  </a:outerShdw>
                </a:effectLst>
              </a:rPr>
              <a:t> </a:t>
            </a:r>
            <a:r>
              <a:rPr lang="cs-CZ" sz="2000" dirty="0">
                <a:solidFill>
                  <a:schemeClr val="accent2">
                    <a:lumMod val="60000"/>
                    <a:lumOff val="40000"/>
                  </a:schemeClr>
                </a:solidFill>
              </a:rPr>
              <a:t>I</a:t>
            </a:r>
          </a:p>
          <a:p>
            <a:r>
              <a:rPr lang="cs-CZ" sz="2000" dirty="0">
                <a:solidFill>
                  <a:schemeClr val="bg2">
                    <a:lumMod val="50000"/>
                  </a:schemeClr>
                </a:solidFill>
              </a:rPr>
              <a:t>(27.1.1926) 16 stran, </a:t>
            </a:r>
            <a:r>
              <a:rPr lang="cs-CZ" sz="2000" i="1" dirty="0">
                <a:solidFill>
                  <a:schemeClr val="bg2">
                    <a:lumMod val="50000"/>
                  </a:schemeClr>
                </a:solidFill>
              </a:rPr>
              <a:t>Ann. </a:t>
            </a:r>
            <a:r>
              <a:rPr lang="cs-CZ" sz="2000" i="1" dirty="0" err="1">
                <a:solidFill>
                  <a:schemeClr val="bg2">
                    <a:lumMod val="50000"/>
                  </a:schemeClr>
                </a:solidFill>
              </a:rPr>
              <a:t>Phys</a:t>
            </a:r>
            <a:r>
              <a:rPr lang="cs-CZ" sz="2000" i="1" dirty="0">
                <a:solidFill>
                  <a:schemeClr val="bg2">
                    <a:lumMod val="50000"/>
                  </a:schemeClr>
                </a:solidFill>
              </a:rPr>
              <a:t>.</a:t>
            </a:r>
          </a:p>
        </p:txBody>
      </p:sp>
      <p:sp>
        <p:nvSpPr>
          <p:cNvPr id="6" name="TextovéPole 5">
            <a:extLst>
              <a:ext uri="{FF2B5EF4-FFF2-40B4-BE49-F238E27FC236}">
                <a16:creationId xmlns:a16="http://schemas.microsoft.com/office/drawing/2014/main" id="{7D171B2E-8099-72EC-78D3-F58B3347C793}"/>
              </a:ext>
            </a:extLst>
          </p:cNvPr>
          <p:cNvSpPr txBox="1"/>
          <p:nvPr/>
        </p:nvSpPr>
        <p:spPr>
          <a:xfrm>
            <a:off x="1537021" y="2176539"/>
            <a:ext cx="4518609" cy="707886"/>
          </a:xfrm>
          <a:prstGeom prst="rect">
            <a:avLst/>
          </a:prstGeom>
          <a:noFill/>
        </p:spPr>
        <p:txBody>
          <a:bodyPr wrap="none" rtlCol="0">
            <a:spAutoFit/>
          </a:bodyPr>
          <a:lstStyle/>
          <a:p>
            <a:r>
              <a:rPr lang="cs-CZ" sz="2000" dirty="0" err="1">
                <a:solidFill>
                  <a:schemeClr val="accent2">
                    <a:lumMod val="60000"/>
                    <a:lumOff val="40000"/>
                  </a:schemeClr>
                </a:solidFill>
              </a:rPr>
              <a:t>Quantisierung</a:t>
            </a:r>
            <a:r>
              <a:rPr lang="cs-CZ" sz="2000" dirty="0">
                <a:solidFill>
                  <a:schemeClr val="accent2">
                    <a:lumMod val="60000"/>
                    <a:lumOff val="40000"/>
                  </a:schemeClr>
                </a:solidFill>
              </a:rPr>
              <a:t> </a:t>
            </a:r>
            <a:r>
              <a:rPr lang="cs-CZ" sz="2000" dirty="0" err="1">
                <a:solidFill>
                  <a:schemeClr val="accent2">
                    <a:lumMod val="60000"/>
                    <a:lumOff val="40000"/>
                  </a:schemeClr>
                </a:solidFill>
              </a:rPr>
              <a:t>als</a:t>
            </a:r>
            <a:r>
              <a:rPr lang="cs-CZ" sz="2000" dirty="0">
                <a:solidFill>
                  <a:schemeClr val="accent2">
                    <a:lumMod val="60000"/>
                    <a:lumOff val="40000"/>
                  </a:schemeClr>
                </a:solidFill>
              </a:rPr>
              <a:t> </a:t>
            </a:r>
            <a:r>
              <a:rPr lang="cs-CZ" sz="2000" dirty="0" err="1">
                <a:solidFill>
                  <a:schemeClr val="accent2">
                    <a:lumMod val="60000"/>
                    <a:lumOff val="40000"/>
                  </a:schemeClr>
                </a:solidFill>
              </a:rPr>
              <a:t>Eigenwertsproblem</a:t>
            </a:r>
            <a:r>
              <a:rPr lang="cs-CZ" sz="2000" dirty="0">
                <a:solidFill>
                  <a:schemeClr val="accent2">
                    <a:lumMod val="60000"/>
                    <a:lumOff val="40000"/>
                  </a:schemeClr>
                </a:solidFill>
              </a:rPr>
              <a:t> II</a:t>
            </a:r>
          </a:p>
          <a:p>
            <a:r>
              <a:rPr lang="cs-CZ" sz="2000" dirty="0">
                <a:solidFill>
                  <a:schemeClr val="bg2">
                    <a:lumMod val="50000"/>
                  </a:schemeClr>
                </a:solidFill>
              </a:rPr>
              <a:t>(23. 2.1926) 39 stran , </a:t>
            </a:r>
            <a:r>
              <a:rPr lang="cs-CZ" sz="2000" i="1" dirty="0">
                <a:solidFill>
                  <a:schemeClr val="bg2">
                    <a:lumMod val="50000"/>
                  </a:schemeClr>
                </a:solidFill>
              </a:rPr>
              <a:t>Ann. </a:t>
            </a:r>
            <a:r>
              <a:rPr lang="cs-CZ" sz="2000" i="1" dirty="0" err="1">
                <a:solidFill>
                  <a:schemeClr val="bg2">
                    <a:lumMod val="50000"/>
                  </a:schemeClr>
                </a:solidFill>
              </a:rPr>
              <a:t>Phys</a:t>
            </a:r>
            <a:r>
              <a:rPr lang="cs-CZ" sz="2000" i="1" dirty="0">
                <a:solidFill>
                  <a:schemeClr val="bg2">
                    <a:lumMod val="50000"/>
                  </a:schemeClr>
                </a:solidFill>
              </a:rPr>
              <a:t>.</a:t>
            </a:r>
            <a:endParaRPr lang="cs-CZ" sz="2000" dirty="0">
              <a:solidFill>
                <a:schemeClr val="bg2">
                  <a:lumMod val="50000"/>
                </a:schemeClr>
              </a:solidFill>
            </a:endParaRPr>
          </a:p>
        </p:txBody>
      </p:sp>
      <p:sp>
        <p:nvSpPr>
          <p:cNvPr id="7" name="TextovéPole 6">
            <a:extLst>
              <a:ext uri="{FF2B5EF4-FFF2-40B4-BE49-F238E27FC236}">
                <a16:creationId xmlns:a16="http://schemas.microsoft.com/office/drawing/2014/main" id="{2634E6F4-263C-32AB-1007-FD46023D31AB}"/>
              </a:ext>
            </a:extLst>
          </p:cNvPr>
          <p:cNvSpPr txBox="1"/>
          <p:nvPr/>
        </p:nvSpPr>
        <p:spPr>
          <a:xfrm>
            <a:off x="1538699" y="2950295"/>
            <a:ext cx="4585935" cy="707886"/>
          </a:xfrm>
          <a:prstGeom prst="rect">
            <a:avLst/>
          </a:prstGeom>
          <a:noFill/>
        </p:spPr>
        <p:txBody>
          <a:bodyPr wrap="none" rtlCol="0">
            <a:spAutoFit/>
          </a:bodyPr>
          <a:lstStyle/>
          <a:p>
            <a:r>
              <a:rPr lang="cs-CZ" sz="2000" dirty="0" err="1">
                <a:solidFill>
                  <a:schemeClr val="accent2">
                    <a:lumMod val="60000"/>
                    <a:lumOff val="40000"/>
                  </a:schemeClr>
                </a:solidFill>
              </a:rPr>
              <a:t>Quantisierung</a:t>
            </a:r>
            <a:r>
              <a:rPr lang="cs-CZ" sz="2000" dirty="0">
                <a:solidFill>
                  <a:schemeClr val="accent2">
                    <a:lumMod val="60000"/>
                    <a:lumOff val="40000"/>
                  </a:schemeClr>
                </a:solidFill>
              </a:rPr>
              <a:t> </a:t>
            </a:r>
            <a:r>
              <a:rPr lang="cs-CZ" sz="2000" dirty="0" err="1">
                <a:solidFill>
                  <a:schemeClr val="accent2">
                    <a:lumMod val="60000"/>
                    <a:lumOff val="40000"/>
                  </a:schemeClr>
                </a:solidFill>
              </a:rPr>
              <a:t>als</a:t>
            </a:r>
            <a:r>
              <a:rPr lang="cs-CZ" sz="2000" dirty="0">
                <a:solidFill>
                  <a:schemeClr val="accent2">
                    <a:lumMod val="60000"/>
                    <a:lumOff val="40000"/>
                  </a:schemeClr>
                </a:solidFill>
              </a:rPr>
              <a:t> </a:t>
            </a:r>
            <a:r>
              <a:rPr lang="cs-CZ" sz="2000" dirty="0" err="1">
                <a:solidFill>
                  <a:schemeClr val="accent2">
                    <a:lumMod val="60000"/>
                    <a:lumOff val="40000"/>
                  </a:schemeClr>
                </a:solidFill>
              </a:rPr>
              <a:t>Eigenwertsproblem</a:t>
            </a:r>
            <a:r>
              <a:rPr lang="cs-CZ" sz="2000" dirty="0">
                <a:solidFill>
                  <a:schemeClr val="accent2">
                    <a:lumMod val="60000"/>
                    <a:lumOff val="40000"/>
                  </a:schemeClr>
                </a:solidFill>
              </a:rPr>
              <a:t> III</a:t>
            </a:r>
          </a:p>
          <a:p>
            <a:r>
              <a:rPr lang="cs-CZ" sz="2000" dirty="0">
                <a:solidFill>
                  <a:schemeClr val="bg2">
                    <a:lumMod val="50000"/>
                  </a:schemeClr>
                </a:solidFill>
              </a:rPr>
              <a:t>(10. 5.1926) 54 stran , </a:t>
            </a:r>
            <a:r>
              <a:rPr lang="cs-CZ" sz="2000" i="1" dirty="0">
                <a:solidFill>
                  <a:schemeClr val="bg2">
                    <a:lumMod val="50000"/>
                  </a:schemeClr>
                </a:solidFill>
              </a:rPr>
              <a:t>Ann. </a:t>
            </a:r>
            <a:r>
              <a:rPr lang="cs-CZ" sz="2000" i="1" dirty="0" err="1">
                <a:solidFill>
                  <a:schemeClr val="bg2">
                    <a:lumMod val="50000"/>
                  </a:schemeClr>
                </a:solidFill>
              </a:rPr>
              <a:t>Phys</a:t>
            </a:r>
            <a:r>
              <a:rPr lang="cs-CZ" sz="2000" i="1" dirty="0">
                <a:solidFill>
                  <a:schemeClr val="bg2">
                    <a:lumMod val="50000"/>
                  </a:schemeClr>
                </a:solidFill>
              </a:rPr>
              <a:t>.</a:t>
            </a:r>
            <a:endParaRPr lang="cs-CZ" sz="2000" dirty="0">
              <a:solidFill>
                <a:schemeClr val="bg2">
                  <a:lumMod val="50000"/>
                </a:schemeClr>
              </a:solidFill>
            </a:endParaRPr>
          </a:p>
        </p:txBody>
      </p:sp>
      <p:sp>
        <p:nvSpPr>
          <p:cNvPr id="8" name="TextovéPole 7">
            <a:extLst>
              <a:ext uri="{FF2B5EF4-FFF2-40B4-BE49-F238E27FC236}">
                <a16:creationId xmlns:a16="http://schemas.microsoft.com/office/drawing/2014/main" id="{F7E8BA2D-EB3F-722E-2E82-386100AAF9D1}"/>
              </a:ext>
            </a:extLst>
          </p:cNvPr>
          <p:cNvSpPr txBox="1"/>
          <p:nvPr/>
        </p:nvSpPr>
        <p:spPr>
          <a:xfrm>
            <a:off x="1537859" y="3819946"/>
            <a:ext cx="4601965" cy="707886"/>
          </a:xfrm>
          <a:prstGeom prst="rect">
            <a:avLst/>
          </a:prstGeom>
          <a:noFill/>
        </p:spPr>
        <p:txBody>
          <a:bodyPr wrap="none" rtlCol="0">
            <a:spAutoFit/>
          </a:bodyPr>
          <a:lstStyle/>
          <a:p>
            <a:r>
              <a:rPr lang="cs-CZ" sz="2000" dirty="0" err="1">
                <a:solidFill>
                  <a:schemeClr val="accent2">
                    <a:lumMod val="60000"/>
                    <a:lumOff val="40000"/>
                  </a:schemeClr>
                </a:solidFill>
              </a:rPr>
              <a:t>Quantisierung</a:t>
            </a:r>
            <a:r>
              <a:rPr lang="cs-CZ" sz="2000" dirty="0">
                <a:solidFill>
                  <a:schemeClr val="accent2">
                    <a:lumMod val="60000"/>
                    <a:lumOff val="40000"/>
                  </a:schemeClr>
                </a:solidFill>
              </a:rPr>
              <a:t> </a:t>
            </a:r>
            <a:r>
              <a:rPr lang="cs-CZ" sz="2000" dirty="0" err="1">
                <a:solidFill>
                  <a:schemeClr val="accent2">
                    <a:lumMod val="60000"/>
                    <a:lumOff val="40000"/>
                  </a:schemeClr>
                </a:solidFill>
              </a:rPr>
              <a:t>als</a:t>
            </a:r>
            <a:r>
              <a:rPr lang="cs-CZ" sz="2000" dirty="0">
                <a:solidFill>
                  <a:schemeClr val="accent2">
                    <a:lumMod val="60000"/>
                    <a:lumOff val="40000"/>
                  </a:schemeClr>
                </a:solidFill>
              </a:rPr>
              <a:t> </a:t>
            </a:r>
            <a:r>
              <a:rPr lang="cs-CZ" sz="2000" dirty="0" err="1">
                <a:solidFill>
                  <a:schemeClr val="accent2">
                    <a:lumMod val="60000"/>
                    <a:lumOff val="40000"/>
                  </a:schemeClr>
                </a:solidFill>
              </a:rPr>
              <a:t>Eigenwertsproblem</a:t>
            </a:r>
            <a:r>
              <a:rPr lang="cs-CZ" sz="2000" dirty="0">
                <a:solidFill>
                  <a:schemeClr val="accent2">
                    <a:lumMod val="60000"/>
                    <a:lumOff val="40000"/>
                  </a:schemeClr>
                </a:solidFill>
              </a:rPr>
              <a:t> IV</a:t>
            </a:r>
          </a:p>
          <a:p>
            <a:r>
              <a:rPr lang="cs-CZ" sz="2000" dirty="0">
                <a:solidFill>
                  <a:schemeClr val="bg2">
                    <a:lumMod val="50000"/>
                  </a:schemeClr>
                </a:solidFill>
              </a:rPr>
              <a:t>(21.6.1926), 30 stran , </a:t>
            </a:r>
            <a:r>
              <a:rPr lang="cs-CZ" sz="2000" i="1" dirty="0">
                <a:solidFill>
                  <a:schemeClr val="bg2">
                    <a:lumMod val="50000"/>
                  </a:schemeClr>
                </a:solidFill>
              </a:rPr>
              <a:t>Ann. </a:t>
            </a:r>
            <a:r>
              <a:rPr lang="cs-CZ" sz="2000" i="1" dirty="0" err="1">
                <a:solidFill>
                  <a:schemeClr val="bg2">
                    <a:lumMod val="50000"/>
                  </a:schemeClr>
                </a:solidFill>
              </a:rPr>
              <a:t>Phys</a:t>
            </a:r>
            <a:r>
              <a:rPr lang="cs-CZ" sz="2000" i="1" dirty="0">
                <a:solidFill>
                  <a:schemeClr val="bg2">
                    <a:lumMod val="50000"/>
                  </a:schemeClr>
                </a:solidFill>
              </a:rPr>
              <a:t>.</a:t>
            </a:r>
            <a:endParaRPr lang="cs-CZ" sz="2000" dirty="0">
              <a:solidFill>
                <a:schemeClr val="bg2">
                  <a:lumMod val="50000"/>
                </a:schemeClr>
              </a:solidFill>
            </a:endParaRPr>
          </a:p>
        </p:txBody>
      </p:sp>
      <mc:AlternateContent xmlns:mc="http://schemas.openxmlformats.org/markup-compatibility/2006" xmlns:a14="http://schemas.microsoft.com/office/drawing/2010/main">
        <mc:Choice Requires="a14">
          <p:sp>
            <p:nvSpPr>
              <p:cNvPr id="10" name="TextovéPole 9">
                <a:extLst>
                  <a:ext uri="{FF2B5EF4-FFF2-40B4-BE49-F238E27FC236}">
                    <a16:creationId xmlns:a16="http://schemas.microsoft.com/office/drawing/2014/main" id="{E24F0E71-3017-E330-F28C-EEFF94DDD410}"/>
                  </a:ext>
                </a:extLst>
              </p:cNvPr>
              <p:cNvSpPr txBox="1"/>
              <p:nvPr/>
            </p:nvSpPr>
            <p:spPr>
              <a:xfrm>
                <a:off x="9828810" y="1301680"/>
                <a:ext cx="1846467" cy="60715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cs-CZ" sz="2100" b="0" i="1" smtClean="0">
                              <a:latin typeface="Cambria Math" panose="02040503050406030204" pitchFamily="18" charset="0"/>
                              <a:ea typeface="Cambria Math" panose="02040503050406030204" pitchFamily="18" charset="0"/>
                            </a:rPr>
                          </m:ctrlPr>
                        </m:sSubSupPr>
                        <m:e>
                          <m:r>
                            <a:rPr lang="cs-CZ" sz="2100" b="0" i="1" smtClean="0">
                              <a:latin typeface="Cambria Math" panose="02040503050406030204" pitchFamily="18" charset="0"/>
                              <a:ea typeface="Cambria Math" panose="02040503050406030204" pitchFamily="18" charset="0"/>
                            </a:rPr>
                            <m:t>𝐸</m:t>
                          </m:r>
                        </m:e>
                        <m:sub>
                          <m:r>
                            <a:rPr lang="cs-CZ" sz="2100" b="0" i="1" smtClean="0">
                              <a:latin typeface="Cambria Math" panose="02040503050406030204" pitchFamily="18" charset="0"/>
                              <a:ea typeface="Cambria Math" panose="02040503050406030204" pitchFamily="18" charset="0"/>
                            </a:rPr>
                            <m:t>𝑛</m:t>
                          </m:r>
                        </m:sub>
                        <m:sup>
                          <m:r>
                            <m:rPr>
                              <m:sty m:val="p"/>
                            </m:rPr>
                            <a:rPr lang="cs-CZ" sz="2100" b="0" i="0" smtClean="0">
                              <a:latin typeface="Cambria Math" panose="02040503050406030204" pitchFamily="18" charset="0"/>
                              <a:ea typeface="Cambria Math" panose="02040503050406030204" pitchFamily="18" charset="0"/>
                            </a:rPr>
                            <m:t>H</m:t>
                          </m:r>
                        </m:sup>
                      </m:sSubSup>
                      <m:r>
                        <a:rPr lang="cs-CZ" sz="2100" b="0" i="1" smtClean="0">
                          <a:latin typeface="Cambria Math" panose="02040503050406030204" pitchFamily="18" charset="0"/>
                          <a:ea typeface="Cambria Math" panose="02040503050406030204" pitchFamily="18" charset="0"/>
                        </a:rPr>
                        <m:t>=−</m:t>
                      </m:r>
                      <m:f>
                        <m:fPr>
                          <m:ctrlPr>
                            <a:rPr lang="cs-CZ" sz="2100" b="0" i="1" smtClean="0">
                              <a:latin typeface="Cambria Math" panose="02040503050406030204" pitchFamily="18" charset="0"/>
                              <a:ea typeface="Cambria Math" panose="02040503050406030204" pitchFamily="18" charset="0"/>
                            </a:rPr>
                          </m:ctrlPr>
                        </m:fPr>
                        <m:num>
                          <m:r>
                            <a:rPr lang="cs-CZ" sz="2100" b="0" i="1" smtClean="0">
                              <a:latin typeface="Cambria Math" panose="02040503050406030204" pitchFamily="18" charset="0"/>
                              <a:ea typeface="Cambria Math" panose="02040503050406030204" pitchFamily="18" charset="0"/>
                            </a:rPr>
                            <m:t>13,6 </m:t>
                          </m:r>
                          <m:r>
                            <m:rPr>
                              <m:sty m:val="p"/>
                            </m:rPr>
                            <a:rPr lang="cs-CZ" sz="2100" b="0" i="0" smtClean="0">
                              <a:latin typeface="Cambria Math" panose="02040503050406030204" pitchFamily="18" charset="0"/>
                              <a:ea typeface="Cambria Math" panose="02040503050406030204" pitchFamily="18" charset="0"/>
                            </a:rPr>
                            <m:t>eV</m:t>
                          </m:r>
                        </m:num>
                        <m:den>
                          <m:sSup>
                            <m:sSupPr>
                              <m:ctrlPr>
                                <a:rPr lang="cs-CZ" sz="2100" b="0" i="1" smtClean="0">
                                  <a:latin typeface="Cambria Math" panose="02040503050406030204" pitchFamily="18" charset="0"/>
                                  <a:ea typeface="Cambria Math" panose="02040503050406030204" pitchFamily="18" charset="0"/>
                                </a:rPr>
                              </m:ctrlPr>
                            </m:sSupPr>
                            <m:e>
                              <m:r>
                                <a:rPr lang="cs-CZ" sz="2100" b="0" i="1" smtClean="0">
                                  <a:latin typeface="Cambria Math" panose="02040503050406030204" pitchFamily="18" charset="0"/>
                                  <a:ea typeface="Cambria Math" panose="02040503050406030204" pitchFamily="18" charset="0"/>
                                </a:rPr>
                                <m:t>𝑛</m:t>
                              </m:r>
                            </m:e>
                            <m:sup>
                              <m:r>
                                <a:rPr lang="cs-CZ" sz="2100" b="0" i="1" smtClean="0">
                                  <a:latin typeface="Cambria Math" panose="02040503050406030204" pitchFamily="18" charset="0"/>
                                  <a:ea typeface="Cambria Math" panose="02040503050406030204" pitchFamily="18" charset="0"/>
                                </a:rPr>
                                <m:t>2</m:t>
                              </m:r>
                            </m:sup>
                          </m:sSup>
                        </m:den>
                      </m:f>
                    </m:oMath>
                  </m:oMathPara>
                </a14:m>
                <a:endParaRPr lang="cs-CZ" sz="2100" dirty="0"/>
              </a:p>
            </p:txBody>
          </p:sp>
        </mc:Choice>
        <mc:Fallback xmlns="">
          <p:sp>
            <p:nvSpPr>
              <p:cNvPr id="10" name="TextovéPole 9">
                <a:extLst>
                  <a:ext uri="{FF2B5EF4-FFF2-40B4-BE49-F238E27FC236}">
                    <a16:creationId xmlns:a16="http://schemas.microsoft.com/office/drawing/2014/main" id="{E24F0E71-3017-E330-F28C-EEFF94DDD410}"/>
                  </a:ext>
                </a:extLst>
              </p:cNvPr>
              <p:cNvSpPr txBox="1">
                <a:spLocks noRot="1" noChangeAspect="1" noMove="1" noResize="1" noEditPoints="1" noAdjustHandles="1" noChangeArrowheads="1" noChangeShapeType="1" noTextEdit="1"/>
              </p:cNvSpPr>
              <p:nvPr/>
            </p:nvSpPr>
            <p:spPr>
              <a:xfrm>
                <a:off x="9828810" y="1301680"/>
                <a:ext cx="1846467" cy="607154"/>
              </a:xfrm>
              <a:prstGeom prst="rect">
                <a:avLst/>
              </a:prstGeom>
              <a:blipFill>
                <a:blip r:embed="rId3"/>
                <a:stretch>
                  <a:fillRect/>
                </a:stretch>
              </a:blipFill>
            </p:spPr>
            <p:txBody>
              <a:bodyPr/>
              <a:lstStyle/>
              <a:p>
                <a:r>
                  <a:rPr lang="cs-CZ">
                    <a:noFill/>
                  </a:rPr>
                  <a:t> </a:t>
                </a:r>
              </a:p>
            </p:txBody>
          </p:sp>
        </mc:Fallback>
      </mc:AlternateContent>
      <p:sp>
        <p:nvSpPr>
          <p:cNvPr id="12" name="Obdélník 11">
            <a:extLst>
              <a:ext uri="{FF2B5EF4-FFF2-40B4-BE49-F238E27FC236}">
                <a16:creationId xmlns:a16="http://schemas.microsoft.com/office/drawing/2014/main" id="{4BDDB977-4562-03E6-48E0-E7D8F0759A85}"/>
              </a:ext>
            </a:extLst>
          </p:cNvPr>
          <p:cNvSpPr/>
          <p:nvPr/>
        </p:nvSpPr>
        <p:spPr>
          <a:xfrm>
            <a:off x="6564176" y="3876508"/>
            <a:ext cx="1594253" cy="60576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mc:AlternateContent xmlns:mc="http://schemas.openxmlformats.org/markup-compatibility/2006" xmlns:a14="http://schemas.microsoft.com/office/drawing/2010/main">
        <mc:Choice Requires="a14">
          <p:sp>
            <p:nvSpPr>
              <p:cNvPr id="13" name="TextovéPole 12">
                <a:extLst>
                  <a:ext uri="{FF2B5EF4-FFF2-40B4-BE49-F238E27FC236}">
                    <a16:creationId xmlns:a16="http://schemas.microsoft.com/office/drawing/2014/main" id="{044B36E6-6BBD-49EF-C587-45003317D89B}"/>
                  </a:ext>
                </a:extLst>
              </p:cNvPr>
              <p:cNvSpPr txBox="1"/>
              <p:nvPr/>
            </p:nvSpPr>
            <p:spPr>
              <a:xfrm>
                <a:off x="6564176" y="3988952"/>
                <a:ext cx="1594253" cy="34926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cs-CZ" sz="2200" b="0" i="0" smtClean="0">
                          <a:latin typeface="Cambria Math" panose="02040503050406030204" pitchFamily="18" charset="0"/>
                          <a:ea typeface="Cambria Math" panose="02040503050406030204" pitchFamily="18" charset="0"/>
                        </a:rPr>
                        <m:t>i</m:t>
                      </m:r>
                      <m:r>
                        <a:rPr lang="el-GR" sz="2200" b="0" i="1" smtClean="0">
                          <a:latin typeface="Cambria Math" panose="02040503050406030204" pitchFamily="18" charset="0"/>
                          <a:ea typeface="Cambria Math" panose="02040503050406030204" pitchFamily="18" charset="0"/>
                        </a:rPr>
                        <m:t>ℏ</m:t>
                      </m:r>
                      <m:acc>
                        <m:accPr>
                          <m:chr m:val="̇"/>
                          <m:ctrlPr>
                            <a:rPr lang="el-GR" sz="2200" b="0" i="1" smtClean="0">
                              <a:latin typeface="Cambria Math" panose="02040503050406030204" pitchFamily="18" charset="0"/>
                              <a:ea typeface="Cambria Math" panose="02040503050406030204" pitchFamily="18" charset="0"/>
                            </a:rPr>
                          </m:ctrlPr>
                        </m:accPr>
                        <m:e>
                          <m:r>
                            <m:rPr>
                              <m:sty m:val="p"/>
                            </m:rPr>
                            <a:rPr lang="el-GR" sz="2200" b="0" i="1" smtClean="0">
                              <a:latin typeface="Cambria Math" panose="02040503050406030204" pitchFamily="18" charset="0"/>
                              <a:ea typeface="Cambria Math" panose="02040503050406030204" pitchFamily="18" charset="0"/>
                            </a:rPr>
                            <m:t>Ψ</m:t>
                          </m:r>
                        </m:e>
                      </m:acc>
                      <m:r>
                        <a:rPr lang="cs-CZ" sz="2200" b="0" i="1" smtClean="0">
                          <a:latin typeface="Cambria Math" panose="02040503050406030204" pitchFamily="18" charset="0"/>
                          <a:ea typeface="Cambria Math" panose="02040503050406030204" pitchFamily="18" charset="0"/>
                        </a:rPr>
                        <m:t>=</m:t>
                      </m:r>
                      <m:acc>
                        <m:accPr>
                          <m:chr m:val="̂"/>
                          <m:ctrlPr>
                            <a:rPr lang="cs-CZ" sz="2200" b="0" i="1" smtClean="0">
                              <a:latin typeface="Cambria Math" panose="02040503050406030204" pitchFamily="18" charset="0"/>
                              <a:ea typeface="Cambria Math" panose="02040503050406030204" pitchFamily="18" charset="0"/>
                            </a:rPr>
                          </m:ctrlPr>
                        </m:accPr>
                        <m:e>
                          <m:r>
                            <a:rPr lang="cs-CZ" sz="2200" b="0" i="1" smtClean="0">
                              <a:latin typeface="Cambria Math" panose="02040503050406030204" pitchFamily="18" charset="0"/>
                              <a:ea typeface="Cambria Math" panose="02040503050406030204" pitchFamily="18" charset="0"/>
                            </a:rPr>
                            <m:t>𝐻</m:t>
                          </m:r>
                        </m:e>
                      </m:acc>
                      <m:r>
                        <m:rPr>
                          <m:sty m:val="p"/>
                        </m:rPr>
                        <a:rPr lang="el-GR" sz="2200" b="0" i="1" smtClean="0">
                          <a:latin typeface="Cambria Math" panose="02040503050406030204" pitchFamily="18" charset="0"/>
                          <a:ea typeface="Cambria Math" panose="02040503050406030204" pitchFamily="18" charset="0"/>
                        </a:rPr>
                        <m:t>Ψ</m:t>
                      </m:r>
                    </m:oMath>
                  </m:oMathPara>
                </a14:m>
                <a:endParaRPr lang="cs-CZ" sz="2200" dirty="0"/>
              </a:p>
            </p:txBody>
          </p:sp>
        </mc:Choice>
        <mc:Fallback xmlns="">
          <p:sp>
            <p:nvSpPr>
              <p:cNvPr id="13" name="TextovéPole 12">
                <a:extLst>
                  <a:ext uri="{FF2B5EF4-FFF2-40B4-BE49-F238E27FC236}">
                    <a16:creationId xmlns:a16="http://schemas.microsoft.com/office/drawing/2014/main" id="{044B36E6-6BBD-49EF-C587-45003317D89B}"/>
                  </a:ext>
                </a:extLst>
              </p:cNvPr>
              <p:cNvSpPr txBox="1">
                <a:spLocks noRot="1" noChangeAspect="1" noMove="1" noResize="1" noEditPoints="1" noAdjustHandles="1" noChangeArrowheads="1" noChangeShapeType="1" noTextEdit="1"/>
              </p:cNvSpPr>
              <p:nvPr/>
            </p:nvSpPr>
            <p:spPr>
              <a:xfrm>
                <a:off x="6564176" y="3988952"/>
                <a:ext cx="1594253" cy="349263"/>
              </a:xfrm>
              <a:prstGeom prst="rect">
                <a:avLst/>
              </a:prstGeom>
              <a:blipFill>
                <a:blip r:embed="rId4"/>
                <a:stretch>
                  <a:fillRect t="-20690" r="-10345" b="-6897"/>
                </a:stretch>
              </a:blipFill>
            </p:spPr>
            <p:txBody>
              <a:bodyPr/>
              <a:lstStyle/>
              <a:p>
                <a:r>
                  <a:rPr lang="cs-CZ">
                    <a:noFill/>
                  </a:rPr>
                  <a:t> </a:t>
                </a:r>
              </a:p>
            </p:txBody>
          </p:sp>
        </mc:Fallback>
      </mc:AlternateContent>
      <p:sp>
        <p:nvSpPr>
          <p:cNvPr id="14" name="TextovéPole 13">
            <a:extLst>
              <a:ext uri="{FF2B5EF4-FFF2-40B4-BE49-F238E27FC236}">
                <a16:creationId xmlns:a16="http://schemas.microsoft.com/office/drawing/2014/main" id="{09500EAB-6EA3-0C9B-35DB-9A43C00DED2C}"/>
              </a:ext>
            </a:extLst>
          </p:cNvPr>
          <p:cNvSpPr txBox="1"/>
          <p:nvPr/>
        </p:nvSpPr>
        <p:spPr>
          <a:xfrm>
            <a:off x="6506983" y="2989937"/>
            <a:ext cx="5219959" cy="707886"/>
          </a:xfrm>
          <a:prstGeom prst="rect">
            <a:avLst/>
          </a:prstGeom>
          <a:noFill/>
        </p:spPr>
        <p:txBody>
          <a:bodyPr wrap="square" rtlCol="0">
            <a:spAutoFit/>
          </a:bodyPr>
          <a:lstStyle/>
          <a:p>
            <a:r>
              <a:rPr lang="cs-CZ" sz="2000" dirty="0"/>
              <a:t>rozvinutí teorie (</a:t>
            </a:r>
            <a:r>
              <a:rPr lang="cs-CZ" sz="2000" dirty="0" err="1"/>
              <a:t>Sturm-Liouville</a:t>
            </a:r>
            <a:r>
              <a:rPr lang="cs-CZ" sz="2000" dirty="0"/>
              <a:t>), </a:t>
            </a:r>
            <a:r>
              <a:rPr lang="cs-CZ" sz="2000" u="sng" dirty="0"/>
              <a:t>stacionární teorie poruch</a:t>
            </a:r>
            <a:r>
              <a:rPr lang="cs-CZ" sz="2000" dirty="0"/>
              <a:t>, aplikace: Starkův jev</a:t>
            </a:r>
          </a:p>
        </p:txBody>
      </p:sp>
      <p:sp>
        <p:nvSpPr>
          <p:cNvPr id="15" name="TextovéPole 14">
            <a:extLst>
              <a:ext uri="{FF2B5EF4-FFF2-40B4-BE49-F238E27FC236}">
                <a16:creationId xmlns:a16="http://schemas.microsoft.com/office/drawing/2014/main" id="{7BF8D427-213B-042A-603A-4031CAE01D3F}"/>
              </a:ext>
            </a:extLst>
          </p:cNvPr>
          <p:cNvSpPr txBox="1"/>
          <p:nvPr/>
        </p:nvSpPr>
        <p:spPr>
          <a:xfrm>
            <a:off x="8488514" y="3657372"/>
            <a:ext cx="3338743" cy="1015663"/>
          </a:xfrm>
          <a:prstGeom prst="rect">
            <a:avLst/>
          </a:prstGeom>
          <a:noFill/>
        </p:spPr>
        <p:txBody>
          <a:bodyPr wrap="square" rtlCol="0">
            <a:spAutoFit/>
          </a:bodyPr>
          <a:lstStyle/>
          <a:p>
            <a:r>
              <a:rPr lang="cs-CZ" sz="2000" u="sng" dirty="0"/>
              <a:t>a časově závislá teorie poruch</a:t>
            </a:r>
            <a:r>
              <a:rPr lang="cs-CZ" sz="2000" dirty="0"/>
              <a:t>, aplikace: interakce záření s atomem</a:t>
            </a:r>
          </a:p>
        </p:txBody>
      </p:sp>
      <p:sp>
        <p:nvSpPr>
          <p:cNvPr id="16" name="TextovéPole 15">
            <a:extLst>
              <a:ext uri="{FF2B5EF4-FFF2-40B4-BE49-F238E27FC236}">
                <a16:creationId xmlns:a16="http://schemas.microsoft.com/office/drawing/2014/main" id="{57B7101D-B0BA-A8A1-FE0C-FBC2052FE6EF}"/>
              </a:ext>
            </a:extLst>
          </p:cNvPr>
          <p:cNvSpPr txBox="1"/>
          <p:nvPr/>
        </p:nvSpPr>
        <p:spPr>
          <a:xfrm>
            <a:off x="6455659" y="2225758"/>
            <a:ext cx="5506956" cy="707886"/>
          </a:xfrm>
          <a:prstGeom prst="rect">
            <a:avLst/>
          </a:prstGeom>
          <a:noFill/>
        </p:spPr>
        <p:txBody>
          <a:bodyPr wrap="square" rtlCol="0">
            <a:spAutoFit/>
          </a:bodyPr>
          <a:lstStyle/>
          <a:p>
            <a:r>
              <a:rPr lang="cs-CZ" sz="2000" u="sng" dirty="0"/>
              <a:t>fyzikální kostra teorie: </a:t>
            </a:r>
            <a:r>
              <a:rPr lang="cs-CZ" sz="2000" dirty="0"/>
              <a:t>vlnová mechanika, aplikace: oscilátor, rotátor</a:t>
            </a:r>
          </a:p>
        </p:txBody>
      </p:sp>
      <mc:AlternateContent xmlns:mc="http://schemas.openxmlformats.org/markup-compatibility/2006" xmlns:a14="http://schemas.microsoft.com/office/drawing/2010/main">
        <mc:Choice Requires="a14">
          <p:sp>
            <p:nvSpPr>
              <p:cNvPr id="17" name="TextovéPole 16">
                <a:extLst>
                  <a:ext uri="{FF2B5EF4-FFF2-40B4-BE49-F238E27FC236}">
                    <a16:creationId xmlns:a16="http://schemas.microsoft.com/office/drawing/2014/main" id="{0C3A30AE-14E6-97D7-A2A4-451A6565606A}"/>
                  </a:ext>
                </a:extLst>
              </p:cNvPr>
              <p:cNvSpPr txBox="1"/>
              <p:nvPr/>
            </p:nvSpPr>
            <p:spPr>
              <a:xfrm>
                <a:off x="6603504" y="1275764"/>
                <a:ext cx="2974853" cy="73263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100" i="1">
                          <a:latin typeface="Cambria Math" panose="02040503050406030204" pitchFamily="18" charset="0"/>
                          <a:ea typeface="Cambria Math" panose="02040503050406030204" pitchFamily="18" charset="0"/>
                        </a:rPr>
                        <m:t>∆</m:t>
                      </m:r>
                      <m:r>
                        <a:rPr lang="cs-CZ" sz="2100" b="0" i="1" smtClean="0">
                          <a:latin typeface="Cambria Math" panose="02040503050406030204" pitchFamily="18" charset="0"/>
                          <a:ea typeface="Cambria Math" panose="02040503050406030204" pitchFamily="18" charset="0"/>
                        </a:rPr>
                        <m:t>𝜓</m:t>
                      </m:r>
                      <m:r>
                        <a:rPr lang="cs-CZ" sz="2100" b="0" i="1" smtClean="0">
                          <a:latin typeface="Cambria Math" panose="02040503050406030204" pitchFamily="18" charset="0"/>
                          <a:ea typeface="Cambria Math" panose="02040503050406030204" pitchFamily="18" charset="0"/>
                        </a:rPr>
                        <m:t>+</m:t>
                      </m:r>
                      <m:f>
                        <m:fPr>
                          <m:ctrlPr>
                            <a:rPr lang="cs-CZ" sz="2100" b="0" i="1" smtClean="0">
                              <a:latin typeface="Cambria Math" panose="02040503050406030204" pitchFamily="18" charset="0"/>
                              <a:ea typeface="Cambria Math" panose="02040503050406030204" pitchFamily="18" charset="0"/>
                            </a:rPr>
                          </m:ctrlPr>
                        </m:fPr>
                        <m:num>
                          <m:r>
                            <a:rPr lang="cs-CZ" sz="2100" b="0" i="1" smtClean="0">
                              <a:latin typeface="Cambria Math" panose="02040503050406030204" pitchFamily="18" charset="0"/>
                              <a:ea typeface="Cambria Math" panose="02040503050406030204" pitchFamily="18" charset="0"/>
                            </a:rPr>
                            <m:t>2</m:t>
                          </m:r>
                          <m:r>
                            <a:rPr lang="cs-CZ" sz="2100" b="0" i="1" smtClean="0">
                              <a:latin typeface="Cambria Math" panose="02040503050406030204" pitchFamily="18" charset="0"/>
                              <a:ea typeface="Cambria Math" panose="02040503050406030204" pitchFamily="18" charset="0"/>
                            </a:rPr>
                            <m:t>𝑚</m:t>
                          </m:r>
                        </m:num>
                        <m:den>
                          <m:sSup>
                            <m:sSupPr>
                              <m:ctrlPr>
                                <a:rPr lang="cs-CZ" sz="2100" i="1">
                                  <a:latin typeface="Cambria Math" panose="02040503050406030204" pitchFamily="18" charset="0"/>
                                  <a:ea typeface="Cambria Math" panose="02040503050406030204" pitchFamily="18" charset="0"/>
                                </a:rPr>
                              </m:ctrlPr>
                            </m:sSupPr>
                            <m:e>
                              <m:r>
                                <a:rPr lang="cs-CZ" sz="2100" i="1">
                                  <a:latin typeface="Cambria Math" panose="02040503050406030204" pitchFamily="18" charset="0"/>
                                  <a:ea typeface="Cambria Math" panose="02040503050406030204" pitchFamily="18" charset="0"/>
                                </a:rPr>
                                <m:t>ℏ</m:t>
                              </m:r>
                            </m:e>
                            <m:sup>
                              <m:r>
                                <a:rPr lang="cs-CZ" sz="2100" i="1">
                                  <a:latin typeface="Cambria Math" panose="02040503050406030204" pitchFamily="18" charset="0"/>
                                  <a:ea typeface="Cambria Math" panose="02040503050406030204" pitchFamily="18" charset="0"/>
                                </a:rPr>
                                <m:t>2</m:t>
                              </m:r>
                            </m:sup>
                          </m:sSup>
                        </m:den>
                      </m:f>
                      <m:d>
                        <m:dPr>
                          <m:ctrlPr>
                            <a:rPr lang="cs-CZ" sz="2100" b="0" i="1" smtClean="0">
                              <a:latin typeface="Cambria Math" panose="02040503050406030204" pitchFamily="18" charset="0"/>
                              <a:ea typeface="Cambria Math" panose="02040503050406030204" pitchFamily="18" charset="0"/>
                            </a:rPr>
                          </m:ctrlPr>
                        </m:dPr>
                        <m:e>
                          <m:r>
                            <a:rPr lang="cs-CZ" sz="2100" b="0" i="1" smtClean="0">
                              <a:latin typeface="Cambria Math" panose="02040503050406030204" pitchFamily="18" charset="0"/>
                              <a:ea typeface="Cambria Math" panose="02040503050406030204" pitchFamily="18" charset="0"/>
                            </a:rPr>
                            <m:t>𝐸</m:t>
                          </m:r>
                          <m:r>
                            <a:rPr lang="cs-CZ" sz="2100" b="0" i="1" smtClean="0">
                              <a:latin typeface="Cambria Math" panose="02040503050406030204" pitchFamily="18" charset="0"/>
                              <a:ea typeface="Cambria Math" panose="02040503050406030204" pitchFamily="18" charset="0"/>
                            </a:rPr>
                            <m:t>+</m:t>
                          </m:r>
                          <m:f>
                            <m:fPr>
                              <m:ctrlPr>
                                <a:rPr lang="cs-CZ" sz="2100" b="0" i="1" smtClean="0">
                                  <a:latin typeface="Cambria Math" panose="02040503050406030204" pitchFamily="18" charset="0"/>
                                  <a:ea typeface="Cambria Math" panose="02040503050406030204" pitchFamily="18" charset="0"/>
                                </a:rPr>
                              </m:ctrlPr>
                            </m:fPr>
                            <m:num>
                              <m:sSup>
                                <m:sSupPr>
                                  <m:ctrlPr>
                                    <a:rPr lang="cs-CZ" sz="2100" b="0" i="1" smtClean="0">
                                      <a:latin typeface="Cambria Math" panose="02040503050406030204" pitchFamily="18" charset="0"/>
                                      <a:ea typeface="Cambria Math" panose="02040503050406030204" pitchFamily="18" charset="0"/>
                                    </a:rPr>
                                  </m:ctrlPr>
                                </m:sSupPr>
                                <m:e>
                                  <m:r>
                                    <a:rPr lang="cs-CZ" sz="2100" b="0" i="1" smtClean="0">
                                      <a:latin typeface="Cambria Math" panose="02040503050406030204" pitchFamily="18" charset="0"/>
                                      <a:ea typeface="Cambria Math" panose="02040503050406030204" pitchFamily="18" charset="0"/>
                                    </a:rPr>
                                    <m:t>𝑒</m:t>
                                  </m:r>
                                </m:e>
                                <m:sup>
                                  <m:r>
                                    <a:rPr lang="cs-CZ" sz="2100" b="0" i="1" smtClean="0">
                                      <a:latin typeface="Cambria Math" panose="02040503050406030204" pitchFamily="18" charset="0"/>
                                      <a:ea typeface="Cambria Math" panose="02040503050406030204" pitchFamily="18" charset="0"/>
                                    </a:rPr>
                                    <m:t>2</m:t>
                                  </m:r>
                                </m:sup>
                              </m:sSup>
                            </m:num>
                            <m:den>
                              <m:r>
                                <a:rPr lang="cs-CZ" sz="2100" b="0" i="1" smtClean="0">
                                  <a:latin typeface="Cambria Math" panose="02040503050406030204" pitchFamily="18" charset="0"/>
                                  <a:ea typeface="Cambria Math" panose="02040503050406030204" pitchFamily="18" charset="0"/>
                                </a:rPr>
                                <m:t>𝑟</m:t>
                              </m:r>
                            </m:den>
                          </m:f>
                        </m:e>
                      </m:d>
                      <m:r>
                        <a:rPr lang="cs-CZ" sz="2100" b="0" i="1" smtClean="0">
                          <a:latin typeface="Cambria Math" panose="02040503050406030204" pitchFamily="18" charset="0"/>
                          <a:ea typeface="Cambria Math" panose="02040503050406030204" pitchFamily="18" charset="0"/>
                        </a:rPr>
                        <m:t>𝜓</m:t>
                      </m:r>
                      <m:r>
                        <a:rPr lang="cs-CZ" sz="2100" b="0" i="1" smtClean="0">
                          <a:latin typeface="Cambria Math" panose="02040503050406030204" pitchFamily="18" charset="0"/>
                        </a:rPr>
                        <m:t>=0</m:t>
                      </m:r>
                    </m:oMath>
                  </m:oMathPara>
                </a14:m>
                <a:endParaRPr lang="cs-CZ" sz="2100" dirty="0"/>
              </a:p>
            </p:txBody>
          </p:sp>
        </mc:Choice>
        <mc:Fallback xmlns="">
          <p:sp>
            <p:nvSpPr>
              <p:cNvPr id="17" name="TextovéPole 16">
                <a:extLst>
                  <a:ext uri="{FF2B5EF4-FFF2-40B4-BE49-F238E27FC236}">
                    <a16:creationId xmlns:a16="http://schemas.microsoft.com/office/drawing/2014/main" id="{0C3A30AE-14E6-97D7-A2A4-451A6565606A}"/>
                  </a:ext>
                </a:extLst>
              </p:cNvPr>
              <p:cNvSpPr txBox="1">
                <a:spLocks noRot="1" noChangeAspect="1" noMove="1" noResize="1" noEditPoints="1" noAdjustHandles="1" noChangeArrowheads="1" noChangeShapeType="1" noTextEdit="1"/>
              </p:cNvSpPr>
              <p:nvPr/>
            </p:nvSpPr>
            <p:spPr>
              <a:xfrm>
                <a:off x="6603504" y="1275764"/>
                <a:ext cx="2974853" cy="732636"/>
              </a:xfrm>
              <a:prstGeom prst="rect">
                <a:avLst/>
              </a:prstGeom>
              <a:blipFill>
                <a:blip r:embed="rId5"/>
                <a:stretch>
                  <a:fillRect/>
                </a:stretch>
              </a:blipFill>
            </p:spPr>
            <p:txBody>
              <a:bodyPr/>
              <a:lstStyle/>
              <a:p>
                <a:r>
                  <a:rPr lang="cs-CZ">
                    <a:noFill/>
                  </a:rPr>
                  <a:t> </a:t>
                </a:r>
              </a:p>
            </p:txBody>
          </p:sp>
        </mc:Fallback>
      </mc:AlternateContent>
      <p:sp>
        <p:nvSpPr>
          <p:cNvPr id="18" name="Obdélník 17">
            <a:extLst>
              <a:ext uri="{FF2B5EF4-FFF2-40B4-BE49-F238E27FC236}">
                <a16:creationId xmlns:a16="http://schemas.microsoft.com/office/drawing/2014/main" id="{4C91C512-650C-CB94-A726-068350FE0A16}"/>
              </a:ext>
            </a:extLst>
          </p:cNvPr>
          <p:cNvSpPr/>
          <p:nvPr/>
        </p:nvSpPr>
        <p:spPr>
          <a:xfrm>
            <a:off x="6528670" y="1228951"/>
            <a:ext cx="3114333" cy="86591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9" name="TextovéPole 18">
            <a:extLst>
              <a:ext uri="{FF2B5EF4-FFF2-40B4-BE49-F238E27FC236}">
                <a16:creationId xmlns:a16="http://schemas.microsoft.com/office/drawing/2014/main" id="{4D446E18-C97B-EA46-2D8E-A51B10E5C4E4}"/>
              </a:ext>
            </a:extLst>
          </p:cNvPr>
          <p:cNvSpPr txBox="1"/>
          <p:nvPr/>
        </p:nvSpPr>
        <p:spPr>
          <a:xfrm>
            <a:off x="1522668" y="4670383"/>
            <a:ext cx="10204275" cy="707886"/>
          </a:xfrm>
          <a:prstGeom prst="rect">
            <a:avLst/>
          </a:prstGeom>
          <a:noFill/>
        </p:spPr>
        <p:txBody>
          <a:bodyPr wrap="square" rtlCol="0">
            <a:spAutoFit/>
          </a:bodyPr>
          <a:lstStyle/>
          <a:p>
            <a:r>
              <a:rPr lang="cs-CZ" sz="2000" dirty="0">
                <a:solidFill>
                  <a:srgbClr val="C00000"/>
                </a:solidFill>
                <a:effectLst>
                  <a:outerShdw blurRad="38100" dist="38100" dir="2700000" algn="tl">
                    <a:srgbClr val="000000">
                      <a:alpha val="43137"/>
                    </a:srgbClr>
                  </a:outerShdw>
                </a:effectLst>
              </a:rPr>
              <a:t>Ü</a:t>
            </a:r>
            <a:r>
              <a:rPr lang="de-DE" sz="2000" dirty="0" err="1">
                <a:solidFill>
                  <a:srgbClr val="C00000"/>
                </a:solidFill>
                <a:effectLst>
                  <a:outerShdw blurRad="38100" dist="38100" dir="2700000" algn="tl">
                    <a:srgbClr val="000000">
                      <a:alpha val="43137"/>
                    </a:srgbClr>
                  </a:outerShdw>
                </a:effectLst>
              </a:rPr>
              <a:t>ber</a:t>
            </a:r>
            <a:r>
              <a:rPr lang="de-DE" sz="2000" dirty="0">
                <a:solidFill>
                  <a:srgbClr val="C00000"/>
                </a:solidFill>
                <a:effectLst>
                  <a:outerShdw blurRad="38100" dist="38100" dir="2700000" algn="tl">
                    <a:srgbClr val="000000">
                      <a:alpha val="43137"/>
                    </a:srgbClr>
                  </a:outerShdw>
                </a:effectLst>
              </a:rPr>
              <a:t> </a:t>
            </a:r>
            <a:r>
              <a:rPr lang="cs-CZ" sz="2000" dirty="0">
                <a:solidFill>
                  <a:srgbClr val="C00000"/>
                </a:solidFill>
                <a:effectLst>
                  <a:outerShdw blurRad="38100" dist="38100" dir="2700000" algn="tl">
                    <a:srgbClr val="000000">
                      <a:alpha val="43137"/>
                    </a:srgbClr>
                  </a:outerShdw>
                </a:effectLst>
              </a:rPr>
              <a:t>d</a:t>
            </a:r>
            <a:r>
              <a:rPr lang="de-DE" sz="2000" dirty="0" err="1">
                <a:solidFill>
                  <a:srgbClr val="C00000"/>
                </a:solidFill>
                <a:effectLst>
                  <a:outerShdw blurRad="38100" dist="38100" dir="2700000" algn="tl">
                    <a:srgbClr val="000000">
                      <a:alpha val="43137"/>
                    </a:srgbClr>
                  </a:outerShdw>
                </a:effectLst>
              </a:rPr>
              <a:t>as</a:t>
            </a:r>
            <a:r>
              <a:rPr lang="de-DE" sz="2000" dirty="0">
                <a:solidFill>
                  <a:srgbClr val="C00000"/>
                </a:solidFill>
                <a:effectLst>
                  <a:outerShdw blurRad="38100" dist="38100" dir="2700000" algn="tl">
                    <a:srgbClr val="000000">
                      <a:alpha val="43137"/>
                    </a:srgbClr>
                  </a:outerShdw>
                </a:effectLst>
              </a:rPr>
              <a:t> </a:t>
            </a:r>
            <a:r>
              <a:rPr lang="de-DE" sz="2000" dirty="0" err="1">
                <a:solidFill>
                  <a:srgbClr val="C00000"/>
                </a:solidFill>
                <a:effectLst>
                  <a:outerShdw blurRad="38100" dist="38100" dir="2700000" algn="tl">
                    <a:srgbClr val="000000">
                      <a:alpha val="43137"/>
                    </a:srgbClr>
                  </a:outerShdw>
                </a:effectLst>
              </a:rPr>
              <a:t>Verh</a:t>
            </a:r>
            <a:r>
              <a:rPr lang="cs-CZ" sz="2000" dirty="0" err="1">
                <a:solidFill>
                  <a:srgbClr val="C00000"/>
                </a:solidFill>
                <a:effectLst>
                  <a:outerShdw blurRad="38100" dist="38100" dir="2700000" algn="tl">
                    <a:srgbClr val="000000">
                      <a:alpha val="43137"/>
                    </a:srgbClr>
                  </a:outerShdw>
                </a:effectLst>
              </a:rPr>
              <a:t>äl</a:t>
            </a:r>
            <a:r>
              <a:rPr lang="de-DE" sz="2000" dirty="0" err="1">
                <a:solidFill>
                  <a:srgbClr val="C00000"/>
                </a:solidFill>
                <a:effectLst>
                  <a:outerShdw blurRad="38100" dist="38100" dir="2700000" algn="tl">
                    <a:srgbClr val="000000">
                      <a:alpha val="43137"/>
                    </a:srgbClr>
                  </a:outerShdw>
                </a:effectLst>
              </a:rPr>
              <a:t>tnis</a:t>
            </a:r>
            <a:r>
              <a:rPr lang="de-DE" sz="2000" dirty="0">
                <a:solidFill>
                  <a:srgbClr val="C00000"/>
                </a:solidFill>
                <a:effectLst>
                  <a:outerShdw blurRad="38100" dist="38100" dir="2700000" algn="tl">
                    <a:srgbClr val="000000">
                      <a:alpha val="43137"/>
                    </a:srgbClr>
                  </a:outerShdw>
                </a:effectLst>
              </a:rPr>
              <a:t> der He</a:t>
            </a:r>
            <a:r>
              <a:rPr lang="cs-CZ" sz="2000" dirty="0">
                <a:solidFill>
                  <a:srgbClr val="C00000"/>
                </a:solidFill>
                <a:effectLst>
                  <a:outerShdw blurRad="38100" dist="38100" dir="2700000" algn="tl">
                    <a:srgbClr val="000000">
                      <a:alpha val="43137"/>
                    </a:srgbClr>
                  </a:outerShdw>
                </a:effectLst>
              </a:rPr>
              <a:t>i</a:t>
            </a:r>
            <a:r>
              <a:rPr lang="de-DE" sz="2000" dirty="0">
                <a:solidFill>
                  <a:srgbClr val="C00000"/>
                </a:solidFill>
                <a:effectLst>
                  <a:outerShdw blurRad="38100" dist="38100" dir="2700000" algn="tl">
                    <a:srgbClr val="000000">
                      <a:alpha val="43137"/>
                    </a:srgbClr>
                  </a:outerShdw>
                </a:effectLst>
              </a:rPr>
              <a:t>se</a:t>
            </a:r>
            <a:r>
              <a:rPr lang="cs-CZ" sz="2000" dirty="0">
                <a:solidFill>
                  <a:srgbClr val="C00000"/>
                </a:solidFill>
                <a:effectLst>
                  <a:outerShdw blurRad="38100" dist="38100" dir="2700000" algn="tl">
                    <a:srgbClr val="000000">
                      <a:alpha val="43137"/>
                    </a:srgbClr>
                  </a:outerShdw>
                </a:effectLst>
              </a:rPr>
              <a:t>n</a:t>
            </a:r>
            <a:r>
              <a:rPr lang="de-DE" sz="2000" dirty="0">
                <a:solidFill>
                  <a:srgbClr val="C00000"/>
                </a:solidFill>
                <a:effectLst>
                  <a:outerShdw blurRad="38100" dist="38100" dir="2700000" algn="tl">
                    <a:srgbClr val="000000">
                      <a:alpha val="43137"/>
                    </a:srgbClr>
                  </a:outerShdw>
                </a:effectLst>
              </a:rPr>
              <a:t>berg-Bo</a:t>
            </a:r>
            <a:r>
              <a:rPr lang="cs-CZ" sz="2000" dirty="0" err="1">
                <a:solidFill>
                  <a:srgbClr val="C00000"/>
                </a:solidFill>
                <a:effectLst>
                  <a:outerShdw blurRad="38100" dist="38100" dir="2700000" algn="tl">
                    <a:srgbClr val="000000">
                      <a:alpha val="43137"/>
                    </a:srgbClr>
                  </a:outerShdw>
                </a:effectLst>
              </a:rPr>
              <a:t>rn</a:t>
            </a:r>
            <a:r>
              <a:rPr lang="de-DE" sz="2000" dirty="0">
                <a:solidFill>
                  <a:srgbClr val="C00000"/>
                </a:solidFill>
                <a:effectLst>
                  <a:outerShdw blurRad="38100" dist="38100" dir="2700000" algn="tl">
                    <a:srgbClr val="000000">
                      <a:alpha val="43137"/>
                    </a:srgbClr>
                  </a:outerShdw>
                </a:effectLst>
              </a:rPr>
              <a:t>-</a:t>
            </a:r>
            <a:r>
              <a:rPr lang="de-DE" sz="2000" dirty="0" err="1">
                <a:solidFill>
                  <a:srgbClr val="C00000"/>
                </a:solidFill>
                <a:effectLst>
                  <a:outerShdw blurRad="38100" dist="38100" dir="2700000" algn="tl">
                    <a:srgbClr val="000000">
                      <a:alpha val="43137"/>
                    </a:srgbClr>
                  </a:outerShdw>
                </a:effectLst>
              </a:rPr>
              <a:t>Jordanschem</a:t>
            </a:r>
            <a:r>
              <a:rPr lang="de-DE" sz="2000" dirty="0">
                <a:solidFill>
                  <a:srgbClr val="C00000"/>
                </a:solidFill>
                <a:effectLst>
                  <a:outerShdw blurRad="38100" dist="38100" dir="2700000" algn="tl">
                    <a:srgbClr val="000000">
                      <a:alpha val="43137"/>
                    </a:srgbClr>
                  </a:outerShdw>
                </a:effectLst>
              </a:rPr>
              <a:t> Qua</a:t>
            </a:r>
            <a:r>
              <a:rPr lang="cs-CZ" sz="2000" dirty="0">
                <a:solidFill>
                  <a:srgbClr val="C00000"/>
                </a:solidFill>
                <a:effectLst>
                  <a:outerShdw blurRad="38100" dist="38100" dir="2700000" algn="tl">
                    <a:srgbClr val="000000">
                      <a:alpha val="43137"/>
                    </a:srgbClr>
                  </a:outerShdw>
                </a:effectLst>
              </a:rPr>
              <a:t>n</a:t>
            </a:r>
            <a:r>
              <a:rPr lang="de-DE" sz="2000" dirty="0" err="1">
                <a:solidFill>
                  <a:srgbClr val="C00000"/>
                </a:solidFill>
                <a:effectLst>
                  <a:outerShdw blurRad="38100" dist="38100" dir="2700000" algn="tl">
                    <a:srgbClr val="000000">
                      <a:alpha val="43137"/>
                    </a:srgbClr>
                  </a:outerShdw>
                </a:effectLst>
              </a:rPr>
              <a:t>tenrnechamik</a:t>
            </a:r>
            <a:r>
              <a:rPr lang="de-DE" sz="2000" dirty="0">
                <a:solidFill>
                  <a:srgbClr val="C00000"/>
                </a:solidFill>
                <a:effectLst>
                  <a:outerShdw blurRad="38100" dist="38100" dir="2700000" algn="tl">
                    <a:srgbClr val="000000">
                      <a:alpha val="43137"/>
                    </a:srgbClr>
                  </a:outerShdw>
                </a:effectLst>
              </a:rPr>
              <a:t> </a:t>
            </a:r>
            <a:r>
              <a:rPr lang="cs-CZ" sz="2000" dirty="0">
                <a:solidFill>
                  <a:srgbClr val="C00000"/>
                </a:solidFill>
                <a:effectLst>
                  <a:outerShdw blurRad="38100" dist="38100" dir="2700000" algn="tl">
                    <a:srgbClr val="000000">
                      <a:alpha val="43137"/>
                    </a:srgbClr>
                  </a:outerShdw>
                </a:effectLst>
              </a:rPr>
              <a:t>z</a:t>
            </a:r>
            <a:r>
              <a:rPr lang="de-DE" sz="2000" dirty="0">
                <a:solidFill>
                  <a:srgbClr val="C00000"/>
                </a:solidFill>
                <a:effectLst>
                  <a:outerShdw blurRad="38100" dist="38100" dir="2700000" algn="tl">
                    <a:srgbClr val="000000">
                      <a:alpha val="43137"/>
                    </a:srgbClr>
                  </a:outerShdw>
                </a:effectLst>
              </a:rPr>
              <a:t>u der </a:t>
            </a:r>
            <a:r>
              <a:rPr lang="de-DE" sz="2000" dirty="0" err="1">
                <a:solidFill>
                  <a:srgbClr val="C00000"/>
                </a:solidFill>
                <a:effectLst>
                  <a:outerShdw blurRad="38100" dist="38100" dir="2700000" algn="tl">
                    <a:srgbClr val="000000">
                      <a:alpha val="43137"/>
                    </a:srgbClr>
                  </a:outerShdw>
                </a:effectLst>
              </a:rPr>
              <a:t>me</a:t>
            </a:r>
            <a:r>
              <a:rPr lang="cs-CZ" sz="2000" dirty="0">
                <a:solidFill>
                  <a:srgbClr val="C00000"/>
                </a:solidFill>
                <a:effectLst>
                  <a:outerShdw blurRad="38100" dist="38100" dir="2700000" algn="tl">
                    <a:srgbClr val="000000">
                      <a:alpha val="43137"/>
                    </a:srgbClr>
                  </a:outerShdw>
                </a:effectLst>
              </a:rPr>
              <a:t>in</a:t>
            </a:r>
            <a:r>
              <a:rPr lang="de-DE" sz="2000" dirty="0" err="1">
                <a:solidFill>
                  <a:srgbClr val="C00000"/>
                </a:solidFill>
                <a:effectLst>
                  <a:outerShdw blurRad="38100" dist="38100" dir="2700000" algn="tl">
                    <a:srgbClr val="000000">
                      <a:alpha val="43137"/>
                    </a:srgbClr>
                  </a:outerShdw>
                </a:effectLst>
              </a:rPr>
              <a:t>em</a:t>
            </a:r>
            <a:endParaRPr lang="cs-CZ" sz="2000" dirty="0">
              <a:solidFill>
                <a:srgbClr val="C00000"/>
              </a:solidFill>
              <a:effectLst>
                <a:outerShdw blurRad="38100" dist="38100" dir="2700000" algn="tl">
                  <a:srgbClr val="000000">
                    <a:alpha val="43137"/>
                  </a:srgbClr>
                </a:outerShdw>
              </a:effectLst>
            </a:endParaRPr>
          </a:p>
          <a:p>
            <a:r>
              <a:rPr lang="cs-CZ" sz="2000" dirty="0">
                <a:solidFill>
                  <a:schemeClr val="bg2">
                    <a:lumMod val="50000"/>
                  </a:schemeClr>
                </a:solidFill>
              </a:rPr>
              <a:t>(18.3.1926), 23 stran, </a:t>
            </a:r>
            <a:r>
              <a:rPr lang="cs-CZ" sz="2000" i="1" dirty="0">
                <a:solidFill>
                  <a:schemeClr val="bg2">
                    <a:lumMod val="50000"/>
                  </a:schemeClr>
                </a:solidFill>
              </a:rPr>
              <a:t>Ann. </a:t>
            </a:r>
            <a:r>
              <a:rPr lang="cs-CZ" sz="2000" i="1" dirty="0" err="1">
                <a:solidFill>
                  <a:schemeClr val="bg2">
                    <a:lumMod val="50000"/>
                  </a:schemeClr>
                </a:solidFill>
              </a:rPr>
              <a:t>Phys</a:t>
            </a:r>
            <a:r>
              <a:rPr lang="cs-CZ" sz="2000" i="1" dirty="0">
                <a:solidFill>
                  <a:schemeClr val="bg2">
                    <a:lumMod val="50000"/>
                  </a:schemeClr>
                </a:solidFill>
              </a:rPr>
              <a:t>.</a:t>
            </a:r>
            <a:endParaRPr lang="cs-CZ" sz="2000" dirty="0">
              <a:solidFill>
                <a:schemeClr val="bg2">
                  <a:lumMod val="50000"/>
                </a:schemeClr>
              </a:solidFill>
            </a:endParaRPr>
          </a:p>
        </p:txBody>
      </p:sp>
      <p:sp>
        <p:nvSpPr>
          <p:cNvPr id="24" name="TextovéPole 23">
            <a:extLst>
              <a:ext uri="{FF2B5EF4-FFF2-40B4-BE49-F238E27FC236}">
                <a16:creationId xmlns:a16="http://schemas.microsoft.com/office/drawing/2014/main" id="{7E3B0B4B-F18A-A6A7-579E-6C762BC13F60}"/>
              </a:ext>
            </a:extLst>
          </p:cNvPr>
          <p:cNvSpPr txBox="1"/>
          <p:nvPr/>
        </p:nvSpPr>
        <p:spPr>
          <a:xfrm>
            <a:off x="4033345" y="28602"/>
            <a:ext cx="4175054"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Schrödingerův</a:t>
            </a:r>
            <a:r>
              <a:rPr lang="cs-CZ" sz="2400" cap="small" dirty="0">
                <a:solidFill>
                  <a:srgbClr val="70AD47">
                    <a:lumMod val="50000"/>
                  </a:srgbClr>
                </a:solidFill>
                <a:latin typeface="Calibri" panose="020F0502020204030204"/>
              </a:rPr>
              <a:t> „</a:t>
            </a:r>
            <a:r>
              <a:rPr lang="cs-CZ" sz="2400" cap="small" dirty="0" err="1">
                <a:solidFill>
                  <a:srgbClr val="FF0000"/>
                </a:solidFill>
                <a:latin typeface="Calibri" panose="020F0502020204030204"/>
              </a:rPr>
              <a:t>Annus</a:t>
            </a:r>
            <a:r>
              <a:rPr lang="cs-CZ" sz="2400" cap="small" dirty="0">
                <a:solidFill>
                  <a:srgbClr val="FF0000"/>
                </a:solidFill>
                <a:latin typeface="Calibri" panose="020F0502020204030204"/>
              </a:rPr>
              <a:t> </a:t>
            </a:r>
            <a:r>
              <a:rPr lang="cs-CZ" sz="2400" cap="small" dirty="0" err="1">
                <a:solidFill>
                  <a:srgbClr val="FF0000"/>
                </a:solidFill>
                <a:latin typeface="Calibri" panose="020F0502020204030204"/>
              </a:rPr>
              <a:t>mirabilis</a:t>
            </a:r>
            <a:r>
              <a:rPr lang="cs-CZ" sz="2400" cap="small" dirty="0">
                <a:solidFill>
                  <a:srgbClr val="70AD47">
                    <a:lumMod val="50000"/>
                  </a:srgbClr>
                </a:solidFill>
                <a:latin typeface="Calibri" panose="020F0502020204030204"/>
              </a:rPr>
              <a:t>“</a:t>
            </a:r>
          </a:p>
        </p:txBody>
      </p:sp>
      <p:sp>
        <p:nvSpPr>
          <p:cNvPr id="25" name="Obdélník 24">
            <a:extLst>
              <a:ext uri="{FF2B5EF4-FFF2-40B4-BE49-F238E27FC236}">
                <a16:creationId xmlns:a16="http://schemas.microsoft.com/office/drawing/2014/main" id="{07A6C7EA-DAE4-3548-8196-722B446BC31C}"/>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grpSp>
        <p:nvGrpSpPr>
          <p:cNvPr id="26" name="Skupina 25">
            <a:extLst>
              <a:ext uri="{FF2B5EF4-FFF2-40B4-BE49-F238E27FC236}">
                <a16:creationId xmlns:a16="http://schemas.microsoft.com/office/drawing/2014/main" id="{9D6D2610-865B-799F-A30F-24E6FBD78E96}"/>
              </a:ext>
            </a:extLst>
          </p:cNvPr>
          <p:cNvGrpSpPr/>
          <p:nvPr/>
        </p:nvGrpSpPr>
        <p:grpSpPr>
          <a:xfrm>
            <a:off x="2325108" y="5481591"/>
            <a:ext cx="7760186" cy="1186725"/>
            <a:chOff x="2325725" y="5463662"/>
            <a:chExt cx="7760186" cy="1186725"/>
          </a:xfrm>
        </p:grpSpPr>
        <p:sp>
          <p:nvSpPr>
            <p:cNvPr id="11" name="TextovéPole 10">
              <a:extLst>
                <a:ext uri="{FF2B5EF4-FFF2-40B4-BE49-F238E27FC236}">
                  <a16:creationId xmlns:a16="http://schemas.microsoft.com/office/drawing/2014/main" id="{C68C2F7E-1F83-D1C4-21BC-D2D5E35191BD}"/>
                </a:ext>
              </a:extLst>
            </p:cNvPr>
            <p:cNvSpPr txBox="1"/>
            <p:nvPr/>
          </p:nvSpPr>
          <p:spPr>
            <a:xfrm>
              <a:off x="2325725" y="5644066"/>
              <a:ext cx="7760186" cy="877163"/>
            </a:xfrm>
            <a:prstGeom prst="rect">
              <a:avLst/>
            </a:prstGeom>
            <a:noFill/>
            <a:ln>
              <a:noFill/>
            </a:ln>
          </p:spPr>
          <p:txBody>
            <a:bodyPr wrap="square" rtlCol="0">
              <a:spAutoFit/>
            </a:bodyPr>
            <a:lstStyle/>
            <a:p>
              <a:pPr algn="ctr"/>
              <a:r>
                <a:rPr lang="cs-CZ" sz="1700" u="sng" dirty="0">
                  <a:solidFill>
                    <a:srgbClr val="FF0000"/>
                  </a:solidFill>
                  <a:latin typeface="Cavolini" panose="03000502040302020204" pitchFamily="66" charset="0"/>
                  <a:cs typeface="Cavolini" panose="03000502040302020204" pitchFamily="66" charset="0"/>
                </a:rPr>
                <a:t>Erupce kreativity</a:t>
              </a:r>
              <a:r>
                <a:rPr lang="cs-CZ" sz="1700" dirty="0">
                  <a:solidFill>
                    <a:srgbClr val="FF0000"/>
                  </a:solidFill>
                  <a:latin typeface="Cavolini" panose="03000502040302020204" pitchFamily="66" charset="0"/>
                  <a:cs typeface="Cavolini" panose="03000502040302020204" pitchFamily="66" charset="0"/>
                </a:rPr>
                <a:t>:</a:t>
              </a:r>
            </a:p>
            <a:p>
              <a:pPr algn="ctr"/>
              <a:r>
                <a:rPr lang="cs-CZ" sz="1700" dirty="0" err="1">
                  <a:solidFill>
                    <a:schemeClr val="accent6">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1700" dirty="0">
                  <a:solidFill>
                    <a:schemeClr val="accent6">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1700" dirty="0">
                  <a:solidFill>
                    <a:schemeClr val="accent6">
                      <a:lumMod val="75000"/>
                    </a:schemeClr>
                  </a:solidFill>
                  <a:latin typeface="Cavolini" panose="03000502040302020204" pitchFamily="66" charset="0"/>
                  <a:cs typeface="Cavolini" panose="03000502040302020204" pitchFamily="66" charset="0"/>
                </a:rPr>
                <a:t>(38letý) v těchto pracích vybudoval novou teorii.</a:t>
              </a:r>
            </a:p>
            <a:p>
              <a:pPr algn="ctr"/>
              <a:r>
                <a:rPr lang="cs-CZ" sz="1700" dirty="0">
                  <a:solidFill>
                    <a:schemeClr val="accent6">
                      <a:lumMod val="75000"/>
                    </a:schemeClr>
                  </a:solidFill>
                  <a:latin typeface="Cavolini" panose="03000502040302020204" pitchFamily="66" charset="0"/>
                  <a:cs typeface="Cavolini" panose="03000502040302020204" pitchFamily="66" charset="0"/>
                </a:rPr>
                <a:t>Během půl roku vzniklo přes 160 stran originální textu. </a:t>
              </a:r>
            </a:p>
          </p:txBody>
        </p:sp>
        <p:sp>
          <p:nvSpPr>
            <p:cNvPr id="22" name="Obdélník: se zakulacenými rohy 21">
              <a:extLst>
                <a:ext uri="{FF2B5EF4-FFF2-40B4-BE49-F238E27FC236}">
                  <a16:creationId xmlns:a16="http://schemas.microsoft.com/office/drawing/2014/main" id="{2BED7093-8E3C-934F-5D1B-EA61861AD4BA}"/>
                </a:ext>
              </a:extLst>
            </p:cNvPr>
            <p:cNvSpPr/>
            <p:nvPr/>
          </p:nvSpPr>
          <p:spPr>
            <a:xfrm>
              <a:off x="2325725" y="5463662"/>
              <a:ext cx="7760186" cy="1186725"/>
            </a:xfrm>
            <a:prstGeom prst="roundRect">
              <a:avLst>
                <a:gd name="adj" fmla="val 26497"/>
              </a:avLst>
            </a:prstGeom>
            <a:solidFill>
              <a:srgbClr val="FF0000">
                <a:alpha val="3137"/>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F0000"/>
                </a:solidFill>
              </a:endParaRPr>
            </a:p>
          </p:txBody>
        </p:sp>
      </p:grpSp>
      <p:sp>
        <p:nvSpPr>
          <p:cNvPr id="9" name="Obdélník 8">
            <a:extLst>
              <a:ext uri="{FF2B5EF4-FFF2-40B4-BE49-F238E27FC236}">
                <a16:creationId xmlns:a16="http://schemas.microsoft.com/office/drawing/2014/main" id="{33E5B837-677D-4A66-786C-C76EEBBF3810}"/>
              </a:ext>
            </a:extLst>
          </p:cNvPr>
          <p:cNvSpPr/>
          <p:nvPr/>
        </p:nvSpPr>
        <p:spPr>
          <a:xfrm>
            <a:off x="181456" y="601137"/>
            <a:ext cx="9641433" cy="513184"/>
          </a:xfrm>
          <a:prstGeom prst="rect">
            <a:avLst/>
          </a:prstGeom>
          <a:solidFill>
            <a:srgbClr val="FFFFFF">
              <a:alpha val="56863"/>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21" name="Přímá spojnice se šipkou 20">
            <a:extLst>
              <a:ext uri="{FF2B5EF4-FFF2-40B4-BE49-F238E27FC236}">
                <a16:creationId xmlns:a16="http://schemas.microsoft.com/office/drawing/2014/main" id="{EEF687E0-0218-2A52-6C67-2AB15B3F5F29}"/>
              </a:ext>
            </a:extLst>
          </p:cNvPr>
          <p:cNvCxnSpPr>
            <a:cxnSpLocks/>
          </p:cNvCxnSpPr>
          <p:nvPr/>
        </p:nvCxnSpPr>
        <p:spPr>
          <a:xfrm>
            <a:off x="1030941" y="2922469"/>
            <a:ext cx="833718" cy="0"/>
          </a:xfrm>
          <a:prstGeom prst="straightConnector1">
            <a:avLst/>
          </a:prstGeom>
          <a:ln w="38100">
            <a:solidFill>
              <a:srgbClr val="C00000"/>
            </a:solidFill>
            <a:tailEnd type="stealth" w="lg" len="lg"/>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04605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22" presetClass="entr" presetSubtype="8" fill="hold" nodeType="withEffect">
                                  <p:stCondLst>
                                    <p:cond delay="0"/>
                                  </p:stCondLst>
                                  <p:childTnLst>
                                    <p:set>
                                      <p:cBhvr>
                                        <p:cTn id="8" dur="1" fill="hold">
                                          <p:stCondLst>
                                            <p:cond delay="0"/>
                                          </p:stCondLst>
                                        </p:cTn>
                                        <p:tgtEl>
                                          <p:spTgt spid="21"/>
                                        </p:tgtEl>
                                        <p:attrNameLst>
                                          <p:attrName>style.visibility</p:attrName>
                                        </p:attrNameLst>
                                      </p:cBhvr>
                                      <p:to>
                                        <p:strVal val="visible"/>
                                      </p:to>
                                    </p:set>
                                    <p:animEffect transition="in" filter="wipe(left)">
                                      <p:cBhvr>
                                        <p:cTn id="9" dur="500"/>
                                        <p:tgtEl>
                                          <p:spTgt spid="21"/>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3649A-94AE-3E51-8357-6247365FC1FD}"/>
            </a:ext>
          </a:extLst>
        </p:cNvPr>
        <p:cNvGrpSpPr/>
        <p:nvPr/>
      </p:nvGrpSpPr>
      <p:grpSpPr>
        <a:xfrm>
          <a:off x="0" y="0"/>
          <a:ext cx="0" cy="0"/>
          <a:chOff x="0" y="0"/>
          <a:chExt cx="0" cy="0"/>
        </a:xfrm>
      </p:grpSpPr>
      <p:sp>
        <p:nvSpPr>
          <p:cNvPr id="43" name="TextovéPole 42">
            <a:extLst>
              <a:ext uri="{FF2B5EF4-FFF2-40B4-BE49-F238E27FC236}">
                <a16:creationId xmlns:a16="http://schemas.microsoft.com/office/drawing/2014/main" id="{10F97B34-DFD7-E655-E317-9BE2D98EC14D}"/>
              </a:ext>
            </a:extLst>
          </p:cNvPr>
          <p:cNvSpPr txBox="1"/>
          <p:nvPr/>
        </p:nvSpPr>
        <p:spPr>
          <a:xfrm>
            <a:off x="1959447" y="28602"/>
            <a:ext cx="8260595"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a:t>
            </a:r>
            <a:r>
              <a:rPr lang="cs-CZ" sz="2400" cap="small" dirty="0">
                <a:solidFill>
                  <a:schemeClr val="accent6">
                    <a:lumMod val="75000"/>
                  </a:schemeClr>
                </a:solidFill>
                <a:latin typeface="Calibri" panose="020F0502020204030204"/>
              </a:rPr>
              <a:t>odvozuje</a:t>
            </a:r>
            <a:r>
              <a:rPr lang="cs-CZ" sz="2400" cap="small" dirty="0">
                <a:solidFill>
                  <a:srgbClr val="70AD47">
                    <a:lumMod val="50000"/>
                  </a:srgbClr>
                </a:solidFill>
                <a:latin typeface="Calibri" panose="020F0502020204030204"/>
              </a:rPr>
              <a:t>“ </a:t>
            </a:r>
            <a:r>
              <a:rPr lang="cs-CZ" sz="2400" cap="small" dirty="0" err="1">
                <a:solidFill>
                  <a:srgbClr val="70AD47">
                    <a:lumMod val="50000"/>
                  </a:srgbClr>
                </a:solidFill>
                <a:latin typeface="Calibri" panose="020F0502020204030204"/>
              </a:rPr>
              <a:t>nerelativistickou</a:t>
            </a:r>
            <a:r>
              <a:rPr lang="cs-CZ" sz="2400" cap="small" dirty="0">
                <a:solidFill>
                  <a:srgbClr val="70AD47">
                    <a:lumMod val="50000"/>
                  </a:srgbClr>
                </a:solidFill>
                <a:latin typeface="Calibri" panose="020F0502020204030204"/>
              </a:rPr>
              <a:t> </a:t>
            </a:r>
            <a:r>
              <a:rPr lang="cs-CZ" sz="2400" cap="small" dirty="0">
                <a:solidFill>
                  <a:schemeClr val="accent6">
                    <a:lumMod val="75000"/>
                  </a:schemeClr>
                </a:solidFill>
                <a:latin typeface="Calibri" panose="020F0502020204030204"/>
              </a:rPr>
              <a:t>vlnovou rovnici </a:t>
            </a:r>
            <a:r>
              <a:rPr lang="cs-CZ" sz="2400" cap="small" dirty="0">
                <a:solidFill>
                  <a:srgbClr val="70AD47">
                    <a:lumMod val="50000"/>
                  </a:srgbClr>
                </a:solidFill>
                <a:latin typeface="Calibri" panose="020F0502020204030204"/>
              </a:rPr>
              <a:t>(potřetí)</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3" name="TextovéPole 2">
            <a:extLst>
              <a:ext uri="{FF2B5EF4-FFF2-40B4-BE49-F238E27FC236}">
                <a16:creationId xmlns:a16="http://schemas.microsoft.com/office/drawing/2014/main" id="{7B5DECC0-5DAB-E957-FABD-918FB92233D0}"/>
              </a:ext>
            </a:extLst>
          </p:cNvPr>
          <p:cNvSpPr txBox="1"/>
          <p:nvPr/>
        </p:nvSpPr>
        <p:spPr>
          <a:xfrm>
            <a:off x="11363013" y="0"/>
            <a:ext cx="415498" cy="507831"/>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II</a:t>
            </a:r>
          </a:p>
        </p:txBody>
      </p:sp>
      <p:sp>
        <p:nvSpPr>
          <p:cNvPr id="20" name="Obdélník 19">
            <a:extLst>
              <a:ext uri="{FF2B5EF4-FFF2-40B4-BE49-F238E27FC236}">
                <a16:creationId xmlns:a16="http://schemas.microsoft.com/office/drawing/2014/main" id="{55105C26-3527-9FFD-3A8F-7CF7F970E7BA}"/>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37" name="TextovéPole 36">
                <a:extLst>
                  <a:ext uri="{FF2B5EF4-FFF2-40B4-BE49-F238E27FC236}">
                    <a16:creationId xmlns:a16="http://schemas.microsoft.com/office/drawing/2014/main" id="{62E134D5-2FB7-ED3D-2E8D-A91BCDF9354E}"/>
                  </a:ext>
                </a:extLst>
              </p:cNvPr>
              <p:cNvSpPr txBox="1"/>
              <p:nvPr/>
            </p:nvSpPr>
            <p:spPr>
              <a:xfrm>
                <a:off x="9400981" y="829124"/>
                <a:ext cx="2262735" cy="7411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ea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𝜓</m:t>
                      </m:r>
                      <m:r>
                        <a:rPr lang="cs-CZ" sz="2400" b="0" i="1" smtClean="0">
                          <a:latin typeface="Cambria Math" panose="02040503050406030204" pitchFamily="18" charset="0"/>
                        </a:rPr>
                        <m:t>=−</m:t>
                      </m:r>
                      <m:f>
                        <m:fPr>
                          <m:ctrlPr>
                            <a:rPr lang="cs-CZ" sz="2400" b="0" i="1" smtClean="0">
                              <a:latin typeface="Cambria Math" panose="02040503050406030204" pitchFamily="18" charset="0"/>
                            </a:rPr>
                          </m:ctrlPr>
                        </m:fPr>
                        <m:num>
                          <m:r>
                            <a:rPr lang="cs-CZ" sz="2400" b="0" i="1" smtClean="0">
                              <a:latin typeface="Cambria Math" panose="02040503050406030204" pitchFamily="18" charset="0"/>
                            </a:rPr>
                            <m:t>4</m:t>
                          </m:r>
                          <m:sSup>
                            <m:sSupPr>
                              <m:ctrlPr>
                                <a:rPr lang="cs-CZ" sz="2400" b="0" i="1" smtClean="0">
                                  <a:latin typeface="Cambria Math" panose="02040503050406030204" pitchFamily="18" charset="0"/>
                                  <a:ea typeface="Cambria Math" panose="02040503050406030204" pitchFamily="18" charset="0"/>
                                </a:rPr>
                              </m:ctrlPr>
                            </m:sSupPr>
                            <m:e>
                              <m:r>
                                <a:rPr lang="cs-CZ" sz="2400" b="0" i="1" smtClean="0">
                                  <a:latin typeface="Cambria Math" panose="02040503050406030204" pitchFamily="18" charset="0"/>
                                  <a:ea typeface="Cambria Math" panose="02040503050406030204" pitchFamily="18" charset="0"/>
                                </a:rPr>
                                <m:t>𝜋</m:t>
                              </m:r>
                            </m:e>
                            <m:sup>
                              <m:r>
                                <a:rPr lang="cs-CZ" sz="2400" b="0" i="1" smtClean="0">
                                  <a:latin typeface="Cambria Math" panose="02040503050406030204" pitchFamily="18" charset="0"/>
                                </a:rPr>
                                <m:t>2</m:t>
                              </m:r>
                            </m:sup>
                          </m:sSup>
                          <m:sSup>
                            <m:sSupPr>
                              <m:ctrlPr>
                                <a:rPr lang="cs-CZ" sz="2400" b="0" i="1" smtClean="0">
                                  <a:latin typeface="Cambria Math" panose="02040503050406030204" pitchFamily="18" charset="0"/>
                                </a:rPr>
                              </m:ctrlPr>
                            </m:sSupPr>
                            <m:e>
                              <m:r>
                                <a:rPr lang="cs-CZ" sz="2400" b="0" i="1" smtClean="0">
                                  <a:latin typeface="Cambria Math" panose="02040503050406030204" pitchFamily="18" charset="0"/>
                                </a:rPr>
                                <m:t>𝑓</m:t>
                              </m:r>
                            </m:e>
                            <m:sup>
                              <m:r>
                                <a:rPr lang="cs-CZ" sz="2400" b="0" i="1" smtClean="0">
                                  <a:latin typeface="Cambria Math" panose="02040503050406030204" pitchFamily="18" charset="0"/>
                                </a:rPr>
                                <m:t>2</m:t>
                              </m:r>
                            </m:sup>
                          </m:sSup>
                        </m:num>
                        <m:den>
                          <m:sSup>
                            <m:sSupPr>
                              <m:ctrlPr>
                                <a:rPr lang="cs-CZ" sz="2400" i="1" smtClean="0">
                                  <a:solidFill>
                                    <a:srgbClr val="FF0000"/>
                                  </a:solidFill>
                                  <a:latin typeface="Cambria Math" panose="02040503050406030204" pitchFamily="18" charset="0"/>
                                </a:rPr>
                              </m:ctrlPr>
                            </m:sSupPr>
                            <m:e>
                              <m:r>
                                <a:rPr lang="cs-CZ" sz="2400" i="1" smtClean="0">
                                  <a:solidFill>
                                    <a:srgbClr val="FF0000"/>
                                  </a:solidFill>
                                  <a:latin typeface="Cambria Math" panose="02040503050406030204" pitchFamily="18" charset="0"/>
                                </a:rPr>
                                <m:t>𝑢</m:t>
                              </m:r>
                            </m:e>
                            <m:sup>
                              <m:r>
                                <a:rPr lang="cs-CZ" sz="2400" i="1">
                                  <a:latin typeface="Cambria Math" panose="02040503050406030204" pitchFamily="18" charset="0"/>
                                </a:rPr>
                                <m:t>2</m:t>
                              </m:r>
                            </m:sup>
                          </m:sSup>
                        </m:den>
                      </m:f>
                      <m:r>
                        <a:rPr lang="cs-CZ" sz="2400" i="1">
                          <a:latin typeface="Cambria Math" panose="02040503050406030204" pitchFamily="18" charset="0"/>
                          <a:ea typeface="Cambria Math" panose="02040503050406030204" pitchFamily="18" charset="0"/>
                        </a:rPr>
                        <m:t>𝜓</m:t>
                      </m:r>
                    </m:oMath>
                  </m:oMathPara>
                </a14:m>
                <a:endParaRPr lang="cs-CZ" sz="2400" dirty="0"/>
              </a:p>
            </p:txBody>
          </p:sp>
        </mc:Choice>
        <mc:Fallback xmlns="">
          <p:sp>
            <p:nvSpPr>
              <p:cNvPr id="37" name="TextovéPole 36">
                <a:extLst>
                  <a:ext uri="{FF2B5EF4-FFF2-40B4-BE49-F238E27FC236}">
                    <a16:creationId xmlns:a16="http://schemas.microsoft.com/office/drawing/2014/main" id="{62E134D5-2FB7-ED3D-2E8D-A91BCDF9354E}"/>
                  </a:ext>
                </a:extLst>
              </p:cNvPr>
              <p:cNvSpPr txBox="1">
                <a:spLocks noRot="1" noChangeAspect="1" noMove="1" noResize="1" noEditPoints="1" noAdjustHandles="1" noChangeArrowheads="1" noChangeShapeType="1" noTextEdit="1"/>
              </p:cNvSpPr>
              <p:nvPr/>
            </p:nvSpPr>
            <p:spPr>
              <a:xfrm>
                <a:off x="9400981" y="829124"/>
                <a:ext cx="2262735" cy="741165"/>
              </a:xfrm>
              <a:prstGeom prst="rect">
                <a:avLst/>
              </a:prstGeom>
              <a:blipFill>
                <a:blip r:embed="rId2"/>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28" name="TextovéPole 27">
                <a:extLst>
                  <a:ext uri="{FF2B5EF4-FFF2-40B4-BE49-F238E27FC236}">
                    <a16:creationId xmlns:a16="http://schemas.microsoft.com/office/drawing/2014/main" id="{093059AB-CB0A-BCE8-2F89-890A275E474E}"/>
                  </a:ext>
                </a:extLst>
              </p:cNvPr>
              <p:cNvSpPr txBox="1"/>
              <p:nvPr/>
            </p:nvSpPr>
            <p:spPr>
              <a:xfrm>
                <a:off x="8914666" y="2674502"/>
                <a:ext cx="2481192" cy="77598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cs-CZ" sz="2200" b="0" i="1" smtClean="0">
                          <a:solidFill>
                            <a:srgbClr val="FF0000"/>
                          </a:solidFill>
                          <a:latin typeface="Cambria Math" panose="02040503050406030204" pitchFamily="18" charset="0"/>
                          <a:ea typeface="Cambria Math" panose="02040503050406030204" pitchFamily="18" charset="0"/>
                        </a:rPr>
                        <m:t>𝑢</m:t>
                      </m:r>
                      <m:r>
                        <a:rPr lang="cs-CZ" sz="2200" i="1">
                          <a:latin typeface="Cambria Math" panose="02040503050406030204" pitchFamily="18" charset="0"/>
                          <a:ea typeface="Cambria Math" panose="02040503050406030204" pitchFamily="18" charset="0"/>
                        </a:rPr>
                        <m:t>=</m:t>
                      </m:r>
                      <m:f>
                        <m:fPr>
                          <m:ctrlPr>
                            <a:rPr lang="cs-CZ" sz="2200" b="0" i="1" smtClean="0">
                              <a:latin typeface="Cambria Math" panose="02040503050406030204" pitchFamily="18" charset="0"/>
                              <a:ea typeface="Cambria Math" panose="02040503050406030204" pitchFamily="18" charset="0"/>
                            </a:rPr>
                          </m:ctrlPr>
                        </m:fPr>
                        <m:num>
                          <m:r>
                            <a:rPr lang="cs-CZ" sz="2200" b="0" i="1" smtClean="0">
                              <a:latin typeface="Cambria Math" panose="02040503050406030204" pitchFamily="18" charset="0"/>
                              <a:ea typeface="Cambria Math" panose="02040503050406030204" pitchFamily="18" charset="0"/>
                            </a:rPr>
                            <m:t>𝐸</m:t>
                          </m:r>
                        </m:num>
                        <m:den>
                          <m:rad>
                            <m:radPr>
                              <m:degHide m:val="on"/>
                              <m:ctrlPr>
                                <a:rPr lang="cs-CZ" sz="2200" i="1">
                                  <a:latin typeface="Cambria Math" panose="02040503050406030204" pitchFamily="18" charset="0"/>
                                  <a:ea typeface="Cambria Math" panose="02040503050406030204" pitchFamily="18" charset="0"/>
                                </a:rPr>
                              </m:ctrlPr>
                            </m:radPr>
                            <m:deg/>
                            <m:e>
                              <m:r>
                                <a:rPr lang="cs-CZ" sz="2200" i="1">
                                  <a:latin typeface="Cambria Math" panose="02040503050406030204" pitchFamily="18" charset="0"/>
                                  <a:ea typeface="Cambria Math" panose="02040503050406030204" pitchFamily="18" charset="0"/>
                                </a:rPr>
                                <m:t>2</m:t>
                              </m:r>
                              <m:r>
                                <a:rPr lang="cs-CZ" sz="2200" i="1">
                                  <a:latin typeface="Cambria Math" panose="02040503050406030204" pitchFamily="18" charset="0"/>
                                  <a:ea typeface="Cambria Math" panose="02040503050406030204" pitchFamily="18" charset="0"/>
                                </a:rPr>
                                <m:t>𝑚</m:t>
                              </m:r>
                              <m:d>
                                <m:dPr>
                                  <m:begChr m:val="["/>
                                  <m:endChr m:val="]"/>
                                  <m:ctrlPr>
                                    <a:rPr lang="cs-CZ" sz="2200" b="0" i="1" smtClean="0">
                                      <a:latin typeface="Cambria Math" panose="02040503050406030204" pitchFamily="18" charset="0"/>
                                      <a:ea typeface="Cambria Math" panose="02040503050406030204" pitchFamily="18" charset="0"/>
                                    </a:rPr>
                                  </m:ctrlPr>
                                </m:dPr>
                                <m:e>
                                  <m:r>
                                    <a:rPr lang="cs-CZ" sz="2200" b="0" i="1" smtClean="0">
                                      <a:latin typeface="Cambria Math" panose="02040503050406030204" pitchFamily="18" charset="0"/>
                                      <a:ea typeface="Cambria Math" panose="02040503050406030204" pitchFamily="18" charset="0"/>
                                    </a:rPr>
                                    <m:t>𝐸</m:t>
                                  </m:r>
                                  <m:r>
                                    <a:rPr lang="cs-CZ" sz="2200" b="0" i="1" smtClean="0">
                                      <a:latin typeface="Cambria Math" panose="02040503050406030204" pitchFamily="18" charset="0"/>
                                      <a:ea typeface="Cambria Math" panose="02040503050406030204" pitchFamily="18" charset="0"/>
                                    </a:rPr>
                                    <m:t>−</m:t>
                                  </m:r>
                                  <m:r>
                                    <a:rPr lang="cs-CZ" sz="2200" b="0" i="1" smtClean="0">
                                      <a:highlight>
                                        <a:srgbClr val="FFFF00"/>
                                      </a:highlight>
                                      <a:latin typeface="Cambria Math" panose="02040503050406030204" pitchFamily="18" charset="0"/>
                                      <a:ea typeface="Cambria Math" panose="02040503050406030204" pitchFamily="18" charset="0"/>
                                    </a:rPr>
                                    <m:t>𝑉</m:t>
                                  </m:r>
                                  <m:d>
                                    <m:dPr>
                                      <m:ctrlPr>
                                        <a:rPr lang="cs-CZ" sz="2200" b="0" i="1" smtClean="0">
                                          <a:highlight>
                                            <a:srgbClr val="FFFF00"/>
                                          </a:highlight>
                                          <a:latin typeface="Cambria Math" panose="02040503050406030204" pitchFamily="18" charset="0"/>
                                          <a:ea typeface="Cambria Math" panose="02040503050406030204" pitchFamily="18" charset="0"/>
                                        </a:rPr>
                                      </m:ctrlPr>
                                    </m:dPr>
                                    <m:e>
                                      <m:acc>
                                        <m:accPr>
                                          <m:chr m:val="⃗"/>
                                          <m:ctrlPr>
                                            <a:rPr lang="cs-CZ" sz="2200" b="0" i="1" smtClean="0">
                                              <a:highlight>
                                                <a:srgbClr val="FFFF00"/>
                                              </a:highlight>
                                              <a:latin typeface="Cambria Math" panose="02040503050406030204" pitchFamily="18" charset="0"/>
                                              <a:ea typeface="Cambria Math" panose="02040503050406030204" pitchFamily="18" charset="0"/>
                                            </a:rPr>
                                          </m:ctrlPr>
                                        </m:accPr>
                                        <m:e>
                                          <m:r>
                                            <a:rPr lang="cs-CZ" sz="2200" b="0" i="1" smtClean="0">
                                              <a:highlight>
                                                <a:srgbClr val="FFFF00"/>
                                              </a:highlight>
                                              <a:latin typeface="Cambria Math" panose="02040503050406030204" pitchFamily="18" charset="0"/>
                                              <a:ea typeface="Cambria Math" panose="02040503050406030204" pitchFamily="18" charset="0"/>
                                            </a:rPr>
                                            <m:t>𝑟</m:t>
                                          </m:r>
                                        </m:e>
                                      </m:acc>
                                    </m:e>
                                  </m:d>
                                </m:e>
                              </m:d>
                            </m:e>
                          </m:rad>
                        </m:den>
                      </m:f>
                    </m:oMath>
                  </m:oMathPara>
                </a14:m>
                <a:endParaRPr lang="cs-CZ" sz="2200" dirty="0"/>
              </a:p>
            </p:txBody>
          </p:sp>
        </mc:Choice>
        <mc:Fallback xmlns="">
          <p:sp>
            <p:nvSpPr>
              <p:cNvPr id="28" name="TextovéPole 27">
                <a:extLst>
                  <a:ext uri="{FF2B5EF4-FFF2-40B4-BE49-F238E27FC236}">
                    <a16:creationId xmlns:a16="http://schemas.microsoft.com/office/drawing/2014/main" id="{093059AB-CB0A-BCE8-2F89-890A275E474E}"/>
                  </a:ext>
                </a:extLst>
              </p:cNvPr>
              <p:cNvSpPr txBox="1">
                <a:spLocks noRot="1" noChangeAspect="1" noMove="1" noResize="1" noEditPoints="1" noAdjustHandles="1" noChangeArrowheads="1" noChangeShapeType="1" noTextEdit="1"/>
              </p:cNvSpPr>
              <p:nvPr/>
            </p:nvSpPr>
            <p:spPr>
              <a:xfrm>
                <a:off x="8914666" y="2674502"/>
                <a:ext cx="2481192" cy="775982"/>
              </a:xfrm>
              <a:prstGeom prst="rect">
                <a:avLst/>
              </a:prstGeom>
              <a:blipFill>
                <a:blip r:embed="rId3"/>
                <a:stretch>
                  <a:fillRect/>
                </a:stretch>
              </a:blipFill>
            </p:spPr>
            <p:txBody>
              <a:bodyPr/>
              <a:lstStyle/>
              <a:p>
                <a:r>
                  <a:rPr lang="cs-CZ">
                    <a:noFill/>
                  </a:rPr>
                  <a:t> </a:t>
                </a:r>
              </a:p>
            </p:txBody>
          </p:sp>
        </mc:Fallback>
      </mc:AlternateContent>
      <p:sp>
        <p:nvSpPr>
          <p:cNvPr id="29" name="Obdélník 28">
            <a:extLst>
              <a:ext uri="{FF2B5EF4-FFF2-40B4-BE49-F238E27FC236}">
                <a16:creationId xmlns:a16="http://schemas.microsoft.com/office/drawing/2014/main" id="{81974E9E-7577-1D54-A84D-BC162CBD43EB}"/>
              </a:ext>
            </a:extLst>
          </p:cNvPr>
          <p:cNvSpPr/>
          <p:nvPr/>
        </p:nvSpPr>
        <p:spPr>
          <a:xfrm>
            <a:off x="8770756" y="2536827"/>
            <a:ext cx="2731824" cy="107516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2" name="Přímá spojnice se šipkou 1">
            <a:extLst>
              <a:ext uri="{FF2B5EF4-FFF2-40B4-BE49-F238E27FC236}">
                <a16:creationId xmlns:a16="http://schemas.microsoft.com/office/drawing/2014/main" id="{1153F880-BA6E-F461-418E-419AC41CF13B}"/>
              </a:ext>
            </a:extLst>
          </p:cNvPr>
          <p:cNvCxnSpPr>
            <a:cxnSpLocks/>
          </p:cNvCxnSpPr>
          <p:nvPr/>
        </p:nvCxnSpPr>
        <p:spPr>
          <a:xfrm flipV="1">
            <a:off x="9026144" y="1649506"/>
            <a:ext cx="1758397" cy="1245910"/>
          </a:xfrm>
          <a:prstGeom prst="straightConnector1">
            <a:avLst/>
          </a:prstGeom>
          <a:ln>
            <a:solidFill>
              <a:srgbClr val="FF0000"/>
            </a:solidFill>
            <a:tailEnd type="stealth" w="lg" len="lg"/>
          </a:ln>
        </p:spPr>
        <p:style>
          <a:lnRef idx="2">
            <a:schemeClr val="accent1"/>
          </a:lnRef>
          <a:fillRef idx="0">
            <a:schemeClr val="accent1"/>
          </a:fillRef>
          <a:effectRef idx="1">
            <a:schemeClr val="accent1"/>
          </a:effectRef>
          <a:fontRef idx="minor">
            <a:schemeClr val="tx1"/>
          </a:fontRef>
        </p:style>
      </p:cxnSp>
      <p:grpSp>
        <p:nvGrpSpPr>
          <p:cNvPr id="5" name="Skupina 4">
            <a:extLst>
              <a:ext uri="{FF2B5EF4-FFF2-40B4-BE49-F238E27FC236}">
                <a16:creationId xmlns:a16="http://schemas.microsoft.com/office/drawing/2014/main" id="{9F911E01-4EEA-71BC-2983-FF19513A44C6}"/>
              </a:ext>
            </a:extLst>
          </p:cNvPr>
          <p:cNvGrpSpPr/>
          <p:nvPr/>
        </p:nvGrpSpPr>
        <p:grpSpPr>
          <a:xfrm>
            <a:off x="3770722" y="1249744"/>
            <a:ext cx="4392890" cy="1106797"/>
            <a:chOff x="3385479" y="3501110"/>
            <a:chExt cx="4392890" cy="1106797"/>
          </a:xfrm>
        </p:grpSpPr>
        <p:sp>
          <p:nvSpPr>
            <p:cNvPr id="7" name="Obdélník 6">
              <a:extLst>
                <a:ext uri="{FF2B5EF4-FFF2-40B4-BE49-F238E27FC236}">
                  <a16:creationId xmlns:a16="http://schemas.microsoft.com/office/drawing/2014/main" id="{6D96E46A-BDF2-299D-8773-EA4C19FA92F5}"/>
                </a:ext>
              </a:extLst>
            </p:cNvPr>
            <p:cNvSpPr/>
            <p:nvPr/>
          </p:nvSpPr>
          <p:spPr>
            <a:xfrm>
              <a:off x="3385479" y="3501110"/>
              <a:ext cx="4392890" cy="1106797"/>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dirty="0"/>
            </a:p>
          </p:txBody>
        </p:sp>
        <mc:AlternateContent xmlns:mc="http://schemas.openxmlformats.org/markup-compatibility/2006" xmlns:a14="http://schemas.microsoft.com/office/drawing/2010/main">
          <mc:Choice Requires="a14">
            <p:sp>
              <p:nvSpPr>
                <p:cNvPr id="8" name="TextovéPole 7">
                  <a:extLst>
                    <a:ext uri="{FF2B5EF4-FFF2-40B4-BE49-F238E27FC236}">
                      <a16:creationId xmlns:a16="http://schemas.microsoft.com/office/drawing/2014/main" id="{C16134C5-E2DA-A937-C170-3C0EC679A923}"/>
                    </a:ext>
                  </a:extLst>
                </p:cNvPr>
                <p:cNvSpPr txBox="1"/>
                <p:nvPr/>
              </p:nvSpPr>
              <p:spPr>
                <a:xfrm>
                  <a:off x="3580033" y="3660563"/>
                  <a:ext cx="4011418" cy="771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500" b="0" i="1" smtClean="0">
                            <a:solidFill>
                              <a:schemeClr val="accent3">
                                <a:lumMod val="75000"/>
                              </a:schemeClr>
                            </a:solidFill>
                            <a:latin typeface="Cambria Math" panose="02040503050406030204" pitchFamily="18" charset="0"/>
                            <a:ea typeface="Cambria Math" panose="02040503050406030204" pitchFamily="18" charset="0"/>
                          </a:rPr>
                          <m:t>∆</m:t>
                        </m:r>
                        <m:r>
                          <a:rPr lang="cs-CZ" sz="2500" b="0" i="1" smtClean="0">
                            <a:solidFill>
                              <a:schemeClr val="accent3">
                                <a:lumMod val="75000"/>
                              </a:schemeClr>
                            </a:solidFill>
                            <a:latin typeface="Cambria Math" panose="02040503050406030204" pitchFamily="18" charset="0"/>
                            <a:ea typeface="Cambria Math" panose="02040503050406030204" pitchFamily="18" charset="0"/>
                          </a:rPr>
                          <m:t>𝜓</m:t>
                        </m:r>
                        <m:r>
                          <a:rPr lang="cs-CZ" sz="2500" b="0" i="1" smtClean="0">
                            <a:solidFill>
                              <a:schemeClr val="accent3">
                                <a:lumMod val="75000"/>
                              </a:schemeClr>
                            </a:solidFill>
                            <a:latin typeface="Cambria Math" panose="02040503050406030204" pitchFamily="18" charset="0"/>
                            <a:ea typeface="Cambria Math" panose="02040503050406030204" pitchFamily="18" charset="0"/>
                          </a:rPr>
                          <m:t>+</m:t>
                        </m:r>
                        <m:f>
                          <m:fPr>
                            <m:ctrlPr>
                              <a:rPr lang="cs-CZ" sz="2500" b="0" i="1" smtClean="0">
                                <a:solidFill>
                                  <a:schemeClr val="accent3">
                                    <a:lumMod val="75000"/>
                                  </a:schemeClr>
                                </a:solidFill>
                                <a:latin typeface="Cambria Math" panose="02040503050406030204" pitchFamily="18" charset="0"/>
                              </a:rPr>
                            </m:ctrlPr>
                          </m:fPr>
                          <m:num>
                            <m:r>
                              <a:rPr lang="cs-CZ" sz="2500" b="0" i="1" smtClean="0">
                                <a:solidFill>
                                  <a:schemeClr val="accent3">
                                    <a:lumMod val="75000"/>
                                  </a:schemeClr>
                                </a:solidFill>
                                <a:latin typeface="Cambria Math" panose="02040503050406030204" pitchFamily="18" charset="0"/>
                              </a:rPr>
                              <m:t>8</m:t>
                            </m:r>
                            <m:sSup>
                              <m:sSupPr>
                                <m:ctrlPr>
                                  <a:rPr lang="cs-CZ" sz="2500" b="0" i="1" smtClean="0">
                                    <a:solidFill>
                                      <a:schemeClr val="accent3">
                                        <a:lumMod val="75000"/>
                                      </a:schemeClr>
                                    </a:solidFill>
                                    <a:latin typeface="Cambria Math" panose="02040503050406030204" pitchFamily="18" charset="0"/>
                                    <a:ea typeface="Cambria Math" panose="02040503050406030204" pitchFamily="18" charset="0"/>
                                  </a:rPr>
                                </m:ctrlPr>
                              </m:sSupPr>
                              <m:e>
                                <m:r>
                                  <a:rPr lang="cs-CZ" sz="2500" b="0" i="1" smtClean="0">
                                    <a:solidFill>
                                      <a:schemeClr val="accent3">
                                        <a:lumMod val="75000"/>
                                      </a:schemeClr>
                                    </a:solidFill>
                                    <a:latin typeface="Cambria Math" panose="02040503050406030204" pitchFamily="18" charset="0"/>
                                    <a:ea typeface="Cambria Math" panose="02040503050406030204" pitchFamily="18" charset="0"/>
                                  </a:rPr>
                                  <m:t>𝜋</m:t>
                                </m:r>
                              </m:e>
                              <m:sup>
                                <m:r>
                                  <a:rPr lang="cs-CZ" sz="2500" b="0" i="1" smtClean="0">
                                    <a:solidFill>
                                      <a:schemeClr val="accent3">
                                        <a:lumMod val="75000"/>
                                      </a:schemeClr>
                                    </a:solidFill>
                                    <a:latin typeface="Cambria Math" panose="02040503050406030204" pitchFamily="18" charset="0"/>
                                  </a:rPr>
                                  <m:t>2</m:t>
                                </m:r>
                              </m:sup>
                            </m:sSup>
                            <m:r>
                              <a:rPr lang="cs-CZ" sz="2500" b="0" i="1" smtClean="0">
                                <a:solidFill>
                                  <a:schemeClr val="accent3">
                                    <a:lumMod val="75000"/>
                                  </a:schemeClr>
                                </a:solidFill>
                                <a:latin typeface="Cambria Math" panose="02040503050406030204" pitchFamily="18" charset="0"/>
                              </a:rPr>
                              <m:t>𝑚</m:t>
                            </m:r>
                          </m:num>
                          <m:den>
                            <m:sSup>
                              <m:sSupPr>
                                <m:ctrlPr>
                                  <a:rPr lang="cs-CZ" sz="2500" b="0" i="1" smtClean="0">
                                    <a:solidFill>
                                      <a:schemeClr val="accent3">
                                        <a:lumMod val="75000"/>
                                      </a:schemeClr>
                                    </a:solidFill>
                                    <a:latin typeface="Cambria Math" panose="02040503050406030204" pitchFamily="18" charset="0"/>
                                  </a:rPr>
                                </m:ctrlPr>
                              </m:sSupPr>
                              <m:e>
                                <m:r>
                                  <a:rPr lang="cs-CZ" sz="2500" b="0" i="1" smtClean="0">
                                    <a:solidFill>
                                      <a:schemeClr val="accent3">
                                        <a:lumMod val="75000"/>
                                      </a:schemeClr>
                                    </a:solidFill>
                                    <a:latin typeface="Cambria Math" panose="02040503050406030204" pitchFamily="18" charset="0"/>
                                  </a:rPr>
                                  <m:t>h</m:t>
                                </m:r>
                              </m:e>
                              <m:sup>
                                <m:r>
                                  <a:rPr lang="cs-CZ" sz="2500" i="1">
                                    <a:solidFill>
                                      <a:schemeClr val="accent3">
                                        <a:lumMod val="75000"/>
                                      </a:schemeClr>
                                    </a:solidFill>
                                    <a:latin typeface="Cambria Math" panose="02040503050406030204" pitchFamily="18" charset="0"/>
                                  </a:rPr>
                                  <m:t>2</m:t>
                                </m:r>
                              </m:sup>
                            </m:sSup>
                          </m:den>
                        </m:f>
                        <m:d>
                          <m:dPr>
                            <m:begChr m:val="["/>
                            <m:endChr m:val="]"/>
                            <m:ctrlPr>
                              <a:rPr lang="cs-CZ" sz="2500" b="0" i="1" smtClean="0">
                                <a:solidFill>
                                  <a:schemeClr val="accent3">
                                    <a:lumMod val="75000"/>
                                  </a:schemeClr>
                                </a:solidFill>
                                <a:latin typeface="Cambria Math" panose="02040503050406030204" pitchFamily="18" charset="0"/>
                                <a:ea typeface="Cambria Math" panose="02040503050406030204" pitchFamily="18" charset="0"/>
                              </a:rPr>
                            </m:ctrlPr>
                          </m:dPr>
                          <m:e>
                            <m:r>
                              <a:rPr lang="cs-CZ" sz="2500" b="0" i="1" smtClean="0">
                                <a:solidFill>
                                  <a:schemeClr val="accent3">
                                    <a:lumMod val="75000"/>
                                  </a:schemeClr>
                                </a:solidFill>
                                <a:latin typeface="Cambria Math" panose="02040503050406030204" pitchFamily="18" charset="0"/>
                                <a:ea typeface="Cambria Math" panose="02040503050406030204" pitchFamily="18" charset="0"/>
                              </a:rPr>
                              <m:t>𝐸</m:t>
                            </m:r>
                            <m:r>
                              <a:rPr lang="cs-CZ" sz="2500" b="0" i="1" smtClean="0">
                                <a:solidFill>
                                  <a:schemeClr val="accent3">
                                    <a:lumMod val="75000"/>
                                  </a:schemeClr>
                                </a:solidFill>
                                <a:latin typeface="Cambria Math" panose="02040503050406030204" pitchFamily="18" charset="0"/>
                                <a:ea typeface="Cambria Math" panose="02040503050406030204" pitchFamily="18" charset="0"/>
                              </a:rPr>
                              <m:t>−</m:t>
                            </m:r>
                            <m:r>
                              <a:rPr lang="cs-CZ" sz="2500" b="0" i="1" smtClean="0">
                                <a:solidFill>
                                  <a:schemeClr val="accent3">
                                    <a:lumMod val="75000"/>
                                  </a:schemeClr>
                                </a:solidFill>
                                <a:highlight>
                                  <a:srgbClr val="FFFF00"/>
                                </a:highlight>
                                <a:latin typeface="Cambria Math" panose="02040503050406030204" pitchFamily="18" charset="0"/>
                                <a:ea typeface="Cambria Math" panose="02040503050406030204" pitchFamily="18" charset="0"/>
                              </a:rPr>
                              <m:t>𝑉</m:t>
                            </m:r>
                            <m:d>
                              <m:dPr>
                                <m:ctrlPr>
                                  <a:rPr lang="cs-CZ" sz="2500" b="0" i="1" smtClean="0">
                                    <a:solidFill>
                                      <a:schemeClr val="accent3">
                                        <a:lumMod val="75000"/>
                                      </a:schemeClr>
                                    </a:solidFill>
                                    <a:highlight>
                                      <a:srgbClr val="FFFF00"/>
                                    </a:highlight>
                                    <a:latin typeface="Cambria Math" panose="02040503050406030204" pitchFamily="18" charset="0"/>
                                    <a:ea typeface="Cambria Math" panose="02040503050406030204" pitchFamily="18" charset="0"/>
                                  </a:rPr>
                                </m:ctrlPr>
                              </m:dPr>
                              <m:e>
                                <m:acc>
                                  <m:accPr>
                                    <m:chr m:val="⃗"/>
                                    <m:ctrlPr>
                                      <a:rPr lang="cs-CZ" sz="2500" b="0" i="1" smtClean="0">
                                        <a:solidFill>
                                          <a:schemeClr val="accent3">
                                            <a:lumMod val="75000"/>
                                          </a:schemeClr>
                                        </a:solidFill>
                                        <a:highlight>
                                          <a:srgbClr val="FFFF00"/>
                                        </a:highlight>
                                        <a:latin typeface="Cambria Math" panose="02040503050406030204" pitchFamily="18" charset="0"/>
                                        <a:ea typeface="Cambria Math" panose="02040503050406030204" pitchFamily="18" charset="0"/>
                                      </a:rPr>
                                    </m:ctrlPr>
                                  </m:accPr>
                                  <m:e>
                                    <m:r>
                                      <a:rPr lang="cs-CZ" sz="2500" b="0" i="1" smtClean="0">
                                        <a:solidFill>
                                          <a:schemeClr val="accent3">
                                            <a:lumMod val="75000"/>
                                          </a:schemeClr>
                                        </a:solidFill>
                                        <a:highlight>
                                          <a:srgbClr val="FFFF00"/>
                                        </a:highlight>
                                        <a:latin typeface="Cambria Math" panose="02040503050406030204" pitchFamily="18" charset="0"/>
                                        <a:ea typeface="Cambria Math" panose="02040503050406030204" pitchFamily="18" charset="0"/>
                                      </a:rPr>
                                      <m:t>𝑟</m:t>
                                    </m:r>
                                  </m:e>
                                </m:acc>
                              </m:e>
                            </m:d>
                          </m:e>
                        </m:d>
                        <m:r>
                          <a:rPr lang="cs-CZ" sz="2500" i="1">
                            <a:solidFill>
                              <a:schemeClr val="accent3">
                                <a:lumMod val="75000"/>
                              </a:schemeClr>
                            </a:solidFill>
                            <a:latin typeface="Cambria Math" panose="02040503050406030204" pitchFamily="18" charset="0"/>
                            <a:ea typeface="Cambria Math" panose="02040503050406030204" pitchFamily="18" charset="0"/>
                          </a:rPr>
                          <m:t>𝜓</m:t>
                        </m:r>
                        <m:r>
                          <a:rPr lang="cs-CZ" sz="2500" b="0" i="1" smtClean="0">
                            <a:solidFill>
                              <a:schemeClr val="accent3">
                                <a:lumMod val="75000"/>
                              </a:schemeClr>
                            </a:solidFill>
                            <a:latin typeface="Cambria Math" panose="02040503050406030204" pitchFamily="18" charset="0"/>
                            <a:ea typeface="Cambria Math" panose="02040503050406030204" pitchFamily="18" charset="0"/>
                          </a:rPr>
                          <m:t>=0</m:t>
                        </m:r>
                      </m:oMath>
                    </m:oMathPara>
                  </a14:m>
                  <a:endParaRPr lang="cs-CZ" sz="2500" dirty="0">
                    <a:solidFill>
                      <a:schemeClr val="accent3">
                        <a:lumMod val="75000"/>
                      </a:schemeClr>
                    </a:solidFill>
                  </a:endParaRPr>
                </a:p>
              </p:txBody>
            </p:sp>
          </mc:Choice>
          <mc:Fallback xmlns="">
            <p:sp>
              <p:nvSpPr>
                <p:cNvPr id="8" name="TextovéPole 7">
                  <a:extLst>
                    <a:ext uri="{FF2B5EF4-FFF2-40B4-BE49-F238E27FC236}">
                      <a16:creationId xmlns:a16="http://schemas.microsoft.com/office/drawing/2014/main" id="{C16134C5-E2DA-A937-C170-3C0EC679A923}"/>
                    </a:ext>
                  </a:extLst>
                </p:cNvPr>
                <p:cNvSpPr txBox="1">
                  <a:spLocks noRot="1" noChangeAspect="1" noMove="1" noResize="1" noEditPoints="1" noAdjustHandles="1" noChangeArrowheads="1" noChangeShapeType="1" noTextEdit="1"/>
                </p:cNvSpPr>
                <p:nvPr/>
              </p:nvSpPr>
              <p:spPr>
                <a:xfrm>
                  <a:off x="3580033" y="3660563"/>
                  <a:ext cx="4011418" cy="771943"/>
                </a:xfrm>
                <a:prstGeom prst="rect">
                  <a:avLst/>
                </a:prstGeom>
                <a:blipFill>
                  <a:blip r:embed="rId4"/>
                  <a:stretch>
                    <a:fillRect/>
                  </a:stretch>
                </a:blipFill>
              </p:spPr>
              <p:txBody>
                <a:bodyPr/>
                <a:lstStyle/>
                <a:p>
                  <a:r>
                    <a:rPr lang="cs-CZ">
                      <a:noFill/>
                    </a:rPr>
                    <a:t> </a:t>
                  </a:r>
                </a:p>
              </p:txBody>
            </p:sp>
          </mc:Fallback>
        </mc:AlternateContent>
      </p:grpSp>
      <p:cxnSp>
        <p:nvCxnSpPr>
          <p:cNvPr id="9" name="Přímá spojnice se šipkou 8">
            <a:extLst>
              <a:ext uri="{FF2B5EF4-FFF2-40B4-BE49-F238E27FC236}">
                <a16:creationId xmlns:a16="http://schemas.microsoft.com/office/drawing/2014/main" id="{8E114394-F330-4ADF-A9C8-808199B7F479}"/>
              </a:ext>
            </a:extLst>
          </p:cNvPr>
          <p:cNvCxnSpPr>
            <a:cxnSpLocks/>
            <a:stCxn id="7" idx="3"/>
          </p:cNvCxnSpPr>
          <p:nvPr/>
        </p:nvCxnSpPr>
        <p:spPr>
          <a:xfrm flipV="1">
            <a:off x="8163612" y="1304925"/>
            <a:ext cx="1182560" cy="498218"/>
          </a:xfrm>
          <a:prstGeom prst="straightConnector1">
            <a:avLst/>
          </a:prstGeom>
          <a:ln w="28575">
            <a:solidFill>
              <a:schemeClr val="accent3">
                <a:lumMod val="75000"/>
              </a:schemeClr>
            </a:solidFill>
            <a:headEnd type="arrow" w="med" len="med"/>
            <a:tailEnd type="none" w="med" len="med"/>
          </a:ln>
        </p:spPr>
        <p:style>
          <a:lnRef idx="2">
            <a:schemeClr val="accent1"/>
          </a:lnRef>
          <a:fillRef idx="0">
            <a:schemeClr val="accent1"/>
          </a:fillRef>
          <a:effectRef idx="1">
            <a:schemeClr val="accent1"/>
          </a:effectRef>
          <a:fontRef idx="minor">
            <a:schemeClr val="tx1"/>
          </a:fontRef>
        </p:style>
      </p:cxnSp>
      <p:sp>
        <p:nvSpPr>
          <p:cNvPr id="12" name="TextovéPole 11">
            <a:extLst>
              <a:ext uri="{FF2B5EF4-FFF2-40B4-BE49-F238E27FC236}">
                <a16:creationId xmlns:a16="http://schemas.microsoft.com/office/drawing/2014/main" id="{6A6E85EC-34B7-4952-D4AF-7C6E6D59F2EA}"/>
              </a:ext>
            </a:extLst>
          </p:cNvPr>
          <p:cNvSpPr txBox="1"/>
          <p:nvPr/>
        </p:nvSpPr>
        <p:spPr>
          <a:xfrm>
            <a:off x="5308301" y="2536827"/>
            <a:ext cx="3106526" cy="1323439"/>
          </a:xfrm>
          <a:prstGeom prst="rect">
            <a:avLst/>
          </a:prstGeom>
          <a:noFill/>
        </p:spPr>
        <p:txBody>
          <a:bodyPr wrap="square" rtlCol="0">
            <a:spAutoFit/>
          </a:bodyPr>
          <a:lstStyle/>
          <a:p>
            <a:r>
              <a:rPr lang="cs-CZ" sz="2000" dirty="0">
                <a:highlight>
                  <a:srgbClr val="FFFF00"/>
                </a:highlight>
              </a:rPr>
              <a:t>Potenciální energie </a:t>
            </a:r>
            <a:r>
              <a:rPr lang="cs-CZ" sz="2000" dirty="0"/>
              <a:t>se </a:t>
            </a:r>
          </a:p>
          <a:p>
            <a:r>
              <a:rPr lang="cs-CZ" sz="2000" dirty="0"/>
              <a:t>do vlnové rovnice dostala prostřednictvím (</a:t>
            </a:r>
            <a:r>
              <a:rPr lang="cs-CZ" sz="2000" u="sng" dirty="0"/>
              <a:t>fázové</a:t>
            </a:r>
            <a:r>
              <a:rPr lang="cs-CZ" sz="2000" dirty="0"/>
              <a:t>) </a:t>
            </a:r>
            <a:r>
              <a:rPr lang="cs-CZ" sz="2000" dirty="0">
                <a:solidFill>
                  <a:srgbClr val="FF0000"/>
                </a:solidFill>
              </a:rPr>
              <a:t>rychlosti vlny.</a:t>
            </a:r>
          </a:p>
        </p:txBody>
      </p:sp>
      <p:grpSp>
        <p:nvGrpSpPr>
          <p:cNvPr id="14" name="Skupina 13">
            <a:extLst>
              <a:ext uri="{FF2B5EF4-FFF2-40B4-BE49-F238E27FC236}">
                <a16:creationId xmlns:a16="http://schemas.microsoft.com/office/drawing/2014/main" id="{E3669467-82C7-FCD4-9C01-9AFF33835820}"/>
              </a:ext>
            </a:extLst>
          </p:cNvPr>
          <p:cNvGrpSpPr/>
          <p:nvPr/>
        </p:nvGrpSpPr>
        <p:grpSpPr>
          <a:xfrm>
            <a:off x="3770722" y="4664024"/>
            <a:ext cx="7731858" cy="1924340"/>
            <a:chOff x="4000068" y="4105835"/>
            <a:chExt cx="7690771" cy="1924340"/>
          </a:xfrm>
        </p:grpSpPr>
        <mc:AlternateContent xmlns:mc="http://schemas.openxmlformats.org/markup-compatibility/2006" xmlns:a14="http://schemas.microsoft.com/office/drawing/2010/main">
          <mc:Choice Requires="a14">
            <p:sp>
              <p:nvSpPr>
                <p:cNvPr id="4" name="TextovéPole 3">
                  <a:extLst>
                    <a:ext uri="{FF2B5EF4-FFF2-40B4-BE49-F238E27FC236}">
                      <a16:creationId xmlns:a16="http://schemas.microsoft.com/office/drawing/2014/main" id="{A7E9B471-7A33-1754-CF11-62F5DDA1FA23}"/>
                    </a:ext>
                  </a:extLst>
                </p:cNvPr>
                <p:cNvSpPr txBox="1"/>
                <p:nvPr/>
              </p:nvSpPr>
              <p:spPr>
                <a:xfrm>
                  <a:off x="9102925" y="4227988"/>
                  <a:ext cx="867482" cy="67948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200" b="0" i="1" smtClean="0">
                            <a:solidFill>
                              <a:srgbClr val="FF0000"/>
                            </a:solidFill>
                            <a:latin typeface="Cambria Math" panose="02040503050406030204" pitchFamily="18" charset="0"/>
                          </a:rPr>
                          <m:t>𝑢</m:t>
                        </m:r>
                        <m:r>
                          <a:rPr lang="cs-CZ" sz="2200" b="0" i="1" smtClean="0">
                            <a:latin typeface="Cambria Math" panose="02040503050406030204" pitchFamily="18" charset="0"/>
                          </a:rPr>
                          <m:t>=</m:t>
                        </m:r>
                        <m:f>
                          <m:fPr>
                            <m:ctrlPr>
                              <a:rPr lang="cs-CZ" sz="2200" i="1">
                                <a:latin typeface="Cambria Math" panose="02040503050406030204" pitchFamily="18" charset="0"/>
                              </a:rPr>
                            </m:ctrlPr>
                          </m:fPr>
                          <m:num>
                            <m:sSup>
                              <m:sSupPr>
                                <m:ctrlPr>
                                  <a:rPr lang="cs-CZ" sz="2200" i="1">
                                    <a:latin typeface="Cambria Math" panose="02040503050406030204" pitchFamily="18" charset="0"/>
                                  </a:rPr>
                                </m:ctrlPr>
                              </m:sSupPr>
                              <m:e>
                                <m:r>
                                  <a:rPr lang="cs-CZ" sz="2200" i="1">
                                    <a:latin typeface="Cambria Math" panose="02040503050406030204" pitchFamily="18" charset="0"/>
                                  </a:rPr>
                                  <m:t>𝑐</m:t>
                                </m:r>
                              </m:e>
                              <m:sup>
                                <m:r>
                                  <a:rPr lang="cs-CZ" sz="2200" i="1">
                                    <a:latin typeface="Cambria Math" panose="02040503050406030204" pitchFamily="18" charset="0"/>
                                  </a:rPr>
                                  <m:t>2</m:t>
                                </m:r>
                              </m:sup>
                            </m:sSup>
                          </m:num>
                          <m:den>
                            <m:r>
                              <a:rPr lang="cs-CZ" sz="2200" b="0" i="1" smtClean="0">
                                <a:latin typeface="Cambria Math" panose="02040503050406030204" pitchFamily="18" charset="0"/>
                              </a:rPr>
                              <m:t>𝑣</m:t>
                            </m:r>
                          </m:den>
                        </m:f>
                      </m:oMath>
                    </m:oMathPara>
                  </a14:m>
                  <a:endParaRPr lang="cs-CZ" sz="2200" dirty="0"/>
                </a:p>
              </p:txBody>
            </p:sp>
          </mc:Choice>
          <mc:Fallback xmlns="">
            <p:sp>
              <p:nvSpPr>
                <p:cNvPr id="4" name="TextovéPole 3">
                  <a:extLst>
                    <a:ext uri="{FF2B5EF4-FFF2-40B4-BE49-F238E27FC236}">
                      <a16:creationId xmlns:a16="http://schemas.microsoft.com/office/drawing/2014/main" id="{A7E9B471-7A33-1754-CF11-62F5DDA1FA23}"/>
                    </a:ext>
                  </a:extLst>
                </p:cNvPr>
                <p:cNvSpPr txBox="1">
                  <a:spLocks noRot="1" noChangeAspect="1" noMove="1" noResize="1" noEditPoints="1" noAdjustHandles="1" noChangeArrowheads="1" noChangeShapeType="1" noTextEdit="1"/>
                </p:cNvSpPr>
                <p:nvPr/>
              </p:nvSpPr>
              <p:spPr>
                <a:xfrm>
                  <a:off x="9102925" y="4227988"/>
                  <a:ext cx="867482" cy="679481"/>
                </a:xfrm>
                <a:prstGeom prst="rect">
                  <a:avLst/>
                </a:prstGeom>
                <a:blipFill>
                  <a:blip r:embed="rId5"/>
                  <a:stretch>
                    <a:fillRect/>
                  </a:stretch>
                </a:blipFill>
              </p:spPr>
              <p:txBody>
                <a:bodyPr/>
                <a:lstStyle/>
                <a:p>
                  <a:r>
                    <a:rPr lang="cs-CZ">
                      <a:noFill/>
                    </a:rPr>
                    <a:t> </a:t>
                  </a:r>
                </a:p>
              </p:txBody>
            </p:sp>
          </mc:Fallback>
        </mc:AlternateContent>
        <p:sp>
          <p:nvSpPr>
            <p:cNvPr id="6" name="TextovéPole 5">
              <a:extLst>
                <a:ext uri="{FF2B5EF4-FFF2-40B4-BE49-F238E27FC236}">
                  <a16:creationId xmlns:a16="http://schemas.microsoft.com/office/drawing/2014/main" id="{02E98B5B-BEE5-61E3-75F2-B086F21F3036}"/>
                </a:ext>
              </a:extLst>
            </p:cNvPr>
            <p:cNvSpPr txBox="1"/>
            <p:nvPr/>
          </p:nvSpPr>
          <p:spPr>
            <a:xfrm>
              <a:off x="8973532" y="4998806"/>
              <a:ext cx="2354444" cy="1015663"/>
            </a:xfrm>
            <a:prstGeom prst="rect">
              <a:avLst/>
            </a:prstGeom>
            <a:noFill/>
          </p:spPr>
          <p:txBody>
            <a:bodyPr wrap="square" rtlCol="0">
              <a:spAutoFit/>
            </a:bodyPr>
            <a:lstStyle/>
            <a:p>
              <a:r>
                <a:rPr lang="cs-CZ" sz="2000" u="sng" dirty="0">
                  <a:cs typeface="Cavolini" panose="03000502040302020204" pitchFamily="66" charset="0"/>
                </a:rPr>
                <a:t>de </a:t>
              </a:r>
              <a:r>
                <a:rPr lang="cs-CZ" sz="2000" u="sng" dirty="0" err="1">
                  <a:cs typeface="Cavolini" panose="03000502040302020204" pitchFamily="66" charset="0"/>
                </a:rPr>
                <a:t>Broglie</a:t>
              </a:r>
              <a:r>
                <a:rPr lang="cs-CZ" sz="2000" dirty="0">
                  <a:cs typeface="Cavolini" panose="03000502040302020204" pitchFamily="66" charset="0"/>
                </a:rPr>
                <a:t> </a:t>
              </a:r>
            </a:p>
            <a:p>
              <a:r>
                <a:rPr lang="cs-CZ" sz="2000" dirty="0">
                  <a:solidFill>
                    <a:schemeClr val="accent5">
                      <a:lumMod val="75000"/>
                    </a:schemeClr>
                  </a:solidFill>
                  <a:cs typeface="Cavolini" panose="03000502040302020204" pitchFamily="66" charset="0"/>
                </a:rPr>
                <a:t>relativistická volná částice</a:t>
              </a:r>
              <a:r>
                <a:rPr lang="cs-CZ" sz="2000" u="sng" dirty="0">
                  <a:solidFill>
                    <a:schemeClr val="accent5">
                      <a:lumMod val="75000"/>
                    </a:schemeClr>
                  </a:solidFill>
                  <a:cs typeface="Cavolini" panose="03000502040302020204" pitchFamily="66" charset="0"/>
                </a:rPr>
                <a:t> </a:t>
              </a:r>
            </a:p>
          </p:txBody>
        </p:sp>
        <p:sp>
          <p:nvSpPr>
            <p:cNvPr id="11" name="TextovéPole 10">
              <a:extLst>
                <a:ext uri="{FF2B5EF4-FFF2-40B4-BE49-F238E27FC236}">
                  <a16:creationId xmlns:a16="http://schemas.microsoft.com/office/drawing/2014/main" id="{A671E349-EF28-FE16-A9C2-F2DD2C44547A}"/>
                </a:ext>
              </a:extLst>
            </p:cNvPr>
            <p:cNvSpPr txBox="1"/>
            <p:nvPr/>
          </p:nvSpPr>
          <p:spPr>
            <a:xfrm>
              <a:off x="5496560" y="4610165"/>
              <a:ext cx="2855743" cy="769441"/>
            </a:xfrm>
            <a:prstGeom prst="rect">
              <a:avLst/>
            </a:prstGeom>
            <a:noFill/>
          </p:spPr>
          <p:txBody>
            <a:bodyPr wrap="square" rtlCol="0">
              <a:spAutoFit/>
            </a:bodyPr>
            <a:lstStyle/>
            <a:p>
              <a:r>
                <a:rPr lang="cs-CZ" sz="2200" cap="small" dirty="0">
                  <a:solidFill>
                    <a:srgbClr val="0070C0"/>
                  </a:solidFill>
                </a:rPr>
                <a:t>Stejné rysy odvození jako z vánoc 1925</a:t>
              </a:r>
            </a:p>
          </p:txBody>
        </p:sp>
        <p:sp>
          <p:nvSpPr>
            <p:cNvPr id="13" name="Obdélník 12">
              <a:extLst>
                <a:ext uri="{FF2B5EF4-FFF2-40B4-BE49-F238E27FC236}">
                  <a16:creationId xmlns:a16="http://schemas.microsoft.com/office/drawing/2014/main" id="{A0FBAAD6-E41A-8EA8-4713-5E7E5C94F507}"/>
                </a:ext>
              </a:extLst>
            </p:cNvPr>
            <p:cNvSpPr/>
            <p:nvPr/>
          </p:nvSpPr>
          <p:spPr>
            <a:xfrm>
              <a:off x="4000068" y="4105835"/>
              <a:ext cx="7690771" cy="1924340"/>
            </a:xfrm>
            <a:prstGeom prst="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15" name="TextovéPole 14">
            <a:extLst>
              <a:ext uri="{FF2B5EF4-FFF2-40B4-BE49-F238E27FC236}">
                <a16:creationId xmlns:a16="http://schemas.microsoft.com/office/drawing/2014/main" id="{0ED2665B-FED4-46E6-4689-AB9A4595DBA8}"/>
              </a:ext>
            </a:extLst>
          </p:cNvPr>
          <p:cNvSpPr txBox="1"/>
          <p:nvPr/>
        </p:nvSpPr>
        <p:spPr>
          <a:xfrm>
            <a:off x="8700565" y="3791422"/>
            <a:ext cx="2802015" cy="707886"/>
          </a:xfrm>
          <a:prstGeom prst="rect">
            <a:avLst/>
          </a:prstGeom>
          <a:noFill/>
        </p:spPr>
        <p:txBody>
          <a:bodyPr wrap="square" rtlCol="0">
            <a:spAutoFit/>
          </a:bodyPr>
          <a:lstStyle/>
          <a:p>
            <a:r>
              <a:rPr lang="cs-CZ" sz="2000" dirty="0">
                <a:solidFill>
                  <a:srgbClr val="FF0000"/>
                </a:solidFill>
              </a:rPr>
              <a:t>Vyplývá z analogie mezi mechanikou a optikou</a:t>
            </a:r>
          </a:p>
        </p:txBody>
      </p:sp>
    </p:spTree>
    <p:extLst>
      <p:ext uri="{BB962C8B-B14F-4D97-AF65-F5344CB8AC3E}">
        <p14:creationId xmlns:p14="http://schemas.microsoft.com/office/powerpoint/2010/main" val="3225400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right)">
                                      <p:cBhvr>
                                        <p:cTn id="11" dur="500"/>
                                        <p:tgtEl>
                                          <p:spTgt spid="9"/>
                                        </p:tgtEl>
                                      </p:cBhvr>
                                    </p:animEffect>
                                  </p:childTnLst>
                                </p:cTn>
                              </p:par>
                            </p:childTnLst>
                          </p:cTn>
                        </p:par>
                        <p:par>
                          <p:cTn id="12" fill="hold">
                            <p:stCondLst>
                              <p:cond delay="1000"/>
                            </p:stCondLst>
                            <p:childTnLst>
                              <p:par>
                                <p:cTn id="13" presetID="1"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par>
                          <p:cTn id="15" fill="hold">
                            <p:stCondLst>
                              <p:cond delay="1000"/>
                            </p:stCondLst>
                            <p:childTnLst>
                              <p:par>
                                <p:cTn id="16" presetID="1" presetClass="entr" presetSubtype="0" fill="hold" grpId="0" nodeType="after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B400F2-A066-F621-B7B3-FE4EC28797C6}"/>
            </a:ext>
          </a:extLst>
        </p:cNvPr>
        <p:cNvGrpSpPr/>
        <p:nvPr/>
      </p:nvGrpSpPr>
      <p:grpSpPr>
        <a:xfrm>
          <a:off x="0" y="0"/>
          <a:ext cx="0" cy="0"/>
          <a:chOff x="0" y="0"/>
          <a:chExt cx="0" cy="0"/>
        </a:xfrm>
      </p:grpSpPr>
      <p:sp>
        <p:nvSpPr>
          <p:cNvPr id="43" name="TextovéPole 42">
            <a:extLst>
              <a:ext uri="{FF2B5EF4-FFF2-40B4-BE49-F238E27FC236}">
                <a16:creationId xmlns:a16="http://schemas.microsoft.com/office/drawing/2014/main" id="{897053C7-44E3-49C5-29C6-86C0FFDD814E}"/>
              </a:ext>
            </a:extLst>
          </p:cNvPr>
          <p:cNvSpPr txBox="1"/>
          <p:nvPr/>
        </p:nvSpPr>
        <p:spPr>
          <a:xfrm>
            <a:off x="1959447" y="28602"/>
            <a:ext cx="8260595"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a:t>
            </a:r>
            <a:r>
              <a:rPr lang="cs-CZ" sz="2400" cap="small" dirty="0">
                <a:solidFill>
                  <a:schemeClr val="accent6">
                    <a:lumMod val="75000"/>
                  </a:schemeClr>
                </a:solidFill>
                <a:latin typeface="Calibri" panose="020F0502020204030204"/>
              </a:rPr>
              <a:t>odvozuje</a:t>
            </a:r>
            <a:r>
              <a:rPr lang="cs-CZ" sz="2400" cap="small" dirty="0">
                <a:solidFill>
                  <a:srgbClr val="70AD47">
                    <a:lumMod val="50000"/>
                  </a:srgbClr>
                </a:solidFill>
                <a:latin typeface="Calibri" panose="020F0502020204030204"/>
              </a:rPr>
              <a:t>“ </a:t>
            </a:r>
            <a:r>
              <a:rPr lang="cs-CZ" sz="2400" cap="small" dirty="0" err="1">
                <a:solidFill>
                  <a:srgbClr val="70AD47">
                    <a:lumMod val="50000"/>
                  </a:srgbClr>
                </a:solidFill>
                <a:latin typeface="Calibri" panose="020F0502020204030204"/>
              </a:rPr>
              <a:t>nerelativistickou</a:t>
            </a:r>
            <a:r>
              <a:rPr lang="cs-CZ" sz="2400" cap="small" dirty="0">
                <a:solidFill>
                  <a:srgbClr val="70AD47">
                    <a:lumMod val="50000"/>
                  </a:srgbClr>
                </a:solidFill>
                <a:latin typeface="Calibri" panose="020F0502020204030204"/>
              </a:rPr>
              <a:t> </a:t>
            </a:r>
            <a:r>
              <a:rPr lang="cs-CZ" sz="2400" cap="small" dirty="0">
                <a:solidFill>
                  <a:schemeClr val="accent6">
                    <a:lumMod val="75000"/>
                  </a:schemeClr>
                </a:solidFill>
                <a:latin typeface="Calibri" panose="020F0502020204030204"/>
              </a:rPr>
              <a:t>vlnovou rovnici </a:t>
            </a:r>
            <a:r>
              <a:rPr lang="cs-CZ" sz="2400" cap="small" dirty="0">
                <a:solidFill>
                  <a:srgbClr val="70AD47">
                    <a:lumMod val="50000"/>
                  </a:srgbClr>
                </a:solidFill>
                <a:latin typeface="Calibri" panose="020F0502020204030204"/>
              </a:rPr>
              <a:t>(potřetí)</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3" name="TextovéPole 2">
            <a:extLst>
              <a:ext uri="{FF2B5EF4-FFF2-40B4-BE49-F238E27FC236}">
                <a16:creationId xmlns:a16="http://schemas.microsoft.com/office/drawing/2014/main" id="{9AE8936E-B533-187F-673C-AADF1C2348A0}"/>
              </a:ext>
            </a:extLst>
          </p:cNvPr>
          <p:cNvSpPr txBox="1"/>
          <p:nvPr/>
        </p:nvSpPr>
        <p:spPr>
          <a:xfrm>
            <a:off x="11363013" y="0"/>
            <a:ext cx="415498" cy="507831"/>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II</a:t>
            </a:r>
          </a:p>
        </p:txBody>
      </p:sp>
      <p:sp>
        <p:nvSpPr>
          <p:cNvPr id="20" name="Obdélník 19">
            <a:extLst>
              <a:ext uri="{FF2B5EF4-FFF2-40B4-BE49-F238E27FC236}">
                <a16:creationId xmlns:a16="http://schemas.microsoft.com/office/drawing/2014/main" id="{D756A934-80C9-CA2D-3D2B-588287FB308C}"/>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grpSp>
        <p:nvGrpSpPr>
          <p:cNvPr id="11" name="Skupina 10">
            <a:extLst>
              <a:ext uri="{FF2B5EF4-FFF2-40B4-BE49-F238E27FC236}">
                <a16:creationId xmlns:a16="http://schemas.microsoft.com/office/drawing/2014/main" id="{CDC25157-AB88-5A41-2847-187170D38085}"/>
              </a:ext>
            </a:extLst>
          </p:cNvPr>
          <p:cNvGrpSpPr/>
          <p:nvPr/>
        </p:nvGrpSpPr>
        <p:grpSpPr>
          <a:xfrm>
            <a:off x="3770722" y="1249744"/>
            <a:ext cx="4392890" cy="1106797"/>
            <a:chOff x="3385479" y="3501110"/>
            <a:chExt cx="4392890" cy="1106797"/>
          </a:xfrm>
        </p:grpSpPr>
        <p:sp>
          <p:nvSpPr>
            <p:cNvPr id="12" name="Obdélník 11">
              <a:extLst>
                <a:ext uri="{FF2B5EF4-FFF2-40B4-BE49-F238E27FC236}">
                  <a16:creationId xmlns:a16="http://schemas.microsoft.com/office/drawing/2014/main" id="{0358D88D-A7AB-039D-DE66-0B31CD5FD9DD}"/>
                </a:ext>
              </a:extLst>
            </p:cNvPr>
            <p:cNvSpPr/>
            <p:nvPr/>
          </p:nvSpPr>
          <p:spPr>
            <a:xfrm>
              <a:off x="3385479" y="3501110"/>
              <a:ext cx="4392890" cy="1106797"/>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dirty="0"/>
            </a:p>
          </p:txBody>
        </p:sp>
        <mc:AlternateContent xmlns:mc="http://schemas.openxmlformats.org/markup-compatibility/2006" xmlns:a14="http://schemas.microsoft.com/office/drawing/2010/main">
          <mc:Choice Requires="a14">
            <p:sp>
              <p:nvSpPr>
                <p:cNvPr id="13" name="TextovéPole 12">
                  <a:extLst>
                    <a:ext uri="{FF2B5EF4-FFF2-40B4-BE49-F238E27FC236}">
                      <a16:creationId xmlns:a16="http://schemas.microsoft.com/office/drawing/2014/main" id="{F0718DBC-E8CA-7D6B-C3D5-E63839936148}"/>
                    </a:ext>
                  </a:extLst>
                </p:cNvPr>
                <p:cNvSpPr txBox="1"/>
                <p:nvPr/>
              </p:nvSpPr>
              <p:spPr>
                <a:xfrm>
                  <a:off x="3580033" y="3660563"/>
                  <a:ext cx="4011418" cy="771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500" b="0" i="1" smtClean="0">
                            <a:solidFill>
                              <a:schemeClr val="accent3">
                                <a:lumMod val="75000"/>
                              </a:schemeClr>
                            </a:solidFill>
                            <a:latin typeface="Cambria Math" panose="02040503050406030204" pitchFamily="18" charset="0"/>
                            <a:ea typeface="Cambria Math" panose="02040503050406030204" pitchFamily="18" charset="0"/>
                          </a:rPr>
                          <m:t>∆</m:t>
                        </m:r>
                        <m:r>
                          <a:rPr lang="cs-CZ" sz="2500" b="0" i="1" smtClean="0">
                            <a:solidFill>
                              <a:schemeClr val="accent3">
                                <a:lumMod val="75000"/>
                              </a:schemeClr>
                            </a:solidFill>
                            <a:latin typeface="Cambria Math" panose="02040503050406030204" pitchFamily="18" charset="0"/>
                            <a:ea typeface="Cambria Math" panose="02040503050406030204" pitchFamily="18" charset="0"/>
                          </a:rPr>
                          <m:t>𝜓</m:t>
                        </m:r>
                        <m:r>
                          <a:rPr lang="cs-CZ" sz="2500" b="0" i="1" smtClean="0">
                            <a:solidFill>
                              <a:schemeClr val="accent3">
                                <a:lumMod val="75000"/>
                              </a:schemeClr>
                            </a:solidFill>
                            <a:latin typeface="Cambria Math" panose="02040503050406030204" pitchFamily="18" charset="0"/>
                            <a:ea typeface="Cambria Math" panose="02040503050406030204" pitchFamily="18" charset="0"/>
                          </a:rPr>
                          <m:t>+</m:t>
                        </m:r>
                        <m:f>
                          <m:fPr>
                            <m:ctrlPr>
                              <a:rPr lang="cs-CZ" sz="2500" b="0" i="1" smtClean="0">
                                <a:solidFill>
                                  <a:schemeClr val="accent3">
                                    <a:lumMod val="75000"/>
                                  </a:schemeClr>
                                </a:solidFill>
                                <a:latin typeface="Cambria Math" panose="02040503050406030204" pitchFamily="18" charset="0"/>
                              </a:rPr>
                            </m:ctrlPr>
                          </m:fPr>
                          <m:num>
                            <m:r>
                              <a:rPr lang="cs-CZ" sz="2500" b="0" i="1" smtClean="0">
                                <a:solidFill>
                                  <a:schemeClr val="accent3">
                                    <a:lumMod val="75000"/>
                                  </a:schemeClr>
                                </a:solidFill>
                                <a:latin typeface="Cambria Math" panose="02040503050406030204" pitchFamily="18" charset="0"/>
                              </a:rPr>
                              <m:t>8</m:t>
                            </m:r>
                            <m:sSup>
                              <m:sSupPr>
                                <m:ctrlPr>
                                  <a:rPr lang="cs-CZ" sz="2500" b="0" i="1" smtClean="0">
                                    <a:solidFill>
                                      <a:schemeClr val="accent3">
                                        <a:lumMod val="75000"/>
                                      </a:schemeClr>
                                    </a:solidFill>
                                    <a:latin typeface="Cambria Math" panose="02040503050406030204" pitchFamily="18" charset="0"/>
                                    <a:ea typeface="Cambria Math" panose="02040503050406030204" pitchFamily="18" charset="0"/>
                                  </a:rPr>
                                </m:ctrlPr>
                              </m:sSupPr>
                              <m:e>
                                <m:r>
                                  <a:rPr lang="cs-CZ" sz="2500" b="0" i="1" smtClean="0">
                                    <a:solidFill>
                                      <a:schemeClr val="accent3">
                                        <a:lumMod val="75000"/>
                                      </a:schemeClr>
                                    </a:solidFill>
                                    <a:latin typeface="Cambria Math" panose="02040503050406030204" pitchFamily="18" charset="0"/>
                                    <a:ea typeface="Cambria Math" panose="02040503050406030204" pitchFamily="18" charset="0"/>
                                  </a:rPr>
                                  <m:t>𝜋</m:t>
                                </m:r>
                              </m:e>
                              <m:sup>
                                <m:r>
                                  <a:rPr lang="cs-CZ" sz="2500" b="0" i="1" smtClean="0">
                                    <a:solidFill>
                                      <a:schemeClr val="accent3">
                                        <a:lumMod val="75000"/>
                                      </a:schemeClr>
                                    </a:solidFill>
                                    <a:latin typeface="Cambria Math" panose="02040503050406030204" pitchFamily="18" charset="0"/>
                                  </a:rPr>
                                  <m:t>2</m:t>
                                </m:r>
                              </m:sup>
                            </m:sSup>
                            <m:r>
                              <a:rPr lang="cs-CZ" sz="2500" b="0" i="1" smtClean="0">
                                <a:solidFill>
                                  <a:schemeClr val="accent3">
                                    <a:lumMod val="75000"/>
                                  </a:schemeClr>
                                </a:solidFill>
                                <a:latin typeface="Cambria Math" panose="02040503050406030204" pitchFamily="18" charset="0"/>
                              </a:rPr>
                              <m:t>𝑚</m:t>
                            </m:r>
                          </m:num>
                          <m:den>
                            <m:sSup>
                              <m:sSupPr>
                                <m:ctrlPr>
                                  <a:rPr lang="cs-CZ" sz="2500" b="0" i="1" smtClean="0">
                                    <a:solidFill>
                                      <a:schemeClr val="accent3">
                                        <a:lumMod val="75000"/>
                                      </a:schemeClr>
                                    </a:solidFill>
                                    <a:latin typeface="Cambria Math" panose="02040503050406030204" pitchFamily="18" charset="0"/>
                                  </a:rPr>
                                </m:ctrlPr>
                              </m:sSupPr>
                              <m:e>
                                <m:r>
                                  <a:rPr lang="cs-CZ" sz="2500" b="0" i="1" smtClean="0">
                                    <a:solidFill>
                                      <a:schemeClr val="accent3">
                                        <a:lumMod val="75000"/>
                                      </a:schemeClr>
                                    </a:solidFill>
                                    <a:latin typeface="Cambria Math" panose="02040503050406030204" pitchFamily="18" charset="0"/>
                                  </a:rPr>
                                  <m:t>h</m:t>
                                </m:r>
                              </m:e>
                              <m:sup>
                                <m:r>
                                  <a:rPr lang="cs-CZ" sz="2500" i="1">
                                    <a:solidFill>
                                      <a:schemeClr val="accent3">
                                        <a:lumMod val="75000"/>
                                      </a:schemeClr>
                                    </a:solidFill>
                                    <a:latin typeface="Cambria Math" panose="02040503050406030204" pitchFamily="18" charset="0"/>
                                  </a:rPr>
                                  <m:t>2</m:t>
                                </m:r>
                              </m:sup>
                            </m:sSup>
                          </m:den>
                        </m:f>
                        <m:d>
                          <m:dPr>
                            <m:begChr m:val="["/>
                            <m:endChr m:val="]"/>
                            <m:ctrlPr>
                              <a:rPr lang="cs-CZ" sz="2500" b="0" i="1" smtClean="0">
                                <a:solidFill>
                                  <a:schemeClr val="accent3">
                                    <a:lumMod val="75000"/>
                                  </a:schemeClr>
                                </a:solidFill>
                                <a:latin typeface="Cambria Math" panose="02040503050406030204" pitchFamily="18" charset="0"/>
                                <a:ea typeface="Cambria Math" panose="02040503050406030204" pitchFamily="18" charset="0"/>
                              </a:rPr>
                            </m:ctrlPr>
                          </m:dPr>
                          <m:e>
                            <m:r>
                              <a:rPr lang="cs-CZ" sz="2500" b="0" i="1" smtClean="0">
                                <a:solidFill>
                                  <a:schemeClr val="accent3">
                                    <a:lumMod val="75000"/>
                                  </a:schemeClr>
                                </a:solidFill>
                                <a:latin typeface="Cambria Math" panose="02040503050406030204" pitchFamily="18" charset="0"/>
                                <a:ea typeface="Cambria Math" panose="02040503050406030204" pitchFamily="18" charset="0"/>
                              </a:rPr>
                              <m:t>𝐸</m:t>
                            </m:r>
                            <m:r>
                              <a:rPr lang="cs-CZ" sz="2500" b="0" i="1" smtClean="0">
                                <a:solidFill>
                                  <a:schemeClr val="accent3">
                                    <a:lumMod val="75000"/>
                                  </a:schemeClr>
                                </a:solidFill>
                                <a:latin typeface="Cambria Math" panose="02040503050406030204" pitchFamily="18" charset="0"/>
                                <a:ea typeface="Cambria Math" panose="02040503050406030204" pitchFamily="18" charset="0"/>
                              </a:rPr>
                              <m:t>−</m:t>
                            </m:r>
                            <m:r>
                              <a:rPr lang="cs-CZ" sz="2500" b="0" i="1" smtClean="0">
                                <a:solidFill>
                                  <a:schemeClr val="accent3">
                                    <a:lumMod val="75000"/>
                                  </a:schemeClr>
                                </a:solidFill>
                                <a:latin typeface="Cambria Math" panose="02040503050406030204" pitchFamily="18" charset="0"/>
                                <a:ea typeface="Cambria Math" panose="02040503050406030204" pitchFamily="18" charset="0"/>
                              </a:rPr>
                              <m:t>𝑉</m:t>
                            </m:r>
                            <m:d>
                              <m:dPr>
                                <m:ctrlPr>
                                  <a:rPr lang="cs-CZ" sz="2500" b="0" i="1" smtClean="0">
                                    <a:solidFill>
                                      <a:schemeClr val="accent3">
                                        <a:lumMod val="75000"/>
                                      </a:schemeClr>
                                    </a:solidFill>
                                    <a:latin typeface="Cambria Math" panose="02040503050406030204" pitchFamily="18" charset="0"/>
                                    <a:ea typeface="Cambria Math" panose="02040503050406030204" pitchFamily="18" charset="0"/>
                                  </a:rPr>
                                </m:ctrlPr>
                              </m:dPr>
                              <m:e>
                                <m:acc>
                                  <m:accPr>
                                    <m:chr m:val="⃗"/>
                                    <m:ctrlPr>
                                      <a:rPr lang="cs-CZ" sz="2500" b="0" i="1" smtClean="0">
                                        <a:solidFill>
                                          <a:schemeClr val="accent3">
                                            <a:lumMod val="75000"/>
                                          </a:schemeClr>
                                        </a:solidFill>
                                        <a:latin typeface="Cambria Math" panose="02040503050406030204" pitchFamily="18" charset="0"/>
                                        <a:ea typeface="Cambria Math" panose="02040503050406030204" pitchFamily="18" charset="0"/>
                                      </a:rPr>
                                    </m:ctrlPr>
                                  </m:accPr>
                                  <m:e>
                                    <m:r>
                                      <a:rPr lang="cs-CZ" sz="2500" b="0" i="1" smtClean="0">
                                        <a:solidFill>
                                          <a:schemeClr val="accent3">
                                            <a:lumMod val="75000"/>
                                          </a:schemeClr>
                                        </a:solidFill>
                                        <a:latin typeface="Cambria Math" panose="02040503050406030204" pitchFamily="18" charset="0"/>
                                        <a:ea typeface="Cambria Math" panose="02040503050406030204" pitchFamily="18" charset="0"/>
                                      </a:rPr>
                                      <m:t>𝑟</m:t>
                                    </m:r>
                                  </m:e>
                                </m:acc>
                              </m:e>
                            </m:d>
                          </m:e>
                        </m:d>
                        <m:r>
                          <a:rPr lang="cs-CZ" sz="2500" i="1">
                            <a:solidFill>
                              <a:schemeClr val="accent3">
                                <a:lumMod val="75000"/>
                              </a:schemeClr>
                            </a:solidFill>
                            <a:latin typeface="Cambria Math" panose="02040503050406030204" pitchFamily="18" charset="0"/>
                            <a:ea typeface="Cambria Math" panose="02040503050406030204" pitchFamily="18" charset="0"/>
                          </a:rPr>
                          <m:t>𝜓</m:t>
                        </m:r>
                        <m:r>
                          <a:rPr lang="cs-CZ" sz="2500" b="0" i="1" smtClean="0">
                            <a:solidFill>
                              <a:schemeClr val="accent3">
                                <a:lumMod val="75000"/>
                              </a:schemeClr>
                            </a:solidFill>
                            <a:latin typeface="Cambria Math" panose="02040503050406030204" pitchFamily="18" charset="0"/>
                            <a:ea typeface="Cambria Math" panose="02040503050406030204" pitchFamily="18" charset="0"/>
                          </a:rPr>
                          <m:t>=0</m:t>
                        </m:r>
                      </m:oMath>
                    </m:oMathPara>
                  </a14:m>
                  <a:endParaRPr lang="cs-CZ" sz="2500" dirty="0">
                    <a:solidFill>
                      <a:schemeClr val="accent3">
                        <a:lumMod val="75000"/>
                      </a:schemeClr>
                    </a:solidFill>
                  </a:endParaRPr>
                </a:p>
              </p:txBody>
            </p:sp>
          </mc:Choice>
          <mc:Fallback xmlns="">
            <p:sp>
              <p:nvSpPr>
                <p:cNvPr id="13" name="TextovéPole 12">
                  <a:extLst>
                    <a:ext uri="{FF2B5EF4-FFF2-40B4-BE49-F238E27FC236}">
                      <a16:creationId xmlns:a16="http://schemas.microsoft.com/office/drawing/2014/main" id="{E3EC76B5-EA9D-1BF1-3319-5B525224CF1D}"/>
                    </a:ext>
                  </a:extLst>
                </p:cNvPr>
                <p:cNvSpPr txBox="1">
                  <a:spLocks noRot="1" noChangeAspect="1" noMove="1" noResize="1" noEditPoints="1" noAdjustHandles="1" noChangeArrowheads="1" noChangeShapeType="1" noTextEdit="1"/>
                </p:cNvSpPr>
                <p:nvPr/>
              </p:nvSpPr>
              <p:spPr>
                <a:xfrm>
                  <a:off x="3580033" y="3660563"/>
                  <a:ext cx="4011418" cy="771943"/>
                </a:xfrm>
                <a:prstGeom prst="rect">
                  <a:avLst/>
                </a:prstGeom>
                <a:blipFill>
                  <a:blip r:embed="rId5"/>
                  <a:stretch>
                    <a:fillRect/>
                  </a:stretch>
                </a:blipFill>
              </p:spPr>
              <p:txBody>
                <a:bodyPr/>
                <a:lstStyle/>
                <a:p>
                  <a:r>
                    <a:rPr lang="cs-CZ">
                      <a:noFill/>
                    </a:rPr>
                    <a:t> </a:t>
                  </a:r>
                </a:p>
              </p:txBody>
            </p:sp>
          </mc:Fallback>
        </mc:AlternateContent>
      </p:grpSp>
      <p:sp>
        <p:nvSpPr>
          <p:cNvPr id="6" name="TextovéPole 5">
            <a:extLst>
              <a:ext uri="{FF2B5EF4-FFF2-40B4-BE49-F238E27FC236}">
                <a16:creationId xmlns:a16="http://schemas.microsoft.com/office/drawing/2014/main" id="{F2895EAC-5185-810E-86E3-96F132B2DC64}"/>
              </a:ext>
            </a:extLst>
          </p:cNvPr>
          <p:cNvSpPr txBox="1"/>
          <p:nvPr/>
        </p:nvSpPr>
        <p:spPr>
          <a:xfrm>
            <a:off x="3837575" y="695127"/>
            <a:ext cx="5451774" cy="400110"/>
          </a:xfrm>
          <a:prstGeom prst="rect">
            <a:avLst/>
          </a:prstGeom>
          <a:noFill/>
        </p:spPr>
        <p:txBody>
          <a:bodyPr wrap="square" rtlCol="0">
            <a:spAutoFit/>
          </a:bodyPr>
          <a:lstStyle/>
          <a:p>
            <a:r>
              <a:rPr lang="cs-CZ" sz="2000" dirty="0">
                <a:solidFill>
                  <a:srgbClr val="0070C0"/>
                </a:solidFill>
                <a:latin typeface="Cavolini" panose="03000502040302020204" pitchFamily="66" charset="0"/>
                <a:cs typeface="Cavolini" panose="03000502040302020204" pitchFamily="66" charset="0"/>
              </a:rPr>
              <a:t>… a </a:t>
            </a:r>
            <a:r>
              <a:rPr lang="cs-CZ" sz="2000" u="sng" dirty="0">
                <a:solidFill>
                  <a:srgbClr val="0070C0"/>
                </a:solidFill>
                <a:latin typeface="Cavolini" panose="03000502040302020204" pitchFamily="66" charset="0"/>
                <a:cs typeface="Cavolini" panose="03000502040302020204" pitchFamily="66" charset="0"/>
              </a:rPr>
              <a:t>poprvé</a:t>
            </a:r>
            <a:r>
              <a:rPr lang="cs-CZ" sz="2000" dirty="0">
                <a:solidFill>
                  <a:srgbClr val="0070C0"/>
                </a:solidFill>
                <a:latin typeface="Cavolini" panose="03000502040302020204" pitchFamily="66" charset="0"/>
                <a:cs typeface="Cavolini" panose="03000502040302020204" pitchFamily="66" charset="0"/>
              </a:rPr>
              <a:t> funkci </a:t>
            </a:r>
            <a:r>
              <a:rPr lang="cs-CZ" sz="2000" i="1" dirty="0">
                <a:solidFill>
                  <a:srgbClr val="0070C0"/>
                </a:solidFill>
                <a:latin typeface="Cavolini" panose="03000502040302020204" pitchFamily="66" charset="0"/>
                <a:cs typeface="Cavolini" panose="03000502040302020204" pitchFamily="66" charset="0"/>
                <a:sym typeface="Symbol" panose="05050102010706020507" pitchFamily="18" charset="2"/>
              </a:rPr>
              <a:t></a:t>
            </a:r>
            <a:r>
              <a:rPr lang="cs-CZ" sz="2000" dirty="0">
                <a:solidFill>
                  <a:srgbClr val="0070C0"/>
                </a:solidFill>
                <a:latin typeface="Cavolini" panose="03000502040302020204" pitchFamily="66" charset="0"/>
                <a:cs typeface="Cavolini" panose="03000502040302020204" pitchFamily="66" charset="0"/>
              </a:rPr>
              <a:t> nazývá </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vlnovou</a:t>
            </a:r>
          </a:p>
        </p:txBody>
      </p:sp>
    </p:spTree>
    <p:extLst>
      <p:ext uri="{BB962C8B-B14F-4D97-AF65-F5344CB8AC3E}">
        <p14:creationId xmlns:p14="http://schemas.microsoft.com/office/powerpoint/2010/main" val="319512832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15952-4B2B-5DB6-A1C7-039D83C4863C}"/>
            </a:ext>
          </a:extLst>
        </p:cNvPr>
        <p:cNvGrpSpPr/>
        <p:nvPr/>
      </p:nvGrpSpPr>
      <p:grpSpPr>
        <a:xfrm>
          <a:off x="0" y="0"/>
          <a:ext cx="0" cy="0"/>
          <a:chOff x="0" y="0"/>
          <a:chExt cx="0" cy="0"/>
        </a:xfrm>
      </p:grpSpPr>
      <p:sp>
        <p:nvSpPr>
          <p:cNvPr id="20" name="Obdélník 19">
            <a:extLst>
              <a:ext uri="{FF2B5EF4-FFF2-40B4-BE49-F238E27FC236}">
                <a16:creationId xmlns:a16="http://schemas.microsoft.com/office/drawing/2014/main" id="{8892063D-88F3-9C66-D139-940303BCDFB8}"/>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3" name="TextovéPole 42">
            <a:extLst>
              <a:ext uri="{FF2B5EF4-FFF2-40B4-BE49-F238E27FC236}">
                <a16:creationId xmlns:a16="http://schemas.microsoft.com/office/drawing/2014/main" id="{D929ED44-3175-B1F9-4B07-73C1DBC1AC5D}"/>
              </a:ext>
            </a:extLst>
          </p:cNvPr>
          <p:cNvSpPr txBox="1"/>
          <p:nvPr/>
        </p:nvSpPr>
        <p:spPr>
          <a:xfrm>
            <a:off x="1959447" y="28602"/>
            <a:ext cx="8260595"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a:t>
            </a:r>
            <a:r>
              <a:rPr lang="cs-CZ" sz="2400" cap="small" dirty="0" err="1">
                <a:solidFill>
                  <a:srgbClr val="70AD47">
                    <a:lumMod val="50000"/>
                  </a:srgbClr>
                </a:solidFill>
                <a:latin typeface="Calibri" panose="020F0502020204030204"/>
              </a:rPr>
              <a:t>nerelativistickou</a:t>
            </a:r>
            <a:r>
              <a:rPr lang="cs-CZ" sz="2400" cap="small" dirty="0">
                <a:solidFill>
                  <a:srgbClr val="70AD47">
                    <a:lumMod val="50000"/>
                  </a:srgbClr>
                </a:solidFill>
                <a:latin typeface="Calibri" panose="020F0502020204030204"/>
              </a:rPr>
              <a:t> vlnovou rovnici (potřetí)</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2" name="TextovéPole 1">
            <a:extLst>
              <a:ext uri="{FF2B5EF4-FFF2-40B4-BE49-F238E27FC236}">
                <a16:creationId xmlns:a16="http://schemas.microsoft.com/office/drawing/2014/main" id="{561E02D5-1567-121F-1E73-6A13E7C0489F}"/>
              </a:ext>
            </a:extLst>
          </p:cNvPr>
          <p:cNvSpPr txBox="1"/>
          <p:nvPr/>
        </p:nvSpPr>
        <p:spPr>
          <a:xfrm>
            <a:off x="3837575" y="695127"/>
            <a:ext cx="5451774" cy="400110"/>
          </a:xfrm>
          <a:prstGeom prst="rect">
            <a:avLst/>
          </a:prstGeom>
          <a:noFill/>
        </p:spPr>
        <p:txBody>
          <a:bodyPr wrap="square" rtlCol="0">
            <a:spAutoFit/>
          </a:bodyPr>
          <a:lstStyle/>
          <a:p>
            <a:r>
              <a:rPr lang="cs-CZ" sz="2000" dirty="0">
                <a:solidFill>
                  <a:srgbClr val="0070C0"/>
                </a:solidFill>
                <a:latin typeface="Cavolini" panose="03000502040302020204" pitchFamily="66" charset="0"/>
                <a:cs typeface="Cavolini" panose="03000502040302020204" pitchFamily="66" charset="0"/>
              </a:rPr>
              <a:t>… a poznamenává</a:t>
            </a:r>
          </a:p>
        </p:txBody>
      </p:sp>
      <p:grpSp>
        <p:nvGrpSpPr>
          <p:cNvPr id="8" name="Skupina 7">
            <a:extLst>
              <a:ext uri="{FF2B5EF4-FFF2-40B4-BE49-F238E27FC236}">
                <a16:creationId xmlns:a16="http://schemas.microsoft.com/office/drawing/2014/main" id="{9405867F-3E1B-189B-17AB-FAF039219C5E}"/>
              </a:ext>
            </a:extLst>
          </p:cNvPr>
          <p:cNvGrpSpPr/>
          <p:nvPr/>
        </p:nvGrpSpPr>
        <p:grpSpPr>
          <a:xfrm>
            <a:off x="3770722" y="1249744"/>
            <a:ext cx="4392890" cy="1106797"/>
            <a:chOff x="3385479" y="3501110"/>
            <a:chExt cx="4392890" cy="1106797"/>
          </a:xfrm>
        </p:grpSpPr>
        <p:sp>
          <p:nvSpPr>
            <p:cNvPr id="11" name="Obdélník 10">
              <a:extLst>
                <a:ext uri="{FF2B5EF4-FFF2-40B4-BE49-F238E27FC236}">
                  <a16:creationId xmlns:a16="http://schemas.microsoft.com/office/drawing/2014/main" id="{1C6C9D51-B313-3179-6BDF-300ED9A9BD84}"/>
                </a:ext>
              </a:extLst>
            </p:cNvPr>
            <p:cNvSpPr/>
            <p:nvPr/>
          </p:nvSpPr>
          <p:spPr>
            <a:xfrm>
              <a:off x="3385479" y="3501110"/>
              <a:ext cx="4392890" cy="1106797"/>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dirty="0"/>
            </a:p>
          </p:txBody>
        </p:sp>
        <mc:AlternateContent xmlns:mc="http://schemas.openxmlformats.org/markup-compatibility/2006" xmlns:a14="http://schemas.microsoft.com/office/drawing/2010/main">
          <mc:Choice Requires="a14">
            <p:sp>
              <p:nvSpPr>
                <p:cNvPr id="12" name="TextovéPole 11">
                  <a:extLst>
                    <a:ext uri="{FF2B5EF4-FFF2-40B4-BE49-F238E27FC236}">
                      <a16:creationId xmlns:a16="http://schemas.microsoft.com/office/drawing/2014/main" id="{77438C66-34A2-6E37-BBAB-AE14F8A13D70}"/>
                    </a:ext>
                  </a:extLst>
                </p:cNvPr>
                <p:cNvSpPr txBox="1"/>
                <p:nvPr/>
              </p:nvSpPr>
              <p:spPr>
                <a:xfrm>
                  <a:off x="3580033" y="3660563"/>
                  <a:ext cx="4011418" cy="771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500" b="0" i="1" smtClean="0">
                            <a:latin typeface="Cambria Math" panose="02040503050406030204" pitchFamily="18" charset="0"/>
                            <a:ea typeface="Cambria Math" panose="02040503050406030204" pitchFamily="18" charset="0"/>
                          </a:rPr>
                          <m:t>∆</m:t>
                        </m:r>
                        <m:r>
                          <a:rPr lang="cs-CZ" sz="2500" b="0" i="1" smtClean="0">
                            <a:latin typeface="Cambria Math" panose="02040503050406030204" pitchFamily="18" charset="0"/>
                            <a:ea typeface="Cambria Math" panose="02040503050406030204" pitchFamily="18" charset="0"/>
                          </a:rPr>
                          <m:t>𝜓</m:t>
                        </m:r>
                        <m:r>
                          <a:rPr lang="cs-CZ" sz="2500" b="0" i="1" smtClean="0">
                            <a:latin typeface="Cambria Math" panose="02040503050406030204" pitchFamily="18" charset="0"/>
                            <a:ea typeface="Cambria Math" panose="02040503050406030204" pitchFamily="18" charset="0"/>
                          </a:rPr>
                          <m:t>+</m:t>
                        </m:r>
                        <m:f>
                          <m:fPr>
                            <m:ctrlPr>
                              <a:rPr lang="cs-CZ" sz="2500" b="0" i="1" smtClean="0">
                                <a:latin typeface="Cambria Math" panose="02040503050406030204" pitchFamily="18" charset="0"/>
                              </a:rPr>
                            </m:ctrlPr>
                          </m:fPr>
                          <m:num>
                            <m:r>
                              <a:rPr lang="cs-CZ" sz="2500" b="0" i="1" smtClean="0">
                                <a:latin typeface="Cambria Math" panose="02040503050406030204" pitchFamily="18" charset="0"/>
                              </a:rPr>
                              <m:t>8</m:t>
                            </m:r>
                            <m:sSup>
                              <m:sSupPr>
                                <m:ctrlPr>
                                  <a:rPr lang="cs-CZ" sz="2500" b="0" i="1" smtClean="0">
                                    <a:latin typeface="Cambria Math" panose="02040503050406030204" pitchFamily="18" charset="0"/>
                                    <a:ea typeface="Cambria Math" panose="02040503050406030204" pitchFamily="18" charset="0"/>
                                  </a:rPr>
                                </m:ctrlPr>
                              </m:sSupPr>
                              <m:e>
                                <m:r>
                                  <a:rPr lang="cs-CZ" sz="2500" b="0" i="1" smtClean="0">
                                    <a:latin typeface="Cambria Math" panose="02040503050406030204" pitchFamily="18" charset="0"/>
                                    <a:ea typeface="Cambria Math" panose="02040503050406030204" pitchFamily="18" charset="0"/>
                                  </a:rPr>
                                  <m:t>𝜋</m:t>
                                </m:r>
                              </m:e>
                              <m:sup>
                                <m:r>
                                  <a:rPr lang="cs-CZ" sz="2500" b="0" i="1" smtClean="0">
                                    <a:latin typeface="Cambria Math" panose="02040503050406030204" pitchFamily="18" charset="0"/>
                                  </a:rPr>
                                  <m:t>2</m:t>
                                </m:r>
                              </m:sup>
                            </m:sSup>
                            <m:r>
                              <a:rPr lang="cs-CZ" sz="2500" b="0" i="1" smtClean="0">
                                <a:latin typeface="Cambria Math" panose="02040503050406030204" pitchFamily="18" charset="0"/>
                              </a:rPr>
                              <m:t>𝑚</m:t>
                            </m:r>
                          </m:num>
                          <m:den>
                            <m:sSup>
                              <m:sSupPr>
                                <m:ctrlPr>
                                  <a:rPr lang="cs-CZ" sz="2500" b="0" i="1" smtClean="0">
                                    <a:latin typeface="Cambria Math" panose="02040503050406030204" pitchFamily="18" charset="0"/>
                                  </a:rPr>
                                </m:ctrlPr>
                              </m:sSupPr>
                              <m:e>
                                <m:r>
                                  <a:rPr lang="cs-CZ" sz="2500" b="0" i="1" smtClean="0">
                                    <a:latin typeface="Cambria Math" panose="02040503050406030204" pitchFamily="18" charset="0"/>
                                  </a:rPr>
                                  <m:t>h</m:t>
                                </m:r>
                              </m:e>
                              <m:sup>
                                <m:r>
                                  <a:rPr lang="cs-CZ" sz="2500" i="1">
                                    <a:latin typeface="Cambria Math" panose="02040503050406030204" pitchFamily="18" charset="0"/>
                                  </a:rPr>
                                  <m:t>2</m:t>
                                </m:r>
                              </m:sup>
                            </m:sSup>
                          </m:den>
                        </m:f>
                        <m:d>
                          <m:dPr>
                            <m:begChr m:val="["/>
                            <m:endChr m:val="]"/>
                            <m:ctrlPr>
                              <a:rPr lang="cs-CZ" sz="2500" b="0" i="1" smtClean="0">
                                <a:latin typeface="Cambria Math" panose="02040503050406030204" pitchFamily="18" charset="0"/>
                                <a:ea typeface="Cambria Math" panose="02040503050406030204" pitchFamily="18" charset="0"/>
                              </a:rPr>
                            </m:ctrlPr>
                          </m:dPr>
                          <m:e>
                            <m:r>
                              <a:rPr lang="cs-CZ" sz="2500" b="0" i="1" smtClean="0">
                                <a:latin typeface="Cambria Math" panose="02040503050406030204" pitchFamily="18" charset="0"/>
                                <a:ea typeface="Cambria Math" panose="02040503050406030204" pitchFamily="18" charset="0"/>
                              </a:rPr>
                              <m:t>𝐸</m:t>
                            </m:r>
                            <m:r>
                              <a:rPr lang="cs-CZ" sz="2500" b="0" i="1" smtClean="0">
                                <a:latin typeface="Cambria Math" panose="02040503050406030204" pitchFamily="18" charset="0"/>
                                <a:ea typeface="Cambria Math" panose="02040503050406030204" pitchFamily="18" charset="0"/>
                              </a:rPr>
                              <m:t>−</m:t>
                            </m:r>
                            <m:r>
                              <a:rPr lang="cs-CZ" sz="2500" b="0" i="1" smtClean="0">
                                <a:latin typeface="Cambria Math" panose="02040503050406030204" pitchFamily="18" charset="0"/>
                                <a:ea typeface="Cambria Math" panose="02040503050406030204" pitchFamily="18" charset="0"/>
                              </a:rPr>
                              <m:t>𝑉</m:t>
                            </m:r>
                            <m:d>
                              <m:dPr>
                                <m:ctrlPr>
                                  <a:rPr lang="cs-CZ" sz="2500" b="0" i="1" smtClean="0">
                                    <a:latin typeface="Cambria Math" panose="02040503050406030204" pitchFamily="18" charset="0"/>
                                    <a:ea typeface="Cambria Math" panose="02040503050406030204" pitchFamily="18" charset="0"/>
                                  </a:rPr>
                                </m:ctrlPr>
                              </m:dPr>
                              <m:e>
                                <m:acc>
                                  <m:accPr>
                                    <m:chr m:val="⃗"/>
                                    <m:ctrlPr>
                                      <a:rPr lang="cs-CZ" sz="2500" b="0" i="1" smtClean="0">
                                        <a:latin typeface="Cambria Math" panose="02040503050406030204" pitchFamily="18" charset="0"/>
                                        <a:ea typeface="Cambria Math" panose="02040503050406030204" pitchFamily="18" charset="0"/>
                                      </a:rPr>
                                    </m:ctrlPr>
                                  </m:accPr>
                                  <m:e>
                                    <m:r>
                                      <a:rPr lang="cs-CZ" sz="2500" b="0" i="1" smtClean="0">
                                        <a:latin typeface="Cambria Math" panose="02040503050406030204" pitchFamily="18" charset="0"/>
                                        <a:ea typeface="Cambria Math" panose="02040503050406030204" pitchFamily="18" charset="0"/>
                                      </a:rPr>
                                      <m:t>𝑟</m:t>
                                    </m:r>
                                  </m:e>
                                </m:acc>
                              </m:e>
                            </m:d>
                          </m:e>
                        </m:d>
                        <m:r>
                          <a:rPr lang="cs-CZ" sz="2500" i="1">
                            <a:latin typeface="Cambria Math" panose="02040503050406030204" pitchFamily="18" charset="0"/>
                            <a:ea typeface="Cambria Math" panose="02040503050406030204" pitchFamily="18" charset="0"/>
                          </a:rPr>
                          <m:t>𝜓</m:t>
                        </m:r>
                        <m:r>
                          <a:rPr lang="cs-CZ" sz="2500" b="0" i="1" smtClean="0">
                            <a:latin typeface="Cambria Math" panose="02040503050406030204" pitchFamily="18" charset="0"/>
                            <a:ea typeface="Cambria Math" panose="02040503050406030204" pitchFamily="18" charset="0"/>
                          </a:rPr>
                          <m:t>=0</m:t>
                        </m:r>
                      </m:oMath>
                    </m:oMathPara>
                  </a14:m>
                  <a:endParaRPr lang="cs-CZ" sz="2500" dirty="0"/>
                </a:p>
              </p:txBody>
            </p:sp>
          </mc:Choice>
          <mc:Fallback xmlns="">
            <p:sp>
              <p:nvSpPr>
                <p:cNvPr id="12" name="TextovéPole 11">
                  <a:extLst>
                    <a:ext uri="{FF2B5EF4-FFF2-40B4-BE49-F238E27FC236}">
                      <a16:creationId xmlns:a16="http://schemas.microsoft.com/office/drawing/2014/main" id="{5A6B0032-343F-285F-6FD5-B03DADF4FD06}"/>
                    </a:ext>
                  </a:extLst>
                </p:cNvPr>
                <p:cNvSpPr txBox="1">
                  <a:spLocks noRot="1" noChangeAspect="1" noMove="1" noResize="1" noEditPoints="1" noAdjustHandles="1" noChangeArrowheads="1" noChangeShapeType="1" noTextEdit="1"/>
                </p:cNvSpPr>
                <p:nvPr/>
              </p:nvSpPr>
              <p:spPr>
                <a:xfrm>
                  <a:off x="3580033" y="3660563"/>
                  <a:ext cx="4011418" cy="771943"/>
                </a:xfrm>
                <a:prstGeom prst="rect">
                  <a:avLst/>
                </a:prstGeom>
                <a:blipFill>
                  <a:blip r:embed="rId4"/>
                  <a:stretch>
                    <a:fillRect/>
                  </a:stretch>
                </a:blipFill>
              </p:spPr>
              <p:txBody>
                <a:bodyPr/>
                <a:lstStyle/>
                <a:p>
                  <a:r>
                    <a:rPr lang="cs-CZ">
                      <a:noFill/>
                    </a:rPr>
                    <a:t> </a:t>
                  </a:r>
                </a:p>
              </p:txBody>
            </p:sp>
          </mc:Fallback>
        </mc:AlternateContent>
      </p:grpSp>
      <p:sp>
        <p:nvSpPr>
          <p:cNvPr id="4" name="TextovéPole 3">
            <a:extLst>
              <a:ext uri="{FF2B5EF4-FFF2-40B4-BE49-F238E27FC236}">
                <a16:creationId xmlns:a16="http://schemas.microsoft.com/office/drawing/2014/main" id="{F7C2FD66-42BA-A6F7-5B9B-8EBA220E490B}"/>
              </a:ext>
            </a:extLst>
          </p:cNvPr>
          <p:cNvSpPr txBox="1"/>
          <p:nvPr/>
        </p:nvSpPr>
        <p:spPr>
          <a:xfrm>
            <a:off x="11363013" y="0"/>
            <a:ext cx="415498" cy="507831"/>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II</a:t>
            </a:r>
          </a:p>
        </p:txBody>
      </p:sp>
      <p:sp>
        <p:nvSpPr>
          <p:cNvPr id="10" name="TextovéPole 9">
            <a:extLst>
              <a:ext uri="{FF2B5EF4-FFF2-40B4-BE49-F238E27FC236}">
                <a16:creationId xmlns:a16="http://schemas.microsoft.com/office/drawing/2014/main" id="{A1CA16F5-6E19-1A02-140F-9FA1363F624F}"/>
              </a:ext>
            </a:extLst>
          </p:cNvPr>
          <p:cNvSpPr txBox="1"/>
          <p:nvPr/>
        </p:nvSpPr>
        <p:spPr>
          <a:xfrm>
            <a:off x="488761" y="2699307"/>
            <a:ext cx="11289750" cy="3293209"/>
          </a:xfrm>
          <a:prstGeom prst="rect">
            <a:avLst/>
          </a:prstGeom>
          <a:noFill/>
        </p:spPr>
        <p:txBody>
          <a:bodyPr wrap="square">
            <a:spAutoFit/>
          </a:bodyPr>
          <a:lstStyle/>
          <a:p>
            <a:r>
              <a:rPr lang="cs-CZ" sz="20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a:t>
            </a:r>
            <a:r>
              <a:rPr lang="cs-CZ" sz="2000" u="sng"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Nechci zde přejít mlčením fakt, že v současnosti </a:t>
            </a:r>
            <a:r>
              <a:rPr lang="cs-CZ" sz="20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ze strany Heisenberga, Borna, Jordana a několika dalších vynikajících badatelů probíhá pokus odstranit problémy kvantové teorie, který již vykazuje tak pozoruhodné úspěchy, že je těžké pochybovat o tom, že obsahuje alespoň část pravdy. </a:t>
            </a:r>
            <a:r>
              <a:rPr lang="cs-CZ" sz="2000" dirty="0">
                <a:solidFill>
                  <a:schemeClr val="accent2">
                    <a:lumMod val="75000"/>
                  </a:schemeClr>
                </a:solidFill>
                <a:latin typeface="Cavolini" panose="03000502040302020204" pitchFamily="66" charset="0"/>
                <a:ea typeface="Aptos" panose="020B0004020202020204" pitchFamily="34" charset="0"/>
                <a:cs typeface="Cavolini" panose="03000502040302020204" pitchFamily="66" charset="0"/>
              </a:rPr>
              <a:t>Hlavní záměr Heisenbergova pokusu je velmi blízký tomu, co zde předkládáme (…). </a:t>
            </a:r>
            <a:r>
              <a:rPr lang="cs-CZ" sz="2000" u="sng" dirty="0">
                <a:solidFill>
                  <a:schemeClr val="accent2">
                    <a:lumMod val="75000"/>
                  </a:schemeClr>
                </a:solidFill>
                <a:latin typeface="Cavolini" panose="03000502040302020204" pitchFamily="66" charset="0"/>
                <a:ea typeface="Aptos" panose="020B0004020202020204" pitchFamily="34" charset="0"/>
                <a:cs typeface="Cavolini" panose="03000502040302020204" pitchFamily="66" charset="0"/>
              </a:rPr>
              <a:t>Co se týče metody, je natolik odlišný, že se mi zatím nepodařilo najít spojovací článek</a:t>
            </a:r>
            <a:r>
              <a:rPr lang="cs-CZ" sz="2000" dirty="0">
                <a:solidFill>
                  <a:schemeClr val="accent2">
                    <a:lumMod val="75000"/>
                  </a:schemeClr>
                </a:solidFill>
                <a:latin typeface="Cavolini" panose="03000502040302020204" pitchFamily="66" charset="0"/>
                <a:ea typeface="Aptos" panose="020B0004020202020204" pitchFamily="34" charset="0"/>
                <a:cs typeface="Cavolini" panose="03000502040302020204" pitchFamily="66" charset="0"/>
              </a:rPr>
              <a:t>.</a:t>
            </a:r>
          </a:p>
          <a:p>
            <a:endParaRPr lang="cs-CZ" sz="8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endParaRPr>
          </a:p>
          <a:p>
            <a:r>
              <a:rPr lang="cs-CZ" sz="2000" dirty="0">
                <a:solidFill>
                  <a:schemeClr val="accent2">
                    <a:lumMod val="75000"/>
                  </a:schemeClr>
                </a:solidFill>
                <a:effectLst>
                  <a:outerShdw blurRad="38100" dist="38100" dir="2700000" algn="tl">
                    <a:srgbClr val="000000">
                      <a:alpha val="43137"/>
                    </a:srgbClr>
                  </a:outerShdw>
                </a:effectLst>
                <a:latin typeface="Cavolini" panose="03000502040302020204" pitchFamily="66" charset="0"/>
                <a:ea typeface="Aptos" panose="020B0004020202020204" pitchFamily="34" charset="0"/>
                <a:cs typeface="Cavolini" panose="03000502040302020204" pitchFamily="66" charset="0"/>
              </a:rPr>
              <a:t>Upřímně doufám, že tyto dva přístupy nepůjdou proti sobě, nýbrž – právě kvůli mimořádné odlišnosti východisek a metod – se budou vzájemně doplňovat, přičemž jeden pomůže tam, kde druhý selhává</a:t>
            </a:r>
            <a:r>
              <a:rPr lang="cs-CZ" sz="2000" dirty="0">
                <a:solidFill>
                  <a:schemeClr val="accent2">
                    <a:lumMod val="75000"/>
                  </a:schemeClr>
                </a:solidFill>
                <a:latin typeface="Cavolini" panose="03000502040302020204" pitchFamily="66" charset="0"/>
                <a:ea typeface="Aptos" panose="020B0004020202020204" pitchFamily="34" charset="0"/>
                <a:cs typeface="Cavolini" panose="03000502040302020204" pitchFamily="66" charset="0"/>
              </a:rPr>
              <a:t>. </a:t>
            </a:r>
          </a:p>
        </p:txBody>
      </p:sp>
    </p:spTree>
    <p:extLst>
      <p:ext uri="{BB962C8B-B14F-4D97-AF65-F5344CB8AC3E}">
        <p14:creationId xmlns:p14="http://schemas.microsoft.com/office/powerpoint/2010/main" val="30808871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392BE-5D2A-BA6A-DCA0-BBF48A87187B}"/>
            </a:ext>
          </a:extLst>
        </p:cNvPr>
        <p:cNvGrpSpPr/>
        <p:nvPr/>
      </p:nvGrpSpPr>
      <p:grpSpPr>
        <a:xfrm>
          <a:off x="0" y="0"/>
          <a:ext cx="0" cy="0"/>
          <a:chOff x="0" y="0"/>
          <a:chExt cx="0" cy="0"/>
        </a:xfrm>
      </p:grpSpPr>
      <p:sp>
        <p:nvSpPr>
          <p:cNvPr id="20" name="Obdélník 19">
            <a:extLst>
              <a:ext uri="{FF2B5EF4-FFF2-40B4-BE49-F238E27FC236}">
                <a16:creationId xmlns:a16="http://schemas.microsoft.com/office/drawing/2014/main" id="{0F755E1D-B078-7D1E-36BE-177ABF3C33C6}"/>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3" name="TextovéPole 42">
            <a:extLst>
              <a:ext uri="{FF2B5EF4-FFF2-40B4-BE49-F238E27FC236}">
                <a16:creationId xmlns:a16="http://schemas.microsoft.com/office/drawing/2014/main" id="{411F6C14-5DFB-F677-A1AD-F31EE1D576BC}"/>
              </a:ext>
            </a:extLst>
          </p:cNvPr>
          <p:cNvSpPr txBox="1"/>
          <p:nvPr/>
        </p:nvSpPr>
        <p:spPr>
          <a:xfrm>
            <a:off x="1959447" y="28602"/>
            <a:ext cx="8260595"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a:t>
            </a:r>
            <a:r>
              <a:rPr lang="cs-CZ" sz="2400" cap="small" dirty="0" err="1">
                <a:solidFill>
                  <a:srgbClr val="70AD47">
                    <a:lumMod val="50000"/>
                  </a:srgbClr>
                </a:solidFill>
                <a:latin typeface="Calibri" panose="020F0502020204030204"/>
              </a:rPr>
              <a:t>nerelativistickou</a:t>
            </a:r>
            <a:r>
              <a:rPr lang="cs-CZ" sz="2400" cap="small" dirty="0">
                <a:solidFill>
                  <a:srgbClr val="70AD47">
                    <a:lumMod val="50000"/>
                  </a:srgbClr>
                </a:solidFill>
                <a:latin typeface="Calibri" panose="020F0502020204030204"/>
              </a:rPr>
              <a:t> vlnovou rovnici (potřetí)</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2" name="TextovéPole 1">
            <a:extLst>
              <a:ext uri="{FF2B5EF4-FFF2-40B4-BE49-F238E27FC236}">
                <a16:creationId xmlns:a16="http://schemas.microsoft.com/office/drawing/2014/main" id="{E7879569-3710-EDEE-FBF1-DCD28D3712D9}"/>
              </a:ext>
            </a:extLst>
          </p:cNvPr>
          <p:cNvSpPr txBox="1"/>
          <p:nvPr/>
        </p:nvSpPr>
        <p:spPr>
          <a:xfrm>
            <a:off x="3837575" y="695127"/>
            <a:ext cx="5451774" cy="400110"/>
          </a:xfrm>
          <a:prstGeom prst="rect">
            <a:avLst/>
          </a:prstGeom>
          <a:noFill/>
        </p:spPr>
        <p:txBody>
          <a:bodyPr wrap="square" rtlCol="0">
            <a:spAutoFit/>
          </a:bodyPr>
          <a:lstStyle/>
          <a:p>
            <a:r>
              <a:rPr lang="cs-CZ" sz="2000" dirty="0">
                <a:solidFill>
                  <a:srgbClr val="0070C0"/>
                </a:solidFill>
                <a:latin typeface="Cavolini" panose="03000502040302020204" pitchFamily="66" charset="0"/>
                <a:cs typeface="Cavolini" panose="03000502040302020204" pitchFamily="66" charset="0"/>
              </a:rPr>
              <a:t>… a dodává</a:t>
            </a:r>
          </a:p>
        </p:txBody>
      </p:sp>
      <p:grpSp>
        <p:nvGrpSpPr>
          <p:cNvPr id="8" name="Skupina 7">
            <a:extLst>
              <a:ext uri="{FF2B5EF4-FFF2-40B4-BE49-F238E27FC236}">
                <a16:creationId xmlns:a16="http://schemas.microsoft.com/office/drawing/2014/main" id="{1875F0E8-53F6-ECD2-2082-A7C9815CBF66}"/>
              </a:ext>
            </a:extLst>
          </p:cNvPr>
          <p:cNvGrpSpPr/>
          <p:nvPr/>
        </p:nvGrpSpPr>
        <p:grpSpPr>
          <a:xfrm>
            <a:off x="3770722" y="1249744"/>
            <a:ext cx="4392890" cy="1106797"/>
            <a:chOff x="3385479" y="3501110"/>
            <a:chExt cx="4392890" cy="1106797"/>
          </a:xfrm>
        </p:grpSpPr>
        <p:sp>
          <p:nvSpPr>
            <p:cNvPr id="11" name="Obdélník 10">
              <a:extLst>
                <a:ext uri="{FF2B5EF4-FFF2-40B4-BE49-F238E27FC236}">
                  <a16:creationId xmlns:a16="http://schemas.microsoft.com/office/drawing/2014/main" id="{946B68E8-D92E-3677-0466-06535C388090}"/>
                </a:ext>
              </a:extLst>
            </p:cNvPr>
            <p:cNvSpPr/>
            <p:nvPr/>
          </p:nvSpPr>
          <p:spPr>
            <a:xfrm>
              <a:off x="3385479" y="3501110"/>
              <a:ext cx="4392890" cy="1106797"/>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dirty="0"/>
            </a:p>
          </p:txBody>
        </p:sp>
        <mc:AlternateContent xmlns:mc="http://schemas.openxmlformats.org/markup-compatibility/2006" xmlns:a14="http://schemas.microsoft.com/office/drawing/2010/main">
          <mc:Choice Requires="a14">
            <p:sp>
              <p:nvSpPr>
                <p:cNvPr id="12" name="TextovéPole 11">
                  <a:extLst>
                    <a:ext uri="{FF2B5EF4-FFF2-40B4-BE49-F238E27FC236}">
                      <a16:creationId xmlns:a16="http://schemas.microsoft.com/office/drawing/2014/main" id="{7D9385E4-CE4C-451F-D3C9-940C4D1162AC}"/>
                    </a:ext>
                  </a:extLst>
                </p:cNvPr>
                <p:cNvSpPr txBox="1"/>
                <p:nvPr/>
              </p:nvSpPr>
              <p:spPr>
                <a:xfrm>
                  <a:off x="3580033" y="3660563"/>
                  <a:ext cx="4011418" cy="771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500" b="0" i="1" smtClean="0">
                            <a:latin typeface="Cambria Math" panose="02040503050406030204" pitchFamily="18" charset="0"/>
                            <a:ea typeface="Cambria Math" panose="02040503050406030204" pitchFamily="18" charset="0"/>
                          </a:rPr>
                          <m:t>∆</m:t>
                        </m:r>
                        <m:r>
                          <a:rPr lang="cs-CZ" sz="2500" b="0" i="1" smtClean="0">
                            <a:latin typeface="Cambria Math" panose="02040503050406030204" pitchFamily="18" charset="0"/>
                            <a:ea typeface="Cambria Math" panose="02040503050406030204" pitchFamily="18" charset="0"/>
                          </a:rPr>
                          <m:t>𝜓</m:t>
                        </m:r>
                        <m:r>
                          <a:rPr lang="cs-CZ" sz="2500" b="0" i="1" smtClean="0">
                            <a:latin typeface="Cambria Math" panose="02040503050406030204" pitchFamily="18" charset="0"/>
                            <a:ea typeface="Cambria Math" panose="02040503050406030204" pitchFamily="18" charset="0"/>
                          </a:rPr>
                          <m:t>+</m:t>
                        </m:r>
                        <m:f>
                          <m:fPr>
                            <m:ctrlPr>
                              <a:rPr lang="cs-CZ" sz="2500" b="0" i="1" smtClean="0">
                                <a:latin typeface="Cambria Math" panose="02040503050406030204" pitchFamily="18" charset="0"/>
                              </a:rPr>
                            </m:ctrlPr>
                          </m:fPr>
                          <m:num>
                            <m:r>
                              <a:rPr lang="cs-CZ" sz="2500" b="0" i="1" smtClean="0">
                                <a:latin typeface="Cambria Math" panose="02040503050406030204" pitchFamily="18" charset="0"/>
                              </a:rPr>
                              <m:t>8</m:t>
                            </m:r>
                            <m:sSup>
                              <m:sSupPr>
                                <m:ctrlPr>
                                  <a:rPr lang="cs-CZ" sz="2500" b="0" i="1" smtClean="0">
                                    <a:latin typeface="Cambria Math" panose="02040503050406030204" pitchFamily="18" charset="0"/>
                                    <a:ea typeface="Cambria Math" panose="02040503050406030204" pitchFamily="18" charset="0"/>
                                  </a:rPr>
                                </m:ctrlPr>
                              </m:sSupPr>
                              <m:e>
                                <m:r>
                                  <a:rPr lang="cs-CZ" sz="2500" b="0" i="1" smtClean="0">
                                    <a:latin typeface="Cambria Math" panose="02040503050406030204" pitchFamily="18" charset="0"/>
                                    <a:ea typeface="Cambria Math" panose="02040503050406030204" pitchFamily="18" charset="0"/>
                                  </a:rPr>
                                  <m:t>𝜋</m:t>
                                </m:r>
                              </m:e>
                              <m:sup>
                                <m:r>
                                  <a:rPr lang="cs-CZ" sz="2500" b="0" i="1" smtClean="0">
                                    <a:latin typeface="Cambria Math" panose="02040503050406030204" pitchFamily="18" charset="0"/>
                                  </a:rPr>
                                  <m:t>2</m:t>
                                </m:r>
                              </m:sup>
                            </m:sSup>
                            <m:r>
                              <a:rPr lang="cs-CZ" sz="2500" b="0" i="1" smtClean="0">
                                <a:latin typeface="Cambria Math" panose="02040503050406030204" pitchFamily="18" charset="0"/>
                              </a:rPr>
                              <m:t>𝑚</m:t>
                            </m:r>
                          </m:num>
                          <m:den>
                            <m:sSup>
                              <m:sSupPr>
                                <m:ctrlPr>
                                  <a:rPr lang="cs-CZ" sz="2500" b="0" i="1" smtClean="0">
                                    <a:latin typeface="Cambria Math" panose="02040503050406030204" pitchFamily="18" charset="0"/>
                                  </a:rPr>
                                </m:ctrlPr>
                              </m:sSupPr>
                              <m:e>
                                <m:r>
                                  <a:rPr lang="cs-CZ" sz="2500" b="0" i="1" smtClean="0">
                                    <a:latin typeface="Cambria Math" panose="02040503050406030204" pitchFamily="18" charset="0"/>
                                  </a:rPr>
                                  <m:t>h</m:t>
                                </m:r>
                              </m:e>
                              <m:sup>
                                <m:r>
                                  <a:rPr lang="cs-CZ" sz="2500" i="1">
                                    <a:latin typeface="Cambria Math" panose="02040503050406030204" pitchFamily="18" charset="0"/>
                                  </a:rPr>
                                  <m:t>2</m:t>
                                </m:r>
                              </m:sup>
                            </m:sSup>
                          </m:den>
                        </m:f>
                        <m:d>
                          <m:dPr>
                            <m:begChr m:val="["/>
                            <m:endChr m:val="]"/>
                            <m:ctrlPr>
                              <a:rPr lang="cs-CZ" sz="2500" b="0" i="1" smtClean="0">
                                <a:latin typeface="Cambria Math" panose="02040503050406030204" pitchFamily="18" charset="0"/>
                                <a:ea typeface="Cambria Math" panose="02040503050406030204" pitchFamily="18" charset="0"/>
                              </a:rPr>
                            </m:ctrlPr>
                          </m:dPr>
                          <m:e>
                            <m:r>
                              <a:rPr lang="cs-CZ" sz="2500" b="0" i="1" smtClean="0">
                                <a:latin typeface="Cambria Math" panose="02040503050406030204" pitchFamily="18" charset="0"/>
                                <a:ea typeface="Cambria Math" panose="02040503050406030204" pitchFamily="18" charset="0"/>
                              </a:rPr>
                              <m:t>𝐸</m:t>
                            </m:r>
                            <m:r>
                              <a:rPr lang="cs-CZ" sz="2500" b="0" i="1" smtClean="0">
                                <a:latin typeface="Cambria Math" panose="02040503050406030204" pitchFamily="18" charset="0"/>
                                <a:ea typeface="Cambria Math" panose="02040503050406030204" pitchFamily="18" charset="0"/>
                              </a:rPr>
                              <m:t>−</m:t>
                            </m:r>
                            <m:r>
                              <a:rPr lang="cs-CZ" sz="2500" b="0" i="1" smtClean="0">
                                <a:latin typeface="Cambria Math" panose="02040503050406030204" pitchFamily="18" charset="0"/>
                                <a:ea typeface="Cambria Math" panose="02040503050406030204" pitchFamily="18" charset="0"/>
                              </a:rPr>
                              <m:t>𝑉</m:t>
                            </m:r>
                            <m:d>
                              <m:dPr>
                                <m:ctrlPr>
                                  <a:rPr lang="cs-CZ" sz="2500" b="0" i="1" smtClean="0">
                                    <a:latin typeface="Cambria Math" panose="02040503050406030204" pitchFamily="18" charset="0"/>
                                    <a:ea typeface="Cambria Math" panose="02040503050406030204" pitchFamily="18" charset="0"/>
                                  </a:rPr>
                                </m:ctrlPr>
                              </m:dPr>
                              <m:e>
                                <m:acc>
                                  <m:accPr>
                                    <m:chr m:val="⃗"/>
                                    <m:ctrlPr>
                                      <a:rPr lang="cs-CZ" sz="2500" b="0" i="1" smtClean="0">
                                        <a:latin typeface="Cambria Math" panose="02040503050406030204" pitchFamily="18" charset="0"/>
                                        <a:ea typeface="Cambria Math" panose="02040503050406030204" pitchFamily="18" charset="0"/>
                                      </a:rPr>
                                    </m:ctrlPr>
                                  </m:accPr>
                                  <m:e>
                                    <m:r>
                                      <a:rPr lang="cs-CZ" sz="2500" b="0" i="1" smtClean="0">
                                        <a:latin typeface="Cambria Math" panose="02040503050406030204" pitchFamily="18" charset="0"/>
                                        <a:ea typeface="Cambria Math" panose="02040503050406030204" pitchFamily="18" charset="0"/>
                                      </a:rPr>
                                      <m:t>𝑟</m:t>
                                    </m:r>
                                  </m:e>
                                </m:acc>
                              </m:e>
                            </m:d>
                          </m:e>
                        </m:d>
                        <m:r>
                          <a:rPr lang="cs-CZ" sz="2500" i="1">
                            <a:latin typeface="Cambria Math" panose="02040503050406030204" pitchFamily="18" charset="0"/>
                            <a:ea typeface="Cambria Math" panose="02040503050406030204" pitchFamily="18" charset="0"/>
                          </a:rPr>
                          <m:t>𝜓</m:t>
                        </m:r>
                        <m:r>
                          <a:rPr lang="cs-CZ" sz="2500" b="0" i="1" smtClean="0">
                            <a:latin typeface="Cambria Math" panose="02040503050406030204" pitchFamily="18" charset="0"/>
                            <a:ea typeface="Cambria Math" panose="02040503050406030204" pitchFamily="18" charset="0"/>
                          </a:rPr>
                          <m:t>=0</m:t>
                        </m:r>
                      </m:oMath>
                    </m:oMathPara>
                  </a14:m>
                  <a:endParaRPr lang="cs-CZ" sz="2500" dirty="0"/>
                </a:p>
              </p:txBody>
            </p:sp>
          </mc:Choice>
          <mc:Fallback xmlns="">
            <p:sp>
              <p:nvSpPr>
                <p:cNvPr id="12" name="TextovéPole 11">
                  <a:extLst>
                    <a:ext uri="{FF2B5EF4-FFF2-40B4-BE49-F238E27FC236}">
                      <a16:creationId xmlns:a16="http://schemas.microsoft.com/office/drawing/2014/main" id="{5A6B0032-343F-285F-6FD5-B03DADF4FD06}"/>
                    </a:ext>
                  </a:extLst>
                </p:cNvPr>
                <p:cNvSpPr txBox="1">
                  <a:spLocks noRot="1" noChangeAspect="1" noMove="1" noResize="1" noEditPoints="1" noAdjustHandles="1" noChangeArrowheads="1" noChangeShapeType="1" noTextEdit="1"/>
                </p:cNvSpPr>
                <p:nvPr/>
              </p:nvSpPr>
              <p:spPr>
                <a:xfrm>
                  <a:off x="3580033" y="3660563"/>
                  <a:ext cx="4011418" cy="771943"/>
                </a:xfrm>
                <a:prstGeom prst="rect">
                  <a:avLst/>
                </a:prstGeom>
                <a:blipFill>
                  <a:blip r:embed="rId4"/>
                  <a:stretch>
                    <a:fillRect/>
                  </a:stretch>
                </a:blipFill>
              </p:spPr>
              <p:txBody>
                <a:bodyPr/>
                <a:lstStyle/>
                <a:p>
                  <a:r>
                    <a:rPr lang="cs-CZ">
                      <a:noFill/>
                    </a:rPr>
                    <a:t> </a:t>
                  </a:r>
                </a:p>
              </p:txBody>
            </p:sp>
          </mc:Fallback>
        </mc:AlternateContent>
      </p:grpSp>
      <p:sp>
        <p:nvSpPr>
          <p:cNvPr id="4" name="TextovéPole 3">
            <a:extLst>
              <a:ext uri="{FF2B5EF4-FFF2-40B4-BE49-F238E27FC236}">
                <a16:creationId xmlns:a16="http://schemas.microsoft.com/office/drawing/2014/main" id="{04D9EF06-13F7-077A-119A-03BF10C85FC5}"/>
              </a:ext>
            </a:extLst>
          </p:cNvPr>
          <p:cNvSpPr txBox="1"/>
          <p:nvPr/>
        </p:nvSpPr>
        <p:spPr>
          <a:xfrm>
            <a:off x="11363013" y="0"/>
            <a:ext cx="415498" cy="507831"/>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II</a:t>
            </a:r>
          </a:p>
        </p:txBody>
      </p:sp>
      <p:sp>
        <p:nvSpPr>
          <p:cNvPr id="10" name="TextovéPole 9">
            <a:extLst>
              <a:ext uri="{FF2B5EF4-FFF2-40B4-BE49-F238E27FC236}">
                <a16:creationId xmlns:a16="http://schemas.microsoft.com/office/drawing/2014/main" id="{CAF1C1BF-913B-368B-87C1-8A7809811E66}"/>
              </a:ext>
            </a:extLst>
          </p:cNvPr>
          <p:cNvSpPr txBox="1"/>
          <p:nvPr/>
        </p:nvSpPr>
        <p:spPr>
          <a:xfrm>
            <a:off x="488763" y="2690342"/>
            <a:ext cx="11139861" cy="2077492"/>
          </a:xfrm>
          <a:prstGeom prst="rect">
            <a:avLst/>
          </a:prstGeom>
          <a:noFill/>
        </p:spPr>
        <p:txBody>
          <a:bodyPr wrap="square">
            <a:spAutoFit/>
          </a:bodyPr>
          <a:lstStyle/>
          <a:p>
            <a:r>
              <a:rPr lang="cs-CZ" sz="2000" dirty="0">
                <a:solidFill>
                  <a:schemeClr val="accent2">
                    <a:lumMod val="75000"/>
                  </a:schemeClr>
                </a:solidFill>
                <a:latin typeface="Cavolini" panose="03000502040302020204" pitchFamily="66" charset="0"/>
                <a:ea typeface="Aptos" panose="020B0004020202020204" pitchFamily="34" charset="0"/>
                <a:cs typeface="Cavolini" panose="03000502040302020204" pitchFamily="66" charset="0"/>
              </a:rPr>
              <a:t>Síla </a:t>
            </a:r>
            <a:r>
              <a:rPr lang="cs-CZ" sz="2000" dirty="0">
                <a:solidFill>
                  <a:schemeClr val="accent2">
                    <a:lumMod val="75000"/>
                  </a:schemeClr>
                </a:solidFill>
                <a:effectLst>
                  <a:outerShdw blurRad="38100" dist="38100" dir="2700000" algn="tl">
                    <a:srgbClr val="000000">
                      <a:alpha val="43137"/>
                    </a:srgbClr>
                  </a:outerShdw>
                </a:effectLst>
                <a:latin typeface="Cavolini" panose="03000502040302020204" pitchFamily="66" charset="0"/>
                <a:ea typeface="Aptos" panose="020B0004020202020204" pitchFamily="34" charset="0"/>
                <a:cs typeface="Cavolini" panose="03000502040302020204" pitchFamily="66" charset="0"/>
              </a:rPr>
              <a:t>Heisenbergova</a:t>
            </a:r>
            <a:r>
              <a:rPr lang="cs-CZ" sz="2000" dirty="0">
                <a:solidFill>
                  <a:schemeClr val="accent2">
                    <a:lumMod val="75000"/>
                  </a:schemeClr>
                </a:solidFill>
                <a:latin typeface="Cavolini" panose="03000502040302020204" pitchFamily="66" charset="0"/>
                <a:ea typeface="Aptos" panose="020B0004020202020204" pitchFamily="34" charset="0"/>
                <a:cs typeface="Cavolini" panose="03000502040302020204" pitchFamily="66" charset="0"/>
              </a:rPr>
              <a:t> programu je v tom, že naznačuje, jak určit </a:t>
            </a:r>
            <a:r>
              <a:rPr lang="cs-CZ" sz="2000" u="sng" dirty="0">
                <a:solidFill>
                  <a:schemeClr val="accent2">
                    <a:lumMod val="75000"/>
                  </a:schemeClr>
                </a:solidFill>
                <a:latin typeface="Cavolini" panose="03000502040302020204" pitchFamily="66" charset="0"/>
                <a:ea typeface="Aptos" panose="020B0004020202020204" pitchFamily="34" charset="0"/>
                <a:cs typeface="Cavolini" panose="03000502040302020204" pitchFamily="66" charset="0"/>
              </a:rPr>
              <a:t>intenzity spektrálních čar</a:t>
            </a:r>
            <a:r>
              <a:rPr lang="cs-CZ" sz="2000" dirty="0">
                <a:solidFill>
                  <a:schemeClr val="accent2">
                    <a:lumMod val="75000"/>
                  </a:schemeClr>
                </a:solidFill>
                <a:latin typeface="Cavolini" panose="03000502040302020204" pitchFamily="66" charset="0"/>
                <a:ea typeface="Aptos" panose="020B0004020202020204" pitchFamily="34" charset="0"/>
                <a:cs typeface="Cavolini" panose="03000502040302020204" pitchFamily="66" charset="0"/>
              </a:rPr>
              <a:t>, což je otázka, jíž jsme se zde dosud vůbec nevěnovali.</a:t>
            </a:r>
          </a:p>
          <a:p>
            <a:endParaRPr lang="cs-CZ" sz="900" dirty="0">
              <a:solidFill>
                <a:schemeClr val="accent2">
                  <a:lumMod val="75000"/>
                </a:schemeClr>
              </a:solidFill>
              <a:latin typeface="Cavolini" panose="03000502040302020204" pitchFamily="66" charset="0"/>
              <a:ea typeface="Aptos" panose="020B0004020202020204" pitchFamily="34" charset="0"/>
              <a:cs typeface="Cavolini" panose="03000502040302020204" pitchFamily="66" charset="0"/>
            </a:endParaRPr>
          </a:p>
          <a:p>
            <a:r>
              <a:rPr lang="cs-CZ" sz="2000" dirty="0">
                <a:solidFill>
                  <a:schemeClr val="accent2">
                    <a:lumMod val="75000"/>
                  </a:schemeClr>
                </a:solidFill>
                <a:latin typeface="Cavolini" panose="03000502040302020204" pitchFamily="66" charset="0"/>
                <a:ea typeface="Aptos" panose="020B0004020202020204" pitchFamily="34" charset="0"/>
                <a:cs typeface="Cavolini" panose="03000502040302020204" pitchFamily="66" charset="0"/>
              </a:rPr>
              <a:t>Předností zde předkládaného pokusu – smím-li si o něm dovolit vyslovit soud – je fyzikální pohled, který propojuje oblast makroskopických dějů           s mikroskopickými a </a:t>
            </a:r>
            <a:r>
              <a:rPr lang="cs-CZ" sz="2000" u="sng" dirty="0">
                <a:solidFill>
                  <a:schemeClr val="accent2">
                    <a:lumMod val="75000"/>
                  </a:schemeClr>
                </a:solidFill>
                <a:latin typeface="Cavolini" panose="03000502040302020204" pitchFamily="66" charset="0"/>
                <a:ea typeface="Aptos" panose="020B0004020202020204" pitchFamily="34" charset="0"/>
                <a:cs typeface="Cavolini" panose="03000502040302020204" pitchFamily="66" charset="0"/>
              </a:rPr>
              <a:t>vysvětluje, proč je třeba k nim přistupovat odlišnými způsoby</a:t>
            </a:r>
            <a:r>
              <a:rPr lang="cs-CZ" sz="2000" dirty="0">
                <a:solidFill>
                  <a:schemeClr val="accent2">
                    <a:lumMod val="75000"/>
                  </a:schemeClr>
                </a:solidFill>
                <a:latin typeface="Cavolini" panose="03000502040302020204" pitchFamily="66" charset="0"/>
                <a:ea typeface="Aptos" panose="020B0004020202020204" pitchFamily="34" charset="0"/>
                <a:cs typeface="Cavolini" panose="03000502040302020204" pitchFamily="66" charset="0"/>
              </a:rPr>
              <a:t>.“</a:t>
            </a:r>
            <a:endParaRPr lang="cs-CZ" sz="2000" dirty="0">
              <a:solidFill>
                <a:schemeClr val="accent2">
                  <a:lumMod val="75000"/>
                </a:schemeClr>
              </a:solidFill>
              <a:latin typeface="Cavolini" panose="03000502040302020204" pitchFamily="66" charset="0"/>
              <a:cs typeface="Cavolini" panose="03000502040302020204" pitchFamily="66" charset="0"/>
            </a:endParaRPr>
          </a:p>
        </p:txBody>
      </p:sp>
      <p:sp>
        <p:nvSpPr>
          <p:cNvPr id="5" name="TextovéPole 4">
            <a:extLst>
              <a:ext uri="{FF2B5EF4-FFF2-40B4-BE49-F238E27FC236}">
                <a16:creationId xmlns:a16="http://schemas.microsoft.com/office/drawing/2014/main" id="{41AF4F74-9CF7-2543-CD66-47562BE7A380}"/>
              </a:ext>
            </a:extLst>
          </p:cNvPr>
          <p:cNvSpPr txBox="1"/>
          <p:nvPr/>
        </p:nvSpPr>
        <p:spPr>
          <a:xfrm>
            <a:off x="506693" y="5137056"/>
            <a:ext cx="10843200" cy="1323439"/>
          </a:xfrm>
          <a:prstGeom prst="rect">
            <a:avLst/>
          </a:prstGeom>
          <a:noFill/>
        </p:spPr>
        <p:txBody>
          <a:bodyPr wrap="square">
            <a:spAutoFit/>
          </a:bodyPr>
          <a:lstStyle/>
          <a:p>
            <a:r>
              <a:rPr lang="cs-CZ" sz="2000" u="sng" dirty="0">
                <a:solidFill>
                  <a:schemeClr val="bg2">
                    <a:lumMod val="50000"/>
                  </a:schemeClr>
                </a:solidFill>
                <a:latin typeface="Cavolini" panose="03000502040302020204" pitchFamily="66" charset="0"/>
                <a:ea typeface="Aptos" panose="020B0004020202020204" pitchFamily="34" charset="0"/>
                <a:cs typeface="Cavolini" panose="03000502040302020204" pitchFamily="66" charset="0"/>
              </a:rPr>
              <a:t>Vzniká otázka</a:t>
            </a:r>
            <a:r>
              <a:rPr lang="cs-CZ" sz="2000" dirty="0">
                <a:solidFill>
                  <a:schemeClr val="bg2">
                    <a:lumMod val="50000"/>
                  </a:schemeClr>
                </a:solidFill>
                <a:effectLst/>
                <a:latin typeface="Cavolini" panose="03000502040302020204" pitchFamily="66" charset="0"/>
                <a:ea typeface="Aptos" panose="020B0004020202020204" pitchFamily="34" charset="0"/>
                <a:cs typeface="Cavolini" panose="03000502040302020204" pitchFamily="66" charset="0"/>
              </a:rPr>
              <a:t>: </a:t>
            </a:r>
          </a:p>
          <a:p>
            <a:r>
              <a:rPr lang="cs-CZ" sz="2000" dirty="0">
                <a:solidFill>
                  <a:schemeClr val="bg2">
                    <a:lumMod val="50000"/>
                  </a:schemeClr>
                </a:solidFill>
                <a:effectLst/>
                <a:latin typeface="Cavolini" panose="03000502040302020204" pitchFamily="66" charset="0"/>
                <a:ea typeface="Aptos" panose="020B0004020202020204" pitchFamily="34" charset="0"/>
                <a:cs typeface="Cavolini" panose="03000502040302020204" pitchFamily="66" charset="0"/>
              </a:rPr>
              <a:t>Byla vlnová mechanika reformulací </a:t>
            </a:r>
            <a:r>
              <a:rPr lang="cs-CZ" sz="2000" dirty="0">
                <a:solidFill>
                  <a:schemeClr val="bg2">
                    <a:lumMod val="50000"/>
                  </a:schemeClr>
                </a:solidFill>
                <a:latin typeface="Cavolini" panose="03000502040302020204" pitchFamily="66" charset="0"/>
                <a:ea typeface="Aptos" panose="020B0004020202020204" pitchFamily="34" charset="0"/>
                <a:cs typeface="Cavolini" panose="03000502040302020204" pitchFamily="66" charset="0"/>
              </a:rPr>
              <a:t>maticové mechaniky. </a:t>
            </a:r>
          </a:p>
          <a:p>
            <a:r>
              <a:rPr lang="cs-CZ" sz="2000" dirty="0">
                <a:solidFill>
                  <a:schemeClr val="bg2">
                    <a:lumMod val="50000"/>
                  </a:schemeClr>
                </a:solidFill>
                <a:effectLst>
                  <a:outerShdw blurRad="38100" dist="38100" dir="2700000" algn="tl">
                    <a:srgbClr val="000000">
                      <a:alpha val="43137"/>
                    </a:srgbClr>
                  </a:outerShdw>
                </a:effectLst>
                <a:latin typeface="Cavolini" panose="03000502040302020204" pitchFamily="66" charset="0"/>
                <a:ea typeface="Aptos" panose="020B0004020202020204" pitchFamily="34" charset="0"/>
                <a:cs typeface="Cavolini" panose="03000502040302020204" pitchFamily="66" charset="0"/>
              </a:rPr>
              <a:t>Nikoli</a:t>
            </a:r>
            <a:r>
              <a:rPr lang="cs-CZ" sz="2000" dirty="0">
                <a:solidFill>
                  <a:schemeClr val="bg2">
                    <a:lumMod val="50000"/>
                  </a:schemeClr>
                </a:solidFill>
                <a:latin typeface="Cavolini" panose="03000502040302020204" pitchFamily="66" charset="0"/>
                <a:ea typeface="Aptos" panose="020B0004020202020204" pitchFamily="34" charset="0"/>
                <a:cs typeface="Cavolini" panose="03000502040302020204" pitchFamily="66" charset="0"/>
              </a:rPr>
              <a:t>, </a:t>
            </a:r>
            <a:r>
              <a:rPr lang="cs-CZ" sz="2000" dirty="0" err="1">
                <a:solidFill>
                  <a:schemeClr val="bg2">
                    <a:lumMod val="50000"/>
                  </a:schemeClr>
                </a:solidFill>
                <a:effectLst/>
                <a:latin typeface="Cavolini" panose="03000502040302020204" pitchFamily="66" charset="0"/>
                <a:ea typeface="Aptos" panose="020B0004020202020204" pitchFamily="34" charset="0"/>
                <a:cs typeface="Cavolini" panose="03000502040302020204" pitchFamily="66" charset="0"/>
              </a:rPr>
              <a:t>Schrödinger</a:t>
            </a:r>
            <a:r>
              <a:rPr lang="cs-CZ" sz="2000" dirty="0">
                <a:solidFill>
                  <a:schemeClr val="bg2">
                    <a:lumMod val="50000"/>
                  </a:schemeClr>
                </a:solidFill>
                <a:effectLst/>
                <a:latin typeface="Cavolini" panose="03000502040302020204" pitchFamily="66" charset="0"/>
                <a:ea typeface="Aptos" panose="020B0004020202020204" pitchFamily="34" charset="0"/>
                <a:cs typeface="Cavolini" panose="03000502040302020204" pitchFamily="66" charset="0"/>
              </a:rPr>
              <a:t> znal </a:t>
            </a:r>
            <a:r>
              <a:rPr lang="cs-CZ" sz="2000" dirty="0">
                <a:solidFill>
                  <a:schemeClr val="bg2">
                    <a:lumMod val="50000"/>
                  </a:schemeClr>
                </a:solidFill>
                <a:latin typeface="Cavolini" panose="03000502040302020204" pitchFamily="66" charset="0"/>
                <a:ea typeface="Aptos" panose="020B0004020202020204" pitchFamily="34" charset="0"/>
                <a:cs typeface="Cavolini" panose="03000502040302020204" pitchFamily="66" charset="0"/>
              </a:rPr>
              <a:t>maticovou mechaniku, a</a:t>
            </a:r>
            <a:r>
              <a:rPr lang="cs-CZ" sz="2000" dirty="0">
                <a:solidFill>
                  <a:schemeClr val="bg2">
                    <a:lumMod val="50000"/>
                  </a:schemeClr>
                </a:solidFill>
                <a:effectLst/>
                <a:latin typeface="Cavolini" panose="03000502040302020204" pitchFamily="66" charset="0"/>
                <a:ea typeface="Aptos" panose="020B0004020202020204" pitchFamily="34" charset="0"/>
                <a:cs typeface="Cavolini" panose="03000502040302020204" pitchFamily="66" charset="0"/>
              </a:rPr>
              <a:t>le kráčel nezávisle svou vlastní, originální cestou. </a:t>
            </a:r>
          </a:p>
        </p:txBody>
      </p:sp>
    </p:spTree>
    <p:extLst>
      <p:ext uri="{BB962C8B-B14F-4D97-AF65-F5344CB8AC3E}">
        <p14:creationId xmlns:p14="http://schemas.microsoft.com/office/powerpoint/2010/main" val="1478887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58D602-D959-5270-F134-C926FF0CE2D2}"/>
            </a:ext>
          </a:extLst>
        </p:cNvPr>
        <p:cNvGrpSpPr/>
        <p:nvPr/>
      </p:nvGrpSpPr>
      <p:grpSpPr>
        <a:xfrm>
          <a:off x="0" y="0"/>
          <a:ext cx="0" cy="0"/>
          <a:chOff x="0" y="0"/>
          <a:chExt cx="0" cy="0"/>
        </a:xfrm>
      </p:grpSpPr>
      <p:sp>
        <p:nvSpPr>
          <p:cNvPr id="20" name="Obdélník 19">
            <a:extLst>
              <a:ext uri="{FF2B5EF4-FFF2-40B4-BE49-F238E27FC236}">
                <a16:creationId xmlns:a16="http://schemas.microsoft.com/office/drawing/2014/main" id="{9493643B-F6B2-A7E0-2D31-E9230F209DD3}"/>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3" name="TextovéPole 42">
            <a:extLst>
              <a:ext uri="{FF2B5EF4-FFF2-40B4-BE49-F238E27FC236}">
                <a16:creationId xmlns:a16="http://schemas.microsoft.com/office/drawing/2014/main" id="{06B0D8C6-BD87-84E9-BEC1-1800D76D3CCB}"/>
              </a:ext>
            </a:extLst>
          </p:cNvPr>
          <p:cNvSpPr txBox="1"/>
          <p:nvPr/>
        </p:nvSpPr>
        <p:spPr>
          <a:xfrm>
            <a:off x="1959447" y="28602"/>
            <a:ext cx="8260595"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a:t>
            </a:r>
            <a:r>
              <a:rPr lang="cs-CZ" sz="2400" cap="small" dirty="0" err="1">
                <a:solidFill>
                  <a:srgbClr val="70AD47">
                    <a:lumMod val="50000"/>
                  </a:srgbClr>
                </a:solidFill>
                <a:latin typeface="Calibri" panose="020F0502020204030204"/>
              </a:rPr>
              <a:t>nerelativistickou</a:t>
            </a:r>
            <a:r>
              <a:rPr lang="cs-CZ" sz="2400" cap="small" dirty="0">
                <a:solidFill>
                  <a:srgbClr val="70AD47">
                    <a:lumMod val="50000"/>
                  </a:srgbClr>
                </a:solidFill>
                <a:latin typeface="Calibri" panose="020F0502020204030204"/>
              </a:rPr>
              <a:t> vlnovou rovnici (potřetí)</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4" name="TextovéPole 3">
            <a:extLst>
              <a:ext uri="{FF2B5EF4-FFF2-40B4-BE49-F238E27FC236}">
                <a16:creationId xmlns:a16="http://schemas.microsoft.com/office/drawing/2014/main" id="{1110EBF1-7C16-C926-7017-752DF8C9C1FA}"/>
              </a:ext>
            </a:extLst>
          </p:cNvPr>
          <p:cNvSpPr txBox="1"/>
          <p:nvPr/>
        </p:nvSpPr>
        <p:spPr>
          <a:xfrm>
            <a:off x="11363013" y="0"/>
            <a:ext cx="415498" cy="507831"/>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II</a:t>
            </a:r>
          </a:p>
        </p:txBody>
      </p:sp>
      <p:sp>
        <p:nvSpPr>
          <p:cNvPr id="13" name="TextovéPole 12">
            <a:extLst>
              <a:ext uri="{FF2B5EF4-FFF2-40B4-BE49-F238E27FC236}">
                <a16:creationId xmlns:a16="http://schemas.microsoft.com/office/drawing/2014/main" id="{526C5A51-4BF7-7ED1-FF1E-82D665343261}"/>
              </a:ext>
            </a:extLst>
          </p:cNvPr>
          <p:cNvSpPr txBox="1"/>
          <p:nvPr/>
        </p:nvSpPr>
        <p:spPr>
          <a:xfrm>
            <a:off x="3837575" y="695127"/>
            <a:ext cx="5451774" cy="400110"/>
          </a:xfrm>
          <a:prstGeom prst="rect">
            <a:avLst/>
          </a:prstGeom>
          <a:noFill/>
        </p:spPr>
        <p:txBody>
          <a:bodyPr wrap="square" rtlCol="0">
            <a:spAutoFit/>
          </a:bodyPr>
          <a:lstStyle/>
          <a:p>
            <a:r>
              <a:rPr lang="cs-CZ" sz="2000" dirty="0">
                <a:solidFill>
                  <a:srgbClr val="0070C0"/>
                </a:solidFill>
                <a:latin typeface="Cavolini" panose="03000502040302020204" pitchFamily="66" charset="0"/>
                <a:cs typeface="Cavolini" panose="03000502040302020204" pitchFamily="66" charset="0"/>
              </a:rPr>
              <a:t>… a užívá ji k řešení problémů</a:t>
            </a:r>
          </a:p>
        </p:txBody>
      </p:sp>
      <p:grpSp>
        <p:nvGrpSpPr>
          <p:cNvPr id="14" name="Skupina 13">
            <a:extLst>
              <a:ext uri="{FF2B5EF4-FFF2-40B4-BE49-F238E27FC236}">
                <a16:creationId xmlns:a16="http://schemas.microsoft.com/office/drawing/2014/main" id="{646F1493-6533-16E5-2D4E-A58F2E9A0E1A}"/>
              </a:ext>
            </a:extLst>
          </p:cNvPr>
          <p:cNvGrpSpPr/>
          <p:nvPr/>
        </p:nvGrpSpPr>
        <p:grpSpPr>
          <a:xfrm>
            <a:off x="3770722" y="1249744"/>
            <a:ext cx="4392890" cy="1106797"/>
            <a:chOff x="3385479" y="3501110"/>
            <a:chExt cx="4392890" cy="1106797"/>
          </a:xfrm>
        </p:grpSpPr>
        <p:sp>
          <p:nvSpPr>
            <p:cNvPr id="15" name="Obdélník 14">
              <a:extLst>
                <a:ext uri="{FF2B5EF4-FFF2-40B4-BE49-F238E27FC236}">
                  <a16:creationId xmlns:a16="http://schemas.microsoft.com/office/drawing/2014/main" id="{26439CC4-1ACB-F8E3-19DF-5E81433E6797}"/>
                </a:ext>
              </a:extLst>
            </p:cNvPr>
            <p:cNvSpPr/>
            <p:nvPr/>
          </p:nvSpPr>
          <p:spPr>
            <a:xfrm>
              <a:off x="3385479" y="3501110"/>
              <a:ext cx="4392890" cy="1106797"/>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dirty="0"/>
            </a:p>
          </p:txBody>
        </p:sp>
        <mc:AlternateContent xmlns:mc="http://schemas.openxmlformats.org/markup-compatibility/2006" xmlns:a14="http://schemas.microsoft.com/office/drawing/2010/main">
          <mc:Choice Requires="a14">
            <p:sp>
              <p:nvSpPr>
                <p:cNvPr id="16" name="TextovéPole 15">
                  <a:extLst>
                    <a:ext uri="{FF2B5EF4-FFF2-40B4-BE49-F238E27FC236}">
                      <a16:creationId xmlns:a16="http://schemas.microsoft.com/office/drawing/2014/main" id="{A86B8905-9282-59C9-DFE7-DFF0187588D0}"/>
                    </a:ext>
                  </a:extLst>
                </p:cNvPr>
                <p:cNvSpPr txBox="1"/>
                <p:nvPr/>
              </p:nvSpPr>
              <p:spPr>
                <a:xfrm>
                  <a:off x="3580033" y="3660563"/>
                  <a:ext cx="4011418" cy="771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500" b="0" i="1" smtClean="0">
                            <a:latin typeface="Cambria Math" panose="02040503050406030204" pitchFamily="18" charset="0"/>
                            <a:ea typeface="Cambria Math" panose="02040503050406030204" pitchFamily="18" charset="0"/>
                          </a:rPr>
                          <m:t>∆</m:t>
                        </m:r>
                        <m:r>
                          <a:rPr lang="cs-CZ" sz="2500" b="0" i="1" smtClean="0">
                            <a:latin typeface="Cambria Math" panose="02040503050406030204" pitchFamily="18" charset="0"/>
                            <a:ea typeface="Cambria Math" panose="02040503050406030204" pitchFamily="18" charset="0"/>
                          </a:rPr>
                          <m:t>𝜓</m:t>
                        </m:r>
                        <m:r>
                          <a:rPr lang="cs-CZ" sz="2500" b="0" i="1" smtClean="0">
                            <a:latin typeface="Cambria Math" panose="02040503050406030204" pitchFamily="18" charset="0"/>
                            <a:ea typeface="Cambria Math" panose="02040503050406030204" pitchFamily="18" charset="0"/>
                          </a:rPr>
                          <m:t>+</m:t>
                        </m:r>
                        <m:f>
                          <m:fPr>
                            <m:ctrlPr>
                              <a:rPr lang="cs-CZ" sz="2500" b="0" i="1" smtClean="0">
                                <a:latin typeface="Cambria Math" panose="02040503050406030204" pitchFamily="18" charset="0"/>
                              </a:rPr>
                            </m:ctrlPr>
                          </m:fPr>
                          <m:num>
                            <m:r>
                              <a:rPr lang="cs-CZ" sz="2500" b="0" i="1" smtClean="0">
                                <a:latin typeface="Cambria Math" panose="02040503050406030204" pitchFamily="18" charset="0"/>
                              </a:rPr>
                              <m:t>8</m:t>
                            </m:r>
                            <m:sSup>
                              <m:sSupPr>
                                <m:ctrlPr>
                                  <a:rPr lang="cs-CZ" sz="2500" b="0" i="1" smtClean="0">
                                    <a:latin typeface="Cambria Math" panose="02040503050406030204" pitchFamily="18" charset="0"/>
                                    <a:ea typeface="Cambria Math" panose="02040503050406030204" pitchFamily="18" charset="0"/>
                                  </a:rPr>
                                </m:ctrlPr>
                              </m:sSupPr>
                              <m:e>
                                <m:r>
                                  <a:rPr lang="cs-CZ" sz="2500" b="0" i="1" smtClean="0">
                                    <a:latin typeface="Cambria Math" panose="02040503050406030204" pitchFamily="18" charset="0"/>
                                    <a:ea typeface="Cambria Math" panose="02040503050406030204" pitchFamily="18" charset="0"/>
                                  </a:rPr>
                                  <m:t>𝜋</m:t>
                                </m:r>
                              </m:e>
                              <m:sup>
                                <m:r>
                                  <a:rPr lang="cs-CZ" sz="2500" b="0" i="1" smtClean="0">
                                    <a:latin typeface="Cambria Math" panose="02040503050406030204" pitchFamily="18" charset="0"/>
                                  </a:rPr>
                                  <m:t>2</m:t>
                                </m:r>
                              </m:sup>
                            </m:sSup>
                            <m:r>
                              <a:rPr lang="cs-CZ" sz="2500" b="0" i="1" smtClean="0">
                                <a:latin typeface="Cambria Math" panose="02040503050406030204" pitchFamily="18" charset="0"/>
                              </a:rPr>
                              <m:t>𝑚</m:t>
                            </m:r>
                          </m:num>
                          <m:den>
                            <m:sSup>
                              <m:sSupPr>
                                <m:ctrlPr>
                                  <a:rPr lang="cs-CZ" sz="2500" b="0" i="1" smtClean="0">
                                    <a:latin typeface="Cambria Math" panose="02040503050406030204" pitchFamily="18" charset="0"/>
                                  </a:rPr>
                                </m:ctrlPr>
                              </m:sSupPr>
                              <m:e>
                                <m:r>
                                  <a:rPr lang="cs-CZ" sz="2500" b="0" i="1" smtClean="0">
                                    <a:latin typeface="Cambria Math" panose="02040503050406030204" pitchFamily="18" charset="0"/>
                                  </a:rPr>
                                  <m:t>h</m:t>
                                </m:r>
                              </m:e>
                              <m:sup>
                                <m:r>
                                  <a:rPr lang="cs-CZ" sz="2500" i="1">
                                    <a:latin typeface="Cambria Math" panose="02040503050406030204" pitchFamily="18" charset="0"/>
                                  </a:rPr>
                                  <m:t>2</m:t>
                                </m:r>
                              </m:sup>
                            </m:sSup>
                          </m:den>
                        </m:f>
                        <m:d>
                          <m:dPr>
                            <m:begChr m:val="["/>
                            <m:endChr m:val="]"/>
                            <m:ctrlPr>
                              <a:rPr lang="cs-CZ" sz="2500" b="0" i="1" smtClean="0">
                                <a:latin typeface="Cambria Math" panose="02040503050406030204" pitchFamily="18" charset="0"/>
                                <a:ea typeface="Cambria Math" panose="02040503050406030204" pitchFamily="18" charset="0"/>
                              </a:rPr>
                            </m:ctrlPr>
                          </m:dPr>
                          <m:e>
                            <m:r>
                              <a:rPr lang="cs-CZ" sz="2500" b="0" i="1" smtClean="0">
                                <a:latin typeface="Cambria Math" panose="02040503050406030204" pitchFamily="18" charset="0"/>
                                <a:ea typeface="Cambria Math" panose="02040503050406030204" pitchFamily="18" charset="0"/>
                              </a:rPr>
                              <m:t>𝐸</m:t>
                            </m:r>
                            <m:r>
                              <a:rPr lang="cs-CZ" sz="2500" b="0" i="1" smtClean="0">
                                <a:latin typeface="Cambria Math" panose="02040503050406030204" pitchFamily="18" charset="0"/>
                                <a:ea typeface="Cambria Math" panose="02040503050406030204" pitchFamily="18" charset="0"/>
                              </a:rPr>
                              <m:t>−</m:t>
                            </m:r>
                            <m:r>
                              <a:rPr lang="cs-CZ" sz="2500" b="0" i="1" smtClean="0">
                                <a:latin typeface="Cambria Math" panose="02040503050406030204" pitchFamily="18" charset="0"/>
                                <a:ea typeface="Cambria Math" panose="02040503050406030204" pitchFamily="18" charset="0"/>
                              </a:rPr>
                              <m:t>𝑉</m:t>
                            </m:r>
                            <m:d>
                              <m:dPr>
                                <m:ctrlPr>
                                  <a:rPr lang="cs-CZ" sz="2500" b="0" i="1" smtClean="0">
                                    <a:latin typeface="Cambria Math" panose="02040503050406030204" pitchFamily="18" charset="0"/>
                                    <a:ea typeface="Cambria Math" panose="02040503050406030204" pitchFamily="18" charset="0"/>
                                  </a:rPr>
                                </m:ctrlPr>
                              </m:dPr>
                              <m:e>
                                <m:acc>
                                  <m:accPr>
                                    <m:chr m:val="⃗"/>
                                    <m:ctrlPr>
                                      <a:rPr lang="cs-CZ" sz="2500" b="0" i="1" smtClean="0">
                                        <a:latin typeface="Cambria Math" panose="02040503050406030204" pitchFamily="18" charset="0"/>
                                        <a:ea typeface="Cambria Math" panose="02040503050406030204" pitchFamily="18" charset="0"/>
                                      </a:rPr>
                                    </m:ctrlPr>
                                  </m:accPr>
                                  <m:e>
                                    <m:r>
                                      <a:rPr lang="cs-CZ" sz="2500" b="0" i="1" smtClean="0">
                                        <a:latin typeface="Cambria Math" panose="02040503050406030204" pitchFamily="18" charset="0"/>
                                        <a:ea typeface="Cambria Math" panose="02040503050406030204" pitchFamily="18" charset="0"/>
                                      </a:rPr>
                                      <m:t>𝑟</m:t>
                                    </m:r>
                                  </m:e>
                                </m:acc>
                              </m:e>
                            </m:d>
                          </m:e>
                        </m:d>
                        <m:r>
                          <a:rPr lang="cs-CZ" sz="2500" i="1">
                            <a:latin typeface="Cambria Math" panose="02040503050406030204" pitchFamily="18" charset="0"/>
                            <a:ea typeface="Cambria Math" panose="02040503050406030204" pitchFamily="18" charset="0"/>
                          </a:rPr>
                          <m:t>𝜓</m:t>
                        </m:r>
                        <m:r>
                          <a:rPr lang="cs-CZ" sz="2500" b="0" i="1" smtClean="0">
                            <a:latin typeface="Cambria Math" panose="02040503050406030204" pitchFamily="18" charset="0"/>
                            <a:ea typeface="Cambria Math" panose="02040503050406030204" pitchFamily="18" charset="0"/>
                          </a:rPr>
                          <m:t>=0</m:t>
                        </m:r>
                      </m:oMath>
                    </m:oMathPara>
                  </a14:m>
                  <a:endParaRPr lang="cs-CZ" sz="2500" dirty="0"/>
                </a:p>
              </p:txBody>
            </p:sp>
          </mc:Choice>
          <mc:Fallback xmlns="">
            <p:sp>
              <p:nvSpPr>
                <p:cNvPr id="12" name="TextovéPole 11">
                  <a:extLst>
                    <a:ext uri="{FF2B5EF4-FFF2-40B4-BE49-F238E27FC236}">
                      <a16:creationId xmlns:a16="http://schemas.microsoft.com/office/drawing/2014/main" id="{5A6B0032-343F-285F-6FD5-B03DADF4FD06}"/>
                    </a:ext>
                  </a:extLst>
                </p:cNvPr>
                <p:cNvSpPr txBox="1">
                  <a:spLocks noRot="1" noChangeAspect="1" noMove="1" noResize="1" noEditPoints="1" noAdjustHandles="1" noChangeArrowheads="1" noChangeShapeType="1" noTextEdit="1"/>
                </p:cNvSpPr>
                <p:nvPr/>
              </p:nvSpPr>
              <p:spPr>
                <a:xfrm>
                  <a:off x="3580033" y="3660563"/>
                  <a:ext cx="4011418" cy="771943"/>
                </a:xfrm>
                <a:prstGeom prst="rect">
                  <a:avLst/>
                </a:prstGeom>
                <a:blipFill>
                  <a:blip r:embed="rId4"/>
                  <a:stretch>
                    <a:fillRect/>
                  </a:stretch>
                </a:blipFill>
              </p:spPr>
              <p:txBody>
                <a:bodyPr/>
                <a:lstStyle/>
                <a:p>
                  <a:r>
                    <a:rPr lang="cs-CZ">
                      <a:noFill/>
                    </a:rPr>
                    <a:t> </a:t>
                  </a:r>
                </a:p>
              </p:txBody>
            </p:sp>
          </mc:Fallback>
        </mc:AlternateContent>
      </p:grpSp>
      <p:sp>
        <p:nvSpPr>
          <p:cNvPr id="2" name="TextovéPole 1">
            <a:extLst>
              <a:ext uri="{FF2B5EF4-FFF2-40B4-BE49-F238E27FC236}">
                <a16:creationId xmlns:a16="http://schemas.microsoft.com/office/drawing/2014/main" id="{7985E7B0-4EAF-16EC-C1BD-D34B285A4CE8}"/>
              </a:ext>
            </a:extLst>
          </p:cNvPr>
          <p:cNvSpPr txBox="1"/>
          <p:nvPr/>
        </p:nvSpPr>
        <p:spPr>
          <a:xfrm>
            <a:off x="2953490" y="2899205"/>
            <a:ext cx="3321935" cy="461665"/>
          </a:xfrm>
          <a:prstGeom prst="rect">
            <a:avLst/>
          </a:prstGeom>
          <a:noFill/>
        </p:spPr>
        <p:txBody>
          <a:bodyPr wrap="none" rtlCol="0">
            <a:spAutoFit/>
          </a:bodyPr>
          <a:lstStyle/>
          <a:p>
            <a:pPr marL="342900" indent="-342900">
              <a:buFont typeface="Arial" panose="020B0604020202020204" pitchFamily="34" charset="0"/>
              <a:buChar char="•"/>
            </a:pPr>
            <a:r>
              <a:rPr lang="cs-CZ" sz="2400" dirty="0"/>
              <a:t>harmonický oscilátor</a:t>
            </a:r>
          </a:p>
        </p:txBody>
      </p:sp>
      <p:sp>
        <p:nvSpPr>
          <p:cNvPr id="7" name="TextovéPole 6">
            <a:extLst>
              <a:ext uri="{FF2B5EF4-FFF2-40B4-BE49-F238E27FC236}">
                <a16:creationId xmlns:a16="http://schemas.microsoft.com/office/drawing/2014/main" id="{E6A0604E-51D8-EE74-7E8A-06214E58C8C1}"/>
              </a:ext>
            </a:extLst>
          </p:cNvPr>
          <p:cNvSpPr txBox="1"/>
          <p:nvPr/>
        </p:nvSpPr>
        <p:spPr>
          <a:xfrm>
            <a:off x="2940634" y="4240307"/>
            <a:ext cx="1428596" cy="461665"/>
          </a:xfrm>
          <a:prstGeom prst="rect">
            <a:avLst/>
          </a:prstGeom>
          <a:noFill/>
        </p:spPr>
        <p:txBody>
          <a:bodyPr wrap="none" rtlCol="0">
            <a:spAutoFit/>
          </a:bodyPr>
          <a:lstStyle/>
          <a:p>
            <a:pPr marL="342900" indent="-342900">
              <a:buFont typeface="Arial" panose="020B0604020202020204" pitchFamily="34" charset="0"/>
              <a:buChar char="•"/>
            </a:pPr>
            <a:r>
              <a:rPr lang="cs-CZ" sz="2400" dirty="0"/>
              <a:t>rotátor</a:t>
            </a:r>
          </a:p>
        </p:txBody>
      </p:sp>
      <mc:AlternateContent xmlns:mc="http://schemas.openxmlformats.org/markup-compatibility/2006" xmlns:a14="http://schemas.microsoft.com/office/drawing/2010/main">
        <mc:Choice Requires="a14">
          <p:sp>
            <p:nvSpPr>
              <p:cNvPr id="8" name="TextovéPole 7">
                <a:extLst>
                  <a:ext uri="{FF2B5EF4-FFF2-40B4-BE49-F238E27FC236}">
                    <a16:creationId xmlns:a16="http://schemas.microsoft.com/office/drawing/2014/main" id="{4DF9AD14-AF2B-430D-3477-C932779348A7}"/>
                  </a:ext>
                </a:extLst>
              </p:cNvPr>
              <p:cNvSpPr txBox="1"/>
              <p:nvPr/>
            </p:nvSpPr>
            <p:spPr>
              <a:xfrm>
                <a:off x="6657624" y="2715117"/>
                <a:ext cx="2494722" cy="8298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cs-CZ" sz="2400" b="0" i="1" smtClean="0">
                              <a:solidFill>
                                <a:schemeClr val="tx1"/>
                              </a:solidFill>
                              <a:latin typeface="Cambria Math" panose="02040503050406030204" pitchFamily="18" charset="0"/>
                            </a:rPr>
                          </m:ctrlPr>
                        </m:sSubPr>
                        <m:e>
                          <m:r>
                            <a:rPr lang="cs-CZ" sz="2400" b="0" i="1" smtClean="0">
                              <a:solidFill>
                                <a:schemeClr val="tx1"/>
                              </a:solidFill>
                              <a:latin typeface="Cambria Math" panose="02040503050406030204" pitchFamily="18" charset="0"/>
                            </a:rPr>
                            <m:t>𝐸</m:t>
                          </m:r>
                        </m:e>
                        <m:sub>
                          <m:r>
                            <a:rPr lang="cs-CZ" sz="2400" b="0" i="1" smtClean="0">
                              <a:solidFill>
                                <a:srgbClr val="FF0000"/>
                              </a:solidFill>
                              <a:latin typeface="Cambria Math" panose="02040503050406030204" pitchFamily="18" charset="0"/>
                            </a:rPr>
                            <m:t>𝑛</m:t>
                          </m:r>
                        </m:sub>
                      </m:sSub>
                      <m:r>
                        <a:rPr lang="cs-CZ" sz="2400" b="0" i="1" smtClean="0">
                          <a:solidFill>
                            <a:schemeClr val="tx1"/>
                          </a:solidFill>
                          <a:latin typeface="Cambria Math" panose="02040503050406030204" pitchFamily="18" charset="0"/>
                        </a:rPr>
                        <m:t>=</m:t>
                      </m:r>
                      <m:f>
                        <m:fPr>
                          <m:ctrlPr>
                            <a:rPr lang="cs-CZ" sz="2400" b="0" i="1" smtClean="0">
                              <a:solidFill>
                                <a:schemeClr val="tx1"/>
                              </a:solidFill>
                              <a:latin typeface="Cambria Math" panose="02040503050406030204" pitchFamily="18" charset="0"/>
                            </a:rPr>
                          </m:ctrlPr>
                        </m:fPr>
                        <m:num>
                          <m:r>
                            <a:rPr lang="cs-CZ" sz="2400" b="0" i="1" smtClean="0">
                              <a:solidFill>
                                <a:schemeClr val="tx1"/>
                              </a:solidFill>
                              <a:latin typeface="Cambria Math" panose="02040503050406030204" pitchFamily="18" charset="0"/>
                            </a:rPr>
                            <m:t>1</m:t>
                          </m:r>
                        </m:num>
                        <m:den>
                          <m:r>
                            <a:rPr lang="cs-CZ" sz="2400" b="0" i="1" smtClean="0">
                              <a:solidFill>
                                <a:schemeClr val="tx1"/>
                              </a:solidFill>
                              <a:latin typeface="Cambria Math" panose="02040503050406030204" pitchFamily="18" charset="0"/>
                            </a:rPr>
                            <m:t>2</m:t>
                          </m:r>
                        </m:den>
                      </m:f>
                      <m:d>
                        <m:dPr>
                          <m:ctrlPr>
                            <a:rPr lang="cs-CZ" sz="2400" b="0" i="1" smtClean="0">
                              <a:solidFill>
                                <a:srgbClr val="FF0000"/>
                              </a:solidFill>
                              <a:latin typeface="Cambria Math" panose="02040503050406030204" pitchFamily="18" charset="0"/>
                            </a:rPr>
                          </m:ctrlPr>
                        </m:dPr>
                        <m:e>
                          <m:r>
                            <a:rPr lang="cs-CZ" sz="2400" b="0" i="1" smtClean="0">
                              <a:solidFill>
                                <a:srgbClr val="FF0000"/>
                              </a:solidFill>
                              <a:latin typeface="Cambria Math" panose="02040503050406030204" pitchFamily="18" charset="0"/>
                            </a:rPr>
                            <m:t>𝑛</m:t>
                          </m:r>
                          <m:r>
                            <a:rPr lang="cs-CZ" sz="2400" b="0" i="1" smtClean="0">
                              <a:solidFill>
                                <a:schemeClr val="tx1"/>
                              </a:solidFill>
                              <a:latin typeface="Cambria Math" panose="02040503050406030204" pitchFamily="18" charset="0"/>
                            </a:rPr>
                            <m:t>+</m:t>
                          </m:r>
                          <m:f>
                            <m:fPr>
                              <m:ctrlPr>
                                <a:rPr lang="cs-CZ" sz="2400" b="0" i="1" smtClean="0">
                                  <a:solidFill>
                                    <a:schemeClr val="tx1"/>
                                  </a:solidFill>
                                  <a:latin typeface="Cambria Math" panose="02040503050406030204" pitchFamily="18" charset="0"/>
                                </a:rPr>
                              </m:ctrlPr>
                            </m:fPr>
                            <m:num>
                              <m:r>
                                <a:rPr lang="cs-CZ" sz="2400" b="0" i="1" smtClean="0">
                                  <a:solidFill>
                                    <a:schemeClr val="tx1"/>
                                  </a:solidFill>
                                  <a:latin typeface="Cambria Math" panose="02040503050406030204" pitchFamily="18" charset="0"/>
                                </a:rPr>
                                <m:t>1</m:t>
                              </m:r>
                            </m:num>
                            <m:den>
                              <m:r>
                                <a:rPr lang="cs-CZ" sz="2400" b="0" i="1" smtClean="0">
                                  <a:solidFill>
                                    <a:schemeClr val="tx1"/>
                                  </a:solidFill>
                                  <a:latin typeface="Cambria Math" panose="02040503050406030204" pitchFamily="18" charset="0"/>
                                </a:rPr>
                                <m:t>2</m:t>
                              </m:r>
                            </m:den>
                          </m:f>
                        </m:e>
                      </m:d>
                      <m:r>
                        <a:rPr lang="cs-CZ" sz="2400" b="0" i="1" smtClean="0">
                          <a:solidFill>
                            <a:schemeClr val="tx1"/>
                          </a:solidFill>
                          <a:latin typeface="Cambria Math" panose="02040503050406030204" pitchFamily="18" charset="0"/>
                        </a:rPr>
                        <m:t>h𝑓</m:t>
                      </m:r>
                    </m:oMath>
                  </m:oMathPara>
                </a14:m>
                <a:endParaRPr lang="cs-CZ" sz="2400" dirty="0">
                  <a:solidFill>
                    <a:schemeClr val="tx1"/>
                  </a:solidFill>
                </a:endParaRPr>
              </a:p>
            </p:txBody>
          </p:sp>
        </mc:Choice>
        <mc:Fallback xmlns="">
          <p:sp>
            <p:nvSpPr>
              <p:cNvPr id="8" name="TextovéPole 7">
                <a:extLst>
                  <a:ext uri="{FF2B5EF4-FFF2-40B4-BE49-F238E27FC236}">
                    <a16:creationId xmlns:a16="http://schemas.microsoft.com/office/drawing/2014/main" id="{4DF9AD14-AF2B-430D-3477-C932779348A7}"/>
                  </a:ext>
                </a:extLst>
              </p:cNvPr>
              <p:cNvSpPr txBox="1">
                <a:spLocks noRot="1" noChangeAspect="1" noMove="1" noResize="1" noEditPoints="1" noAdjustHandles="1" noChangeArrowheads="1" noChangeShapeType="1" noTextEdit="1"/>
              </p:cNvSpPr>
              <p:nvPr/>
            </p:nvSpPr>
            <p:spPr>
              <a:xfrm>
                <a:off x="6657624" y="2715117"/>
                <a:ext cx="2494722" cy="829843"/>
              </a:xfrm>
              <a:prstGeom prst="rect">
                <a:avLst/>
              </a:prstGeom>
              <a:blipFill>
                <a:blip r:embed="rId5"/>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9" name="TextovéPole 8">
                <a:extLst>
                  <a:ext uri="{FF2B5EF4-FFF2-40B4-BE49-F238E27FC236}">
                    <a16:creationId xmlns:a16="http://schemas.microsoft.com/office/drawing/2014/main" id="{2B24B571-E716-CEC9-E32C-B018AFD78114}"/>
                  </a:ext>
                </a:extLst>
              </p:cNvPr>
              <p:cNvSpPr txBox="1"/>
              <p:nvPr/>
            </p:nvSpPr>
            <p:spPr>
              <a:xfrm>
                <a:off x="6728863" y="4023627"/>
                <a:ext cx="2063385" cy="74110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cs-CZ" sz="2400" b="0" i="1" smtClean="0">
                              <a:solidFill>
                                <a:schemeClr val="tx1"/>
                              </a:solidFill>
                              <a:latin typeface="Cambria Math" panose="02040503050406030204" pitchFamily="18" charset="0"/>
                            </a:rPr>
                          </m:ctrlPr>
                        </m:sSubPr>
                        <m:e>
                          <m:r>
                            <a:rPr lang="cs-CZ" sz="2400" b="0" i="1" smtClean="0">
                              <a:solidFill>
                                <a:schemeClr val="tx1"/>
                              </a:solidFill>
                              <a:latin typeface="Cambria Math" panose="02040503050406030204" pitchFamily="18" charset="0"/>
                            </a:rPr>
                            <m:t>𝐸</m:t>
                          </m:r>
                        </m:e>
                        <m:sub>
                          <m:r>
                            <a:rPr lang="cs-CZ" sz="2400" b="0" i="1" smtClean="0">
                              <a:solidFill>
                                <a:srgbClr val="FF0000"/>
                              </a:solidFill>
                              <a:latin typeface="Cambria Math" panose="02040503050406030204" pitchFamily="18" charset="0"/>
                            </a:rPr>
                            <m:t>𝑙</m:t>
                          </m:r>
                        </m:sub>
                      </m:sSub>
                      <m:r>
                        <a:rPr lang="cs-CZ" sz="2400" b="0" i="1" smtClean="0">
                          <a:solidFill>
                            <a:schemeClr val="tx1"/>
                          </a:solidFill>
                          <a:latin typeface="Cambria Math" panose="02040503050406030204" pitchFamily="18" charset="0"/>
                        </a:rPr>
                        <m:t>=</m:t>
                      </m:r>
                      <m:f>
                        <m:fPr>
                          <m:ctrlPr>
                            <a:rPr lang="cs-CZ" sz="2400" b="0" i="1" smtClean="0">
                              <a:solidFill>
                                <a:srgbClr val="FF0000"/>
                              </a:solidFill>
                              <a:latin typeface="Cambria Math" panose="02040503050406030204" pitchFamily="18" charset="0"/>
                            </a:rPr>
                          </m:ctrlPr>
                        </m:fPr>
                        <m:num>
                          <m:r>
                            <a:rPr lang="cs-CZ" sz="2400" b="0" i="1" smtClean="0">
                              <a:solidFill>
                                <a:srgbClr val="FF0000"/>
                              </a:solidFill>
                              <a:latin typeface="Cambria Math" panose="02040503050406030204" pitchFamily="18" charset="0"/>
                            </a:rPr>
                            <m:t>𝑙</m:t>
                          </m:r>
                          <m:d>
                            <m:dPr>
                              <m:ctrlPr>
                                <a:rPr lang="cs-CZ" sz="2400" b="0" i="1" smtClean="0">
                                  <a:solidFill>
                                    <a:srgbClr val="FF0000"/>
                                  </a:solidFill>
                                  <a:latin typeface="Cambria Math" panose="02040503050406030204" pitchFamily="18" charset="0"/>
                                </a:rPr>
                              </m:ctrlPr>
                            </m:dPr>
                            <m:e>
                              <m:r>
                                <a:rPr lang="cs-CZ" sz="2400" b="0" i="1" smtClean="0">
                                  <a:solidFill>
                                    <a:srgbClr val="FF0000"/>
                                  </a:solidFill>
                                  <a:latin typeface="Cambria Math" panose="02040503050406030204" pitchFamily="18" charset="0"/>
                                </a:rPr>
                                <m:t>𝑙</m:t>
                              </m:r>
                              <m:r>
                                <a:rPr lang="cs-CZ" sz="2400" b="0" i="1" smtClean="0">
                                  <a:solidFill>
                                    <a:schemeClr val="tx1"/>
                                  </a:solidFill>
                                  <a:latin typeface="Cambria Math" panose="02040503050406030204" pitchFamily="18" charset="0"/>
                                </a:rPr>
                                <m:t>+1</m:t>
                              </m:r>
                            </m:e>
                          </m:d>
                          <m:sSup>
                            <m:sSupPr>
                              <m:ctrlPr>
                                <a:rPr lang="cs-CZ" sz="2400" b="0" i="1" smtClean="0">
                                  <a:solidFill>
                                    <a:schemeClr val="tx1"/>
                                  </a:solidFill>
                                  <a:latin typeface="Cambria Math" panose="02040503050406030204" pitchFamily="18" charset="0"/>
                                </a:rPr>
                              </m:ctrlPr>
                            </m:sSupPr>
                            <m:e>
                              <m:r>
                                <a:rPr lang="cs-CZ" sz="2400" b="0" i="1" smtClean="0">
                                  <a:solidFill>
                                    <a:schemeClr val="tx1"/>
                                  </a:solidFill>
                                  <a:latin typeface="Cambria Math" panose="02040503050406030204" pitchFamily="18" charset="0"/>
                                </a:rPr>
                                <m:t>h</m:t>
                              </m:r>
                            </m:e>
                            <m:sup>
                              <m:r>
                                <a:rPr lang="cs-CZ" sz="2400" b="0" i="1" smtClean="0">
                                  <a:solidFill>
                                    <a:schemeClr val="tx1"/>
                                  </a:solidFill>
                                  <a:latin typeface="Cambria Math" panose="02040503050406030204" pitchFamily="18" charset="0"/>
                                </a:rPr>
                                <m:t>2</m:t>
                              </m:r>
                            </m:sup>
                          </m:sSup>
                        </m:num>
                        <m:den>
                          <m:r>
                            <a:rPr lang="cs-CZ" sz="2400" b="0" i="1" smtClean="0">
                              <a:solidFill>
                                <a:schemeClr val="tx1"/>
                              </a:solidFill>
                              <a:latin typeface="Cambria Math" panose="02040503050406030204" pitchFamily="18" charset="0"/>
                            </a:rPr>
                            <m:t>8</m:t>
                          </m:r>
                          <m:sSup>
                            <m:sSupPr>
                              <m:ctrlPr>
                                <a:rPr lang="cs-CZ" sz="2400" b="0" i="1" smtClean="0">
                                  <a:solidFill>
                                    <a:schemeClr val="tx1"/>
                                  </a:solidFill>
                                  <a:latin typeface="Cambria Math" panose="02040503050406030204" pitchFamily="18" charset="0"/>
                                  <a:ea typeface="Cambria Math" panose="02040503050406030204" pitchFamily="18" charset="0"/>
                                </a:rPr>
                              </m:ctrlPr>
                            </m:sSupPr>
                            <m:e>
                              <m:r>
                                <a:rPr lang="cs-CZ" sz="2400" b="0" i="1" smtClean="0">
                                  <a:solidFill>
                                    <a:schemeClr val="tx1"/>
                                  </a:solidFill>
                                  <a:latin typeface="Cambria Math" panose="02040503050406030204" pitchFamily="18" charset="0"/>
                                  <a:ea typeface="Cambria Math" panose="02040503050406030204" pitchFamily="18" charset="0"/>
                                </a:rPr>
                                <m:t>𝜋</m:t>
                              </m:r>
                            </m:e>
                            <m:sup>
                              <m:r>
                                <a:rPr lang="cs-CZ" sz="2400" b="0" i="1" smtClean="0">
                                  <a:solidFill>
                                    <a:schemeClr val="tx1"/>
                                  </a:solidFill>
                                  <a:latin typeface="Cambria Math" panose="02040503050406030204" pitchFamily="18" charset="0"/>
                                </a:rPr>
                                <m:t>2</m:t>
                              </m:r>
                            </m:sup>
                          </m:sSup>
                          <m:r>
                            <a:rPr lang="cs-CZ" sz="2400" b="0" i="1" smtClean="0">
                              <a:solidFill>
                                <a:schemeClr val="tx1"/>
                              </a:solidFill>
                              <a:latin typeface="Cambria Math" panose="02040503050406030204" pitchFamily="18" charset="0"/>
                            </a:rPr>
                            <m:t>𝐼</m:t>
                          </m:r>
                        </m:den>
                      </m:f>
                    </m:oMath>
                  </m:oMathPara>
                </a14:m>
                <a:endParaRPr lang="cs-CZ" sz="2400" dirty="0">
                  <a:solidFill>
                    <a:srgbClr val="FF0000"/>
                  </a:solidFill>
                </a:endParaRPr>
              </a:p>
            </p:txBody>
          </p:sp>
        </mc:Choice>
        <mc:Fallback xmlns="">
          <p:sp>
            <p:nvSpPr>
              <p:cNvPr id="9" name="TextovéPole 8">
                <a:extLst>
                  <a:ext uri="{FF2B5EF4-FFF2-40B4-BE49-F238E27FC236}">
                    <a16:creationId xmlns:a16="http://schemas.microsoft.com/office/drawing/2014/main" id="{2B24B571-E716-CEC9-E32C-B018AFD78114}"/>
                  </a:ext>
                </a:extLst>
              </p:cNvPr>
              <p:cNvSpPr txBox="1">
                <a:spLocks noRot="1" noChangeAspect="1" noMove="1" noResize="1" noEditPoints="1" noAdjustHandles="1" noChangeArrowheads="1" noChangeShapeType="1" noTextEdit="1"/>
              </p:cNvSpPr>
              <p:nvPr/>
            </p:nvSpPr>
            <p:spPr>
              <a:xfrm>
                <a:off x="6728863" y="4023627"/>
                <a:ext cx="2063385" cy="741100"/>
              </a:xfrm>
              <a:prstGeom prst="rect">
                <a:avLst/>
              </a:prstGeom>
              <a:blipFill>
                <a:blip r:embed="rId6"/>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0" name="TextovéPole 9">
                <a:extLst>
                  <a:ext uri="{FF2B5EF4-FFF2-40B4-BE49-F238E27FC236}">
                    <a16:creationId xmlns:a16="http://schemas.microsoft.com/office/drawing/2014/main" id="{F1CF466F-BEF3-BEB9-9DA6-D978A0A93CB0}"/>
                  </a:ext>
                </a:extLst>
              </p:cNvPr>
              <p:cNvSpPr txBox="1"/>
              <p:nvPr/>
            </p:nvSpPr>
            <p:spPr>
              <a:xfrm>
                <a:off x="8867255" y="4023627"/>
                <a:ext cx="673902" cy="73872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solidFill>
                            <a:schemeClr val="accent2">
                              <a:lumMod val="50000"/>
                            </a:schemeClr>
                          </a:solidFill>
                          <a:latin typeface="Cambria Math" panose="02040503050406030204" pitchFamily="18" charset="0"/>
                        </a:rPr>
                        <m:t>=</m:t>
                      </m:r>
                      <m:f>
                        <m:fPr>
                          <m:ctrlPr>
                            <a:rPr lang="cs-CZ" sz="2400" b="0" i="1" smtClean="0">
                              <a:solidFill>
                                <a:schemeClr val="accent2">
                                  <a:lumMod val="50000"/>
                                </a:schemeClr>
                              </a:solidFill>
                              <a:latin typeface="Cambria Math" panose="02040503050406030204" pitchFamily="18" charset="0"/>
                            </a:rPr>
                          </m:ctrlPr>
                        </m:fPr>
                        <m:num>
                          <m:sSup>
                            <m:sSupPr>
                              <m:ctrlPr>
                                <a:rPr lang="cs-CZ" sz="2400" b="0" i="1" smtClean="0">
                                  <a:solidFill>
                                    <a:schemeClr val="accent2">
                                      <a:lumMod val="50000"/>
                                    </a:schemeClr>
                                  </a:solidFill>
                                  <a:latin typeface="Cambria Math" panose="02040503050406030204" pitchFamily="18" charset="0"/>
                                </a:rPr>
                              </m:ctrlPr>
                            </m:sSupPr>
                            <m:e>
                              <m:r>
                                <a:rPr lang="cs-CZ" sz="2400" b="0" i="1" smtClean="0">
                                  <a:solidFill>
                                    <a:schemeClr val="accent2">
                                      <a:lumMod val="50000"/>
                                    </a:schemeClr>
                                  </a:solidFill>
                                  <a:latin typeface="Cambria Math" panose="02040503050406030204" pitchFamily="18" charset="0"/>
                                </a:rPr>
                                <m:t>𝐿</m:t>
                              </m:r>
                            </m:e>
                            <m:sup>
                              <m:r>
                                <a:rPr lang="cs-CZ" sz="2400" b="0" i="1" smtClean="0">
                                  <a:solidFill>
                                    <a:schemeClr val="accent2">
                                      <a:lumMod val="50000"/>
                                    </a:schemeClr>
                                  </a:solidFill>
                                  <a:latin typeface="Cambria Math" panose="02040503050406030204" pitchFamily="18" charset="0"/>
                                </a:rPr>
                                <m:t>2</m:t>
                              </m:r>
                            </m:sup>
                          </m:sSup>
                        </m:num>
                        <m:den>
                          <m:r>
                            <a:rPr lang="cs-CZ" sz="2400" b="0" i="1" smtClean="0">
                              <a:solidFill>
                                <a:schemeClr val="accent2">
                                  <a:lumMod val="50000"/>
                                </a:schemeClr>
                              </a:solidFill>
                              <a:latin typeface="Cambria Math" panose="02040503050406030204" pitchFamily="18" charset="0"/>
                            </a:rPr>
                            <m:t>2</m:t>
                          </m:r>
                          <m:r>
                            <a:rPr lang="cs-CZ" sz="2400" b="0" i="1" smtClean="0">
                              <a:solidFill>
                                <a:schemeClr val="accent2">
                                  <a:lumMod val="50000"/>
                                </a:schemeClr>
                              </a:solidFill>
                              <a:latin typeface="Cambria Math" panose="02040503050406030204" pitchFamily="18" charset="0"/>
                            </a:rPr>
                            <m:t>𝐼</m:t>
                          </m:r>
                        </m:den>
                      </m:f>
                    </m:oMath>
                  </m:oMathPara>
                </a14:m>
                <a:endParaRPr lang="cs-CZ" sz="2400" dirty="0">
                  <a:solidFill>
                    <a:schemeClr val="tx1"/>
                  </a:solidFill>
                </a:endParaRPr>
              </a:p>
            </p:txBody>
          </p:sp>
        </mc:Choice>
        <mc:Fallback xmlns="">
          <p:sp>
            <p:nvSpPr>
              <p:cNvPr id="10" name="TextovéPole 9">
                <a:extLst>
                  <a:ext uri="{FF2B5EF4-FFF2-40B4-BE49-F238E27FC236}">
                    <a16:creationId xmlns:a16="http://schemas.microsoft.com/office/drawing/2014/main" id="{F1CF466F-BEF3-BEB9-9DA6-D978A0A93CB0}"/>
                  </a:ext>
                </a:extLst>
              </p:cNvPr>
              <p:cNvSpPr txBox="1">
                <a:spLocks noRot="1" noChangeAspect="1" noMove="1" noResize="1" noEditPoints="1" noAdjustHandles="1" noChangeArrowheads="1" noChangeShapeType="1" noTextEdit="1"/>
              </p:cNvSpPr>
              <p:nvPr/>
            </p:nvSpPr>
            <p:spPr>
              <a:xfrm>
                <a:off x="8867255" y="4023627"/>
                <a:ext cx="673902" cy="738728"/>
              </a:xfrm>
              <a:prstGeom prst="rect">
                <a:avLst/>
              </a:prstGeom>
              <a:blipFill>
                <a:blip r:embed="rId7"/>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1" name="TextovéPole 10">
                <a:extLst>
                  <a:ext uri="{FF2B5EF4-FFF2-40B4-BE49-F238E27FC236}">
                    <a16:creationId xmlns:a16="http://schemas.microsoft.com/office/drawing/2014/main" id="{61EDE2B8-5006-8D3B-A66D-68259F18040C}"/>
                  </a:ext>
                </a:extLst>
              </p:cNvPr>
              <p:cNvSpPr txBox="1"/>
              <p:nvPr/>
            </p:nvSpPr>
            <p:spPr>
              <a:xfrm>
                <a:off x="10220042" y="2945371"/>
                <a:ext cx="1691040"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solidFill>
                            <a:srgbClr val="FF0000"/>
                          </a:solidFill>
                          <a:latin typeface="Cambria Math" panose="02040503050406030204" pitchFamily="18" charset="0"/>
                        </a:rPr>
                        <m:t>𝑛</m:t>
                      </m:r>
                      <m:r>
                        <a:rPr lang="cs-CZ" sz="2400" b="0" i="1" smtClean="0">
                          <a:solidFill>
                            <a:srgbClr val="FF0000"/>
                          </a:solidFill>
                          <a:latin typeface="Cambria Math" panose="02040503050406030204" pitchFamily="18" charset="0"/>
                        </a:rPr>
                        <m:t>=0,1,2, … </m:t>
                      </m:r>
                    </m:oMath>
                  </m:oMathPara>
                </a14:m>
                <a:endParaRPr lang="cs-CZ" sz="2400" dirty="0">
                  <a:solidFill>
                    <a:srgbClr val="FF0000"/>
                  </a:solidFill>
                </a:endParaRPr>
              </a:p>
            </p:txBody>
          </p:sp>
        </mc:Choice>
        <mc:Fallback xmlns="">
          <p:sp>
            <p:nvSpPr>
              <p:cNvPr id="11" name="TextovéPole 10">
                <a:extLst>
                  <a:ext uri="{FF2B5EF4-FFF2-40B4-BE49-F238E27FC236}">
                    <a16:creationId xmlns:a16="http://schemas.microsoft.com/office/drawing/2014/main" id="{61EDE2B8-5006-8D3B-A66D-68259F18040C}"/>
                  </a:ext>
                </a:extLst>
              </p:cNvPr>
              <p:cNvSpPr txBox="1">
                <a:spLocks noRot="1" noChangeAspect="1" noMove="1" noResize="1" noEditPoints="1" noAdjustHandles="1" noChangeArrowheads="1" noChangeShapeType="1" noTextEdit="1"/>
              </p:cNvSpPr>
              <p:nvPr/>
            </p:nvSpPr>
            <p:spPr>
              <a:xfrm>
                <a:off x="10220042" y="2945371"/>
                <a:ext cx="1691040" cy="369332"/>
              </a:xfrm>
              <a:prstGeom prst="rect">
                <a:avLst/>
              </a:prstGeom>
              <a:blipFill>
                <a:blip r:embed="rId8"/>
                <a:stretch>
                  <a:fillRect l="-2527" b="-4918"/>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7" name="TextovéPole 16">
                <a:extLst>
                  <a:ext uri="{FF2B5EF4-FFF2-40B4-BE49-F238E27FC236}">
                    <a16:creationId xmlns:a16="http://schemas.microsoft.com/office/drawing/2014/main" id="{9327EF85-5C0A-11B6-04D8-81630BE82D64}"/>
                  </a:ext>
                </a:extLst>
              </p:cNvPr>
              <p:cNvSpPr txBox="1"/>
              <p:nvPr/>
            </p:nvSpPr>
            <p:spPr>
              <a:xfrm>
                <a:off x="10220042" y="4208325"/>
                <a:ext cx="1616981"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solidFill>
                            <a:srgbClr val="FF0000"/>
                          </a:solidFill>
                          <a:latin typeface="Cambria Math" panose="02040503050406030204" pitchFamily="18" charset="0"/>
                        </a:rPr>
                        <m:t>𝑙</m:t>
                      </m:r>
                      <m:r>
                        <a:rPr lang="cs-CZ" sz="2400" b="0" i="1" smtClean="0">
                          <a:solidFill>
                            <a:srgbClr val="FF0000"/>
                          </a:solidFill>
                          <a:latin typeface="Cambria Math" panose="02040503050406030204" pitchFamily="18" charset="0"/>
                        </a:rPr>
                        <m:t>=0,1,2, … </m:t>
                      </m:r>
                    </m:oMath>
                  </m:oMathPara>
                </a14:m>
                <a:endParaRPr lang="cs-CZ" sz="2400" dirty="0">
                  <a:solidFill>
                    <a:srgbClr val="FF0000"/>
                  </a:solidFill>
                </a:endParaRPr>
              </a:p>
            </p:txBody>
          </p:sp>
        </mc:Choice>
        <mc:Fallback xmlns="">
          <p:sp>
            <p:nvSpPr>
              <p:cNvPr id="17" name="TextovéPole 16">
                <a:extLst>
                  <a:ext uri="{FF2B5EF4-FFF2-40B4-BE49-F238E27FC236}">
                    <a16:creationId xmlns:a16="http://schemas.microsoft.com/office/drawing/2014/main" id="{9327EF85-5C0A-11B6-04D8-81630BE82D64}"/>
                  </a:ext>
                </a:extLst>
              </p:cNvPr>
              <p:cNvSpPr txBox="1">
                <a:spLocks noRot="1" noChangeAspect="1" noMove="1" noResize="1" noEditPoints="1" noAdjustHandles="1" noChangeArrowheads="1" noChangeShapeType="1" noTextEdit="1"/>
              </p:cNvSpPr>
              <p:nvPr/>
            </p:nvSpPr>
            <p:spPr>
              <a:xfrm>
                <a:off x="10220042" y="4208325"/>
                <a:ext cx="1616981" cy="369332"/>
              </a:xfrm>
              <a:prstGeom prst="rect">
                <a:avLst/>
              </a:prstGeom>
              <a:blipFill>
                <a:blip r:embed="rId9"/>
                <a:stretch>
                  <a:fillRect l="-4528" b="-4918"/>
                </a:stretch>
              </a:blipFill>
            </p:spPr>
            <p:txBody>
              <a:bodyPr/>
              <a:lstStyle/>
              <a:p>
                <a:r>
                  <a:rPr lang="cs-CZ">
                    <a:noFill/>
                  </a:rPr>
                  <a:t> </a:t>
                </a:r>
              </a:p>
            </p:txBody>
          </p:sp>
        </mc:Fallback>
      </mc:AlternateContent>
    </p:spTree>
    <p:extLst>
      <p:ext uri="{BB962C8B-B14F-4D97-AF65-F5344CB8AC3E}">
        <p14:creationId xmlns:p14="http://schemas.microsoft.com/office/powerpoint/2010/main" val="2858680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7"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5958E-0959-FE1C-3AFA-81E036869AA7}"/>
            </a:ext>
          </a:extLst>
        </p:cNvPr>
        <p:cNvGrpSpPr/>
        <p:nvPr/>
      </p:nvGrpSpPr>
      <p:grpSpPr>
        <a:xfrm>
          <a:off x="0" y="0"/>
          <a:ext cx="0" cy="0"/>
          <a:chOff x="0" y="0"/>
          <a:chExt cx="0" cy="0"/>
        </a:xfrm>
      </p:grpSpPr>
      <p:sp>
        <p:nvSpPr>
          <p:cNvPr id="7" name="Obdélník 6">
            <a:extLst>
              <a:ext uri="{FF2B5EF4-FFF2-40B4-BE49-F238E27FC236}">
                <a16:creationId xmlns:a16="http://schemas.microsoft.com/office/drawing/2014/main" id="{1DB586E8-AD72-4E8C-3F5B-4EB558A61E8C}"/>
              </a:ext>
            </a:extLst>
          </p:cNvPr>
          <p:cNvSpPr/>
          <p:nvPr/>
        </p:nvSpPr>
        <p:spPr>
          <a:xfrm>
            <a:off x="1203388" y="4302214"/>
            <a:ext cx="9953437" cy="110087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0" name="Obdélník 19">
            <a:extLst>
              <a:ext uri="{FF2B5EF4-FFF2-40B4-BE49-F238E27FC236}">
                <a16:creationId xmlns:a16="http://schemas.microsoft.com/office/drawing/2014/main" id="{72D8219F-1554-94E2-A372-275D9DB70BC9}"/>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3" name="TextovéPole 42">
            <a:extLst>
              <a:ext uri="{FF2B5EF4-FFF2-40B4-BE49-F238E27FC236}">
                <a16:creationId xmlns:a16="http://schemas.microsoft.com/office/drawing/2014/main" id="{4DD52A0F-271B-3066-C7DF-C59A4682ED95}"/>
              </a:ext>
            </a:extLst>
          </p:cNvPr>
          <p:cNvSpPr txBox="1"/>
          <p:nvPr/>
        </p:nvSpPr>
        <p:spPr>
          <a:xfrm>
            <a:off x="1959447" y="28602"/>
            <a:ext cx="8260595"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a:t>
            </a:r>
            <a:r>
              <a:rPr lang="cs-CZ" sz="2400" cap="small" dirty="0" err="1">
                <a:solidFill>
                  <a:srgbClr val="70AD47">
                    <a:lumMod val="50000"/>
                  </a:srgbClr>
                </a:solidFill>
                <a:latin typeface="Calibri" panose="020F0502020204030204"/>
              </a:rPr>
              <a:t>nerelativistickou</a:t>
            </a:r>
            <a:r>
              <a:rPr lang="cs-CZ" sz="2400" cap="small" dirty="0">
                <a:solidFill>
                  <a:srgbClr val="70AD47">
                    <a:lumMod val="50000"/>
                  </a:srgbClr>
                </a:solidFill>
                <a:latin typeface="Calibri" panose="020F0502020204030204"/>
              </a:rPr>
              <a:t> vlnovou rovnici (potřetí)</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2" name="TextovéPole 1">
            <a:extLst>
              <a:ext uri="{FF2B5EF4-FFF2-40B4-BE49-F238E27FC236}">
                <a16:creationId xmlns:a16="http://schemas.microsoft.com/office/drawing/2014/main" id="{43935D5B-7106-F902-5C0C-6DED1D78707F}"/>
              </a:ext>
            </a:extLst>
          </p:cNvPr>
          <p:cNvSpPr txBox="1"/>
          <p:nvPr/>
        </p:nvSpPr>
        <p:spPr>
          <a:xfrm>
            <a:off x="1681445" y="2628332"/>
            <a:ext cx="9100979" cy="4108817"/>
          </a:xfrm>
          <a:prstGeom prst="rect">
            <a:avLst/>
          </a:prstGeom>
          <a:noFill/>
        </p:spPr>
        <p:txBody>
          <a:bodyPr wrap="square" rtlCol="0">
            <a:spAutoFit/>
          </a:bodyPr>
          <a:lstStyle/>
          <a:p>
            <a:r>
              <a:rPr lang="cs-CZ" sz="2000" dirty="0">
                <a:solidFill>
                  <a:srgbClr val="0070C0"/>
                </a:solidFill>
                <a:latin typeface="Cavolini" panose="03000502040302020204" pitchFamily="66" charset="0"/>
                <a:cs typeface="Cavolini" panose="03000502040302020204" pitchFamily="66" charset="0"/>
              </a:rPr>
              <a:t>se </a:t>
            </a:r>
            <a:r>
              <a:rPr lang="cs-CZ" sz="2000" dirty="0">
                <a:solidFill>
                  <a:schemeClr val="accent5">
                    <a:lumMod val="75000"/>
                  </a:schemeClr>
                </a:solidFill>
                <a:latin typeface="Cavolini" panose="03000502040302020204" pitchFamily="66" charset="0"/>
                <a:cs typeface="Cavolini" panose="03000502040302020204" pitchFamily="66" charset="0"/>
              </a:rPr>
              <a:t>Sommerfeldem</a:t>
            </a:r>
            <a:r>
              <a:rPr lang="cs-CZ" sz="2000" dirty="0">
                <a:solidFill>
                  <a:srgbClr val="0070C0"/>
                </a:solidFill>
                <a:latin typeface="Cavolini" panose="03000502040302020204" pitchFamily="66" charset="0"/>
                <a:cs typeface="Cavolini" panose="03000502040302020204" pitchFamily="66" charset="0"/>
              </a:rPr>
              <a:t>, který ho pozve k přednáškám do </a:t>
            </a:r>
            <a:r>
              <a:rPr lang="cs-CZ" sz="2000" u="sng" dirty="0">
                <a:solidFill>
                  <a:srgbClr val="0070C0"/>
                </a:solidFill>
                <a:latin typeface="Cavolini" panose="03000502040302020204" pitchFamily="66" charset="0"/>
                <a:cs typeface="Cavolini" panose="03000502040302020204" pitchFamily="66" charset="0"/>
              </a:rPr>
              <a:t>Mnichova</a:t>
            </a:r>
            <a:r>
              <a:rPr lang="cs-CZ" sz="2000" dirty="0">
                <a:solidFill>
                  <a:srgbClr val="0070C0"/>
                </a:solidFill>
                <a:latin typeface="Cavolini" panose="03000502040302020204" pitchFamily="66" charset="0"/>
                <a:cs typeface="Cavolini" panose="03000502040302020204" pitchFamily="66" charset="0"/>
              </a:rPr>
              <a:t>, a později s </a:t>
            </a:r>
            <a:r>
              <a:rPr lang="cs-CZ" sz="2000" dirty="0">
                <a:solidFill>
                  <a:schemeClr val="accent5">
                    <a:lumMod val="75000"/>
                  </a:schemeClr>
                </a:solidFill>
                <a:latin typeface="Cavolini" panose="03000502040302020204" pitchFamily="66" charset="0"/>
                <a:cs typeface="Cavolini" panose="03000502040302020204" pitchFamily="66" charset="0"/>
              </a:rPr>
              <a:t>Planckem</a:t>
            </a:r>
            <a:r>
              <a:rPr lang="cs-CZ" sz="2000" dirty="0">
                <a:solidFill>
                  <a:srgbClr val="0070C0"/>
                </a:solidFill>
                <a:latin typeface="Cavolini" panose="03000502040302020204" pitchFamily="66" charset="0"/>
                <a:cs typeface="Cavolini" panose="03000502040302020204" pitchFamily="66" charset="0"/>
              </a:rPr>
              <a:t>, který ho pozve do </a:t>
            </a:r>
            <a:r>
              <a:rPr lang="cs-CZ" sz="2000" u="sng" dirty="0">
                <a:solidFill>
                  <a:srgbClr val="0070C0"/>
                </a:solidFill>
                <a:latin typeface="Cavolini" panose="03000502040302020204" pitchFamily="66" charset="0"/>
                <a:cs typeface="Cavolini" panose="03000502040302020204" pitchFamily="66" charset="0"/>
              </a:rPr>
              <a:t>Berlína</a:t>
            </a:r>
            <a:r>
              <a:rPr lang="cs-CZ" sz="2000" dirty="0">
                <a:solidFill>
                  <a:srgbClr val="0070C0"/>
                </a:solidFill>
                <a:latin typeface="Cavolini" panose="03000502040302020204" pitchFamily="66" charset="0"/>
                <a:cs typeface="Cavolini" panose="03000502040302020204" pitchFamily="66" charset="0"/>
              </a:rPr>
              <a:t> k přednáškám (a pobytu v jeho domě) … </a:t>
            </a:r>
          </a:p>
          <a:p>
            <a:endParaRPr lang="cs-CZ" sz="800" dirty="0">
              <a:solidFill>
                <a:srgbClr val="0070C0"/>
              </a:solidFill>
              <a:latin typeface="Cavolini" panose="03000502040302020204" pitchFamily="66" charset="0"/>
              <a:cs typeface="Cavolini" panose="03000502040302020204" pitchFamily="66" charset="0"/>
            </a:endParaRPr>
          </a:p>
          <a:p>
            <a:r>
              <a:rPr lang="cs-CZ" sz="2000" dirty="0">
                <a:solidFill>
                  <a:srgbClr val="0070C0"/>
                </a:solidFill>
                <a:latin typeface="Cavolini" panose="03000502040302020204" pitchFamily="66" charset="0"/>
                <a:cs typeface="Cavolini" panose="03000502040302020204" pitchFamily="66" charset="0"/>
              </a:rPr>
              <a:t>a dalšími fyziky: </a:t>
            </a:r>
            <a:r>
              <a:rPr lang="cs-CZ" sz="2000" dirty="0">
                <a:solidFill>
                  <a:schemeClr val="accent5">
                    <a:lumMod val="75000"/>
                  </a:schemeClr>
                </a:solidFill>
                <a:latin typeface="Cavolini" panose="03000502040302020204" pitchFamily="66" charset="0"/>
                <a:cs typeface="Cavolini" panose="03000502040302020204" pitchFamily="66" charset="0"/>
              </a:rPr>
              <a:t>Willy </a:t>
            </a:r>
            <a:r>
              <a:rPr lang="cs-CZ" sz="2000" dirty="0" err="1">
                <a:solidFill>
                  <a:schemeClr val="accent5">
                    <a:lumMod val="75000"/>
                  </a:schemeClr>
                </a:solidFill>
                <a:latin typeface="Cavolini" panose="03000502040302020204" pitchFamily="66" charset="0"/>
                <a:cs typeface="Cavolini" panose="03000502040302020204" pitchFamily="66" charset="0"/>
              </a:rPr>
              <a:t>Wien</a:t>
            </a:r>
            <a:r>
              <a:rPr lang="cs-CZ" sz="2000" dirty="0">
                <a:solidFill>
                  <a:schemeClr val="accent5">
                    <a:lumMod val="75000"/>
                  </a:schemeClr>
                </a:solidFill>
                <a:latin typeface="Cavolini" panose="03000502040302020204" pitchFamily="66" charset="0"/>
                <a:cs typeface="Cavolini" panose="03000502040302020204" pitchFamily="66" charset="0"/>
              </a:rPr>
              <a:t> </a:t>
            </a:r>
            <a:r>
              <a:rPr lang="cs-CZ" sz="2000" dirty="0">
                <a:solidFill>
                  <a:srgbClr val="0070C0"/>
                </a:solidFill>
                <a:latin typeface="Cavolini" panose="03000502040302020204" pitchFamily="66" charset="0"/>
                <a:cs typeface="Cavolini" panose="03000502040302020204" pitchFamily="66" charset="0"/>
              </a:rPr>
              <a:t>(redaktor Ann. </a:t>
            </a:r>
            <a:r>
              <a:rPr lang="cs-CZ" sz="2000" dirty="0" err="1">
                <a:solidFill>
                  <a:srgbClr val="0070C0"/>
                </a:solidFill>
                <a:latin typeface="Cavolini" panose="03000502040302020204" pitchFamily="66" charset="0"/>
                <a:cs typeface="Cavolini" panose="03000502040302020204" pitchFamily="66" charset="0"/>
              </a:rPr>
              <a:t>Phys</a:t>
            </a:r>
            <a:r>
              <a:rPr lang="cs-CZ" sz="2000" dirty="0">
                <a:solidFill>
                  <a:srgbClr val="0070C0"/>
                </a:solidFill>
                <a:latin typeface="Cavolini" panose="03000502040302020204" pitchFamily="66" charset="0"/>
                <a:cs typeface="Cavolini" panose="03000502040302020204" pitchFamily="66" charset="0"/>
              </a:rPr>
              <a:t>.), </a:t>
            </a:r>
            <a:r>
              <a:rPr lang="cs-CZ" sz="2000" dirty="0" err="1">
                <a:solidFill>
                  <a:schemeClr val="accent5">
                    <a:lumMod val="75000"/>
                  </a:schemeClr>
                </a:solidFill>
                <a:latin typeface="Cavolini" panose="03000502040302020204" pitchFamily="66" charset="0"/>
                <a:cs typeface="Cavolini" panose="03000502040302020204" pitchFamily="66" charset="0"/>
              </a:rPr>
              <a:t>Lorentz</a:t>
            </a:r>
            <a:r>
              <a:rPr lang="cs-CZ" sz="2000" dirty="0">
                <a:solidFill>
                  <a:schemeClr val="accent5">
                    <a:lumMod val="75000"/>
                  </a:schemeClr>
                </a:solidFill>
                <a:latin typeface="Cavolini" panose="03000502040302020204" pitchFamily="66" charset="0"/>
                <a:cs typeface="Cavolini" panose="03000502040302020204" pitchFamily="66" charset="0"/>
              </a:rPr>
              <a:t>, Pauli, Born </a:t>
            </a:r>
            <a:r>
              <a:rPr lang="cs-CZ" sz="2000" dirty="0">
                <a:solidFill>
                  <a:srgbClr val="0070C0"/>
                </a:solidFill>
                <a:latin typeface="Cavolini" panose="03000502040302020204" pitchFamily="66" charset="0"/>
                <a:cs typeface="Cavolini" panose="03000502040302020204" pitchFamily="66" charset="0"/>
              </a:rPr>
              <a:t>… </a:t>
            </a:r>
          </a:p>
          <a:p>
            <a:endParaRPr lang="cs-CZ" sz="500" dirty="0">
              <a:solidFill>
                <a:srgbClr val="0070C0"/>
              </a:solidFill>
              <a:latin typeface="Cavolini" panose="03000502040302020204" pitchFamily="66" charset="0"/>
              <a:cs typeface="Cavolini" panose="03000502040302020204" pitchFamily="66" charset="0"/>
            </a:endParaRPr>
          </a:p>
          <a:p>
            <a:r>
              <a:rPr lang="cs-CZ" sz="2000" dirty="0">
                <a:solidFill>
                  <a:schemeClr val="bg2">
                    <a:lumMod val="25000"/>
                  </a:schemeClr>
                </a:solidFill>
                <a:latin typeface="Cavolini" panose="03000502040302020204" pitchFamily="66" charset="0"/>
                <a:cs typeface="Cavolini" panose="03000502040302020204" pitchFamily="66" charset="0"/>
              </a:rPr>
              <a:t>Dopisy – které mají vysokou literární úroveň –  v nichž se podrobně diskutují fyzikální problémy, významně přispěly        k chápání nové kvantové teorie i k formulaci článků.</a:t>
            </a:r>
          </a:p>
          <a:p>
            <a:endParaRPr lang="cs-CZ" sz="800" dirty="0">
              <a:solidFill>
                <a:srgbClr val="0070C0"/>
              </a:solidFill>
              <a:latin typeface="Cavolini" panose="03000502040302020204" pitchFamily="66" charset="0"/>
              <a:cs typeface="Cavolini" panose="03000502040302020204" pitchFamily="66" charset="0"/>
            </a:endParaRPr>
          </a:p>
          <a:p>
            <a:r>
              <a:rPr lang="cs-CZ" sz="2000" dirty="0">
                <a:solidFill>
                  <a:srgbClr val="0070C0"/>
                </a:solidFill>
                <a:latin typeface="Cavolini" panose="03000502040302020204" pitchFamily="66" charset="0"/>
                <a:cs typeface="Cavolini" panose="03000502040302020204" pitchFamily="66" charset="0"/>
              </a:rPr>
              <a:t>Návštěvy v Berlíně /16.7.1926/ a potom v Mnichově /23.7.1926/, kde se setkává s Heisenbergem), se uskutečnily až po dokončení poslední, čtvrté části </a:t>
            </a:r>
            <a:r>
              <a:rPr lang="cs-CZ" sz="2000" dirty="0" err="1">
                <a:solidFill>
                  <a:srgbClr val="0070C0"/>
                </a:solidFill>
                <a:latin typeface="Cavolini" panose="03000502040302020204" pitchFamily="66" charset="0"/>
                <a:cs typeface="Cavolini" panose="03000502040302020204" pitchFamily="66" charset="0"/>
              </a:rPr>
              <a:t>Schrödingerovy</a:t>
            </a:r>
            <a:r>
              <a:rPr lang="cs-CZ" sz="2000" dirty="0">
                <a:solidFill>
                  <a:srgbClr val="0070C0"/>
                </a:solidFill>
                <a:latin typeface="Cavolini" panose="03000502040302020204" pitchFamily="66" charset="0"/>
                <a:cs typeface="Cavolini" panose="03000502040302020204" pitchFamily="66" charset="0"/>
              </a:rPr>
              <a:t> tetralogie, </a:t>
            </a:r>
          </a:p>
          <a:p>
            <a:r>
              <a:rPr lang="cs-CZ" sz="2000" dirty="0">
                <a:solidFill>
                  <a:srgbClr val="0070C0"/>
                </a:solidFill>
                <a:latin typeface="Cavolini" panose="03000502040302020204" pitchFamily="66" charset="0"/>
                <a:cs typeface="Cavolini" panose="03000502040302020204" pitchFamily="66" charset="0"/>
              </a:rPr>
              <a:t>v níž „odvozuje“ </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časovou</a:t>
            </a:r>
            <a:r>
              <a:rPr lang="cs-CZ" sz="2000" dirty="0">
                <a:solidFill>
                  <a:srgbClr val="0070C0"/>
                </a:solidFill>
                <a:latin typeface="Cavolini" panose="03000502040302020204" pitchFamily="66" charset="0"/>
                <a:cs typeface="Cavolini" panose="03000502040302020204" pitchFamily="66" charset="0"/>
              </a:rPr>
              <a:t> vlnovou rovnici.   </a:t>
            </a:r>
          </a:p>
        </p:txBody>
      </p:sp>
      <p:sp>
        <p:nvSpPr>
          <p:cNvPr id="4" name="TextovéPole 3">
            <a:extLst>
              <a:ext uri="{FF2B5EF4-FFF2-40B4-BE49-F238E27FC236}">
                <a16:creationId xmlns:a16="http://schemas.microsoft.com/office/drawing/2014/main" id="{81268C34-D50F-52B0-5487-741AC7EF36F9}"/>
              </a:ext>
            </a:extLst>
          </p:cNvPr>
          <p:cNvSpPr txBox="1"/>
          <p:nvPr/>
        </p:nvSpPr>
        <p:spPr>
          <a:xfrm>
            <a:off x="11363013" y="0"/>
            <a:ext cx="415498" cy="507831"/>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II</a:t>
            </a:r>
          </a:p>
        </p:txBody>
      </p:sp>
      <p:grpSp>
        <p:nvGrpSpPr>
          <p:cNvPr id="5" name="Skupina 4">
            <a:extLst>
              <a:ext uri="{FF2B5EF4-FFF2-40B4-BE49-F238E27FC236}">
                <a16:creationId xmlns:a16="http://schemas.microsoft.com/office/drawing/2014/main" id="{AAD060A4-9989-2B20-3D93-55BA3724A9D6}"/>
              </a:ext>
            </a:extLst>
          </p:cNvPr>
          <p:cNvGrpSpPr/>
          <p:nvPr/>
        </p:nvGrpSpPr>
        <p:grpSpPr>
          <a:xfrm>
            <a:off x="3770722" y="1249744"/>
            <a:ext cx="4392890" cy="1106797"/>
            <a:chOff x="3385479" y="3501110"/>
            <a:chExt cx="4392890" cy="1106797"/>
          </a:xfrm>
        </p:grpSpPr>
        <p:sp>
          <p:nvSpPr>
            <p:cNvPr id="6" name="Obdélník 5">
              <a:extLst>
                <a:ext uri="{FF2B5EF4-FFF2-40B4-BE49-F238E27FC236}">
                  <a16:creationId xmlns:a16="http://schemas.microsoft.com/office/drawing/2014/main" id="{926CD8D8-657B-9015-A931-94915FB35D09}"/>
                </a:ext>
              </a:extLst>
            </p:cNvPr>
            <p:cNvSpPr/>
            <p:nvPr/>
          </p:nvSpPr>
          <p:spPr>
            <a:xfrm>
              <a:off x="3385479" y="3501110"/>
              <a:ext cx="4392890" cy="1106797"/>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dirty="0"/>
            </a:p>
          </p:txBody>
        </p:sp>
        <mc:AlternateContent xmlns:mc="http://schemas.openxmlformats.org/markup-compatibility/2006" xmlns:a14="http://schemas.microsoft.com/office/drawing/2010/main">
          <mc:Choice Requires="a14">
            <p:sp>
              <p:nvSpPr>
                <p:cNvPr id="8" name="TextovéPole 7">
                  <a:extLst>
                    <a:ext uri="{FF2B5EF4-FFF2-40B4-BE49-F238E27FC236}">
                      <a16:creationId xmlns:a16="http://schemas.microsoft.com/office/drawing/2014/main" id="{93920674-5D8E-CF10-4C71-10220C536FD8}"/>
                    </a:ext>
                  </a:extLst>
                </p:cNvPr>
                <p:cNvSpPr txBox="1"/>
                <p:nvPr/>
              </p:nvSpPr>
              <p:spPr>
                <a:xfrm>
                  <a:off x="3580033" y="3660563"/>
                  <a:ext cx="4011418" cy="771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500" b="0" i="1" smtClean="0">
                            <a:latin typeface="Cambria Math" panose="02040503050406030204" pitchFamily="18" charset="0"/>
                            <a:ea typeface="Cambria Math" panose="02040503050406030204" pitchFamily="18" charset="0"/>
                          </a:rPr>
                          <m:t>∆</m:t>
                        </m:r>
                        <m:r>
                          <a:rPr lang="cs-CZ" sz="2500" b="0" i="1" smtClean="0">
                            <a:latin typeface="Cambria Math" panose="02040503050406030204" pitchFamily="18" charset="0"/>
                            <a:ea typeface="Cambria Math" panose="02040503050406030204" pitchFamily="18" charset="0"/>
                          </a:rPr>
                          <m:t>𝜓</m:t>
                        </m:r>
                        <m:r>
                          <a:rPr lang="cs-CZ" sz="2500" b="0" i="1" smtClean="0">
                            <a:latin typeface="Cambria Math" panose="02040503050406030204" pitchFamily="18" charset="0"/>
                            <a:ea typeface="Cambria Math" panose="02040503050406030204" pitchFamily="18" charset="0"/>
                          </a:rPr>
                          <m:t>+</m:t>
                        </m:r>
                        <m:f>
                          <m:fPr>
                            <m:ctrlPr>
                              <a:rPr lang="cs-CZ" sz="2500" b="0" i="1" smtClean="0">
                                <a:latin typeface="Cambria Math" panose="02040503050406030204" pitchFamily="18" charset="0"/>
                              </a:rPr>
                            </m:ctrlPr>
                          </m:fPr>
                          <m:num>
                            <m:r>
                              <a:rPr lang="cs-CZ" sz="2500" b="0" i="1" smtClean="0">
                                <a:latin typeface="Cambria Math" panose="02040503050406030204" pitchFamily="18" charset="0"/>
                              </a:rPr>
                              <m:t>8</m:t>
                            </m:r>
                            <m:sSup>
                              <m:sSupPr>
                                <m:ctrlPr>
                                  <a:rPr lang="cs-CZ" sz="2500" b="0" i="1" smtClean="0">
                                    <a:latin typeface="Cambria Math" panose="02040503050406030204" pitchFamily="18" charset="0"/>
                                    <a:ea typeface="Cambria Math" panose="02040503050406030204" pitchFamily="18" charset="0"/>
                                  </a:rPr>
                                </m:ctrlPr>
                              </m:sSupPr>
                              <m:e>
                                <m:r>
                                  <a:rPr lang="cs-CZ" sz="2500" b="0" i="1" smtClean="0">
                                    <a:latin typeface="Cambria Math" panose="02040503050406030204" pitchFamily="18" charset="0"/>
                                    <a:ea typeface="Cambria Math" panose="02040503050406030204" pitchFamily="18" charset="0"/>
                                  </a:rPr>
                                  <m:t>𝜋</m:t>
                                </m:r>
                              </m:e>
                              <m:sup>
                                <m:r>
                                  <a:rPr lang="cs-CZ" sz="2500" b="0" i="1" smtClean="0">
                                    <a:latin typeface="Cambria Math" panose="02040503050406030204" pitchFamily="18" charset="0"/>
                                  </a:rPr>
                                  <m:t>2</m:t>
                                </m:r>
                              </m:sup>
                            </m:sSup>
                            <m:r>
                              <a:rPr lang="cs-CZ" sz="2500" b="0" i="1" smtClean="0">
                                <a:latin typeface="Cambria Math" panose="02040503050406030204" pitchFamily="18" charset="0"/>
                              </a:rPr>
                              <m:t>𝑚</m:t>
                            </m:r>
                          </m:num>
                          <m:den>
                            <m:sSup>
                              <m:sSupPr>
                                <m:ctrlPr>
                                  <a:rPr lang="cs-CZ" sz="2500" b="0" i="1" smtClean="0">
                                    <a:latin typeface="Cambria Math" panose="02040503050406030204" pitchFamily="18" charset="0"/>
                                  </a:rPr>
                                </m:ctrlPr>
                              </m:sSupPr>
                              <m:e>
                                <m:r>
                                  <a:rPr lang="cs-CZ" sz="2500" b="0" i="1" smtClean="0">
                                    <a:latin typeface="Cambria Math" panose="02040503050406030204" pitchFamily="18" charset="0"/>
                                  </a:rPr>
                                  <m:t>h</m:t>
                                </m:r>
                              </m:e>
                              <m:sup>
                                <m:r>
                                  <a:rPr lang="cs-CZ" sz="2500" i="1">
                                    <a:latin typeface="Cambria Math" panose="02040503050406030204" pitchFamily="18" charset="0"/>
                                  </a:rPr>
                                  <m:t>2</m:t>
                                </m:r>
                              </m:sup>
                            </m:sSup>
                          </m:den>
                        </m:f>
                        <m:d>
                          <m:dPr>
                            <m:begChr m:val="["/>
                            <m:endChr m:val="]"/>
                            <m:ctrlPr>
                              <a:rPr lang="cs-CZ" sz="2500" b="0" i="1" smtClean="0">
                                <a:latin typeface="Cambria Math" panose="02040503050406030204" pitchFamily="18" charset="0"/>
                                <a:ea typeface="Cambria Math" panose="02040503050406030204" pitchFamily="18" charset="0"/>
                              </a:rPr>
                            </m:ctrlPr>
                          </m:dPr>
                          <m:e>
                            <m:r>
                              <a:rPr lang="cs-CZ" sz="2500" b="0" i="1" smtClean="0">
                                <a:latin typeface="Cambria Math" panose="02040503050406030204" pitchFamily="18" charset="0"/>
                                <a:ea typeface="Cambria Math" panose="02040503050406030204" pitchFamily="18" charset="0"/>
                              </a:rPr>
                              <m:t>𝐸</m:t>
                            </m:r>
                            <m:r>
                              <a:rPr lang="cs-CZ" sz="2500" b="0" i="1" smtClean="0">
                                <a:latin typeface="Cambria Math" panose="02040503050406030204" pitchFamily="18" charset="0"/>
                                <a:ea typeface="Cambria Math" panose="02040503050406030204" pitchFamily="18" charset="0"/>
                              </a:rPr>
                              <m:t>−</m:t>
                            </m:r>
                            <m:r>
                              <a:rPr lang="cs-CZ" sz="2500" b="0" i="1" smtClean="0">
                                <a:latin typeface="Cambria Math" panose="02040503050406030204" pitchFamily="18" charset="0"/>
                                <a:ea typeface="Cambria Math" panose="02040503050406030204" pitchFamily="18" charset="0"/>
                              </a:rPr>
                              <m:t>𝑉</m:t>
                            </m:r>
                            <m:d>
                              <m:dPr>
                                <m:ctrlPr>
                                  <a:rPr lang="cs-CZ" sz="2500" b="0" i="1" smtClean="0">
                                    <a:latin typeface="Cambria Math" panose="02040503050406030204" pitchFamily="18" charset="0"/>
                                    <a:ea typeface="Cambria Math" panose="02040503050406030204" pitchFamily="18" charset="0"/>
                                  </a:rPr>
                                </m:ctrlPr>
                              </m:dPr>
                              <m:e>
                                <m:acc>
                                  <m:accPr>
                                    <m:chr m:val="⃗"/>
                                    <m:ctrlPr>
                                      <a:rPr lang="cs-CZ" sz="2500" b="0" i="1" smtClean="0">
                                        <a:latin typeface="Cambria Math" panose="02040503050406030204" pitchFamily="18" charset="0"/>
                                        <a:ea typeface="Cambria Math" panose="02040503050406030204" pitchFamily="18" charset="0"/>
                                      </a:rPr>
                                    </m:ctrlPr>
                                  </m:accPr>
                                  <m:e>
                                    <m:r>
                                      <a:rPr lang="cs-CZ" sz="2500" b="0" i="1" smtClean="0">
                                        <a:latin typeface="Cambria Math" panose="02040503050406030204" pitchFamily="18" charset="0"/>
                                        <a:ea typeface="Cambria Math" panose="02040503050406030204" pitchFamily="18" charset="0"/>
                                      </a:rPr>
                                      <m:t>𝑟</m:t>
                                    </m:r>
                                  </m:e>
                                </m:acc>
                              </m:e>
                            </m:d>
                          </m:e>
                        </m:d>
                        <m:r>
                          <a:rPr lang="cs-CZ" sz="2500" i="1">
                            <a:latin typeface="Cambria Math" panose="02040503050406030204" pitchFamily="18" charset="0"/>
                            <a:ea typeface="Cambria Math" panose="02040503050406030204" pitchFamily="18" charset="0"/>
                          </a:rPr>
                          <m:t>𝜓</m:t>
                        </m:r>
                        <m:r>
                          <a:rPr lang="cs-CZ" sz="2500" b="0" i="1" smtClean="0">
                            <a:latin typeface="Cambria Math" panose="02040503050406030204" pitchFamily="18" charset="0"/>
                            <a:ea typeface="Cambria Math" panose="02040503050406030204" pitchFamily="18" charset="0"/>
                          </a:rPr>
                          <m:t>=0</m:t>
                        </m:r>
                      </m:oMath>
                    </m:oMathPara>
                  </a14:m>
                  <a:endParaRPr lang="cs-CZ" sz="2500" dirty="0"/>
                </a:p>
              </p:txBody>
            </p:sp>
          </mc:Choice>
          <mc:Fallback xmlns="">
            <p:sp>
              <p:nvSpPr>
                <p:cNvPr id="12" name="TextovéPole 11">
                  <a:extLst>
                    <a:ext uri="{FF2B5EF4-FFF2-40B4-BE49-F238E27FC236}">
                      <a16:creationId xmlns:a16="http://schemas.microsoft.com/office/drawing/2014/main" id="{5A6B0032-343F-285F-6FD5-B03DADF4FD06}"/>
                    </a:ext>
                  </a:extLst>
                </p:cNvPr>
                <p:cNvSpPr txBox="1">
                  <a:spLocks noRot="1" noChangeAspect="1" noMove="1" noResize="1" noEditPoints="1" noAdjustHandles="1" noChangeArrowheads="1" noChangeShapeType="1" noTextEdit="1"/>
                </p:cNvSpPr>
                <p:nvPr/>
              </p:nvSpPr>
              <p:spPr>
                <a:xfrm>
                  <a:off x="3580033" y="3660563"/>
                  <a:ext cx="4011418" cy="771943"/>
                </a:xfrm>
                <a:prstGeom prst="rect">
                  <a:avLst/>
                </a:prstGeom>
                <a:blipFill>
                  <a:blip r:embed="rId4"/>
                  <a:stretch>
                    <a:fillRect/>
                  </a:stretch>
                </a:blipFill>
              </p:spPr>
              <p:txBody>
                <a:bodyPr/>
                <a:lstStyle/>
                <a:p>
                  <a:r>
                    <a:rPr lang="cs-CZ">
                      <a:noFill/>
                    </a:rPr>
                    <a:t> </a:t>
                  </a:r>
                </a:p>
              </p:txBody>
            </p:sp>
          </mc:Fallback>
        </mc:AlternateContent>
      </p:grpSp>
      <p:sp>
        <p:nvSpPr>
          <p:cNvPr id="3" name="TextovéPole 2">
            <a:extLst>
              <a:ext uri="{FF2B5EF4-FFF2-40B4-BE49-F238E27FC236}">
                <a16:creationId xmlns:a16="http://schemas.microsoft.com/office/drawing/2014/main" id="{BF1F32AA-D929-EC0B-A5AD-628E90D5D334}"/>
              </a:ext>
            </a:extLst>
          </p:cNvPr>
          <p:cNvSpPr txBox="1"/>
          <p:nvPr/>
        </p:nvSpPr>
        <p:spPr>
          <a:xfrm>
            <a:off x="3837575" y="695127"/>
            <a:ext cx="5451774" cy="400110"/>
          </a:xfrm>
          <a:prstGeom prst="rect">
            <a:avLst/>
          </a:prstGeom>
          <a:noFill/>
        </p:spPr>
        <p:txBody>
          <a:bodyPr wrap="square" rtlCol="0">
            <a:spAutoFit/>
          </a:bodyPr>
          <a:lstStyle/>
          <a:p>
            <a:r>
              <a:rPr lang="cs-CZ" sz="2000" dirty="0">
                <a:solidFill>
                  <a:srgbClr val="0070C0"/>
                </a:solidFill>
                <a:latin typeface="Cavolini" panose="03000502040302020204" pitchFamily="66" charset="0"/>
                <a:cs typeface="Cavolini" panose="03000502040302020204" pitchFamily="66" charset="0"/>
              </a:rPr>
              <a:t>… a vede intenzivní komunikaci </a:t>
            </a:r>
          </a:p>
        </p:txBody>
      </p:sp>
    </p:spTree>
    <p:extLst>
      <p:ext uri="{BB962C8B-B14F-4D97-AF65-F5344CB8AC3E}">
        <p14:creationId xmlns:p14="http://schemas.microsoft.com/office/powerpoint/2010/main" val="346446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5119A377-C572-998B-58FE-1A59FF3200FD}"/>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FE9BBDB5-E3EC-D636-DB9F-0E48B066FAE5}"/>
              </a:ext>
            </a:extLst>
          </p:cNvPr>
          <p:cNvSpPr txBox="1"/>
          <p:nvPr/>
        </p:nvSpPr>
        <p:spPr>
          <a:xfrm>
            <a:off x="5346083" y="18459"/>
            <a:ext cx="1514261" cy="461665"/>
          </a:xfrm>
          <a:prstGeom prst="rect">
            <a:avLst/>
          </a:prstGeom>
          <a:noFill/>
        </p:spPr>
        <p:txBody>
          <a:bodyPr wrap="none" rtlCol="0">
            <a:spAutoFit/>
          </a:bodyPr>
          <a:lstStyle/>
          <a:p>
            <a:r>
              <a:rPr lang="cs-CZ" sz="2400" cap="small" dirty="0">
                <a:solidFill>
                  <a:srgbClr val="70AD47">
                    <a:lumMod val="50000"/>
                  </a:srgbClr>
                </a:solidFill>
                <a:latin typeface="Calibri" panose="020F0502020204030204"/>
              </a:rPr>
              <a:t>Intermezzo</a:t>
            </a:r>
          </a:p>
        </p:txBody>
      </p:sp>
      <p:sp>
        <p:nvSpPr>
          <p:cNvPr id="5" name="TextovéPole 4">
            <a:extLst>
              <a:ext uri="{FF2B5EF4-FFF2-40B4-BE49-F238E27FC236}">
                <a16:creationId xmlns:a16="http://schemas.microsoft.com/office/drawing/2014/main" id="{2103EF62-5CFF-76CF-2550-BA2A4853C2F2}"/>
              </a:ext>
            </a:extLst>
          </p:cNvPr>
          <p:cNvSpPr txBox="1"/>
          <p:nvPr/>
        </p:nvSpPr>
        <p:spPr>
          <a:xfrm>
            <a:off x="10251832" y="8995"/>
            <a:ext cx="1540486" cy="461665"/>
          </a:xfrm>
          <a:prstGeom prst="rect">
            <a:avLst/>
          </a:prstGeom>
          <a:noFill/>
        </p:spPr>
        <p:txBody>
          <a:bodyPr wrap="none" rtlCol="0">
            <a:spAutoFit/>
          </a:bodyPr>
          <a:lstStyle/>
          <a:p>
            <a:r>
              <a:rPr lang="cs-CZ" sz="2400" cap="small" dirty="0">
                <a:highlight>
                  <a:srgbClr val="FFFF00"/>
                </a:highlight>
                <a:latin typeface="Calibri" panose="020F0502020204030204" pitchFamily="34" charset="0"/>
                <a:ea typeface="Calibri" panose="020F0502020204030204" pitchFamily="34" charset="0"/>
                <a:cs typeface="Calibri" panose="020F0502020204030204" pitchFamily="34" charset="0"/>
              </a:rPr>
              <a:t>ekvivalence</a:t>
            </a:r>
          </a:p>
        </p:txBody>
      </p:sp>
      <p:pic>
        <p:nvPicPr>
          <p:cNvPr id="6" name="Obrázek 5">
            <a:extLst>
              <a:ext uri="{FF2B5EF4-FFF2-40B4-BE49-F238E27FC236}">
                <a16:creationId xmlns:a16="http://schemas.microsoft.com/office/drawing/2014/main" id="{BDFDA8F7-4CF8-3EFC-771D-B0461A647A45}"/>
              </a:ext>
            </a:extLst>
          </p:cNvPr>
          <p:cNvPicPr>
            <a:picLocks noChangeAspect="1"/>
          </p:cNvPicPr>
          <p:nvPr/>
        </p:nvPicPr>
        <p:blipFill>
          <a:blip r:embed="rId2"/>
          <a:stretch>
            <a:fillRect/>
          </a:stretch>
        </p:blipFill>
        <p:spPr>
          <a:xfrm>
            <a:off x="7755195" y="678729"/>
            <a:ext cx="4311956" cy="5987437"/>
          </a:xfrm>
          <a:prstGeom prst="rect">
            <a:avLst/>
          </a:prstGeom>
          <a:effectLst>
            <a:outerShdw blurRad="50800" dist="38100" dir="10800000" algn="r" rotWithShape="0">
              <a:prstClr val="black">
                <a:alpha val="40000"/>
              </a:prstClr>
            </a:outerShdw>
          </a:effectLst>
        </p:spPr>
      </p:pic>
      <p:sp>
        <p:nvSpPr>
          <p:cNvPr id="2" name="TextovéPole 1">
            <a:extLst>
              <a:ext uri="{FF2B5EF4-FFF2-40B4-BE49-F238E27FC236}">
                <a16:creationId xmlns:a16="http://schemas.microsoft.com/office/drawing/2014/main" id="{A4DB113D-28A5-5574-2018-BC45B4E8169C}"/>
              </a:ext>
            </a:extLst>
          </p:cNvPr>
          <p:cNvSpPr txBox="1"/>
          <p:nvPr/>
        </p:nvSpPr>
        <p:spPr>
          <a:xfrm>
            <a:off x="462899" y="869084"/>
            <a:ext cx="10985030" cy="1015663"/>
          </a:xfrm>
          <a:prstGeom prst="rect">
            <a:avLst/>
          </a:prstGeom>
          <a:noFill/>
        </p:spPr>
        <p:txBody>
          <a:bodyPr wrap="square" rtlCol="0">
            <a:spAutoFit/>
          </a:bodyPr>
          <a:lstStyle/>
          <a:p>
            <a:r>
              <a:rPr lang="cs-CZ" sz="2000" dirty="0">
                <a:solidFill>
                  <a:srgbClr val="0070C0"/>
                </a:solidFill>
                <a:latin typeface="Cavolini" panose="03000502040302020204" pitchFamily="66" charset="0"/>
                <a:cs typeface="Cavolini" panose="03000502040302020204" pitchFamily="66" charset="0"/>
              </a:rPr>
              <a:t>Po </a:t>
            </a:r>
            <a:r>
              <a:rPr lang="cs-CZ" sz="2000" u="sng" dirty="0">
                <a:solidFill>
                  <a:srgbClr val="0070C0"/>
                </a:solidFill>
                <a:latin typeface="Cavolini" panose="03000502040302020204" pitchFamily="66" charset="0"/>
                <a:cs typeface="Cavolini" panose="03000502040302020204" pitchFamily="66" charset="0"/>
              </a:rPr>
              <a:t>druhém</a:t>
            </a:r>
            <a:r>
              <a:rPr lang="cs-CZ" sz="2000" dirty="0">
                <a:solidFill>
                  <a:srgbClr val="0070C0"/>
                </a:solidFill>
                <a:latin typeface="Cavolini" panose="03000502040302020204" pitchFamily="66" charset="0"/>
                <a:cs typeface="Cavolini" panose="03000502040302020204" pitchFamily="66" charset="0"/>
              </a:rPr>
              <a:t> sdělení </a:t>
            </a:r>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2000" dirty="0">
                <a:solidFill>
                  <a:srgbClr val="0070C0"/>
                </a:solidFill>
                <a:latin typeface="Cavolini" panose="03000502040302020204" pitchFamily="66" charset="0"/>
                <a:cs typeface="Cavolini" panose="03000502040302020204" pitchFamily="66" charset="0"/>
              </a:rPr>
              <a:t> přerušuje práci na </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tetralogii</a:t>
            </a:r>
            <a:r>
              <a:rPr lang="cs-CZ" sz="2000" dirty="0">
                <a:solidFill>
                  <a:srgbClr val="0070C0"/>
                </a:solidFill>
                <a:latin typeface="Cavolini" panose="03000502040302020204" pitchFamily="66" charset="0"/>
                <a:cs typeface="Cavolini" panose="03000502040302020204" pitchFamily="66" charset="0"/>
              </a:rPr>
              <a:t>  </a:t>
            </a:r>
            <a:r>
              <a:rPr lang="cs-CZ" sz="2000" i="1" u="sng" dirty="0">
                <a:solidFill>
                  <a:srgbClr val="0070C0"/>
                </a:solidFill>
                <a:latin typeface="Cavolini" panose="03000502040302020204" pitchFamily="66" charset="0"/>
                <a:cs typeface="Cavolini" panose="03000502040302020204" pitchFamily="66" charset="0"/>
              </a:rPr>
              <a:t>Kvantování jako problém vlastních hodnot</a:t>
            </a:r>
            <a:r>
              <a:rPr lang="cs-CZ" sz="2000" i="1" dirty="0">
                <a:solidFill>
                  <a:srgbClr val="0070C0"/>
                </a:solidFill>
                <a:latin typeface="Cavolini" panose="03000502040302020204" pitchFamily="66" charset="0"/>
                <a:cs typeface="Cavolini" panose="03000502040302020204" pitchFamily="66" charset="0"/>
              </a:rPr>
              <a:t> </a:t>
            </a:r>
            <a:r>
              <a:rPr lang="cs-CZ" sz="2000" dirty="0">
                <a:solidFill>
                  <a:srgbClr val="0070C0"/>
                </a:solidFill>
                <a:latin typeface="Cavolini" panose="03000502040302020204" pitchFamily="66" charset="0"/>
                <a:cs typeface="Cavolini" panose="03000502040302020204" pitchFamily="66" charset="0"/>
              </a:rPr>
              <a:t>a ukazuje, že jeho </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vlnová</a:t>
            </a:r>
            <a:r>
              <a:rPr lang="cs-CZ" sz="2000" dirty="0">
                <a:solidFill>
                  <a:srgbClr val="0070C0"/>
                </a:solidFill>
                <a:latin typeface="Cavolini" panose="03000502040302020204" pitchFamily="66" charset="0"/>
                <a:cs typeface="Cavolini" panose="03000502040302020204" pitchFamily="66" charset="0"/>
              </a:rPr>
              <a:t> a Heisenbergova </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maticová</a:t>
            </a:r>
            <a:r>
              <a:rPr lang="cs-CZ" sz="2000" dirty="0">
                <a:solidFill>
                  <a:srgbClr val="0070C0"/>
                </a:solidFill>
                <a:latin typeface="Cavolini" panose="03000502040302020204" pitchFamily="66" charset="0"/>
                <a:cs typeface="Cavolini" panose="03000502040302020204" pitchFamily="66" charset="0"/>
              </a:rPr>
              <a:t> mechanika jsou ekvivalentní.</a:t>
            </a:r>
          </a:p>
        </p:txBody>
      </p:sp>
    </p:spTree>
    <p:extLst>
      <p:ext uri="{BB962C8B-B14F-4D97-AF65-F5344CB8AC3E}">
        <p14:creationId xmlns:p14="http://schemas.microsoft.com/office/powerpoint/2010/main" val="175412074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0B76BD9-BD36-B7F4-4701-36193C802290}"/>
              </a:ext>
            </a:extLst>
          </p:cNvPr>
          <p:cNvSpPr txBox="1"/>
          <p:nvPr/>
        </p:nvSpPr>
        <p:spPr>
          <a:xfrm>
            <a:off x="462899" y="854082"/>
            <a:ext cx="11315612" cy="5912388"/>
          </a:xfrm>
          <a:prstGeom prst="rect">
            <a:avLst/>
          </a:prstGeom>
          <a:noFill/>
        </p:spPr>
        <p:txBody>
          <a:bodyPr wrap="square">
            <a:spAutoFit/>
          </a:bodyPr>
          <a:lstStyle/>
          <a:p>
            <a:pPr>
              <a:lnSpc>
                <a:spcPct val="107000"/>
              </a:lnSpc>
              <a:spcAft>
                <a:spcPts val="800"/>
              </a:spcAft>
            </a:pPr>
            <a:r>
              <a:rPr lang="cs-CZ" sz="2000" dirty="0">
                <a:solidFill>
                  <a:srgbClr val="0070C0"/>
                </a:solidFill>
                <a:latin typeface="Cavolini" panose="03000502040302020204" pitchFamily="66" charset="0"/>
                <a:cs typeface="Cavolini" panose="03000502040302020204" pitchFamily="66" charset="0"/>
              </a:rPr>
              <a:t>Článek začíná takto: </a:t>
            </a:r>
            <a:r>
              <a:rPr lang="cs-CZ" sz="2000"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„Při mimořádné odlišnosti výchozích předpokladů a přístupů </a:t>
            </a:r>
            <a:r>
              <a:rPr lang="en-US" sz="2000"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a:t>
            </a:r>
            <a:r>
              <a:rPr lang="en-US" sz="2000" kern="100" dirty="0" err="1">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obou</a:t>
            </a:r>
            <a:r>
              <a:rPr lang="en-US" sz="2000"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 </a:t>
            </a:r>
            <a:r>
              <a:rPr lang="en-US" sz="2000" kern="100" dirty="0" err="1">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teori</a:t>
            </a:r>
            <a:r>
              <a:rPr lang="cs-CZ" sz="2000"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í</a:t>
            </a:r>
            <a:r>
              <a:rPr lang="en-US" sz="2000"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a:t>
            </a:r>
            <a:r>
              <a:rPr lang="cs-CZ" sz="2000"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 je poměrně podivuhodné, že tyto dvě nové kvantové teorie se shodují v dosud známých speciálních výsledcích i tam, kde se odchylují od staré kvantové teorie. (…) To je opravdu velmi pozoruhodné, neboť výchozí předpoklady, představy, metoda, celý matematický aparát se zdají být skutečně zásadně odlišné.</a:t>
            </a:r>
          </a:p>
          <a:p>
            <a:pPr>
              <a:lnSpc>
                <a:spcPct val="107000"/>
              </a:lnSpc>
              <a:spcAft>
                <a:spcPts val="800"/>
              </a:spcAft>
              <a:buNone/>
            </a:pPr>
            <a:r>
              <a:rPr lang="cs-CZ" sz="2000"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Především se však zdá, že odklon od klasické mechaniky v obou teoriích probíhá téměř diametrálně opačným směrem. </a:t>
            </a:r>
            <a:r>
              <a:rPr lang="cs-CZ" sz="2000" u="sng"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U Heisenberga jsou klasické spojité proměnné nahrazeny systémy diskrétních číselných veličin (maticemi),</a:t>
            </a:r>
            <a:r>
              <a:rPr lang="cs-CZ" sz="2000"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 které jsou (…) určeny algebraickými rovnicemi. Autoři sami označují tuto teorii za ‚pravou dis</a:t>
            </a:r>
            <a:r>
              <a:rPr lang="cs-CZ" sz="2000" kern="100" dirty="0">
                <a:solidFill>
                  <a:schemeClr val="accent2">
                    <a:lumMod val="75000"/>
                  </a:schemeClr>
                </a:solidFill>
                <a:latin typeface="Cavolini" panose="03000502040302020204" pitchFamily="66" charset="0"/>
                <a:ea typeface="Aptos" panose="020B0004020202020204" pitchFamily="34" charset="0"/>
                <a:cs typeface="Cavolini" panose="03000502040302020204" pitchFamily="66" charset="0"/>
              </a:rPr>
              <a:t>kontinuální </a:t>
            </a:r>
            <a:r>
              <a:rPr lang="cs-CZ" sz="2000"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teorii‘.</a:t>
            </a:r>
          </a:p>
          <a:p>
            <a:pPr>
              <a:lnSpc>
                <a:spcPct val="107000"/>
              </a:lnSpc>
              <a:spcAft>
                <a:spcPts val="800"/>
              </a:spcAft>
              <a:buNone/>
            </a:pPr>
            <a:r>
              <a:rPr lang="cs-CZ" sz="2000" u="sng"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Vlnová mechanika naopak představuje krok od </a:t>
            </a:r>
            <a:r>
              <a:rPr lang="cs-CZ" sz="2000" u="sng" kern="100" dirty="0">
                <a:solidFill>
                  <a:schemeClr val="accent2">
                    <a:lumMod val="75000"/>
                  </a:schemeClr>
                </a:solidFill>
                <a:effectLst>
                  <a:outerShdw blurRad="38100" dist="38100" dir="2700000" algn="tl">
                    <a:srgbClr val="000000">
                      <a:alpha val="43137"/>
                    </a:srgbClr>
                  </a:outerShdw>
                </a:effectLst>
                <a:latin typeface="Cavolini" panose="03000502040302020204" pitchFamily="66" charset="0"/>
                <a:ea typeface="Aptos" panose="020B0004020202020204" pitchFamily="34" charset="0"/>
                <a:cs typeface="Cavolini" panose="03000502040302020204" pitchFamily="66" charset="0"/>
              </a:rPr>
              <a:t>klasické mechaniky</a:t>
            </a:r>
            <a:r>
              <a:rPr lang="cs-CZ" sz="2000" u="sng"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 směrem ke </a:t>
            </a:r>
            <a:r>
              <a:rPr lang="cs-CZ" sz="2000" u="sng" kern="100" dirty="0">
                <a:solidFill>
                  <a:schemeClr val="accent2">
                    <a:lumMod val="75000"/>
                  </a:schemeClr>
                </a:solidFill>
                <a:effectLst>
                  <a:outerShdw blurRad="38100" dist="38100" dir="2700000" algn="tl">
                    <a:srgbClr val="000000">
                      <a:alpha val="43137"/>
                    </a:srgbClr>
                  </a:outerShdw>
                </a:effectLst>
                <a:latin typeface="Cavolini" panose="03000502040302020204" pitchFamily="66" charset="0"/>
                <a:ea typeface="Aptos" panose="020B0004020202020204" pitchFamily="34" charset="0"/>
                <a:cs typeface="Cavolini" panose="03000502040302020204" pitchFamily="66" charset="0"/>
              </a:rPr>
              <a:t>kontinuální teorii </a:t>
            </a:r>
            <a:r>
              <a:rPr lang="cs-CZ" sz="2000"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a:t>
            </a:r>
          </a:p>
          <a:p>
            <a:pPr>
              <a:buNone/>
            </a:pPr>
            <a:r>
              <a:rPr lang="cs-CZ" sz="20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V následujícím textu má být nyní odhalena velmi intimní vnitřní souvislost mezi Heisenbergovou kvantovou mechanikou a mou vlnovou mechanikou.     Z formálně matematického hlediska by ji bylo možno považovat za </a:t>
            </a:r>
            <a:r>
              <a:rPr lang="cs-CZ" sz="2000" b="1"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identitu obou teorií</a:t>
            </a:r>
            <a:r>
              <a:rPr lang="cs-CZ" sz="20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a:t>
            </a:r>
            <a:endParaRPr lang="cs-CZ" sz="2000" dirty="0">
              <a:solidFill>
                <a:schemeClr val="accent2">
                  <a:lumMod val="75000"/>
                </a:schemeClr>
              </a:solidFill>
              <a:latin typeface="Cavolini" panose="03000502040302020204" pitchFamily="66" charset="0"/>
              <a:cs typeface="Cavolini" panose="03000502040302020204" pitchFamily="66" charset="0"/>
            </a:endParaRPr>
          </a:p>
        </p:txBody>
      </p:sp>
      <p:sp>
        <p:nvSpPr>
          <p:cNvPr id="4" name="Obdélník 3">
            <a:extLst>
              <a:ext uri="{FF2B5EF4-FFF2-40B4-BE49-F238E27FC236}">
                <a16:creationId xmlns:a16="http://schemas.microsoft.com/office/drawing/2014/main" id="{FB3B704A-AD75-FE99-5BA1-18B824EF9739}"/>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 name="TextovéPole 4">
            <a:extLst>
              <a:ext uri="{FF2B5EF4-FFF2-40B4-BE49-F238E27FC236}">
                <a16:creationId xmlns:a16="http://schemas.microsoft.com/office/drawing/2014/main" id="{5FECAD03-EC6C-DA72-8D43-937B0DA42B08}"/>
              </a:ext>
            </a:extLst>
          </p:cNvPr>
          <p:cNvSpPr txBox="1"/>
          <p:nvPr/>
        </p:nvSpPr>
        <p:spPr>
          <a:xfrm>
            <a:off x="5346083" y="18459"/>
            <a:ext cx="1514261" cy="461665"/>
          </a:xfrm>
          <a:prstGeom prst="rect">
            <a:avLst/>
          </a:prstGeom>
          <a:noFill/>
        </p:spPr>
        <p:txBody>
          <a:bodyPr wrap="none" rtlCol="0">
            <a:spAutoFit/>
          </a:bodyPr>
          <a:lstStyle/>
          <a:p>
            <a:r>
              <a:rPr lang="cs-CZ" sz="2400" cap="small" dirty="0">
                <a:solidFill>
                  <a:srgbClr val="70AD47">
                    <a:lumMod val="50000"/>
                  </a:srgbClr>
                </a:solidFill>
                <a:latin typeface="Calibri" panose="020F0502020204030204"/>
              </a:rPr>
              <a:t>Intermezzo</a:t>
            </a:r>
          </a:p>
        </p:txBody>
      </p:sp>
      <p:sp>
        <p:nvSpPr>
          <p:cNvPr id="2" name="TextovéPole 1">
            <a:extLst>
              <a:ext uri="{FF2B5EF4-FFF2-40B4-BE49-F238E27FC236}">
                <a16:creationId xmlns:a16="http://schemas.microsoft.com/office/drawing/2014/main" id="{A038A49D-2C42-87DB-0075-72A88CA564DB}"/>
              </a:ext>
            </a:extLst>
          </p:cNvPr>
          <p:cNvSpPr txBox="1"/>
          <p:nvPr/>
        </p:nvSpPr>
        <p:spPr>
          <a:xfrm>
            <a:off x="10251832" y="8995"/>
            <a:ext cx="1540486" cy="461665"/>
          </a:xfrm>
          <a:prstGeom prst="rect">
            <a:avLst/>
          </a:prstGeom>
          <a:noFill/>
        </p:spPr>
        <p:txBody>
          <a:bodyPr wrap="none" rtlCol="0">
            <a:spAutoFit/>
          </a:bodyPr>
          <a:lstStyle/>
          <a:p>
            <a:r>
              <a:rPr lang="cs-CZ" sz="2400" cap="small" dirty="0">
                <a:highlight>
                  <a:srgbClr val="FFFF00"/>
                </a:highlight>
                <a:latin typeface="Calibri" panose="020F0502020204030204" pitchFamily="34" charset="0"/>
                <a:ea typeface="Calibri" panose="020F0502020204030204" pitchFamily="34" charset="0"/>
                <a:cs typeface="Calibri" panose="020F0502020204030204" pitchFamily="34" charset="0"/>
              </a:rPr>
              <a:t>ekvivalence</a:t>
            </a:r>
          </a:p>
        </p:txBody>
      </p:sp>
    </p:spTree>
    <p:extLst>
      <p:ext uri="{BB962C8B-B14F-4D97-AF65-F5344CB8AC3E}">
        <p14:creationId xmlns:p14="http://schemas.microsoft.com/office/powerpoint/2010/main" val="279187482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2D80BD27-BC02-984B-54BE-B6F0B4B2F1BC}"/>
              </a:ext>
            </a:extLst>
          </p:cNvPr>
          <p:cNvSpPr txBox="1"/>
          <p:nvPr/>
        </p:nvSpPr>
        <p:spPr>
          <a:xfrm>
            <a:off x="230376" y="1386852"/>
            <a:ext cx="6012573" cy="400110"/>
          </a:xfrm>
          <a:prstGeom prst="rect">
            <a:avLst/>
          </a:prstGeom>
          <a:noFill/>
        </p:spPr>
        <p:txBody>
          <a:bodyPr wrap="square" rtlCol="0">
            <a:spAutoFit/>
          </a:bodyPr>
          <a:lstStyle/>
          <a:p>
            <a:pPr marL="342900" indent="-342900">
              <a:buFont typeface="Wingdings" panose="05000000000000000000" pitchFamily="2" charset="2"/>
              <a:buChar char="§"/>
            </a:pPr>
            <a:r>
              <a:rPr lang="cs-CZ" sz="2000" dirty="0">
                <a:solidFill>
                  <a:srgbClr val="0070C0"/>
                </a:solidFill>
                <a:latin typeface="Cavolini" panose="03000502040302020204" pitchFamily="66" charset="0"/>
                <a:cs typeface="Cavolini" panose="03000502040302020204" pitchFamily="66" charset="0"/>
              </a:rPr>
              <a:t>zavádí lineární </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diferenciální</a:t>
            </a:r>
            <a:r>
              <a:rPr lang="cs-CZ" sz="2000" dirty="0">
                <a:solidFill>
                  <a:srgbClr val="0070C0"/>
                </a:solidFill>
                <a:latin typeface="Cavolini" panose="03000502040302020204" pitchFamily="66" charset="0"/>
                <a:cs typeface="Cavolini" panose="03000502040302020204" pitchFamily="66" charset="0"/>
              </a:rPr>
              <a:t> operátory</a:t>
            </a:r>
          </a:p>
        </p:txBody>
      </p:sp>
      <p:sp>
        <p:nvSpPr>
          <p:cNvPr id="3" name="TextovéPole 2">
            <a:extLst>
              <a:ext uri="{FF2B5EF4-FFF2-40B4-BE49-F238E27FC236}">
                <a16:creationId xmlns:a16="http://schemas.microsoft.com/office/drawing/2014/main" id="{B63AF67B-3D03-310B-163C-CEE8A6825270}"/>
              </a:ext>
            </a:extLst>
          </p:cNvPr>
          <p:cNvSpPr txBox="1"/>
          <p:nvPr/>
        </p:nvSpPr>
        <p:spPr>
          <a:xfrm>
            <a:off x="562068" y="2381934"/>
            <a:ext cx="11468565" cy="400110"/>
          </a:xfrm>
          <a:prstGeom prst="rect">
            <a:avLst/>
          </a:prstGeom>
          <a:noFill/>
        </p:spPr>
        <p:txBody>
          <a:bodyPr wrap="square" rtlCol="0">
            <a:spAutoFit/>
          </a:bodyPr>
          <a:lstStyle/>
          <a:p>
            <a:r>
              <a:rPr lang="cs-CZ" sz="2000" dirty="0">
                <a:solidFill>
                  <a:srgbClr val="0070C0"/>
                </a:solidFill>
                <a:latin typeface="Cavolini" panose="03000502040302020204" pitchFamily="66" charset="0"/>
                <a:cs typeface="Cavolini" panose="03000502040302020204" pitchFamily="66" charset="0"/>
              </a:rPr>
              <a:t>a vytváří operátorový formalismus nahrazující göttingenské maticové schéma </a:t>
            </a:r>
          </a:p>
        </p:txBody>
      </p:sp>
      <mc:AlternateContent xmlns:mc="http://schemas.openxmlformats.org/markup-compatibility/2006" xmlns:a14="http://schemas.microsoft.com/office/drawing/2010/main">
        <mc:Choice Requires="a14">
          <p:sp>
            <p:nvSpPr>
              <p:cNvPr id="4" name="TextovéPole 3">
                <a:extLst>
                  <a:ext uri="{FF2B5EF4-FFF2-40B4-BE49-F238E27FC236}">
                    <a16:creationId xmlns:a16="http://schemas.microsoft.com/office/drawing/2014/main" id="{D52B3AB7-0F53-1D46-8C91-9127C56DAC47}"/>
                  </a:ext>
                </a:extLst>
              </p:cNvPr>
              <p:cNvSpPr txBox="1"/>
              <p:nvPr/>
            </p:nvSpPr>
            <p:spPr>
              <a:xfrm>
                <a:off x="6490447" y="1461401"/>
                <a:ext cx="2582502" cy="76450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rPr>
                        <m:t>𝑝</m:t>
                      </m:r>
                      <m:r>
                        <a:rPr lang="cs-CZ" sz="2400" b="0" i="1" smtClean="0">
                          <a:latin typeface="Cambria Math" panose="02040503050406030204" pitchFamily="18" charset="0"/>
                          <a:ea typeface="Cambria Math" panose="02040503050406030204" pitchFamily="18" charset="0"/>
                        </a:rPr>
                        <m:t>→</m:t>
                      </m:r>
                      <m:r>
                        <a:rPr lang="cs-CZ" sz="2400" i="1">
                          <a:latin typeface="Cambria Math" panose="02040503050406030204" pitchFamily="18" charset="0"/>
                        </a:rPr>
                        <m:t>𝐾</m:t>
                      </m:r>
                      <m:f>
                        <m:fPr>
                          <m:ctrlPr>
                            <a:rPr lang="cs-CZ" sz="2400" i="1">
                              <a:latin typeface="Cambria Math" panose="02040503050406030204" pitchFamily="18" charset="0"/>
                            </a:rPr>
                          </m:ctrlPr>
                        </m:fPr>
                        <m:num>
                          <m:r>
                            <a:rPr lang="cs-CZ" sz="2400" i="1">
                              <a:latin typeface="Cambria Math" panose="02040503050406030204" pitchFamily="18" charset="0"/>
                            </a:rPr>
                            <m:t>𝜕</m:t>
                          </m:r>
                        </m:num>
                        <m:den>
                          <m:r>
                            <a:rPr lang="cs-CZ" sz="2400" i="1">
                              <a:latin typeface="Cambria Math" panose="02040503050406030204" pitchFamily="18" charset="0"/>
                            </a:rPr>
                            <m:t>𝜕</m:t>
                          </m:r>
                          <m:r>
                            <a:rPr lang="cs-CZ" sz="2400" i="1">
                              <a:latin typeface="Cambria Math" panose="02040503050406030204" pitchFamily="18" charset="0"/>
                            </a:rPr>
                            <m:t>𝑞</m:t>
                          </m:r>
                        </m:den>
                      </m:f>
                      <m:r>
                        <a:rPr lang="cs-CZ" sz="2400" i="1">
                          <a:latin typeface="Cambria Math" panose="02040503050406030204" pitchFamily="18" charset="0"/>
                        </a:rPr>
                        <m:t> , </m:t>
                      </m:r>
                      <m:r>
                        <a:rPr lang="cs-CZ" sz="2400" i="1">
                          <a:latin typeface="Cambria Math" panose="02040503050406030204" pitchFamily="18" charset="0"/>
                        </a:rPr>
                        <m:t>𝐾</m:t>
                      </m:r>
                      <m:r>
                        <a:rPr lang="cs-CZ" sz="2400" i="1">
                          <a:latin typeface="Cambria Math" panose="02040503050406030204" pitchFamily="18" charset="0"/>
                        </a:rPr>
                        <m:t>=</m:t>
                      </m:r>
                      <m:f>
                        <m:fPr>
                          <m:ctrlPr>
                            <a:rPr lang="cs-CZ" sz="2400" i="1">
                              <a:latin typeface="Cambria Math" panose="02040503050406030204" pitchFamily="18" charset="0"/>
                            </a:rPr>
                          </m:ctrlPr>
                        </m:fPr>
                        <m:num>
                          <m:r>
                            <a:rPr lang="cs-CZ" sz="2400" i="1">
                              <a:latin typeface="Cambria Math" panose="02040503050406030204" pitchFamily="18" charset="0"/>
                            </a:rPr>
                            <m:t>h</m:t>
                          </m:r>
                        </m:num>
                        <m:den>
                          <m:r>
                            <a:rPr lang="cs-CZ" sz="2400" i="1">
                              <a:latin typeface="Cambria Math" panose="02040503050406030204" pitchFamily="18" charset="0"/>
                            </a:rPr>
                            <m:t>2</m:t>
                          </m:r>
                          <m:r>
                            <a:rPr lang="cs-CZ" sz="2400" i="1">
                              <a:latin typeface="Cambria Math" panose="02040503050406030204" pitchFamily="18" charset="0"/>
                            </a:rPr>
                            <m:t>𝜋</m:t>
                          </m:r>
                          <m:r>
                            <m:rPr>
                              <m:sty m:val="p"/>
                            </m:rPr>
                            <a:rPr lang="cs-CZ" sz="2400">
                              <a:latin typeface="Cambria Math" panose="02040503050406030204" pitchFamily="18" charset="0"/>
                            </a:rPr>
                            <m:t>i</m:t>
                          </m:r>
                        </m:den>
                      </m:f>
                    </m:oMath>
                  </m:oMathPara>
                </a14:m>
                <a:endParaRPr lang="cs-CZ" sz="2400" dirty="0"/>
              </a:p>
            </p:txBody>
          </p:sp>
        </mc:Choice>
        <mc:Fallback xmlns="">
          <p:sp>
            <p:nvSpPr>
              <p:cNvPr id="4" name="TextovéPole 3">
                <a:extLst>
                  <a:ext uri="{FF2B5EF4-FFF2-40B4-BE49-F238E27FC236}">
                    <a16:creationId xmlns:a16="http://schemas.microsoft.com/office/drawing/2014/main" id="{D52B3AB7-0F53-1D46-8C91-9127C56DAC47}"/>
                  </a:ext>
                </a:extLst>
              </p:cNvPr>
              <p:cNvSpPr txBox="1">
                <a:spLocks noRot="1" noChangeAspect="1" noMove="1" noResize="1" noEditPoints="1" noAdjustHandles="1" noChangeArrowheads="1" noChangeShapeType="1" noTextEdit="1"/>
              </p:cNvSpPr>
              <p:nvPr/>
            </p:nvSpPr>
            <p:spPr>
              <a:xfrm>
                <a:off x="6490447" y="1461401"/>
                <a:ext cx="2582502" cy="764505"/>
              </a:xfrm>
              <a:prstGeom prst="rect">
                <a:avLst/>
              </a:prstGeom>
              <a:blipFill>
                <a:blip r:embed="rId2"/>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5" name="TextovéPole 4">
                <a:extLst>
                  <a:ext uri="{FF2B5EF4-FFF2-40B4-BE49-F238E27FC236}">
                    <a16:creationId xmlns:a16="http://schemas.microsoft.com/office/drawing/2014/main" id="{23BEF4D1-179B-10CB-783C-D28E53C0F0A4}"/>
                  </a:ext>
                </a:extLst>
              </p:cNvPr>
              <p:cNvSpPr txBox="1"/>
              <p:nvPr/>
            </p:nvSpPr>
            <p:spPr>
              <a:xfrm>
                <a:off x="221410" y="2997354"/>
                <a:ext cx="11576141" cy="440120"/>
              </a:xfrm>
              <a:prstGeom prst="rect">
                <a:avLst/>
              </a:prstGeom>
              <a:noFill/>
            </p:spPr>
            <p:txBody>
              <a:bodyPr wrap="square" rtlCol="0">
                <a:spAutoFit/>
              </a:bodyPr>
              <a:lstStyle/>
              <a:p>
                <a:pPr marL="342900" indent="-342900">
                  <a:buFont typeface="Wingdings" panose="05000000000000000000" pitchFamily="2" charset="2"/>
                  <a:buChar char="§"/>
                </a:pPr>
                <a:r>
                  <a:rPr lang="cs-CZ" sz="2000" dirty="0">
                    <a:solidFill>
                      <a:srgbClr val="0070C0"/>
                    </a:solidFill>
                    <a:latin typeface="Cavolini" panose="03000502040302020204" pitchFamily="66" charset="0"/>
                    <a:cs typeface="Cavolini" panose="03000502040302020204" pitchFamily="66" charset="0"/>
                  </a:rPr>
                  <a:t>operátoru </a:t>
                </a:r>
                <a14:m>
                  <m:oMath xmlns:m="http://schemas.openxmlformats.org/officeDocument/2006/math">
                    <m:acc>
                      <m:accPr>
                        <m:chr m:val="̂"/>
                        <m:ctrlPr>
                          <a:rPr lang="cs-CZ" sz="2200" b="0" i="1" smtClean="0">
                            <a:solidFill>
                              <a:srgbClr val="C00000"/>
                            </a:solidFill>
                            <a:latin typeface="Cambria Math" panose="02040503050406030204" pitchFamily="18" charset="0"/>
                            <a:cs typeface="Cavolini" panose="03000502040302020204" pitchFamily="66" charset="0"/>
                          </a:rPr>
                        </m:ctrlPr>
                      </m:accPr>
                      <m:e>
                        <m:r>
                          <a:rPr lang="cs-CZ" sz="2200" b="0" i="1" smtClean="0">
                            <a:solidFill>
                              <a:srgbClr val="C00000"/>
                            </a:solidFill>
                            <a:latin typeface="Cambria Math" panose="02040503050406030204" pitchFamily="18" charset="0"/>
                            <a:cs typeface="Cavolini" panose="03000502040302020204" pitchFamily="66" charset="0"/>
                          </a:rPr>
                          <m:t>𝐹</m:t>
                        </m:r>
                      </m:e>
                    </m:acc>
                  </m:oMath>
                </a14:m>
                <a:r>
                  <a:rPr lang="cs-CZ" sz="2200" dirty="0">
                    <a:solidFill>
                      <a:srgbClr val="C00000"/>
                    </a:solidFill>
                    <a:latin typeface="Cavolini" panose="03000502040302020204" pitchFamily="66" charset="0"/>
                    <a:cs typeface="Cavolini" panose="03000502040302020204" pitchFamily="66" charset="0"/>
                  </a:rPr>
                  <a:t> </a:t>
                </a:r>
                <a:r>
                  <a:rPr lang="cs-CZ" sz="2000" dirty="0">
                    <a:solidFill>
                      <a:srgbClr val="0070C0"/>
                    </a:solidFill>
                    <a:latin typeface="Cavolini" panose="03000502040302020204" pitchFamily="66" charset="0"/>
                    <a:cs typeface="Cavolini" panose="03000502040302020204" pitchFamily="66" charset="0"/>
                  </a:rPr>
                  <a:t>přiřazuje matici, jejíž </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maticové prvky </a:t>
                </a:r>
                <a:r>
                  <a:rPr lang="cs-CZ" sz="2000" dirty="0">
                    <a:solidFill>
                      <a:srgbClr val="0070C0"/>
                    </a:solidFill>
                    <a:latin typeface="Cavolini" panose="03000502040302020204" pitchFamily="66" charset="0"/>
                    <a:cs typeface="Cavolini" panose="03000502040302020204" pitchFamily="66" charset="0"/>
                  </a:rPr>
                  <a:t>definuje integrálem</a:t>
                </a:r>
              </a:p>
            </p:txBody>
          </p:sp>
        </mc:Choice>
        <mc:Fallback xmlns="">
          <p:sp>
            <p:nvSpPr>
              <p:cNvPr id="5" name="TextovéPole 4">
                <a:extLst>
                  <a:ext uri="{FF2B5EF4-FFF2-40B4-BE49-F238E27FC236}">
                    <a16:creationId xmlns:a16="http://schemas.microsoft.com/office/drawing/2014/main" id="{23BEF4D1-179B-10CB-783C-D28E53C0F0A4}"/>
                  </a:ext>
                </a:extLst>
              </p:cNvPr>
              <p:cNvSpPr txBox="1">
                <a:spLocks noRot="1" noChangeAspect="1" noMove="1" noResize="1" noEditPoints="1" noAdjustHandles="1" noChangeArrowheads="1" noChangeShapeType="1" noTextEdit="1"/>
              </p:cNvSpPr>
              <p:nvPr/>
            </p:nvSpPr>
            <p:spPr>
              <a:xfrm>
                <a:off x="221410" y="2997354"/>
                <a:ext cx="11576141" cy="440120"/>
              </a:xfrm>
              <a:prstGeom prst="rect">
                <a:avLst/>
              </a:prstGeom>
              <a:blipFill>
                <a:blip r:embed="rId3"/>
                <a:stretch>
                  <a:fillRect l="-474" t="-8333" b="-29167"/>
                </a:stretch>
              </a:blipFill>
            </p:spPr>
            <p:txBody>
              <a:bodyPr/>
              <a:lstStyle/>
              <a:p>
                <a:r>
                  <a:rPr lang="cs-CZ">
                    <a:noFill/>
                  </a:rPr>
                  <a:t> </a:t>
                </a:r>
              </a:p>
            </p:txBody>
          </p:sp>
        </mc:Fallback>
      </mc:AlternateContent>
      <p:sp>
        <p:nvSpPr>
          <p:cNvPr id="10" name="TextovéPole 9">
            <a:extLst>
              <a:ext uri="{FF2B5EF4-FFF2-40B4-BE49-F238E27FC236}">
                <a16:creationId xmlns:a16="http://schemas.microsoft.com/office/drawing/2014/main" id="{F1F4481E-3AC5-67B6-946A-53948A2037A2}"/>
              </a:ext>
            </a:extLst>
          </p:cNvPr>
          <p:cNvSpPr txBox="1"/>
          <p:nvPr/>
        </p:nvSpPr>
        <p:spPr>
          <a:xfrm>
            <a:off x="452201" y="858573"/>
            <a:ext cx="3958434" cy="400110"/>
          </a:xfrm>
          <a:prstGeom prst="rect">
            <a:avLst/>
          </a:prstGeom>
          <a:noFill/>
        </p:spPr>
        <p:txBody>
          <a:bodyPr wrap="square" rtlCol="0">
            <a:spAutoFit/>
          </a:bodyPr>
          <a:lstStyle/>
          <a:p>
            <a:r>
              <a:rPr lang="cs-CZ" sz="2000" dirty="0">
                <a:solidFill>
                  <a:srgbClr val="0070C0"/>
                </a:solidFill>
                <a:latin typeface="Cavolini" panose="03000502040302020204" pitchFamily="66" charset="0"/>
                <a:cs typeface="Cavolini" panose="03000502040302020204" pitchFamily="66" charset="0"/>
              </a:rPr>
              <a:t>V této práci </a:t>
            </a:r>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endParaRPr lang="cs-CZ" sz="2000" dirty="0">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endParaRPr>
          </a:p>
        </p:txBody>
      </p:sp>
      <mc:AlternateContent xmlns:mc="http://schemas.openxmlformats.org/markup-compatibility/2006" xmlns:a14="http://schemas.microsoft.com/office/drawing/2010/main">
        <mc:Choice Requires="a14">
          <p:sp>
            <p:nvSpPr>
              <p:cNvPr id="11" name="TextovéPole 10">
                <a:extLst>
                  <a:ext uri="{FF2B5EF4-FFF2-40B4-BE49-F238E27FC236}">
                    <a16:creationId xmlns:a16="http://schemas.microsoft.com/office/drawing/2014/main" id="{6F031AD3-16F3-1100-3E35-D3234E55F41F}"/>
                  </a:ext>
                </a:extLst>
              </p:cNvPr>
              <p:cNvSpPr txBox="1"/>
              <p:nvPr/>
            </p:nvSpPr>
            <p:spPr>
              <a:xfrm>
                <a:off x="6329082" y="3518646"/>
                <a:ext cx="3461490" cy="96872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cs-CZ" sz="2400" i="1">
                              <a:latin typeface="Cambria Math" panose="02040503050406030204" pitchFamily="18" charset="0"/>
                            </a:rPr>
                          </m:ctrlPr>
                        </m:sSupPr>
                        <m:e>
                          <m:r>
                            <a:rPr lang="cs-CZ" sz="2400" i="1">
                              <a:latin typeface="Cambria Math" panose="02040503050406030204" pitchFamily="18" charset="0"/>
                            </a:rPr>
                            <m:t>𝐹</m:t>
                          </m:r>
                        </m:e>
                        <m:sup>
                          <m:r>
                            <a:rPr lang="cs-CZ" sz="2400" i="1">
                              <a:latin typeface="Cambria Math" panose="02040503050406030204" pitchFamily="18" charset="0"/>
                            </a:rPr>
                            <m:t>𝑘𝑙</m:t>
                          </m:r>
                        </m:sup>
                      </m:sSup>
                      <m:r>
                        <a:rPr lang="cs-CZ" sz="2400">
                          <a:latin typeface="Cambria Math" panose="02040503050406030204" pitchFamily="18" charset="0"/>
                        </a:rPr>
                        <m:t>=</m:t>
                      </m:r>
                      <m:nary>
                        <m:naryPr>
                          <m:limLoc m:val="undOvr"/>
                          <m:subHide m:val="on"/>
                          <m:supHide m:val="on"/>
                          <m:ctrlPr>
                            <a:rPr lang="cs-CZ" sz="2400" i="1">
                              <a:latin typeface="Cambria Math" panose="02040503050406030204" pitchFamily="18" charset="0"/>
                            </a:rPr>
                          </m:ctrlPr>
                        </m:naryPr>
                        <m:sub/>
                        <m:sup/>
                        <m:e>
                          <m:sSub>
                            <m:sSubPr>
                              <m:ctrlPr>
                                <a:rPr lang="cs-CZ" sz="2400" i="1">
                                  <a:latin typeface="Cambria Math" panose="02040503050406030204" pitchFamily="18" charset="0"/>
                                </a:rPr>
                              </m:ctrlPr>
                            </m:sSubPr>
                            <m:e>
                              <m:r>
                                <a:rPr lang="cs-CZ" sz="2400" i="1">
                                  <a:latin typeface="Cambria Math" panose="02040503050406030204" pitchFamily="18" charset="0"/>
                                </a:rPr>
                                <m:t>𝑢</m:t>
                              </m:r>
                            </m:e>
                            <m:sub>
                              <m:r>
                                <a:rPr lang="cs-CZ" sz="2400" i="1">
                                  <a:latin typeface="Cambria Math" panose="02040503050406030204" pitchFamily="18" charset="0"/>
                                </a:rPr>
                                <m:t>1</m:t>
                              </m:r>
                            </m:sub>
                          </m:sSub>
                          <m:d>
                            <m:dPr>
                              <m:ctrlPr>
                                <a:rPr lang="cs-CZ" sz="2400" i="1">
                                  <a:latin typeface="Cambria Math" panose="02040503050406030204" pitchFamily="18" charset="0"/>
                                </a:rPr>
                              </m:ctrlPr>
                            </m:dPr>
                            <m:e>
                              <m:r>
                                <a:rPr lang="cs-CZ" sz="2400" i="1">
                                  <a:latin typeface="Cambria Math" panose="02040503050406030204" pitchFamily="18" charset="0"/>
                                </a:rPr>
                                <m:t>𝑥</m:t>
                              </m:r>
                            </m:e>
                          </m:d>
                          <m:acc>
                            <m:accPr>
                              <m:chr m:val="̂"/>
                              <m:ctrlPr>
                                <a:rPr lang="cs-CZ" sz="2400" i="1">
                                  <a:latin typeface="Cambria Math" panose="02040503050406030204" pitchFamily="18" charset="0"/>
                                </a:rPr>
                              </m:ctrlPr>
                            </m:accPr>
                            <m:e>
                              <m:r>
                                <a:rPr lang="cs-CZ" sz="2400" i="1">
                                  <a:latin typeface="Cambria Math" panose="02040503050406030204" pitchFamily="18" charset="0"/>
                                </a:rPr>
                                <m:t>𝐹</m:t>
                              </m:r>
                            </m:e>
                          </m:acc>
                          <m:sSub>
                            <m:sSubPr>
                              <m:ctrlPr>
                                <a:rPr lang="cs-CZ" sz="2400" i="1">
                                  <a:latin typeface="Cambria Math" panose="02040503050406030204" pitchFamily="18" charset="0"/>
                                </a:rPr>
                              </m:ctrlPr>
                            </m:sSubPr>
                            <m:e>
                              <m:r>
                                <a:rPr lang="cs-CZ" sz="2400" i="1">
                                  <a:latin typeface="Cambria Math" panose="02040503050406030204" pitchFamily="18" charset="0"/>
                                </a:rPr>
                                <m:t>𝑢</m:t>
                              </m:r>
                            </m:e>
                            <m:sub>
                              <m:r>
                                <a:rPr lang="cs-CZ" sz="2400" i="1">
                                  <a:latin typeface="Cambria Math" panose="02040503050406030204" pitchFamily="18" charset="0"/>
                                </a:rPr>
                                <m:t>2</m:t>
                              </m:r>
                            </m:sub>
                          </m:sSub>
                          <m:d>
                            <m:dPr>
                              <m:ctrlPr>
                                <a:rPr lang="cs-CZ" sz="2400" i="1">
                                  <a:latin typeface="Cambria Math" panose="02040503050406030204" pitchFamily="18" charset="0"/>
                                </a:rPr>
                              </m:ctrlPr>
                            </m:dPr>
                            <m:e>
                              <m:r>
                                <a:rPr lang="cs-CZ" sz="2400" i="1">
                                  <a:latin typeface="Cambria Math" panose="02040503050406030204" pitchFamily="18" charset="0"/>
                                </a:rPr>
                                <m:t>𝑥</m:t>
                              </m:r>
                            </m:e>
                          </m:d>
                          <m:r>
                            <a:rPr lang="cs-CZ" sz="2400" i="1">
                              <a:latin typeface="Cambria Math" panose="02040503050406030204" pitchFamily="18" charset="0"/>
                            </a:rPr>
                            <m:t>𝑑𝑥</m:t>
                          </m:r>
                        </m:e>
                      </m:nary>
                    </m:oMath>
                  </m:oMathPara>
                </a14:m>
                <a:endParaRPr lang="cs-CZ" sz="2400" dirty="0"/>
              </a:p>
            </p:txBody>
          </p:sp>
        </mc:Choice>
        <mc:Fallback xmlns="">
          <p:sp>
            <p:nvSpPr>
              <p:cNvPr id="11" name="TextovéPole 10">
                <a:extLst>
                  <a:ext uri="{FF2B5EF4-FFF2-40B4-BE49-F238E27FC236}">
                    <a16:creationId xmlns:a16="http://schemas.microsoft.com/office/drawing/2014/main" id="{6F031AD3-16F3-1100-3E35-D3234E55F41F}"/>
                  </a:ext>
                </a:extLst>
              </p:cNvPr>
              <p:cNvSpPr txBox="1">
                <a:spLocks noRot="1" noChangeAspect="1" noMove="1" noResize="1" noEditPoints="1" noAdjustHandles="1" noChangeArrowheads="1" noChangeShapeType="1" noTextEdit="1"/>
              </p:cNvSpPr>
              <p:nvPr/>
            </p:nvSpPr>
            <p:spPr>
              <a:xfrm>
                <a:off x="6329082" y="3518646"/>
                <a:ext cx="3461490" cy="968727"/>
              </a:xfrm>
              <a:prstGeom prst="rect">
                <a:avLst/>
              </a:prstGeom>
              <a:blipFill>
                <a:blip r:embed="rId4"/>
                <a:stretch>
                  <a:fillRect/>
                </a:stretch>
              </a:blipFill>
            </p:spPr>
            <p:txBody>
              <a:bodyPr/>
              <a:lstStyle/>
              <a:p>
                <a:r>
                  <a:rPr lang="cs-CZ">
                    <a:noFill/>
                  </a:rPr>
                  <a:t> </a:t>
                </a:r>
              </a:p>
            </p:txBody>
          </p:sp>
        </mc:Fallback>
      </mc:AlternateContent>
      <p:sp>
        <p:nvSpPr>
          <p:cNvPr id="12" name="TextovéPole 11">
            <a:extLst>
              <a:ext uri="{FF2B5EF4-FFF2-40B4-BE49-F238E27FC236}">
                <a16:creationId xmlns:a16="http://schemas.microsoft.com/office/drawing/2014/main" id="{8A436905-686F-D1B7-E95B-F6339514A3B9}"/>
              </a:ext>
            </a:extLst>
          </p:cNvPr>
          <p:cNvSpPr txBox="1"/>
          <p:nvPr/>
        </p:nvSpPr>
        <p:spPr>
          <a:xfrm>
            <a:off x="523968" y="5011414"/>
            <a:ext cx="11636768" cy="400110"/>
          </a:xfrm>
          <a:prstGeom prst="rect">
            <a:avLst/>
          </a:prstGeom>
          <a:noFill/>
        </p:spPr>
        <p:txBody>
          <a:bodyPr wrap="square" rtlCol="0">
            <a:spAutoFit/>
          </a:bodyPr>
          <a:lstStyle/>
          <a:p>
            <a:r>
              <a:rPr lang="cs-CZ" sz="2000" dirty="0">
                <a:solidFill>
                  <a:srgbClr val="7030A0"/>
                </a:solidFill>
                <a:latin typeface="Cavolini" panose="03000502040302020204" pitchFamily="66" charset="0"/>
                <a:cs typeface="Cavolini" panose="03000502040302020204" pitchFamily="66" charset="0"/>
              </a:rPr>
              <a:t>Courant-</a:t>
            </a:r>
            <a:r>
              <a:rPr lang="cs-CZ" sz="2000" dirty="0" err="1">
                <a:solidFill>
                  <a:srgbClr val="7030A0"/>
                </a:solidFill>
                <a:latin typeface="Cavolini" panose="03000502040302020204" pitchFamily="66" charset="0"/>
                <a:cs typeface="Cavolini" panose="03000502040302020204" pitchFamily="66" charset="0"/>
              </a:rPr>
              <a:t>Hilbert</a:t>
            </a:r>
            <a:r>
              <a:rPr lang="cs-CZ" sz="2000" dirty="0">
                <a:solidFill>
                  <a:srgbClr val="7030A0"/>
                </a:solidFill>
                <a:latin typeface="Cavolini" panose="03000502040302020204" pitchFamily="66" charset="0"/>
                <a:cs typeface="Cavolini" panose="03000502040302020204" pitchFamily="66" charset="0"/>
              </a:rPr>
              <a:t>: </a:t>
            </a:r>
            <a:r>
              <a:rPr lang="cs-CZ" sz="2000" i="1" dirty="0" err="1">
                <a:solidFill>
                  <a:srgbClr val="7030A0"/>
                </a:solidFill>
                <a:latin typeface="Cavolini" panose="03000502040302020204" pitchFamily="66" charset="0"/>
                <a:cs typeface="Cavolini" panose="03000502040302020204" pitchFamily="66" charset="0"/>
              </a:rPr>
              <a:t>Methoden</a:t>
            </a:r>
            <a:r>
              <a:rPr lang="cs-CZ" sz="2000" i="1" dirty="0">
                <a:solidFill>
                  <a:srgbClr val="7030A0"/>
                </a:solidFill>
                <a:latin typeface="Cavolini" panose="03000502040302020204" pitchFamily="66" charset="0"/>
                <a:cs typeface="Cavolini" panose="03000502040302020204" pitchFamily="66" charset="0"/>
              </a:rPr>
              <a:t> der </a:t>
            </a:r>
            <a:r>
              <a:rPr lang="cs-CZ" sz="2000" i="1" dirty="0" err="1">
                <a:solidFill>
                  <a:srgbClr val="7030A0"/>
                </a:solidFill>
                <a:latin typeface="Cavolini" panose="03000502040302020204" pitchFamily="66" charset="0"/>
                <a:cs typeface="Cavolini" panose="03000502040302020204" pitchFamily="66" charset="0"/>
              </a:rPr>
              <a:t>mathematischen</a:t>
            </a:r>
            <a:r>
              <a:rPr lang="cs-CZ" sz="2000" i="1" dirty="0">
                <a:solidFill>
                  <a:srgbClr val="7030A0"/>
                </a:solidFill>
                <a:latin typeface="Cavolini" panose="03000502040302020204" pitchFamily="66" charset="0"/>
                <a:cs typeface="Cavolini" panose="03000502040302020204" pitchFamily="66" charset="0"/>
              </a:rPr>
              <a:t> </a:t>
            </a:r>
            <a:r>
              <a:rPr lang="cs-CZ" sz="2000" i="1" dirty="0" err="1">
                <a:solidFill>
                  <a:srgbClr val="7030A0"/>
                </a:solidFill>
                <a:latin typeface="Cavolini" panose="03000502040302020204" pitchFamily="66" charset="0"/>
                <a:cs typeface="Cavolini" panose="03000502040302020204" pitchFamily="66" charset="0"/>
              </a:rPr>
              <a:t>Physik</a:t>
            </a:r>
            <a:r>
              <a:rPr lang="cs-CZ" sz="2000" i="1" dirty="0">
                <a:solidFill>
                  <a:srgbClr val="7030A0"/>
                </a:solidFill>
                <a:latin typeface="Cavolini" panose="03000502040302020204" pitchFamily="66" charset="0"/>
                <a:cs typeface="Cavolini" panose="03000502040302020204" pitchFamily="66" charset="0"/>
              </a:rPr>
              <a:t> </a:t>
            </a:r>
            <a:r>
              <a:rPr lang="cs-CZ" sz="2000" dirty="0">
                <a:solidFill>
                  <a:srgbClr val="7030A0"/>
                </a:solidFill>
                <a:latin typeface="Cavolini" panose="03000502040302020204" pitchFamily="66" charset="0"/>
                <a:cs typeface="Cavolini" panose="03000502040302020204" pitchFamily="66" charset="0"/>
              </a:rPr>
              <a:t>(1924).</a:t>
            </a:r>
          </a:p>
        </p:txBody>
      </p:sp>
      <p:sp>
        <p:nvSpPr>
          <p:cNvPr id="13" name="Obdélník 12">
            <a:extLst>
              <a:ext uri="{FF2B5EF4-FFF2-40B4-BE49-F238E27FC236}">
                <a16:creationId xmlns:a16="http://schemas.microsoft.com/office/drawing/2014/main" id="{9542CB9B-C030-AB2C-2E87-3C204CB3323A}"/>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4" name="TextovéPole 13">
            <a:extLst>
              <a:ext uri="{FF2B5EF4-FFF2-40B4-BE49-F238E27FC236}">
                <a16:creationId xmlns:a16="http://schemas.microsoft.com/office/drawing/2014/main" id="{5DAC5C53-9CDC-1613-FBDE-1A1F31AC6DF0}"/>
              </a:ext>
            </a:extLst>
          </p:cNvPr>
          <p:cNvSpPr txBox="1"/>
          <p:nvPr/>
        </p:nvSpPr>
        <p:spPr>
          <a:xfrm>
            <a:off x="5346083" y="18459"/>
            <a:ext cx="1514261" cy="461665"/>
          </a:xfrm>
          <a:prstGeom prst="rect">
            <a:avLst/>
          </a:prstGeom>
          <a:noFill/>
        </p:spPr>
        <p:txBody>
          <a:bodyPr wrap="none" rtlCol="0">
            <a:spAutoFit/>
          </a:bodyPr>
          <a:lstStyle/>
          <a:p>
            <a:r>
              <a:rPr lang="cs-CZ" sz="2400" cap="small" dirty="0">
                <a:solidFill>
                  <a:srgbClr val="70AD47">
                    <a:lumMod val="50000"/>
                  </a:srgbClr>
                </a:solidFill>
                <a:latin typeface="Calibri" panose="020F0502020204030204"/>
              </a:rPr>
              <a:t>Intermezzo</a:t>
            </a:r>
          </a:p>
        </p:txBody>
      </p:sp>
      <p:sp>
        <p:nvSpPr>
          <p:cNvPr id="15" name="TextovéPole 14">
            <a:extLst>
              <a:ext uri="{FF2B5EF4-FFF2-40B4-BE49-F238E27FC236}">
                <a16:creationId xmlns:a16="http://schemas.microsoft.com/office/drawing/2014/main" id="{A6F3A70F-D481-D7A8-C9ED-2EAE130580FD}"/>
              </a:ext>
            </a:extLst>
          </p:cNvPr>
          <p:cNvSpPr txBox="1"/>
          <p:nvPr/>
        </p:nvSpPr>
        <p:spPr>
          <a:xfrm>
            <a:off x="10251832" y="8995"/>
            <a:ext cx="1540486" cy="461665"/>
          </a:xfrm>
          <a:prstGeom prst="rect">
            <a:avLst/>
          </a:prstGeom>
          <a:noFill/>
        </p:spPr>
        <p:txBody>
          <a:bodyPr wrap="none" rtlCol="0">
            <a:spAutoFit/>
          </a:bodyPr>
          <a:lstStyle/>
          <a:p>
            <a:r>
              <a:rPr lang="cs-CZ" sz="2400" cap="small" dirty="0">
                <a:highlight>
                  <a:srgbClr val="FFFF00"/>
                </a:highlight>
                <a:latin typeface="Calibri" panose="020F0502020204030204" pitchFamily="34" charset="0"/>
                <a:ea typeface="Calibri" panose="020F0502020204030204" pitchFamily="34" charset="0"/>
                <a:cs typeface="Calibri" panose="020F0502020204030204" pitchFamily="34" charset="0"/>
              </a:rPr>
              <a:t>ekvivalence</a:t>
            </a:r>
          </a:p>
        </p:txBody>
      </p:sp>
      <mc:AlternateContent xmlns:mc="http://schemas.openxmlformats.org/markup-compatibility/2006" xmlns:a14="http://schemas.microsoft.com/office/drawing/2010/main">
        <mc:Choice Requires="a14">
          <p:sp>
            <p:nvSpPr>
              <p:cNvPr id="7" name="TextovéPole 6">
                <a:extLst>
                  <a:ext uri="{FF2B5EF4-FFF2-40B4-BE49-F238E27FC236}">
                    <a16:creationId xmlns:a16="http://schemas.microsoft.com/office/drawing/2014/main" id="{7B47E4B3-53F4-A4B7-14D8-8CC6ECA02D7D}"/>
                  </a:ext>
                </a:extLst>
              </p:cNvPr>
              <p:cNvSpPr txBox="1"/>
              <p:nvPr/>
            </p:nvSpPr>
            <p:spPr>
              <a:xfrm>
                <a:off x="562068" y="4400807"/>
                <a:ext cx="7537200" cy="430887"/>
              </a:xfrm>
              <a:prstGeom prst="rect">
                <a:avLst/>
              </a:prstGeom>
              <a:noFill/>
            </p:spPr>
            <p:txBody>
              <a:bodyPr wrap="square">
                <a:spAutoFit/>
              </a:bodyPr>
              <a:lstStyle/>
              <a:p>
                <a:r>
                  <a:rPr lang="cs-CZ" sz="1800" dirty="0">
                    <a:solidFill>
                      <a:srgbClr val="0070C0"/>
                    </a:solidFill>
                    <a:latin typeface="Cavolini" panose="03000502040302020204" pitchFamily="66" charset="0"/>
                    <a:cs typeface="Cavolini" panose="03000502040302020204" pitchFamily="66" charset="0"/>
                  </a:rPr>
                  <a:t>přičemž zavedl </a:t>
                </a:r>
                <a:r>
                  <a:rPr lang="cs-CZ" sz="18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úplný ortogonální systém funkcí</a:t>
                </a:r>
                <a:r>
                  <a:rPr lang="cs-CZ"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14:m>
                  <m:oMath xmlns:m="http://schemas.openxmlformats.org/officeDocument/2006/math">
                    <m:d>
                      <m:dPr>
                        <m:begChr m:val="{"/>
                        <m:endChr m:val="}"/>
                        <m:ctrlPr>
                          <a:rPr lang="cs-CZ" sz="2200" b="0" i="1" smtClean="0">
                            <a:solidFill>
                              <a:schemeClr val="tx1"/>
                            </a:solidFill>
                            <a:latin typeface="Cambria Math" panose="02040503050406030204" pitchFamily="18" charset="0"/>
                            <a:cs typeface="Cavolini" panose="03000502040302020204" pitchFamily="66" charset="0"/>
                          </a:rPr>
                        </m:ctrlPr>
                      </m:dPr>
                      <m:e>
                        <m:sSub>
                          <m:sSubPr>
                            <m:ctrlPr>
                              <a:rPr lang="cs-CZ" sz="2200" b="0" i="1" smtClean="0">
                                <a:solidFill>
                                  <a:schemeClr val="tx1"/>
                                </a:solidFill>
                                <a:latin typeface="Cambria Math" panose="02040503050406030204" pitchFamily="18" charset="0"/>
                                <a:cs typeface="Cavolini" panose="03000502040302020204" pitchFamily="66" charset="0"/>
                              </a:rPr>
                            </m:ctrlPr>
                          </m:sSubPr>
                          <m:e>
                            <m:r>
                              <a:rPr lang="cs-CZ" sz="2200" b="0" i="1" smtClean="0">
                                <a:solidFill>
                                  <a:schemeClr val="tx1"/>
                                </a:solidFill>
                                <a:latin typeface="Cambria Math" panose="02040503050406030204" pitchFamily="18" charset="0"/>
                                <a:cs typeface="Cavolini" panose="03000502040302020204" pitchFamily="66" charset="0"/>
                              </a:rPr>
                              <m:t>𝑢</m:t>
                            </m:r>
                          </m:e>
                          <m:sub>
                            <m:r>
                              <a:rPr lang="cs-CZ" sz="2200" b="0" i="1" smtClean="0">
                                <a:solidFill>
                                  <a:schemeClr val="tx1"/>
                                </a:solidFill>
                                <a:latin typeface="Cambria Math" panose="02040503050406030204" pitchFamily="18" charset="0"/>
                                <a:cs typeface="Cavolini" panose="03000502040302020204" pitchFamily="66" charset="0"/>
                              </a:rPr>
                              <m:t>𝑛</m:t>
                            </m:r>
                          </m:sub>
                        </m:sSub>
                        <m:d>
                          <m:dPr>
                            <m:ctrlPr>
                              <a:rPr lang="cs-CZ" sz="2200" b="0" i="1" smtClean="0">
                                <a:solidFill>
                                  <a:schemeClr val="tx1"/>
                                </a:solidFill>
                                <a:latin typeface="Cambria Math" panose="02040503050406030204" pitchFamily="18" charset="0"/>
                                <a:cs typeface="Cavolini" panose="03000502040302020204" pitchFamily="66" charset="0"/>
                              </a:rPr>
                            </m:ctrlPr>
                          </m:dPr>
                          <m:e>
                            <m:r>
                              <a:rPr lang="cs-CZ" sz="2200" b="0" i="1" smtClean="0">
                                <a:solidFill>
                                  <a:schemeClr val="tx1"/>
                                </a:solidFill>
                                <a:latin typeface="Cambria Math" panose="02040503050406030204" pitchFamily="18" charset="0"/>
                                <a:cs typeface="Cavolini" panose="03000502040302020204" pitchFamily="66" charset="0"/>
                              </a:rPr>
                              <m:t>𝑢</m:t>
                            </m:r>
                          </m:e>
                        </m:d>
                      </m:e>
                    </m:d>
                  </m:oMath>
                </a14:m>
                <a:endParaRPr lang="cs-CZ" sz="2200" dirty="0"/>
              </a:p>
            </p:txBody>
          </p:sp>
        </mc:Choice>
        <mc:Fallback xmlns="">
          <p:sp>
            <p:nvSpPr>
              <p:cNvPr id="7" name="TextovéPole 6">
                <a:extLst>
                  <a:ext uri="{FF2B5EF4-FFF2-40B4-BE49-F238E27FC236}">
                    <a16:creationId xmlns:a16="http://schemas.microsoft.com/office/drawing/2014/main" id="{7B47E4B3-53F4-A4B7-14D8-8CC6ECA02D7D}"/>
                  </a:ext>
                </a:extLst>
              </p:cNvPr>
              <p:cNvSpPr txBox="1">
                <a:spLocks noRot="1" noChangeAspect="1" noMove="1" noResize="1" noEditPoints="1" noAdjustHandles="1" noChangeArrowheads="1" noChangeShapeType="1" noTextEdit="1"/>
              </p:cNvSpPr>
              <p:nvPr/>
            </p:nvSpPr>
            <p:spPr>
              <a:xfrm>
                <a:off x="562068" y="4400807"/>
                <a:ext cx="7537200" cy="430887"/>
              </a:xfrm>
              <a:prstGeom prst="rect">
                <a:avLst/>
              </a:prstGeom>
              <a:blipFill>
                <a:blip r:embed="rId5"/>
                <a:stretch>
                  <a:fillRect l="-647" b="-25352"/>
                </a:stretch>
              </a:blipFill>
            </p:spPr>
            <p:txBody>
              <a:bodyPr/>
              <a:lstStyle/>
              <a:p>
                <a:r>
                  <a:rPr lang="cs-CZ">
                    <a:noFill/>
                  </a:rPr>
                  <a:t> </a:t>
                </a:r>
              </a:p>
            </p:txBody>
          </p:sp>
        </mc:Fallback>
      </mc:AlternateContent>
    </p:spTree>
    <p:extLst>
      <p:ext uri="{BB962C8B-B14F-4D97-AF65-F5344CB8AC3E}">
        <p14:creationId xmlns:p14="http://schemas.microsoft.com/office/powerpoint/2010/main" val="90863497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87AFD-2226-6F42-F538-45FACC0AEB60}"/>
            </a:ext>
          </a:extLst>
        </p:cNvPr>
        <p:cNvGrpSpPr/>
        <p:nvPr/>
      </p:nvGrpSpPr>
      <p:grpSpPr>
        <a:xfrm>
          <a:off x="0" y="0"/>
          <a:ext cx="0" cy="0"/>
          <a:chOff x="0" y="0"/>
          <a:chExt cx="0" cy="0"/>
        </a:xfrm>
      </p:grpSpPr>
      <p:sp>
        <p:nvSpPr>
          <p:cNvPr id="2" name="TextovéPole 1">
            <a:extLst>
              <a:ext uri="{FF2B5EF4-FFF2-40B4-BE49-F238E27FC236}">
                <a16:creationId xmlns:a16="http://schemas.microsoft.com/office/drawing/2014/main" id="{DEEA0585-4A07-AEAF-AC89-5329A04AE46A}"/>
              </a:ext>
            </a:extLst>
          </p:cNvPr>
          <p:cNvSpPr txBox="1"/>
          <p:nvPr/>
        </p:nvSpPr>
        <p:spPr>
          <a:xfrm>
            <a:off x="230376" y="1386852"/>
            <a:ext cx="6012573" cy="400110"/>
          </a:xfrm>
          <a:prstGeom prst="rect">
            <a:avLst/>
          </a:prstGeom>
          <a:noFill/>
        </p:spPr>
        <p:txBody>
          <a:bodyPr wrap="square" rtlCol="0">
            <a:spAutoFit/>
          </a:bodyPr>
          <a:lstStyle/>
          <a:p>
            <a:pPr marL="342900" indent="-342900">
              <a:buFont typeface="Wingdings" panose="05000000000000000000" pitchFamily="2" charset="2"/>
              <a:buChar char="§"/>
            </a:pPr>
            <a:r>
              <a:rPr lang="cs-CZ" sz="2000" dirty="0">
                <a:solidFill>
                  <a:srgbClr val="0070C0"/>
                </a:solidFill>
                <a:latin typeface="Cavolini" panose="03000502040302020204" pitchFamily="66" charset="0"/>
                <a:cs typeface="Cavolini" panose="03000502040302020204" pitchFamily="66" charset="0"/>
              </a:rPr>
              <a:t>zavádí lineární </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diferenciální</a:t>
            </a:r>
            <a:r>
              <a:rPr lang="cs-CZ" sz="2000" dirty="0">
                <a:solidFill>
                  <a:srgbClr val="0070C0"/>
                </a:solidFill>
                <a:latin typeface="Cavolini" panose="03000502040302020204" pitchFamily="66" charset="0"/>
                <a:cs typeface="Cavolini" panose="03000502040302020204" pitchFamily="66" charset="0"/>
              </a:rPr>
              <a:t> operátory</a:t>
            </a:r>
          </a:p>
        </p:txBody>
      </p:sp>
      <p:sp>
        <p:nvSpPr>
          <p:cNvPr id="3" name="TextovéPole 2">
            <a:extLst>
              <a:ext uri="{FF2B5EF4-FFF2-40B4-BE49-F238E27FC236}">
                <a16:creationId xmlns:a16="http://schemas.microsoft.com/office/drawing/2014/main" id="{6E1D3279-0B45-0366-318B-11977FF7DDF7}"/>
              </a:ext>
            </a:extLst>
          </p:cNvPr>
          <p:cNvSpPr txBox="1"/>
          <p:nvPr/>
        </p:nvSpPr>
        <p:spPr>
          <a:xfrm>
            <a:off x="562068" y="2381934"/>
            <a:ext cx="11468565" cy="400110"/>
          </a:xfrm>
          <a:prstGeom prst="rect">
            <a:avLst/>
          </a:prstGeom>
          <a:noFill/>
        </p:spPr>
        <p:txBody>
          <a:bodyPr wrap="square" rtlCol="0">
            <a:spAutoFit/>
          </a:bodyPr>
          <a:lstStyle/>
          <a:p>
            <a:r>
              <a:rPr lang="cs-CZ" sz="2000" dirty="0">
                <a:solidFill>
                  <a:srgbClr val="0070C0"/>
                </a:solidFill>
                <a:latin typeface="Cavolini" panose="03000502040302020204" pitchFamily="66" charset="0"/>
                <a:cs typeface="Cavolini" panose="03000502040302020204" pitchFamily="66" charset="0"/>
              </a:rPr>
              <a:t>a vytváří operátorový formalismus nahrazující göttingenské maticové schéma </a:t>
            </a:r>
          </a:p>
        </p:txBody>
      </p:sp>
      <mc:AlternateContent xmlns:mc="http://schemas.openxmlformats.org/markup-compatibility/2006" xmlns:a14="http://schemas.microsoft.com/office/drawing/2010/main">
        <mc:Choice Requires="a14">
          <p:sp>
            <p:nvSpPr>
              <p:cNvPr id="4" name="TextovéPole 3">
                <a:extLst>
                  <a:ext uri="{FF2B5EF4-FFF2-40B4-BE49-F238E27FC236}">
                    <a16:creationId xmlns:a16="http://schemas.microsoft.com/office/drawing/2014/main" id="{1BA240A4-3352-AE29-FBBA-8B6159B9D862}"/>
                  </a:ext>
                </a:extLst>
              </p:cNvPr>
              <p:cNvSpPr txBox="1"/>
              <p:nvPr/>
            </p:nvSpPr>
            <p:spPr>
              <a:xfrm>
                <a:off x="6490447" y="1461401"/>
                <a:ext cx="2582502" cy="76450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rPr>
                        <m:t>𝑝</m:t>
                      </m:r>
                      <m:r>
                        <a:rPr lang="cs-CZ" sz="2400" b="0" i="1" smtClean="0">
                          <a:latin typeface="Cambria Math" panose="02040503050406030204" pitchFamily="18" charset="0"/>
                          <a:ea typeface="Cambria Math" panose="02040503050406030204" pitchFamily="18" charset="0"/>
                        </a:rPr>
                        <m:t>→</m:t>
                      </m:r>
                      <m:r>
                        <a:rPr lang="cs-CZ" sz="2400" i="1">
                          <a:latin typeface="Cambria Math" panose="02040503050406030204" pitchFamily="18" charset="0"/>
                        </a:rPr>
                        <m:t>𝐾</m:t>
                      </m:r>
                      <m:f>
                        <m:fPr>
                          <m:ctrlPr>
                            <a:rPr lang="cs-CZ" sz="2400" i="1">
                              <a:latin typeface="Cambria Math" panose="02040503050406030204" pitchFamily="18" charset="0"/>
                            </a:rPr>
                          </m:ctrlPr>
                        </m:fPr>
                        <m:num>
                          <m:r>
                            <a:rPr lang="cs-CZ" sz="2400" i="1">
                              <a:latin typeface="Cambria Math" panose="02040503050406030204" pitchFamily="18" charset="0"/>
                            </a:rPr>
                            <m:t>𝜕</m:t>
                          </m:r>
                        </m:num>
                        <m:den>
                          <m:r>
                            <a:rPr lang="cs-CZ" sz="2400" i="1">
                              <a:latin typeface="Cambria Math" panose="02040503050406030204" pitchFamily="18" charset="0"/>
                            </a:rPr>
                            <m:t>𝜕</m:t>
                          </m:r>
                          <m:r>
                            <a:rPr lang="cs-CZ" sz="2400" i="1">
                              <a:latin typeface="Cambria Math" panose="02040503050406030204" pitchFamily="18" charset="0"/>
                            </a:rPr>
                            <m:t>𝑞</m:t>
                          </m:r>
                        </m:den>
                      </m:f>
                      <m:r>
                        <a:rPr lang="cs-CZ" sz="2400" i="1">
                          <a:latin typeface="Cambria Math" panose="02040503050406030204" pitchFamily="18" charset="0"/>
                        </a:rPr>
                        <m:t> , </m:t>
                      </m:r>
                      <m:r>
                        <a:rPr lang="cs-CZ" sz="2400" i="1">
                          <a:latin typeface="Cambria Math" panose="02040503050406030204" pitchFamily="18" charset="0"/>
                        </a:rPr>
                        <m:t>𝐾</m:t>
                      </m:r>
                      <m:r>
                        <a:rPr lang="cs-CZ" sz="2400" i="1">
                          <a:latin typeface="Cambria Math" panose="02040503050406030204" pitchFamily="18" charset="0"/>
                        </a:rPr>
                        <m:t>=</m:t>
                      </m:r>
                      <m:f>
                        <m:fPr>
                          <m:ctrlPr>
                            <a:rPr lang="cs-CZ" sz="2400" i="1">
                              <a:latin typeface="Cambria Math" panose="02040503050406030204" pitchFamily="18" charset="0"/>
                            </a:rPr>
                          </m:ctrlPr>
                        </m:fPr>
                        <m:num>
                          <m:r>
                            <a:rPr lang="cs-CZ" sz="2400" i="1">
                              <a:latin typeface="Cambria Math" panose="02040503050406030204" pitchFamily="18" charset="0"/>
                            </a:rPr>
                            <m:t>h</m:t>
                          </m:r>
                        </m:num>
                        <m:den>
                          <m:r>
                            <a:rPr lang="cs-CZ" sz="2400" i="1">
                              <a:latin typeface="Cambria Math" panose="02040503050406030204" pitchFamily="18" charset="0"/>
                            </a:rPr>
                            <m:t>2</m:t>
                          </m:r>
                          <m:r>
                            <a:rPr lang="cs-CZ" sz="2400" i="1">
                              <a:latin typeface="Cambria Math" panose="02040503050406030204" pitchFamily="18" charset="0"/>
                            </a:rPr>
                            <m:t>𝜋</m:t>
                          </m:r>
                          <m:r>
                            <m:rPr>
                              <m:sty m:val="p"/>
                            </m:rPr>
                            <a:rPr lang="cs-CZ" sz="2400">
                              <a:latin typeface="Cambria Math" panose="02040503050406030204" pitchFamily="18" charset="0"/>
                            </a:rPr>
                            <m:t>i</m:t>
                          </m:r>
                        </m:den>
                      </m:f>
                    </m:oMath>
                  </m:oMathPara>
                </a14:m>
                <a:endParaRPr lang="cs-CZ" sz="2400" dirty="0"/>
              </a:p>
            </p:txBody>
          </p:sp>
        </mc:Choice>
        <mc:Fallback xmlns="">
          <p:sp>
            <p:nvSpPr>
              <p:cNvPr id="4" name="TextovéPole 3">
                <a:extLst>
                  <a:ext uri="{FF2B5EF4-FFF2-40B4-BE49-F238E27FC236}">
                    <a16:creationId xmlns:a16="http://schemas.microsoft.com/office/drawing/2014/main" id="{1BA240A4-3352-AE29-FBBA-8B6159B9D862}"/>
                  </a:ext>
                </a:extLst>
              </p:cNvPr>
              <p:cNvSpPr txBox="1">
                <a:spLocks noRot="1" noChangeAspect="1" noMove="1" noResize="1" noEditPoints="1" noAdjustHandles="1" noChangeArrowheads="1" noChangeShapeType="1" noTextEdit="1"/>
              </p:cNvSpPr>
              <p:nvPr/>
            </p:nvSpPr>
            <p:spPr>
              <a:xfrm>
                <a:off x="6490447" y="1461401"/>
                <a:ext cx="2582502" cy="764505"/>
              </a:xfrm>
              <a:prstGeom prst="rect">
                <a:avLst/>
              </a:prstGeom>
              <a:blipFill>
                <a:blip r:embed="rId2"/>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5" name="TextovéPole 4">
                <a:extLst>
                  <a:ext uri="{FF2B5EF4-FFF2-40B4-BE49-F238E27FC236}">
                    <a16:creationId xmlns:a16="http://schemas.microsoft.com/office/drawing/2014/main" id="{7BEBBBAD-AAF9-0003-6F31-EB7A70B95D1D}"/>
                  </a:ext>
                </a:extLst>
              </p:cNvPr>
              <p:cNvSpPr txBox="1"/>
              <p:nvPr/>
            </p:nvSpPr>
            <p:spPr>
              <a:xfrm>
                <a:off x="221410" y="2997354"/>
                <a:ext cx="11576141" cy="440120"/>
              </a:xfrm>
              <a:prstGeom prst="rect">
                <a:avLst/>
              </a:prstGeom>
              <a:noFill/>
            </p:spPr>
            <p:txBody>
              <a:bodyPr wrap="square" rtlCol="0">
                <a:spAutoFit/>
              </a:bodyPr>
              <a:lstStyle/>
              <a:p>
                <a:pPr marL="342900" indent="-342900">
                  <a:buFont typeface="Wingdings" panose="05000000000000000000" pitchFamily="2" charset="2"/>
                  <a:buChar char="§"/>
                </a:pPr>
                <a:r>
                  <a:rPr lang="cs-CZ" sz="2000" dirty="0">
                    <a:solidFill>
                      <a:srgbClr val="0070C0"/>
                    </a:solidFill>
                    <a:latin typeface="Cavolini" panose="03000502040302020204" pitchFamily="66" charset="0"/>
                    <a:cs typeface="Cavolini" panose="03000502040302020204" pitchFamily="66" charset="0"/>
                  </a:rPr>
                  <a:t>operátoru </a:t>
                </a:r>
                <a14:m>
                  <m:oMath xmlns:m="http://schemas.openxmlformats.org/officeDocument/2006/math">
                    <m:acc>
                      <m:accPr>
                        <m:chr m:val="̂"/>
                        <m:ctrlPr>
                          <a:rPr lang="cs-CZ" sz="2200" b="0" i="1" smtClean="0">
                            <a:solidFill>
                              <a:srgbClr val="C00000"/>
                            </a:solidFill>
                            <a:latin typeface="Cambria Math" panose="02040503050406030204" pitchFamily="18" charset="0"/>
                            <a:cs typeface="Cavolini" panose="03000502040302020204" pitchFamily="66" charset="0"/>
                          </a:rPr>
                        </m:ctrlPr>
                      </m:accPr>
                      <m:e>
                        <m:r>
                          <a:rPr lang="cs-CZ" sz="2200" b="0" i="1" smtClean="0">
                            <a:solidFill>
                              <a:srgbClr val="C00000"/>
                            </a:solidFill>
                            <a:latin typeface="Cambria Math" panose="02040503050406030204" pitchFamily="18" charset="0"/>
                            <a:cs typeface="Cavolini" panose="03000502040302020204" pitchFamily="66" charset="0"/>
                          </a:rPr>
                          <m:t>𝐹</m:t>
                        </m:r>
                      </m:e>
                    </m:acc>
                  </m:oMath>
                </a14:m>
                <a:r>
                  <a:rPr lang="cs-CZ" sz="2200" dirty="0">
                    <a:solidFill>
                      <a:srgbClr val="C00000"/>
                    </a:solidFill>
                    <a:latin typeface="Cavolini" panose="03000502040302020204" pitchFamily="66" charset="0"/>
                    <a:cs typeface="Cavolini" panose="03000502040302020204" pitchFamily="66" charset="0"/>
                  </a:rPr>
                  <a:t> </a:t>
                </a:r>
                <a:r>
                  <a:rPr lang="cs-CZ" sz="2000" dirty="0">
                    <a:solidFill>
                      <a:srgbClr val="0070C0"/>
                    </a:solidFill>
                    <a:latin typeface="Cavolini" panose="03000502040302020204" pitchFamily="66" charset="0"/>
                    <a:cs typeface="Cavolini" panose="03000502040302020204" pitchFamily="66" charset="0"/>
                  </a:rPr>
                  <a:t>přiřazuje matici, jejíž </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maticové prvky </a:t>
                </a:r>
                <a:r>
                  <a:rPr lang="cs-CZ" sz="2000" dirty="0">
                    <a:solidFill>
                      <a:srgbClr val="0070C0"/>
                    </a:solidFill>
                    <a:latin typeface="Cavolini" panose="03000502040302020204" pitchFamily="66" charset="0"/>
                    <a:cs typeface="Cavolini" panose="03000502040302020204" pitchFamily="66" charset="0"/>
                  </a:rPr>
                  <a:t>definuje integrálem</a:t>
                </a:r>
              </a:p>
            </p:txBody>
          </p:sp>
        </mc:Choice>
        <mc:Fallback xmlns="">
          <p:sp>
            <p:nvSpPr>
              <p:cNvPr id="5" name="TextovéPole 4">
                <a:extLst>
                  <a:ext uri="{FF2B5EF4-FFF2-40B4-BE49-F238E27FC236}">
                    <a16:creationId xmlns:a16="http://schemas.microsoft.com/office/drawing/2014/main" id="{7BEBBBAD-AAF9-0003-6F31-EB7A70B95D1D}"/>
                  </a:ext>
                </a:extLst>
              </p:cNvPr>
              <p:cNvSpPr txBox="1">
                <a:spLocks noRot="1" noChangeAspect="1" noMove="1" noResize="1" noEditPoints="1" noAdjustHandles="1" noChangeArrowheads="1" noChangeShapeType="1" noTextEdit="1"/>
              </p:cNvSpPr>
              <p:nvPr/>
            </p:nvSpPr>
            <p:spPr>
              <a:xfrm>
                <a:off x="221410" y="2997354"/>
                <a:ext cx="11576141" cy="440120"/>
              </a:xfrm>
              <a:prstGeom prst="rect">
                <a:avLst/>
              </a:prstGeom>
              <a:blipFill>
                <a:blip r:embed="rId3"/>
                <a:stretch>
                  <a:fillRect l="-474" t="-8333" b="-29167"/>
                </a:stretch>
              </a:blipFill>
            </p:spPr>
            <p:txBody>
              <a:bodyPr/>
              <a:lstStyle/>
              <a:p>
                <a:r>
                  <a:rPr lang="cs-CZ">
                    <a:noFill/>
                  </a:rPr>
                  <a:t> </a:t>
                </a:r>
              </a:p>
            </p:txBody>
          </p:sp>
        </mc:Fallback>
      </mc:AlternateContent>
      <p:sp>
        <p:nvSpPr>
          <p:cNvPr id="10" name="TextovéPole 9">
            <a:extLst>
              <a:ext uri="{FF2B5EF4-FFF2-40B4-BE49-F238E27FC236}">
                <a16:creationId xmlns:a16="http://schemas.microsoft.com/office/drawing/2014/main" id="{70AA91B7-741A-5F0A-3708-EDD150841610}"/>
              </a:ext>
            </a:extLst>
          </p:cNvPr>
          <p:cNvSpPr txBox="1"/>
          <p:nvPr/>
        </p:nvSpPr>
        <p:spPr>
          <a:xfrm>
            <a:off x="452201" y="858573"/>
            <a:ext cx="3958434" cy="400110"/>
          </a:xfrm>
          <a:prstGeom prst="rect">
            <a:avLst/>
          </a:prstGeom>
          <a:noFill/>
        </p:spPr>
        <p:txBody>
          <a:bodyPr wrap="square" rtlCol="0">
            <a:spAutoFit/>
          </a:bodyPr>
          <a:lstStyle/>
          <a:p>
            <a:r>
              <a:rPr lang="cs-CZ" sz="2000" dirty="0">
                <a:solidFill>
                  <a:srgbClr val="0070C0"/>
                </a:solidFill>
                <a:latin typeface="Cavolini" panose="03000502040302020204" pitchFamily="66" charset="0"/>
                <a:cs typeface="Cavolini" panose="03000502040302020204" pitchFamily="66" charset="0"/>
              </a:rPr>
              <a:t>V této práci </a:t>
            </a:r>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endParaRPr lang="cs-CZ" sz="2000" dirty="0">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endParaRPr>
          </a:p>
        </p:txBody>
      </p:sp>
      <mc:AlternateContent xmlns:mc="http://schemas.openxmlformats.org/markup-compatibility/2006" xmlns:a14="http://schemas.microsoft.com/office/drawing/2010/main">
        <mc:Choice Requires="a14">
          <p:sp>
            <p:nvSpPr>
              <p:cNvPr id="11" name="TextovéPole 10">
                <a:extLst>
                  <a:ext uri="{FF2B5EF4-FFF2-40B4-BE49-F238E27FC236}">
                    <a16:creationId xmlns:a16="http://schemas.microsoft.com/office/drawing/2014/main" id="{8151E0CF-F1DF-F036-EF92-55F150AC0FCE}"/>
                  </a:ext>
                </a:extLst>
              </p:cNvPr>
              <p:cNvSpPr txBox="1"/>
              <p:nvPr/>
            </p:nvSpPr>
            <p:spPr>
              <a:xfrm>
                <a:off x="6329082" y="3518646"/>
                <a:ext cx="3461490" cy="96872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cs-CZ" sz="2400" i="1">
                              <a:latin typeface="Cambria Math" panose="02040503050406030204" pitchFamily="18" charset="0"/>
                            </a:rPr>
                          </m:ctrlPr>
                        </m:sSupPr>
                        <m:e>
                          <m:r>
                            <a:rPr lang="cs-CZ" sz="2400" i="1">
                              <a:latin typeface="Cambria Math" panose="02040503050406030204" pitchFamily="18" charset="0"/>
                            </a:rPr>
                            <m:t>𝐹</m:t>
                          </m:r>
                        </m:e>
                        <m:sup>
                          <m:r>
                            <a:rPr lang="cs-CZ" sz="2400" i="1">
                              <a:latin typeface="Cambria Math" panose="02040503050406030204" pitchFamily="18" charset="0"/>
                            </a:rPr>
                            <m:t>𝑘𝑙</m:t>
                          </m:r>
                        </m:sup>
                      </m:sSup>
                      <m:r>
                        <a:rPr lang="cs-CZ" sz="2400">
                          <a:latin typeface="Cambria Math" panose="02040503050406030204" pitchFamily="18" charset="0"/>
                        </a:rPr>
                        <m:t>=</m:t>
                      </m:r>
                      <m:nary>
                        <m:naryPr>
                          <m:limLoc m:val="undOvr"/>
                          <m:subHide m:val="on"/>
                          <m:supHide m:val="on"/>
                          <m:ctrlPr>
                            <a:rPr lang="cs-CZ" sz="2400" i="1">
                              <a:latin typeface="Cambria Math" panose="02040503050406030204" pitchFamily="18" charset="0"/>
                            </a:rPr>
                          </m:ctrlPr>
                        </m:naryPr>
                        <m:sub/>
                        <m:sup/>
                        <m:e>
                          <m:sSub>
                            <m:sSubPr>
                              <m:ctrlPr>
                                <a:rPr lang="cs-CZ" sz="2400" i="1">
                                  <a:latin typeface="Cambria Math" panose="02040503050406030204" pitchFamily="18" charset="0"/>
                                </a:rPr>
                              </m:ctrlPr>
                            </m:sSubPr>
                            <m:e>
                              <m:r>
                                <a:rPr lang="cs-CZ" sz="2400" i="1">
                                  <a:latin typeface="Cambria Math" panose="02040503050406030204" pitchFamily="18" charset="0"/>
                                </a:rPr>
                                <m:t>𝑢</m:t>
                              </m:r>
                            </m:e>
                            <m:sub>
                              <m:r>
                                <a:rPr lang="cs-CZ" sz="2400" i="1">
                                  <a:latin typeface="Cambria Math" panose="02040503050406030204" pitchFamily="18" charset="0"/>
                                </a:rPr>
                                <m:t>1</m:t>
                              </m:r>
                            </m:sub>
                          </m:sSub>
                          <m:d>
                            <m:dPr>
                              <m:ctrlPr>
                                <a:rPr lang="cs-CZ" sz="2400" i="1">
                                  <a:latin typeface="Cambria Math" panose="02040503050406030204" pitchFamily="18" charset="0"/>
                                </a:rPr>
                              </m:ctrlPr>
                            </m:dPr>
                            <m:e>
                              <m:r>
                                <a:rPr lang="cs-CZ" sz="2400" i="1">
                                  <a:latin typeface="Cambria Math" panose="02040503050406030204" pitchFamily="18" charset="0"/>
                                </a:rPr>
                                <m:t>𝑥</m:t>
                              </m:r>
                            </m:e>
                          </m:d>
                          <m:acc>
                            <m:accPr>
                              <m:chr m:val="̂"/>
                              <m:ctrlPr>
                                <a:rPr lang="cs-CZ" sz="2400" i="1">
                                  <a:latin typeface="Cambria Math" panose="02040503050406030204" pitchFamily="18" charset="0"/>
                                </a:rPr>
                              </m:ctrlPr>
                            </m:accPr>
                            <m:e>
                              <m:r>
                                <a:rPr lang="cs-CZ" sz="2400" i="1">
                                  <a:latin typeface="Cambria Math" panose="02040503050406030204" pitchFamily="18" charset="0"/>
                                </a:rPr>
                                <m:t>𝐹</m:t>
                              </m:r>
                            </m:e>
                          </m:acc>
                          <m:sSub>
                            <m:sSubPr>
                              <m:ctrlPr>
                                <a:rPr lang="cs-CZ" sz="2400" i="1">
                                  <a:latin typeface="Cambria Math" panose="02040503050406030204" pitchFamily="18" charset="0"/>
                                </a:rPr>
                              </m:ctrlPr>
                            </m:sSubPr>
                            <m:e>
                              <m:r>
                                <a:rPr lang="cs-CZ" sz="2400" i="1">
                                  <a:latin typeface="Cambria Math" panose="02040503050406030204" pitchFamily="18" charset="0"/>
                                </a:rPr>
                                <m:t>𝑢</m:t>
                              </m:r>
                            </m:e>
                            <m:sub>
                              <m:r>
                                <a:rPr lang="cs-CZ" sz="2400" i="1">
                                  <a:latin typeface="Cambria Math" panose="02040503050406030204" pitchFamily="18" charset="0"/>
                                </a:rPr>
                                <m:t>2</m:t>
                              </m:r>
                            </m:sub>
                          </m:sSub>
                          <m:d>
                            <m:dPr>
                              <m:ctrlPr>
                                <a:rPr lang="cs-CZ" sz="2400" i="1">
                                  <a:latin typeface="Cambria Math" panose="02040503050406030204" pitchFamily="18" charset="0"/>
                                </a:rPr>
                              </m:ctrlPr>
                            </m:dPr>
                            <m:e>
                              <m:r>
                                <a:rPr lang="cs-CZ" sz="2400" i="1">
                                  <a:latin typeface="Cambria Math" panose="02040503050406030204" pitchFamily="18" charset="0"/>
                                </a:rPr>
                                <m:t>𝑥</m:t>
                              </m:r>
                            </m:e>
                          </m:d>
                          <m:r>
                            <a:rPr lang="cs-CZ" sz="2400" i="1">
                              <a:latin typeface="Cambria Math" panose="02040503050406030204" pitchFamily="18" charset="0"/>
                            </a:rPr>
                            <m:t>𝑑𝑥</m:t>
                          </m:r>
                        </m:e>
                      </m:nary>
                    </m:oMath>
                  </m:oMathPara>
                </a14:m>
                <a:endParaRPr lang="cs-CZ" sz="2400" dirty="0"/>
              </a:p>
            </p:txBody>
          </p:sp>
        </mc:Choice>
        <mc:Fallback xmlns="">
          <p:sp>
            <p:nvSpPr>
              <p:cNvPr id="11" name="TextovéPole 10">
                <a:extLst>
                  <a:ext uri="{FF2B5EF4-FFF2-40B4-BE49-F238E27FC236}">
                    <a16:creationId xmlns:a16="http://schemas.microsoft.com/office/drawing/2014/main" id="{8151E0CF-F1DF-F036-EF92-55F150AC0FCE}"/>
                  </a:ext>
                </a:extLst>
              </p:cNvPr>
              <p:cNvSpPr txBox="1">
                <a:spLocks noRot="1" noChangeAspect="1" noMove="1" noResize="1" noEditPoints="1" noAdjustHandles="1" noChangeArrowheads="1" noChangeShapeType="1" noTextEdit="1"/>
              </p:cNvSpPr>
              <p:nvPr/>
            </p:nvSpPr>
            <p:spPr>
              <a:xfrm>
                <a:off x="6329082" y="3518646"/>
                <a:ext cx="3461490" cy="968727"/>
              </a:xfrm>
              <a:prstGeom prst="rect">
                <a:avLst/>
              </a:prstGeom>
              <a:blipFill>
                <a:blip r:embed="rId4"/>
                <a:stretch>
                  <a:fillRect/>
                </a:stretch>
              </a:blipFill>
            </p:spPr>
            <p:txBody>
              <a:bodyPr/>
              <a:lstStyle/>
              <a:p>
                <a:r>
                  <a:rPr lang="cs-CZ">
                    <a:noFill/>
                  </a:rPr>
                  <a:t> </a:t>
                </a:r>
              </a:p>
            </p:txBody>
          </p:sp>
        </mc:Fallback>
      </mc:AlternateContent>
      <p:sp>
        <p:nvSpPr>
          <p:cNvPr id="12" name="TextovéPole 11">
            <a:extLst>
              <a:ext uri="{FF2B5EF4-FFF2-40B4-BE49-F238E27FC236}">
                <a16:creationId xmlns:a16="http://schemas.microsoft.com/office/drawing/2014/main" id="{49004278-D1D1-D729-A70E-EE996E287640}"/>
              </a:ext>
            </a:extLst>
          </p:cNvPr>
          <p:cNvSpPr txBox="1"/>
          <p:nvPr/>
        </p:nvSpPr>
        <p:spPr>
          <a:xfrm>
            <a:off x="523968" y="5011414"/>
            <a:ext cx="11636768" cy="400110"/>
          </a:xfrm>
          <a:prstGeom prst="rect">
            <a:avLst/>
          </a:prstGeom>
          <a:noFill/>
        </p:spPr>
        <p:txBody>
          <a:bodyPr wrap="square" rtlCol="0">
            <a:spAutoFit/>
          </a:bodyPr>
          <a:lstStyle/>
          <a:p>
            <a:r>
              <a:rPr lang="cs-CZ" sz="2000" dirty="0">
                <a:solidFill>
                  <a:srgbClr val="7030A0"/>
                </a:solidFill>
                <a:latin typeface="Cavolini" panose="03000502040302020204" pitchFamily="66" charset="0"/>
                <a:cs typeface="Cavolini" panose="03000502040302020204" pitchFamily="66" charset="0"/>
              </a:rPr>
              <a:t>Courant-</a:t>
            </a:r>
            <a:r>
              <a:rPr lang="cs-CZ" sz="2000" dirty="0" err="1">
                <a:solidFill>
                  <a:srgbClr val="7030A0"/>
                </a:solidFill>
                <a:latin typeface="Cavolini" panose="03000502040302020204" pitchFamily="66" charset="0"/>
                <a:cs typeface="Cavolini" panose="03000502040302020204" pitchFamily="66" charset="0"/>
              </a:rPr>
              <a:t>Hilbert</a:t>
            </a:r>
            <a:r>
              <a:rPr lang="cs-CZ" sz="2000" dirty="0">
                <a:solidFill>
                  <a:srgbClr val="7030A0"/>
                </a:solidFill>
                <a:latin typeface="Cavolini" panose="03000502040302020204" pitchFamily="66" charset="0"/>
                <a:cs typeface="Cavolini" panose="03000502040302020204" pitchFamily="66" charset="0"/>
              </a:rPr>
              <a:t>: </a:t>
            </a:r>
            <a:r>
              <a:rPr lang="cs-CZ" sz="2000" i="1" dirty="0" err="1">
                <a:solidFill>
                  <a:srgbClr val="7030A0"/>
                </a:solidFill>
                <a:latin typeface="Cavolini" panose="03000502040302020204" pitchFamily="66" charset="0"/>
                <a:cs typeface="Cavolini" panose="03000502040302020204" pitchFamily="66" charset="0"/>
              </a:rPr>
              <a:t>Methoden</a:t>
            </a:r>
            <a:r>
              <a:rPr lang="cs-CZ" sz="2000" i="1" dirty="0">
                <a:solidFill>
                  <a:srgbClr val="7030A0"/>
                </a:solidFill>
                <a:latin typeface="Cavolini" panose="03000502040302020204" pitchFamily="66" charset="0"/>
                <a:cs typeface="Cavolini" panose="03000502040302020204" pitchFamily="66" charset="0"/>
              </a:rPr>
              <a:t> der </a:t>
            </a:r>
            <a:r>
              <a:rPr lang="cs-CZ" sz="2000" i="1" dirty="0" err="1">
                <a:solidFill>
                  <a:srgbClr val="7030A0"/>
                </a:solidFill>
                <a:latin typeface="Cavolini" panose="03000502040302020204" pitchFamily="66" charset="0"/>
                <a:cs typeface="Cavolini" panose="03000502040302020204" pitchFamily="66" charset="0"/>
              </a:rPr>
              <a:t>mathematischen</a:t>
            </a:r>
            <a:r>
              <a:rPr lang="cs-CZ" sz="2000" i="1" dirty="0">
                <a:solidFill>
                  <a:srgbClr val="7030A0"/>
                </a:solidFill>
                <a:latin typeface="Cavolini" panose="03000502040302020204" pitchFamily="66" charset="0"/>
                <a:cs typeface="Cavolini" panose="03000502040302020204" pitchFamily="66" charset="0"/>
              </a:rPr>
              <a:t> </a:t>
            </a:r>
            <a:r>
              <a:rPr lang="cs-CZ" sz="2000" i="1" dirty="0" err="1">
                <a:solidFill>
                  <a:srgbClr val="7030A0"/>
                </a:solidFill>
                <a:latin typeface="Cavolini" panose="03000502040302020204" pitchFamily="66" charset="0"/>
                <a:cs typeface="Cavolini" panose="03000502040302020204" pitchFamily="66" charset="0"/>
              </a:rPr>
              <a:t>Physik</a:t>
            </a:r>
            <a:r>
              <a:rPr lang="cs-CZ" sz="2000" i="1" dirty="0">
                <a:solidFill>
                  <a:srgbClr val="7030A0"/>
                </a:solidFill>
                <a:latin typeface="Cavolini" panose="03000502040302020204" pitchFamily="66" charset="0"/>
                <a:cs typeface="Cavolini" panose="03000502040302020204" pitchFamily="66" charset="0"/>
              </a:rPr>
              <a:t> </a:t>
            </a:r>
            <a:r>
              <a:rPr lang="cs-CZ" sz="2000" dirty="0">
                <a:solidFill>
                  <a:srgbClr val="7030A0"/>
                </a:solidFill>
                <a:latin typeface="Cavolini" panose="03000502040302020204" pitchFamily="66" charset="0"/>
                <a:cs typeface="Cavolini" panose="03000502040302020204" pitchFamily="66" charset="0"/>
              </a:rPr>
              <a:t>(1924).</a:t>
            </a:r>
          </a:p>
        </p:txBody>
      </p:sp>
      <p:sp>
        <p:nvSpPr>
          <p:cNvPr id="13" name="Obdélník 12">
            <a:extLst>
              <a:ext uri="{FF2B5EF4-FFF2-40B4-BE49-F238E27FC236}">
                <a16:creationId xmlns:a16="http://schemas.microsoft.com/office/drawing/2014/main" id="{E7C1DB76-1F62-37AD-FF74-F878D5EE5588}"/>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4" name="TextovéPole 13">
            <a:extLst>
              <a:ext uri="{FF2B5EF4-FFF2-40B4-BE49-F238E27FC236}">
                <a16:creationId xmlns:a16="http://schemas.microsoft.com/office/drawing/2014/main" id="{C7010820-BF33-526A-2298-75023BEBC2A8}"/>
              </a:ext>
            </a:extLst>
          </p:cNvPr>
          <p:cNvSpPr txBox="1"/>
          <p:nvPr/>
        </p:nvSpPr>
        <p:spPr>
          <a:xfrm>
            <a:off x="5346083" y="18459"/>
            <a:ext cx="1514261" cy="461665"/>
          </a:xfrm>
          <a:prstGeom prst="rect">
            <a:avLst/>
          </a:prstGeom>
          <a:noFill/>
        </p:spPr>
        <p:txBody>
          <a:bodyPr wrap="none" rtlCol="0">
            <a:spAutoFit/>
          </a:bodyPr>
          <a:lstStyle/>
          <a:p>
            <a:r>
              <a:rPr lang="cs-CZ" sz="2400" cap="small" dirty="0">
                <a:solidFill>
                  <a:srgbClr val="70AD47">
                    <a:lumMod val="50000"/>
                  </a:srgbClr>
                </a:solidFill>
                <a:latin typeface="Calibri" panose="020F0502020204030204"/>
              </a:rPr>
              <a:t>Intermezzo</a:t>
            </a:r>
          </a:p>
        </p:txBody>
      </p:sp>
      <p:sp>
        <p:nvSpPr>
          <p:cNvPr id="15" name="TextovéPole 14">
            <a:extLst>
              <a:ext uri="{FF2B5EF4-FFF2-40B4-BE49-F238E27FC236}">
                <a16:creationId xmlns:a16="http://schemas.microsoft.com/office/drawing/2014/main" id="{A839AF32-FF5D-4127-C667-C87C7492DAFB}"/>
              </a:ext>
            </a:extLst>
          </p:cNvPr>
          <p:cNvSpPr txBox="1"/>
          <p:nvPr/>
        </p:nvSpPr>
        <p:spPr>
          <a:xfrm>
            <a:off x="10251832" y="8995"/>
            <a:ext cx="1540486" cy="461665"/>
          </a:xfrm>
          <a:prstGeom prst="rect">
            <a:avLst/>
          </a:prstGeom>
          <a:noFill/>
        </p:spPr>
        <p:txBody>
          <a:bodyPr wrap="none" rtlCol="0">
            <a:spAutoFit/>
          </a:bodyPr>
          <a:lstStyle/>
          <a:p>
            <a:r>
              <a:rPr lang="cs-CZ" sz="2400" cap="small" dirty="0">
                <a:highlight>
                  <a:srgbClr val="FFFF00"/>
                </a:highlight>
                <a:latin typeface="Calibri" panose="020F0502020204030204" pitchFamily="34" charset="0"/>
                <a:ea typeface="Calibri" panose="020F0502020204030204" pitchFamily="34" charset="0"/>
                <a:cs typeface="Calibri" panose="020F0502020204030204" pitchFamily="34" charset="0"/>
              </a:rPr>
              <a:t>ekvivalence</a:t>
            </a:r>
          </a:p>
        </p:txBody>
      </p:sp>
      <mc:AlternateContent xmlns:mc="http://schemas.openxmlformats.org/markup-compatibility/2006" xmlns:a14="http://schemas.microsoft.com/office/drawing/2010/main">
        <mc:Choice Requires="a14">
          <p:sp>
            <p:nvSpPr>
              <p:cNvPr id="7" name="TextovéPole 6">
                <a:extLst>
                  <a:ext uri="{FF2B5EF4-FFF2-40B4-BE49-F238E27FC236}">
                    <a16:creationId xmlns:a16="http://schemas.microsoft.com/office/drawing/2014/main" id="{0CC9CB3F-A0F5-6AD3-2882-E65926E8FD75}"/>
                  </a:ext>
                </a:extLst>
              </p:cNvPr>
              <p:cNvSpPr txBox="1"/>
              <p:nvPr/>
            </p:nvSpPr>
            <p:spPr>
              <a:xfrm>
                <a:off x="562068" y="4400807"/>
                <a:ext cx="7537200" cy="430887"/>
              </a:xfrm>
              <a:prstGeom prst="rect">
                <a:avLst/>
              </a:prstGeom>
              <a:noFill/>
            </p:spPr>
            <p:txBody>
              <a:bodyPr wrap="square">
                <a:spAutoFit/>
              </a:bodyPr>
              <a:lstStyle/>
              <a:p>
                <a:r>
                  <a:rPr lang="cs-CZ" sz="1800" dirty="0">
                    <a:solidFill>
                      <a:srgbClr val="0070C0"/>
                    </a:solidFill>
                    <a:latin typeface="Cavolini" panose="03000502040302020204" pitchFamily="66" charset="0"/>
                    <a:cs typeface="Cavolini" panose="03000502040302020204" pitchFamily="66" charset="0"/>
                  </a:rPr>
                  <a:t>přičemž zavedl </a:t>
                </a:r>
                <a:r>
                  <a:rPr lang="cs-CZ" sz="18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úplný ortogonální systém funkcí</a:t>
                </a:r>
                <a:r>
                  <a:rPr lang="cs-CZ"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14:m>
                  <m:oMath xmlns:m="http://schemas.openxmlformats.org/officeDocument/2006/math">
                    <m:d>
                      <m:dPr>
                        <m:begChr m:val="{"/>
                        <m:endChr m:val="}"/>
                        <m:ctrlPr>
                          <a:rPr lang="cs-CZ" sz="2200" b="0" i="1" smtClean="0">
                            <a:solidFill>
                              <a:schemeClr val="tx1"/>
                            </a:solidFill>
                            <a:latin typeface="Cambria Math" panose="02040503050406030204" pitchFamily="18" charset="0"/>
                            <a:cs typeface="Cavolini" panose="03000502040302020204" pitchFamily="66" charset="0"/>
                          </a:rPr>
                        </m:ctrlPr>
                      </m:dPr>
                      <m:e>
                        <m:sSub>
                          <m:sSubPr>
                            <m:ctrlPr>
                              <a:rPr lang="cs-CZ" sz="2200" b="0" i="1" smtClean="0">
                                <a:solidFill>
                                  <a:schemeClr val="tx1"/>
                                </a:solidFill>
                                <a:latin typeface="Cambria Math" panose="02040503050406030204" pitchFamily="18" charset="0"/>
                                <a:cs typeface="Cavolini" panose="03000502040302020204" pitchFamily="66" charset="0"/>
                              </a:rPr>
                            </m:ctrlPr>
                          </m:sSubPr>
                          <m:e>
                            <m:r>
                              <a:rPr lang="cs-CZ" sz="2200" b="0" i="1" smtClean="0">
                                <a:solidFill>
                                  <a:schemeClr val="tx1"/>
                                </a:solidFill>
                                <a:latin typeface="Cambria Math" panose="02040503050406030204" pitchFamily="18" charset="0"/>
                                <a:cs typeface="Cavolini" panose="03000502040302020204" pitchFamily="66" charset="0"/>
                              </a:rPr>
                              <m:t>𝑢</m:t>
                            </m:r>
                          </m:e>
                          <m:sub>
                            <m:r>
                              <a:rPr lang="cs-CZ" sz="2200" b="0" i="1" smtClean="0">
                                <a:solidFill>
                                  <a:schemeClr val="tx1"/>
                                </a:solidFill>
                                <a:latin typeface="Cambria Math" panose="02040503050406030204" pitchFamily="18" charset="0"/>
                                <a:cs typeface="Cavolini" panose="03000502040302020204" pitchFamily="66" charset="0"/>
                              </a:rPr>
                              <m:t>𝑛</m:t>
                            </m:r>
                          </m:sub>
                        </m:sSub>
                        <m:d>
                          <m:dPr>
                            <m:ctrlPr>
                              <a:rPr lang="cs-CZ" sz="2200" b="0" i="1" smtClean="0">
                                <a:solidFill>
                                  <a:schemeClr val="tx1"/>
                                </a:solidFill>
                                <a:latin typeface="Cambria Math" panose="02040503050406030204" pitchFamily="18" charset="0"/>
                                <a:cs typeface="Cavolini" panose="03000502040302020204" pitchFamily="66" charset="0"/>
                              </a:rPr>
                            </m:ctrlPr>
                          </m:dPr>
                          <m:e>
                            <m:r>
                              <a:rPr lang="cs-CZ" sz="2200" b="0" i="1" smtClean="0">
                                <a:solidFill>
                                  <a:schemeClr val="tx1"/>
                                </a:solidFill>
                                <a:latin typeface="Cambria Math" panose="02040503050406030204" pitchFamily="18" charset="0"/>
                                <a:cs typeface="Cavolini" panose="03000502040302020204" pitchFamily="66" charset="0"/>
                              </a:rPr>
                              <m:t>𝑢</m:t>
                            </m:r>
                          </m:e>
                        </m:d>
                      </m:e>
                    </m:d>
                  </m:oMath>
                </a14:m>
                <a:endParaRPr lang="cs-CZ" sz="2200" dirty="0"/>
              </a:p>
            </p:txBody>
          </p:sp>
        </mc:Choice>
        <mc:Fallback xmlns="">
          <p:sp>
            <p:nvSpPr>
              <p:cNvPr id="7" name="TextovéPole 6">
                <a:extLst>
                  <a:ext uri="{FF2B5EF4-FFF2-40B4-BE49-F238E27FC236}">
                    <a16:creationId xmlns:a16="http://schemas.microsoft.com/office/drawing/2014/main" id="{0CC9CB3F-A0F5-6AD3-2882-E65926E8FD75}"/>
                  </a:ext>
                </a:extLst>
              </p:cNvPr>
              <p:cNvSpPr txBox="1">
                <a:spLocks noRot="1" noChangeAspect="1" noMove="1" noResize="1" noEditPoints="1" noAdjustHandles="1" noChangeArrowheads="1" noChangeShapeType="1" noTextEdit="1"/>
              </p:cNvSpPr>
              <p:nvPr/>
            </p:nvSpPr>
            <p:spPr>
              <a:xfrm>
                <a:off x="562068" y="4400807"/>
                <a:ext cx="7537200" cy="430887"/>
              </a:xfrm>
              <a:prstGeom prst="rect">
                <a:avLst/>
              </a:prstGeom>
              <a:blipFill>
                <a:blip r:embed="rId5"/>
                <a:stretch>
                  <a:fillRect l="-647" b="-25352"/>
                </a:stretch>
              </a:blipFill>
            </p:spPr>
            <p:txBody>
              <a:bodyPr/>
              <a:lstStyle/>
              <a:p>
                <a:r>
                  <a:rPr lang="cs-CZ">
                    <a:noFill/>
                  </a:rPr>
                  <a:t> </a:t>
                </a:r>
              </a:p>
            </p:txBody>
          </p:sp>
        </mc:Fallback>
      </mc:AlternateContent>
      <p:pic>
        <p:nvPicPr>
          <p:cNvPr id="6" name="Picture 2">
            <a:extLst>
              <a:ext uri="{FF2B5EF4-FFF2-40B4-BE49-F238E27FC236}">
                <a16:creationId xmlns:a16="http://schemas.microsoft.com/office/drawing/2014/main" id="{43509EE3-AF69-70A1-FE80-AF661CEABA5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20635" y="1515788"/>
            <a:ext cx="3834221" cy="52700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5367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325D6-811C-922C-9482-ED72AE2FEDE0}"/>
            </a:ext>
          </a:extLst>
        </p:cNvPr>
        <p:cNvGrpSpPr/>
        <p:nvPr/>
      </p:nvGrpSpPr>
      <p:grpSpPr>
        <a:xfrm>
          <a:off x="0" y="0"/>
          <a:ext cx="0" cy="0"/>
          <a:chOff x="0" y="0"/>
          <a:chExt cx="0" cy="0"/>
        </a:xfrm>
      </p:grpSpPr>
      <p:sp>
        <p:nvSpPr>
          <p:cNvPr id="11" name="TextovéPole 10">
            <a:extLst>
              <a:ext uri="{FF2B5EF4-FFF2-40B4-BE49-F238E27FC236}">
                <a16:creationId xmlns:a16="http://schemas.microsoft.com/office/drawing/2014/main" id="{B53EB111-C029-1CC0-EBBD-BF6506FCCA7E}"/>
              </a:ext>
            </a:extLst>
          </p:cNvPr>
          <p:cNvSpPr txBox="1"/>
          <p:nvPr/>
        </p:nvSpPr>
        <p:spPr>
          <a:xfrm>
            <a:off x="6455659" y="2225758"/>
            <a:ext cx="5506956" cy="707886"/>
          </a:xfrm>
          <a:prstGeom prst="rect">
            <a:avLst/>
          </a:prstGeom>
          <a:noFill/>
        </p:spPr>
        <p:txBody>
          <a:bodyPr wrap="square" rtlCol="0">
            <a:spAutoFit/>
          </a:bodyPr>
          <a:lstStyle/>
          <a:p>
            <a:r>
              <a:rPr lang="cs-CZ" sz="2000" u="sng" dirty="0"/>
              <a:t>fyzikální kostra teorie: </a:t>
            </a:r>
            <a:r>
              <a:rPr lang="cs-CZ" sz="2000" dirty="0"/>
              <a:t>vlnová mechanika, aplikace: oscilátor, rotátor</a:t>
            </a:r>
          </a:p>
        </p:txBody>
      </p:sp>
      <p:sp>
        <p:nvSpPr>
          <p:cNvPr id="17" name="Obdélník 16">
            <a:extLst>
              <a:ext uri="{FF2B5EF4-FFF2-40B4-BE49-F238E27FC236}">
                <a16:creationId xmlns:a16="http://schemas.microsoft.com/office/drawing/2014/main" id="{7A05A384-BDE3-5CC9-1EC2-9C63AD5EB4E4}"/>
              </a:ext>
            </a:extLst>
          </p:cNvPr>
          <p:cNvSpPr/>
          <p:nvPr/>
        </p:nvSpPr>
        <p:spPr>
          <a:xfrm>
            <a:off x="6564176" y="3876508"/>
            <a:ext cx="1594253" cy="60576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mc:AlternateContent xmlns:mc="http://schemas.openxmlformats.org/markup-compatibility/2006" xmlns:a14="http://schemas.microsoft.com/office/drawing/2010/main">
        <mc:Choice Requires="a14">
          <p:sp>
            <p:nvSpPr>
              <p:cNvPr id="18" name="TextovéPole 17">
                <a:extLst>
                  <a:ext uri="{FF2B5EF4-FFF2-40B4-BE49-F238E27FC236}">
                    <a16:creationId xmlns:a16="http://schemas.microsoft.com/office/drawing/2014/main" id="{1699E2F7-EBA3-6862-322D-B357465438C0}"/>
                  </a:ext>
                </a:extLst>
              </p:cNvPr>
              <p:cNvSpPr txBox="1"/>
              <p:nvPr/>
            </p:nvSpPr>
            <p:spPr>
              <a:xfrm>
                <a:off x="6564176" y="3988952"/>
                <a:ext cx="1594253" cy="34926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cs-CZ" sz="2200" b="0" i="0" smtClean="0">
                          <a:latin typeface="Cambria Math" panose="02040503050406030204" pitchFamily="18" charset="0"/>
                          <a:ea typeface="Cambria Math" panose="02040503050406030204" pitchFamily="18" charset="0"/>
                        </a:rPr>
                        <m:t>i</m:t>
                      </m:r>
                      <m:r>
                        <a:rPr lang="el-GR" sz="2200" b="0" i="1" smtClean="0">
                          <a:latin typeface="Cambria Math" panose="02040503050406030204" pitchFamily="18" charset="0"/>
                          <a:ea typeface="Cambria Math" panose="02040503050406030204" pitchFamily="18" charset="0"/>
                        </a:rPr>
                        <m:t>ℏ</m:t>
                      </m:r>
                      <m:acc>
                        <m:accPr>
                          <m:chr m:val="̇"/>
                          <m:ctrlPr>
                            <a:rPr lang="el-GR" sz="2200" b="0" i="1" smtClean="0">
                              <a:latin typeface="Cambria Math" panose="02040503050406030204" pitchFamily="18" charset="0"/>
                              <a:ea typeface="Cambria Math" panose="02040503050406030204" pitchFamily="18" charset="0"/>
                            </a:rPr>
                          </m:ctrlPr>
                        </m:accPr>
                        <m:e>
                          <m:r>
                            <m:rPr>
                              <m:sty m:val="p"/>
                            </m:rPr>
                            <a:rPr lang="el-GR" sz="2200" b="0" i="1" smtClean="0">
                              <a:latin typeface="Cambria Math" panose="02040503050406030204" pitchFamily="18" charset="0"/>
                              <a:ea typeface="Cambria Math" panose="02040503050406030204" pitchFamily="18" charset="0"/>
                            </a:rPr>
                            <m:t>Ψ</m:t>
                          </m:r>
                        </m:e>
                      </m:acc>
                      <m:r>
                        <a:rPr lang="cs-CZ" sz="2200" b="0" i="1" smtClean="0">
                          <a:latin typeface="Cambria Math" panose="02040503050406030204" pitchFamily="18" charset="0"/>
                          <a:ea typeface="Cambria Math" panose="02040503050406030204" pitchFamily="18" charset="0"/>
                        </a:rPr>
                        <m:t>=</m:t>
                      </m:r>
                      <m:acc>
                        <m:accPr>
                          <m:chr m:val="̂"/>
                          <m:ctrlPr>
                            <a:rPr lang="cs-CZ" sz="2200" b="0" i="1" smtClean="0">
                              <a:latin typeface="Cambria Math" panose="02040503050406030204" pitchFamily="18" charset="0"/>
                              <a:ea typeface="Cambria Math" panose="02040503050406030204" pitchFamily="18" charset="0"/>
                            </a:rPr>
                          </m:ctrlPr>
                        </m:accPr>
                        <m:e>
                          <m:r>
                            <a:rPr lang="cs-CZ" sz="2200" b="0" i="1" smtClean="0">
                              <a:latin typeface="Cambria Math" panose="02040503050406030204" pitchFamily="18" charset="0"/>
                              <a:ea typeface="Cambria Math" panose="02040503050406030204" pitchFamily="18" charset="0"/>
                            </a:rPr>
                            <m:t>𝐻</m:t>
                          </m:r>
                        </m:e>
                      </m:acc>
                      <m:r>
                        <m:rPr>
                          <m:sty m:val="p"/>
                        </m:rPr>
                        <a:rPr lang="el-GR" sz="2200" b="0" i="1" smtClean="0">
                          <a:latin typeface="Cambria Math" panose="02040503050406030204" pitchFamily="18" charset="0"/>
                          <a:ea typeface="Cambria Math" panose="02040503050406030204" pitchFamily="18" charset="0"/>
                        </a:rPr>
                        <m:t>Ψ</m:t>
                      </m:r>
                    </m:oMath>
                  </m:oMathPara>
                </a14:m>
                <a:endParaRPr lang="cs-CZ" sz="2200" dirty="0"/>
              </a:p>
            </p:txBody>
          </p:sp>
        </mc:Choice>
        <mc:Fallback xmlns="">
          <p:sp>
            <p:nvSpPr>
              <p:cNvPr id="18" name="TextovéPole 17">
                <a:extLst>
                  <a:ext uri="{FF2B5EF4-FFF2-40B4-BE49-F238E27FC236}">
                    <a16:creationId xmlns:a16="http://schemas.microsoft.com/office/drawing/2014/main" id="{1699E2F7-EBA3-6862-322D-B357465438C0}"/>
                  </a:ext>
                </a:extLst>
              </p:cNvPr>
              <p:cNvSpPr txBox="1">
                <a:spLocks noRot="1" noChangeAspect="1" noMove="1" noResize="1" noEditPoints="1" noAdjustHandles="1" noChangeArrowheads="1" noChangeShapeType="1" noTextEdit="1"/>
              </p:cNvSpPr>
              <p:nvPr/>
            </p:nvSpPr>
            <p:spPr>
              <a:xfrm>
                <a:off x="6564176" y="3988952"/>
                <a:ext cx="1594253" cy="349263"/>
              </a:xfrm>
              <a:prstGeom prst="rect">
                <a:avLst/>
              </a:prstGeom>
              <a:blipFill>
                <a:blip r:embed="rId3"/>
                <a:stretch>
                  <a:fillRect t="-20690" r="-10345" b="-6897"/>
                </a:stretch>
              </a:blipFill>
            </p:spPr>
            <p:txBody>
              <a:bodyPr/>
              <a:lstStyle/>
              <a:p>
                <a:r>
                  <a:rPr lang="cs-CZ">
                    <a:noFill/>
                  </a:rPr>
                  <a:t> </a:t>
                </a:r>
              </a:p>
            </p:txBody>
          </p:sp>
        </mc:Fallback>
      </mc:AlternateContent>
      <p:sp>
        <p:nvSpPr>
          <p:cNvPr id="15" name="TextovéPole 14">
            <a:extLst>
              <a:ext uri="{FF2B5EF4-FFF2-40B4-BE49-F238E27FC236}">
                <a16:creationId xmlns:a16="http://schemas.microsoft.com/office/drawing/2014/main" id="{F9BBC183-6FB4-B6E8-A10D-F31B1645D2BD}"/>
              </a:ext>
            </a:extLst>
          </p:cNvPr>
          <p:cNvSpPr txBox="1"/>
          <p:nvPr/>
        </p:nvSpPr>
        <p:spPr>
          <a:xfrm>
            <a:off x="6506983" y="2989937"/>
            <a:ext cx="5219959" cy="707886"/>
          </a:xfrm>
          <a:prstGeom prst="rect">
            <a:avLst/>
          </a:prstGeom>
          <a:noFill/>
        </p:spPr>
        <p:txBody>
          <a:bodyPr wrap="square" rtlCol="0">
            <a:spAutoFit/>
          </a:bodyPr>
          <a:lstStyle/>
          <a:p>
            <a:r>
              <a:rPr lang="cs-CZ" sz="2000" dirty="0"/>
              <a:t>rozvinutí teorie (</a:t>
            </a:r>
            <a:r>
              <a:rPr lang="cs-CZ" sz="2000" dirty="0" err="1"/>
              <a:t>Sturm-Liouville</a:t>
            </a:r>
            <a:r>
              <a:rPr lang="cs-CZ" sz="2000" dirty="0"/>
              <a:t>), </a:t>
            </a:r>
            <a:r>
              <a:rPr lang="cs-CZ" sz="2000" u="sng" dirty="0"/>
              <a:t>stacionární teorie poruch</a:t>
            </a:r>
            <a:r>
              <a:rPr lang="cs-CZ" sz="2000" dirty="0"/>
              <a:t>, aplikace: Starkův jev</a:t>
            </a:r>
          </a:p>
        </p:txBody>
      </p:sp>
      <p:sp>
        <p:nvSpPr>
          <p:cNvPr id="6" name="TextovéPole 5">
            <a:extLst>
              <a:ext uri="{FF2B5EF4-FFF2-40B4-BE49-F238E27FC236}">
                <a16:creationId xmlns:a16="http://schemas.microsoft.com/office/drawing/2014/main" id="{6DDE2EDF-6E91-8ACC-20B6-FF73B4B7BE01}"/>
              </a:ext>
            </a:extLst>
          </p:cNvPr>
          <p:cNvSpPr txBox="1"/>
          <p:nvPr/>
        </p:nvSpPr>
        <p:spPr>
          <a:xfrm>
            <a:off x="1522668" y="4670383"/>
            <a:ext cx="10204275" cy="707886"/>
          </a:xfrm>
          <a:prstGeom prst="rect">
            <a:avLst/>
          </a:prstGeom>
          <a:noFill/>
        </p:spPr>
        <p:txBody>
          <a:bodyPr wrap="square" rtlCol="0">
            <a:spAutoFit/>
          </a:bodyPr>
          <a:lstStyle/>
          <a:p>
            <a:r>
              <a:rPr lang="cs-CZ" sz="2000" dirty="0">
                <a:solidFill>
                  <a:srgbClr val="C00000"/>
                </a:solidFill>
                <a:effectLst>
                  <a:outerShdw blurRad="38100" dist="38100" dir="2700000" algn="tl">
                    <a:srgbClr val="000000">
                      <a:alpha val="43137"/>
                    </a:srgbClr>
                  </a:outerShdw>
                </a:effectLst>
              </a:rPr>
              <a:t>Ü</a:t>
            </a:r>
            <a:r>
              <a:rPr lang="de-DE" sz="2000" dirty="0" err="1">
                <a:solidFill>
                  <a:srgbClr val="C00000"/>
                </a:solidFill>
                <a:effectLst>
                  <a:outerShdw blurRad="38100" dist="38100" dir="2700000" algn="tl">
                    <a:srgbClr val="000000">
                      <a:alpha val="43137"/>
                    </a:srgbClr>
                  </a:outerShdw>
                </a:effectLst>
              </a:rPr>
              <a:t>ber</a:t>
            </a:r>
            <a:r>
              <a:rPr lang="de-DE" sz="2000" dirty="0">
                <a:solidFill>
                  <a:srgbClr val="C00000"/>
                </a:solidFill>
                <a:effectLst>
                  <a:outerShdw blurRad="38100" dist="38100" dir="2700000" algn="tl">
                    <a:srgbClr val="000000">
                      <a:alpha val="43137"/>
                    </a:srgbClr>
                  </a:outerShdw>
                </a:effectLst>
              </a:rPr>
              <a:t> </a:t>
            </a:r>
            <a:r>
              <a:rPr lang="cs-CZ" sz="2000" dirty="0">
                <a:solidFill>
                  <a:srgbClr val="C00000"/>
                </a:solidFill>
                <a:effectLst>
                  <a:outerShdw blurRad="38100" dist="38100" dir="2700000" algn="tl">
                    <a:srgbClr val="000000">
                      <a:alpha val="43137"/>
                    </a:srgbClr>
                  </a:outerShdw>
                </a:effectLst>
              </a:rPr>
              <a:t>d</a:t>
            </a:r>
            <a:r>
              <a:rPr lang="de-DE" sz="2000" dirty="0" err="1">
                <a:solidFill>
                  <a:srgbClr val="C00000"/>
                </a:solidFill>
                <a:effectLst>
                  <a:outerShdw blurRad="38100" dist="38100" dir="2700000" algn="tl">
                    <a:srgbClr val="000000">
                      <a:alpha val="43137"/>
                    </a:srgbClr>
                  </a:outerShdw>
                </a:effectLst>
              </a:rPr>
              <a:t>as</a:t>
            </a:r>
            <a:r>
              <a:rPr lang="de-DE" sz="2000" dirty="0">
                <a:solidFill>
                  <a:srgbClr val="C00000"/>
                </a:solidFill>
                <a:effectLst>
                  <a:outerShdw blurRad="38100" dist="38100" dir="2700000" algn="tl">
                    <a:srgbClr val="000000">
                      <a:alpha val="43137"/>
                    </a:srgbClr>
                  </a:outerShdw>
                </a:effectLst>
              </a:rPr>
              <a:t> </a:t>
            </a:r>
            <a:r>
              <a:rPr lang="de-DE" sz="2000" dirty="0" err="1">
                <a:solidFill>
                  <a:srgbClr val="C00000"/>
                </a:solidFill>
                <a:effectLst>
                  <a:outerShdw blurRad="38100" dist="38100" dir="2700000" algn="tl">
                    <a:srgbClr val="000000">
                      <a:alpha val="43137"/>
                    </a:srgbClr>
                  </a:outerShdw>
                </a:effectLst>
              </a:rPr>
              <a:t>Verh</a:t>
            </a:r>
            <a:r>
              <a:rPr lang="cs-CZ" sz="2000" dirty="0" err="1">
                <a:solidFill>
                  <a:srgbClr val="C00000"/>
                </a:solidFill>
                <a:effectLst>
                  <a:outerShdw blurRad="38100" dist="38100" dir="2700000" algn="tl">
                    <a:srgbClr val="000000">
                      <a:alpha val="43137"/>
                    </a:srgbClr>
                  </a:outerShdw>
                </a:effectLst>
              </a:rPr>
              <a:t>äl</a:t>
            </a:r>
            <a:r>
              <a:rPr lang="de-DE" sz="2000" dirty="0" err="1">
                <a:solidFill>
                  <a:srgbClr val="C00000"/>
                </a:solidFill>
                <a:effectLst>
                  <a:outerShdw blurRad="38100" dist="38100" dir="2700000" algn="tl">
                    <a:srgbClr val="000000">
                      <a:alpha val="43137"/>
                    </a:srgbClr>
                  </a:outerShdw>
                </a:effectLst>
              </a:rPr>
              <a:t>tnis</a:t>
            </a:r>
            <a:r>
              <a:rPr lang="de-DE" sz="2000" dirty="0">
                <a:solidFill>
                  <a:srgbClr val="C00000"/>
                </a:solidFill>
                <a:effectLst>
                  <a:outerShdw blurRad="38100" dist="38100" dir="2700000" algn="tl">
                    <a:srgbClr val="000000">
                      <a:alpha val="43137"/>
                    </a:srgbClr>
                  </a:outerShdw>
                </a:effectLst>
              </a:rPr>
              <a:t> der He</a:t>
            </a:r>
            <a:r>
              <a:rPr lang="cs-CZ" sz="2000" dirty="0">
                <a:solidFill>
                  <a:srgbClr val="C00000"/>
                </a:solidFill>
                <a:effectLst>
                  <a:outerShdw blurRad="38100" dist="38100" dir="2700000" algn="tl">
                    <a:srgbClr val="000000">
                      <a:alpha val="43137"/>
                    </a:srgbClr>
                  </a:outerShdw>
                </a:effectLst>
              </a:rPr>
              <a:t>i</a:t>
            </a:r>
            <a:r>
              <a:rPr lang="de-DE" sz="2000" dirty="0">
                <a:solidFill>
                  <a:srgbClr val="C00000"/>
                </a:solidFill>
                <a:effectLst>
                  <a:outerShdw blurRad="38100" dist="38100" dir="2700000" algn="tl">
                    <a:srgbClr val="000000">
                      <a:alpha val="43137"/>
                    </a:srgbClr>
                  </a:outerShdw>
                </a:effectLst>
              </a:rPr>
              <a:t>se</a:t>
            </a:r>
            <a:r>
              <a:rPr lang="cs-CZ" sz="2000" dirty="0">
                <a:solidFill>
                  <a:srgbClr val="C00000"/>
                </a:solidFill>
                <a:effectLst>
                  <a:outerShdw blurRad="38100" dist="38100" dir="2700000" algn="tl">
                    <a:srgbClr val="000000">
                      <a:alpha val="43137"/>
                    </a:srgbClr>
                  </a:outerShdw>
                </a:effectLst>
              </a:rPr>
              <a:t>n</a:t>
            </a:r>
            <a:r>
              <a:rPr lang="de-DE" sz="2000" dirty="0">
                <a:solidFill>
                  <a:srgbClr val="C00000"/>
                </a:solidFill>
                <a:effectLst>
                  <a:outerShdw blurRad="38100" dist="38100" dir="2700000" algn="tl">
                    <a:srgbClr val="000000">
                      <a:alpha val="43137"/>
                    </a:srgbClr>
                  </a:outerShdw>
                </a:effectLst>
              </a:rPr>
              <a:t>berg-Bo</a:t>
            </a:r>
            <a:r>
              <a:rPr lang="cs-CZ" sz="2000" dirty="0" err="1">
                <a:solidFill>
                  <a:srgbClr val="C00000"/>
                </a:solidFill>
                <a:effectLst>
                  <a:outerShdw blurRad="38100" dist="38100" dir="2700000" algn="tl">
                    <a:srgbClr val="000000">
                      <a:alpha val="43137"/>
                    </a:srgbClr>
                  </a:outerShdw>
                </a:effectLst>
              </a:rPr>
              <a:t>rn</a:t>
            </a:r>
            <a:r>
              <a:rPr lang="de-DE" sz="2000" dirty="0">
                <a:solidFill>
                  <a:srgbClr val="C00000"/>
                </a:solidFill>
                <a:effectLst>
                  <a:outerShdw blurRad="38100" dist="38100" dir="2700000" algn="tl">
                    <a:srgbClr val="000000">
                      <a:alpha val="43137"/>
                    </a:srgbClr>
                  </a:outerShdw>
                </a:effectLst>
              </a:rPr>
              <a:t>-</a:t>
            </a:r>
            <a:r>
              <a:rPr lang="de-DE" sz="2000" dirty="0" err="1">
                <a:solidFill>
                  <a:srgbClr val="C00000"/>
                </a:solidFill>
                <a:effectLst>
                  <a:outerShdw blurRad="38100" dist="38100" dir="2700000" algn="tl">
                    <a:srgbClr val="000000">
                      <a:alpha val="43137"/>
                    </a:srgbClr>
                  </a:outerShdw>
                </a:effectLst>
              </a:rPr>
              <a:t>Jordanschem</a:t>
            </a:r>
            <a:r>
              <a:rPr lang="de-DE" sz="2000" dirty="0">
                <a:solidFill>
                  <a:srgbClr val="C00000"/>
                </a:solidFill>
                <a:effectLst>
                  <a:outerShdw blurRad="38100" dist="38100" dir="2700000" algn="tl">
                    <a:srgbClr val="000000">
                      <a:alpha val="43137"/>
                    </a:srgbClr>
                  </a:outerShdw>
                </a:effectLst>
              </a:rPr>
              <a:t> Qua</a:t>
            </a:r>
            <a:r>
              <a:rPr lang="cs-CZ" sz="2000" dirty="0">
                <a:solidFill>
                  <a:srgbClr val="C00000"/>
                </a:solidFill>
                <a:effectLst>
                  <a:outerShdw blurRad="38100" dist="38100" dir="2700000" algn="tl">
                    <a:srgbClr val="000000">
                      <a:alpha val="43137"/>
                    </a:srgbClr>
                  </a:outerShdw>
                </a:effectLst>
              </a:rPr>
              <a:t>n</a:t>
            </a:r>
            <a:r>
              <a:rPr lang="de-DE" sz="2000" dirty="0" err="1">
                <a:solidFill>
                  <a:srgbClr val="C00000"/>
                </a:solidFill>
                <a:effectLst>
                  <a:outerShdw blurRad="38100" dist="38100" dir="2700000" algn="tl">
                    <a:srgbClr val="000000">
                      <a:alpha val="43137"/>
                    </a:srgbClr>
                  </a:outerShdw>
                </a:effectLst>
              </a:rPr>
              <a:t>tenrnechamik</a:t>
            </a:r>
            <a:r>
              <a:rPr lang="de-DE" sz="2000" dirty="0">
                <a:solidFill>
                  <a:srgbClr val="C00000"/>
                </a:solidFill>
                <a:effectLst>
                  <a:outerShdw blurRad="38100" dist="38100" dir="2700000" algn="tl">
                    <a:srgbClr val="000000">
                      <a:alpha val="43137"/>
                    </a:srgbClr>
                  </a:outerShdw>
                </a:effectLst>
              </a:rPr>
              <a:t> </a:t>
            </a:r>
            <a:r>
              <a:rPr lang="cs-CZ" sz="2000" dirty="0">
                <a:solidFill>
                  <a:srgbClr val="C00000"/>
                </a:solidFill>
                <a:effectLst>
                  <a:outerShdw blurRad="38100" dist="38100" dir="2700000" algn="tl">
                    <a:srgbClr val="000000">
                      <a:alpha val="43137"/>
                    </a:srgbClr>
                  </a:outerShdw>
                </a:effectLst>
              </a:rPr>
              <a:t>z</a:t>
            </a:r>
            <a:r>
              <a:rPr lang="de-DE" sz="2000" dirty="0">
                <a:solidFill>
                  <a:srgbClr val="C00000"/>
                </a:solidFill>
                <a:effectLst>
                  <a:outerShdw blurRad="38100" dist="38100" dir="2700000" algn="tl">
                    <a:srgbClr val="000000">
                      <a:alpha val="43137"/>
                    </a:srgbClr>
                  </a:outerShdw>
                </a:effectLst>
              </a:rPr>
              <a:t>u der </a:t>
            </a:r>
            <a:r>
              <a:rPr lang="de-DE" sz="2000" dirty="0" err="1">
                <a:solidFill>
                  <a:srgbClr val="C00000"/>
                </a:solidFill>
                <a:effectLst>
                  <a:outerShdw blurRad="38100" dist="38100" dir="2700000" algn="tl">
                    <a:srgbClr val="000000">
                      <a:alpha val="43137"/>
                    </a:srgbClr>
                  </a:outerShdw>
                </a:effectLst>
              </a:rPr>
              <a:t>me</a:t>
            </a:r>
            <a:r>
              <a:rPr lang="cs-CZ" sz="2000" dirty="0">
                <a:solidFill>
                  <a:srgbClr val="C00000"/>
                </a:solidFill>
                <a:effectLst>
                  <a:outerShdw blurRad="38100" dist="38100" dir="2700000" algn="tl">
                    <a:srgbClr val="000000">
                      <a:alpha val="43137"/>
                    </a:srgbClr>
                  </a:outerShdw>
                </a:effectLst>
              </a:rPr>
              <a:t>in</a:t>
            </a:r>
            <a:r>
              <a:rPr lang="de-DE" sz="2000" dirty="0" err="1">
                <a:solidFill>
                  <a:srgbClr val="C00000"/>
                </a:solidFill>
                <a:effectLst>
                  <a:outerShdw blurRad="38100" dist="38100" dir="2700000" algn="tl">
                    <a:srgbClr val="000000">
                      <a:alpha val="43137"/>
                    </a:srgbClr>
                  </a:outerShdw>
                </a:effectLst>
              </a:rPr>
              <a:t>em</a:t>
            </a:r>
            <a:endParaRPr lang="cs-CZ" sz="2000" dirty="0">
              <a:solidFill>
                <a:srgbClr val="C00000"/>
              </a:solidFill>
              <a:effectLst>
                <a:outerShdw blurRad="38100" dist="38100" dir="2700000" algn="tl">
                  <a:srgbClr val="000000">
                    <a:alpha val="43137"/>
                  </a:srgbClr>
                </a:outerShdw>
              </a:effectLst>
            </a:endParaRPr>
          </a:p>
          <a:p>
            <a:r>
              <a:rPr lang="cs-CZ" sz="2000" dirty="0">
                <a:solidFill>
                  <a:schemeClr val="bg2">
                    <a:lumMod val="50000"/>
                  </a:schemeClr>
                </a:solidFill>
              </a:rPr>
              <a:t>(18.3.1926), 23 stran, </a:t>
            </a:r>
            <a:r>
              <a:rPr lang="cs-CZ" sz="2000" i="1" dirty="0">
                <a:solidFill>
                  <a:schemeClr val="bg2">
                    <a:lumMod val="50000"/>
                  </a:schemeClr>
                </a:solidFill>
              </a:rPr>
              <a:t>Ann. </a:t>
            </a:r>
            <a:r>
              <a:rPr lang="cs-CZ" sz="2000" i="1" dirty="0" err="1">
                <a:solidFill>
                  <a:schemeClr val="bg2">
                    <a:lumMod val="50000"/>
                  </a:schemeClr>
                </a:solidFill>
              </a:rPr>
              <a:t>Phys</a:t>
            </a:r>
            <a:r>
              <a:rPr lang="cs-CZ" sz="2000" i="1" dirty="0">
                <a:solidFill>
                  <a:schemeClr val="bg2">
                    <a:lumMod val="50000"/>
                  </a:schemeClr>
                </a:solidFill>
              </a:rPr>
              <a:t>.</a:t>
            </a:r>
            <a:endParaRPr lang="cs-CZ" sz="2000" dirty="0">
              <a:solidFill>
                <a:schemeClr val="bg2">
                  <a:lumMod val="50000"/>
                </a:schemeClr>
              </a:solidFill>
            </a:endParaRPr>
          </a:p>
        </p:txBody>
      </p:sp>
      <p:sp>
        <p:nvSpPr>
          <p:cNvPr id="2" name="TextovéPole 1">
            <a:extLst>
              <a:ext uri="{FF2B5EF4-FFF2-40B4-BE49-F238E27FC236}">
                <a16:creationId xmlns:a16="http://schemas.microsoft.com/office/drawing/2014/main" id="{C2F69C15-0ED5-6051-6467-8906C28D6530}"/>
              </a:ext>
            </a:extLst>
          </p:cNvPr>
          <p:cNvSpPr txBox="1"/>
          <p:nvPr/>
        </p:nvSpPr>
        <p:spPr>
          <a:xfrm>
            <a:off x="377071" y="630777"/>
            <a:ext cx="845103" cy="461665"/>
          </a:xfrm>
          <a:prstGeom prst="rect">
            <a:avLst/>
          </a:prstGeom>
          <a:noFill/>
        </p:spPr>
        <p:txBody>
          <a:bodyPr wrap="none" rtlCol="0">
            <a:spAutoFit/>
          </a:bodyPr>
          <a:lstStyle/>
          <a:p>
            <a:r>
              <a:rPr lang="cs-CZ" sz="2400" dirty="0">
                <a:solidFill>
                  <a:srgbClr val="0070C0"/>
                </a:solidFill>
              </a:rPr>
              <a:t>1925</a:t>
            </a:r>
          </a:p>
        </p:txBody>
      </p:sp>
      <p:sp>
        <p:nvSpPr>
          <p:cNvPr id="3" name="TextovéPole 2">
            <a:extLst>
              <a:ext uri="{FF2B5EF4-FFF2-40B4-BE49-F238E27FC236}">
                <a16:creationId xmlns:a16="http://schemas.microsoft.com/office/drawing/2014/main" id="{A4383B9F-86E5-8174-B852-768770B994D7}"/>
              </a:ext>
            </a:extLst>
          </p:cNvPr>
          <p:cNvSpPr txBox="1"/>
          <p:nvPr/>
        </p:nvSpPr>
        <p:spPr>
          <a:xfrm>
            <a:off x="358219" y="1311078"/>
            <a:ext cx="845103" cy="461665"/>
          </a:xfrm>
          <a:prstGeom prst="rect">
            <a:avLst/>
          </a:prstGeom>
          <a:noFill/>
        </p:spPr>
        <p:txBody>
          <a:bodyPr wrap="none" rtlCol="0">
            <a:spAutoFit/>
          </a:bodyPr>
          <a:lstStyle/>
          <a:p>
            <a:r>
              <a:rPr lang="cs-CZ" sz="2400" b="1" dirty="0">
                <a:solidFill>
                  <a:srgbClr val="FF0000"/>
                </a:solidFill>
              </a:rPr>
              <a:t>1926</a:t>
            </a:r>
          </a:p>
        </p:txBody>
      </p:sp>
      <p:sp>
        <p:nvSpPr>
          <p:cNvPr id="4" name="TextovéPole 3">
            <a:extLst>
              <a:ext uri="{FF2B5EF4-FFF2-40B4-BE49-F238E27FC236}">
                <a16:creationId xmlns:a16="http://schemas.microsoft.com/office/drawing/2014/main" id="{D627855E-4C8C-2846-A672-534E229858E4}"/>
              </a:ext>
            </a:extLst>
          </p:cNvPr>
          <p:cNvSpPr txBox="1"/>
          <p:nvPr/>
        </p:nvSpPr>
        <p:spPr>
          <a:xfrm>
            <a:off x="1538699" y="672315"/>
            <a:ext cx="8284191" cy="400110"/>
          </a:xfrm>
          <a:prstGeom prst="rect">
            <a:avLst/>
          </a:prstGeom>
          <a:noFill/>
        </p:spPr>
        <p:txBody>
          <a:bodyPr wrap="none" rtlCol="0">
            <a:spAutoFit/>
          </a:bodyPr>
          <a:lstStyle/>
          <a:p>
            <a:r>
              <a:rPr lang="cs-CZ" sz="2000" dirty="0" err="1">
                <a:solidFill>
                  <a:srgbClr val="00B050"/>
                </a:solidFill>
                <a:effectLst>
                  <a:outerShdw blurRad="38100" dist="38100" dir="2700000" algn="tl">
                    <a:srgbClr val="000000">
                      <a:alpha val="43137"/>
                    </a:srgbClr>
                  </a:outerShdw>
                </a:effectLst>
              </a:rPr>
              <a:t>Schrödinger</a:t>
            </a:r>
            <a:r>
              <a:rPr lang="cs-CZ" sz="2000" dirty="0">
                <a:solidFill>
                  <a:srgbClr val="00B050"/>
                </a:solidFill>
                <a:effectLst>
                  <a:outerShdw blurRad="38100" dist="38100" dir="2700000" algn="tl">
                    <a:srgbClr val="000000">
                      <a:alpha val="43137"/>
                    </a:srgbClr>
                  </a:outerShdw>
                </a:effectLst>
              </a:rPr>
              <a:t> </a:t>
            </a:r>
            <a:r>
              <a:rPr lang="cs-CZ" sz="2000" dirty="0">
                <a:solidFill>
                  <a:srgbClr val="0070C0"/>
                </a:solidFill>
              </a:rPr>
              <a:t>se seznamuje s de </a:t>
            </a:r>
            <a:r>
              <a:rPr lang="cs-CZ" sz="2000" dirty="0" err="1">
                <a:solidFill>
                  <a:srgbClr val="0070C0"/>
                </a:solidFill>
              </a:rPr>
              <a:t>Broglieho</a:t>
            </a:r>
            <a:r>
              <a:rPr lang="cs-CZ" sz="2000" dirty="0">
                <a:solidFill>
                  <a:srgbClr val="0070C0"/>
                </a:solidFill>
              </a:rPr>
              <a:t> disertací a hledá vlnovou rovnici</a:t>
            </a:r>
          </a:p>
        </p:txBody>
      </p:sp>
      <p:sp>
        <p:nvSpPr>
          <p:cNvPr id="5" name="TextovéPole 4">
            <a:extLst>
              <a:ext uri="{FF2B5EF4-FFF2-40B4-BE49-F238E27FC236}">
                <a16:creationId xmlns:a16="http://schemas.microsoft.com/office/drawing/2014/main" id="{E5B03C18-6454-F69F-4A93-AEB814111E4C}"/>
              </a:ext>
            </a:extLst>
          </p:cNvPr>
          <p:cNvSpPr txBox="1"/>
          <p:nvPr/>
        </p:nvSpPr>
        <p:spPr>
          <a:xfrm>
            <a:off x="1547288" y="1311078"/>
            <a:ext cx="4451283" cy="707886"/>
          </a:xfrm>
          <a:prstGeom prst="rect">
            <a:avLst/>
          </a:prstGeom>
          <a:noFill/>
        </p:spPr>
        <p:txBody>
          <a:bodyPr wrap="none" rtlCol="0">
            <a:spAutoFit/>
          </a:bodyPr>
          <a:lstStyle/>
          <a:p>
            <a:r>
              <a:rPr lang="cs-CZ" sz="2000" dirty="0" err="1">
                <a:solidFill>
                  <a:schemeClr val="accent2">
                    <a:lumMod val="60000"/>
                    <a:lumOff val="40000"/>
                  </a:schemeClr>
                </a:solidFill>
                <a:effectLst>
                  <a:outerShdw blurRad="38100" dist="38100" dir="2700000" algn="tl">
                    <a:srgbClr val="000000">
                      <a:alpha val="43137"/>
                    </a:srgbClr>
                  </a:outerShdw>
                </a:effectLst>
              </a:rPr>
              <a:t>Quantisierung</a:t>
            </a:r>
            <a:r>
              <a:rPr lang="cs-CZ" sz="2000" dirty="0">
                <a:solidFill>
                  <a:schemeClr val="accent2">
                    <a:lumMod val="60000"/>
                    <a:lumOff val="40000"/>
                  </a:schemeClr>
                </a:solidFill>
                <a:effectLst>
                  <a:outerShdw blurRad="38100" dist="38100" dir="2700000" algn="tl">
                    <a:srgbClr val="000000">
                      <a:alpha val="43137"/>
                    </a:srgbClr>
                  </a:outerShdw>
                </a:effectLst>
              </a:rPr>
              <a:t> </a:t>
            </a:r>
            <a:r>
              <a:rPr lang="cs-CZ" sz="2000" dirty="0" err="1">
                <a:solidFill>
                  <a:schemeClr val="accent2">
                    <a:lumMod val="60000"/>
                    <a:lumOff val="40000"/>
                  </a:schemeClr>
                </a:solidFill>
                <a:effectLst>
                  <a:outerShdw blurRad="38100" dist="38100" dir="2700000" algn="tl">
                    <a:srgbClr val="000000">
                      <a:alpha val="43137"/>
                    </a:srgbClr>
                  </a:outerShdw>
                </a:effectLst>
              </a:rPr>
              <a:t>als</a:t>
            </a:r>
            <a:r>
              <a:rPr lang="cs-CZ" sz="2000" dirty="0">
                <a:solidFill>
                  <a:schemeClr val="accent2">
                    <a:lumMod val="60000"/>
                    <a:lumOff val="40000"/>
                  </a:schemeClr>
                </a:solidFill>
                <a:effectLst>
                  <a:outerShdw blurRad="38100" dist="38100" dir="2700000" algn="tl">
                    <a:srgbClr val="000000">
                      <a:alpha val="43137"/>
                    </a:srgbClr>
                  </a:outerShdw>
                </a:effectLst>
              </a:rPr>
              <a:t> </a:t>
            </a:r>
            <a:r>
              <a:rPr lang="cs-CZ" sz="2000" dirty="0" err="1">
                <a:solidFill>
                  <a:schemeClr val="accent2">
                    <a:lumMod val="60000"/>
                    <a:lumOff val="40000"/>
                  </a:schemeClr>
                </a:solidFill>
                <a:effectLst>
                  <a:outerShdw blurRad="38100" dist="38100" dir="2700000" algn="tl">
                    <a:srgbClr val="000000">
                      <a:alpha val="43137"/>
                    </a:srgbClr>
                  </a:outerShdw>
                </a:effectLst>
              </a:rPr>
              <a:t>Eigenwertsproblem</a:t>
            </a:r>
            <a:r>
              <a:rPr lang="cs-CZ" sz="2000" dirty="0">
                <a:solidFill>
                  <a:schemeClr val="accent2">
                    <a:lumMod val="60000"/>
                    <a:lumOff val="40000"/>
                  </a:schemeClr>
                </a:solidFill>
                <a:effectLst>
                  <a:outerShdw blurRad="38100" dist="38100" dir="2700000" algn="tl">
                    <a:srgbClr val="000000">
                      <a:alpha val="43137"/>
                    </a:srgbClr>
                  </a:outerShdw>
                </a:effectLst>
              </a:rPr>
              <a:t> I</a:t>
            </a:r>
          </a:p>
          <a:p>
            <a:r>
              <a:rPr lang="cs-CZ" sz="2000" dirty="0">
                <a:solidFill>
                  <a:schemeClr val="bg2">
                    <a:lumMod val="50000"/>
                  </a:schemeClr>
                </a:solidFill>
              </a:rPr>
              <a:t>(27.1.1926) 16 stran, </a:t>
            </a:r>
            <a:r>
              <a:rPr lang="cs-CZ" sz="2000" i="1" dirty="0">
                <a:solidFill>
                  <a:schemeClr val="bg2">
                    <a:lumMod val="50000"/>
                  </a:schemeClr>
                </a:solidFill>
              </a:rPr>
              <a:t>Ann. </a:t>
            </a:r>
            <a:r>
              <a:rPr lang="cs-CZ" sz="2000" i="1" dirty="0" err="1">
                <a:solidFill>
                  <a:schemeClr val="bg2">
                    <a:lumMod val="50000"/>
                  </a:schemeClr>
                </a:solidFill>
              </a:rPr>
              <a:t>Phys</a:t>
            </a:r>
            <a:r>
              <a:rPr lang="cs-CZ" sz="2000" i="1" dirty="0">
                <a:solidFill>
                  <a:schemeClr val="bg2">
                    <a:lumMod val="50000"/>
                  </a:schemeClr>
                </a:solidFill>
              </a:rPr>
              <a:t>.</a:t>
            </a:r>
          </a:p>
        </p:txBody>
      </p:sp>
      <p:sp>
        <p:nvSpPr>
          <p:cNvPr id="24" name="TextovéPole 23">
            <a:extLst>
              <a:ext uri="{FF2B5EF4-FFF2-40B4-BE49-F238E27FC236}">
                <a16:creationId xmlns:a16="http://schemas.microsoft.com/office/drawing/2014/main" id="{C4BAF573-93AD-6208-2395-2F6C4918A6CB}"/>
              </a:ext>
            </a:extLst>
          </p:cNvPr>
          <p:cNvSpPr txBox="1"/>
          <p:nvPr/>
        </p:nvSpPr>
        <p:spPr>
          <a:xfrm>
            <a:off x="4033345" y="28602"/>
            <a:ext cx="4175054"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Schrödingerův</a:t>
            </a:r>
            <a:r>
              <a:rPr lang="cs-CZ" sz="2400" cap="small" dirty="0">
                <a:solidFill>
                  <a:srgbClr val="70AD47">
                    <a:lumMod val="50000"/>
                  </a:srgbClr>
                </a:solidFill>
                <a:latin typeface="Calibri" panose="020F0502020204030204"/>
              </a:rPr>
              <a:t> „</a:t>
            </a:r>
            <a:r>
              <a:rPr lang="cs-CZ" sz="2400" cap="small" dirty="0" err="1">
                <a:solidFill>
                  <a:srgbClr val="70AD47">
                    <a:lumMod val="50000"/>
                  </a:srgbClr>
                </a:solidFill>
                <a:latin typeface="Calibri" panose="020F0502020204030204"/>
              </a:rPr>
              <a:t>Annus</a:t>
            </a:r>
            <a:r>
              <a:rPr lang="cs-CZ" sz="2400" cap="small" dirty="0">
                <a:solidFill>
                  <a:srgbClr val="70AD47">
                    <a:lumMod val="50000"/>
                  </a:srgbClr>
                </a:solidFill>
                <a:latin typeface="Calibri" panose="020F0502020204030204"/>
              </a:rPr>
              <a:t> </a:t>
            </a:r>
            <a:r>
              <a:rPr lang="cs-CZ" sz="2400" cap="small" dirty="0" err="1">
                <a:solidFill>
                  <a:srgbClr val="70AD47">
                    <a:lumMod val="50000"/>
                  </a:srgbClr>
                </a:solidFill>
                <a:latin typeface="Calibri" panose="020F0502020204030204"/>
              </a:rPr>
              <a:t>mirabilis</a:t>
            </a:r>
            <a:r>
              <a:rPr lang="cs-CZ" sz="2400" cap="small" dirty="0">
                <a:solidFill>
                  <a:srgbClr val="70AD47">
                    <a:lumMod val="50000"/>
                  </a:srgbClr>
                </a:solidFill>
                <a:latin typeface="Calibri" panose="020F0502020204030204"/>
              </a:rPr>
              <a:t>“</a:t>
            </a:r>
          </a:p>
        </p:txBody>
      </p:sp>
      <p:sp>
        <p:nvSpPr>
          <p:cNvPr id="25" name="Obdélník 24">
            <a:extLst>
              <a:ext uri="{FF2B5EF4-FFF2-40B4-BE49-F238E27FC236}">
                <a16:creationId xmlns:a16="http://schemas.microsoft.com/office/drawing/2014/main" id="{0CCFB546-1B77-7340-C6D6-33D634D34BA1}"/>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9" name="TextovéPole 8">
            <a:extLst>
              <a:ext uri="{FF2B5EF4-FFF2-40B4-BE49-F238E27FC236}">
                <a16:creationId xmlns:a16="http://schemas.microsoft.com/office/drawing/2014/main" id="{9A37F514-FA7B-D250-B4E5-F99726B9756D}"/>
              </a:ext>
            </a:extLst>
          </p:cNvPr>
          <p:cNvSpPr txBox="1"/>
          <p:nvPr/>
        </p:nvSpPr>
        <p:spPr>
          <a:xfrm>
            <a:off x="1537021" y="2176539"/>
            <a:ext cx="4518609" cy="707886"/>
          </a:xfrm>
          <a:prstGeom prst="rect">
            <a:avLst/>
          </a:prstGeom>
          <a:noFill/>
        </p:spPr>
        <p:txBody>
          <a:bodyPr wrap="none" rtlCol="0">
            <a:spAutoFit/>
          </a:bodyPr>
          <a:lstStyle/>
          <a:p>
            <a:r>
              <a:rPr lang="cs-CZ" sz="2000" dirty="0" err="1">
                <a:solidFill>
                  <a:schemeClr val="accent2">
                    <a:lumMod val="60000"/>
                    <a:lumOff val="40000"/>
                  </a:schemeClr>
                </a:solidFill>
              </a:rPr>
              <a:t>Quantisierung</a:t>
            </a:r>
            <a:r>
              <a:rPr lang="cs-CZ" sz="2000" dirty="0">
                <a:solidFill>
                  <a:schemeClr val="accent2">
                    <a:lumMod val="60000"/>
                    <a:lumOff val="40000"/>
                  </a:schemeClr>
                </a:solidFill>
              </a:rPr>
              <a:t> </a:t>
            </a:r>
            <a:r>
              <a:rPr lang="cs-CZ" sz="2000" dirty="0" err="1">
                <a:solidFill>
                  <a:schemeClr val="accent2">
                    <a:lumMod val="60000"/>
                    <a:lumOff val="40000"/>
                  </a:schemeClr>
                </a:solidFill>
              </a:rPr>
              <a:t>als</a:t>
            </a:r>
            <a:r>
              <a:rPr lang="cs-CZ" sz="2000" dirty="0">
                <a:solidFill>
                  <a:schemeClr val="accent2">
                    <a:lumMod val="60000"/>
                    <a:lumOff val="40000"/>
                  </a:schemeClr>
                </a:solidFill>
              </a:rPr>
              <a:t> </a:t>
            </a:r>
            <a:r>
              <a:rPr lang="cs-CZ" sz="2000" dirty="0" err="1">
                <a:solidFill>
                  <a:schemeClr val="accent2">
                    <a:lumMod val="60000"/>
                    <a:lumOff val="40000"/>
                  </a:schemeClr>
                </a:solidFill>
              </a:rPr>
              <a:t>Eigenwertsproblem</a:t>
            </a:r>
            <a:r>
              <a:rPr lang="cs-CZ" sz="2000" dirty="0">
                <a:solidFill>
                  <a:schemeClr val="accent2">
                    <a:lumMod val="60000"/>
                    <a:lumOff val="40000"/>
                  </a:schemeClr>
                </a:solidFill>
              </a:rPr>
              <a:t> II</a:t>
            </a:r>
          </a:p>
          <a:p>
            <a:r>
              <a:rPr lang="cs-CZ" sz="2000" dirty="0">
                <a:solidFill>
                  <a:schemeClr val="bg2">
                    <a:lumMod val="50000"/>
                  </a:schemeClr>
                </a:solidFill>
              </a:rPr>
              <a:t>(23. 2.1926) 39 stran , </a:t>
            </a:r>
            <a:r>
              <a:rPr lang="cs-CZ" sz="2000" i="1" dirty="0">
                <a:solidFill>
                  <a:schemeClr val="bg2">
                    <a:lumMod val="50000"/>
                  </a:schemeClr>
                </a:solidFill>
              </a:rPr>
              <a:t>Ann. </a:t>
            </a:r>
            <a:r>
              <a:rPr lang="cs-CZ" sz="2000" i="1" dirty="0" err="1">
                <a:solidFill>
                  <a:schemeClr val="bg2">
                    <a:lumMod val="50000"/>
                  </a:schemeClr>
                </a:solidFill>
              </a:rPr>
              <a:t>Phys</a:t>
            </a:r>
            <a:r>
              <a:rPr lang="cs-CZ" sz="2000" i="1" dirty="0">
                <a:solidFill>
                  <a:schemeClr val="bg2">
                    <a:lumMod val="50000"/>
                  </a:schemeClr>
                </a:solidFill>
              </a:rPr>
              <a:t>.</a:t>
            </a:r>
            <a:endParaRPr lang="cs-CZ" sz="2000" dirty="0">
              <a:solidFill>
                <a:schemeClr val="bg2">
                  <a:lumMod val="50000"/>
                </a:schemeClr>
              </a:solidFill>
            </a:endParaRPr>
          </a:p>
        </p:txBody>
      </p:sp>
      <p:sp>
        <p:nvSpPr>
          <p:cNvPr id="12" name="TextovéPole 11">
            <a:extLst>
              <a:ext uri="{FF2B5EF4-FFF2-40B4-BE49-F238E27FC236}">
                <a16:creationId xmlns:a16="http://schemas.microsoft.com/office/drawing/2014/main" id="{469659AD-A2DF-93D3-44D3-E8D1EAFA8FAA}"/>
              </a:ext>
            </a:extLst>
          </p:cNvPr>
          <p:cNvSpPr txBox="1"/>
          <p:nvPr/>
        </p:nvSpPr>
        <p:spPr>
          <a:xfrm>
            <a:off x="1538699" y="2950295"/>
            <a:ext cx="4585935" cy="707886"/>
          </a:xfrm>
          <a:prstGeom prst="rect">
            <a:avLst/>
          </a:prstGeom>
          <a:noFill/>
        </p:spPr>
        <p:txBody>
          <a:bodyPr wrap="none" rtlCol="0">
            <a:spAutoFit/>
          </a:bodyPr>
          <a:lstStyle/>
          <a:p>
            <a:r>
              <a:rPr lang="cs-CZ" sz="2000" dirty="0" err="1">
                <a:solidFill>
                  <a:schemeClr val="accent2">
                    <a:lumMod val="60000"/>
                    <a:lumOff val="40000"/>
                  </a:schemeClr>
                </a:solidFill>
              </a:rPr>
              <a:t>Quantisierung</a:t>
            </a:r>
            <a:r>
              <a:rPr lang="cs-CZ" sz="2000" dirty="0">
                <a:solidFill>
                  <a:schemeClr val="accent2">
                    <a:lumMod val="60000"/>
                    <a:lumOff val="40000"/>
                  </a:schemeClr>
                </a:solidFill>
              </a:rPr>
              <a:t> </a:t>
            </a:r>
            <a:r>
              <a:rPr lang="cs-CZ" sz="2000" dirty="0" err="1">
                <a:solidFill>
                  <a:schemeClr val="accent2">
                    <a:lumMod val="60000"/>
                    <a:lumOff val="40000"/>
                  </a:schemeClr>
                </a:solidFill>
              </a:rPr>
              <a:t>als</a:t>
            </a:r>
            <a:r>
              <a:rPr lang="cs-CZ" sz="2000" dirty="0">
                <a:solidFill>
                  <a:schemeClr val="accent2">
                    <a:lumMod val="60000"/>
                    <a:lumOff val="40000"/>
                  </a:schemeClr>
                </a:solidFill>
              </a:rPr>
              <a:t> </a:t>
            </a:r>
            <a:r>
              <a:rPr lang="cs-CZ" sz="2000" dirty="0" err="1">
                <a:solidFill>
                  <a:schemeClr val="accent2">
                    <a:lumMod val="60000"/>
                    <a:lumOff val="40000"/>
                  </a:schemeClr>
                </a:solidFill>
              </a:rPr>
              <a:t>Eigenwertsproblem</a:t>
            </a:r>
            <a:r>
              <a:rPr lang="cs-CZ" sz="2000" dirty="0">
                <a:solidFill>
                  <a:schemeClr val="accent2">
                    <a:lumMod val="60000"/>
                    <a:lumOff val="40000"/>
                  </a:schemeClr>
                </a:solidFill>
              </a:rPr>
              <a:t> III</a:t>
            </a:r>
          </a:p>
          <a:p>
            <a:r>
              <a:rPr lang="cs-CZ" sz="2000" dirty="0">
                <a:solidFill>
                  <a:schemeClr val="bg2">
                    <a:lumMod val="50000"/>
                  </a:schemeClr>
                </a:solidFill>
              </a:rPr>
              <a:t>(10. 5.1926) 54 stran , </a:t>
            </a:r>
            <a:r>
              <a:rPr lang="cs-CZ" sz="2000" i="1" dirty="0">
                <a:solidFill>
                  <a:schemeClr val="bg2">
                    <a:lumMod val="50000"/>
                  </a:schemeClr>
                </a:solidFill>
              </a:rPr>
              <a:t>Ann. </a:t>
            </a:r>
            <a:r>
              <a:rPr lang="cs-CZ" sz="2000" i="1" dirty="0" err="1">
                <a:solidFill>
                  <a:schemeClr val="bg2">
                    <a:lumMod val="50000"/>
                  </a:schemeClr>
                </a:solidFill>
              </a:rPr>
              <a:t>Phys</a:t>
            </a:r>
            <a:r>
              <a:rPr lang="cs-CZ" sz="2000" i="1" dirty="0">
                <a:solidFill>
                  <a:schemeClr val="bg2">
                    <a:lumMod val="50000"/>
                  </a:schemeClr>
                </a:solidFill>
              </a:rPr>
              <a:t>.</a:t>
            </a:r>
            <a:endParaRPr lang="cs-CZ" sz="2000" dirty="0">
              <a:solidFill>
                <a:schemeClr val="bg2">
                  <a:lumMod val="50000"/>
                </a:schemeClr>
              </a:solidFill>
            </a:endParaRPr>
          </a:p>
        </p:txBody>
      </p:sp>
      <p:sp>
        <p:nvSpPr>
          <p:cNvPr id="13" name="TextovéPole 12">
            <a:extLst>
              <a:ext uri="{FF2B5EF4-FFF2-40B4-BE49-F238E27FC236}">
                <a16:creationId xmlns:a16="http://schemas.microsoft.com/office/drawing/2014/main" id="{4BE87CED-A8F4-68D3-AE5F-7606254B29FB}"/>
              </a:ext>
            </a:extLst>
          </p:cNvPr>
          <p:cNvSpPr txBox="1"/>
          <p:nvPr/>
        </p:nvSpPr>
        <p:spPr>
          <a:xfrm>
            <a:off x="1537859" y="3819946"/>
            <a:ext cx="4601965" cy="707886"/>
          </a:xfrm>
          <a:prstGeom prst="rect">
            <a:avLst/>
          </a:prstGeom>
          <a:noFill/>
        </p:spPr>
        <p:txBody>
          <a:bodyPr wrap="none" rtlCol="0">
            <a:spAutoFit/>
          </a:bodyPr>
          <a:lstStyle/>
          <a:p>
            <a:r>
              <a:rPr lang="cs-CZ" sz="2000" dirty="0" err="1">
                <a:solidFill>
                  <a:schemeClr val="accent2">
                    <a:lumMod val="60000"/>
                    <a:lumOff val="40000"/>
                  </a:schemeClr>
                </a:solidFill>
              </a:rPr>
              <a:t>Quantisierung</a:t>
            </a:r>
            <a:r>
              <a:rPr lang="cs-CZ" sz="2000" dirty="0">
                <a:solidFill>
                  <a:schemeClr val="accent2">
                    <a:lumMod val="60000"/>
                    <a:lumOff val="40000"/>
                  </a:schemeClr>
                </a:solidFill>
              </a:rPr>
              <a:t> </a:t>
            </a:r>
            <a:r>
              <a:rPr lang="cs-CZ" sz="2000" dirty="0" err="1">
                <a:solidFill>
                  <a:schemeClr val="accent2">
                    <a:lumMod val="60000"/>
                    <a:lumOff val="40000"/>
                  </a:schemeClr>
                </a:solidFill>
              </a:rPr>
              <a:t>als</a:t>
            </a:r>
            <a:r>
              <a:rPr lang="cs-CZ" sz="2000" dirty="0">
                <a:solidFill>
                  <a:schemeClr val="accent2">
                    <a:lumMod val="60000"/>
                    <a:lumOff val="40000"/>
                  </a:schemeClr>
                </a:solidFill>
              </a:rPr>
              <a:t> </a:t>
            </a:r>
            <a:r>
              <a:rPr lang="cs-CZ" sz="2000" dirty="0" err="1">
                <a:solidFill>
                  <a:schemeClr val="accent2">
                    <a:lumMod val="60000"/>
                    <a:lumOff val="40000"/>
                  </a:schemeClr>
                </a:solidFill>
              </a:rPr>
              <a:t>Eigenwertsproblem</a:t>
            </a:r>
            <a:r>
              <a:rPr lang="cs-CZ" sz="2000" dirty="0">
                <a:solidFill>
                  <a:schemeClr val="accent2">
                    <a:lumMod val="60000"/>
                    <a:lumOff val="40000"/>
                  </a:schemeClr>
                </a:solidFill>
              </a:rPr>
              <a:t> IV</a:t>
            </a:r>
          </a:p>
          <a:p>
            <a:r>
              <a:rPr lang="cs-CZ" sz="2000" dirty="0">
                <a:solidFill>
                  <a:schemeClr val="bg2">
                    <a:lumMod val="50000"/>
                  </a:schemeClr>
                </a:solidFill>
              </a:rPr>
              <a:t>(21.6.1926), 30 stran , </a:t>
            </a:r>
            <a:r>
              <a:rPr lang="cs-CZ" sz="2000" i="1" dirty="0">
                <a:solidFill>
                  <a:schemeClr val="bg2">
                    <a:lumMod val="50000"/>
                  </a:schemeClr>
                </a:solidFill>
              </a:rPr>
              <a:t>Ann. </a:t>
            </a:r>
            <a:r>
              <a:rPr lang="cs-CZ" sz="2000" i="1" dirty="0" err="1">
                <a:solidFill>
                  <a:schemeClr val="bg2">
                    <a:lumMod val="50000"/>
                  </a:schemeClr>
                </a:solidFill>
              </a:rPr>
              <a:t>Phys</a:t>
            </a:r>
            <a:r>
              <a:rPr lang="cs-CZ" sz="2000" i="1" dirty="0">
                <a:solidFill>
                  <a:schemeClr val="bg2">
                    <a:lumMod val="50000"/>
                  </a:schemeClr>
                </a:solidFill>
              </a:rPr>
              <a:t>.</a:t>
            </a:r>
            <a:endParaRPr lang="cs-CZ" sz="2000" dirty="0">
              <a:solidFill>
                <a:schemeClr val="bg2">
                  <a:lumMod val="50000"/>
                </a:schemeClr>
              </a:solidFill>
            </a:endParaRPr>
          </a:p>
        </p:txBody>
      </p:sp>
      <p:sp>
        <p:nvSpPr>
          <p:cNvPr id="7" name="Obdélník 6">
            <a:extLst>
              <a:ext uri="{FF2B5EF4-FFF2-40B4-BE49-F238E27FC236}">
                <a16:creationId xmlns:a16="http://schemas.microsoft.com/office/drawing/2014/main" id="{FE30EE88-CCD8-831B-845E-736FF369C981}"/>
              </a:ext>
            </a:extLst>
          </p:cNvPr>
          <p:cNvSpPr/>
          <p:nvPr/>
        </p:nvSpPr>
        <p:spPr>
          <a:xfrm>
            <a:off x="181456" y="601137"/>
            <a:ext cx="9641433" cy="513184"/>
          </a:xfrm>
          <a:prstGeom prst="rect">
            <a:avLst/>
          </a:prstGeom>
          <a:solidFill>
            <a:srgbClr val="FFFFFF">
              <a:alpha val="56863"/>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mc:AlternateContent xmlns:mc="http://schemas.openxmlformats.org/markup-compatibility/2006" xmlns:a14="http://schemas.microsoft.com/office/drawing/2010/main">
        <mc:Choice Requires="a14">
          <p:sp>
            <p:nvSpPr>
              <p:cNvPr id="19" name="TextovéPole 18">
                <a:extLst>
                  <a:ext uri="{FF2B5EF4-FFF2-40B4-BE49-F238E27FC236}">
                    <a16:creationId xmlns:a16="http://schemas.microsoft.com/office/drawing/2014/main" id="{CF6BFF92-42FC-C5D5-3E1E-1B49AC5FC4B4}"/>
                  </a:ext>
                </a:extLst>
              </p:cNvPr>
              <p:cNvSpPr txBox="1"/>
              <p:nvPr/>
            </p:nvSpPr>
            <p:spPr>
              <a:xfrm>
                <a:off x="6603504" y="1275764"/>
                <a:ext cx="2974853" cy="73263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100" i="1">
                          <a:latin typeface="Cambria Math" panose="02040503050406030204" pitchFamily="18" charset="0"/>
                          <a:ea typeface="Cambria Math" panose="02040503050406030204" pitchFamily="18" charset="0"/>
                        </a:rPr>
                        <m:t>∆</m:t>
                      </m:r>
                      <m:r>
                        <a:rPr lang="cs-CZ" sz="2100" b="0" i="1" smtClean="0">
                          <a:latin typeface="Cambria Math" panose="02040503050406030204" pitchFamily="18" charset="0"/>
                          <a:ea typeface="Cambria Math" panose="02040503050406030204" pitchFamily="18" charset="0"/>
                        </a:rPr>
                        <m:t>𝜓</m:t>
                      </m:r>
                      <m:r>
                        <a:rPr lang="cs-CZ" sz="2100" b="0" i="1" smtClean="0">
                          <a:latin typeface="Cambria Math" panose="02040503050406030204" pitchFamily="18" charset="0"/>
                          <a:ea typeface="Cambria Math" panose="02040503050406030204" pitchFamily="18" charset="0"/>
                        </a:rPr>
                        <m:t>+</m:t>
                      </m:r>
                      <m:f>
                        <m:fPr>
                          <m:ctrlPr>
                            <a:rPr lang="cs-CZ" sz="2100" b="0" i="1" smtClean="0">
                              <a:latin typeface="Cambria Math" panose="02040503050406030204" pitchFamily="18" charset="0"/>
                              <a:ea typeface="Cambria Math" panose="02040503050406030204" pitchFamily="18" charset="0"/>
                            </a:rPr>
                          </m:ctrlPr>
                        </m:fPr>
                        <m:num>
                          <m:r>
                            <a:rPr lang="cs-CZ" sz="2100" b="0" i="1" smtClean="0">
                              <a:latin typeface="Cambria Math" panose="02040503050406030204" pitchFamily="18" charset="0"/>
                              <a:ea typeface="Cambria Math" panose="02040503050406030204" pitchFamily="18" charset="0"/>
                            </a:rPr>
                            <m:t>2</m:t>
                          </m:r>
                          <m:r>
                            <a:rPr lang="cs-CZ" sz="2100" b="0" i="1" smtClean="0">
                              <a:latin typeface="Cambria Math" panose="02040503050406030204" pitchFamily="18" charset="0"/>
                              <a:ea typeface="Cambria Math" panose="02040503050406030204" pitchFamily="18" charset="0"/>
                            </a:rPr>
                            <m:t>𝑚</m:t>
                          </m:r>
                        </m:num>
                        <m:den>
                          <m:sSup>
                            <m:sSupPr>
                              <m:ctrlPr>
                                <a:rPr lang="cs-CZ" sz="2100" i="1">
                                  <a:latin typeface="Cambria Math" panose="02040503050406030204" pitchFamily="18" charset="0"/>
                                  <a:ea typeface="Cambria Math" panose="02040503050406030204" pitchFamily="18" charset="0"/>
                                </a:rPr>
                              </m:ctrlPr>
                            </m:sSupPr>
                            <m:e>
                              <m:r>
                                <a:rPr lang="cs-CZ" sz="2100" i="1">
                                  <a:latin typeface="Cambria Math" panose="02040503050406030204" pitchFamily="18" charset="0"/>
                                  <a:ea typeface="Cambria Math" panose="02040503050406030204" pitchFamily="18" charset="0"/>
                                </a:rPr>
                                <m:t>ℏ</m:t>
                              </m:r>
                            </m:e>
                            <m:sup>
                              <m:r>
                                <a:rPr lang="cs-CZ" sz="2100" i="1">
                                  <a:latin typeface="Cambria Math" panose="02040503050406030204" pitchFamily="18" charset="0"/>
                                  <a:ea typeface="Cambria Math" panose="02040503050406030204" pitchFamily="18" charset="0"/>
                                </a:rPr>
                                <m:t>2</m:t>
                              </m:r>
                            </m:sup>
                          </m:sSup>
                        </m:den>
                      </m:f>
                      <m:d>
                        <m:dPr>
                          <m:ctrlPr>
                            <a:rPr lang="cs-CZ" sz="2100" b="0" i="1" smtClean="0">
                              <a:latin typeface="Cambria Math" panose="02040503050406030204" pitchFamily="18" charset="0"/>
                              <a:ea typeface="Cambria Math" panose="02040503050406030204" pitchFamily="18" charset="0"/>
                            </a:rPr>
                          </m:ctrlPr>
                        </m:dPr>
                        <m:e>
                          <m:r>
                            <a:rPr lang="cs-CZ" sz="2100" b="0" i="1" smtClean="0">
                              <a:latin typeface="Cambria Math" panose="02040503050406030204" pitchFamily="18" charset="0"/>
                              <a:ea typeface="Cambria Math" panose="02040503050406030204" pitchFamily="18" charset="0"/>
                            </a:rPr>
                            <m:t>𝐸</m:t>
                          </m:r>
                          <m:r>
                            <a:rPr lang="cs-CZ" sz="2100" b="0" i="1" smtClean="0">
                              <a:latin typeface="Cambria Math" panose="02040503050406030204" pitchFamily="18" charset="0"/>
                              <a:ea typeface="Cambria Math" panose="02040503050406030204" pitchFamily="18" charset="0"/>
                            </a:rPr>
                            <m:t>+</m:t>
                          </m:r>
                          <m:f>
                            <m:fPr>
                              <m:ctrlPr>
                                <a:rPr lang="cs-CZ" sz="2100" b="0" i="1" smtClean="0">
                                  <a:latin typeface="Cambria Math" panose="02040503050406030204" pitchFamily="18" charset="0"/>
                                  <a:ea typeface="Cambria Math" panose="02040503050406030204" pitchFamily="18" charset="0"/>
                                </a:rPr>
                              </m:ctrlPr>
                            </m:fPr>
                            <m:num>
                              <m:sSup>
                                <m:sSupPr>
                                  <m:ctrlPr>
                                    <a:rPr lang="cs-CZ" sz="2100" b="0" i="1" smtClean="0">
                                      <a:latin typeface="Cambria Math" panose="02040503050406030204" pitchFamily="18" charset="0"/>
                                      <a:ea typeface="Cambria Math" panose="02040503050406030204" pitchFamily="18" charset="0"/>
                                    </a:rPr>
                                  </m:ctrlPr>
                                </m:sSupPr>
                                <m:e>
                                  <m:r>
                                    <a:rPr lang="cs-CZ" sz="2100" b="0" i="1" smtClean="0">
                                      <a:latin typeface="Cambria Math" panose="02040503050406030204" pitchFamily="18" charset="0"/>
                                      <a:ea typeface="Cambria Math" panose="02040503050406030204" pitchFamily="18" charset="0"/>
                                    </a:rPr>
                                    <m:t>𝑒</m:t>
                                  </m:r>
                                </m:e>
                                <m:sup>
                                  <m:r>
                                    <a:rPr lang="cs-CZ" sz="2100" b="0" i="1" smtClean="0">
                                      <a:latin typeface="Cambria Math" panose="02040503050406030204" pitchFamily="18" charset="0"/>
                                      <a:ea typeface="Cambria Math" panose="02040503050406030204" pitchFamily="18" charset="0"/>
                                    </a:rPr>
                                    <m:t>2</m:t>
                                  </m:r>
                                </m:sup>
                              </m:sSup>
                            </m:num>
                            <m:den>
                              <m:r>
                                <a:rPr lang="cs-CZ" sz="2100" b="0" i="1" smtClean="0">
                                  <a:latin typeface="Cambria Math" panose="02040503050406030204" pitchFamily="18" charset="0"/>
                                  <a:ea typeface="Cambria Math" panose="02040503050406030204" pitchFamily="18" charset="0"/>
                                </a:rPr>
                                <m:t>𝑟</m:t>
                              </m:r>
                            </m:den>
                          </m:f>
                        </m:e>
                      </m:d>
                      <m:r>
                        <a:rPr lang="cs-CZ" sz="2100" b="0" i="1" smtClean="0">
                          <a:latin typeface="Cambria Math" panose="02040503050406030204" pitchFamily="18" charset="0"/>
                          <a:ea typeface="Cambria Math" panose="02040503050406030204" pitchFamily="18" charset="0"/>
                        </a:rPr>
                        <m:t>𝜓</m:t>
                      </m:r>
                      <m:r>
                        <a:rPr lang="cs-CZ" sz="2100" b="0" i="1" smtClean="0">
                          <a:latin typeface="Cambria Math" panose="02040503050406030204" pitchFamily="18" charset="0"/>
                        </a:rPr>
                        <m:t>=0</m:t>
                      </m:r>
                    </m:oMath>
                  </m:oMathPara>
                </a14:m>
                <a:endParaRPr lang="cs-CZ" sz="2100" dirty="0"/>
              </a:p>
            </p:txBody>
          </p:sp>
        </mc:Choice>
        <mc:Fallback xmlns="">
          <p:sp>
            <p:nvSpPr>
              <p:cNvPr id="19" name="TextovéPole 18">
                <a:extLst>
                  <a:ext uri="{FF2B5EF4-FFF2-40B4-BE49-F238E27FC236}">
                    <a16:creationId xmlns:a16="http://schemas.microsoft.com/office/drawing/2014/main" id="{CF6BFF92-42FC-C5D5-3E1E-1B49AC5FC4B4}"/>
                  </a:ext>
                </a:extLst>
              </p:cNvPr>
              <p:cNvSpPr txBox="1">
                <a:spLocks noRot="1" noChangeAspect="1" noMove="1" noResize="1" noEditPoints="1" noAdjustHandles="1" noChangeArrowheads="1" noChangeShapeType="1" noTextEdit="1"/>
              </p:cNvSpPr>
              <p:nvPr/>
            </p:nvSpPr>
            <p:spPr>
              <a:xfrm>
                <a:off x="6603504" y="1275764"/>
                <a:ext cx="2974853" cy="732636"/>
              </a:xfrm>
              <a:prstGeom prst="rect">
                <a:avLst/>
              </a:prstGeom>
              <a:blipFill>
                <a:blip r:embed="rId4"/>
                <a:stretch>
                  <a:fillRect/>
                </a:stretch>
              </a:blipFill>
            </p:spPr>
            <p:txBody>
              <a:bodyPr/>
              <a:lstStyle/>
              <a:p>
                <a:r>
                  <a:rPr lang="cs-CZ">
                    <a:noFill/>
                  </a:rPr>
                  <a:t> </a:t>
                </a:r>
              </a:p>
            </p:txBody>
          </p:sp>
        </mc:Fallback>
      </mc:AlternateContent>
      <p:sp>
        <p:nvSpPr>
          <p:cNvPr id="20" name="Obdélník 19">
            <a:extLst>
              <a:ext uri="{FF2B5EF4-FFF2-40B4-BE49-F238E27FC236}">
                <a16:creationId xmlns:a16="http://schemas.microsoft.com/office/drawing/2014/main" id="{31F59212-AE02-F20A-DC72-F53B1B4AC638}"/>
              </a:ext>
            </a:extLst>
          </p:cNvPr>
          <p:cNvSpPr/>
          <p:nvPr/>
        </p:nvSpPr>
        <p:spPr>
          <a:xfrm>
            <a:off x="6528670" y="1228951"/>
            <a:ext cx="3114333" cy="86591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10" name="Obrázek 9">
            <a:extLst>
              <a:ext uri="{FF2B5EF4-FFF2-40B4-BE49-F238E27FC236}">
                <a16:creationId xmlns:a16="http://schemas.microsoft.com/office/drawing/2014/main" id="{F4663863-6219-00EA-3954-8B3349F94D41}"/>
              </a:ext>
            </a:extLst>
          </p:cNvPr>
          <p:cNvPicPr>
            <a:picLocks noChangeAspect="1"/>
          </p:cNvPicPr>
          <p:nvPr/>
        </p:nvPicPr>
        <p:blipFill>
          <a:blip r:embed="rId5"/>
          <a:stretch>
            <a:fillRect/>
          </a:stretch>
        </p:blipFill>
        <p:spPr>
          <a:xfrm>
            <a:off x="7993929" y="1134578"/>
            <a:ext cx="4016615" cy="5537646"/>
          </a:xfrm>
          <a:prstGeom prst="rect">
            <a:avLst/>
          </a:prstGeom>
          <a:ln>
            <a:noFill/>
          </a:ln>
          <a:effectLst>
            <a:outerShdw blurRad="292100" dist="139700" dir="2700000" algn="tl" rotWithShape="0">
              <a:srgbClr val="333333">
                <a:alpha val="65000"/>
              </a:srgbClr>
            </a:outerShdw>
          </a:effectLst>
        </p:spPr>
      </p:pic>
      <p:cxnSp>
        <p:nvCxnSpPr>
          <p:cNvPr id="8" name="Přímá spojnice se šipkou 7">
            <a:extLst>
              <a:ext uri="{FF2B5EF4-FFF2-40B4-BE49-F238E27FC236}">
                <a16:creationId xmlns:a16="http://schemas.microsoft.com/office/drawing/2014/main" id="{C4E259F7-4CDA-9DE2-5AB1-CC43EAE6D7AB}"/>
              </a:ext>
            </a:extLst>
          </p:cNvPr>
          <p:cNvCxnSpPr>
            <a:cxnSpLocks/>
          </p:cNvCxnSpPr>
          <p:nvPr/>
        </p:nvCxnSpPr>
        <p:spPr>
          <a:xfrm>
            <a:off x="1030941" y="2922469"/>
            <a:ext cx="833718" cy="0"/>
          </a:xfrm>
          <a:prstGeom prst="straightConnector1">
            <a:avLst/>
          </a:prstGeom>
          <a:ln w="38100">
            <a:solidFill>
              <a:srgbClr val="C00000"/>
            </a:solidFill>
            <a:tailEnd type="stealth" w="lg" len="lg"/>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3909714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7D014-D8BE-3E32-E72E-01721367C34D}"/>
            </a:ext>
          </a:extLst>
        </p:cNvPr>
        <p:cNvGrpSpPr/>
        <p:nvPr/>
      </p:nvGrpSpPr>
      <p:grpSpPr>
        <a:xfrm>
          <a:off x="0" y="0"/>
          <a:ext cx="0" cy="0"/>
          <a:chOff x="0" y="0"/>
          <a:chExt cx="0" cy="0"/>
        </a:xfrm>
      </p:grpSpPr>
      <p:sp>
        <p:nvSpPr>
          <p:cNvPr id="2" name="TextovéPole 1">
            <a:extLst>
              <a:ext uri="{FF2B5EF4-FFF2-40B4-BE49-F238E27FC236}">
                <a16:creationId xmlns:a16="http://schemas.microsoft.com/office/drawing/2014/main" id="{5EBDCBA1-050E-930C-B6C6-0E3F3425AB7D}"/>
              </a:ext>
            </a:extLst>
          </p:cNvPr>
          <p:cNvSpPr txBox="1"/>
          <p:nvPr/>
        </p:nvSpPr>
        <p:spPr>
          <a:xfrm>
            <a:off x="230376" y="1386852"/>
            <a:ext cx="6012573" cy="400110"/>
          </a:xfrm>
          <a:prstGeom prst="rect">
            <a:avLst/>
          </a:prstGeom>
          <a:noFill/>
        </p:spPr>
        <p:txBody>
          <a:bodyPr wrap="square" rtlCol="0">
            <a:spAutoFit/>
          </a:bodyPr>
          <a:lstStyle/>
          <a:p>
            <a:pPr marL="342900" indent="-342900">
              <a:buFont typeface="Wingdings" panose="05000000000000000000" pitchFamily="2" charset="2"/>
              <a:buChar char="§"/>
            </a:pPr>
            <a:r>
              <a:rPr lang="cs-CZ" sz="2000" dirty="0">
                <a:solidFill>
                  <a:srgbClr val="0070C0"/>
                </a:solidFill>
                <a:latin typeface="Cavolini" panose="03000502040302020204" pitchFamily="66" charset="0"/>
                <a:cs typeface="Cavolini" panose="03000502040302020204" pitchFamily="66" charset="0"/>
              </a:rPr>
              <a:t>zavádí lineární </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diferenciální</a:t>
            </a:r>
            <a:r>
              <a:rPr lang="cs-CZ" sz="2000" dirty="0">
                <a:solidFill>
                  <a:srgbClr val="0070C0"/>
                </a:solidFill>
                <a:latin typeface="Cavolini" panose="03000502040302020204" pitchFamily="66" charset="0"/>
                <a:cs typeface="Cavolini" panose="03000502040302020204" pitchFamily="66" charset="0"/>
              </a:rPr>
              <a:t> operátory</a:t>
            </a:r>
          </a:p>
        </p:txBody>
      </p:sp>
      <p:sp>
        <p:nvSpPr>
          <p:cNvPr id="3" name="TextovéPole 2">
            <a:extLst>
              <a:ext uri="{FF2B5EF4-FFF2-40B4-BE49-F238E27FC236}">
                <a16:creationId xmlns:a16="http://schemas.microsoft.com/office/drawing/2014/main" id="{FC9170A6-7A52-1683-4631-84A1E1B3CE20}"/>
              </a:ext>
            </a:extLst>
          </p:cNvPr>
          <p:cNvSpPr txBox="1"/>
          <p:nvPr/>
        </p:nvSpPr>
        <p:spPr>
          <a:xfrm>
            <a:off x="562068" y="2381934"/>
            <a:ext cx="11468565" cy="400110"/>
          </a:xfrm>
          <a:prstGeom prst="rect">
            <a:avLst/>
          </a:prstGeom>
          <a:noFill/>
        </p:spPr>
        <p:txBody>
          <a:bodyPr wrap="square" rtlCol="0">
            <a:spAutoFit/>
          </a:bodyPr>
          <a:lstStyle/>
          <a:p>
            <a:r>
              <a:rPr lang="cs-CZ" sz="2000" dirty="0">
                <a:solidFill>
                  <a:srgbClr val="0070C0"/>
                </a:solidFill>
                <a:latin typeface="Cavolini" panose="03000502040302020204" pitchFamily="66" charset="0"/>
                <a:cs typeface="Cavolini" panose="03000502040302020204" pitchFamily="66" charset="0"/>
              </a:rPr>
              <a:t>a vytváří operátorový formalismus nahrazující göttingenské maticové schéma </a:t>
            </a:r>
          </a:p>
        </p:txBody>
      </p:sp>
      <mc:AlternateContent xmlns:mc="http://schemas.openxmlformats.org/markup-compatibility/2006" xmlns:a14="http://schemas.microsoft.com/office/drawing/2010/main">
        <mc:Choice Requires="a14">
          <p:sp>
            <p:nvSpPr>
              <p:cNvPr id="4" name="TextovéPole 3">
                <a:extLst>
                  <a:ext uri="{FF2B5EF4-FFF2-40B4-BE49-F238E27FC236}">
                    <a16:creationId xmlns:a16="http://schemas.microsoft.com/office/drawing/2014/main" id="{254426B4-682B-DC92-44B7-CDC2DF67E7F4}"/>
                  </a:ext>
                </a:extLst>
              </p:cNvPr>
              <p:cNvSpPr txBox="1"/>
              <p:nvPr/>
            </p:nvSpPr>
            <p:spPr>
              <a:xfrm>
                <a:off x="6490447" y="1461401"/>
                <a:ext cx="2582502" cy="76450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latin typeface="Cambria Math" panose="02040503050406030204" pitchFamily="18" charset="0"/>
                        </a:rPr>
                        <m:t>𝑝</m:t>
                      </m:r>
                      <m:r>
                        <a:rPr lang="cs-CZ" sz="2400" b="0" i="1" smtClean="0">
                          <a:latin typeface="Cambria Math" panose="02040503050406030204" pitchFamily="18" charset="0"/>
                          <a:ea typeface="Cambria Math" panose="02040503050406030204" pitchFamily="18" charset="0"/>
                        </a:rPr>
                        <m:t>→</m:t>
                      </m:r>
                      <m:r>
                        <a:rPr lang="cs-CZ" sz="2400" i="1">
                          <a:latin typeface="Cambria Math" panose="02040503050406030204" pitchFamily="18" charset="0"/>
                        </a:rPr>
                        <m:t>𝐾</m:t>
                      </m:r>
                      <m:f>
                        <m:fPr>
                          <m:ctrlPr>
                            <a:rPr lang="cs-CZ" sz="2400" i="1">
                              <a:latin typeface="Cambria Math" panose="02040503050406030204" pitchFamily="18" charset="0"/>
                            </a:rPr>
                          </m:ctrlPr>
                        </m:fPr>
                        <m:num>
                          <m:r>
                            <a:rPr lang="cs-CZ" sz="2400" i="1">
                              <a:latin typeface="Cambria Math" panose="02040503050406030204" pitchFamily="18" charset="0"/>
                            </a:rPr>
                            <m:t>𝜕</m:t>
                          </m:r>
                        </m:num>
                        <m:den>
                          <m:r>
                            <a:rPr lang="cs-CZ" sz="2400" i="1">
                              <a:latin typeface="Cambria Math" panose="02040503050406030204" pitchFamily="18" charset="0"/>
                            </a:rPr>
                            <m:t>𝜕</m:t>
                          </m:r>
                          <m:r>
                            <a:rPr lang="cs-CZ" sz="2400" i="1">
                              <a:latin typeface="Cambria Math" panose="02040503050406030204" pitchFamily="18" charset="0"/>
                            </a:rPr>
                            <m:t>𝑞</m:t>
                          </m:r>
                        </m:den>
                      </m:f>
                      <m:r>
                        <a:rPr lang="cs-CZ" sz="2400" i="1">
                          <a:latin typeface="Cambria Math" panose="02040503050406030204" pitchFamily="18" charset="0"/>
                        </a:rPr>
                        <m:t> , </m:t>
                      </m:r>
                      <m:r>
                        <a:rPr lang="cs-CZ" sz="2400" i="1">
                          <a:latin typeface="Cambria Math" panose="02040503050406030204" pitchFamily="18" charset="0"/>
                        </a:rPr>
                        <m:t>𝐾</m:t>
                      </m:r>
                      <m:r>
                        <a:rPr lang="cs-CZ" sz="2400" i="1">
                          <a:latin typeface="Cambria Math" panose="02040503050406030204" pitchFamily="18" charset="0"/>
                        </a:rPr>
                        <m:t>=</m:t>
                      </m:r>
                      <m:f>
                        <m:fPr>
                          <m:ctrlPr>
                            <a:rPr lang="cs-CZ" sz="2400" i="1">
                              <a:latin typeface="Cambria Math" panose="02040503050406030204" pitchFamily="18" charset="0"/>
                            </a:rPr>
                          </m:ctrlPr>
                        </m:fPr>
                        <m:num>
                          <m:r>
                            <a:rPr lang="cs-CZ" sz="2400" i="1">
                              <a:latin typeface="Cambria Math" panose="02040503050406030204" pitchFamily="18" charset="0"/>
                            </a:rPr>
                            <m:t>h</m:t>
                          </m:r>
                        </m:num>
                        <m:den>
                          <m:r>
                            <a:rPr lang="cs-CZ" sz="2400" i="1">
                              <a:latin typeface="Cambria Math" panose="02040503050406030204" pitchFamily="18" charset="0"/>
                            </a:rPr>
                            <m:t>2</m:t>
                          </m:r>
                          <m:r>
                            <a:rPr lang="cs-CZ" sz="2400" i="1">
                              <a:latin typeface="Cambria Math" panose="02040503050406030204" pitchFamily="18" charset="0"/>
                            </a:rPr>
                            <m:t>𝜋</m:t>
                          </m:r>
                          <m:r>
                            <m:rPr>
                              <m:sty m:val="p"/>
                            </m:rPr>
                            <a:rPr lang="cs-CZ" sz="2400">
                              <a:latin typeface="Cambria Math" panose="02040503050406030204" pitchFamily="18" charset="0"/>
                            </a:rPr>
                            <m:t>i</m:t>
                          </m:r>
                        </m:den>
                      </m:f>
                    </m:oMath>
                  </m:oMathPara>
                </a14:m>
                <a:endParaRPr lang="cs-CZ" sz="2400" dirty="0"/>
              </a:p>
            </p:txBody>
          </p:sp>
        </mc:Choice>
        <mc:Fallback xmlns="">
          <p:sp>
            <p:nvSpPr>
              <p:cNvPr id="4" name="TextovéPole 3">
                <a:extLst>
                  <a:ext uri="{FF2B5EF4-FFF2-40B4-BE49-F238E27FC236}">
                    <a16:creationId xmlns:a16="http://schemas.microsoft.com/office/drawing/2014/main" id="{254426B4-682B-DC92-44B7-CDC2DF67E7F4}"/>
                  </a:ext>
                </a:extLst>
              </p:cNvPr>
              <p:cNvSpPr txBox="1">
                <a:spLocks noRot="1" noChangeAspect="1" noMove="1" noResize="1" noEditPoints="1" noAdjustHandles="1" noChangeArrowheads="1" noChangeShapeType="1" noTextEdit="1"/>
              </p:cNvSpPr>
              <p:nvPr/>
            </p:nvSpPr>
            <p:spPr>
              <a:xfrm>
                <a:off x="6490447" y="1461401"/>
                <a:ext cx="2582502" cy="764505"/>
              </a:xfrm>
              <a:prstGeom prst="rect">
                <a:avLst/>
              </a:prstGeom>
              <a:blipFill>
                <a:blip r:embed="rId2"/>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5" name="TextovéPole 4">
                <a:extLst>
                  <a:ext uri="{FF2B5EF4-FFF2-40B4-BE49-F238E27FC236}">
                    <a16:creationId xmlns:a16="http://schemas.microsoft.com/office/drawing/2014/main" id="{18365762-AD95-C4E2-6CB4-66D9BDF9C0CD}"/>
                  </a:ext>
                </a:extLst>
              </p:cNvPr>
              <p:cNvSpPr txBox="1"/>
              <p:nvPr/>
            </p:nvSpPr>
            <p:spPr>
              <a:xfrm>
                <a:off x="221410" y="2997354"/>
                <a:ext cx="11576141" cy="440120"/>
              </a:xfrm>
              <a:prstGeom prst="rect">
                <a:avLst/>
              </a:prstGeom>
              <a:noFill/>
            </p:spPr>
            <p:txBody>
              <a:bodyPr wrap="square" rtlCol="0">
                <a:spAutoFit/>
              </a:bodyPr>
              <a:lstStyle/>
              <a:p>
                <a:pPr marL="342900" indent="-342900">
                  <a:buFont typeface="Wingdings" panose="05000000000000000000" pitchFamily="2" charset="2"/>
                  <a:buChar char="§"/>
                </a:pPr>
                <a:r>
                  <a:rPr lang="cs-CZ" sz="2000" dirty="0">
                    <a:solidFill>
                      <a:srgbClr val="0070C0"/>
                    </a:solidFill>
                    <a:latin typeface="Cavolini" panose="03000502040302020204" pitchFamily="66" charset="0"/>
                    <a:cs typeface="Cavolini" panose="03000502040302020204" pitchFamily="66" charset="0"/>
                  </a:rPr>
                  <a:t>operátoru </a:t>
                </a:r>
                <a14:m>
                  <m:oMath xmlns:m="http://schemas.openxmlformats.org/officeDocument/2006/math">
                    <m:acc>
                      <m:accPr>
                        <m:chr m:val="̂"/>
                        <m:ctrlPr>
                          <a:rPr lang="cs-CZ" sz="2200" b="0" i="1" smtClean="0">
                            <a:solidFill>
                              <a:srgbClr val="C00000"/>
                            </a:solidFill>
                            <a:latin typeface="Cambria Math" panose="02040503050406030204" pitchFamily="18" charset="0"/>
                            <a:cs typeface="Cavolini" panose="03000502040302020204" pitchFamily="66" charset="0"/>
                          </a:rPr>
                        </m:ctrlPr>
                      </m:accPr>
                      <m:e>
                        <m:r>
                          <a:rPr lang="cs-CZ" sz="2200" b="0" i="1" smtClean="0">
                            <a:solidFill>
                              <a:srgbClr val="C00000"/>
                            </a:solidFill>
                            <a:latin typeface="Cambria Math" panose="02040503050406030204" pitchFamily="18" charset="0"/>
                            <a:cs typeface="Cavolini" panose="03000502040302020204" pitchFamily="66" charset="0"/>
                          </a:rPr>
                          <m:t>𝐹</m:t>
                        </m:r>
                      </m:e>
                    </m:acc>
                  </m:oMath>
                </a14:m>
                <a:r>
                  <a:rPr lang="cs-CZ" sz="2200" dirty="0">
                    <a:solidFill>
                      <a:srgbClr val="C00000"/>
                    </a:solidFill>
                    <a:latin typeface="Cavolini" panose="03000502040302020204" pitchFamily="66" charset="0"/>
                    <a:cs typeface="Cavolini" panose="03000502040302020204" pitchFamily="66" charset="0"/>
                  </a:rPr>
                  <a:t> </a:t>
                </a:r>
                <a:r>
                  <a:rPr lang="cs-CZ" sz="2000" dirty="0">
                    <a:solidFill>
                      <a:srgbClr val="0070C0"/>
                    </a:solidFill>
                    <a:latin typeface="Cavolini" panose="03000502040302020204" pitchFamily="66" charset="0"/>
                    <a:cs typeface="Cavolini" panose="03000502040302020204" pitchFamily="66" charset="0"/>
                  </a:rPr>
                  <a:t>přiřazuje matici, jejíž </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maticové prvky </a:t>
                </a:r>
                <a:r>
                  <a:rPr lang="cs-CZ" sz="2000" dirty="0">
                    <a:solidFill>
                      <a:srgbClr val="0070C0"/>
                    </a:solidFill>
                    <a:latin typeface="Cavolini" panose="03000502040302020204" pitchFamily="66" charset="0"/>
                    <a:cs typeface="Cavolini" panose="03000502040302020204" pitchFamily="66" charset="0"/>
                  </a:rPr>
                  <a:t>definuje integrálem</a:t>
                </a:r>
              </a:p>
            </p:txBody>
          </p:sp>
        </mc:Choice>
        <mc:Fallback xmlns="">
          <p:sp>
            <p:nvSpPr>
              <p:cNvPr id="5" name="TextovéPole 4">
                <a:extLst>
                  <a:ext uri="{FF2B5EF4-FFF2-40B4-BE49-F238E27FC236}">
                    <a16:creationId xmlns:a16="http://schemas.microsoft.com/office/drawing/2014/main" id="{18365762-AD95-C4E2-6CB4-66D9BDF9C0CD}"/>
                  </a:ext>
                </a:extLst>
              </p:cNvPr>
              <p:cNvSpPr txBox="1">
                <a:spLocks noRot="1" noChangeAspect="1" noMove="1" noResize="1" noEditPoints="1" noAdjustHandles="1" noChangeArrowheads="1" noChangeShapeType="1" noTextEdit="1"/>
              </p:cNvSpPr>
              <p:nvPr/>
            </p:nvSpPr>
            <p:spPr>
              <a:xfrm>
                <a:off x="221410" y="2997354"/>
                <a:ext cx="11576141" cy="440120"/>
              </a:xfrm>
              <a:prstGeom prst="rect">
                <a:avLst/>
              </a:prstGeom>
              <a:blipFill>
                <a:blip r:embed="rId3"/>
                <a:stretch>
                  <a:fillRect l="-474" t="-8333" b="-29167"/>
                </a:stretch>
              </a:blipFill>
            </p:spPr>
            <p:txBody>
              <a:bodyPr/>
              <a:lstStyle/>
              <a:p>
                <a:r>
                  <a:rPr lang="cs-CZ">
                    <a:noFill/>
                  </a:rPr>
                  <a:t> </a:t>
                </a:r>
              </a:p>
            </p:txBody>
          </p:sp>
        </mc:Fallback>
      </mc:AlternateContent>
      <p:sp>
        <p:nvSpPr>
          <p:cNvPr id="10" name="TextovéPole 9">
            <a:extLst>
              <a:ext uri="{FF2B5EF4-FFF2-40B4-BE49-F238E27FC236}">
                <a16:creationId xmlns:a16="http://schemas.microsoft.com/office/drawing/2014/main" id="{2A9D2CFF-AEF6-49E1-AD98-F533325E057A}"/>
              </a:ext>
            </a:extLst>
          </p:cNvPr>
          <p:cNvSpPr txBox="1"/>
          <p:nvPr/>
        </p:nvSpPr>
        <p:spPr>
          <a:xfrm>
            <a:off x="452201" y="858573"/>
            <a:ext cx="3958434" cy="400110"/>
          </a:xfrm>
          <a:prstGeom prst="rect">
            <a:avLst/>
          </a:prstGeom>
          <a:noFill/>
        </p:spPr>
        <p:txBody>
          <a:bodyPr wrap="square" rtlCol="0">
            <a:spAutoFit/>
          </a:bodyPr>
          <a:lstStyle/>
          <a:p>
            <a:r>
              <a:rPr lang="cs-CZ" sz="2000" dirty="0">
                <a:solidFill>
                  <a:srgbClr val="0070C0"/>
                </a:solidFill>
                <a:latin typeface="Cavolini" panose="03000502040302020204" pitchFamily="66" charset="0"/>
                <a:cs typeface="Cavolini" panose="03000502040302020204" pitchFamily="66" charset="0"/>
              </a:rPr>
              <a:t>V této práci </a:t>
            </a:r>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endParaRPr lang="cs-CZ" sz="2000" dirty="0">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endParaRPr>
          </a:p>
        </p:txBody>
      </p:sp>
      <mc:AlternateContent xmlns:mc="http://schemas.openxmlformats.org/markup-compatibility/2006" xmlns:a14="http://schemas.microsoft.com/office/drawing/2010/main">
        <mc:Choice Requires="a14">
          <p:sp>
            <p:nvSpPr>
              <p:cNvPr id="11" name="TextovéPole 10">
                <a:extLst>
                  <a:ext uri="{FF2B5EF4-FFF2-40B4-BE49-F238E27FC236}">
                    <a16:creationId xmlns:a16="http://schemas.microsoft.com/office/drawing/2014/main" id="{D6458EEA-C135-0793-0363-441AC6482BF9}"/>
                  </a:ext>
                </a:extLst>
              </p:cNvPr>
              <p:cNvSpPr txBox="1"/>
              <p:nvPr/>
            </p:nvSpPr>
            <p:spPr>
              <a:xfrm>
                <a:off x="6329082" y="3518646"/>
                <a:ext cx="3461490" cy="96872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cs-CZ" sz="2400" i="1">
                              <a:latin typeface="Cambria Math" panose="02040503050406030204" pitchFamily="18" charset="0"/>
                            </a:rPr>
                          </m:ctrlPr>
                        </m:sSupPr>
                        <m:e>
                          <m:r>
                            <a:rPr lang="cs-CZ" sz="2400" i="1">
                              <a:latin typeface="Cambria Math" panose="02040503050406030204" pitchFamily="18" charset="0"/>
                            </a:rPr>
                            <m:t>𝐹</m:t>
                          </m:r>
                        </m:e>
                        <m:sup>
                          <m:r>
                            <a:rPr lang="cs-CZ" sz="2400" i="1">
                              <a:latin typeface="Cambria Math" panose="02040503050406030204" pitchFamily="18" charset="0"/>
                            </a:rPr>
                            <m:t>𝑘𝑙</m:t>
                          </m:r>
                        </m:sup>
                      </m:sSup>
                      <m:r>
                        <a:rPr lang="cs-CZ" sz="2400">
                          <a:latin typeface="Cambria Math" panose="02040503050406030204" pitchFamily="18" charset="0"/>
                        </a:rPr>
                        <m:t>=</m:t>
                      </m:r>
                      <m:nary>
                        <m:naryPr>
                          <m:limLoc m:val="undOvr"/>
                          <m:subHide m:val="on"/>
                          <m:supHide m:val="on"/>
                          <m:ctrlPr>
                            <a:rPr lang="cs-CZ" sz="2400" i="1">
                              <a:latin typeface="Cambria Math" panose="02040503050406030204" pitchFamily="18" charset="0"/>
                            </a:rPr>
                          </m:ctrlPr>
                        </m:naryPr>
                        <m:sub/>
                        <m:sup/>
                        <m:e>
                          <m:sSub>
                            <m:sSubPr>
                              <m:ctrlPr>
                                <a:rPr lang="cs-CZ" sz="2400" i="1">
                                  <a:latin typeface="Cambria Math" panose="02040503050406030204" pitchFamily="18" charset="0"/>
                                </a:rPr>
                              </m:ctrlPr>
                            </m:sSubPr>
                            <m:e>
                              <m:r>
                                <a:rPr lang="cs-CZ" sz="2400" i="1">
                                  <a:latin typeface="Cambria Math" panose="02040503050406030204" pitchFamily="18" charset="0"/>
                                </a:rPr>
                                <m:t>𝑢</m:t>
                              </m:r>
                            </m:e>
                            <m:sub>
                              <m:r>
                                <a:rPr lang="cs-CZ" sz="2400" i="1">
                                  <a:latin typeface="Cambria Math" panose="02040503050406030204" pitchFamily="18" charset="0"/>
                                </a:rPr>
                                <m:t>1</m:t>
                              </m:r>
                            </m:sub>
                          </m:sSub>
                          <m:d>
                            <m:dPr>
                              <m:ctrlPr>
                                <a:rPr lang="cs-CZ" sz="2400" i="1">
                                  <a:latin typeface="Cambria Math" panose="02040503050406030204" pitchFamily="18" charset="0"/>
                                </a:rPr>
                              </m:ctrlPr>
                            </m:dPr>
                            <m:e>
                              <m:r>
                                <a:rPr lang="cs-CZ" sz="2400" i="1">
                                  <a:latin typeface="Cambria Math" panose="02040503050406030204" pitchFamily="18" charset="0"/>
                                </a:rPr>
                                <m:t>𝑥</m:t>
                              </m:r>
                            </m:e>
                          </m:d>
                          <m:acc>
                            <m:accPr>
                              <m:chr m:val="̂"/>
                              <m:ctrlPr>
                                <a:rPr lang="cs-CZ" sz="2400" i="1">
                                  <a:latin typeface="Cambria Math" panose="02040503050406030204" pitchFamily="18" charset="0"/>
                                </a:rPr>
                              </m:ctrlPr>
                            </m:accPr>
                            <m:e>
                              <m:r>
                                <a:rPr lang="cs-CZ" sz="2400" i="1">
                                  <a:latin typeface="Cambria Math" panose="02040503050406030204" pitchFamily="18" charset="0"/>
                                </a:rPr>
                                <m:t>𝐹</m:t>
                              </m:r>
                            </m:e>
                          </m:acc>
                          <m:sSub>
                            <m:sSubPr>
                              <m:ctrlPr>
                                <a:rPr lang="cs-CZ" sz="2400" i="1">
                                  <a:latin typeface="Cambria Math" panose="02040503050406030204" pitchFamily="18" charset="0"/>
                                </a:rPr>
                              </m:ctrlPr>
                            </m:sSubPr>
                            <m:e>
                              <m:r>
                                <a:rPr lang="cs-CZ" sz="2400" i="1">
                                  <a:latin typeface="Cambria Math" panose="02040503050406030204" pitchFamily="18" charset="0"/>
                                </a:rPr>
                                <m:t>𝑢</m:t>
                              </m:r>
                            </m:e>
                            <m:sub>
                              <m:r>
                                <a:rPr lang="cs-CZ" sz="2400" i="1">
                                  <a:latin typeface="Cambria Math" panose="02040503050406030204" pitchFamily="18" charset="0"/>
                                </a:rPr>
                                <m:t>2</m:t>
                              </m:r>
                            </m:sub>
                          </m:sSub>
                          <m:d>
                            <m:dPr>
                              <m:ctrlPr>
                                <a:rPr lang="cs-CZ" sz="2400" i="1">
                                  <a:latin typeface="Cambria Math" panose="02040503050406030204" pitchFamily="18" charset="0"/>
                                </a:rPr>
                              </m:ctrlPr>
                            </m:dPr>
                            <m:e>
                              <m:r>
                                <a:rPr lang="cs-CZ" sz="2400" i="1">
                                  <a:latin typeface="Cambria Math" panose="02040503050406030204" pitchFamily="18" charset="0"/>
                                </a:rPr>
                                <m:t>𝑥</m:t>
                              </m:r>
                            </m:e>
                          </m:d>
                          <m:r>
                            <a:rPr lang="cs-CZ" sz="2400" i="1">
                              <a:latin typeface="Cambria Math" panose="02040503050406030204" pitchFamily="18" charset="0"/>
                            </a:rPr>
                            <m:t>𝑑𝑥</m:t>
                          </m:r>
                        </m:e>
                      </m:nary>
                    </m:oMath>
                  </m:oMathPara>
                </a14:m>
                <a:endParaRPr lang="cs-CZ" sz="2400" dirty="0"/>
              </a:p>
            </p:txBody>
          </p:sp>
        </mc:Choice>
        <mc:Fallback xmlns="">
          <p:sp>
            <p:nvSpPr>
              <p:cNvPr id="11" name="TextovéPole 10">
                <a:extLst>
                  <a:ext uri="{FF2B5EF4-FFF2-40B4-BE49-F238E27FC236}">
                    <a16:creationId xmlns:a16="http://schemas.microsoft.com/office/drawing/2014/main" id="{D6458EEA-C135-0793-0363-441AC6482BF9}"/>
                  </a:ext>
                </a:extLst>
              </p:cNvPr>
              <p:cNvSpPr txBox="1">
                <a:spLocks noRot="1" noChangeAspect="1" noMove="1" noResize="1" noEditPoints="1" noAdjustHandles="1" noChangeArrowheads="1" noChangeShapeType="1" noTextEdit="1"/>
              </p:cNvSpPr>
              <p:nvPr/>
            </p:nvSpPr>
            <p:spPr>
              <a:xfrm>
                <a:off x="6329082" y="3518646"/>
                <a:ext cx="3461490" cy="968727"/>
              </a:xfrm>
              <a:prstGeom prst="rect">
                <a:avLst/>
              </a:prstGeom>
              <a:blipFill>
                <a:blip r:embed="rId4"/>
                <a:stretch>
                  <a:fillRect/>
                </a:stretch>
              </a:blipFill>
            </p:spPr>
            <p:txBody>
              <a:bodyPr/>
              <a:lstStyle/>
              <a:p>
                <a:r>
                  <a:rPr lang="cs-CZ">
                    <a:noFill/>
                  </a:rPr>
                  <a:t> </a:t>
                </a:r>
              </a:p>
            </p:txBody>
          </p:sp>
        </mc:Fallback>
      </mc:AlternateContent>
      <p:sp>
        <p:nvSpPr>
          <p:cNvPr id="13" name="Obdélník 12">
            <a:extLst>
              <a:ext uri="{FF2B5EF4-FFF2-40B4-BE49-F238E27FC236}">
                <a16:creationId xmlns:a16="http://schemas.microsoft.com/office/drawing/2014/main" id="{1765D451-F3BD-8E09-FC3C-A5DAE8952480}"/>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4" name="TextovéPole 13">
            <a:extLst>
              <a:ext uri="{FF2B5EF4-FFF2-40B4-BE49-F238E27FC236}">
                <a16:creationId xmlns:a16="http://schemas.microsoft.com/office/drawing/2014/main" id="{7FA60100-DE8F-1ABD-0484-8883AFD1E53A}"/>
              </a:ext>
            </a:extLst>
          </p:cNvPr>
          <p:cNvSpPr txBox="1"/>
          <p:nvPr/>
        </p:nvSpPr>
        <p:spPr>
          <a:xfrm>
            <a:off x="5346083" y="18459"/>
            <a:ext cx="1514261" cy="461665"/>
          </a:xfrm>
          <a:prstGeom prst="rect">
            <a:avLst/>
          </a:prstGeom>
          <a:noFill/>
        </p:spPr>
        <p:txBody>
          <a:bodyPr wrap="none" rtlCol="0">
            <a:spAutoFit/>
          </a:bodyPr>
          <a:lstStyle/>
          <a:p>
            <a:r>
              <a:rPr lang="cs-CZ" sz="2400" cap="small" dirty="0">
                <a:solidFill>
                  <a:srgbClr val="70AD47">
                    <a:lumMod val="50000"/>
                  </a:srgbClr>
                </a:solidFill>
                <a:latin typeface="Calibri" panose="020F0502020204030204"/>
              </a:rPr>
              <a:t>Intermezzo</a:t>
            </a:r>
          </a:p>
        </p:txBody>
      </p:sp>
      <p:sp>
        <p:nvSpPr>
          <p:cNvPr id="15" name="TextovéPole 14">
            <a:extLst>
              <a:ext uri="{FF2B5EF4-FFF2-40B4-BE49-F238E27FC236}">
                <a16:creationId xmlns:a16="http://schemas.microsoft.com/office/drawing/2014/main" id="{DCCD6C9B-A152-40E7-2CB7-0ED29B3B2B1E}"/>
              </a:ext>
            </a:extLst>
          </p:cNvPr>
          <p:cNvSpPr txBox="1"/>
          <p:nvPr/>
        </p:nvSpPr>
        <p:spPr>
          <a:xfrm>
            <a:off x="10251832" y="8995"/>
            <a:ext cx="1540486" cy="461665"/>
          </a:xfrm>
          <a:prstGeom prst="rect">
            <a:avLst/>
          </a:prstGeom>
          <a:noFill/>
        </p:spPr>
        <p:txBody>
          <a:bodyPr wrap="none" rtlCol="0">
            <a:spAutoFit/>
          </a:bodyPr>
          <a:lstStyle/>
          <a:p>
            <a:r>
              <a:rPr lang="cs-CZ" sz="2400" cap="small" dirty="0">
                <a:highlight>
                  <a:srgbClr val="FFFF00"/>
                </a:highlight>
                <a:latin typeface="Calibri" panose="020F0502020204030204" pitchFamily="34" charset="0"/>
                <a:ea typeface="Calibri" panose="020F0502020204030204" pitchFamily="34" charset="0"/>
                <a:cs typeface="Calibri" panose="020F0502020204030204" pitchFamily="34" charset="0"/>
              </a:rPr>
              <a:t>ekvivalence</a:t>
            </a:r>
          </a:p>
        </p:txBody>
      </p:sp>
      <mc:AlternateContent xmlns:mc="http://schemas.openxmlformats.org/markup-compatibility/2006" xmlns:a14="http://schemas.microsoft.com/office/drawing/2010/main">
        <mc:Choice Requires="a14">
          <p:sp>
            <p:nvSpPr>
              <p:cNvPr id="7" name="TextovéPole 6">
                <a:extLst>
                  <a:ext uri="{FF2B5EF4-FFF2-40B4-BE49-F238E27FC236}">
                    <a16:creationId xmlns:a16="http://schemas.microsoft.com/office/drawing/2014/main" id="{A06FA840-FED0-12F0-94D6-DE42F71A341A}"/>
                  </a:ext>
                </a:extLst>
              </p:cNvPr>
              <p:cNvSpPr txBox="1"/>
              <p:nvPr/>
            </p:nvSpPr>
            <p:spPr>
              <a:xfrm>
                <a:off x="562068" y="4400807"/>
                <a:ext cx="7537200" cy="430887"/>
              </a:xfrm>
              <a:prstGeom prst="rect">
                <a:avLst/>
              </a:prstGeom>
              <a:noFill/>
            </p:spPr>
            <p:txBody>
              <a:bodyPr wrap="square">
                <a:spAutoFit/>
              </a:bodyPr>
              <a:lstStyle/>
              <a:p>
                <a:r>
                  <a:rPr lang="cs-CZ" sz="1800" dirty="0">
                    <a:solidFill>
                      <a:srgbClr val="0070C0"/>
                    </a:solidFill>
                    <a:latin typeface="Cavolini" panose="03000502040302020204" pitchFamily="66" charset="0"/>
                    <a:cs typeface="Cavolini" panose="03000502040302020204" pitchFamily="66" charset="0"/>
                  </a:rPr>
                  <a:t>přičemž zavedl </a:t>
                </a:r>
                <a:r>
                  <a:rPr lang="cs-CZ" sz="18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úplný ortogonální systém funkcí</a:t>
                </a:r>
                <a:r>
                  <a:rPr lang="cs-CZ"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14:m>
                  <m:oMath xmlns:m="http://schemas.openxmlformats.org/officeDocument/2006/math">
                    <m:d>
                      <m:dPr>
                        <m:begChr m:val="{"/>
                        <m:endChr m:val="}"/>
                        <m:ctrlPr>
                          <a:rPr lang="cs-CZ" sz="2200" b="0" i="1" smtClean="0">
                            <a:solidFill>
                              <a:schemeClr val="tx1"/>
                            </a:solidFill>
                            <a:latin typeface="Cambria Math" panose="02040503050406030204" pitchFamily="18" charset="0"/>
                            <a:cs typeface="Cavolini" panose="03000502040302020204" pitchFamily="66" charset="0"/>
                          </a:rPr>
                        </m:ctrlPr>
                      </m:dPr>
                      <m:e>
                        <m:sSub>
                          <m:sSubPr>
                            <m:ctrlPr>
                              <a:rPr lang="cs-CZ" sz="2200" b="0" i="1" smtClean="0">
                                <a:solidFill>
                                  <a:schemeClr val="tx1"/>
                                </a:solidFill>
                                <a:latin typeface="Cambria Math" panose="02040503050406030204" pitchFamily="18" charset="0"/>
                                <a:cs typeface="Cavolini" panose="03000502040302020204" pitchFamily="66" charset="0"/>
                              </a:rPr>
                            </m:ctrlPr>
                          </m:sSubPr>
                          <m:e>
                            <m:r>
                              <a:rPr lang="cs-CZ" sz="2200" b="0" i="1" smtClean="0">
                                <a:solidFill>
                                  <a:schemeClr val="tx1"/>
                                </a:solidFill>
                                <a:latin typeface="Cambria Math" panose="02040503050406030204" pitchFamily="18" charset="0"/>
                                <a:cs typeface="Cavolini" panose="03000502040302020204" pitchFamily="66" charset="0"/>
                              </a:rPr>
                              <m:t>𝑢</m:t>
                            </m:r>
                          </m:e>
                          <m:sub>
                            <m:r>
                              <a:rPr lang="cs-CZ" sz="2200" b="0" i="1" smtClean="0">
                                <a:solidFill>
                                  <a:schemeClr val="tx1"/>
                                </a:solidFill>
                                <a:latin typeface="Cambria Math" panose="02040503050406030204" pitchFamily="18" charset="0"/>
                                <a:cs typeface="Cavolini" panose="03000502040302020204" pitchFamily="66" charset="0"/>
                              </a:rPr>
                              <m:t>𝑛</m:t>
                            </m:r>
                          </m:sub>
                        </m:sSub>
                        <m:d>
                          <m:dPr>
                            <m:ctrlPr>
                              <a:rPr lang="cs-CZ" sz="2200" b="0" i="1" smtClean="0">
                                <a:solidFill>
                                  <a:schemeClr val="tx1"/>
                                </a:solidFill>
                                <a:latin typeface="Cambria Math" panose="02040503050406030204" pitchFamily="18" charset="0"/>
                                <a:cs typeface="Cavolini" panose="03000502040302020204" pitchFamily="66" charset="0"/>
                              </a:rPr>
                            </m:ctrlPr>
                          </m:dPr>
                          <m:e>
                            <m:r>
                              <a:rPr lang="cs-CZ" sz="2200" b="0" i="1" smtClean="0">
                                <a:solidFill>
                                  <a:schemeClr val="tx1"/>
                                </a:solidFill>
                                <a:latin typeface="Cambria Math" panose="02040503050406030204" pitchFamily="18" charset="0"/>
                                <a:cs typeface="Cavolini" panose="03000502040302020204" pitchFamily="66" charset="0"/>
                              </a:rPr>
                              <m:t>𝑢</m:t>
                            </m:r>
                          </m:e>
                        </m:d>
                      </m:e>
                    </m:d>
                  </m:oMath>
                </a14:m>
                <a:endParaRPr lang="cs-CZ" sz="2200" dirty="0"/>
              </a:p>
            </p:txBody>
          </p:sp>
        </mc:Choice>
        <mc:Fallback xmlns="">
          <p:sp>
            <p:nvSpPr>
              <p:cNvPr id="7" name="TextovéPole 6">
                <a:extLst>
                  <a:ext uri="{FF2B5EF4-FFF2-40B4-BE49-F238E27FC236}">
                    <a16:creationId xmlns:a16="http://schemas.microsoft.com/office/drawing/2014/main" id="{A06FA840-FED0-12F0-94D6-DE42F71A341A}"/>
                  </a:ext>
                </a:extLst>
              </p:cNvPr>
              <p:cNvSpPr txBox="1">
                <a:spLocks noRot="1" noChangeAspect="1" noMove="1" noResize="1" noEditPoints="1" noAdjustHandles="1" noChangeArrowheads="1" noChangeShapeType="1" noTextEdit="1"/>
              </p:cNvSpPr>
              <p:nvPr/>
            </p:nvSpPr>
            <p:spPr>
              <a:xfrm>
                <a:off x="562068" y="4400807"/>
                <a:ext cx="7537200" cy="430887"/>
              </a:xfrm>
              <a:prstGeom prst="rect">
                <a:avLst/>
              </a:prstGeom>
              <a:blipFill>
                <a:blip r:embed="rId5"/>
                <a:stretch>
                  <a:fillRect l="-647" b="-25352"/>
                </a:stretch>
              </a:blipFill>
            </p:spPr>
            <p:txBody>
              <a:bodyPr/>
              <a:lstStyle/>
              <a:p>
                <a:r>
                  <a:rPr lang="cs-CZ">
                    <a:noFill/>
                  </a:rPr>
                  <a:t> </a:t>
                </a:r>
              </a:p>
            </p:txBody>
          </p:sp>
        </mc:Fallback>
      </mc:AlternateContent>
      <p:sp>
        <p:nvSpPr>
          <p:cNvPr id="6" name="TextovéPole 5">
            <a:extLst>
              <a:ext uri="{FF2B5EF4-FFF2-40B4-BE49-F238E27FC236}">
                <a16:creationId xmlns:a16="http://schemas.microsoft.com/office/drawing/2014/main" id="{E96F0D14-3BB4-352C-7C71-AA940EBA2288}"/>
              </a:ext>
            </a:extLst>
          </p:cNvPr>
          <p:cNvSpPr txBox="1"/>
          <p:nvPr/>
        </p:nvSpPr>
        <p:spPr>
          <a:xfrm>
            <a:off x="239341" y="5264417"/>
            <a:ext cx="11336338" cy="1015663"/>
          </a:xfrm>
          <a:prstGeom prst="rect">
            <a:avLst/>
          </a:prstGeom>
          <a:noFill/>
        </p:spPr>
        <p:txBody>
          <a:bodyPr wrap="square" rtlCol="0">
            <a:spAutoFit/>
          </a:bodyPr>
          <a:lstStyle/>
          <a:p>
            <a:pPr marL="342900" indent="-342900">
              <a:buFont typeface="Wingdings" panose="05000000000000000000" pitchFamily="2" charset="2"/>
              <a:buChar char="§"/>
            </a:pPr>
            <a:r>
              <a:rPr lang="cs-CZ" sz="2000" dirty="0">
                <a:solidFill>
                  <a:srgbClr val="0070C0"/>
                </a:solidFill>
                <a:latin typeface="Cavolini" panose="03000502040302020204" pitchFamily="66" charset="0"/>
                <a:cs typeface="Cavolini" panose="03000502040302020204" pitchFamily="66" charset="0"/>
              </a:rPr>
              <a:t>po podrobných výpočtech prokázal, že řešení celé soustavy maticových rovnic Heisenberga, Borna a Jordana lze převést na přirozenou okrajovou úlohu lineární parciální diferenciální rovnice </a:t>
            </a:r>
            <a:endParaRPr lang="cs-CZ" sz="2000" dirty="0">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endParaRPr>
          </a:p>
        </p:txBody>
      </p:sp>
    </p:spTree>
    <p:extLst>
      <p:ext uri="{BB962C8B-B14F-4D97-AF65-F5344CB8AC3E}">
        <p14:creationId xmlns:p14="http://schemas.microsoft.com/office/powerpoint/2010/main" val="122111318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0091D-68B3-442B-5204-D227B1AB98D3}"/>
            </a:ext>
          </a:extLst>
        </p:cNvPr>
        <p:cNvGrpSpPr/>
        <p:nvPr/>
      </p:nvGrpSpPr>
      <p:grpSpPr>
        <a:xfrm>
          <a:off x="0" y="0"/>
          <a:ext cx="0" cy="0"/>
          <a:chOff x="0" y="0"/>
          <a:chExt cx="0" cy="0"/>
        </a:xfrm>
      </p:grpSpPr>
      <p:sp>
        <p:nvSpPr>
          <p:cNvPr id="13" name="Obdélník 12">
            <a:extLst>
              <a:ext uri="{FF2B5EF4-FFF2-40B4-BE49-F238E27FC236}">
                <a16:creationId xmlns:a16="http://schemas.microsoft.com/office/drawing/2014/main" id="{6C705F41-8BD1-CCA0-740D-4E74A7118F00}"/>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4" name="TextovéPole 13">
            <a:extLst>
              <a:ext uri="{FF2B5EF4-FFF2-40B4-BE49-F238E27FC236}">
                <a16:creationId xmlns:a16="http://schemas.microsoft.com/office/drawing/2014/main" id="{39E047D6-D6A7-5DDF-F3F2-15F4F3C94224}"/>
              </a:ext>
            </a:extLst>
          </p:cNvPr>
          <p:cNvSpPr txBox="1"/>
          <p:nvPr/>
        </p:nvSpPr>
        <p:spPr>
          <a:xfrm>
            <a:off x="5346083" y="18459"/>
            <a:ext cx="1514261" cy="461665"/>
          </a:xfrm>
          <a:prstGeom prst="rect">
            <a:avLst/>
          </a:prstGeom>
          <a:noFill/>
        </p:spPr>
        <p:txBody>
          <a:bodyPr wrap="none" rtlCol="0">
            <a:spAutoFit/>
          </a:bodyPr>
          <a:lstStyle/>
          <a:p>
            <a:r>
              <a:rPr lang="cs-CZ" sz="2400" cap="small" dirty="0">
                <a:solidFill>
                  <a:srgbClr val="70AD47">
                    <a:lumMod val="50000"/>
                  </a:srgbClr>
                </a:solidFill>
                <a:latin typeface="Calibri" panose="020F0502020204030204"/>
              </a:rPr>
              <a:t>Intermezzo</a:t>
            </a:r>
          </a:p>
        </p:txBody>
      </p:sp>
      <p:sp>
        <p:nvSpPr>
          <p:cNvPr id="15" name="TextovéPole 14">
            <a:extLst>
              <a:ext uri="{FF2B5EF4-FFF2-40B4-BE49-F238E27FC236}">
                <a16:creationId xmlns:a16="http://schemas.microsoft.com/office/drawing/2014/main" id="{1870DBBF-86C7-3085-08A3-D19624EE2860}"/>
              </a:ext>
            </a:extLst>
          </p:cNvPr>
          <p:cNvSpPr txBox="1"/>
          <p:nvPr/>
        </p:nvSpPr>
        <p:spPr>
          <a:xfrm>
            <a:off x="10251832" y="8995"/>
            <a:ext cx="1540486" cy="461665"/>
          </a:xfrm>
          <a:prstGeom prst="rect">
            <a:avLst/>
          </a:prstGeom>
          <a:noFill/>
        </p:spPr>
        <p:txBody>
          <a:bodyPr wrap="none" rtlCol="0">
            <a:spAutoFit/>
          </a:bodyPr>
          <a:lstStyle/>
          <a:p>
            <a:r>
              <a:rPr lang="cs-CZ" sz="2400" cap="small" dirty="0">
                <a:highlight>
                  <a:srgbClr val="FFFF00"/>
                </a:highlight>
                <a:latin typeface="Calibri" panose="020F0502020204030204" pitchFamily="34" charset="0"/>
                <a:ea typeface="Calibri" panose="020F0502020204030204" pitchFamily="34" charset="0"/>
                <a:cs typeface="Calibri" panose="020F0502020204030204" pitchFamily="34" charset="0"/>
              </a:rPr>
              <a:t>ekvivalence</a:t>
            </a:r>
          </a:p>
        </p:txBody>
      </p:sp>
      <p:grpSp>
        <p:nvGrpSpPr>
          <p:cNvPr id="18" name="Skupina 17">
            <a:extLst>
              <a:ext uri="{FF2B5EF4-FFF2-40B4-BE49-F238E27FC236}">
                <a16:creationId xmlns:a16="http://schemas.microsoft.com/office/drawing/2014/main" id="{4D4212D5-8F23-010F-13E3-C73E2E9FBA06}"/>
              </a:ext>
            </a:extLst>
          </p:cNvPr>
          <p:cNvGrpSpPr/>
          <p:nvPr/>
        </p:nvGrpSpPr>
        <p:grpSpPr>
          <a:xfrm>
            <a:off x="445527" y="885927"/>
            <a:ext cx="11257142" cy="1198839"/>
            <a:chOff x="212446" y="5431032"/>
            <a:chExt cx="11694632" cy="1198839"/>
          </a:xfrm>
        </p:grpSpPr>
        <p:sp>
          <p:nvSpPr>
            <p:cNvPr id="8" name="TextovéPole 7">
              <a:extLst>
                <a:ext uri="{FF2B5EF4-FFF2-40B4-BE49-F238E27FC236}">
                  <a16:creationId xmlns:a16="http://schemas.microsoft.com/office/drawing/2014/main" id="{0509227F-9ABB-019A-4B76-E7C64370C01F}"/>
                </a:ext>
              </a:extLst>
            </p:cNvPr>
            <p:cNvSpPr txBox="1"/>
            <p:nvPr/>
          </p:nvSpPr>
          <p:spPr>
            <a:xfrm>
              <a:off x="212446" y="5431032"/>
              <a:ext cx="11694632" cy="707886"/>
            </a:xfrm>
            <a:prstGeom prst="rect">
              <a:avLst/>
            </a:prstGeom>
            <a:noFill/>
          </p:spPr>
          <p:txBody>
            <a:bodyPr wrap="square" rtlCol="0">
              <a:spAutoFit/>
            </a:bodyPr>
            <a:lstStyle/>
            <a:p>
              <a:pPr marL="285750" indent="-285750">
                <a:buFont typeface="Wingdings" panose="05000000000000000000" pitchFamily="2" charset="2"/>
                <a:buChar char="Ø"/>
              </a:pPr>
              <a:r>
                <a:rPr lang="cs-CZ" sz="2000" dirty="0">
                  <a:solidFill>
                    <a:schemeClr val="bg2">
                      <a:lumMod val="50000"/>
                    </a:schemeClr>
                  </a:solidFill>
                  <a:latin typeface="Cavolini" panose="03000502040302020204" pitchFamily="66" charset="0"/>
                  <a:cs typeface="Cavolini" panose="03000502040302020204" pitchFamily="66" charset="0"/>
                </a:rPr>
                <a:t>Pro většinu fyziků byl </a:t>
              </a:r>
              <a:r>
                <a:rPr lang="cs-CZ" sz="2000" dirty="0" err="1">
                  <a:solidFill>
                    <a:srgbClr val="00B050"/>
                  </a:solidFill>
                  <a:latin typeface="Cavolini" panose="03000502040302020204" pitchFamily="66" charset="0"/>
                  <a:cs typeface="Cavolini" panose="03000502040302020204" pitchFamily="66" charset="0"/>
                </a:rPr>
                <a:t>Schrödingerův</a:t>
              </a:r>
              <a:r>
                <a:rPr lang="cs-CZ" sz="2000" dirty="0">
                  <a:solidFill>
                    <a:schemeClr val="bg2">
                      <a:lumMod val="50000"/>
                    </a:schemeClr>
                  </a:solidFill>
                  <a:latin typeface="Cavolini" panose="03000502040302020204" pitchFamily="66" charset="0"/>
                  <a:cs typeface="Cavolini" panose="03000502040302020204" pitchFamily="66" charset="0"/>
                </a:rPr>
                <a:t> přístup, pracující s diferenciálními operátory, přijatelnější než algebraická teorie </a:t>
              </a:r>
              <a:r>
                <a:rPr lang="cs-CZ" sz="2000" dirty="0">
                  <a:solidFill>
                    <a:srgbClr val="0070C0"/>
                  </a:solidFill>
                  <a:latin typeface="Cavolini" panose="03000502040302020204" pitchFamily="66" charset="0"/>
                  <a:cs typeface="Cavolini" panose="03000502040302020204" pitchFamily="66" charset="0"/>
                </a:rPr>
                <a:t>Heisenberga</a:t>
              </a:r>
              <a:r>
                <a:rPr lang="cs-CZ" sz="2000" dirty="0">
                  <a:solidFill>
                    <a:schemeClr val="bg2">
                      <a:lumMod val="50000"/>
                    </a:schemeClr>
                  </a:solidFill>
                  <a:latin typeface="Cavolini" panose="03000502040302020204" pitchFamily="66" charset="0"/>
                  <a:cs typeface="Cavolini" panose="03000502040302020204" pitchFamily="66" charset="0"/>
                </a:rPr>
                <a:t>, Borna a Jordana.</a:t>
              </a:r>
            </a:p>
          </p:txBody>
        </p:sp>
        <p:sp>
          <p:nvSpPr>
            <p:cNvPr id="9" name="TextovéPole 8">
              <a:extLst>
                <a:ext uri="{FF2B5EF4-FFF2-40B4-BE49-F238E27FC236}">
                  <a16:creationId xmlns:a16="http://schemas.microsoft.com/office/drawing/2014/main" id="{097D3207-F76F-EBCA-713D-E3EBA211A3DD}"/>
                </a:ext>
              </a:extLst>
            </p:cNvPr>
            <p:cNvSpPr txBox="1"/>
            <p:nvPr/>
          </p:nvSpPr>
          <p:spPr>
            <a:xfrm>
              <a:off x="214657" y="6229761"/>
              <a:ext cx="8624542" cy="400110"/>
            </a:xfrm>
            <a:prstGeom prst="rect">
              <a:avLst/>
            </a:prstGeom>
            <a:noFill/>
          </p:spPr>
          <p:txBody>
            <a:bodyPr wrap="square" rtlCol="0">
              <a:spAutoFit/>
            </a:bodyPr>
            <a:lstStyle/>
            <a:p>
              <a:pPr marL="285750" indent="-285750">
                <a:buFont typeface="Wingdings" panose="05000000000000000000" pitchFamily="2" charset="2"/>
                <a:buChar char="Ø"/>
              </a:pPr>
              <a:r>
                <a:rPr lang="cs-CZ" sz="2000" dirty="0">
                  <a:solidFill>
                    <a:schemeClr val="bg2">
                      <a:lumMod val="50000"/>
                    </a:schemeClr>
                  </a:solidFill>
                  <a:latin typeface="Cavolini" panose="03000502040302020204" pitchFamily="66" charset="0"/>
                  <a:cs typeface="Cavolini" panose="03000502040302020204" pitchFamily="66" charset="0"/>
                </a:rPr>
                <a:t>Výhody </a:t>
              </a:r>
              <a:r>
                <a:rPr lang="cs-CZ" sz="2000" dirty="0" err="1">
                  <a:solidFill>
                    <a:srgbClr val="00B050"/>
                  </a:solidFill>
                  <a:latin typeface="Cavolini" panose="03000502040302020204" pitchFamily="66" charset="0"/>
                  <a:cs typeface="Cavolini" panose="03000502040302020204" pitchFamily="66" charset="0"/>
                </a:rPr>
                <a:t>Schrödingerovy</a:t>
              </a:r>
              <a:r>
                <a:rPr lang="cs-CZ" sz="2000" dirty="0">
                  <a:solidFill>
                    <a:schemeClr val="bg2">
                      <a:lumMod val="50000"/>
                    </a:schemeClr>
                  </a:solidFill>
                  <a:latin typeface="Cavolini" panose="03000502040302020204" pitchFamily="66" charset="0"/>
                  <a:cs typeface="Cavolini" panose="03000502040302020204" pitchFamily="66" charset="0"/>
                </a:rPr>
                <a:t> teorie oceňoval </a:t>
              </a:r>
              <a:r>
                <a:rPr lang="cs-CZ" sz="2000" dirty="0">
                  <a:solidFill>
                    <a:schemeClr val="bg2">
                      <a:lumMod val="2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P. </a:t>
              </a:r>
              <a:r>
                <a:rPr lang="cs-CZ" sz="2000" dirty="0" err="1">
                  <a:solidFill>
                    <a:schemeClr val="bg2">
                      <a:lumMod val="2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Dirac</a:t>
              </a:r>
              <a:r>
                <a:rPr lang="cs-CZ" sz="2000" dirty="0">
                  <a:solidFill>
                    <a:schemeClr val="bg2">
                      <a:lumMod val="25000"/>
                    </a:schemeClr>
                  </a:solidFill>
                  <a:latin typeface="Cavolini" panose="03000502040302020204" pitchFamily="66" charset="0"/>
                  <a:cs typeface="Cavolini" panose="03000502040302020204" pitchFamily="66" charset="0"/>
                </a:rPr>
                <a:t>.</a:t>
              </a:r>
            </a:p>
          </p:txBody>
        </p:sp>
      </p:grpSp>
      <p:sp>
        <p:nvSpPr>
          <p:cNvPr id="6" name="TextovéPole 5">
            <a:extLst>
              <a:ext uri="{FF2B5EF4-FFF2-40B4-BE49-F238E27FC236}">
                <a16:creationId xmlns:a16="http://schemas.microsoft.com/office/drawing/2014/main" id="{C9290792-A1BC-3A6C-33B3-5E12DDAA6E96}"/>
              </a:ext>
            </a:extLst>
          </p:cNvPr>
          <p:cNvSpPr txBox="1"/>
          <p:nvPr/>
        </p:nvSpPr>
        <p:spPr>
          <a:xfrm>
            <a:off x="445527" y="2303685"/>
            <a:ext cx="10401767" cy="1015663"/>
          </a:xfrm>
          <a:prstGeom prst="rect">
            <a:avLst/>
          </a:prstGeom>
          <a:noFill/>
        </p:spPr>
        <p:txBody>
          <a:bodyPr wrap="square" rtlCol="0">
            <a:spAutoFit/>
          </a:bodyPr>
          <a:lstStyle/>
          <a:p>
            <a:pPr marL="285750" indent="-285750">
              <a:buFont typeface="Wingdings" panose="05000000000000000000" pitchFamily="2" charset="2"/>
              <a:buChar char="Ø"/>
            </a:pPr>
            <a:r>
              <a:rPr lang="cs-CZ" sz="2000" dirty="0" err="1">
                <a:solidFill>
                  <a:srgbClr val="00B050"/>
                </a:solidFill>
                <a:latin typeface="Cavolini" panose="03000502040302020204" pitchFamily="66" charset="0"/>
                <a:cs typeface="Cavolini" panose="03000502040302020204" pitchFamily="66" charset="0"/>
              </a:rPr>
              <a:t>Schrödinger</a:t>
            </a:r>
            <a:r>
              <a:rPr lang="cs-CZ" sz="2000" dirty="0">
                <a:solidFill>
                  <a:schemeClr val="bg2">
                    <a:lumMod val="50000"/>
                  </a:schemeClr>
                </a:solidFill>
                <a:latin typeface="Cavolini" panose="03000502040302020204" pitchFamily="66" charset="0"/>
                <a:cs typeface="Cavolini" panose="03000502040302020204" pitchFamily="66" charset="0"/>
              </a:rPr>
              <a:t> přijímal </a:t>
            </a:r>
            <a:r>
              <a:rPr lang="cs-CZ" sz="2000" dirty="0">
                <a:solidFill>
                  <a:srgbClr val="0070C0"/>
                </a:solidFill>
                <a:latin typeface="Cavolini" panose="03000502040302020204" pitchFamily="66" charset="0"/>
                <a:cs typeface="Cavolini" panose="03000502040302020204" pitchFamily="66" charset="0"/>
              </a:rPr>
              <a:t>Heisenbergovu</a:t>
            </a:r>
            <a:r>
              <a:rPr lang="cs-CZ" sz="2000" dirty="0">
                <a:solidFill>
                  <a:schemeClr val="bg2">
                    <a:lumMod val="50000"/>
                  </a:schemeClr>
                </a:solidFill>
                <a:latin typeface="Cavolini" panose="03000502040302020204" pitchFamily="66" charset="0"/>
                <a:cs typeface="Cavolini" panose="03000502040302020204" pitchFamily="66" charset="0"/>
              </a:rPr>
              <a:t> maticovou mechaniku zdrženlivě a stejně tak </a:t>
            </a:r>
            <a:r>
              <a:rPr lang="cs-CZ" sz="2000" dirty="0">
                <a:solidFill>
                  <a:srgbClr val="0070C0"/>
                </a:solidFill>
                <a:latin typeface="Cavolini" panose="03000502040302020204" pitchFamily="66" charset="0"/>
                <a:cs typeface="Cavolini" panose="03000502040302020204" pitchFamily="66" charset="0"/>
              </a:rPr>
              <a:t>Heisenberg</a:t>
            </a:r>
            <a:r>
              <a:rPr lang="cs-CZ" sz="2000" dirty="0">
                <a:solidFill>
                  <a:schemeClr val="bg2">
                    <a:lumMod val="50000"/>
                  </a:schemeClr>
                </a:solidFill>
                <a:latin typeface="Cavolini" panose="03000502040302020204" pitchFamily="66" charset="0"/>
                <a:cs typeface="Cavolini" panose="03000502040302020204" pitchFamily="66" charset="0"/>
              </a:rPr>
              <a:t> přijímal </a:t>
            </a:r>
            <a:r>
              <a:rPr lang="cs-CZ" sz="2000" dirty="0" err="1">
                <a:solidFill>
                  <a:srgbClr val="00B050"/>
                </a:solidFill>
                <a:latin typeface="Cavolini" panose="03000502040302020204" pitchFamily="66" charset="0"/>
                <a:cs typeface="Cavolini" panose="03000502040302020204" pitchFamily="66" charset="0"/>
              </a:rPr>
              <a:t>Schrödingerovu</a:t>
            </a:r>
            <a:r>
              <a:rPr lang="cs-CZ" sz="2000" dirty="0">
                <a:solidFill>
                  <a:schemeClr val="bg2">
                    <a:lumMod val="50000"/>
                  </a:schemeClr>
                </a:solidFill>
                <a:latin typeface="Cavolini" panose="03000502040302020204" pitchFamily="66" charset="0"/>
                <a:cs typeface="Cavolini" panose="03000502040302020204" pitchFamily="66" charset="0"/>
              </a:rPr>
              <a:t> vlnovou mechaniku zdrženlivě.</a:t>
            </a:r>
          </a:p>
        </p:txBody>
      </p:sp>
      <p:sp>
        <p:nvSpPr>
          <p:cNvPr id="12" name="TextovéPole 11">
            <a:extLst>
              <a:ext uri="{FF2B5EF4-FFF2-40B4-BE49-F238E27FC236}">
                <a16:creationId xmlns:a16="http://schemas.microsoft.com/office/drawing/2014/main" id="{73F3F24F-20B1-F150-5A8A-869A0140E6DF}"/>
              </a:ext>
            </a:extLst>
          </p:cNvPr>
          <p:cNvSpPr txBox="1"/>
          <p:nvPr/>
        </p:nvSpPr>
        <p:spPr>
          <a:xfrm>
            <a:off x="710493" y="4943810"/>
            <a:ext cx="11239459" cy="1397883"/>
          </a:xfrm>
          <a:prstGeom prst="rect">
            <a:avLst/>
          </a:prstGeom>
          <a:noFill/>
        </p:spPr>
        <p:txBody>
          <a:bodyPr wrap="square">
            <a:spAutoFit/>
          </a:bodyPr>
          <a:lstStyle/>
          <a:p>
            <a:pPr>
              <a:lnSpc>
                <a:spcPct val="107000"/>
              </a:lnSpc>
              <a:spcAft>
                <a:spcPts val="800"/>
              </a:spcAft>
              <a:buNone/>
            </a:pPr>
            <a:r>
              <a:rPr lang="cs-CZ" sz="2000" kern="100" dirty="0">
                <a:solidFill>
                  <a:srgbClr val="0070C0"/>
                </a:solidFill>
                <a:effectLst>
                  <a:outerShdw blurRad="38100" dist="38100" dir="2700000" algn="tl">
                    <a:srgbClr val="000000">
                      <a:alpha val="43137"/>
                    </a:srgbClr>
                  </a:outerShdw>
                </a:effectLst>
                <a:latin typeface="Cavolini" panose="03000502040302020204" pitchFamily="66" charset="0"/>
                <a:ea typeface="Aptos" panose="020B0004020202020204" pitchFamily="34" charset="0"/>
                <a:cs typeface="Cavolini" panose="03000502040302020204" pitchFamily="66" charset="0"/>
              </a:rPr>
              <a:t>Heisenberg :  </a:t>
            </a:r>
            <a:r>
              <a:rPr lang="cs-CZ" sz="2000" kern="100" dirty="0">
                <a:effectLst/>
                <a:latin typeface="Cavolini" panose="03000502040302020204" pitchFamily="66" charset="0"/>
                <a:ea typeface="Aptos" panose="020B0004020202020204" pitchFamily="34" charset="0"/>
                <a:cs typeface="Cavolini" panose="03000502040302020204" pitchFamily="66" charset="0"/>
              </a:rPr>
              <a:t>„Děkuji za tvou </a:t>
            </a:r>
            <a:r>
              <a:rPr lang="cs-CZ" sz="2000" kern="100" dirty="0">
                <a:latin typeface="Cavolini" panose="03000502040302020204" pitchFamily="66" charset="0"/>
                <a:ea typeface="Aptos" panose="020B0004020202020204" pitchFamily="34" charset="0"/>
                <a:cs typeface="Cavolini" panose="03000502040302020204" pitchFamily="66" charset="0"/>
              </a:rPr>
              <a:t>[Pauliho] </a:t>
            </a:r>
            <a:r>
              <a:rPr lang="cs-CZ" sz="2000" kern="100" dirty="0">
                <a:effectLst/>
                <a:latin typeface="Cavolini" panose="03000502040302020204" pitchFamily="66" charset="0"/>
                <a:ea typeface="Aptos" panose="020B0004020202020204" pitchFamily="34" charset="0"/>
                <a:cs typeface="Cavolini" panose="03000502040302020204" pitchFamily="66" charset="0"/>
              </a:rPr>
              <a:t>skvělou knihu (…), její četba byla </a:t>
            </a:r>
            <a:r>
              <a:rPr lang="cs-CZ" sz="2000" kern="100" dirty="0">
                <a:latin typeface="Cavolini" panose="03000502040302020204" pitchFamily="66" charset="0"/>
                <a:ea typeface="Aptos" panose="020B0004020202020204" pitchFamily="34" charset="0"/>
                <a:cs typeface="Cavolini" panose="03000502040302020204" pitchFamily="66" charset="0"/>
              </a:rPr>
              <a:t> 	             	           </a:t>
            </a:r>
            <a:r>
              <a:rPr lang="cs-CZ" sz="2000" kern="100" dirty="0">
                <a:effectLst/>
                <a:latin typeface="Cavolini" panose="03000502040302020204" pitchFamily="66" charset="0"/>
                <a:ea typeface="Aptos" panose="020B0004020202020204" pitchFamily="34" charset="0"/>
                <a:cs typeface="Cavolini" panose="03000502040302020204" pitchFamily="66" charset="0"/>
              </a:rPr>
              <a:t>skutečným odpočinkem po </a:t>
            </a:r>
            <a:r>
              <a:rPr lang="cs-CZ" sz="2000" kern="100" dirty="0" err="1">
                <a:solidFill>
                  <a:srgbClr val="00B050"/>
                </a:solidFill>
                <a:effectLst/>
                <a:latin typeface="Cavolini" panose="03000502040302020204" pitchFamily="66" charset="0"/>
                <a:ea typeface="Aptos" panose="020B0004020202020204" pitchFamily="34" charset="0"/>
                <a:cs typeface="Cavolini" panose="03000502040302020204" pitchFamily="66" charset="0"/>
              </a:rPr>
              <a:t>Schrödingerových</a:t>
            </a:r>
            <a:r>
              <a:rPr lang="cs-CZ" sz="2000" kern="100" dirty="0">
                <a:effectLst/>
                <a:latin typeface="Cavolini" panose="03000502040302020204" pitchFamily="66" charset="0"/>
                <a:ea typeface="Aptos" panose="020B0004020202020204" pitchFamily="34" charset="0"/>
                <a:cs typeface="Cavolini" panose="03000502040302020204" pitchFamily="66" charset="0"/>
              </a:rPr>
              <a:t> mnichovských 	               	           přednáškách. Jakkoli je </a:t>
            </a:r>
            <a:r>
              <a:rPr lang="cs-CZ" sz="2000" kern="100" dirty="0" err="1">
                <a:solidFill>
                  <a:srgbClr val="00B050"/>
                </a:solidFill>
                <a:effectLst/>
                <a:latin typeface="Cavolini" panose="03000502040302020204" pitchFamily="66" charset="0"/>
                <a:ea typeface="Aptos" panose="020B0004020202020204" pitchFamily="34" charset="0"/>
                <a:cs typeface="Cavolini" panose="03000502040302020204" pitchFamily="66" charset="0"/>
              </a:rPr>
              <a:t>Schrödinger</a:t>
            </a:r>
            <a:r>
              <a:rPr lang="cs-CZ" sz="2000" kern="100" dirty="0">
                <a:effectLst/>
                <a:latin typeface="Cavolini" panose="03000502040302020204" pitchFamily="66" charset="0"/>
                <a:ea typeface="Aptos" panose="020B0004020202020204" pitchFamily="34" charset="0"/>
                <a:cs typeface="Cavolini" panose="03000502040302020204" pitchFamily="66" charset="0"/>
              </a:rPr>
              <a:t> osobně milý, </a:t>
            </a:r>
            <a:r>
              <a:rPr lang="cs-CZ" sz="2000" u="sng" kern="100" dirty="0">
                <a:effectLst/>
                <a:latin typeface="Cavolini" panose="03000502040302020204" pitchFamily="66" charset="0"/>
                <a:ea typeface="Aptos" panose="020B0004020202020204" pitchFamily="34" charset="0"/>
                <a:cs typeface="Cavolini" panose="03000502040302020204" pitchFamily="66" charset="0"/>
              </a:rPr>
              <a:t>jeho fyzika </a:t>
            </a:r>
            <a:r>
              <a:rPr lang="cs-CZ" sz="2000" kern="100" dirty="0">
                <a:effectLst/>
                <a:latin typeface="Cavolini" panose="03000502040302020204" pitchFamily="66" charset="0"/>
                <a:ea typeface="Aptos" panose="020B0004020202020204" pitchFamily="34" charset="0"/>
                <a:cs typeface="Cavolini" panose="03000502040302020204" pitchFamily="66" charset="0"/>
              </a:rPr>
              <a:t>	           	           </a:t>
            </a:r>
            <a:r>
              <a:rPr lang="cs-CZ" sz="2000" u="sng" kern="100" dirty="0">
                <a:effectLst/>
                <a:latin typeface="Cavolini" panose="03000502040302020204" pitchFamily="66" charset="0"/>
                <a:ea typeface="Aptos" panose="020B0004020202020204" pitchFamily="34" charset="0"/>
                <a:cs typeface="Cavolini" panose="03000502040302020204" pitchFamily="66" charset="0"/>
              </a:rPr>
              <a:t>mi připadá podivná …</a:t>
            </a:r>
            <a:r>
              <a:rPr lang="cs-CZ" sz="2000" kern="100" dirty="0">
                <a:effectLst/>
                <a:latin typeface="Cavolini" panose="03000502040302020204" pitchFamily="66" charset="0"/>
                <a:ea typeface="Aptos" panose="020B0004020202020204" pitchFamily="34" charset="0"/>
                <a:cs typeface="Cavolini" panose="03000502040302020204" pitchFamily="66" charset="0"/>
              </a:rPr>
              <a:t>“ </a:t>
            </a:r>
            <a:endParaRPr lang="cs-CZ" sz="2000" kern="100" dirty="0">
              <a:solidFill>
                <a:schemeClr val="accent5">
                  <a:lumMod val="60000"/>
                  <a:lumOff val="40000"/>
                </a:schemeClr>
              </a:solidFill>
              <a:effectLst/>
              <a:latin typeface="Cavolini" panose="03000502040302020204" pitchFamily="66" charset="0"/>
              <a:ea typeface="Aptos" panose="020B0004020202020204" pitchFamily="34" charset="0"/>
              <a:cs typeface="Cavolini" panose="03000502040302020204" pitchFamily="66" charset="0"/>
            </a:endParaRPr>
          </a:p>
        </p:txBody>
      </p:sp>
      <p:sp>
        <p:nvSpPr>
          <p:cNvPr id="16" name="TextovéPole 15">
            <a:extLst>
              <a:ext uri="{FF2B5EF4-FFF2-40B4-BE49-F238E27FC236}">
                <a16:creationId xmlns:a16="http://schemas.microsoft.com/office/drawing/2014/main" id="{5F965886-479A-0A9E-DDE3-D925F1E2A441}"/>
              </a:ext>
            </a:extLst>
          </p:cNvPr>
          <p:cNvSpPr txBox="1"/>
          <p:nvPr/>
        </p:nvSpPr>
        <p:spPr>
          <a:xfrm>
            <a:off x="710494" y="3394349"/>
            <a:ext cx="10782259" cy="1323439"/>
          </a:xfrm>
          <a:prstGeom prst="rect">
            <a:avLst/>
          </a:prstGeom>
          <a:noFill/>
        </p:spPr>
        <p:txBody>
          <a:bodyPr wrap="square">
            <a:spAutoFit/>
          </a:bodyPr>
          <a:lstStyle/>
          <a:p>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2000" dirty="0">
                <a:solidFill>
                  <a:srgbClr val="00B050"/>
                </a:solidFill>
                <a:latin typeface="Cavolini" panose="03000502040302020204" pitchFamily="66" charset="0"/>
                <a:cs typeface="Cavolini" panose="03000502040302020204" pitchFamily="66" charset="0"/>
              </a:rPr>
              <a:t> </a:t>
            </a:r>
            <a:r>
              <a:rPr lang="cs-CZ" sz="2000" dirty="0">
                <a:solidFill>
                  <a:schemeClr val="accent2">
                    <a:lumMod val="75000"/>
                  </a:schemeClr>
                </a:solidFill>
                <a:latin typeface="Cavolini" panose="03000502040302020204" pitchFamily="66" charset="0"/>
                <a:cs typeface="Cavolini" panose="03000502040302020204" pitchFamily="66" charset="0"/>
              </a:rPr>
              <a:t>: „</a:t>
            </a:r>
            <a:r>
              <a:rPr lang="cs-CZ" sz="2000" dirty="0">
                <a:solidFill>
                  <a:schemeClr val="accent2">
                    <a:lumMod val="75000"/>
                  </a:schemeClr>
                </a:solidFill>
                <a:effectLst/>
                <a:latin typeface="Cavolini" panose="03000502040302020204" pitchFamily="66" charset="0"/>
                <a:ea typeface="Times New Roman" panose="02020603050405020304" pitchFamily="18" charset="0"/>
                <a:cs typeface="Cavolini" panose="03000502040302020204" pitchFamily="66" charset="0"/>
              </a:rPr>
              <a:t>Jeho </a:t>
            </a:r>
            <a:r>
              <a:rPr lang="cs-CZ" sz="2000" dirty="0">
                <a:solidFill>
                  <a:schemeClr val="accent2">
                    <a:lumMod val="75000"/>
                  </a:schemeClr>
                </a:solidFill>
                <a:latin typeface="Cavolini" panose="03000502040302020204" pitchFamily="66" charset="0"/>
                <a:ea typeface="Times New Roman" panose="02020603050405020304" pitchFamily="18" charset="0"/>
                <a:cs typeface="Cavolini" panose="03000502040302020204" pitchFamily="66" charset="0"/>
              </a:rPr>
              <a:t>[ Heisenbergovu] </a:t>
            </a:r>
            <a:r>
              <a:rPr lang="cs-CZ" sz="2000" dirty="0">
                <a:solidFill>
                  <a:schemeClr val="accent2">
                    <a:lumMod val="75000"/>
                  </a:schemeClr>
                </a:solidFill>
                <a:effectLst/>
                <a:latin typeface="Cavolini" panose="03000502040302020204" pitchFamily="66" charset="0"/>
                <a:ea typeface="Times New Roman" panose="02020603050405020304" pitchFamily="18" charset="0"/>
                <a:cs typeface="Cavolini" panose="03000502040302020204" pitchFamily="66" charset="0"/>
              </a:rPr>
              <a:t>teorii jsem ovšem znal, ale 	 	     </a:t>
            </a:r>
          </a:p>
          <a:p>
            <a:r>
              <a:rPr lang="cs-CZ" sz="2000" dirty="0">
                <a:solidFill>
                  <a:schemeClr val="accent2">
                    <a:lumMod val="75000"/>
                  </a:schemeClr>
                </a:solidFill>
                <a:latin typeface="Cavolini" panose="03000502040302020204" pitchFamily="66" charset="0"/>
                <a:ea typeface="Times New Roman" panose="02020603050405020304" pitchFamily="18" charset="0"/>
                <a:cs typeface="Cavolini" panose="03000502040302020204" pitchFamily="66" charset="0"/>
              </a:rPr>
              <a:t>                     </a:t>
            </a:r>
            <a:r>
              <a:rPr lang="cs-CZ" sz="2000" dirty="0">
                <a:solidFill>
                  <a:schemeClr val="accent2">
                    <a:lumMod val="75000"/>
                  </a:schemeClr>
                </a:solidFill>
                <a:effectLst/>
                <a:latin typeface="Cavolini" panose="03000502040302020204" pitchFamily="66" charset="0"/>
                <a:ea typeface="Times New Roman" panose="02020603050405020304" pitchFamily="18" charset="0"/>
                <a:cs typeface="Cavolini" panose="03000502040302020204" pitchFamily="66" charset="0"/>
              </a:rPr>
              <a:t>odrazovaly mě metody velmi abstraktní algebry, které se mi  </a:t>
            </a:r>
          </a:p>
          <a:p>
            <a:r>
              <a:rPr lang="cs-CZ" sz="2000" dirty="0">
                <a:solidFill>
                  <a:schemeClr val="accent2">
                    <a:lumMod val="75000"/>
                  </a:schemeClr>
                </a:solidFill>
                <a:latin typeface="Cavolini" panose="03000502040302020204" pitchFamily="66" charset="0"/>
                <a:ea typeface="Times New Roman" panose="02020603050405020304" pitchFamily="18" charset="0"/>
                <a:cs typeface="Cavolini" panose="03000502040302020204" pitchFamily="66" charset="0"/>
              </a:rPr>
              <a:t>                     </a:t>
            </a:r>
            <a:r>
              <a:rPr lang="cs-CZ" sz="2000" dirty="0">
                <a:solidFill>
                  <a:schemeClr val="accent2">
                    <a:lumMod val="75000"/>
                  </a:schemeClr>
                </a:solidFill>
                <a:effectLst/>
                <a:latin typeface="Cavolini" panose="03000502040302020204" pitchFamily="66" charset="0"/>
                <a:ea typeface="Times New Roman" panose="02020603050405020304" pitchFamily="18" charset="0"/>
                <a:cs typeface="Cavolini" panose="03000502040302020204" pitchFamily="66" charset="0"/>
              </a:rPr>
              <a:t>zdály obtížné, i </a:t>
            </a:r>
            <a:r>
              <a:rPr lang="cs-CZ" sz="2000" u="sng" dirty="0">
                <a:solidFill>
                  <a:schemeClr val="accent2">
                    <a:lumMod val="75000"/>
                  </a:schemeClr>
                </a:solidFill>
                <a:effectLst/>
                <a:latin typeface="Cavolini" panose="03000502040302020204" pitchFamily="66" charset="0"/>
                <a:ea typeface="Times New Roman" panose="02020603050405020304" pitchFamily="18" charset="0"/>
                <a:cs typeface="Cavolini" panose="03000502040302020204" pitchFamily="66" charset="0"/>
              </a:rPr>
              <a:t>nedostatek názornosti,</a:t>
            </a:r>
            <a:r>
              <a:rPr lang="cs-CZ" sz="2000" dirty="0">
                <a:solidFill>
                  <a:schemeClr val="accent2">
                    <a:lumMod val="75000"/>
                  </a:schemeClr>
                </a:solidFill>
                <a:effectLst/>
                <a:latin typeface="Cavolini" panose="03000502040302020204" pitchFamily="66" charset="0"/>
                <a:ea typeface="Times New Roman" panose="02020603050405020304" pitchFamily="18" charset="0"/>
                <a:cs typeface="Cavolini" panose="03000502040302020204" pitchFamily="66" charset="0"/>
              </a:rPr>
              <a:t> který na mne</a:t>
            </a:r>
          </a:p>
          <a:p>
            <a:r>
              <a:rPr lang="cs-CZ" sz="2000" dirty="0">
                <a:solidFill>
                  <a:schemeClr val="accent2">
                    <a:lumMod val="75000"/>
                  </a:schemeClr>
                </a:solidFill>
                <a:latin typeface="Cavolini" panose="03000502040302020204" pitchFamily="66" charset="0"/>
                <a:ea typeface="Times New Roman" panose="02020603050405020304" pitchFamily="18" charset="0"/>
                <a:cs typeface="Cavolini" panose="03000502040302020204" pitchFamily="66" charset="0"/>
              </a:rPr>
              <a:t>                    </a:t>
            </a:r>
            <a:r>
              <a:rPr lang="cs-CZ" sz="2000" dirty="0">
                <a:solidFill>
                  <a:schemeClr val="accent2">
                    <a:lumMod val="75000"/>
                  </a:schemeClr>
                </a:solidFill>
                <a:effectLst/>
                <a:latin typeface="Cavolini" panose="03000502040302020204" pitchFamily="66" charset="0"/>
                <a:ea typeface="Times New Roman" panose="02020603050405020304" pitchFamily="18" charset="0"/>
                <a:cs typeface="Cavolini" panose="03000502040302020204" pitchFamily="66" charset="0"/>
              </a:rPr>
              <a:t> působil </a:t>
            </a:r>
            <a:r>
              <a:rPr lang="cs-CZ" sz="2000" u="sng" dirty="0">
                <a:solidFill>
                  <a:schemeClr val="accent2">
                    <a:lumMod val="75000"/>
                  </a:schemeClr>
                </a:solidFill>
                <a:effectLst/>
                <a:latin typeface="Cavolini" panose="03000502040302020204" pitchFamily="66" charset="0"/>
                <a:ea typeface="Times New Roman" panose="02020603050405020304" pitchFamily="18" charset="0"/>
                <a:cs typeface="Cavolini" panose="03000502040302020204" pitchFamily="66" charset="0"/>
              </a:rPr>
              <a:t>až odpudivě</a:t>
            </a:r>
            <a:r>
              <a:rPr lang="cs-CZ" sz="2000" dirty="0">
                <a:solidFill>
                  <a:schemeClr val="accent2">
                    <a:lumMod val="75000"/>
                  </a:schemeClr>
                </a:solidFill>
                <a:effectLst/>
                <a:latin typeface="Cavolini" panose="03000502040302020204" pitchFamily="66" charset="0"/>
                <a:ea typeface="Times New Roman" panose="02020603050405020304" pitchFamily="18" charset="0"/>
                <a:cs typeface="Cavolini" panose="03000502040302020204" pitchFamily="66" charset="0"/>
              </a:rPr>
              <a:t>.“  </a:t>
            </a:r>
            <a:endParaRPr lang="cs-CZ" sz="2000" dirty="0">
              <a:solidFill>
                <a:schemeClr val="accent2">
                  <a:lumMod val="75000"/>
                </a:schemeClr>
              </a:solidFill>
              <a:latin typeface="Cavolini" panose="03000502040302020204" pitchFamily="66" charset="0"/>
              <a:cs typeface="Cavolini" panose="03000502040302020204" pitchFamily="66" charset="0"/>
            </a:endParaRPr>
          </a:p>
        </p:txBody>
      </p:sp>
    </p:spTree>
    <p:extLst>
      <p:ext uri="{BB962C8B-B14F-4D97-AF65-F5344CB8AC3E}">
        <p14:creationId xmlns:p14="http://schemas.microsoft.com/office/powerpoint/2010/main" val="684390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3F54E6D9-2649-F9F5-C193-13E7F7E61FA6}"/>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 name="TextovéPole 2">
            <a:extLst>
              <a:ext uri="{FF2B5EF4-FFF2-40B4-BE49-F238E27FC236}">
                <a16:creationId xmlns:a16="http://schemas.microsoft.com/office/drawing/2014/main" id="{5261075D-B1A9-DD28-7055-0DE7334CFDD7}"/>
              </a:ext>
            </a:extLst>
          </p:cNvPr>
          <p:cNvSpPr txBox="1"/>
          <p:nvPr/>
        </p:nvSpPr>
        <p:spPr>
          <a:xfrm>
            <a:off x="3778821" y="28602"/>
            <a:ext cx="4708277"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se vrací ke své tetralogii</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4" name="TextovéPole 3">
            <a:extLst>
              <a:ext uri="{FF2B5EF4-FFF2-40B4-BE49-F238E27FC236}">
                <a16:creationId xmlns:a16="http://schemas.microsoft.com/office/drawing/2014/main" id="{45DEEABD-FFE4-D087-B56F-01252A2B69CD}"/>
              </a:ext>
            </a:extLst>
          </p:cNvPr>
          <p:cNvSpPr txBox="1"/>
          <p:nvPr/>
        </p:nvSpPr>
        <p:spPr>
          <a:xfrm>
            <a:off x="11363013" y="0"/>
            <a:ext cx="530915" cy="507831"/>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III</a:t>
            </a:r>
          </a:p>
        </p:txBody>
      </p:sp>
      <p:pic>
        <p:nvPicPr>
          <p:cNvPr id="6" name="Obrázek 5">
            <a:extLst>
              <a:ext uri="{FF2B5EF4-FFF2-40B4-BE49-F238E27FC236}">
                <a16:creationId xmlns:a16="http://schemas.microsoft.com/office/drawing/2014/main" id="{687E2A0D-B98F-6630-23DA-C8CF2A6C71E8}"/>
              </a:ext>
            </a:extLst>
          </p:cNvPr>
          <p:cNvPicPr>
            <a:picLocks noChangeAspect="1"/>
          </p:cNvPicPr>
          <p:nvPr/>
        </p:nvPicPr>
        <p:blipFill>
          <a:blip r:embed="rId2"/>
          <a:stretch>
            <a:fillRect/>
          </a:stretch>
        </p:blipFill>
        <p:spPr>
          <a:xfrm>
            <a:off x="7760428" y="682724"/>
            <a:ext cx="4107919" cy="6178363"/>
          </a:xfrm>
          <a:prstGeom prst="rect">
            <a:avLst/>
          </a:prstGeom>
          <a:effectLst>
            <a:outerShdw blurRad="50800" dist="38100" dir="10800000" algn="r" rotWithShape="0">
              <a:prstClr val="black">
                <a:alpha val="40000"/>
              </a:prstClr>
            </a:outerShdw>
          </a:effectLst>
        </p:spPr>
      </p:pic>
      <p:sp>
        <p:nvSpPr>
          <p:cNvPr id="7" name="TextovéPole 6">
            <a:extLst>
              <a:ext uri="{FF2B5EF4-FFF2-40B4-BE49-F238E27FC236}">
                <a16:creationId xmlns:a16="http://schemas.microsoft.com/office/drawing/2014/main" id="{1ABB97DC-2F9E-C679-1120-37034AC50856}"/>
              </a:ext>
            </a:extLst>
          </p:cNvPr>
          <p:cNvSpPr txBox="1"/>
          <p:nvPr/>
        </p:nvSpPr>
        <p:spPr>
          <a:xfrm>
            <a:off x="446911" y="857287"/>
            <a:ext cx="6482806" cy="707886"/>
          </a:xfrm>
          <a:prstGeom prst="rect">
            <a:avLst/>
          </a:prstGeom>
          <a:noFill/>
        </p:spPr>
        <p:txBody>
          <a:bodyPr wrap="square" rtlCol="0">
            <a:spAutoFit/>
          </a:bodyPr>
          <a:lstStyle/>
          <a:p>
            <a:r>
              <a:rPr lang="cs-CZ" sz="2000" dirty="0">
                <a:solidFill>
                  <a:srgbClr val="0070C0"/>
                </a:solidFill>
                <a:latin typeface="Cavolini" panose="03000502040302020204" pitchFamily="66" charset="0"/>
                <a:cs typeface="Cavolini" panose="03000502040302020204" pitchFamily="66" charset="0"/>
              </a:rPr>
              <a:t>… a v její </a:t>
            </a:r>
            <a:r>
              <a:rPr lang="cs-CZ" sz="2000" dirty="0">
                <a:solidFill>
                  <a:srgbClr val="0070C0"/>
                </a:solidFill>
                <a:effectLst>
                  <a:outerShdw blurRad="38100" dist="38100" dir="2700000" algn="tl">
                    <a:srgbClr val="000000">
                      <a:alpha val="43137"/>
                    </a:srgbClr>
                  </a:outerShdw>
                </a:effectLst>
                <a:highlight>
                  <a:srgbClr val="FFFF00"/>
                </a:highlight>
                <a:latin typeface="Cavolini" panose="03000502040302020204" pitchFamily="66" charset="0"/>
                <a:cs typeface="Cavolini" panose="03000502040302020204" pitchFamily="66" charset="0"/>
              </a:rPr>
              <a:t>třetí</a:t>
            </a:r>
            <a:r>
              <a:rPr lang="cs-CZ" sz="2000" dirty="0">
                <a:solidFill>
                  <a:srgbClr val="0070C0"/>
                </a:solidFill>
                <a:latin typeface="Cavolini" panose="03000502040302020204" pitchFamily="66" charset="0"/>
                <a:cs typeface="Cavolini" panose="03000502040302020204" pitchFamily="66" charset="0"/>
              </a:rPr>
              <a:t> části buduje stacionární </a:t>
            </a:r>
            <a:r>
              <a:rPr lang="cs-CZ" sz="2000" u="sng" dirty="0">
                <a:solidFill>
                  <a:srgbClr val="0070C0"/>
                </a:solidFill>
                <a:latin typeface="Cavolini" panose="03000502040302020204" pitchFamily="66" charset="0"/>
                <a:cs typeface="Cavolini" panose="03000502040302020204" pitchFamily="66" charset="0"/>
              </a:rPr>
              <a:t>poruchovou teorii</a:t>
            </a:r>
            <a:r>
              <a:rPr lang="cs-CZ" sz="2000" dirty="0">
                <a:solidFill>
                  <a:srgbClr val="0070C0"/>
                </a:solidFill>
                <a:latin typeface="Cavolini" panose="03000502040302020204" pitchFamily="66" charset="0"/>
                <a:cs typeface="Cavolini" panose="03000502040302020204" pitchFamily="66" charset="0"/>
              </a:rPr>
              <a:t> a užívá ji na </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Starkův</a:t>
            </a:r>
            <a:r>
              <a:rPr lang="cs-CZ" sz="2000" dirty="0">
                <a:solidFill>
                  <a:srgbClr val="0070C0"/>
                </a:solidFill>
                <a:latin typeface="Cavolini" panose="03000502040302020204" pitchFamily="66" charset="0"/>
                <a:cs typeface="Cavolini" panose="03000502040302020204" pitchFamily="66" charset="0"/>
              </a:rPr>
              <a:t> jev. </a:t>
            </a:r>
          </a:p>
        </p:txBody>
      </p:sp>
    </p:spTree>
    <p:extLst>
      <p:ext uri="{BB962C8B-B14F-4D97-AF65-F5344CB8AC3E}">
        <p14:creationId xmlns:p14="http://schemas.microsoft.com/office/powerpoint/2010/main" val="37068546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F73DF-E980-9568-E352-B55085FFEB01}"/>
            </a:ext>
          </a:extLst>
        </p:cNvPr>
        <p:cNvGrpSpPr/>
        <p:nvPr/>
      </p:nvGrpSpPr>
      <p:grpSpPr>
        <a:xfrm>
          <a:off x="0" y="0"/>
          <a:ext cx="0" cy="0"/>
          <a:chOff x="0" y="0"/>
          <a:chExt cx="0" cy="0"/>
        </a:xfrm>
      </p:grpSpPr>
      <p:sp>
        <p:nvSpPr>
          <p:cNvPr id="2" name="Obdélník 1">
            <a:extLst>
              <a:ext uri="{FF2B5EF4-FFF2-40B4-BE49-F238E27FC236}">
                <a16:creationId xmlns:a16="http://schemas.microsoft.com/office/drawing/2014/main" id="{4568023B-A0C3-9CC3-4CA7-7939950A09CC}"/>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6955E5DB-1747-A6F5-172F-486E5F6FD6EB}"/>
              </a:ext>
            </a:extLst>
          </p:cNvPr>
          <p:cNvSpPr txBox="1"/>
          <p:nvPr/>
        </p:nvSpPr>
        <p:spPr>
          <a:xfrm>
            <a:off x="2911558" y="28602"/>
            <a:ext cx="6251299" cy="461665"/>
          </a:xfrm>
          <a:prstGeom prst="rect">
            <a:avLst/>
          </a:prstGeom>
          <a:noFill/>
        </p:spPr>
        <p:txBody>
          <a:bodyPr wrap="squar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a:t>
            </a:r>
            <a:r>
              <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rPr>
              <a:t>časovou</a:t>
            </a:r>
            <a:r>
              <a:rPr lang="cs-CZ" sz="2400" cap="small" dirty="0">
                <a:solidFill>
                  <a:srgbClr val="70AD47">
                    <a:lumMod val="50000"/>
                  </a:srgbClr>
                </a:solidFill>
                <a:latin typeface="Calibri" panose="020F0502020204030204"/>
              </a:rPr>
              <a:t> vlnovou rovnici </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3" name="TextovéPole 2">
            <a:extLst>
              <a:ext uri="{FF2B5EF4-FFF2-40B4-BE49-F238E27FC236}">
                <a16:creationId xmlns:a16="http://schemas.microsoft.com/office/drawing/2014/main" id="{D067871B-09B7-B0E4-5733-70BF6DAC5DCD}"/>
              </a:ext>
            </a:extLst>
          </p:cNvPr>
          <p:cNvSpPr txBox="1"/>
          <p:nvPr/>
        </p:nvSpPr>
        <p:spPr>
          <a:xfrm>
            <a:off x="11363013" y="0"/>
            <a:ext cx="550151" cy="507831"/>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IV</a:t>
            </a:r>
          </a:p>
        </p:txBody>
      </p:sp>
      <p:pic>
        <p:nvPicPr>
          <p:cNvPr id="15" name="Obrázek 14">
            <a:extLst>
              <a:ext uri="{FF2B5EF4-FFF2-40B4-BE49-F238E27FC236}">
                <a16:creationId xmlns:a16="http://schemas.microsoft.com/office/drawing/2014/main" id="{A26B75B9-CA4D-C76C-D79D-02C289B7E6B4}"/>
              </a:ext>
            </a:extLst>
          </p:cNvPr>
          <p:cNvPicPr>
            <a:picLocks noChangeAspect="1"/>
          </p:cNvPicPr>
          <p:nvPr/>
        </p:nvPicPr>
        <p:blipFill>
          <a:blip r:embed="rId2"/>
          <a:stretch>
            <a:fillRect/>
          </a:stretch>
        </p:blipFill>
        <p:spPr>
          <a:xfrm>
            <a:off x="7751763" y="685299"/>
            <a:ext cx="3929249" cy="6152502"/>
          </a:xfrm>
          <a:prstGeom prst="rect">
            <a:avLst/>
          </a:prstGeom>
          <a:effectLst>
            <a:outerShdw blurRad="50800" dist="38100" dir="10800000" algn="r" rotWithShape="0">
              <a:prstClr val="black">
                <a:alpha val="40000"/>
              </a:prstClr>
            </a:outerShdw>
          </a:effectLst>
        </p:spPr>
      </p:pic>
      <p:sp>
        <p:nvSpPr>
          <p:cNvPr id="5" name="TextovéPole 4">
            <a:extLst>
              <a:ext uri="{FF2B5EF4-FFF2-40B4-BE49-F238E27FC236}">
                <a16:creationId xmlns:a16="http://schemas.microsoft.com/office/drawing/2014/main" id="{AE42881B-29A6-E0E5-57F0-5C36B4199100}"/>
              </a:ext>
            </a:extLst>
          </p:cNvPr>
          <p:cNvSpPr txBox="1"/>
          <p:nvPr/>
        </p:nvSpPr>
        <p:spPr>
          <a:xfrm>
            <a:off x="510383" y="860253"/>
            <a:ext cx="10728954" cy="400110"/>
          </a:xfrm>
          <a:prstGeom prst="rect">
            <a:avLst/>
          </a:prstGeom>
          <a:noFill/>
        </p:spPr>
        <p:txBody>
          <a:bodyPr wrap="square">
            <a:spAutoFit/>
          </a:bodyPr>
          <a:lstStyle/>
          <a:p>
            <a:pPr>
              <a:buNone/>
            </a:pPr>
            <a:r>
              <a:rPr lang="cs-CZ" sz="2000" dirty="0">
                <a:solidFill>
                  <a:srgbClr val="0070C0"/>
                </a:solidFill>
                <a:latin typeface="Cavolini" panose="03000502040302020204" pitchFamily="66" charset="0"/>
                <a:cs typeface="Cavolini" panose="03000502040302020204" pitchFamily="66" charset="0"/>
              </a:rPr>
              <a:t>V úvodu </a:t>
            </a:r>
            <a:r>
              <a:rPr lang="cs-CZ" sz="2000" dirty="0">
                <a:solidFill>
                  <a:srgbClr val="0070C0"/>
                </a:solidFill>
                <a:effectLst>
                  <a:outerShdw blurRad="38100" dist="38100" dir="2700000" algn="tl">
                    <a:srgbClr val="000000">
                      <a:alpha val="43137"/>
                    </a:srgbClr>
                  </a:outerShdw>
                </a:effectLst>
                <a:highlight>
                  <a:srgbClr val="FFFF00"/>
                </a:highlight>
                <a:latin typeface="Cavolini" panose="03000502040302020204" pitchFamily="66" charset="0"/>
                <a:cs typeface="Cavolini" panose="03000502040302020204" pitchFamily="66" charset="0"/>
              </a:rPr>
              <a:t>čtvrté</a:t>
            </a:r>
            <a:r>
              <a:rPr lang="cs-CZ" sz="2000" dirty="0">
                <a:latin typeface="Cavolini" panose="03000502040302020204" pitchFamily="66" charset="0"/>
                <a:cs typeface="Cavolini" panose="03000502040302020204" pitchFamily="66" charset="0"/>
              </a:rPr>
              <a:t> </a:t>
            </a:r>
            <a:r>
              <a:rPr lang="cs-CZ" sz="2000" dirty="0">
                <a:solidFill>
                  <a:srgbClr val="0070C0"/>
                </a:solidFill>
                <a:latin typeface="Cavolini" panose="03000502040302020204" pitchFamily="66" charset="0"/>
                <a:cs typeface="Cavolini" panose="03000502040302020204" pitchFamily="66" charset="0"/>
              </a:rPr>
              <a:t>části své </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tetralogie</a:t>
            </a:r>
            <a:r>
              <a:rPr lang="cs-CZ" sz="2000" dirty="0">
                <a:solidFill>
                  <a:srgbClr val="0070C0"/>
                </a:solidFill>
                <a:latin typeface="Cavolini" panose="03000502040302020204" pitchFamily="66" charset="0"/>
                <a:cs typeface="Cavolini" panose="03000502040302020204" pitchFamily="66" charset="0"/>
              </a:rPr>
              <a:t> </a:t>
            </a:r>
          </a:p>
        </p:txBody>
      </p:sp>
    </p:spTree>
    <p:extLst>
      <p:ext uri="{BB962C8B-B14F-4D97-AF65-F5344CB8AC3E}">
        <p14:creationId xmlns:p14="http://schemas.microsoft.com/office/powerpoint/2010/main" val="68717330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47B06BEC-5FD4-F08C-6181-0EE521B724B0}"/>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3F051119-6F57-588E-7DA2-EEA74CE4D5FA}"/>
              </a:ext>
            </a:extLst>
          </p:cNvPr>
          <p:cNvSpPr txBox="1"/>
          <p:nvPr/>
        </p:nvSpPr>
        <p:spPr>
          <a:xfrm>
            <a:off x="2911558" y="28602"/>
            <a:ext cx="6251299" cy="461665"/>
          </a:xfrm>
          <a:prstGeom prst="rect">
            <a:avLst/>
          </a:prstGeom>
          <a:noFill/>
        </p:spPr>
        <p:txBody>
          <a:bodyPr wrap="squar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časovou vlnovou rovnici </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11" name="TextovéPole 10">
            <a:extLst>
              <a:ext uri="{FF2B5EF4-FFF2-40B4-BE49-F238E27FC236}">
                <a16:creationId xmlns:a16="http://schemas.microsoft.com/office/drawing/2014/main" id="{426C4BFC-EC04-93CF-354E-B859784CCE02}"/>
              </a:ext>
            </a:extLst>
          </p:cNvPr>
          <p:cNvSpPr txBox="1"/>
          <p:nvPr/>
        </p:nvSpPr>
        <p:spPr>
          <a:xfrm>
            <a:off x="501420" y="2705073"/>
            <a:ext cx="10960607" cy="1323439"/>
          </a:xfrm>
          <a:prstGeom prst="rect">
            <a:avLst/>
          </a:prstGeom>
          <a:noFill/>
        </p:spPr>
        <p:txBody>
          <a:bodyPr wrap="square">
            <a:spAutoFit/>
          </a:bodyPr>
          <a:lstStyle/>
          <a:p>
            <a:pPr>
              <a:buNone/>
            </a:pPr>
            <a:r>
              <a:rPr lang="cs-CZ" sz="2000" dirty="0">
                <a:solidFill>
                  <a:srgbClr val="0070C0"/>
                </a:solidFill>
                <a:latin typeface="Cavolini" panose="03000502040302020204" pitchFamily="66" charset="0"/>
                <a:cs typeface="Cavolini" panose="03000502040302020204" pitchFamily="66" charset="0"/>
              </a:rPr>
              <a:t>„</a:t>
            </a:r>
            <a:r>
              <a:rPr lang="cs-CZ" sz="2000" dirty="0">
                <a:solidFill>
                  <a:schemeClr val="accent2">
                    <a:lumMod val="75000"/>
                  </a:schemeClr>
                </a:solidFill>
                <a:latin typeface="Cavolini" panose="03000502040302020204" pitchFamily="66" charset="0"/>
                <a:cs typeface="Cavolini" panose="03000502040302020204" pitchFamily="66" charset="0"/>
              </a:rPr>
              <a:t>Dosud jsme vždy předpokládali, že </a:t>
            </a:r>
            <a:r>
              <a:rPr lang="cs-CZ" sz="2000" dirty="0">
                <a:solidFill>
                  <a:srgbClr val="AE78D6"/>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potenciální energie nezávisí explicitně na čase</a:t>
            </a:r>
            <a:r>
              <a:rPr lang="cs-CZ" sz="2000" dirty="0">
                <a:solidFill>
                  <a:schemeClr val="accent2">
                    <a:lumMod val="75000"/>
                  </a:schemeClr>
                </a:solidFill>
                <a:latin typeface="Cavolini" panose="03000502040302020204" pitchFamily="66" charset="0"/>
                <a:cs typeface="Cavolini" panose="03000502040302020204" pitchFamily="66" charset="0"/>
              </a:rPr>
              <a:t>. Existuje však potřeba rozšířit teorii na </a:t>
            </a:r>
            <a:r>
              <a:rPr lang="cs-CZ" sz="2000" dirty="0">
                <a:solidFill>
                  <a:schemeClr val="accent2">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nekonzervativní</a:t>
            </a:r>
            <a:r>
              <a:rPr lang="cs-CZ" sz="2000" dirty="0">
                <a:solidFill>
                  <a:schemeClr val="accent2">
                    <a:lumMod val="75000"/>
                  </a:schemeClr>
                </a:solidFill>
                <a:latin typeface="Cavolini" panose="03000502040302020204" pitchFamily="66" charset="0"/>
                <a:cs typeface="Cavolini" panose="03000502040302020204" pitchFamily="66" charset="0"/>
              </a:rPr>
              <a:t> systémy, protože jen tímto způsobem lze studovat chování systému pod vlivem světelné vlny</a:t>
            </a:r>
            <a:r>
              <a:rPr lang="cs-CZ" sz="2000" dirty="0">
                <a:solidFill>
                  <a:srgbClr val="0070C0"/>
                </a:solidFill>
                <a:latin typeface="Cavolini" panose="03000502040302020204" pitchFamily="66" charset="0"/>
                <a:cs typeface="Cavolini" panose="03000502040302020204" pitchFamily="66" charset="0"/>
              </a:rPr>
              <a:t>.“</a:t>
            </a:r>
          </a:p>
        </p:txBody>
      </p:sp>
      <p:sp>
        <p:nvSpPr>
          <p:cNvPr id="3" name="TextovéPole 2">
            <a:extLst>
              <a:ext uri="{FF2B5EF4-FFF2-40B4-BE49-F238E27FC236}">
                <a16:creationId xmlns:a16="http://schemas.microsoft.com/office/drawing/2014/main" id="{8551F6B2-20EF-A744-A50D-DED9E253386B}"/>
              </a:ext>
            </a:extLst>
          </p:cNvPr>
          <p:cNvSpPr txBox="1"/>
          <p:nvPr/>
        </p:nvSpPr>
        <p:spPr>
          <a:xfrm>
            <a:off x="11363013" y="0"/>
            <a:ext cx="550151" cy="507831"/>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IV</a:t>
            </a:r>
          </a:p>
        </p:txBody>
      </p:sp>
      <p:grpSp>
        <p:nvGrpSpPr>
          <p:cNvPr id="5" name="Skupina 4">
            <a:extLst>
              <a:ext uri="{FF2B5EF4-FFF2-40B4-BE49-F238E27FC236}">
                <a16:creationId xmlns:a16="http://schemas.microsoft.com/office/drawing/2014/main" id="{DA30BE5B-F111-199B-234F-5FBF1450C2BD}"/>
              </a:ext>
            </a:extLst>
          </p:cNvPr>
          <p:cNvGrpSpPr/>
          <p:nvPr/>
        </p:nvGrpSpPr>
        <p:grpSpPr>
          <a:xfrm>
            <a:off x="3770722" y="1402145"/>
            <a:ext cx="4392890" cy="1106797"/>
            <a:chOff x="3385479" y="3501110"/>
            <a:chExt cx="4392890" cy="1106797"/>
          </a:xfrm>
        </p:grpSpPr>
        <p:sp>
          <p:nvSpPr>
            <p:cNvPr id="6" name="Obdélník 5">
              <a:extLst>
                <a:ext uri="{FF2B5EF4-FFF2-40B4-BE49-F238E27FC236}">
                  <a16:creationId xmlns:a16="http://schemas.microsoft.com/office/drawing/2014/main" id="{36B77E3D-C60A-FDA6-73A3-59B149CB022E}"/>
                </a:ext>
              </a:extLst>
            </p:cNvPr>
            <p:cNvSpPr/>
            <p:nvPr/>
          </p:nvSpPr>
          <p:spPr>
            <a:xfrm>
              <a:off x="3385479" y="3501110"/>
              <a:ext cx="4392890" cy="1106797"/>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dirty="0"/>
            </a:p>
          </p:txBody>
        </p:sp>
        <mc:AlternateContent xmlns:mc="http://schemas.openxmlformats.org/markup-compatibility/2006" xmlns:a14="http://schemas.microsoft.com/office/drawing/2010/main">
          <mc:Choice Requires="a14">
            <p:sp>
              <p:nvSpPr>
                <p:cNvPr id="8" name="TextovéPole 7">
                  <a:extLst>
                    <a:ext uri="{FF2B5EF4-FFF2-40B4-BE49-F238E27FC236}">
                      <a16:creationId xmlns:a16="http://schemas.microsoft.com/office/drawing/2014/main" id="{4C82D427-1C06-F072-1A01-AA87F9EE87E7}"/>
                    </a:ext>
                  </a:extLst>
                </p:cNvPr>
                <p:cNvSpPr txBox="1"/>
                <p:nvPr/>
              </p:nvSpPr>
              <p:spPr>
                <a:xfrm>
                  <a:off x="3580033" y="3660563"/>
                  <a:ext cx="4011418" cy="771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500" b="0" i="1" smtClean="0">
                            <a:latin typeface="Cambria Math" panose="02040503050406030204" pitchFamily="18" charset="0"/>
                            <a:ea typeface="Cambria Math" panose="02040503050406030204" pitchFamily="18" charset="0"/>
                          </a:rPr>
                          <m:t>∆</m:t>
                        </m:r>
                        <m:r>
                          <a:rPr lang="cs-CZ" sz="2500" b="0" i="1" smtClean="0">
                            <a:latin typeface="Cambria Math" panose="02040503050406030204" pitchFamily="18" charset="0"/>
                            <a:ea typeface="Cambria Math" panose="02040503050406030204" pitchFamily="18" charset="0"/>
                          </a:rPr>
                          <m:t>𝜓</m:t>
                        </m:r>
                        <m:r>
                          <a:rPr lang="cs-CZ" sz="2500" b="0" i="1" smtClean="0">
                            <a:latin typeface="Cambria Math" panose="02040503050406030204" pitchFamily="18" charset="0"/>
                            <a:ea typeface="Cambria Math" panose="02040503050406030204" pitchFamily="18" charset="0"/>
                          </a:rPr>
                          <m:t>+</m:t>
                        </m:r>
                        <m:f>
                          <m:fPr>
                            <m:ctrlPr>
                              <a:rPr lang="cs-CZ" sz="2500" b="0" i="1" smtClean="0">
                                <a:latin typeface="Cambria Math" panose="02040503050406030204" pitchFamily="18" charset="0"/>
                              </a:rPr>
                            </m:ctrlPr>
                          </m:fPr>
                          <m:num>
                            <m:r>
                              <a:rPr lang="cs-CZ" sz="2500" b="0" i="1" smtClean="0">
                                <a:latin typeface="Cambria Math" panose="02040503050406030204" pitchFamily="18" charset="0"/>
                              </a:rPr>
                              <m:t>8</m:t>
                            </m:r>
                            <m:sSup>
                              <m:sSupPr>
                                <m:ctrlPr>
                                  <a:rPr lang="cs-CZ" sz="2500" b="0" i="1" smtClean="0">
                                    <a:latin typeface="Cambria Math" panose="02040503050406030204" pitchFamily="18" charset="0"/>
                                    <a:ea typeface="Cambria Math" panose="02040503050406030204" pitchFamily="18" charset="0"/>
                                  </a:rPr>
                                </m:ctrlPr>
                              </m:sSupPr>
                              <m:e>
                                <m:r>
                                  <a:rPr lang="cs-CZ" sz="2500" b="0" i="1" smtClean="0">
                                    <a:latin typeface="Cambria Math" panose="02040503050406030204" pitchFamily="18" charset="0"/>
                                    <a:ea typeface="Cambria Math" panose="02040503050406030204" pitchFamily="18" charset="0"/>
                                  </a:rPr>
                                  <m:t>𝜋</m:t>
                                </m:r>
                              </m:e>
                              <m:sup>
                                <m:r>
                                  <a:rPr lang="cs-CZ" sz="2500" b="0" i="1" smtClean="0">
                                    <a:latin typeface="Cambria Math" panose="02040503050406030204" pitchFamily="18" charset="0"/>
                                  </a:rPr>
                                  <m:t>2</m:t>
                                </m:r>
                              </m:sup>
                            </m:sSup>
                            <m:r>
                              <a:rPr lang="cs-CZ" sz="2500" b="0" i="1" smtClean="0">
                                <a:latin typeface="Cambria Math" panose="02040503050406030204" pitchFamily="18" charset="0"/>
                              </a:rPr>
                              <m:t>𝑚</m:t>
                            </m:r>
                          </m:num>
                          <m:den>
                            <m:sSup>
                              <m:sSupPr>
                                <m:ctrlPr>
                                  <a:rPr lang="cs-CZ" sz="2500" b="0" i="1" smtClean="0">
                                    <a:latin typeface="Cambria Math" panose="02040503050406030204" pitchFamily="18" charset="0"/>
                                  </a:rPr>
                                </m:ctrlPr>
                              </m:sSupPr>
                              <m:e>
                                <m:r>
                                  <a:rPr lang="cs-CZ" sz="2500" b="0" i="1" smtClean="0">
                                    <a:latin typeface="Cambria Math" panose="02040503050406030204" pitchFamily="18" charset="0"/>
                                  </a:rPr>
                                  <m:t>h</m:t>
                                </m:r>
                              </m:e>
                              <m:sup>
                                <m:r>
                                  <a:rPr lang="cs-CZ" sz="2500" i="1">
                                    <a:latin typeface="Cambria Math" panose="02040503050406030204" pitchFamily="18" charset="0"/>
                                  </a:rPr>
                                  <m:t>2</m:t>
                                </m:r>
                              </m:sup>
                            </m:sSup>
                          </m:den>
                        </m:f>
                        <m:d>
                          <m:dPr>
                            <m:begChr m:val="["/>
                            <m:endChr m:val="]"/>
                            <m:ctrlPr>
                              <a:rPr lang="cs-CZ" sz="2500" b="0" i="1" smtClean="0">
                                <a:solidFill>
                                  <a:schemeClr val="tx1"/>
                                </a:solidFill>
                                <a:latin typeface="Cambria Math" panose="02040503050406030204" pitchFamily="18" charset="0"/>
                                <a:ea typeface="Cambria Math" panose="02040503050406030204" pitchFamily="18" charset="0"/>
                              </a:rPr>
                            </m:ctrlPr>
                          </m:dPr>
                          <m:e>
                            <m:r>
                              <a:rPr lang="cs-CZ" sz="2500" b="0" i="1" smtClean="0">
                                <a:solidFill>
                                  <a:schemeClr val="tx1"/>
                                </a:solidFill>
                                <a:latin typeface="Cambria Math" panose="02040503050406030204" pitchFamily="18" charset="0"/>
                                <a:ea typeface="Cambria Math" panose="02040503050406030204" pitchFamily="18" charset="0"/>
                              </a:rPr>
                              <m:t>𝐸</m:t>
                            </m:r>
                            <m:r>
                              <a:rPr lang="cs-CZ" sz="2500" b="0" i="1" smtClean="0">
                                <a:latin typeface="Cambria Math" panose="02040503050406030204" pitchFamily="18" charset="0"/>
                                <a:ea typeface="Cambria Math" panose="02040503050406030204" pitchFamily="18" charset="0"/>
                              </a:rPr>
                              <m:t>−</m:t>
                            </m:r>
                            <m:r>
                              <a:rPr lang="cs-CZ" sz="2500" b="0" i="1" smtClean="0">
                                <a:solidFill>
                                  <a:srgbClr val="AE78D6"/>
                                </a:solidFill>
                                <a:latin typeface="Cambria Math" panose="02040503050406030204" pitchFamily="18" charset="0"/>
                                <a:ea typeface="Cambria Math" panose="02040503050406030204" pitchFamily="18" charset="0"/>
                              </a:rPr>
                              <m:t>𝑉</m:t>
                            </m:r>
                            <m:d>
                              <m:dPr>
                                <m:ctrlPr>
                                  <a:rPr lang="cs-CZ" sz="2500" b="0" i="1" smtClean="0">
                                    <a:solidFill>
                                      <a:srgbClr val="AE78D6"/>
                                    </a:solidFill>
                                    <a:latin typeface="Cambria Math" panose="02040503050406030204" pitchFamily="18" charset="0"/>
                                    <a:ea typeface="Cambria Math" panose="02040503050406030204" pitchFamily="18" charset="0"/>
                                  </a:rPr>
                                </m:ctrlPr>
                              </m:dPr>
                              <m:e>
                                <m:acc>
                                  <m:accPr>
                                    <m:chr m:val="⃗"/>
                                    <m:ctrlPr>
                                      <a:rPr lang="cs-CZ" sz="2500" b="0" i="1" smtClean="0">
                                        <a:solidFill>
                                          <a:srgbClr val="AE78D6"/>
                                        </a:solidFill>
                                        <a:latin typeface="Cambria Math" panose="02040503050406030204" pitchFamily="18" charset="0"/>
                                        <a:ea typeface="Cambria Math" panose="02040503050406030204" pitchFamily="18" charset="0"/>
                                      </a:rPr>
                                    </m:ctrlPr>
                                  </m:accPr>
                                  <m:e>
                                    <m:r>
                                      <a:rPr lang="cs-CZ" sz="2500" b="0" i="1" smtClean="0">
                                        <a:solidFill>
                                          <a:srgbClr val="AE78D6"/>
                                        </a:solidFill>
                                        <a:latin typeface="Cambria Math" panose="02040503050406030204" pitchFamily="18" charset="0"/>
                                        <a:ea typeface="Cambria Math" panose="02040503050406030204" pitchFamily="18" charset="0"/>
                                      </a:rPr>
                                      <m:t>𝑟</m:t>
                                    </m:r>
                                  </m:e>
                                </m:acc>
                              </m:e>
                            </m:d>
                          </m:e>
                        </m:d>
                        <m:r>
                          <a:rPr lang="cs-CZ" sz="2500" i="1">
                            <a:latin typeface="Cambria Math" panose="02040503050406030204" pitchFamily="18" charset="0"/>
                            <a:ea typeface="Cambria Math" panose="02040503050406030204" pitchFamily="18" charset="0"/>
                          </a:rPr>
                          <m:t>𝜓</m:t>
                        </m:r>
                        <m:r>
                          <a:rPr lang="cs-CZ" sz="2500" b="0" i="1" smtClean="0">
                            <a:latin typeface="Cambria Math" panose="02040503050406030204" pitchFamily="18" charset="0"/>
                            <a:ea typeface="Cambria Math" panose="02040503050406030204" pitchFamily="18" charset="0"/>
                          </a:rPr>
                          <m:t>=0</m:t>
                        </m:r>
                      </m:oMath>
                    </m:oMathPara>
                  </a14:m>
                  <a:endParaRPr lang="cs-CZ" sz="2500" dirty="0"/>
                </a:p>
              </p:txBody>
            </p:sp>
          </mc:Choice>
          <mc:Fallback xmlns="">
            <p:sp>
              <p:nvSpPr>
                <p:cNvPr id="10" name="TextovéPole 9">
                  <a:extLst>
                    <a:ext uri="{FF2B5EF4-FFF2-40B4-BE49-F238E27FC236}">
                      <a16:creationId xmlns:a16="http://schemas.microsoft.com/office/drawing/2014/main" id="{C98A30BE-9A24-2DB7-17FC-6BEDC8434B52}"/>
                    </a:ext>
                  </a:extLst>
                </p:cNvPr>
                <p:cNvSpPr txBox="1">
                  <a:spLocks noRot="1" noChangeAspect="1" noMove="1" noResize="1" noEditPoints="1" noAdjustHandles="1" noChangeArrowheads="1" noChangeShapeType="1" noTextEdit="1"/>
                </p:cNvSpPr>
                <p:nvPr/>
              </p:nvSpPr>
              <p:spPr>
                <a:xfrm>
                  <a:off x="3580033" y="3660563"/>
                  <a:ext cx="4011418" cy="771943"/>
                </a:xfrm>
                <a:prstGeom prst="rect">
                  <a:avLst/>
                </a:prstGeom>
                <a:blipFill>
                  <a:blip r:embed="rId2"/>
                  <a:stretch>
                    <a:fillRect/>
                  </a:stretch>
                </a:blipFill>
              </p:spPr>
              <p:txBody>
                <a:bodyPr/>
                <a:lstStyle/>
                <a:p>
                  <a:r>
                    <a:rPr lang="cs-CZ">
                      <a:noFill/>
                    </a:rPr>
                    <a:t> </a:t>
                  </a:r>
                </a:p>
              </p:txBody>
            </p:sp>
          </mc:Fallback>
        </mc:AlternateContent>
      </p:grpSp>
      <p:sp>
        <p:nvSpPr>
          <p:cNvPr id="9" name="TextovéPole 8">
            <a:extLst>
              <a:ext uri="{FF2B5EF4-FFF2-40B4-BE49-F238E27FC236}">
                <a16:creationId xmlns:a16="http://schemas.microsoft.com/office/drawing/2014/main" id="{D6DE37AF-4168-9D69-A2BE-646FB3FF75D6}"/>
              </a:ext>
            </a:extLst>
          </p:cNvPr>
          <p:cNvSpPr txBox="1"/>
          <p:nvPr/>
        </p:nvSpPr>
        <p:spPr>
          <a:xfrm>
            <a:off x="510383" y="860253"/>
            <a:ext cx="10728954" cy="400110"/>
          </a:xfrm>
          <a:prstGeom prst="rect">
            <a:avLst/>
          </a:prstGeom>
          <a:noFill/>
        </p:spPr>
        <p:txBody>
          <a:bodyPr wrap="square">
            <a:spAutoFit/>
          </a:bodyPr>
          <a:lstStyle/>
          <a:p>
            <a:pPr>
              <a:buNone/>
            </a:pPr>
            <a:r>
              <a:rPr lang="cs-CZ" sz="2000" dirty="0">
                <a:solidFill>
                  <a:srgbClr val="0070C0"/>
                </a:solidFill>
                <a:latin typeface="Cavolini" panose="03000502040302020204" pitchFamily="66" charset="0"/>
                <a:cs typeface="Cavolini" panose="03000502040302020204" pitchFamily="66" charset="0"/>
              </a:rPr>
              <a:t>V úvodu </a:t>
            </a:r>
            <a:r>
              <a:rPr lang="cs-CZ" sz="2000" dirty="0">
                <a:solidFill>
                  <a:srgbClr val="0070C0"/>
                </a:solidFill>
                <a:effectLst>
                  <a:outerShdw blurRad="38100" dist="38100" dir="2700000" algn="tl">
                    <a:srgbClr val="000000">
                      <a:alpha val="43137"/>
                    </a:srgbClr>
                  </a:outerShdw>
                </a:effectLst>
                <a:highlight>
                  <a:srgbClr val="FFFF00"/>
                </a:highlight>
                <a:latin typeface="Cavolini" panose="03000502040302020204" pitchFamily="66" charset="0"/>
                <a:cs typeface="Cavolini" panose="03000502040302020204" pitchFamily="66" charset="0"/>
              </a:rPr>
              <a:t>čtvrté</a:t>
            </a:r>
            <a:r>
              <a:rPr lang="cs-CZ" sz="2000" dirty="0">
                <a:latin typeface="Cavolini" panose="03000502040302020204" pitchFamily="66" charset="0"/>
                <a:cs typeface="Cavolini" panose="03000502040302020204" pitchFamily="66" charset="0"/>
              </a:rPr>
              <a:t> </a:t>
            </a:r>
            <a:r>
              <a:rPr lang="cs-CZ" sz="2000" dirty="0">
                <a:solidFill>
                  <a:srgbClr val="0070C0"/>
                </a:solidFill>
                <a:latin typeface="Cavolini" panose="03000502040302020204" pitchFamily="66" charset="0"/>
                <a:cs typeface="Cavolini" panose="03000502040302020204" pitchFamily="66" charset="0"/>
              </a:rPr>
              <a:t>části své tetralogie o vlnové mechanice </a:t>
            </a:r>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2000" dirty="0">
                <a:solidFill>
                  <a:srgbClr val="00B050"/>
                </a:solidFill>
                <a:latin typeface="Cavolini" panose="03000502040302020204" pitchFamily="66" charset="0"/>
                <a:cs typeface="Cavolini" panose="03000502040302020204" pitchFamily="66" charset="0"/>
              </a:rPr>
              <a:t> </a:t>
            </a:r>
            <a:r>
              <a:rPr lang="cs-CZ" sz="2000" dirty="0">
                <a:solidFill>
                  <a:srgbClr val="0070C0"/>
                </a:solidFill>
                <a:latin typeface="Cavolini" panose="03000502040302020204" pitchFamily="66" charset="0"/>
                <a:cs typeface="Cavolini" panose="03000502040302020204" pitchFamily="66" charset="0"/>
              </a:rPr>
              <a:t>uvádí:</a:t>
            </a:r>
          </a:p>
        </p:txBody>
      </p:sp>
    </p:spTree>
    <p:extLst>
      <p:ext uri="{BB962C8B-B14F-4D97-AF65-F5344CB8AC3E}">
        <p14:creationId xmlns:p14="http://schemas.microsoft.com/office/powerpoint/2010/main" val="178069977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987839-C7C4-56B2-FD6F-23E3F3F71000}"/>
            </a:ext>
          </a:extLst>
        </p:cNvPr>
        <p:cNvGrpSpPr/>
        <p:nvPr/>
      </p:nvGrpSpPr>
      <p:grpSpPr>
        <a:xfrm>
          <a:off x="0" y="0"/>
          <a:ext cx="0" cy="0"/>
          <a:chOff x="0" y="0"/>
          <a:chExt cx="0" cy="0"/>
        </a:xfrm>
      </p:grpSpPr>
      <p:sp>
        <p:nvSpPr>
          <p:cNvPr id="2" name="Obdélník 1">
            <a:extLst>
              <a:ext uri="{FF2B5EF4-FFF2-40B4-BE49-F238E27FC236}">
                <a16:creationId xmlns:a16="http://schemas.microsoft.com/office/drawing/2014/main" id="{B6D62196-D769-158A-C01A-F03D630FB0D8}"/>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35D8ACB7-7E03-FBF9-3EF0-E867D0E2E596}"/>
              </a:ext>
            </a:extLst>
          </p:cNvPr>
          <p:cNvSpPr txBox="1"/>
          <p:nvPr/>
        </p:nvSpPr>
        <p:spPr>
          <a:xfrm>
            <a:off x="2911558" y="28602"/>
            <a:ext cx="6251299" cy="461665"/>
          </a:xfrm>
          <a:prstGeom prst="rect">
            <a:avLst/>
          </a:prstGeom>
          <a:noFill/>
        </p:spPr>
        <p:txBody>
          <a:bodyPr wrap="squar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časovou vlnovou rovnici </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grpSp>
        <p:nvGrpSpPr>
          <p:cNvPr id="8" name="Skupina 7">
            <a:extLst>
              <a:ext uri="{FF2B5EF4-FFF2-40B4-BE49-F238E27FC236}">
                <a16:creationId xmlns:a16="http://schemas.microsoft.com/office/drawing/2014/main" id="{58F75820-4774-A3E2-A004-3F1CC87C350A}"/>
              </a:ext>
            </a:extLst>
          </p:cNvPr>
          <p:cNvGrpSpPr/>
          <p:nvPr/>
        </p:nvGrpSpPr>
        <p:grpSpPr>
          <a:xfrm>
            <a:off x="3770722" y="1402145"/>
            <a:ext cx="4392890" cy="1106797"/>
            <a:chOff x="3385479" y="3501110"/>
            <a:chExt cx="4392890" cy="1106797"/>
          </a:xfrm>
        </p:grpSpPr>
        <p:sp>
          <p:nvSpPr>
            <p:cNvPr id="9" name="Obdélník 8">
              <a:extLst>
                <a:ext uri="{FF2B5EF4-FFF2-40B4-BE49-F238E27FC236}">
                  <a16:creationId xmlns:a16="http://schemas.microsoft.com/office/drawing/2014/main" id="{16A1FB73-F833-4758-C76E-AD5D46BDC90D}"/>
                </a:ext>
              </a:extLst>
            </p:cNvPr>
            <p:cNvSpPr/>
            <p:nvPr/>
          </p:nvSpPr>
          <p:spPr>
            <a:xfrm>
              <a:off x="3385479" y="3501110"/>
              <a:ext cx="4392890" cy="1106797"/>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dirty="0"/>
            </a:p>
          </p:txBody>
        </p:sp>
        <mc:AlternateContent xmlns:mc="http://schemas.openxmlformats.org/markup-compatibility/2006" xmlns:a14="http://schemas.microsoft.com/office/drawing/2010/main">
          <mc:Choice Requires="a14">
            <p:sp>
              <p:nvSpPr>
                <p:cNvPr id="10" name="TextovéPole 9">
                  <a:extLst>
                    <a:ext uri="{FF2B5EF4-FFF2-40B4-BE49-F238E27FC236}">
                      <a16:creationId xmlns:a16="http://schemas.microsoft.com/office/drawing/2014/main" id="{C98A30BE-9A24-2DB7-17FC-6BEDC8434B52}"/>
                    </a:ext>
                  </a:extLst>
                </p:cNvPr>
                <p:cNvSpPr txBox="1"/>
                <p:nvPr/>
              </p:nvSpPr>
              <p:spPr>
                <a:xfrm>
                  <a:off x="3580033" y="3660563"/>
                  <a:ext cx="4011418" cy="771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500" b="0" i="1" smtClean="0">
                            <a:latin typeface="Cambria Math" panose="02040503050406030204" pitchFamily="18" charset="0"/>
                            <a:ea typeface="Cambria Math" panose="02040503050406030204" pitchFamily="18" charset="0"/>
                          </a:rPr>
                          <m:t>∆</m:t>
                        </m:r>
                        <m:r>
                          <a:rPr lang="cs-CZ" sz="2500" b="0" i="1" smtClean="0">
                            <a:latin typeface="Cambria Math" panose="02040503050406030204" pitchFamily="18" charset="0"/>
                            <a:ea typeface="Cambria Math" panose="02040503050406030204" pitchFamily="18" charset="0"/>
                          </a:rPr>
                          <m:t>𝜓</m:t>
                        </m:r>
                        <m:r>
                          <a:rPr lang="cs-CZ" sz="2500" b="0" i="1" smtClean="0">
                            <a:latin typeface="Cambria Math" panose="02040503050406030204" pitchFamily="18" charset="0"/>
                            <a:ea typeface="Cambria Math" panose="02040503050406030204" pitchFamily="18" charset="0"/>
                          </a:rPr>
                          <m:t>+</m:t>
                        </m:r>
                        <m:f>
                          <m:fPr>
                            <m:ctrlPr>
                              <a:rPr lang="cs-CZ" sz="2500" b="0" i="1" smtClean="0">
                                <a:latin typeface="Cambria Math" panose="02040503050406030204" pitchFamily="18" charset="0"/>
                              </a:rPr>
                            </m:ctrlPr>
                          </m:fPr>
                          <m:num>
                            <m:r>
                              <a:rPr lang="cs-CZ" sz="2500" b="0" i="1" smtClean="0">
                                <a:latin typeface="Cambria Math" panose="02040503050406030204" pitchFamily="18" charset="0"/>
                              </a:rPr>
                              <m:t>8</m:t>
                            </m:r>
                            <m:sSup>
                              <m:sSupPr>
                                <m:ctrlPr>
                                  <a:rPr lang="cs-CZ" sz="2500" b="0" i="1" smtClean="0">
                                    <a:latin typeface="Cambria Math" panose="02040503050406030204" pitchFamily="18" charset="0"/>
                                    <a:ea typeface="Cambria Math" panose="02040503050406030204" pitchFamily="18" charset="0"/>
                                  </a:rPr>
                                </m:ctrlPr>
                              </m:sSupPr>
                              <m:e>
                                <m:r>
                                  <a:rPr lang="cs-CZ" sz="2500" b="0" i="1" smtClean="0">
                                    <a:latin typeface="Cambria Math" panose="02040503050406030204" pitchFamily="18" charset="0"/>
                                    <a:ea typeface="Cambria Math" panose="02040503050406030204" pitchFamily="18" charset="0"/>
                                  </a:rPr>
                                  <m:t>𝜋</m:t>
                                </m:r>
                              </m:e>
                              <m:sup>
                                <m:r>
                                  <a:rPr lang="cs-CZ" sz="2500" b="0" i="1" smtClean="0">
                                    <a:latin typeface="Cambria Math" panose="02040503050406030204" pitchFamily="18" charset="0"/>
                                  </a:rPr>
                                  <m:t>2</m:t>
                                </m:r>
                              </m:sup>
                            </m:sSup>
                            <m:r>
                              <a:rPr lang="cs-CZ" sz="2500" b="0" i="1" smtClean="0">
                                <a:latin typeface="Cambria Math" panose="02040503050406030204" pitchFamily="18" charset="0"/>
                              </a:rPr>
                              <m:t>𝑚</m:t>
                            </m:r>
                          </m:num>
                          <m:den>
                            <m:sSup>
                              <m:sSupPr>
                                <m:ctrlPr>
                                  <a:rPr lang="cs-CZ" sz="2500" b="0" i="1" smtClean="0">
                                    <a:latin typeface="Cambria Math" panose="02040503050406030204" pitchFamily="18" charset="0"/>
                                  </a:rPr>
                                </m:ctrlPr>
                              </m:sSupPr>
                              <m:e>
                                <m:r>
                                  <a:rPr lang="cs-CZ" sz="2500" b="0" i="1" smtClean="0">
                                    <a:latin typeface="Cambria Math" panose="02040503050406030204" pitchFamily="18" charset="0"/>
                                  </a:rPr>
                                  <m:t>h</m:t>
                                </m:r>
                              </m:e>
                              <m:sup>
                                <m:r>
                                  <a:rPr lang="cs-CZ" sz="2500" i="1">
                                    <a:latin typeface="Cambria Math" panose="02040503050406030204" pitchFamily="18" charset="0"/>
                                  </a:rPr>
                                  <m:t>2</m:t>
                                </m:r>
                              </m:sup>
                            </m:sSup>
                          </m:den>
                        </m:f>
                        <m:d>
                          <m:dPr>
                            <m:begChr m:val="["/>
                            <m:endChr m:val="]"/>
                            <m:ctrlPr>
                              <a:rPr lang="cs-CZ" sz="2500" b="0" i="1" smtClean="0">
                                <a:solidFill>
                                  <a:schemeClr val="tx1"/>
                                </a:solidFill>
                                <a:latin typeface="Cambria Math" panose="02040503050406030204" pitchFamily="18" charset="0"/>
                                <a:ea typeface="Cambria Math" panose="02040503050406030204" pitchFamily="18" charset="0"/>
                              </a:rPr>
                            </m:ctrlPr>
                          </m:dPr>
                          <m:e>
                            <m:r>
                              <a:rPr lang="cs-CZ" sz="2500" b="0" i="1" smtClean="0">
                                <a:solidFill>
                                  <a:schemeClr val="tx1"/>
                                </a:solidFill>
                                <a:latin typeface="Cambria Math" panose="02040503050406030204" pitchFamily="18" charset="0"/>
                                <a:ea typeface="Cambria Math" panose="02040503050406030204" pitchFamily="18" charset="0"/>
                              </a:rPr>
                              <m:t>𝐸</m:t>
                            </m:r>
                            <m:r>
                              <a:rPr lang="cs-CZ" sz="2500" b="0" i="1" smtClean="0">
                                <a:latin typeface="Cambria Math" panose="02040503050406030204" pitchFamily="18" charset="0"/>
                                <a:ea typeface="Cambria Math" panose="02040503050406030204" pitchFamily="18" charset="0"/>
                              </a:rPr>
                              <m:t>−</m:t>
                            </m:r>
                            <m:r>
                              <a:rPr lang="cs-CZ" sz="2500" b="0" i="1" smtClean="0">
                                <a:solidFill>
                                  <a:srgbClr val="AE78D6"/>
                                </a:solidFill>
                                <a:latin typeface="Cambria Math" panose="02040503050406030204" pitchFamily="18" charset="0"/>
                                <a:ea typeface="Cambria Math" panose="02040503050406030204" pitchFamily="18" charset="0"/>
                              </a:rPr>
                              <m:t>𝑉</m:t>
                            </m:r>
                            <m:d>
                              <m:dPr>
                                <m:ctrlPr>
                                  <a:rPr lang="cs-CZ" sz="2500" b="0" i="1" smtClean="0">
                                    <a:solidFill>
                                      <a:srgbClr val="AE78D6"/>
                                    </a:solidFill>
                                    <a:latin typeface="Cambria Math" panose="02040503050406030204" pitchFamily="18" charset="0"/>
                                    <a:ea typeface="Cambria Math" panose="02040503050406030204" pitchFamily="18" charset="0"/>
                                  </a:rPr>
                                </m:ctrlPr>
                              </m:dPr>
                              <m:e>
                                <m:acc>
                                  <m:accPr>
                                    <m:chr m:val="⃗"/>
                                    <m:ctrlPr>
                                      <a:rPr lang="cs-CZ" sz="2500" b="0" i="1" smtClean="0">
                                        <a:solidFill>
                                          <a:srgbClr val="AE78D6"/>
                                        </a:solidFill>
                                        <a:latin typeface="Cambria Math" panose="02040503050406030204" pitchFamily="18" charset="0"/>
                                        <a:ea typeface="Cambria Math" panose="02040503050406030204" pitchFamily="18" charset="0"/>
                                      </a:rPr>
                                    </m:ctrlPr>
                                  </m:accPr>
                                  <m:e>
                                    <m:r>
                                      <a:rPr lang="cs-CZ" sz="2500" b="0" i="1" smtClean="0">
                                        <a:solidFill>
                                          <a:srgbClr val="AE78D6"/>
                                        </a:solidFill>
                                        <a:latin typeface="Cambria Math" panose="02040503050406030204" pitchFamily="18" charset="0"/>
                                        <a:ea typeface="Cambria Math" panose="02040503050406030204" pitchFamily="18" charset="0"/>
                                      </a:rPr>
                                      <m:t>𝑟</m:t>
                                    </m:r>
                                  </m:e>
                                </m:acc>
                              </m:e>
                            </m:d>
                          </m:e>
                        </m:d>
                        <m:r>
                          <a:rPr lang="cs-CZ" sz="2500" i="1">
                            <a:latin typeface="Cambria Math" panose="02040503050406030204" pitchFamily="18" charset="0"/>
                            <a:ea typeface="Cambria Math" panose="02040503050406030204" pitchFamily="18" charset="0"/>
                          </a:rPr>
                          <m:t>𝜓</m:t>
                        </m:r>
                        <m:r>
                          <a:rPr lang="cs-CZ" sz="2500" b="0" i="1" smtClean="0">
                            <a:latin typeface="Cambria Math" panose="02040503050406030204" pitchFamily="18" charset="0"/>
                            <a:ea typeface="Cambria Math" panose="02040503050406030204" pitchFamily="18" charset="0"/>
                          </a:rPr>
                          <m:t>=0</m:t>
                        </m:r>
                      </m:oMath>
                    </m:oMathPara>
                  </a14:m>
                  <a:endParaRPr lang="cs-CZ" sz="2500" dirty="0"/>
                </a:p>
              </p:txBody>
            </p:sp>
          </mc:Choice>
          <mc:Fallback xmlns="">
            <p:sp>
              <p:nvSpPr>
                <p:cNvPr id="10" name="TextovéPole 9">
                  <a:extLst>
                    <a:ext uri="{FF2B5EF4-FFF2-40B4-BE49-F238E27FC236}">
                      <a16:creationId xmlns:a16="http://schemas.microsoft.com/office/drawing/2014/main" id="{C98A30BE-9A24-2DB7-17FC-6BEDC8434B52}"/>
                    </a:ext>
                  </a:extLst>
                </p:cNvPr>
                <p:cNvSpPr txBox="1">
                  <a:spLocks noRot="1" noChangeAspect="1" noMove="1" noResize="1" noEditPoints="1" noAdjustHandles="1" noChangeArrowheads="1" noChangeShapeType="1" noTextEdit="1"/>
                </p:cNvSpPr>
                <p:nvPr/>
              </p:nvSpPr>
              <p:spPr>
                <a:xfrm>
                  <a:off x="3580033" y="3660563"/>
                  <a:ext cx="4011418" cy="771943"/>
                </a:xfrm>
                <a:prstGeom prst="rect">
                  <a:avLst/>
                </a:prstGeom>
                <a:blipFill>
                  <a:blip r:embed="rId2"/>
                  <a:stretch>
                    <a:fillRect/>
                  </a:stretch>
                </a:blipFill>
              </p:spPr>
              <p:txBody>
                <a:bodyPr/>
                <a:lstStyle/>
                <a:p>
                  <a:r>
                    <a:rPr lang="cs-CZ">
                      <a:noFill/>
                    </a:rPr>
                    <a:t> </a:t>
                  </a:r>
                </a:p>
              </p:txBody>
            </p:sp>
          </mc:Fallback>
        </mc:AlternateContent>
      </p:grpSp>
      <mc:AlternateContent xmlns:mc="http://schemas.openxmlformats.org/markup-compatibility/2006" xmlns:a14="http://schemas.microsoft.com/office/drawing/2010/main">
        <mc:Choice Requires="a14">
          <p:sp>
            <p:nvSpPr>
              <p:cNvPr id="3" name="TextovéPole 2">
                <a:extLst>
                  <a:ext uri="{FF2B5EF4-FFF2-40B4-BE49-F238E27FC236}">
                    <a16:creationId xmlns:a16="http://schemas.microsoft.com/office/drawing/2014/main" id="{C6622EBA-0414-F2C8-F862-26F862B00D2D}"/>
                  </a:ext>
                </a:extLst>
              </p:cNvPr>
              <p:cNvSpPr txBox="1"/>
              <p:nvPr/>
            </p:nvSpPr>
            <p:spPr>
              <a:xfrm>
                <a:off x="629756" y="2184235"/>
                <a:ext cx="2734658" cy="8298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i="1" smtClean="0">
                          <a:solidFill>
                            <a:srgbClr val="0070C0"/>
                          </a:solidFill>
                          <a:latin typeface="Cambria Math" panose="02040503050406030204" pitchFamily="18" charset="0"/>
                          <a:ea typeface="Cambria Math" panose="02040503050406030204" pitchFamily="18" charset="0"/>
                        </a:rPr>
                        <m:t>𝜓</m:t>
                      </m:r>
                      <m:r>
                        <a:rPr lang="cs-CZ" sz="2400" i="1" smtClean="0">
                          <a:solidFill>
                            <a:srgbClr val="0070C0"/>
                          </a:solidFill>
                          <a:latin typeface="Cambria Math" panose="02040503050406030204" pitchFamily="18" charset="0"/>
                          <a:ea typeface="Cambria Math" panose="02040503050406030204" pitchFamily="18" charset="0"/>
                        </a:rPr>
                        <m:t>∝</m:t>
                      </m:r>
                      <m:func>
                        <m:funcPr>
                          <m:ctrlPr>
                            <a:rPr lang="cs-CZ" sz="2400" b="0" i="1" smtClean="0">
                              <a:solidFill>
                                <a:srgbClr val="0070C0"/>
                              </a:solidFill>
                              <a:latin typeface="Cambria Math" panose="02040503050406030204" pitchFamily="18" charset="0"/>
                              <a:ea typeface="Cambria Math" panose="02040503050406030204" pitchFamily="18" charset="0"/>
                            </a:rPr>
                          </m:ctrlPr>
                        </m:funcPr>
                        <m:fName>
                          <m:r>
                            <m:rPr>
                              <m:sty m:val="p"/>
                            </m:rPr>
                            <a:rPr lang="cs-CZ" sz="2400" b="0" i="0" smtClean="0">
                              <a:solidFill>
                                <a:srgbClr val="0070C0"/>
                              </a:solidFill>
                              <a:latin typeface="Cambria Math" panose="02040503050406030204" pitchFamily="18" charset="0"/>
                              <a:ea typeface="Cambria Math" panose="02040503050406030204" pitchFamily="18" charset="0"/>
                            </a:rPr>
                            <m:t>exp</m:t>
                          </m:r>
                        </m:fName>
                        <m:e>
                          <m:d>
                            <m:dPr>
                              <m:ctrlPr>
                                <a:rPr lang="cs-CZ" sz="2400" b="0" i="1" smtClean="0">
                                  <a:solidFill>
                                    <a:srgbClr val="0070C0"/>
                                  </a:solidFill>
                                  <a:latin typeface="Cambria Math" panose="02040503050406030204" pitchFamily="18" charset="0"/>
                                  <a:ea typeface="Cambria Math" panose="02040503050406030204" pitchFamily="18" charset="0"/>
                                </a:rPr>
                              </m:ctrlPr>
                            </m:dPr>
                            <m:e>
                              <m:r>
                                <a:rPr lang="cs-CZ" sz="2400" b="0" i="1" smtClean="0">
                                  <a:solidFill>
                                    <a:srgbClr val="0070C0"/>
                                  </a:solidFill>
                                  <a:latin typeface="Cambria Math" panose="02040503050406030204" pitchFamily="18" charset="0"/>
                                  <a:ea typeface="Cambria Math" panose="02040503050406030204" pitchFamily="18" charset="0"/>
                                </a:rPr>
                                <m:t>±</m:t>
                              </m:r>
                              <m:r>
                                <m:rPr>
                                  <m:sty m:val="p"/>
                                </m:rPr>
                                <a:rPr lang="cs-CZ" sz="2400">
                                  <a:solidFill>
                                    <a:srgbClr val="0070C0"/>
                                  </a:solidFill>
                                  <a:latin typeface="Cambria Math" panose="02040503050406030204" pitchFamily="18" charset="0"/>
                                  <a:ea typeface="Cambria Math" panose="02040503050406030204" pitchFamily="18" charset="0"/>
                                </a:rPr>
                                <m:t>i</m:t>
                              </m:r>
                              <m:f>
                                <m:fPr>
                                  <m:ctrlPr>
                                    <a:rPr lang="cs-CZ" sz="2400" b="0" i="1" smtClean="0">
                                      <a:solidFill>
                                        <a:srgbClr val="0070C0"/>
                                      </a:solidFill>
                                      <a:latin typeface="Cambria Math" panose="02040503050406030204" pitchFamily="18" charset="0"/>
                                      <a:ea typeface="Cambria Math" panose="02040503050406030204" pitchFamily="18" charset="0"/>
                                    </a:rPr>
                                  </m:ctrlPr>
                                </m:fPr>
                                <m:num>
                                  <m:r>
                                    <a:rPr lang="cs-CZ" sz="2400" b="0" i="1" smtClean="0">
                                      <a:solidFill>
                                        <a:srgbClr val="0070C0"/>
                                      </a:solidFill>
                                      <a:latin typeface="Cambria Math" panose="02040503050406030204" pitchFamily="18" charset="0"/>
                                      <a:ea typeface="Cambria Math" panose="02040503050406030204" pitchFamily="18" charset="0"/>
                                    </a:rPr>
                                    <m:t>2</m:t>
                                  </m:r>
                                  <m:r>
                                    <a:rPr lang="cs-CZ" sz="2400" b="0" i="1" smtClean="0">
                                      <a:solidFill>
                                        <a:srgbClr val="0070C0"/>
                                      </a:solidFill>
                                      <a:latin typeface="Cambria Math" panose="02040503050406030204" pitchFamily="18" charset="0"/>
                                      <a:ea typeface="Cambria Math" panose="02040503050406030204" pitchFamily="18" charset="0"/>
                                    </a:rPr>
                                    <m:t>𝜋</m:t>
                                  </m:r>
                                  <m:r>
                                    <a:rPr lang="cs-CZ" sz="2400" b="0" i="1" smtClean="0">
                                      <a:solidFill>
                                        <a:srgbClr val="0070C0"/>
                                      </a:solidFill>
                                      <a:latin typeface="Cambria Math" panose="02040503050406030204" pitchFamily="18" charset="0"/>
                                      <a:ea typeface="Cambria Math" panose="02040503050406030204" pitchFamily="18" charset="0"/>
                                    </a:rPr>
                                    <m:t>𝐸</m:t>
                                  </m:r>
                                </m:num>
                                <m:den>
                                  <m:r>
                                    <a:rPr lang="cs-CZ" sz="2400" b="0" i="1" smtClean="0">
                                      <a:solidFill>
                                        <a:srgbClr val="0070C0"/>
                                      </a:solidFill>
                                      <a:latin typeface="Cambria Math" panose="02040503050406030204" pitchFamily="18" charset="0"/>
                                      <a:ea typeface="Cambria Math" panose="02040503050406030204" pitchFamily="18" charset="0"/>
                                    </a:rPr>
                                    <m:t>h</m:t>
                                  </m:r>
                                </m:den>
                              </m:f>
                              <m:r>
                                <a:rPr lang="cs-CZ" sz="2400" b="0" i="1" smtClean="0">
                                  <a:solidFill>
                                    <a:srgbClr val="0070C0"/>
                                  </a:solidFill>
                                  <a:latin typeface="Cambria Math" panose="02040503050406030204" pitchFamily="18" charset="0"/>
                                  <a:ea typeface="Cambria Math" panose="02040503050406030204" pitchFamily="18" charset="0"/>
                                </a:rPr>
                                <m:t>𝑡</m:t>
                              </m:r>
                            </m:e>
                          </m:d>
                        </m:e>
                      </m:func>
                    </m:oMath>
                  </m:oMathPara>
                </a14:m>
                <a:endParaRPr lang="cs-CZ" sz="2400" dirty="0">
                  <a:solidFill>
                    <a:srgbClr val="0070C0"/>
                  </a:solidFill>
                </a:endParaRPr>
              </a:p>
            </p:txBody>
          </p:sp>
        </mc:Choice>
        <mc:Fallback xmlns="">
          <p:sp>
            <p:nvSpPr>
              <p:cNvPr id="3" name="TextovéPole 2">
                <a:extLst>
                  <a:ext uri="{FF2B5EF4-FFF2-40B4-BE49-F238E27FC236}">
                    <a16:creationId xmlns:a16="http://schemas.microsoft.com/office/drawing/2014/main" id="{C6622EBA-0414-F2C8-F862-26F862B00D2D}"/>
                  </a:ext>
                </a:extLst>
              </p:cNvPr>
              <p:cNvSpPr txBox="1">
                <a:spLocks noRot="1" noChangeAspect="1" noMove="1" noResize="1" noEditPoints="1" noAdjustHandles="1" noChangeArrowheads="1" noChangeShapeType="1" noTextEdit="1"/>
              </p:cNvSpPr>
              <p:nvPr/>
            </p:nvSpPr>
            <p:spPr>
              <a:xfrm>
                <a:off x="629756" y="2184235"/>
                <a:ext cx="2734658" cy="829843"/>
              </a:xfrm>
              <a:prstGeom prst="rect">
                <a:avLst/>
              </a:prstGeom>
              <a:blipFill>
                <a:blip r:embed="rId6"/>
                <a:stretch>
                  <a:fillRect/>
                </a:stretch>
              </a:blipFill>
            </p:spPr>
            <p:txBody>
              <a:bodyPr/>
              <a:lstStyle/>
              <a:p>
                <a:r>
                  <a:rPr lang="cs-CZ">
                    <a:noFill/>
                  </a:rPr>
                  <a:t> </a:t>
                </a:r>
              </a:p>
            </p:txBody>
          </p:sp>
        </mc:Fallback>
      </mc:AlternateContent>
      <p:grpSp>
        <p:nvGrpSpPr>
          <p:cNvPr id="15" name="Skupina 14">
            <a:extLst>
              <a:ext uri="{FF2B5EF4-FFF2-40B4-BE49-F238E27FC236}">
                <a16:creationId xmlns:a16="http://schemas.microsoft.com/office/drawing/2014/main" id="{0BBDEFE9-474A-CB3C-007A-F74B68480F46}"/>
              </a:ext>
            </a:extLst>
          </p:cNvPr>
          <p:cNvGrpSpPr/>
          <p:nvPr/>
        </p:nvGrpSpPr>
        <p:grpSpPr>
          <a:xfrm>
            <a:off x="3260717" y="2988339"/>
            <a:ext cx="4530897" cy="728363"/>
            <a:chOff x="3260717" y="2988339"/>
            <a:chExt cx="4530897" cy="728363"/>
          </a:xfrm>
        </p:grpSpPr>
        <mc:AlternateContent xmlns:mc="http://schemas.openxmlformats.org/markup-compatibility/2006" xmlns:a14="http://schemas.microsoft.com/office/drawing/2010/main">
          <mc:Choice Requires="a14">
            <p:sp>
              <p:nvSpPr>
                <p:cNvPr id="5" name="TextovéPole 4">
                  <a:extLst>
                    <a:ext uri="{FF2B5EF4-FFF2-40B4-BE49-F238E27FC236}">
                      <a16:creationId xmlns:a16="http://schemas.microsoft.com/office/drawing/2014/main" id="{94B4AE08-5A55-424B-CF70-B6F537AB7FE3}"/>
                    </a:ext>
                  </a:extLst>
                </p:cNvPr>
                <p:cNvSpPr txBox="1"/>
                <p:nvPr/>
              </p:nvSpPr>
              <p:spPr>
                <a:xfrm>
                  <a:off x="3260717" y="3022858"/>
                  <a:ext cx="1878335" cy="6938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cs-CZ" sz="2400" i="1">
                                <a:solidFill>
                                  <a:srgbClr val="00B0F0"/>
                                </a:solidFill>
                                <a:latin typeface="Cambria Math" panose="02040503050406030204" pitchFamily="18" charset="0"/>
                                <a:ea typeface="Cambria Math" panose="02040503050406030204" pitchFamily="18" charset="0"/>
                              </a:rPr>
                            </m:ctrlPr>
                          </m:accPr>
                          <m:e>
                            <m:r>
                              <a:rPr lang="cs-CZ" sz="2400" i="1">
                                <a:solidFill>
                                  <a:srgbClr val="00B0F0"/>
                                </a:solidFill>
                                <a:latin typeface="Cambria Math" panose="02040503050406030204" pitchFamily="18" charset="0"/>
                                <a:ea typeface="Cambria Math" panose="02040503050406030204" pitchFamily="18" charset="0"/>
                              </a:rPr>
                              <m:t>𝜓</m:t>
                            </m:r>
                          </m:e>
                        </m:acc>
                        <m:r>
                          <a:rPr lang="cs-CZ" sz="2400" b="0" i="1" smtClean="0">
                            <a:solidFill>
                              <a:srgbClr val="00B0F0"/>
                            </a:solidFill>
                            <a:latin typeface="Cambria Math" panose="02040503050406030204" pitchFamily="18" charset="0"/>
                            <a:ea typeface="Cambria Math" panose="02040503050406030204" pitchFamily="18" charset="0"/>
                          </a:rPr>
                          <m:t>=±</m:t>
                        </m:r>
                        <m:r>
                          <m:rPr>
                            <m:sty m:val="p"/>
                          </m:rPr>
                          <a:rPr lang="cs-CZ" sz="2400">
                            <a:solidFill>
                              <a:srgbClr val="00B0F0"/>
                            </a:solidFill>
                            <a:latin typeface="Cambria Math" panose="02040503050406030204" pitchFamily="18" charset="0"/>
                            <a:ea typeface="Cambria Math" panose="02040503050406030204" pitchFamily="18" charset="0"/>
                          </a:rPr>
                          <m:t>i</m:t>
                        </m:r>
                        <m:f>
                          <m:fPr>
                            <m:ctrlPr>
                              <a:rPr lang="cs-CZ" sz="2400" i="1">
                                <a:solidFill>
                                  <a:srgbClr val="00B0F0"/>
                                </a:solidFill>
                                <a:latin typeface="Cambria Math" panose="02040503050406030204" pitchFamily="18" charset="0"/>
                                <a:ea typeface="Cambria Math" panose="02040503050406030204" pitchFamily="18" charset="0"/>
                              </a:rPr>
                            </m:ctrlPr>
                          </m:fPr>
                          <m:num>
                            <m:r>
                              <a:rPr lang="cs-CZ" sz="2400" i="1">
                                <a:solidFill>
                                  <a:srgbClr val="00B0F0"/>
                                </a:solidFill>
                                <a:latin typeface="Cambria Math" panose="02040503050406030204" pitchFamily="18" charset="0"/>
                                <a:ea typeface="Cambria Math" panose="02040503050406030204" pitchFamily="18" charset="0"/>
                              </a:rPr>
                              <m:t>2</m:t>
                            </m:r>
                            <m:r>
                              <a:rPr lang="cs-CZ" sz="2400" i="1">
                                <a:solidFill>
                                  <a:srgbClr val="00B0F0"/>
                                </a:solidFill>
                                <a:latin typeface="Cambria Math" panose="02040503050406030204" pitchFamily="18" charset="0"/>
                                <a:ea typeface="Cambria Math" panose="02040503050406030204" pitchFamily="18" charset="0"/>
                              </a:rPr>
                              <m:t>𝜋</m:t>
                            </m:r>
                            <m:r>
                              <a:rPr lang="cs-CZ" sz="2400" i="1">
                                <a:solidFill>
                                  <a:srgbClr val="00B0F0"/>
                                </a:solidFill>
                                <a:latin typeface="Cambria Math" panose="02040503050406030204" pitchFamily="18" charset="0"/>
                                <a:ea typeface="Cambria Math" panose="02040503050406030204" pitchFamily="18" charset="0"/>
                              </a:rPr>
                              <m:t>𝐸</m:t>
                            </m:r>
                          </m:num>
                          <m:den>
                            <m:r>
                              <a:rPr lang="cs-CZ" sz="2400" i="1">
                                <a:solidFill>
                                  <a:srgbClr val="00B0F0"/>
                                </a:solidFill>
                                <a:latin typeface="Cambria Math" panose="02040503050406030204" pitchFamily="18" charset="0"/>
                                <a:ea typeface="Cambria Math" panose="02040503050406030204" pitchFamily="18" charset="0"/>
                              </a:rPr>
                              <m:t>h</m:t>
                            </m:r>
                          </m:den>
                        </m:f>
                        <m:r>
                          <a:rPr lang="cs-CZ" sz="2400" i="1">
                            <a:solidFill>
                              <a:srgbClr val="00B0F0"/>
                            </a:solidFill>
                            <a:latin typeface="Cambria Math" panose="02040503050406030204" pitchFamily="18" charset="0"/>
                            <a:ea typeface="Cambria Math" panose="02040503050406030204" pitchFamily="18" charset="0"/>
                          </a:rPr>
                          <m:t>𝜓</m:t>
                        </m:r>
                      </m:oMath>
                    </m:oMathPara>
                  </a14:m>
                  <a:endParaRPr lang="cs-CZ" sz="2400" dirty="0">
                    <a:solidFill>
                      <a:srgbClr val="00B0F0"/>
                    </a:solidFill>
                  </a:endParaRPr>
                </a:p>
              </p:txBody>
            </p:sp>
          </mc:Choice>
          <mc:Fallback xmlns="">
            <p:sp>
              <p:nvSpPr>
                <p:cNvPr id="5" name="TextovéPole 4">
                  <a:extLst>
                    <a:ext uri="{FF2B5EF4-FFF2-40B4-BE49-F238E27FC236}">
                      <a16:creationId xmlns:a16="http://schemas.microsoft.com/office/drawing/2014/main" id="{94B4AE08-5A55-424B-CF70-B6F537AB7FE3}"/>
                    </a:ext>
                  </a:extLst>
                </p:cNvPr>
                <p:cNvSpPr txBox="1">
                  <a:spLocks noRot="1" noChangeAspect="1" noMove="1" noResize="1" noEditPoints="1" noAdjustHandles="1" noChangeArrowheads="1" noChangeShapeType="1" noTextEdit="1"/>
                </p:cNvSpPr>
                <p:nvPr/>
              </p:nvSpPr>
              <p:spPr>
                <a:xfrm>
                  <a:off x="3260717" y="3022858"/>
                  <a:ext cx="1878335" cy="693844"/>
                </a:xfrm>
                <a:prstGeom prst="rect">
                  <a:avLst/>
                </a:prstGeom>
                <a:blipFill>
                  <a:blip r:embed="rId7"/>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2" name="TextovéPole 11">
                  <a:extLst>
                    <a:ext uri="{FF2B5EF4-FFF2-40B4-BE49-F238E27FC236}">
                      <a16:creationId xmlns:a16="http://schemas.microsoft.com/office/drawing/2014/main" id="{25E2FC84-EAA8-A94E-BD38-5986B1D3561E}"/>
                    </a:ext>
                  </a:extLst>
                </p:cNvPr>
                <p:cNvSpPr txBox="1"/>
                <p:nvPr/>
              </p:nvSpPr>
              <p:spPr>
                <a:xfrm>
                  <a:off x="5205843" y="2988339"/>
                  <a:ext cx="2585771" cy="70121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solidFill>
                              <a:schemeClr val="tx1"/>
                            </a:solidFill>
                            <a:latin typeface="Cambria Math" panose="02040503050406030204" pitchFamily="18" charset="0"/>
                            <a:ea typeface="Cambria Math" panose="02040503050406030204" pitchFamily="18" charset="0"/>
                          </a:rPr>
                          <m:t>⟹ </m:t>
                        </m:r>
                        <m:r>
                          <a:rPr lang="cs-CZ" sz="2400" b="0" i="1" smtClean="0">
                            <a:solidFill>
                              <a:srgbClr val="00B0F0"/>
                            </a:solidFill>
                            <a:latin typeface="Cambria Math" panose="02040503050406030204" pitchFamily="18" charset="0"/>
                            <a:ea typeface="Cambria Math" panose="02040503050406030204" pitchFamily="18" charset="0"/>
                          </a:rPr>
                          <m:t>𝐸</m:t>
                        </m:r>
                        <m:r>
                          <a:rPr lang="cs-CZ" sz="2400" i="1">
                            <a:solidFill>
                              <a:srgbClr val="00B0F0"/>
                            </a:solidFill>
                            <a:latin typeface="Cambria Math" panose="02040503050406030204" pitchFamily="18" charset="0"/>
                            <a:ea typeface="Cambria Math" panose="02040503050406030204" pitchFamily="18" charset="0"/>
                          </a:rPr>
                          <m:t>𝜓</m:t>
                        </m:r>
                        <m:r>
                          <a:rPr lang="cs-CZ" sz="2400" b="0" i="1" smtClean="0">
                            <a:solidFill>
                              <a:srgbClr val="00B0F0"/>
                            </a:solidFill>
                            <a:latin typeface="Cambria Math" panose="02040503050406030204" pitchFamily="18" charset="0"/>
                            <a:ea typeface="Cambria Math" panose="02040503050406030204" pitchFamily="18" charset="0"/>
                          </a:rPr>
                          <m:t>=∓</m:t>
                        </m:r>
                        <m:r>
                          <m:rPr>
                            <m:sty m:val="p"/>
                          </m:rPr>
                          <a:rPr lang="cs-CZ" sz="2400">
                            <a:solidFill>
                              <a:srgbClr val="00B0F0"/>
                            </a:solidFill>
                            <a:latin typeface="Cambria Math" panose="02040503050406030204" pitchFamily="18" charset="0"/>
                            <a:ea typeface="Cambria Math" panose="02040503050406030204" pitchFamily="18" charset="0"/>
                          </a:rPr>
                          <m:t>i</m:t>
                        </m:r>
                        <m:f>
                          <m:fPr>
                            <m:ctrlPr>
                              <a:rPr lang="cs-CZ" sz="2400" b="0" i="1" smtClean="0">
                                <a:solidFill>
                                  <a:srgbClr val="00B0F0"/>
                                </a:solidFill>
                                <a:latin typeface="Cambria Math" panose="02040503050406030204" pitchFamily="18" charset="0"/>
                                <a:ea typeface="Cambria Math" panose="02040503050406030204" pitchFamily="18" charset="0"/>
                              </a:rPr>
                            </m:ctrlPr>
                          </m:fPr>
                          <m:num>
                            <m:r>
                              <a:rPr lang="cs-CZ" sz="2400" b="0" i="1" smtClean="0">
                                <a:solidFill>
                                  <a:srgbClr val="00B0F0"/>
                                </a:solidFill>
                                <a:latin typeface="Cambria Math" panose="02040503050406030204" pitchFamily="18" charset="0"/>
                                <a:ea typeface="Cambria Math" panose="02040503050406030204" pitchFamily="18" charset="0"/>
                              </a:rPr>
                              <m:t>h</m:t>
                            </m:r>
                          </m:num>
                          <m:den>
                            <m:r>
                              <a:rPr lang="cs-CZ" sz="2400" b="0" i="1" smtClean="0">
                                <a:solidFill>
                                  <a:srgbClr val="00B0F0"/>
                                </a:solidFill>
                                <a:latin typeface="Cambria Math" panose="02040503050406030204" pitchFamily="18" charset="0"/>
                                <a:ea typeface="Cambria Math" panose="02040503050406030204" pitchFamily="18" charset="0"/>
                              </a:rPr>
                              <m:t>2</m:t>
                            </m:r>
                            <m:r>
                              <a:rPr lang="cs-CZ" sz="2400" b="0" i="1" smtClean="0">
                                <a:solidFill>
                                  <a:srgbClr val="00B0F0"/>
                                </a:solidFill>
                                <a:latin typeface="Cambria Math" panose="02040503050406030204" pitchFamily="18" charset="0"/>
                                <a:ea typeface="Cambria Math" panose="02040503050406030204" pitchFamily="18" charset="0"/>
                              </a:rPr>
                              <m:t>𝜋</m:t>
                            </m:r>
                            <m:r>
                              <a:rPr lang="cs-CZ" sz="2400" b="0" i="1" smtClean="0">
                                <a:solidFill>
                                  <a:srgbClr val="00B0F0"/>
                                </a:solidFill>
                                <a:latin typeface="Cambria Math" panose="02040503050406030204" pitchFamily="18" charset="0"/>
                                <a:ea typeface="Cambria Math" panose="02040503050406030204" pitchFamily="18" charset="0"/>
                              </a:rPr>
                              <m:t>𝐸</m:t>
                            </m:r>
                          </m:den>
                        </m:f>
                        <m:acc>
                          <m:accPr>
                            <m:chr m:val="̇"/>
                            <m:ctrlPr>
                              <a:rPr lang="cs-CZ" sz="2400" i="1">
                                <a:solidFill>
                                  <a:srgbClr val="00B0F0"/>
                                </a:solidFill>
                                <a:latin typeface="Cambria Math" panose="02040503050406030204" pitchFamily="18" charset="0"/>
                                <a:ea typeface="Cambria Math" panose="02040503050406030204" pitchFamily="18" charset="0"/>
                              </a:rPr>
                            </m:ctrlPr>
                          </m:accPr>
                          <m:e>
                            <m:r>
                              <a:rPr lang="cs-CZ" sz="2400" i="1">
                                <a:solidFill>
                                  <a:srgbClr val="00B0F0"/>
                                </a:solidFill>
                                <a:latin typeface="Cambria Math" panose="02040503050406030204" pitchFamily="18" charset="0"/>
                                <a:ea typeface="Cambria Math" panose="02040503050406030204" pitchFamily="18" charset="0"/>
                              </a:rPr>
                              <m:t>𝜓</m:t>
                            </m:r>
                          </m:e>
                        </m:acc>
                      </m:oMath>
                    </m:oMathPara>
                  </a14:m>
                  <a:endParaRPr lang="cs-CZ" sz="2400" dirty="0">
                    <a:solidFill>
                      <a:schemeClr val="tx1"/>
                    </a:solidFill>
                  </a:endParaRPr>
                </a:p>
              </p:txBody>
            </p:sp>
          </mc:Choice>
          <mc:Fallback xmlns="">
            <p:sp>
              <p:nvSpPr>
                <p:cNvPr id="12" name="TextovéPole 11">
                  <a:extLst>
                    <a:ext uri="{FF2B5EF4-FFF2-40B4-BE49-F238E27FC236}">
                      <a16:creationId xmlns:a16="http://schemas.microsoft.com/office/drawing/2014/main" id="{25E2FC84-EAA8-A94E-BD38-5986B1D3561E}"/>
                    </a:ext>
                  </a:extLst>
                </p:cNvPr>
                <p:cNvSpPr txBox="1">
                  <a:spLocks noRot="1" noChangeAspect="1" noMove="1" noResize="1" noEditPoints="1" noAdjustHandles="1" noChangeArrowheads="1" noChangeShapeType="1" noTextEdit="1"/>
                </p:cNvSpPr>
                <p:nvPr/>
              </p:nvSpPr>
              <p:spPr>
                <a:xfrm>
                  <a:off x="5205843" y="2988339"/>
                  <a:ext cx="2585771" cy="701218"/>
                </a:xfrm>
                <a:prstGeom prst="rect">
                  <a:avLst/>
                </a:prstGeom>
                <a:blipFill>
                  <a:blip r:embed="rId8"/>
                  <a:stretch>
                    <a:fillRect/>
                  </a:stretch>
                </a:blipFill>
              </p:spPr>
              <p:txBody>
                <a:bodyPr/>
                <a:lstStyle/>
                <a:p>
                  <a:r>
                    <a:rPr lang="cs-CZ">
                      <a:noFill/>
                    </a:rPr>
                    <a:t> </a:t>
                  </a:r>
                </a:p>
              </p:txBody>
            </p:sp>
          </mc:Fallback>
        </mc:AlternateContent>
      </p:grpSp>
      <p:cxnSp>
        <p:nvCxnSpPr>
          <p:cNvPr id="16" name="Přímá spojnice se šipkou 15">
            <a:extLst>
              <a:ext uri="{FF2B5EF4-FFF2-40B4-BE49-F238E27FC236}">
                <a16:creationId xmlns:a16="http://schemas.microsoft.com/office/drawing/2014/main" id="{35D589A2-404C-BE8F-F8AF-2E89F96ED27D}"/>
              </a:ext>
            </a:extLst>
          </p:cNvPr>
          <p:cNvCxnSpPr>
            <a:cxnSpLocks/>
          </p:cNvCxnSpPr>
          <p:nvPr/>
        </p:nvCxnSpPr>
        <p:spPr>
          <a:xfrm flipV="1">
            <a:off x="5910606" y="2184235"/>
            <a:ext cx="0" cy="964318"/>
          </a:xfrm>
          <a:prstGeom prst="straightConnector1">
            <a:avLst/>
          </a:prstGeom>
          <a:ln>
            <a:solidFill>
              <a:srgbClr val="0070C0"/>
            </a:solidFill>
            <a:tailEnd type="stealth" w="lg" len="lg"/>
          </a:ln>
        </p:spPr>
        <p:style>
          <a:lnRef idx="2">
            <a:schemeClr val="accent1"/>
          </a:lnRef>
          <a:fillRef idx="0">
            <a:schemeClr val="accent1"/>
          </a:fillRef>
          <a:effectRef idx="1">
            <a:schemeClr val="accent1"/>
          </a:effectRef>
          <a:fontRef idx="minor">
            <a:schemeClr val="tx1"/>
          </a:fontRef>
        </p:style>
      </p:cxnSp>
      <p:sp>
        <p:nvSpPr>
          <p:cNvPr id="7" name="Ovál 6">
            <a:extLst>
              <a:ext uri="{FF2B5EF4-FFF2-40B4-BE49-F238E27FC236}">
                <a16:creationId xmlns:a16="http://schemas.microsoft.com/office/drawing/2014/main" id="{E036D0B2-DD96-53A1-8C08-C6DDFCC51A1F}"/>
              </a:ext>
            </a:extLst>
          </p:cNvPr>
          <p:cNvSpPr/>
          <p:nvPr/>
        </p:nvSpPr>
        <p:spPr>
          <a:xfrm>
            <a:off x="5740924" y="1743551"/>
            <a:ext cx="318564" cy="487820"/>
          </a:xfrm>
          <a:prstGeom prst="ellipse">
            <a:avLst/>
          </a:prstGeom>
          <a:no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TextovéPole 10">
            <a:extLst>
              <a:ext uri="{FF2B5EF4-FFF2-40B4-BE49-F238E27FC236}">
                <a16:creationId xmlns:a16="http://schemas.microsoft.com/office/drawing/2014/main" id="{7C93C3D3-AF73-FA77-EF61-D450282028E5}"/>
              </a:ext>
            </a:extLst>
          </p:cNvPr>
          <p:cNvSpPr txBox="1"/>
          <p:nvPr/>
        </p:nvSpPr>
        <p:spPr>
          <a:xfrm>
            <a:off x="735774" y="1371737"/>
            <a:ext cx="2752627" cy="707886"/>
          </a:xfrm>
          <a:prstGeom prst="rect">
            <a:avLst/>
          </a:prstGeom>
          <a:noFill/>
        </p:spPr>
        <p:txBody>
          <a:bodyPr wrap="square" rtlCol="0">
            <a:spAutoFit/>
          </a:bodyPr>
          <a:lstStyle/>
          <a:p>
            <a:pPr algn="ctr"/>
            <a:r>
              <a:rPr lang="cs-CZ" sz="2000" dirty="0">
                <a:solidFill>
                  <a:srgbClr val="00B0F0"/>
                </a:solidFill>
              </a:rPr>
              <a:t>Rovnice byla získána za předpokladu, že</a:t>
            </a:r>
          </a:p>
        </p:txBody>
      </p:sp>
      <p:sp>
        <p:nvSpPr>
          <p:cNvPr id="13" name="TextovéPole 12">
            <a:extLst>
              <a:ext uri="{FF2B5EF4-FFF2-40B4-BE49-F238E27FC236}">
                <a16:creationId xmlns:a16="http://schemas.microsoft.com/office/drawing/2014/main" id="{05E01B4C-2751-2FA0-8AB8-2DD1B98997C1}"/>
              </a:ext>
            </a:extLst>
          </p:cNvPr>
          <p:cNvSpPr txBox="1"/>
          <p:nvPr/>
        </p:nvSpPr>
        <p:spPr>
          <a:xfrm>
            <a:off x="11363013" y="0"/>
            <a:ext cx="550151" cy="507831"/>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IV</a:t>
            </a:r>
          </a:p>
        </p:txBody>
      </p:sp>
      <p:sp>
        <p:nvSpPr>
          <p:cNvPr id="6" name="Ovál 5">
            <a:extLst>
              <a:ext uri="{FF2B5EF4-FFF2-40B4-BE49-F238E27FC236}">
                <a16:creationId xmlns:a16="http://schemas.microsoft.com/office/drawing/2014/main" id="{4058436D-4FEA-BA74-0B34-13DFF0327299}"/>
              </a:ext>
            </a:extLst>
          </p:cNvPr>
          <p:cNvSpPr/>
          <p:nvPr/>
        </p:nvSpPr>
        <p:spPr>
          <a:xfrm>
            <a:off x="7492550" y="3122183"/>
            <a:ext cx="318564" cy="48782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537858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heel(1)">
                                      <p:cBhvr>
                                        <p:cTn id="11" dur="20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down)">
                                      <p:cBhvr>
                                        <p:cTn id="16" dur="500"/>
                                        <p:tgtEl>
                                          <p:spTgt spid="16"/>
                                        </p:tgtEl>
                                      </p:cBhvr>
                                    </p:animEffect>
                                  </p:childTnLst>
                                </p:cTn>
                              </p:par>
                              <p:par>
                                <p:cTn id="17" presetID="21" presetClass="entr" presetSubtype="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heel(1)">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9D27A-365C-566D-2FCA-BA38667BF89A}"/>
            </a:ext>
          </a:extLst>
        </p:cNvPr>
        <p:cNvGrpSpPr/>
        <p:nvPr/>
      </p:nvGrpSpPr>
      <p:grpSpPr>
        <a:xfrm>
          <a:off x="0" y="0"/>
          <a:ext cx="0" cy="0"/>
          <a:chOff x="0" y="0"/>
          <a:chExt cx="0" cy="0"/>
        </a:xfrm>
      </p:grpSpPr>
      <p:sp>
        <p:nvSpPr>
          <p:cNvPr id="2" name="Obdélník 1">
            <a:extLst>
              <a:ext uri="{FF2B5EF4-FFF2-40B4-BE49-F238E27FC236}">
                <a16:creationId xmlns:a16="http://schemas.microsoft.com/office/drawing/2014/main" id="{F3914E12-430F-389E-527D-34C0761C4925}"/>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214A1864-2010-988D-A761-AC395451D8AD}"/>
              </a:ext>
            </a:extLst>
          </p:cNvPr>
          <p:cNvSpPr txBox="1"/>
          <p:nvPr/>
        </p:nvSpPr>
        <p:spPr>
          <a:xfrm>
            <a:off x="2911558" y="28602"/>
            <a:ext cx="6251299" cy="461665"/>
          </a:xfrm>
          <a:prstGeom prst="rect">
            <a:avLst/>
          </a:prstGeom>
          <a:noFill/>
        </p:spPr>
        <p:txBody>
          <a:bodyPr wrap="squar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časovou vlnovou rovnici </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9" name="Obdélník 8">
            <a:extLst>
              <a:ext uri="{FF2B5EF4-FFF2-40B4-BE49-F238E27FC236}">
                <a16:creationId xmlns:a16="http://schemas.microsoft.com/office/drawing/2014/main" id="{87AA9AEB-04F3-F5F9-B15A-5B436BE7210F}"/>
              </a:ext>
            </a:extLst>
          </p:cNvPr>
          <p:cNvSpPr/>
          <p:nvPr/>
        </p:nvSpPr>
        <p:spPr>
          <a:xfrm>
            <a:off x="3864992" y="4060504"/>
            <a:ext cx="4477730" cy="1106797"/>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dirty="0"/>
          </a:p>
        </p:txBody>
      </p:sp>
      <mc:AlternateContent xmlns:mc="http://schemas.openxmlformats.org/markup-compatibility/2006" xmlns:a14="http://schemas.microsoft.com/office/drawing/2010/main">
        <mc:Choice Requires="a14">
          <p:sp>
            <p:nvSpPr>
              <p:cNvPr id="10" name="TextovéPole 9">
                <a:extLst>
                  <a:ext uri="{FF2B5EF4-FFF2-40B4-BE49-F238E27FC236}">
                    <a16:creationId xmlns:a16="http://schemas.microsoft.com/office/drawing/2014/main" id="{802AD99B-F69C-FBCE-BB1F-2FC9E4D22B04}"/>
                  </a:ext>
                </a:extLst>
              </p:cNvPr>
              <p:cNvSpPr txBox="1"/>
              <p:nvPr/>
            </p:nvSpPr>
            <p:spPr>
              <a:xfrm>
                <a:off x="3965276" y="1561598"/>
                <a:ext cx="4011418" cy="771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500" b="0" i="1" smtClean="0">
                          <a:latin typeface="Cambria Math" panose="02040503050406030204" pitchFamily="18" charset="0"/>
                          <a:ea typeface="Cambria Math" panose="02040503050406030204" pitchFamily="18" charset="0"/>
                        </a:rPr>
                        <m:t>∆</m:t>
                      </m:r>
                      <m:r>
                        <a:rPr lang="cs-CZ" sz="2500" b="0" i="1" smtClean="0">
                          <a:latin typeface="Cambria Math" panose="02040503050406030204" pitchFamily="18" charset="0"/>
                          <a:ea typeface="Cambria Math" panose="02040503050406030204" pitchFamily="18" charset="0"/>
                        </a:rPr>
                        <m:t>𝜓</m:t>
                      </m:r>
                      <m:r>
                        <a:rPr lang="cs-CZ" sz="2500" b="0" i="1" smtClean="0">
                          <a:latin typeface="Cambria Math" panose="02040503050406030204" pitchFamily="18" charset="0"/>
                          <a:ea typeface="Cambria Math" panose="02040503050406030204" pitchFamily="18" charset="0"/>
                        </a:rPr>
                        <m:t>+</m:t>
                      </m:r>
                      <m:f>
                        <m:fPr>
                          <m:ctrlPr>
                            <a:rPr lang="cs-CZ" sz="2500" b="0" i="1" smtClean="0">
                              <a:latin typeface="Cambria Math" panose="02040503050406030204" pitchFamily="18" charset="0"/>
                            </a:rPr>
                          </m:ctrlPr>
                        </m:fPr>
                        <m:num>
                          <m:r>
                            <a:rPr lang="cs-CZ" sz="2500" b="0" i="1" smtClean="0">
                              <a:latin typeface="Cambria Math" panose="02040503050406030204" pitchFamily="18" charset="0"/>
                            </a:rPr>
                            <m:t>8</m:t>
                          </m:r>
                          <m:sSup>
                            <m:sSupPr>
                              <m:ctrlPr>
                                <a:rPr lang="cs-CZ" sz="2500" b="0" i="1" smtClean="0">
                                  <a:latin typeface="Cambria Math" panose="02040503050406030204" pitchFamily="18" charset="0"/>
                                  <a:ea typeface="Cambria Math" panose="02040503050406030204" pitchFamily="18" charset="0"/>
                                </a:rPr>
                              </m:ctrlPr>
                            </m:sSupPr>
                            <m:e>
                              <m:r>
                                <a:rPr lang="cs-CZ" sz="2500" b="0" i="1" smtClean="0">
                                  <a:latin typeface="Cambria Math" panose="02040503050406030204" pitchFamily="18" charset="0"/>
                                  <a:ea typeface="Cambria Math" panose="02040503050406030204" pitchFamily="18" charset="0"/>
                                </a:rPr>
                                <m:t>𝜋</m:t>
                              </m:r>
                            </m:e>
                            <m:sup>
                              <m:r>
                                <a:rPr lang="cs-CZ" sz="2500" b="0" i="1" smtClean="0">
                                  <a:latin typeface="Cambria Math" panose="02040503050406030204" pitchFamily="18" charset="0"/>
                                </a:rPr>
                                <m:t>2</m:t>
                              </m:r>
                            </m:sup>
                          </m:sSup>
                          <m:r>
                            <a:rPr lang="cs-CZ" sz="2500" b="0" i="1" smtClean="0">
                              <a:latin typeface="Cambria Math" panose="02040503050406030204" pitchFamily="18" charset="0"/>
                            </a:rPr>
                            <m:t>𝑚</m:t>
                          </m:r>
                        </m:num>
                        <m:den>
                          <m:sSup>
                            <m:sSupPr>
                              <m:ctrlPr>
                                <a:rPr lang="cs-CZ" sz="2500" b="0" i="1" smtClean="0">
                                  <a:latin typeface="Cambria Math" panose="02040503050406030204" pitchFamily="18" charset="0"/>
                                </a:rPr>
                              </m:ctrlPr>
                            </m:sSupPr>
                            <m:e>
                              <m:r>
                                <a:rPr lang="cs-CZ" sz="2500" b="0" i="1" smtClean="0">
                                  <a:latin typeface="Cambria Math" panose="02040503050406030204" pitchFamily="18" charset="0"/>
                                </a:rPr>
                                <m:t>h</m:t>
                              </m:r>
                            </m:e>
                            <m:sup>
                              <m:r>
                                <a:rPr lang="cs-CZ" sz="2500" i="1">
                                  <a:latin typeface="Cambria Math" panose="02040503050406030204" pitchFamily="18" charset="0"/>
                                </a:rPr>
                                <m:t>2</m:t>
                              </m:r>
                            </m:sup>
                          </m:sSup>
                        </m:den>
                      </m:f>
                      <m:d>
                        <m:dPr>
                          <m:begChr m:val="["/>
                          <m:endChr m:val="]"/>
                          <m:ctrlPr>
                            <a:rPr lang="cs-CZ" sz="2500" b="0" i="1" smtClean="0">
                              <a:solidFill>
                                <a:srgbClr val="0070C0"/>
                              </a:solidFill>
                              <a:latin typeface="Cambria Math" panose="02040503050406030204" pitchFamily="18" charset="0"/>
                              <a:ea typeface="Cambria Math" panose="02040503050406030204" pitchFamily="18" charset="0"/>
                            </a:rPr>
                          </m:ctrlPr>
                        </m:dPr>
                        <m:e>
                          <m:r>
                            <a:rPr lang="cs-CZ" sz="2500" b="0" i="1" smtClean="0">
                              <a:solidFill>
                                <a:srgbClr val="0070C0"/>
                              </a:solidFill>
                              <a:latin typeface="Cambria Math" panose="02040503050406030204" pitchFamily="18" charset="0"/>
                              <a:ea typeface="Cambria Math" panose="02040503050406030204" pitchFamily="18" charset="0"/>
                            </a:rPr>
                            <m:t>𝐸</m:t>
                          </m:r>
                          <m:r>
                            <a:rPr lang="cs-CZ" sz="2500" b="0" i="1" smtClean="0">
                              <a:latin typeface="Cambria Math" panose="02040503050406030204" pitchFamily="18" charset="0"/>
                              <a:ea typeface="Cambria Math" panose="02040503050406030204" pitchFamily="18" charset="0"/>
                            </a:rPr>
                            <m:t>−</m:t>
                          </m:r>
                          <m:r>
                            <a:rPr lang="cs-CZ" sz="2500" b="0" i="1" smtClean="0">
                              <a:solidFill>
                                <a:srgbClr val="AE78D6"/>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𝑉</m:t>
                          </m:r>
                          <m:d>
                            <m:dPr>
                              <m:ctrlPr>
                                <a:rPr lang="cs-CZ" sz="2500" b="0" i="1" smtClean="0">
                                  <a:solidFill>
                                    <a:srgbClr val="AE78D6"/>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dPr>
                            <m:e>
                              <m:acc>
                                <m:accPr>
                                  <m:chr m:val="⃗"/>
                                  <m:ctrlPr>
                                    <a:rPr lang="cs-CZ" sz="2500" b="0" i="1" smtClean="0">
                                      <a:solidFill>
                                        <a:srgbClr val="AE78D6"/>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accPr>
                                <m:e>
                                  <m:r>
                                    <a:rPr lang="cs-CZ" sz="2500" b="0" i="1" smtClean="0">
                                      <a:solidFill>
                                        <a:srgbClr val="AE78D6"/>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𝑟</m:t>
                                  </m:r>
                                </m:e>
                              </m:acc>
                            </m:e>
                          </m:d>
                        </m:e>
                      </m:d>
                      <m:r>
                        <a:rPr lang="cs-CZ" sz="2500" i="1">
                          <a:latin typeface="Cambria Math" panose="02040503050406030204" pitchFamily="18" charset="0"/>
                          <a:ea typeface="Cambria Math" panose="02040503050406030204" pitchFamily="18" charset="0"/>
                        </a:rPr>
                        <m:t>𝜓</m:t>
                      </m:r>
                      <m:r>
                        <a:rPr lang="cs-CZ" sz="2500" b="0" i="1" smtClean="0">
                          <a:latin typeface="Cambria Math" panose="02040503050406030204" pitchFamily="18" charset="0"/>
                          <a:ea typeface="Cambria Math" panose="02040503050406030204" pitchFamily="18" charset="0"/>
                        </a:rPr>
                        <m:t>=0</m:t>
                      </m:r>
                    </m:oMath>
                  </m:oMathPara>
                </a14:m>
                <a:endParaRPr lang="cs-CZ" sz="2500" dirty="0"/>
              </a:p>
            </p:txBody>
          </p:sp>
        </mc:Choice>
        <mc:Fallback xmlns="">
          <p:sp>
            <p:nvSpPr>
              <p:cNvPr id="10" name="TextovéPole 9">
                <a:extLst>
                  <a:ext uri="{FF2B5EF4-FFF2-40B4-BE49-F238E27FC236}">
                    <a16:creationId xmlns:a16="http://schemas.microsoft.com/office/drawing/2014/main" id="{802AD99B-F69C-FBCE-BB1F-2FC9E4D22B04}"/>
                  </a:ext>
                </a:extLst>
              </p:cNvPr>
              <p:cNvSpPr txBox="1">
                <a:spLocks noRot="1" noChangeAspect="1" noMove="1" noResize="1" noEditPoints="1" noAdjustHandles="1" noChangeArrowheads="1" noChangeShapeType="1" noTextEdit="1"/>
              </p:cNvSpPr>
              <p:nvPr/>
            </p:nvSpPr>
            <p:spPr>
              <a:xfrm>
                <a:off x="3965276" y="1561598"/>
                <a:ext cx="4011418" cy="771943"/>
              </a:xfrm>
              <a:prstGeom prst="rect">
                <a:avLst/>
              </a:prstGeom>
              <a:blipFill>
                <a:blip r:embed="rId2"/>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3" name="TextovéPole 2">
                <a:extLst>
                  <a:ext uri="{FF2B5EF4-FFF2-40B4-BE49-F238E27FC236}">
                    <a16:creationId xmlns:a16="http://schemas.microsoft.com/office/drawing/2014/main" id="{6F32B7CD-FC38-319A-082A-FEB437038D29}"/>
                  </a:ext>
                </a:extLst>
              </p:cNvPr>
              <p:cNvSpPr txBox="1"/>
              <p:nvPr/>
            </p:nvSpPr>
            <p:spPr>
              <a:xfrm>
                <a:off x="629756" y="2184235"/>
                <a:ext cx="2734658" cy="8298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i="1" smtClean="0">
                          <a:solidFill>
                            <a:srgbClr val="0070C0"/>
                          </a:solidFill>
                          <a:latin typeface="Cambria Math" panose="02040503050406030204" pitchFamily="18" charset="0"/>
                          <a:ea typeface="Cambria Math" panose="02040503050406030204" pitchFamily="18" charset="0"/>
                        </a:rPr>
                        <m:t>𝜓</m:t>
                      </m:r>
                      <m:r>
                        <a:rPr lang="cs-CZ" sz="2400" i="1" smtClean="0">
                          <a:solidFill>
                            <a:srgbClr val="0070C0"/>
                          </a:solidFill>
                          <a:latin typeface="Cambria Math" panose="02040503050406030204" pitchFamily="18" charset="0"/>
                          <a:ea typeface="Cambria Math" panose="02040503050406030204" pitchFamily="18" charset="0"/>
                        </a:rPr>
                        <m:t>∝</m:t>
                      </m:r>
                      <m:func>
                        <m:funcPr>
                          <m:ctrlPr>
                            <a:rPr lang="cs-CZ" sz="2400" b="0" i="1" smtClean="0">
                              <a:solidFill>
                                <a:srgbClr val="0070C0"/>
                              </a:solidFill>
                              <a:latin typeface="Cambria Math" panose="02040503050406030204" pitchFamily="18" charset="0"/>
                              <a:ea typeface="Cambria Math" panose="02040503050406030204" pitchFamily="18" charset="0"/>
                            </a:rPr>
                          </m:ctrlPr>
                        </m:funcPr>
                        <m:fName>
                          <m:r>
                            <m:rPr>
                              <m:sty m:val="p"/>
                            </m:rPr>
                            <a:rPr lang="cs-CZ" sz="2400" b="0" i="0" smtClean="0">
                              <a:solidFill>
                                <a:srgbClr val="0070C0"/>
                              </a:solidFill>
                              <a:latin typeface="Cambria Math" panose="02040503050406030204" pitchFamily="18" charset="0"/>
                              <a:ea typeface="Cambria Math" panose="02040503050406030204" pitchFamily="18" charset="0"/>
                            </a:rPr>
                            <m:t>exp</m:t>
                          </m:r>
                        </m:fName>
                        <m:e>
                          <m:d>
                            <m:dPr>
                              <m:ctrlPr>
                                <a:rPr lang="cs-CZ" sz="2400" b="0" i="1" smtClean="0">
                                  <a:solidFill>
                                    <a:srgbClr val="0070C0"/>
                                  </a:solidFill>
                                  <a:latin typeface="Cambria Math" panose="02040503050406030204" pitchFamily="18" charset="0"/>
                                  <a:ea typeface="Cambria Math" panose="02040503050406030204" pitchFamily="18" charset="0"/>
                                </a:rPr>
                              </m:ctrlPr>
                            </m:dPr>
                            <m:e>
                              <m:r>
                                <a:rPr lang="cs-CZ" sz="2400" b="0" i="1" smtClean="0">
                                  <a:solidFill>
                                    <a:srgbClr val="0070C0"/>
                                  </a:solidFill>
                                  <a:latin typeface="Cambria Math" panose="02040503050406030204" pitchFamily="18" charset="0"/>
                                  <a:ea typeface="Cambria Math" panose="02040503050406030204" pitchFamily="18" charset="0"/>
                                </a:rPr>
                                <m:t>±</m:t>
                              </m:r>
                              <m:r>
                                <m:rPr>
                                  <m:sty m:val="p"/>
                                </m:rPr>
                                <a:rPr lang="cs-CZ" sz="2400">
                                  <a:solidFill>
                                    <a:srgbClr val="0070C0"/>
                                  </a:solidFill>
                                  <a:latin typeface="Cambria Math" panose="02040503050406030204" pitchFamily="18" charset="0"/>
                                  <a:ea typeface="Cambria Math" panose="02040503050406030204" pitchFamily="18" charset="0"/>
                                </a:rPr>
                                <m:t>i</m:t>
                              </m:r>
                              <m:f>
                                <m:fPr>
                                  <m:ctrlPr>
                                    <a:rPr lang="cs-CZ" sz="2400" b="0" i="1" smtClean="0">
                                      <a:solidFill>
                                        <a:srgbClr val="0070C0"/>
                                      </a:solidFill>
                                      <a:latin typeface="Cambria Math" panose="02040503050406030204" pitchFamily="18" charset="0"/>
                                      <a:ea typeface="Cambria Math" panose="02040503050406030204" pitchFamily="18" charset="0"/>
                                    </a:rPr>
                                  </m:ctrlPr>
                                </m:fPr>
                                <m:num>
                                  <m:r>
                                    <a:rPr lang="cs-CZ" sz="2400" b="0" i="1" smtClean="0">
                                      <a:solidFill>
                                        <a:srgbClr val="0070C0"/>
                                      </a:solidFill>
                                      <a:latin typeface="Cambria Math" panose="02040503050406030204" pitchFamily="18" charset="0"/>
                                      <a:ea typeface="Cambria Math" panose="02040503050406030204" pitchFamily="18" charset="0"/>
                                    </a:rPr>
                                    <m:t>2</m:t>
                                  </m:r>
                                  <m:r>
                                    <a:rPr lang="cs-CZ" sz="2400" b="0" i="1" smtClean="0">
                                      <a:solidFill>
                                        <a:srgbClr val="0070C0"/>
                                      </a:solidFill>
                                      <a:latin typeface="Cambria Math" panose="02040503050406030204" pitchFamily="18" charset="0"/>
                                      <a:ea typeface="Cambria Math" panose="02040503050406030204" pitchFamily="18" charset="0"/>
                                    </a:rPr>
                                    <m:t>𝜋</m:t>
                                  </m:r>
                                  <m:r>
                                    <a:rPr lang="cs-CZ" sz="2400" b="0" i="1" smtClean="0">
                                      <a:solidFill>
                                        <a:srgbClr val="0070C0"/>
                                      </a:solidFill>
                                      <a:latin typeface="Cambria Math" panose="02040503050406030204" pitchFamily="18" charset="0"/>
                                      <a:ea typeface="Cambria Math" panose="02040503050406030204" pitchFamily="18" charset="0"/>
                                    </a:rPr>
                                    <m:t>𝐸</m:t>
                                  </m:r>
                                </m:num>
                                <m:den>
                                  <m:r>
                                    <a:rPr lang="cs-CZ" sz="2400" b="0" i="1" smtClean="0">
                                      <a:solidFill>
                                        <a:srgbClr val="0070C0"/>
                                      </a:solidFill>
                                      <a:latin typeface="Cambria Math" panose="02040503050406030204" pitchFamily="18" charset="0"/>
                                      <a:ea typeface="Cambria Math" panose="02040503050406030204" pitchFamily="18" charset="0"/>
                                    </a:rPr>
                                    <m:t>h</m:t>
                                  </m:r>
                                </m:den>
                              </m:f>
                              <m:r>
                                <a:rPr lang="cs-CZ" sz="2400" b="0" i="1" smtClean="0">
                                  <a:solidFill>
                                    <a:srgbClr val="0070C0"/>
                                  </a:solidFill>
                                  <a:latin typeface="Cambria Math" panose="02040503050406030204" pitchFamily="18" charset="0"/>
                                  <a:ea typeface="Cambria Math" panose="02040503050406030204" pitchFamily="18" charset="0"/>
                                </a:rPr>
                                <m:t>𝑡</m:t>
                              </m:r>
                            </m:e>
                          </m:d>
                        </m:e>
                      </m:func>
                    </m:oMath>
                  </m:oMathPara>
                </a14:m>
                <a:endParaRPr lang="cs-CZ" sz="2400" dirty="0">
                  <a:solidFill>
                    <a:srgbClr val="0070C0"/>
                  </a:solidFill>
                </a:endParaRPr>
              </a:p>
            </p:txBody>
          </p:sp>
        </mc:Choice>
        <mc:Fallback xmlns="">
          <p:sp>
            <p:nvSpPr>
              <p:cNvPr id="3" name="TextovéPole 2">
                <a:extLst>
                  <a:ext uri="{FF2B5EF4-FFF2-40B4-BE49-F238E27FC236}">
                    <a16:creationId xmlns:a16="http://schemas.microsoft.com/office/drawing/2014/main" id="{6F32B7CD-FC38-319A-082A-FEB437038D29}"/>
                  </a:ext>
                </a:extLst>
              </p:cNvPr>
              <p:cNvSpPr txBox="1">
                <a:spLocks noRot="1" noChangeAspect="1" noMove="1" noResize="1" noEditPoints="1" noAdjustHandles="1" noChangeArrowheads="1" noChangeShapeType="1" noTextEdit="1"/>
              </p:cNvSpPr>
              <p:nvPr/>
            </p:nvSpPr>
            <p:spPr>
              <a:xfrm>
                <a:off x="629756" y="2184235"/>
                <a:ext cx="2734658" cy="829843"/>
              </a:xfrm>
              <a:prstGeom prst="rect">
                <a:avLst/>
              </a:prstGeom>
              <a:blipFill>
                <a:blip r:embed="rId3"/>
                <a:stretch>
                  <a:fillRect/>
                </a:stretch>
              </a:blipFill>
            </p:spPr>
            <p:txBody>
              <a:bodyPr/>
              <a:lstStyle/>
              <a:p>
                <a:r>
                  <a:rPr lang="cs-CZ">
                    <a:noFill/>
                  </a:rPr>
                  <a:t> </a:t>
                </a:r>
              </a:p>
            </p:txBody>
          </p:sp>
        </mc:Fallback>
      </mc:AlternateContent>
      <p:grpSp>
        <p:nvGrpSpPr>
          <p:cNvPr id="15" name="Skupina 14">
            <a:extLst>
              <a:ext uri="{FF2B5EF4-FFF2-40B4-BE49-F238E27FC236}">
                <a16:creationId xmlns:a16="http://schemas.microsoft.com/office/drawing/2014/main" id="{1C99F693-9657-9D35-F4F3-FC0B28B264FE}"/>
              </a:ext>
            </a:extLst>
          </p:cNvPr>
          <p:cNvGrpSpPr/>
          <p:nvPr/>
        </p:nvGrpSpPr>
        <p:grpSpPr>
          <a:xfrm>
            <a:off x="3260717" y="2988339"/>
            <a:ext cx="4530897" cy="728363"/>
            <a:chOff x="3260717" y="2988339"/>
            <a:chExt cx="4530897" cy="728363"/>
          </a:xfrm>
        </p:grpSpPr>
        <mc:AlternateContent xmlns:mc="http://schemas.openxmlformats.org/markup-compatibility/2006" xmlns:a14="http://schemas.microsoft.com/office/drawing/2010/main">
          <mc:Choice Requires="a14">
            <p:sp>
              <p:nvSpPr>
                <p:cNvPr id="5" name="TextovéPole 4">
                  <a:extLst>
                    <a:ext uri="{FF2B5EF4-FFF2-40B4-BE49-F238E27FC236}">
                      <a16:creationId xmlns:a16="http://schemas.microsoft.com/office/drawing/2014/main" id="{84838D52-9249-BDB0-9E28-1A0DE80375CE}"/>
                    </a:ext>
                  </a:extLst>
                </p:cNvPr>
                <p:cNvSpPr txBox="1"/>
                <p:nvPr/>
              </p:nvSpPr>
              <p:spPr>
                <a:xfrm>
                  <a:off x="3260717" y="3022858"/>
                  <a:ext cx="1878335" cy="6938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cs-CZ" sz="2400" i="1">
                                <a:solidFill>
                                  <a:srgbClr val="00B0F0"/>
                                </a:solidFill>
                                <a:latin typeface="Cambria Math" panose="02040503050406030204" pitchFamily="18" charset="0"/>
                                <a:ea typeface="Cambria Math" panose="02040503050406030204" pitchFamily="18" charset="0"/>
                              </a:rPr>
                            </m:ctrlPr>
                          </m:accPr>
                          <m:e>
                            <m:r>
                              <a:rPr lang="cs-CZ" sz="2400" i="1">
                                <a:solidFill>
                                  <a:srgbClr val="00B0F0"/>
                                </a:solidFill>
                                <a:latin typeface="Cambria Math" panose="02040503050406030204" pitchFamily="18" charset="0"/>
                                <a:ea typeface="Cambria Math" panose="02040503050406030204" pitchFamily="18" charset="0"/>
                              </a:rPr>
                              <m:t>𝜓</m:t>
                            </m:r>
                          </m:e>
                        </m:acc>
                        <m:r>
                          <a:rPr lang="cs-CZ" sz="2400" b="0" i="1" smtClean="0">
                            <a:solidFill>
                              <a:srgbClr val="00B0F0"/>
                            </a:solidFill>
                            <a:latin typeface="Cambria Math" panose="02040503050406030204" pitchFamily="18" charset="0"/>
                            <a:ea typeface="Cambria Math" panose="02040503050406030204" pitchFamily="18" charset="0"/>
                          </a:rPr>
                          <m:t>=±</m:t>
                        </m:r>
                        <m:r>
                          <m:rPr>
                            <m:sty m:val="p"/>
                          </m:rPr>
                          <a:rPr lang="cs-CZ" sz="2400">
                            <a:solidFill>
                              <a:srgbClr val="00B0F0"/>
                            </a:solidFill>
                            <a:latin typeface="Cambria Math" panose="02040503050406030204" pitchFamily="18" charset="0"/>
                            <a:ea typeface="Cambria Math" panose="02040503050406030204" pitchFamily="18" charset="0"/>
                          </a:rPr>
                          <m:t>i</m:t>
                        </m:r>
                        <m:f>
                          <m:fPr>
                            <m:ctrlPr>
                              <a:rPr lang="cs-CZ" sz="2400" i="1">
                                <a:solidFill>
                                  <a:srgbClr val="00B0F0"/>
                                </a:solidFill>
                                <a:latin typeface="Cambria Math" panose="02040503050406030204" pitchFamily="18" charset="0"/>
                                <a:ea typeface="Cambria Math" panose="02040503050406030204" pitchFamily="18" charset="0"/>
                              </a:rPr>
                            </m:ctrlPr>
                          </m:fPr>
                          <m:num>
                            <m:r>
                              <a:rPr lang="cs-CZ" sz="2400" i="1">
                                <a:solidFill>
                                  <a:srgbClr val="00B0F0"/>
                                </a:solidFill>
                                <a:latin typeface="Cambria Math" panose="02040503050406030204" pitchFamily="18" charset="0"/>
                                <a:ea typeface="Cambria Math" panose="02040503050406030204" pitchFamily="18" charset="0"/>
                              </a:rPr>
                              <m:t>2</m:t>
                            </m:r>
                            <m:r>
                              <a:rPr lang="cs-CZ" sz="2400" i="1">
                                <a:solidFill>
                                  <a:srgbClr val="00B0F0"/>
                                </a:solidFill>
                                <a:latin typeface="Cambria Math" panose="02040503050406030204" pitchFamily="18" charset="0"/>
                                <a:ea typeface="Cambria Math" panose="02040503050406030204" pitchFamily="18" charset="0"/>
                              </a:rPr>
                              <m:t>𝜋</m:t>
                            </m:r>
                            <m:r>
                              <a:rPr lang="cs-CZ" sz="2400" i="1">
                                <a:solidFill>
                                  <a:srgbClr val="00B0F0"/>
                                </a:solidFill>
                                <a:latin typeface="Cambria Math" panose="02040503050406030204" pitchFamily="18" charset="0"/>
                                <a:ea typeface="Cambria Math" panose="02040503050406030204" pitchFamily="18" charset="0"/>
                              </a:rPr>
                              <m:t>𝐸</m:t>
                            </m:r>
                          </m:num>
                          <m:den>
                            <m:r>
                              <a:rPr lang="cs-CZ" sz="2400" i="1">
                                <a:solidFill>
                                  <a:srgbClr val="00B0F0"/>
                                </a:solidFill>
                                <a:latin typeface="Cambria Math" panose="02040503050406030204" pitchFamily="18" charset="0"/>
                                <a:ea typeface="Cambria Math" panose="02040503050406030204" pitchFamily="18" charset="0"/>
                              </a:rPr>
                              <m:t>h</m:t>
                            </m:r>
                          </m:den>
                        </m:f>
                        <m:r>
                          <a:rPr lang="cs-CZ" sz="2400" i="1">
                            <a:solidFill>
                              <a:srgbClr val="00B0F0"/>
                            </a:solidFill>
                            <a:latin typeface="Cambria Math" panose="02040503050406030204" pitchFamily="18" charset="0"/>
                            <a:ea typeface="Cambria Math" panose="02040503050406030204" pitchFamily="18" charset="0"/>
                          </a:rPr>
                          <m:t>𝜓</m:t>
                        </m:r>
                      </m:oMath>
                    </m:oMathPara>
                  </a14:m>
                  <a:endParaRPr lang="cs-CZ" sz="2400" dirty="0">
                    <a:solidFill>
                      <a:srgbClr val="00B0F0"/>
                    </a:solidFill>
                  </a:endParaRPr>
                </a:p>
              </p:txBody>
            </p:sp>
          </mc:Choice>
          <mc:Fallback xmlns="">
            <p:sp>
              <p:nvSpPr>
                <p:cNvPr id="5" name="TextovéPole 4">
                  <a:extLst>
                    <a:ext uri="{FF2B5EF4-FFF2-40B4-BE49-F238E27FC236}">
                      <a16:creationId xmlns:a16="http://schemas.microsoft.com/office/drawing/2014/main" id="{84838D52-9249-BDB0-9E28-1A0DE80375CE}"/>
                    </a:ext>
                  </a:extLst>
                </p:cNvPr>
                <p:cNvSpPr txBox="1">
                  <a:spLocks noRot="1" noChangeAspect="1" noMove="1" noResize="1" noEditPoints="1" noAdjustHandles="1" noChangeArrowheads="1" noChangeShapeType="1" noTextEdit="1"/>
                </p:cNvSpPr>
                <p:nvPr/>
              </p:nvSpPr>
              <p:spPr>
                <a:xfrm>
                  <a:off x="3260717" y="3022858"/>
                  <a:ext cx="1878335" cy="693844"/>
                </a:xfrm>
                <a:prstGeom prst="rect">
                  <a:avLst/>
                </a:prstGeom>
                <a:blipFill>
                  <a:blip r:embed="rId4"/>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2" name="TextovéPole 11">
                  <a:extLst>
                    <a:ext uri="{FF2B5EF4-FFF2-40B4-BE49-F238E27FC236}">
                      <a16:creationId xmlns:a16="http://schemas.microsoft.com/office/drawing/2014/main" id="{0C76FFBA-96FE-C3CA-4B7C-9982D32A6438}"/>
                    </a:ext>
                  </a:extLst>
                </p:cNvPr>
                <p:cNvSpPr txBox="1"/>
                <p:nvPr/>
              </p:nvSpPr>
              <p:spPr>
                <a:xfrm>
                  <a:off x="5205843" y="2988339"/>
                  <a:ext cx="2585771" cy="70121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400" b="0" i="1" smtClean="0">
                            <a:solidFill>
                              <a:schemeClr val="tx1"/>
                            </a:solidFill>
                            <a:latin typeface="Cambria Math" panose="02040503050406030204" pitchFamily="18" charset="0"/>
                            <a:ea typeface="Cambria Math" panose="02040503050406030204" pitchFamily="18" charset="0"/>
                          </a:rPr>
                          <m:t>⟹ </m:t>
                        </m:r>
                        <m:r>
                          <a:rPr lang="cs-CZ" sz="2400" b="0" i="1" smtClean="0">
                            <a:solidFill>
                              <a:srgbClr val="00B0F0"/>
                            </a:solidFill>
                            <a:latin typeface="Cambria Math" panose="02040503050406030204" pitchFamily="18" charset="0"/>
                            <a:ea typeface="Cambria Math" panose="02040503050406030204" pitchFamily="18" charset="0"/>
                          </a:rPr>
                          <m:t>𝐸</m:t>
                        </m:r>
                        <m:r>
                          <a:rPr lang="cs-CZ" sz="2400" i="1">
                            <a:solidFill>
                              <a:srgbClr val="00B0F0"/>
                            </a:solidFill>
                            <a:latin typeface="Cambria Math" panose="02040503050406030204" pitchFamily="18" charset="0"/>
                            <a:ea typeface="Cambria Math" panose="02040503050406030204" pitchFamily="18" charset="0"/>
                          </a:rPr>
                          <m:t>𝜓</m:t>
                        </m:r>
                        <m:r>
                          <a:rPr lang="cs-CZ" sz="2400" b="0" i="1" smtClean="0">
                            <a:solidFill>
                              <a:srgbClr val="00B0F0"/>
                            </a:solidFill>
                            <a:latin typeface="Cambria Math" panose="02040503050406030204" pitchFamily="18" charset="0"/>
                            <a:ea typeface="Cambria Math" panose="02040503050406030204" pitchFamily="18" charset="0"/>
                          </a:rPr>
                          <m:t>=∓</m:t>
                        </m:r>
                        <m:r>
                          <m:rPr>
                            <m:sty m:val="p"/>
                          </m:rPr>
                          <a:rPr lang="cs-CZ" sz="2400">
                            <a:solidFill>
                              <a:srgbClr val="00B0F0"/>
                            </a:solidFill>
                            <a:latin typeface="Cambria Math" panose="02040503050406030204" pitchFamily="18" charset="0"/>
                            <a:ea typeface="Cambria Math" panose="02040503050406030204" pitchFamily="18" charset="0"/>
                          </a:rPr>
                          <m:t>i</m:t>
                        </m:r>
                        <m:f>
                          <m:fPr>
                            <m:ctrlPr>
                              <a:rPr lang="cs-CZ" sz="2400" b="0" i="1" smtClean="0">
                                <a:solidFill>
                                  <a:srgbClr val="00B0F0"/>
                                </a:solidFill>
                                <a:latin typeface="Cambria Math" panose="02040503050406030204" pitchFamily="18" charset="0"/>
                                <a:ea typeface="Cambria Math" panose="02040503050406030204" pitchFamily="18" charset="0"/>
                              </a:rPr>
                            </m:ctrlPr>
                          </m:fPr>
                          <m:num>
                            <m:r>
                              <a:rPr lang="cs-CZ" sz="2400" b="0" i="1" smtClean="0">
                                <a:solidFill>
                                  <a:srgbClr val="00B0F0"/>
                                </a:solidFill>
                                <a:latin typeface="Cambria Math" panose="02040503050406030204" pitchFamily="18" charset="0"/>
                                <a:ea typeface="Cambria Math" panose="02040503050406030204" pitchFamily="18" charset="0"/>
                              </a:rPr>
                              <m:t>h</m:t>
                            </m:r>
                          </m:num>
                          <m:den>
                            <m:r>
                              <a:rPr lang="cs-CZ" sz="2400" b="0" i="1" smtClean="0">
                                <a:solidFill>
                                  <a:srgbClr val="00B0F0"/>
                                </a:solidFill>
                                <a:latin typeface="Cambria Math" panose="02040503050406030204" pitchFamily="18" charset="0"/>
                                <a:ea typeface="Cambria Math" panose="02040503050406030204" pitchFamily="18" charset="0"/>
                              </a:rPr>
                              <m:t>2</m:t>
                            </m:r>
                            <m:r>
                              <a:rPr lang="cs-CZ" sz="2400" b="0" i="1" smtClean="0">
                                <a:solidFill>
                                  <a:srgbClr val="00B0F0"/>
                                </a:solidFill>
                                <a:latin typeface="Cambria Math" panose="02040503050406030204" pitchFamily="18" charset="0"/>
                                <a:ea typeface="Cambria Math" panose="02040503050406030204" pitchFamily="18" charset="0"/>
                              </a:rPr>
                              <m:t>𝜋</m:t>
                            </m:r>
                            <m:r>
                              <a:rPr lang="cs-CZ" sz="2400" b="0" i="1" smtClean="0">
                                <a:solidFill>
                                  <a:srgbClr val="00B0F0"/>
                                </a:solidFill>
                                <a:latin typeface="Cambria Math" panose="02040503050406030204" pitchFamily="18" charset="0"/>
                                <a:ea typeface="Cambria Math" panose="02040503050406030204" pitchFamily="18" charset="0"/>
                              </a:rPr>
                              <m:t>𝐸</m:t>
                            </m:r>
                          </m:den>
                        </m:f>
                        <m:acc>
                          <m:accPr>
                            <m:chr m:val="̇"/>
                            <m:ctrlPr>
                              <a:rPr lang="cs-CZ" sz="2400" i="1">
                                <a:solidFill>
                                  <a:srgbClr val="00B0F0"/>
                                </a:solidFill>
                                <a:latin typeface="Cambria Math" panose="02040503050406030204" pitchFamily="18" charset="0"/>
                                <a:ea typeface="Cambria Math" panose="02040503050406030204" pitchFamily="18" charset="0"/>
                              </a:rPr>
                            </m:ctrlPr>
                          </m:accPr>
                          <m:e>
                            <m:r>
                              <a:rPr lang="cs-CZ" sz="2400" i="1">
                                <a:solidFill>
                                  <a:srgbClr val="00B0F0"/>
                                </a:solidFill>
                                <a:latin typeface="Cambria Math" panose="02040503050406030204" pitchFamily="18" charset="0"/>
                                <a:ea typeface="Cambria Math" panose="02040503050406030204" pitchFamily="18" charset="0"/>
                              </a:rPr>
                              <m:t>𝜓</m:t>
                            </m:r>
                          </m:e>
                        </m:acc>
                      </m:oMath>
                    </m:oMathPara>
                  </a14:m>
                  <a:endParaRPr lang="cs-CZ" sz="2400" dirty="0">
                    <a:solidFill>
                      <a:schemeClr val="tx1"/>
                    </a:solidFill>
                  </a:endParaRPr>
                </a:p>
              </p:txBody>
            </p:sp>
          </mc:Choice>
          <mc:Fallback xmlns="">
            <p:sp>
              <p:nvSpPr>
                <p:cNvPr id="12" name="TextovéPole 11">
                  <a:extLst>
                    <a:ext uri="{FF2B5EF4-FFF2-40B4-BE49-F238E27FC236}">
                      <a16:creationId xmlns:a16="http://schemas.microsoft.com/office/drawing/2014/main" id="{0C76FFBA-96FE-C3CA-4B7C-9982D32A6438}"/>
                    </a:ext>
                  </a:extLst>
                </p:cNvPr>
                <p:cNvSpPr txBox="1">
                  <a:spLocks noRot="1" noChangeAspect="1" noMove="1" noResize="1" noEditPoints="1" noAdjustHandles="1" noChangeArrowheads="1" noChangeShapeType="1" noTextEdit="1"/>
                </p:cNvSpPr>
                <p:nvPr/>
              </p:nvSpPr>
              <p:spPr>
                <a:xfrm>
                  <a:off x="5205843" y="2988339"/>
                  <a:ext cx="2585771" cy="701218"/>
                </a:xfrm>
                <a:prstGeom prst="rect">
                  <a:avLst/>
                </a:prstGeom>
                <a:blipFill>
                  <a:blip r:embed="rId5"/>
                  <a:stretch>
                    <a:fillRect/>
                  </a:stretch>
                </a:blipFill>
              </p:spPr>
              <p:txBody>
                <a:bodyPr/>
                <a:lstStyle/>
                <a:p>
                  <a:r>
                    <a:rPr lang="cs-CZ">
                      <a:noFill/>
                    </a:rPr>
                    <a:t> </a:t>
                  </a:r>
                </a:p>
              </p:txBody>
            </p:sp>
          </mc:Fallback>
        </mc:AlternateContent>
      </p:grpSp>
      <p:cxnSp>
        <p:nvCxnSpPr>
          <p:cNvPr id="16" name="Přímá spojnice se šipkou 15">
            <a:extLst>
              <a:ext uri="{FF2B5EF4-FFF2-40B4-BE49-F238E27FC236}">
                <a16:creationId xmlns:a16="http://schemas.microsoft.com/office/drawing/2014/main" id="{ED4654A6-962F-C6B7-88D1-76225512F88B}"/>
              </a:ext>
            </a:extLst>
          </p:cNvPr>
          <p:cNvCxnSpPr>
            <a:cxnSpLocks/>
          </p:cNvCxnSpPr>
          <p:nvPr/>
        </p:nvCxnSpPr>
        <p:spPr>
          <a:xfrm flipV="1">
            <a:off x="5910606" y="2184235"/>
            <a:ext cx="0" cy="964318"/>
          </a:xfrm>
          <a:prstGeom prst="straightConnector1">
            <a:avLst/>
          </a:prstGeom>
          <a:ln>
            <a:solidFill>
              <a:srgbClr val="0070C0"/>
            </a:solidFill>
            <a:tailEnd type="stealth" w="lg" len="lg"/>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9" name="TextovéPole 18">
                <a:extLst>
                  <a:ext uri="{FF2B5EF4-FFF2-40B4-BE49-F238E27FC236}">
                    <a16:creationId xmlns:a16="http://schemas.microsoft.com/office/drawing/2014/main" id="{E5DE0D10-DCE7-B6A9-2B7C-BF15FE328333}"/>
                  </a:ext>
                </a:extLst>
              </p:cNvPr>
              <p:cNvSpPr txBox="1"/>
              <p:nvPr/>
            </p:nvSpPr>
            <p:spPr>
              <a:xfrm>
                <a:off x="3959461" y="4217082"/>
                <a:ext cx="4298421" cy="771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500" b="0" i="1" smtClean="0">
                          <a:latin typeface="Cambria Math" panose="02040503050406030204" pitchFamily="18" charset="0"/>
                          <a:ea typeface="Cambria Math" panose="02040503050406030204" pitchFamily="18" charset="0"/>
                        </a:rPr>
                        <m:t>∆</m:t>
                      </m:r>
                      <m:r>
                        <a:rPr lang="cs-CZ" sz="2500" b="0" i="1" smtClean="0">
                          <a:latin typeface="Cambria Math" panose="02040503050406030204" pitchFamily="18" charset="0"/>
                          <a:ea typeface="Cambria Math" panose="02040503050406030204" pitchFamily="18" charset="0"/>
                        </a:rPr>
                        <m:t>𝜓</m:t>
                      </m:r>
                      <m:r>
                        <a:rPr lang="cs-CZ" sz="2500" b="0" i="1" smtClean="0">
                          <a:latin typeface="Cambria Math" panose="02040503050406030204" pitchFamily="18" charset="0"/>
                          <a:ea typeface="Cambria Math" panose="02040503050406030204" pitchFamily="18" charset="0"/>
                        </a:rPr>
                        <m:t>∓</m:t>
                      </m:r>
                      <m:r>
                        <m:rPr>
                          <m:sty m:val="p"/>
                        </m:rPr>
                        <a:rPr lang="cs-CZ" sz="2500">
                          <a:latin typeface="Cambria Math" panose="02040503050406030204" pitchFamily="18" charset="0"/>
                          <a:ea typeface="Cambria Math" panose="02040503050406030204" pitchFamily="18" charset="0"/>
                        </a:rPr>
                        <m:t>i</m:t>
                      </m:r>
                      <m:f>
                        <m:fPr>
                          <m:ctrlPr>
                            <a:rPr lang="cs-CZ" sz="2500" b="0" i="1" smtClean="0">
                              <a:latin typeface="Cambria Math" panose="02040503050406030204" pitchFamily="18" charset="0"/>
                            </a:rPr>
                          </m:ctrlPr>
                        </m:fPr>
                        <m:num>
                          <m:r>
                            <a:rPr lang="cs-CZ" sz="2500" b="0" i="1" smtClean="0">
                              <a:latin typeface="Cambria Math" panose="02040503050406030204" pitchFamily="18" charset="0"/>
                            </a:rPr>
                            <m:t>4</m:t>
                          </m:r>
                          <m:r>
                            <a:rPr lang="cs-CZ" sz="2500" b="0" i="1" smtClean="0">
                              <a:latin typeface="Cambria Math" panose="02040503050406030204" pitchFamily="18" charset="0"/>
                              <a:ea typeface="Cambria Math" panose="02040503050406030204" pitchFamily="18" charset="0"/>
                            </a:rPr>
                            <m:t>𝜋</m:t>
                          </m:r>
                          <m:r>
                            <a:rPr lang="cs-CZ" sz="2500" b="0" i="1" smtClean="0">
                              <a:latin typeface="Cambria Math" panose="02040503050406030204" pitchFamily="18" charset="0"/>
                            </a:rPr>
                            <m:t>𝑚</m:t>
                          </m:r>
                        </m:num>
                        <m:den>
                          <m:r>
                            <a:rPr lang="cs-CZ" sz="2500" b="0" i="1" smtClean="0">
                              <a:latin typeface="Cambria Math" panose="02040503050406030204" pitchFamily="18" charset="0"/>
                            </a:rPr>
                            <m:t>h</m:t>
                          </m:r>
                        </m:den>
                      </m:f>
                      <m:acc>
                        <m:accPr>
                          <m:chr m:val="̇"/>
                          <m:ctrlPr>
                            <a:rPr lang="cs-CZ" sz="2500" i="1">
                              <a:latin typeface="Cambria Math" panose="02040503050406030204" pitchFamily="18" charset="0"/>
                              <a:ea typeface="Cambria Math" panose="02040503050406030204" pitchFamily="18" charset="0"/>
                            </a:rPr>
                          </m:ctrlPr>
                        </m:accPr>
                        <m:e>
                          <m:r>
                            <a:rPr lang="cs-CZ" sz="2500" i="1">
                              <a:latin typeface="Cambria Math" panose="02040503050406030204" pitchFamily="18" charset="0"/>
                              <a:ea typeface="Cambria Math" panose="02040503050406030204" pitchFamily="18" charset="0"/>
                            </a:rPr>
                            <m:t>𝜓</m:t>
                          </m:r>
                        </m:e>
                      </m:acc>
                      <m:r>
                        <a:rPr lang="cs-CZ" sz="2500" b="0" i="1" smtClean="0">
                          <a:latin typeface="Cambria Math" panose="02040503050406030204" pitchFamily="18" charset="0"/>
                          <a:ea typeface="Cambria Math" panose="02040503050406030204" pitchFamily="18" charset="0"/>
                        </a:rPr>
                        <m:t>−</m:t>
                      </m:r>
                      <m:f>
                        <m:fPr>
                          <m:ctrlPr>
                            <a:rPr lang="cs-CZ" sz="2500" i="1">
                              <a:latin typeface="Cambria Math" panose="02040503050406030204" pitchFamily="18" charset="0"/>
                            </a:rPr>
                          </m:ctrlPr>
                        </m:fPr>
                        <m:num>
                          <m:r>
                            <a:rPr lang="cs-CZ" sz="2500" i="1">
                              <a:latin typeface="Cambria Math" panose="02040503050406030204" pitchFamily="18" charset="0"/>
                            </a:rPr>
                            <m:t>8</m:t>
                          </m:r>
                          <m:sSup>
                            <m:sSupPr>
                              <m:ctrlPr>
                                <a:rPr lang="cs-CZ" sz="2500" i="1">
                                  <a:latin typeface="Cambria Math" panose="02040503050406030204" pitchFamily="18" charset="0"/>
                                  <a:ea typeface="Cambria Math" panose="02040503050406030204" pitchFamily="18" charset="0"/>
                                </a:rPr>
                              </m:ctrlPr>
                            </m:sSupPr>
                            <m:e>
                              <m:r>
                                <a:rPr lang="cs-CZ" sz="2500" i="1">
                                  <a:latin typeface="Cambria Math" panose="02040503050406030204" pitchFamily="18" charset="0"/>
                                  <a:ea typeface="Cambria Math" panose="02040503050406030204" pitchFamily="18" charset="0"/>
                                </a:rPr>
                                <m:t>𝜋</m:t>
                              </m:r>
                            </m:e>
                            <m:sup>
                              <m:r>
                                <a:rPr lang="cs-CZ" sz="2500" i="1">
                                  <a:latin typeface="Cambria Math" panose="02040503050406030204" pitchFamily="18" charset="0"/>
                                </a:rPr>
                                <m:t>2</m:t>
                              </m:r>
                            </m:sup>
                          </m:sSup>
                          <m:r>
                            <a:rPr lang="cs-CZ" sz="2500" i="1">
                              <a:latin typeface="Cambria Math" panose="02040503050406030204" pitchFamily="18" charset="0"/>
                            </a:rPr>
                            <m:t>𝑚</m:t>
                          </m:r>
                        </m:num>
                        <m:den>
                          <m:sSup>
                            <m:sSupPr>
                              <m:ctrlPr>
                                <a:rPr lang="cs-CZ" sz="2500" i="1">
                                  <a:latin typeface="Cambria Math" panose="02040503050406030204" pitchFamily="18" charset="0"/>
                                </a:rPr>
                              </m:ctrlPr>
                            </m:sSupPr>
                            <m:e>
                              <m:r>
                                <a:rPr lang="cs-CZ" sz="2500" i="1">
                                  <a:latin typeface="Cambria Math" panose="02040503050406030204" pitchFamily="18" charset="0"/>
                                </a:rPr>
                                <m:t>h</m:t>
                              </m:r>
                            </m:e>
                            <m:sup>
                              <m:r>
                                <a:rPr lang="cs-CZ" sz="2500" i="1">
                                  <a:latin typeface="Cambria Math" panose="02040503050406030204" pitchFamily="18" charset="0"/>
                                </a:rPr>
                                <m:t>2</m:t>
                              </m:r>
                            </m:sup>
                          </m:sSup>
                        </m:den>
                      </m:f>
                      <m:r>
                        <a:rPr lang="cs-CZ" sz="2500" b="0" i="1" smtClean="0">
                          <a:latin typeface="Cambria Math" panose="02040503050406030204" pitchFamily="18" charset="0"/>
                        </a:rPr>
                        <m:t>𝑉</m:t>
                      </m:r>
                      <m:r>
                        <a:rPr lang="cs-CZ" sz="2500" i="1">
                          <a:latin typeface="Cambria Math" panose="02040503050406030204" pitchFamily="18" charset="0"/>
                          <a:ea typeface="Cambria Math" panose="02040503050406030204" pitchFamily="18" charset="0"/>
                        </a:rPr>
                        <m:t>𝜓</m:t>
                      </m:r>
                      <m:r>
                        <a:rPr lang="cs-CZ" sz="2500" b="0" i="1" smtClean="0">
                          <a:latin typeface="Cambria Math" panose="02040503050406030204" pitchFamily="18" charset="0"/>
                          <a:ea typeface="Cambria Math" panose="02040503050406030204" pitchFamily="18" charset="0"/>
                        </a:rPr>
                        <m:t>=0</m:t>
                      </m:r>
                    </m:oMath>
                  </m:oMathPara>
                </a14:m>
                <a:endParaRPr lang="cs-CZ" sz="2500" dirty="0"/>
              </a:p>
            </p:txBody>
          </p:sp>
        </mc:Choice>
        <mc:Fallback xmlns="">
          <p:sp>
            <p:nvSpPr>
              <p:cNvPr id="19" name="TextovéPole 18">
                <a:extLst>
                  <a:ext uri="{FF2B5EF4-FFF2-40B4-BE49-F238E27FC236}">
                    <a16:creationId xmlns:a16="http://schemas.microsoft.com/office/drawing/2014/main" id="{E5DE0D10-DCE7-B6A9-2B7C-BF15FE328333}"/>
                  </a:ext>
                </a:extLst>
              </p:cNvPr>
              <p:cNvSpPr txBox="1">
                <a:spLocks noRot="1" noChangeAspect="1" noMove="1" noResize="1" noEditPoints="1" noAdjustHandles="1" noChangeArrowheads="1" noChangeShapeType="1" noTextEdit="1"/>
              </p:cNvSpPr>
              <p:nvPr/>
            </p:nvSpPr>
            <p:spPr>
              <a:xfrm>
                <a:off x="3959461" y="4217082"/>
                <a:ext cx="4298421" cy="771943"/>
              </a:xfrm>
              <a:prstGeom prst="rect">
                <a:avLst/>
              </a:prstGeom>
              <a:blipFill>
                <a:blip r:embed="rId6"/>
                <a:stretch>
                  <a:fillRect/>
                </a:stretch>
              </a:blipFill>
            </p:spPr>
            <p:txBody>
              <a:bodyPr/>
              <a:lstStyle/>
              <a:p>
                <a:r>
                  <a:rPr lang="cs-CZ">
                    <a:noFill/>
                  </a:rPr>
                  <a:t> </a:t>
                </a:r>
              </a:p>
            </p:txBody>
          </p:sp>
        </mc:Fallback>
      </mc:AlternateContent>
      <p:sp>
        <p:nvSpPr>
          <p:cNvPr id="6" name="TextovéPole 5">
            <a:extLst>
              <a:ext uri="{FF2B5EF4-FFF2-40B4-BE49-F238E27FC236}">
                <a16:creationId xmlns:a16="http://schemas.microsoft.com/office/drawing/2014/main" id="{439B3463-0572-B328-1491-EE2C67869667}"/>
              </a:ext>
            </a:extLst>
          </p:cNvPr>
          <p:cNvSpPr txBox="1"/>
          <p:nvPr/>
        </p:nvSpPr>
        <p:spPr>
          <a:xfrm>
            <a:off x="11363013" y="0"/>
            <a:ext cx="550151" cy="507831"/>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IV</a:t>
            </a:r>
          </a:p>
        </p:txBody>
      </p:sp>
      <p:cxnSp>
        <p:nvCxnSpPr>
          <p:cNvPr id="8" name="Přímá spojnice se šipkou 7">
            <a:extLst>
              <a:ext uri="{FF2B5EF4-FFF2-40B4-BE49-F238E27FC236}">
                <a16:creationId xmlns:a16="http://schemas.microsoft.com/office/drawing/2014/main" id="{7C26CB47-4B87-4918-D3A8-33906A4B328A}"/>
              </a:ext>
            </a:extLst>
          </p:cNvPr>
          <p:cNvCxnSpPr/>
          <p:nvPr/>
        </p:nvCxnSpPr>
        <p:spPr>
          <a:xfrm flipH="1">
            <a:off x="6526306" y="4849906"/>
            <a:ext cx="681318" cy="914400"/>
          </a:xfrm>
          <a:prstGeom prst="straightConnector1">
            <a:avLst/>
          </a:prstGeom>
          <a:ln w="28575">
            <a:solidFill>
              <a:srgbClr val="FF0000"/>
            </a:solidFill>
            <a:headEnd type="stealth" w="lg" len="lg"/>
            <a:tailEnd type="oval" w="lg" len="lg"/>
          </a:ln>
        </p:spPr>
        <p:style>
          <a:lnRef idx="2">
            <a:schemeClr val="accent1"/>
          </a:lnRef>
          <a:fillRef idx="0">
            <a:schemeClr val="accent1"/>
          </a:fillRef>
          <a:effectRef idx="1">
            <a:schemeClr val="accent1"/>
          </a:effectRef>
          <a:fontRef idx="minor">
            <a:schemeClr val="tx1"/>
          </a:fontRef>
        </p:style>
      </p:cxnSp>
      <p:sp>
        <p:nvSpPr>
          <p:cNvPr id="11" name="TextovéPole 10">
            <a:extLst>
              <a:ext uri="{FF2B5EF4-FFF2-40B4-BE49-F238E27FC236}">
                <a16:creationId xmlns:a16="http://schemas.microsoft.com/office/drawing/2014/main" id="{840614B9-E97D-6AAA-2FB9-E831433BE7E5}"/>
              </a:ext>
            </a:extLst>
          </p:cNvPr>
          <p:cNvSpPr txBox="1"/>
          <p:nvPr/>
        </p:nvSpPr>
        <p:spPr>
          <a:xfrm>
            <a:off x="6331947" y="5849051"/>
            <a:ext cx="2386487" cy="430887"/>
          </a:xfrm>
          <a:prstGeom prst="rect">
            <a:avLst/>
          </a:prstGeom>
          <a:noFill/>
        </p:spPr>
        <p:txBody>
          <a:bodyPr wrap="none" rtlCol="0">
            <a:spAutoFit/>
          </a:bodyPr>
          <a:lstStyle/>
          <a:p>
            <a:r>
              <a:rPr lang="cs-CZ" sz="2200" i="1" dirty="0">
                <a:solidFill>
                  <a:srgbClr val="FF0000"/>
                </a:solidFill>
              </a:rPr>
              <a:t>V</a:t>
            </a:r>
            <a:r>
              <a:rPr lang="cs-CZ" sz="2200" dirty="0">
                <a:solidFill>
                  <a:srgbClr val="FF0000"/>
                </a:solidFill>
              </a:rPr>
              <a:t> nezávisí na čase</a:t>
            </a:r>
          </a:p>
        </p:txBody>
      </p:sp>
      <p:sp>
        <p:nvSpPr>
          <p:cNvPr id="13" name="TextovéPole 12">
            <a:extLst>
              <a:ext uri="{FF2B5EF4-FFF2-40B4-BE49-F238E27FC236}">
                <a16:creationId xmlns:a16="http://schemas.microsoft.com/office/drawing/2014/main" id="{91786FA4-AA2F-4996-663D-D8503757A951}"/>
              </a:ext>
            </a:extLst>
          </p:cNvPr>
          <p:cNvSpPr txBox="1"/>
          <p:nvPr/>
        </p:nvSpPr>
        <p:spPr>
          <a:xfrm>
            <a:off x="1340450" y="4406019"/>
            <a:ext cx="2387770" cy="461665"/>
          </a:xfrm>
          <a:prstGeom prst="rect">
            <a:avLst/>
          </a:prstGeom>
          <a:noFill/>
        </p:spPr>
        <p:txBody>
          <a:bodyPr wrap="none" rtlCol="0">
            <a:spAutoFit/>
          </a:bodyPr>
          <a:lstStyle/>
          <a:p>
            <a:r>
              <a:rPr lang="cs-CZ" sz="2400" dirty="0"/>
              <a:t>Úplná, časová …</a:t>
            </a:r>
          </a:p>
        </p:txBody>
      </p:sp>
      <p:sp>
        <p:nvSpPr>
          <p:cNvPr id="7" name="Ovál 6">
            <a:extLst>
              <a:ext uri="{FF2B5EF4-FFF2-40B4-BE49-F238E27FC236}">
                <a16:creationId xmlns:a16="http://schemas.microsoft.com/office/drawing/2014/main" id="{56B0E516-07FB-BC14-9456-2C6F523FBEEA}"/>
              </a:ext>
            </a:extLst>
          </p:cNvPr>
          <p:cNvSpPr/>
          <p:nvPr/>
        </p:nvSpPr>
        <p:spPr>
          <a:xfrm>
            <a:off x="7492550" y="3122183"/>
            <a:ext cx="318564" cy="48782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mc:AlternateContent xmlns:mc="http://schemas.openxmlformats.org/markup-compatibility/2006" xmlns:a14="http://schemas.microsoft.com/office/drawing/2010/main">
        <mc:Choice Requires="a14">
          <p:sp>
            <p:nvSpPr>
              <p:cNvPr id="17" name="TextovéPole 16">
                <a:extLst>
                  <a:ext uri="{FF2B5EF4-FFF2-40B4-BE49-F238E27FC236}">
                    <a16:creationId xmlns:a16="http://schemas.microsoft.com/office/drawing/2014/main" id="{A9F36833-C4B3-5599-8375-790D1434431E}"/>
                  </a:ext>
                </a:extLst>
              </p:cNvPr>
              <p:cNvSpPr txBox="1"/>
              <p:nvPr/>
            </p:nvSpPr>
            <p:spPr>
              <a:xfrm>
                <a:off x="8664388" y="4375375"/>
                <a:ext cx="910848" cy="47705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cs-CZ" sz="2500" i="1" smtClean="0">
                          <a:latin typeface="Cambria Math" panose="02040503050406030204" pitchFamily="18" charset="0"/>
                          <a:ea typeface="Cambria Math" panose="02040503050406030204" pitchFamily="18" charset="0"/>
                        </a:rPr>
                        <m:t>𝜓</m:t>
                      </m:r>
                      <m:d>
                        <m:dPr>
                          <m:ctrlPr>
                            <a:rPr lang="cs-CZ" sz="2500" b="0" i="1" smtClean="0">
                              <a:latin typeface="Cambria Math" panose="02040503050406030204" pitchFamily="18" charset="0"/>
                              <a:ea typeface="Cambria Math" panose="02040503050406030204" pitchFamily="18" charset="0"/>
                            </a:rPr>
                          </m:ctrlPr>
                        </m:dPr>
                        <m:e>
                          <m:acc>
                            <m:accPr>
                              <m:chr m:val="⃗"/>
                              <m:ctrlPr>
                                <a:rPr lang="cs-CZ" sz="2500" b="0" i="1" smtClean="0">
                                  <a:latin typeface="Cambria Math" panose="02040503050406030204" pitchFamily="18" charset="0"/>
                                  <a:ea typeface="Cambria Math" panose="02040503050406030204" pitchFamily="18" charset="0"/>
                                </a:rPr>
                              </m:ctrlPr>
                            </m:accPr>
                            <m:e>
                              <m:r>
                                <a:rPr lang="cs-CZ" sz="2500" b="0" i="1" smtClean="0">
                                  <a:latin typeface="Cambria Math" panose="02040503050406030204" pitchFamily="18" charset="0"/>
                                  <a:ea typeface="Cambria Math" panose="02040503050406030204" pitchFamily="18" charset="0"/>
                                </a:rPr>
                                <m:t>𝑟</m:t>
                              </m:r>
                            </m:e>
                          </m:acc>
                          <m:r>
                            <a:rPr lang="cs-CZ" sz="2500" b="0" i="1" smtClean="0">
                              <a:latin typeface="Cambria Math" panose="02040503050406030204" pitchFamily="18" charset="0"/>
                              <a:ea typeface="Cambria Math" panose="02040503050406030204" pitchFamily="18" charset="0"/>
                            </a:rPr>
                            <m:t>,</m:t>
                          </m:r>
                          <m:r>
                            <a:rPr lang="cs-CZ" sz="2500" b="0" i="1" smtClean="0">
                              <a:latin typeface="Cambria Math" panose="02040503050406030204" pitchFamily="18" charset="0"/>
                              <a:ea typeface="Cambria Math" panose="02040503050406030204" pitchFamily="18" charset="0"/>
                            </a:rPr>
                            <m:t>𝑡</m:t>
                          </m:r>
                        </m:e>
                      </m:d>
                    </m:oMath>
                  </m:oMathPara>
                </a14:m>
                <a:endParaRPr lang="cs-CZ" dirty="0"/>
              </a:p>
            </p:txBody>
          </p:sp>
        </mc:Choice>
        <mc:Fallback xmlns="">
          <p:sp>
            <p:nvSpPr>
              <p:cNvPr id="17" name="TextovéPole 16">
                <a:extLst>
                  <a:ext uri="{FF2B5EF4-FFF2-40B4-BE49-F238E27FC236}">
                    <a16:creationId xmlns:a16="http://schemas.microsoft.com/office/drawing/2014/main" id="{A9F36833-C4B3-5599-8375-790D1434431E}"/>
                  </a:ext>
                </a:extLst>
              </p:cNvPr>
              <p:cNvSpPr txBox="1">
                <a:spLocks noRot="1" noChangeAspect="1" noMove="1" noResize="1" noEditPoints="1" noAdjustHandles="1" noChangeArrowheads="1" noChangeShapeType="1" noTextEdit="1"/>
              </p:cNvSpPr>
              <p:nvPr/>
            </p:nvSpPr>
            <p:spPr>
              <a:xfrm>
                <a:off x="8664388" y="4375375"/>
                <a:ext cx="910848" cy="477054"/>
              </a:xfrm>
              <a:prstGeom prst="rect">
                <a:avLst/>
              </a:prstGeom>
              <a:blipFill>
                <a:blip r:embed="rId7"/>
                <a:stretch>
                  <a:fillRect l="-6000" t="-19231" r="-23333" b="-15385"/>
                </a:stretch>
              </a:blipFill>
            </p:spPr>
            <p:txBody>
              <a:bodyPr/>
              <a:lstStyle/>
              <a:p>
                <a:r>
                  <a:rPr lang="cs-CZ">
                    <a:noFill/>
                  </a:rPr>
                  <a:t> </a:t>
                </a:r>
              </a:p>
            </p:txBody>
          </p:sp>
        </mc:Fallback>
      </mc:AlternateContent>
    </p:spTree>
    <p:extLst>
      <p:ext uri="{BB962C8B-B14F-4D97-AF65-F5344CB8AC3E}">
        <p14:creationId xmlns:p14="http://schemas.microsoft.com/office/powerpoint/2010/main" val="1194551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F9AC6-5A5C-42D0-BCF8-126D86B43836}"/>
            </a:ext>
          </a:extLst>
        </p:cNvPr>
        <p:cNvGrpSpPr/>
        <p:nvPr/>
      </p:nvGrpSpPr>
      <p:grpSpPr>
        <a:xfrm>
          <a:off x="0" y="0"/>
          <a:ext cx="0" cy="0"/>
          <a:chOff x="0" y="0"/>
          <a:chExt cx="0" cy="0"/>
        </a:xfrm>
      </p:grpSpPr>
      <p:sp>
        <p:nvSpPr>
          <p:cNvPr id="2" name="Obdélník 1">
            <a:extLst>
              <a:ext uri="{FF2B5EF4-FFF2-40B4-BE49-F238E27FC236}">
                <a16:creationId xmlns:a16="http://schemas.microsoft.com/office/drawing/2014/main" id="{2D2BB7AF-C6BF-21FA-FC69-A5BD0C82C439}"/>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8973B793-8A91-6218-D679-1C2F5060988C}"/>
              </a:ext>
            </a:extLst>
          </p:cNvPr>
          <p:cNvSpPr txBox="1"/>
          <p:nvPr/>
        </p:nvSpPr>
        <p:spPr>
          <a:xfrm>
            <a:off x="2911558" y="28602"/>
            <a:ext cx="6251299" cy="461665"/>
          </a:xfrm>
          <a:prstGeom prst="rect">
            <a:avLst/>
          </a:prstGeom>
          <a:noFill/>
        </p:spPr>
        <p:txBody>
          <a:bodyPr wrap="squar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časovou vlnovou rovnici </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9" name="Obdélník 8">
            <a:extLst>
              <a:ext uri="{FF2B5EF4-FFF2-40B4-BE49-F238E27FC236}">
                <a16:creationId xmlns:a16="http://schemas.microsoft.com/office/drawing/2014/main" id="{BF5137ED-04E7-CEDE-F793-8043670A2A54}"/>
              </a:ext>
            </a:extLst>
          </p:cNvPr>
          <p:cNvSpPr/>
          <p:nvPr/>
        </p:nvSpPr>
        <p:spPr>
          <a:xfrm>
            <a:off x="3864992" y="4060504"/>
            <a:ext cx="4477730" cy="1106797"/>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dirty="0"/>
          </a:p>
        </p:txBody>
      </p:sp>
      <mc:AlternateContent xmlns:mc="http://schemas.openxmlformats.org/markup-compatibility/2006" xmlns:a14="http://schemas.microsoft.com/office/drawing/2010/main">
        <mc:Choice Requires="a14">
          <p:sp>
            <p:nvSpPr>
              <p:cNvPr id="19" name="TextovéPole 18">
                <a:extLst>
                  <a:ext uri="{FF2B5EF4-FFF2-40B4-BE49-F238E27FC236}">
                    <a16:creationId xmlns:a16="http://schemas.microsoft.com/office/drawing/2014/main" id="{871CA74E-49BC-1105-D9D0-794734A948CD}"/>
                  </a:ext>
                </a:extLst>
              </p:cNvPr>
              <p:cNvSpPr txBox="1"/>
              <p:nvPr/>
            </p:nvSpPr>
            <p:spPr>
              <a:xfrm>
                <a:off x="3959461" y="4217082"/>
                <a:ext cx="4298421" cy="771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500" b="0" i="1" smtClean="0">
                          <a:latin typeface="Cambria Math" panose="02040503050406030204" pitchFamily="18" charset="0"/>
                          <a:ea typeface="Cambria Math" panose="02040503050406030204" pitchFamily="18" charset="0"/>
                        </a:rPr>
                        <m:t>∆</m:t>
                      </m:r>
                      <m:r>
                        <a:rPr lang="cs-CZ" sz="2500" b="0" i="1" smtClean="0">
                          <a:latin typeface="Cambria Math" panose="02040503050406030204" pitchFamily="18" charset="0"/>
                          <a:ea typeface="Cambria Math" panose="02040503050406030204" pitchFamily="18" charset="0"/>
                        </a:rPr>
                        <m:t>𝜓</m:t>
                      </m:r>
                      <m:r>
                        <a:rPr lang="cs-CZ" sz="2500" b="0" i="1" smtClean="0">
                          <a:latin typeface="Cambria Math" panose="02040503050406030204" pitchFamily="18" charset="0"/>
                          <a:ea typeface="Cambria Math" panose="02040503050406030204" pitchFamily="18" charset="0"/>
                        </a:rPr>
                        <m:t>∓</m:t>
                      </m:r>
                      <m:r>
                        <m:rPr>
                          <m:sty m:val="p"/>
                        </m:rPr>
                        <a:rPr lang="cs-CZ" sz="2500">
                          <a:latin typeface="Cambria Math" panose="02040503050406030204" pitchFamily="18" charset="0"/>
                          <a:ea typeface="Cambria Math" panose="02040503050406030204" pitchFamily="18" charset="0"/>
                        </a:rPr>
                        <m:t>i</m:t>
                      </m:r>
                      <m:f>
                        <m:fPr>
                          <m:ctrlPr>
                            <a:rPr lang="cs-CZ" sz="2500" b="0" i="1" smtClean="0">
                              <a:latin typeface="Cambria Math" panose="02040503050406030204" pitchFamily="18" charset="0"/>
                            </a:rPr>
                          </m:ctrlPr>
                        </m:fPr>
                        <m:num>
                          <m:r>
                            <a:rPr lang="cs-CZ" sz="2500" b="0" i="1" smtClean="0">
                              <a:latin typeface="Cambria Math" panose="02040503050406030204" pitchFamily="18" charset="0"/>
                            </a:rPr>
                            <m:t>4</m:t>
                          </m:r>
                          <m:r>
                            <a:rPr lang="cs-CZ" sz="2500" b="0" i="1" smtClean="0">
                              <a:latin typeface="Cambria Math" panose="02040503050406030204" pitchFamily="18" charset="0"/>
                              <a:ea typeface="Cambria Math" panose="02040503050406030204" pitchFamily="18" charset="0"/>
                            </a:rPr>
                            <m:t>𝜋</m:t>
                          </m:r>
                          <m:r>
                            <a:rPr lang="cs-CZ" sz="2500" b="0" i="1" smtClean="0">
                              <a:latin typeface="Cambria Math" panose="02040503050406030204" pitchFamily="18" charset="0"/>
                            </a:rPr>
                            <m:t>𝑚</m:t>
                          </m:r>
                        </m:num>
                        <m:den>
                          <m:r>
                            <a:rPr lang="cs-CZ" sz="2500" b="0" i="1" smtClean="0">
                              <a:latin typeface="Cambria Math" panose="02040503050406030204" pitchFamily="18" charset="0"/>
                            </a:rPr>
                            <m:t>h</m:t>
                          </m:r>
                        </m:den>
                      </m:f>
                      <m:acc>
                        <m:accPr>
                          <m:chr m:val="̇"/>
                          <m:ctrlPr>
                            <a:rPr lang="cs-CZ" sz="2500" i="1">
                              <a:latin typeface="Cambria Math" panose="02040503050406030204" pitchFamily="18" charset="0"/>
                              <a:ea typeface="Cambria Math" panose="02040503050406030204" pitchFamily="18" charset="0"/>
                            </a:rPr>
                          </m:ctrlPr>
                        </m:accPr>
                        <m:e>
                          <m:r>
                            <a:rPr lang="cs-CZ" sz="2500" i="1">
                              <a:latin typeface="Cambria Math" panose="02040503050406030204" pitchFamily="18" charset="0"/>
                              <a:ea typeface="Cambria Math" panose="02040503050406030204" pitchFamily="18" charset="0"/>
                            </a:rPr>
                            <m:t>𝜓</m:t>
                          </m:r>
                        </m:e>
                      </m:acc>
                      <m:r>
                        <a:rPr lang="cs-CZ" sz="2500" b="0" i="1" smtClean="0">
                          <a:latin typeface="Cambria Math" panose="02040503050406030204" pitchFamily="18" charset="0"/>
                          <a:ea typeface="Cambria Math" panose="02040503050406030204" pitchFamily="18" charset="0"/>
                        </a:rPr>
                        <m:t>−</m:t>
                      </m:r>
                      <m:f>
                        <m:fPr>
                          <m:ctrlPr>
                            <a:rPr lang="cs-CZ" sz="2500" i="1">
                              <a:latin typeface="Cambria Math" panose="02040503050406030204" pitchFamily="18" charset="0"/>
                            </a:rPr>
                          </m:ctrlPr>
                        </m:fPr>
                        <m:num>
                          <m:r>
                            <a:rPr lang="cs-CZ" sz="2500" i="1">
                              <a:latin typeface="Cambria Math" panose="02040503050406030204" pitchFamily="18" charset="0"/>
                            </a:rPr>
                            <m:t>8</m:t>
                          </m:r>
                          <m:sSup>
                            <m:sSupPr>
                              <m:ctrlPr>
                                <a:rPr lang="cs-CZ" sz="2500" i="1">
                                  <a:latin typeface="Cambria Math" panose="02040503050406030204" pitchFamily="18" charset="0"/>
                                  <a:ea typeface="Cambria Math" panose="02040503050406030204" pitchFamily="18" charset="0"/>
                                </a:rPr>
                              </m:ctrlPr>
                            </m:sSupPr>
                            <m:e>
                              <m:r>
                                <a:rPr lang="cs-CZ" sz="2500" i="1">
                                  <a:latin typeface="Cambria Math" panose="02040503050406030204" pitchFamily="18" charset="0"/>
                                  <a:ea typeface="Cambria Math" panose="02040503050406030204" pitchFamily="18" charset="0"/>
                                </a:rPr>
                                <m:t>𝜋</m:t>
                              </m:r>
                            </m:e>
                            <m:sup>
                              <m:r>
                                <a:rPr lang="cs-CZ" sz="2500" i="1">
                                  <a:latin typeface="Cambria Math" panose="02040503050406030204" pitchFamily="18" charset="0"/>
                                </a:rPr>
                                <m:t>2</m:t>
                              </m:r>
                            </m:sup>
                          </m:sSup>
                          <m:r>
                            <a:rPr lang="cs-CZ" sz="2500" i="1">
                              <a:latin typeface="Cambria Math" panose="02040503050406030204" pitchFamily="18" charset="0"/>
                            </a:rPr>
                            <m:t>𝑚</m:t>
                          </m:r>
                        </m:num>
                        <m:den>
                          <m:sSup>
                            <m:sSupPr>
                              <m:ctrlPr>
                                <a:rPr lang="cs-CZ" sz="2500" i="1">
                                  <a:latin typeface="Cambria Math" panose="02040503050406030204" pitchFamily="18" charset="0"/>
                                </a:rPr>
                              </m:ctrlPr>
                            </m:sSupPr>
                            <m:e>
                              <m:r>
                                <a:rPr lang="cs-CZ" sz="2500" i="1">
                                  <a:latin typeface="Cambria Math" panose="02040503050406030204" pitchFamily="18" charset="0"/>
                                </a:rPr>
                                <m:t>h</m:t>
                              </m:r>
                            </m:e>
                            <m:sup>
                              <m:r>
                                <a:rPr lang="cs-CZ" sz="2500" i="1">
                                  <a:latin typeface="Cambria Math" panose="02040503050406030204" pitchFamily="18" charset="0"/>
                                </a:rPr>
                                <m:t>2</m:t>
                              </m:r>
                            </m:sup>
                          </m:sSup>
                        </m:den>
                      </m:f>
                      <m:r>
                        <a:rPr lang="cs-CZ" sz="2500" b="0" i="1" smtClean="0">
                          <a:latin typeface="Cambria Math" panose="02040503050406030204" pitchFamily="18" charset="0"/>
                        </a:rPr>
                        <m:t>𝑉</m:t>
                      </m:r>
                      <m:r>
                        <a:rPr lang="cs-CZ" sz="2500" i="1">
                          <a:latin typeface="Cambria Math" panose="02040503050406030204" pitchFamily="18" charset="0"/>
                          <a:ea typeface="Cambria Math" panose="02040503050406030204" pitchFamily="18" charset="0"/>
                        </a:rPr>
                        <m:t>𝜓</m:t>
                      </m:r>
                      <m:r>
                        <a:rPr lang="cs-CZ" sz="2500" b="0" i="1" smtClean="0">
                          <a:latin typeface="Cambria Math" panose="02040503050406030204" pitchFamily="18" charset="0"/>
                          <a:ea typeface="Cambria Math" panose="02040503050406030204" pitchFamily="18" charset="0"/>
                        </a:rPr>
                        <m:t>=0</m:t>
                      </m:r>
                    </m:oMath>
                  </m:oMathPara>
                </a14:m>
                <a:endParaRPr lang="cs-CZ" sz="2500" dirty="0"/>
              </a:p>
            </p:txBody>
          </p:sp>
        </mc:Choice>
        <mc:Fallback xmlns="">
          <p:sp>
            <p:nvSpPr>
              <p:cNvPr id="19" name="TextovéPole 18">
                <a:extLst>
                  <a:ext uri="{FF2B5EF4-FFF2-40B4-BE49-F238E27FC236}">
                    <a16:creationId xmlns:a16="http://schemas.microsoft.com/office/drawing/2014/main" id="{E5DE0D10-DCE7-B6A9-2B7C-BF15FE328333}"/>
                  </a:ext>
                </a:extLst>
              </p:cNvPr>
              <p:cNvSpPr txBox="1">
                <a:spLocks noRot="1" noChangeAspect="1" noMove="1" noResize="1" noEditPoints="1" noAdjustHandles="1" noChangeArrowheads="1" noChangeShapeType="1" noTextEdit="1"/>
              </p:cNvSpPr>
              <p:nvPr/>
            </p:nvSpPr>
            <p:spPr>
              <a:xfrm>
                <a:off x="3959461" y="4217082"/>
                <a:ext cx="4298421" cy="771943"/>
              </a:xfrm>
              <a:prstGeom prst="rect">
                <a:avLst/>
              </a:prstGeom>
              <a:blipFill>
                <a:blip r:embed="rId6"/>
                <a:stretch>
                  <a:fillRect/>
                </a:stretch>
              </a:blipFill>
            </p:spPr>
            <p:txBody>
              <a:bodyPr/>
              <a:lstStyle/>
              <a:p>
                <a:r>
                  <a:rPr lang="cs-CZ">
                    <a:noFill/>
                  </a:rPr>
                  <a:t> </a:t>
                </a:r>
              </a:p>
            </p:txBody>
          </p:sp>
        </mc:Fallback>
      </mc:AlternateContent>
      <p:sp>
        <p:nvSpPr>
          <p:cNvPr id="7" name="TextovéPole 6">
            <a:extLst>
              <a:ext uri="{FF2B5EF4-FFF2-40B4-BE49-F238E27FC236}">
                <a16:creationId xmlns:a16="http://schemas.microsoft.com/office/drawing/2014/main" id="{A1BA5C52-738E-8A8B-AE3A-491E8B034685}"/>
              </a:ext>
            </a:extLst>
          </p:cNvPr>
          <p:cNvSpPr txBox="1"/>
          <p:nvPr/>
        </p:nvSpPr>
        <p:spPr>
          <a:xfrm>
            <a:off x="468980" y="1505847"/>
            <a:ext cx="11301679" cy="2400657"/>
          </a:xfrm>
          <a:prstGeom prst="rect">
            <a:avLst/>
          </a:prstGeom>
          <a:noFill/>
        </p:spPr>
        <p:txBody>
          <a:bodyPr wrap="square">
            <a:spAutoFit/>
          </a:bodyPr>
          <a:lstStyle/>
          <a:p>
            <a:pPr>
              <a:buNone/>
            </a:pPr>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2000" dirty="0">
                <a:solidFill>
                  <a:srgbClr val="00B050"/>
                </a:solidFill>
                <a:latin typeface="Cavolini" panose="03000502040302020204" pitchFamily="66" charset="0"/>
                <a:cs typeface="Cavolini" panose="03000502040302020204" pitchFamily="66" charset="0"/>
              </a:rPr>
              <a:t> </a:t>
            </a:r>
            <a:r>
              <a:rPr lang="cs-CZ" sz="2000" dirty="0">
                <a:solidFill>
                  <a:srgbClr val="0070C0"/>
                </a:solidFill>
                <a:latin typeface="Cavolini" panose="03000502040302020204" pitchFamily="66" charset="0"/>
                <a:cs typeface="Cavolini" panose="03000502040302020204" pitchFamily="66" charset="0"/>
              </a:rPr>
              <a:t>uvádí: </a:t>
            </a:r>
          </a:p>
          <a:p>
            <a:pPr>
              <a:buNone/>
            </a:pPr>
            <a:endParaRPr lang="cs-CZ" sz="500" dirty="0">
              <a:solidFill>
                <a:srgbClr val="0070C0"/>
              </a:solidFill>
              <a:latin typeface="Cavolini" panose="03000502040302020204" pitchFamily="66" charset="0"/>
              <a:cs typeface="Cavolini" panose="03000502040302020204" pitchFamily="66" charset="0"/>
            </a:endParaRPr>
          </a:p>
          <a:p>
            <a:pPr>
              <a:buNone/>
            </a:pPr>
            <a:r>
              <a:rPr lang="cs-CZ" sz="2000" dirty="0">
                <a:solidFill>
                  <a:srgbClr val="0070C0"/>
                </a:solidFill>
                <a:latin typeface="Cavolini" panose="03000502040302020204" pitchFamily="66" charset="0"/>
                <a:cs typeface="Cavolini" panose="03000502040302020204" pitchFamily="66" charset="0"/>
              </a:rPr>
              <a:t>„</a:t>
            </a:r>
            <a:r>
              <a:rPr lang="cs-CZ" sz="2000" dirty="0">
                <a:solidFill>
                  <a:schemeClr val="accent2">
                    <a:lumMod val="75000"/>
                  </a:schemeClr>
                </a:solidFill>
                <a:latin typeface="Cavolini" panose="03000502040302020204" pitchFamily="66" charset="0"/>
                <a:cs typeface="Cavolini" panose="03000502040302020204" pitchFamily="66" charset="0"/>
              </a:rPr>
              <a:t>Můžeme se </a:t>
            </a:r>
            <a:r>
              <a:rPr lang="cs-CZ" sz="2000" u="sng" dirty="0">
                <a:solidFill>
                  <a:schemeClr val="accent2">
                    <a:lumMod val="75000"/>
                  </a:schemeClr>
                </a:solidFill>
                <a:latin typeface="Cavolini" panose="03000502040302020204" pitchFamily="66" charset="0"/>
                <a:cs typeface="Cavolini" panose="03000502040302020204" pitchFamily="66" charset="0"/>
              </a:rPr>
              <a:t>prozatímně odvážit </a:t>
            </a:r>
            <a:r>
              <a:rPr lang="cs-CZ" sz="2000" dirty="0">
                <a:solidFill>
                  <a:schemeClr val="accent2">
                    <a:lumMod val="75000"/>
                  </a:schemeClr>
                </a:solidFill>
                <a:latin typeface="Cavolini" panose="03000502040302020204" pitchFamily="66" charset="0"/>
                <a:cs typeface="Cavolini" panose="03000502040302020204" pitchFamily="66" charset="0"/>
              </a:rPr>
              <a:t>jít ještě o krok dále a </a:t>
            </a:r>
            <a:r>
              <a:rPr lang="cs-CZ" sz="2000" u="sng" dirty="0">
                <a:solidFill>
                  <a:schemeClr val="accent2">
                    <a:lumMod val="75000"/>
                  </a:schemeClr>
                </a:solidFill>
                <a:latin typeface="Cavolini" panose="03000502040302020204" pitchFamily="66" charset="0"/>
                <a:cs typeface="Cavolini" panose="03000502040302020204" pitchFamily="66" charset="0"/>
              </a:rPr>
              <a:t>pokusit se </a:t>
            </a:r>
            <a:r>
              <a:rPr lang="cs-CZ" sz="2000" dirty="0">
                <a:solidFill>
                  <a:schemeClr val="accent2">
                    <a:lumMod val="75000"/>
                  </a:schemeClr>
                </a:solidFill>
                <a:latin typeface="Cavolini" panose="03000502040302020204" pitchFamily="66" charset="0"/>
                <a:cs typeface="Cavolini" panose="03000502040302020204" pitchFamily="66" charset="0"/>
              </a:rPr>
              <a:t>tuto rovnici použít </a:t>
            </a:r>
            <a:r>
              <a:rPr lang="cs-CZ" sz="2000" u="sng" dirty="0">
                <a:solidFill>
                  <a:schemeClr val="accent2">
                    <a:lumMod val="75000"/>
                  </a:schemeClr>
                </a:solidFill>
                <a:latin typeface="Cavolini" panose="03000502040302020204" pitchFamily="66" charset="0"/>
                <a:cs typeface="Cavolini" panose="03000502040302020204" pitchFamily="66" charset="0"/>
              </a:rPr>
              <a:t>také</a:t>
            </a:r>
            <a:r>
              <a:rPr lang="cs-CZ" sz="2000" dirty="0">
                <a:solidFill>
                  <a:schemeClr val="accent2">
                    <a:lumMod val="75000"/>
                  </a:schemeClr>
                </a:solidFill>
                <a:latin typeface="Cavolini" panose="03000502040302020204" pitchFamily="66" charset="0"/>
                <a:cs typeface="Cavolini" panose="03000502040302020204" pitchFamily="66" charset="0"/>
              </a:rPr>
              <a:t> v případě, kdy potenciální energie </a:t>
            </a:r>
            <a:r>
              <a:rPr lang="cs-CZ" sz="2000" i="1" dirty="0">
                <a:solidFill>
                  <a:schemeClr val="accent2">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V</a:t>
            </a:r>
            <a:r>
              <a:rPr lang="cs-CZ" sz="2000" i="1" dirty="0">
                <a:solidFill>
                  <a:schemeClr val="accent2">
                    <a:lumMod val="75000"/>
                  </a:schemeClr>
                </a:solidFill>
                <a:latin typeface="Cavolini" panose="03000502040302020204" pitchFamily="66" charset="0"/>
                <a:cs typeface="Cavolini" panose="03000502040302020204" pitchFamily="66" charset="0"/>
              </a:rPr>
              <a:t> </a:t>
            </a:r>
            <a:r>
              <a:rPr lang="cs-CZ" sz="2000" u="sng" dirty="0">
                <a:solidFill>
                  <a:schemeClr val="accent2">
                    <a:lumMod val="75000"/>
                  </a:schemeClr>
                </a:solidFill>
                <a:latin typeface="Cavolini" panose="03000502040302020204" pitchFamily="66" charset="0"/>
                <a:cs typeface="Cavolini" panose="03000502040302020204" pitchFamily="66" charset="0"/>
              </a:rPr>
              <a:t>explicitně obsahuje čas</a:t>
            </a:r>
            <a:r>
              <a:rPr lang="cs-CZ" sz="2000" dirty="0">
                <a:solidFill>
                  <a:schemeClr val="accent2">
                    <a:lumMod val="75000"/>
                  </a:schemeClr>
                </a:solidFill>
                <a:latin typeface="Cavolini" panose="03000502040302020204" pitchFamily="66" charset="0"/>
                <a:cs typeface="Cavolini" panose="03000502040302020204" pitchFamily="66" charset="0"/>
              </a:rPr>
              <a:t>. Vůbec není zřejmé, že jde o správné zobecnění (…). </a:t>
            </a:r>
            <a:r>
              <a:rPr lang="cs-CZ" sz="2000" dirty="0">
                <a:solidFill>
                  <a:schemeClr val="accent2">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Úspěch však náš postup ospravedlní</a:t>
            </a:r>
            <a:r>
              <a:rPr lang="cs-CZ" sz="2000" dirty="0">
                <a:solidFill>
                  <a:srgbClr val="0070C0"/>
                </a:solidFill>
                <a:latin typeface="Cavolini" panose="03000502040302020204" pitchFamily="66" charset="0"/>
                <a:cs typeface="Cavolini" panose="03000502040302020204" pitchFamily="66" charset="0"/>
              </a:rPr>
              <a:t>.“</a:t>
            </a:r>
          </a:p>
          <a:p>
            <a:pPr>
              <a:buNone/>
            </a:pPr>
            <a:endParaRPr lang="cs-CZ" sz="500" dirty="0">
              <a:solidFill>
                <a:srgbClr val="0070C0"/>
              </a:solidFill>
              <a:latin typeface="Cavolini" panose="03000502040302020204" pitchFamily="66" charset="0"/>
              <a:cs typeface="Cavolini" panose="03000502040302020204" pitchFamily="66" charset="0"/>
            </a:endParaRPr>
          </a:p>
          <a:p>
            <a:pPr>
              <a:buNone/>
            </a:pPr>
            <a:r>
              <a:rPr lang="cs-CZ" sz="2000" dirty="0">
                <a:solidFill>
                  <a:srgbClr val="0070C0"/>
                </a:solidFill>
                <a:latin typeface="Cavolini" panose="03000502040302020204" pitchFamily="66" charset="0"/>
                <a:cs typeface="Cavolini" panose="03000502040302020204" pitchFamily="66" charset="0"/>
              </a:rPr>
              <a:t>I stalo se. </a:t>
            </a:r>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2000" dirty="0">
                <a:solidFill>
                  <a:srgbClr val="00B050"/>
                </a:solidFill>
                <a:latin typeface="Cavolini" panose="03000502040302020204" pitchFamily="66" charset="0"/>
                <a:cs typeface="Cavolini" panose="03000502040302020204" pitchFamily="66" charset="0"/>
              </a:rPr>
              <a:t> </a:t>
            </a:r>
            <a:r>
              <a:rPr lang="cs-CZ" sz="2000" dirty="0">
                <a:solidFill>
                  <a:srgbClr val="0070C0"/>
                </a:solidFill>
                <a:latin typeface="Cavolini" panose="03000502040302020204" pitchFamily="66" charset="0"/>
                <a:cs typeface="Cavolini" panose="03000502040302020204" pitchFamily="66" charset="0"/>
              </a:rPr>
              <a:t>úspěšně vyřešil problém interakce světla s atomem (dostal mj. Heisenbergovu-</a:t>
            </a:r>
            <a:r>
              <a:rPr lang="cs-CZ" sz="2000" dirty="0" err="1">
                <a:solidFill>
                  <a:srgbClr val="0070C0"/>
                </a:solidFill>
                <a:latin typeface="Cavolini" panose="03000502040302020204" pitchFamily="66" charset="0"/>
                <a:cs typeface="Cavolini" panose="03000502040302020204" pitchFamily="66" charset="0"/>
              </a:rPr>
              <a:t>Kramersovu</a:t>
            </a:r>
            <a:r>
              <a:rPr lang="cs-CZ" sz="2000" dirty="0">
                <a:solidFill>
                  <a:srgbClr val="0070C0"/>
                </a:solidFill>
                <a:latin typeface="Cavolini" panose="03000502040302020204" pitchFamily="66" charset="0"/>
                <a:cs typeface="Cavolini" panose="03000502040302020204" pitchFamily="66" charset="0"/>
              </a:rPr>
              <a:t> formuli).</a:t>
            </a:r>
          </a:p>
        </p:txBody>
      </p:sp>
      <p:sp>
        <p:nvSpPr>
          <p:cNvPr id="6" name="TextovéPole 5">
            <a:extLst>
              <a:ext uri="{FF2B5EF4-FFF2-40B4-BE49-F238E27FC236}">
                <a16:creationId xmlns:a16="http://schemas.microsoft.com/office/drawing/2014/main" id="{D9156118-901B-6EA3-0655-87553AE1FD22}"/>
              </a:ext>
            </a:extLst>
          </p:cNvPr>
          <p:cNvSpPr txBox="1"/>
          <p:nvPr/>
        </p:nvSpPr>
        <p:spPr>
          <a:xfrm>
            <a:off x="11363013" y="0"/>
            <a:ext cx="550151" cy="507831"/>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IV</a:t>
            </a:r>
          </a:p>
        </p:txBody>
      </p:sp>
      <p:cxnSp>
        <p:nvCxnSpPr>
          <p:cNvPr id="3" name="Přímá spojnice se šipkou 2">
            <a:extLst>
              <a:ext uri="{FF2B5EF4-FFF2-40B4-BE49-F238E27FC236}">
                <a16:creationId xmlns:a16="http://schemas.microsoft.com/office/drawing/2014/main" id="{09920311-AD05-D6BC-70C0-8A4D7CC541AC}"/>
              </a:ext>
            </a:extLst>
          </p:cNvPr>
          <p:cNvCxnSpPr/>
          <p:nvPr/>
        </p:nvCxnSpPr>
        <p:spPr>
          <a:xfrm flipH="1">
            <a:off x="6526306" y="4849906"/>
            <a:ext cx="681318" cy="914400"/>
          </a:xfrm>
          <a:prstGeom prst="straightConnector1">
            <a:avLst/>
          </a:prstGeom>
          <a:ln w="28575">
            <a:solidFill>
              <a:srgbClr val="FF0000"/>
            </a:solidFill>
            <a:headEnd type="stealth" w="lg" len="lg"/>
            <a:tailEnd type="oval" w="lg" len="lg"/>
          </a:ln>
        </p:spPr>
        <p:style>
          <a:lnRef idx="2">
            <a:schemeClr val="accent1"/>
          </a:lnRef>
          <a:fillRef idx="0">
            <a:schemeClr val="accent1"/>
          </a:fillRef>
          <a:effectRef idx="1">
            <a:schemeClr val="accent1"/>
          </a:effectRef>
          <a:fontRef idx="minor">
            <a:schemeClr val="tx1"/>
          </a:fontRef>
        </p:style>
      </p:cxnSp>
      <p:sp>
        <p:nvSpPr>
          <p:cNvPr id="5" name="TextovéPole 4">
            <a:extLst>
              <a:ext uri="{FF2B5EF4-FFF2-40B4-BE49-F238E27FC236}">
                <a16:creationId xmlns:a16="http://schemas.microsoft.com/office/drawing/2014/main" id="{455BF7E7-8AB2-A1B5-F913-7E78779370A4}"/>
              </a:ext>
            </a:extLst>
          </p:cNvPr>
          <p:cNvSpPr txBox="1"/>
          <p:nvPr/>
        </p:nvSpPr>
        <p:spPr>
          <a:xfrm>
            <a:off x="6331947" y="5849051"/>
            <a:ext cx="2982355" cy="430887"/>
          </a:xfrm>
          <a:prstGeom prst="rect">
            <a:avLst/>
          </a:prstGeom>
          <a:noFill/>
        </p:spPr>
        <p:txBody>
          <a:bodyPr wrap="none" rtlCol="0">
            <a:spAutoFit/>
          </a:bodyPr>
          <a:lstStyle/>
          <a:p>
            <a:r>
              <a:rPr lang="cs-CZ" sz="2200" i="1" dirty="0">
                <a:solidFill>
                  <a:srgbClr val="FF0000"/>
                </a:solidFill>
              </a:rPr>
              <a:t>V</a:t>
            </a:r>
            <a:r>
              <a:rPr lang="cs-CZ" sz="2200" dirty="0">
                <a:solidFill>
                  <a:srgbClr val="FF0000"/>
                </a:solidFill>
              </a:rPr>
              <a:t> </a:t>
            </a:r>
            <a:r>
              <a:rPr lang="cs-CZ" sz="2200" dirty="0">
                <a:solidFill>
                  <a:srgbClr val="FF0000"/>
                </a:solidFill>
                <a:effectLst>
                  <a:outerShdw blurRad="38100" dist="38100" dir="2700000" algn="tl">
                    <a:srgbClr val="000000">
                      <a:alpha val="43137"/>
                    </a:srgbClr>
                  </a:outerShdw>
                </a:effectLst>
              </a:rPr>
              <a:t>může</a:t>
            </a:r>
            <a:r>
              <a:rPr lang="cs-CZ" sz="2200" dirty="0">
                <a:solidFill>
                  <a:srgbClr val="FF0000"/>
                </a:solidFill>
              </a:rPr>
              <a:t> záviset na čase</a:t>
            </a:r>
          </a:p>
        </p:txBody>
      </p:sp>
      <mc:AlternateContent xmlns:mc="http://schemas.openxmlformats.org/markup-compatibility/2006" xmlns:a14="http://schemas.microsoft.com/office/drawing/2010/main">
        <mc:Choice Requires="a14">
          <p:sp>
            <p:nvSpPr>
              <p:cNvPr id="10" name="TextovéPole 9">
                <a:extLst>
                  <a:ext uri="{FF2B5EF4-FFF2-40B4-BE49-F238E27FC236}">
                    <a16:creationId xmlns:a16="http://schemas.microsoft.com/office/drawing/2014/main" id="{F15D4FB6-FDED-38A7-959E-0012B4E47C61}"/>
                  </a:ext>
                </a:extLst>
              </p:cNvPr>
              <p:cNvSpPr txBox="1"/>
              <p:nvPr/>
            </p:nvSpPr>
            <p:spPr>
              <a:xfrm>
                <a:off x="8664388" y="4375375"/>
                <a:ext cx="910848" cy="47705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cs-CZ" sz="2500" i="1" smtClean="0">
                          <a:latin typeface="Cambria Math" panose="02040503050406030204" pitchFamily="18" charset="0"/>
                          <a:ea typeface="Cambria Math" panose="02040503050406030204" pitchFamily="18" charset="0"/>
                        </a:rPr>
                        <m:t>𝜓</m:t>
                      </m:r>
                      <m:d>
                        <m:dPr>
                          <m:ctrlPr>
                            <a:rPr lang="cs-CZ" sz="2500" b="0" i="1" smtClean="0">
                              <a:latin typeface="Cambria Math" panose="02040503050406030204" pitchFamily="18" charset="0"/>
                              <a:ea typeface="Cambria Math" panose="02040503050406030204" pitchFamily="18" charset="0"/>
                            </a:rPr>
                          </m:ctrlPr>
                        </m:dPr>
                        <m:e>
                          <m:acc>
                            <m:accPr>
                              <m:chr m:val="⃗"/>
                              <m:ctrlPr>
                                <a:rPr lang="cs-CZ" sz="2500" b="0" i="1" smtClean="0">
                                  <a:latin typeface="Cambria Math" panose="02040503050406030204" pitchFamily="18" charset="0"/>
                                  <a:ea typeface="Cambria Math" panose="02040503050406030204" pitchFamily="18" charset="0"/>
                                </a:rPr>
                              </m:ctrlPr>
                            </m:accPr>
                            <m:e>
                              <m:r>
                                <a:rPr lang="cs-CZ" sz="2500" b="0" i="1" smtClean="0">
                                  <a:latin typeface="Cambria Math" panose="02040503050406030204" pitchFamily="18" charset="0"/>
                                  <a:ea typeface="Cambria Math" panose="02040503050406030204" pitchFamily="18" charset="0"/>
                                </a:rPr>
                                <m:t>𝑟</m:t>
                              </m:r>
                            </m:e>
                          </m:acc>
                          <m:r>
                            <a:rPr lang="cs-CZ" sz="2500" b="0" i="1" smtClean="0">
                              <a:latin typeface="Cambria Math" panose="02040503050406030204" pitchFamily="18" charset="0"/>
                              <a:ea typeface="Cambria Math" panose="02040503050406030204" pitchFamily="18" charset="0"/>
                            </a:rPr>
                            <m:t>,</m:t>
                          </m:r>
                          <m:r>
                            <a:rPr lang="cs-CZ" sz="2500" b="0" i="1" smtClean="0">
                              <a:latin typeface="Cambria Math" panose="02040503050406030204" pitchFamily="18" charset="0"/>
                              <a:ea typeface="Cambria Math" panose="02040503050406030204" pitchFamily="18" charset="0"/>
                            </a:rPr>
                            <m:t>𝑡</m:t>
                          </m:r>
                        </m:e>
                      </m:d>
                    </m:oMath>
                  </m:oMathPara>
                </a14:m>
                <a:endParaRPr lang="cs-CZ" dirty="0"/>
              </a:p>
            </p:txBody>
          </p:sp>
        </mc:Choice>
        <mc:Fallback xmlns="">
          <p:sp>
            <p:nvSpPr>
              <p:cNvPr id="10" name="TextovéPole 9">
                <a:extLst>
                  <a:ext uri="{FF2B5EF4-FFF2-40B4-BE49-F238E27FC236}">
                    <a16:creationId xmlns:a16="http://schemas.microsoft.com/office/drawing/2014/main" id="{F15D4FB6-FDED-38A7-959E-0012B4E47C61}"/>
                  </a:ext>
                </a:extLst>
              </p:cNvPr>
              <p:cNvSpPr txBox="1">
                <a:spLocks noRot="1" noChangeAspect="1" noMove="1" noResize="1" noEditPoints="1" noAdjustHandles="1" noChangeArrowheads="1" noChangeShapeType="1" noTextEdit="1"/>
              </p:cNvSpPr>
              <p:nvPr/>
            </p:nvSpPr>
            <p:spPr>
              <a:xfrm>
                <a:off x="8664388" y="4375375"/>
                <a:ext cx="910848" cy="477054"/>
              </a:xfrm>
              <a:prstGeom prst="rect">
                <a:avLst/>
              </a:prstGeom>
              <a:blipFill>
                <a:blip r:embed="rId7"/>
                <a:stretch>
                  <a:fillRect l="-6000" t="-19231" r="-23333" b="-15385"/>
                </a:stretch>
              </a:blipFill>
            </p:spPr>
            <p:txBody>
              <a:bodyPr/>
              <a:lstStyle/>
              <a:p>
                <a:r>
                  <a:rPr lang="cs-CZ">
                    <a:noFill/>
                  </a:rPr>
                  <a:t> </a:t>
                </a:r>
              </a:p>
            </p:txBody>
          </p:sp>
        </mc:Fallback>
      </mc:AlternateContent>
    </p:spTree>
    <p:extLst>
      <p:ext uri="{BB962C8B-B14F-4D97-AF65-F5344CB8AC3E}">
        <p14:creationId xmlns:p14="http://schemas.microsoft.com/office/powerpoint/2010/main" val="1796408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1"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54638-480B-3352-259C-7CB89E3A5EF2}"/>
            </a:ext>
          </a:extLst>
        </p:cNvPr>
        <p:cNvGrpSpPr/>
        <p:nvPr/>
      </p:nvGrpSpPr>
      <p:grpSpPr>
        <a:xfrm>
          <a:off x="0" y="0"/>
          <a:ext cx="0" cy="0"/>
          <a:chOff x="0" y="0"/>
          <a:chExt cx="0" cy="0"/>
        </a:xfrm>
      </p:grpSpPr>
      <p:sp>
        <p:nvSpPr>
          <p:cNvPr id="2" name="Obdélník 1">
            <a:extLst>
              <a:ext uri="{FF2B5EF4-FFF2-40B4-BE49-F238E27FC236}">
                <a16:creationId xmlns:a16="http://schemas.microsoft.com/office/drawing/2014/main" id="{C26E2A6F-9D0C-70A8-0417-71C1EEDD06DE}"/>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A67E7E2E-20F7-7BDB-F374-93564836BC6F}"/>
              </a:ext>
            </a:extLst>
          </p:cNvPr>
          <p:cNvSpPr txBox="1"/>
          <p:nvPr/>
        </p:nvSpPr>
        <p:spPr>
          <a:xfrm>
            <a:off x="2911558" y="28602"/>
            <a:ext cx="6251299" cy="461665"/>
          </a:xfrm>
          <a:prstGeom prst="rect">
            <a:avLst/>
          </a:prstGeom>
          <a:noFill/>
        </p:spPr>
        <p:txBody>
          <a:bodyPr wrap="squar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časovou vlnovou rovnici </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14" name="TextovéPole 13">
            <a:extLst>
              <a:ext uri="{FF2B5EF4-FFF2-40B4-BE49-F238E27FC236}">
                <a16:creationId xmlns:a16="http://schemas.microsoft.com/office/drawing/2014/main" id="{0176887E-19BA-D355-85FA-EA0670F8D297}"/>
              </a:ext>
            </a:extLst>
          </p:cNvPr>
          <p:cNvSpPr txBox="1"/>
          <p:nvPr/>
        </p:nvSpPr>
        <p:spPr>
          <a:xfrm>
            <a:off x="1551114" y="5863379"/>
            <a:ext cx="9167161" cy="430887"/>
          </a:xfrm>
          <a:prstGeom prst="rect">
            <a:avLst/>
          </a:prstGeom>
          <a:noFill/>
        </p:spPr>
        <p:txBody>
          <a:bodyPr wrap="square" rtlCol="0">
            <a:spAutoFit/>
          </a:bodyPr>
          <a:lstStyle/>
          <a:p>
            <a:pPr algn="ctr"/>
            <a:r>
              <a:rPr lang="cs-CZ" sz="2200" cap="small"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2200" cap="small" dirty="0">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200" cap="small" dirty="0">
                <a:solidFill>
                  <a:srgbClr val="0070C0"/>
                </a:solidFill>
                <a:latin typeface="Cavolini" panose="03000502040302020204" pitchFamily="66" charset="0"/>
                <a:cs typeface="Cavolini" panose="03000502040302020204" pitchFamily="66" charset="0"/>
              </a:rPr>
              <a:t>zpočátku nepřijímal </a:t>
            </a:r>
            <a:r>
              <a:rPr lang="cs-CZ" sz="2200" u="sng" cap="small" dirty="0">
                <a:solidFill>
                  <a:srgbClr val="0070C0"/>
                </a:solidFill>
                <a:latin typeface="Cavolini" panose="03000502040302020204" pitchFamily="66" charset="0"/>
                <a:cs typeface="Cavolini" panose="03000502040302020204" pitchFamily="66" charset="0"/>
              </a:rPr>
              <a:t>komplexní</a:t>
            </a:r>
            <a:r>
              <a:rPr lang="cs-CZ" sz="2200" cap="small" dirty="0">
                <a:solidFill>
                  <a:srgbClr val="0070C0"/>
                </a:solidFill>
                <a:latin typeface="Cavolini" panose="03000502040302020204" pitchFamily="66" charset="0"/>
                <a:cs typeface="Cavolini" panose="03000502040302020204" pitchFamily="66" charset="0"/>
              </a:rPr>
              <a:t> vlnovou funkci </a:t>
            </a:r>
            <a:r>
              <a:rPr lang="cs-CZ" sz="2200" dirty="0">
                <a:solidFill>
                  <a:srgbClr val="0070C0"/>
                </a:solidFill>
                <a:latin typeface="Cavolini" panose="03000502040302020204" pitchFamily="66" charset="0"/>
                <a:cs typeface="Cavolini" panose="03000502040302020204" pitchFamily="66" charset="0"/>
              </a:rPr>
              <a:t>...</a:t>
            </a:r>
          </a:p>
        </p:txBody>
      </p:sp>
      <mc:AlternateContent xmlns:mc="http://schemas.openxmlformats.org/markup-compatibility/2006" xmlns:a14="http://schemas.microsoft.com/office/drawing/2010/main">
        <mc:Choice Requires="a14">
          <p:sp>
            <p:nvSpPr>
              <p:cNvPr id="6" name="TextovéPole 5">
                <a:extLst>
                  <a:ext uri="{FF2B5EF4-FFF2-40B4-BE49-F238E27FC236}">
                    <a16:creationId xmlns:a16="http://schemas.microsoft.com/office/drawing/2014/main" id="{B0EF4171-5B5A-4EB7-D2E1-A167A2EA5D4C}"/>
                  </a:ext>
                </a:extLst>
              </p:cNvPr>
              <p:cNvSpPr txBox="1"/>
              <p:nvPr/>
            </p:nvSpPr>
            <p:spPr>
              <a:xfrm>
                <a:off x="3959461" y="4217082"/>
                <a:ext cx="4298421" cy="771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500" b="0" i="1" smtClean="0">
                          <a:latin typeface="Cambria Math" panose="02040503050406030204" pitchFamily="18" charset="0"/>
                          <a:ea typeface="Cambria Math" panose="02040503050406030204" pitchFamily="18" charset="0"/>
                        </a:rPr>
                        <m:t>∆</m:t>
                      </m:r>
                      <m:r>
                        <a:rPr lang="cs-CZ" sz="2500" b="0" i="1" smtClean="0">
                          <a:latin typeface="Cambria Math" panose="02040503050406030204" pitchFamily="18" charset="0"/>
                          <a:ea typeface="Cambria Math" panose="02040503050406030204" pitchFamily="18" charset="0"/>
                        </a:rPr>
                        <m:t>𝜓</m:t>
                      </m:r>
                      <m:r>
                        <a:rPr lang="cs-CZ" sz="2500" b="0" i="1" smtClean="0">
                          <a:latin typeface="Cambria Math" panose="02040503050406030204" pitchFamily="18" charset="0"/>
                          <a:ea typeface="Cambria Math" panose="02040503050406030204" pitchFamily="18" charset="0"/>
                        </a:rPr>
                        <m:t>∓</m:t>
                      </m:r>
                      <m:r>
                        <m:rPr>
                          <m:sty m:val="p"/>
                        </m:rPr>
                        <a:rPr lang="cs-CZ" sz="2500">
                          <a:highlight>
                            <a:srgbClr val="FFFF00"/>
                          </a:highlight>
                          <a:latin typeface="Cambria Math" panose="02040503050406030204" pitchFamily="18" charset="0"/>
                          <a:ea typeface="Cambria Math" panose="02040503050406030204" pitchFamily="18" charset="0"/>
                        </a:rPr>
                        <m:t>i</m:t>
                      </m:r>
                      <m:f>
                        <m:fPr>
                          <m:ctrlPr>
                            <a:rPr lang="cs-CZ" sz="2500" b="0" i="1" smtClean="0">
                              <a:latin typeface="Cambria Math" panose="02040503050406030204" pitchFamily="18" charset="0"/>
                            </a:rPr>
                          </m:ctrlPr>
                        </m:fPr>
                        <m:num>
                          <m:r>
                            <a:rPr lang="cs-CZ" sz="2500" b="0" i="1" smtClean="0">
                              <a:latin typeface="Cambria Math" panose="02040503050406030204" pitchFamily="18" charset="0"/>
                            </a:rPr>
                            <m:t>4</m:t>
                          </m:r>
                          <m:r>
                            <a:rPr lang="cs-CZ" sz="2500" b="0" i="1" smtClean="0">
                              <a:latin typeface="Cambria Math" panose="02040503050406030204" pitchFamily="18" charset="0"/>
                              <a:ea typeface="Cambria Math" panose="02040503050406030204" pitchFamily="18" charset="0"/>
                            </a:rPr>
                            <m:t>𝜋</m:t>
                          </m:r>
                          <m:r>
                            <a:rPr lang="cs-CZ" sz="2500" b="0" i="1" smtClean="0">
                              <a:latin typeface="Cambria Math" panose="02040503050406030204" pitchFamily="18" charset="0"/>
                            </a:rPr>
                            <m:t>𝑚</m:t>
                          </m:r>
                        </m:num>
                        <m:den>
                          <m:r>
                            <a:rPr lang="cs-CZ" sz="2500" b="0" i="1" smtClean="0">
                              <a:latin typeface="Cambria Math" panose="02040503050406030204" pitchFamily="18" charset="0"/>
                            </a:rPr>
                            <m:t>h</m:t>
                          </m:r>
                        </m:den>
                      </m:f>
                      <m:acc>
                        <m:accPr>
                          <m:chr m:val="̇"/>
                          <m:ctrlPr>
                            <a:rPr lang="cs-CZ" sz="2500" i="1">
                              <a:latin typeface="Cambria Math" panose="02040503050406030204" pitchFamily="18" charset="0"/>
                              <a:ea typeface="Cambria Math" panose="02040503050406030204" pitchFamily="18" charset="0"/>
                            </a:rPr>
                          </m:ctrlPr>
                        </m:accPr>
                        <m:e>
                          <m:r>
                            <a:rPr lang="cs-CZ" sz="2500" i="1">
                              <a:latin typeface="Cambria Math" panose="02040503050406030204" pitchFamily="18" charset="0"/>
                              <a:ea typeface="Cambria Math" panose="02040503050406030204" pitchFamily="18" charset="0"/>
                            </a:rPr>
                            <m:t>𝜓</m:t>
                          </m:r>
                        </m:e>
                      </m:acc>
                      <m:r>
                        <a:rPr lang="cs-CZ" sz="2500" b="0" i="1" smtClean="0">
                          <a:latin typeface="Cambria Math" panose="02040503050406030204" pitchFamily="18" charset="0"/>
                          <a:ea typeface="Cambria Math" panose="02040503050406030204" pitchFamily="18" charset="0"/>
                        </a:rPr>
                        <m:t>−</m:t>
                      </m:r>
                      <m:f>
                        <m:fPr>
                          <m:ctrlPr>
                            <a:rPr lang="cs-CZ" sz="2500" i="1">
                              <a:latin typeface="Cambria Math" panose="02040503050406030204" pitchFamily="18" charset="0"/>
                            </a:rPr>
                          </m:ctrlPr>
                        </m:fPr>
                        <m:num>
                          <m:r>
                            <a:rPr lang="cs-CZ" sz="2500" i="1">
                              <a:latin typeface="Cambria Math" panose="02040503050406030204" pitchFamily="18" charset="0"/>
                            </a:rPr>
                            <m:t>8</m:t>
                          </m:r>
                          <m:sSup>
                            <m:sSupPr>
                              <m:ctrlPr>
                                <a:rPr lang="cs-CZ" sz="2500" i="1">
                                  <a:latin typeface="Cambria Math" panose="02040503050406030204" pitchFamily="18" charset="0"/>
                                  <a:ea typeface="Cambria Math" panose="02040503050406030204" pitchFamily="18" charset="0"/>
                                </a:rPr>
                              </m:ctrlPr>
                            </m:sSupPr>
                            <m:e>
                              <m:r>
                                <a:rPr lang="cs-CZ" sz="2500" i="1">
                                  <a:latin typeface="Cambria Math" panose="02040503050406030204" pitchFamily="18" charset="0"/>
                                  <a:ea typeface="Cambria Math" panose="02040503050406030204" pitchFamily="18" charset="0"/>
                                </a:rPr>
                                <m:t>𝜋</m:t>
                              </m:r>
                            </m:e>
                            <m:sup>
                              <m:r>
                                <a:rPr lang="cs-CZ" sz="2500" i="1">
                                  <a:latin typeface="Cambria Math" panose="02040503050406030204" pitchFamily="18" charset="0"/>
                                </a:rPr>
                                <m:t>2</m:t>
                              </m:r>
                            </m:sup>
                          </m:sSup>
                          <m:r>
                            <a:rPr lang="cs-CZ" sz="2500" i="1">
                              <a:latin typeface="Cambria Math" panose="02040503050406030204" pitchFamily="18" charset="0"/>
                            </a:rPr>
                            <m:t>𝑚</m:t>
                          </m:r>
                        </m:num>
                        <m:den>
                          <m:sSup>
                            <m:sSupPr>
                              <m:ctrlPr>
                                <a:rPr lang="cs-CZ" sz="2500" i="1">
                                  <a:latin typeface="Cambria Math" panose="02040503050406030204" pitchFamily="18" charset="0"/>
                                </a:rPr>
                              </m:ctrlPr>
                            </m:sSupPr>
                            <m:e>
                              <m:r>
                                <a:rPr lang="cs-CZ" sz="2500" i="1">
                                  <a:latin typeface="Cambria Math" panose="02040503050406030204" pitchFamily="18" charset="0"/>
                                </a:rPr>
                                <m:t>h</m:t>
                              </m:r>
                            </m:e>
                            <m:sup>
                              <m:r>
                                <a:rPr lang="cs-CZ" sz="2500" i="1">
                                  <a:latin typeface="Cambria Math" panose="02040503050406030204" pitchFamily="18" charset="0"/>
                                </a:rPr>
                                <m:t>2</m:t>
                              </m:r>
                            </m:sup>
                          </m:sSup>
                        </m:den>
                      </m:f>
                      <m:r>
                        <a:rPr lang="cs-CZ" sz="2500" b="0" i="1" smtClean="0">
                          <a:latin typeface="Cambria Math" panose="02040503050406030204" pitchFamily="18" charset="0"/>
                        </a:rPr>
                        <m:t>𝑉</m:t>
                      </m:r>
                      <m:r>
                        <a:rPr lang="cs-CZ" sz="2500" i="1">
                          <a:latin typeface="Cambria Math" panose="02040503050406030204" pitchFamily="18" charset="0"/>
                          <a:ea typeface="Cambria Math" panose="02040503050406030204" pitchFamily="18" charset="0"/>
                        </a:rPr>
                        <m:t>𝜓</m:t>
                      </m:r>
                      <m:r>
                        <a:rPr lang="cs-CZ" sz="2500" b="0" i="1" smtClean="0">
                          <a:latin typeface="Cambria Math" panose="02040503050406030204" pitchFamily="18" charset="0"/>
                          <a:ea typeface="Cambria Math" panose="02040503050406030204" pitchFamily="18" charset="0"/>
                        </a:rPr>
                        <m:t>=0</m:t>
                      </m:r>
                    </m:oMath>
                  </m:oMathPara>
                </a14:m>
                <a:endParaRPr lang="cs-CZ" sz="2500" dirty="0"/>
              </a:p>
            </p:txBody>
          </p:sp>
        </mc:Choice>
        <mc:Fallback xmlns="">
          <p:sp>
            <p:nvSpPr>
              <p:cNvPr id="6" name="TextovéPole 5">
                <a:extLst>
                  <a:ext uri="{FF2B5EF4-FFF2-40B4-BE49-F238E27FC236}">
                    <a16:creationId xmlns:a16="http://schemas.microsoft.com/office/drawing/2014/main" id="{B0EF4171-5B5A-4EB7-D2E1-A167A2EA5D4C}"/>
                  </a:ext>
                </a:extLst>
              </p:cNvPr>
              <p:cNvSpPr txBox="1">
                <a:spLocks noRot="1" noChangeAspect="1" noMove="1" noResize="1" noEditPoints="1" noAdjustHandles="1" noChangeArrowheads="1" noChangeShapeType="1" noTextEdit="1"/>
              </p:cNvSpPr>
              <p:nvPr/>
            </p:nvSpPr>
            <p:spPr>
              <a:xfrm>
                <a:off x="3959461" y="4217082"/>
                <a:ext cx="4298421" cy="771943"/>
              </a:xfrm>
              <a:prstGeom prst="rect">
                <a:avLst/>
              </a:prstGeom>
              <a:blipFill>
                <a:blip r:embed="rId2"/>
                <a:stretch>
                  <a:fillRect/>
                </a:stretch>
              </a:blipFill>
            </p:spPr>
            <p:txBody>
              <a:bodyPr/>
              <a:lstStyle/>
              <a:p>
                <a:r>
                  <a:rPr lang="cs-CZ">
                    <a:noFill/>
                  </a:rPr>
                  <a:t> </a:t>
                </a:r>
              </a:p>
            </p:txBody>
          </p:sp>
        </mc:Fallback>
      </mc:AlternateContent>
      <p:sp>
        <p:nvSpPr>
          <p:cNvPr id="7" name="Obdélník 6">
            <a:extLst>
              <a:ext uri="{FF2B5EF4-FFF2-40B4-BE49-F238E27FC236}">
                <a16:creationId xmlns:a16="http://schemas.microsoft.com/office/drawing/2014/main" id="{3AA0010E-81F1-F8F9-1E4F-7F4CC3B341C9}"/>
              </a:ext>
            </a:extLst>
          </p:cNvPr>
          <p:cNvSpPr/>
          <p:nvPr/>
        </p:nvSpPr>
        <p:spPr>
          <a:xfrm>
            <a:off x="3864992" y="4060504"/>
            <a:ext cx="4477730" cy="1106797"/>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5" name="TextovéPole 4">
            <a:extLst>
              <a:ext uri="{FF2B5EF4-FFF2-40B4-BE49-F238E27FC236}">
                <a16:creationId xmlns:a16="http://schemas.microsoft.com/office/drawing/2014/main" id="{5DD81C5D-8684-F8A0-6615-CFDFF9006E3C}"/>
              </a:ext>
            </a:extLst>
          </p:cNvPr>
          <p:cNvSpPr txBox="1"/>
          <p:nvPr/>
        </p:nvSpPr>
        <p:spPr>
          <a:xfrm>
            <a:off x="11363013" y="0"/>
            <a:ext cx="550151" cy="507831"/>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IV</a:t>
            </a:r>
          </a:p>
        </p:txBody>
      </p:sp>
      <mc:AlternateContent xmlns:mc="http://schemas.openxmlformats.org/markup-compatibility/2006" xmlns:a14="http://schemas.microsoft.com/office/drawing/2010/main">
        <mc:Choice Requires="a14">
          <p:sp>
            <p:nvSpPr>
              <p:cNvPr id="9" name="TextovéPole 8">
                <a:extLst>
                  <a:ext uri="{FF2B5EF4-FFF2-40B4-BE49-F238E27FC236}">
                    <a16:creationId xmlns:a16="http://schemas.microsoft.com/office/drawing/2014/main" id="{4992986D-1C72-02DB-0279-5EC3BBC30C41}"/>
                  </a:ext>
                </a:extLst>
              </p:cNvPr>
              <p:cNvSpPr txBox="1"/>
              <p:nvPr/>
            </p:nvSpPr>
            <p:spPr>
              <a:xfrm>
                <a:off x="8664388" y="4375375"/>
                <a:ext cx="910848" cy="47705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cs-CZ" sz="2500" i="1" smtClean="0">
                          <a:latin typeface="Cambria Math" panose="02040503050406030204" pitchFamily="18" charset="0"/>
                          <a:ea typeface="Cambria Math" panose="02040503050406030204" pitchFamily="18" charset="0"/>
                        </a:rPr>
                        <m:t>𝜓</m:t>
                      </m:r>
                      <m:d>
                        <m:dPr>
                          <m:ctrlPr>
                            <a:rPr lang="cs-CZ" sz="2500" b="0" i="1" smtClean="0">
                              <a:latin typeface="Cambria Math" panose="02040503050406030204" pitchFamily="18" charset="0"/>
                              <a:ea typeface="Cambria Math" panose="02040503050406030204" pitchFamily="18" charset="0"/>
                            </a:rPr>
                          </m:ctrlPr>
                        </m:dPr>
                        <m:e>
                          <m:acc>
                            <m:accPr>
                              <m:chr m:val="⃗"/>
                              <m:ctrlPr>
                                <a:rPr lang="cs-CZ" sz="2500" b="0" i="1" smtClean="0">
                                  <a:latin typeface="Cambria Math" panose="02040503050406030204" pitchFamily="18" charset="0"/>
                                  <a:ea typeface="Cambria Math" panose="02040503050406030204" pitchFamily="18" charset="0"/>
                                </a:rPr>
                              </m:ctrlPr>
                            </m:accPr>
                            <m:e>
                              <m:r>
                                <a:rPr lang="cs-CZ" sz="2500" b="0" i="1" smtClean="0">
                                  <a:latin typeface="Cambria Math" panose="02040503050406030204" pitchFamily="18" charset="0"/>
                                  <a:ea typeface="Cambria Math" panose="02040503050406030204" pitchFamily="18" charset="0"/>
                                </a:rPr>
                                <m:t>𝑟</m:t>
                              </m:r>
                            </m:e>
                          </m:acc>
                          <m:r>
                            <a:rPr lang="cs-CZ" sz="2500" b="0" i="1" smtClean="0">
                              <a:latin typeface="Cambria Math" panose="02040503050406030204" pitchFamily="18" charset="0"/>
                              <a:ea typeface="Cambria Math" panose="02040503050406030204" pitchFamily="18" charset="0"/>
                            </a:rPr>
                            <m:t>,</m:t>
                          </m:r>
                          <m:r>
                            <a:rPr lang="cs-CZ" sz="2500" b="0" i="1" smtClean="0">
                              <a:latin typeface="Cambria Math" panose="02040503050406030204" pitchFamily="18" charset="0"/>
                              <a:ea typeface="Cambria Math" panose="02040503050406030204" pitchFamily="18" charset="0"/>
                            </a:rPr>
                            <m:t>𝑡</m:t>
                          </m:r>
                        </m:e>
                      </m:d>
                    </m:oMath>
                  </m:oMathPara>
                </a14:m>
                <a:endParaRPr lang="cs-CZ" dirty="0"/>
              </a:p>
            </p:txBody>
          </p:sp>
        </mc:Choice>
        <mc:Fallback xmlns="">
          <p:sp>
            <p:nvSpPr>
              <p:cNvPr id="9" name="TextovéPole 8">
                <a:extLst>
                  <a:ext uri="{FF2B5EF4-FFF2-40B4-BE49-F238E27FC236}">
                    <a16:creationId xmlns:a16="http://schemas.microsoft.com/office/drawing/2014/main" id="{4992986D-1C72-02DB-0279-5EC3BBC30C41}"/>
                  </a:ext>
                </a:extLst>
              </p:cNvPr>
              <p:cNvSpPr txBox="1">
                <a:spLocks noRot="1" noChangeAspect="1" noMove="1" noResize="1" noEditPoints="1" noAdjustHandles="1" noChangeArrowheads="1" noChangeShapeType="1" noTextEdit="1"/>
              </p:cNvSpPr>
              <p:nvPr/>
            </p:nvSpPr>
            <p:spPr>
              <a:xfrm>
                <a:off x="8664388" y="4375375"/>
                <a:ext cx="910848" cy="477054"/>
              </a:xfrm>
              <a:prstGeom prst="rect">
                <a:avLst/>
              </a:prstGeom>
              <a:blipFill>
                <a:blip r:embed="rId3"/>
                <a:stretch>
                  <a:fillRect l="-6000" t="-19231" r="-23333" b="-15385"/>
                </a:stretch>
              </a:blipFill>
            </p:spPr>
            <p:txBody>
              <a:bodyPr/>
              <a:lstStyle/>
              <a:p>
                <a:r>
                  <a:rPr lang="cs-CZ">
                    <a:noFill/>
                  </a:rPr>
                  <a:t> </a:t>
                </a:r>
              </a:p>
            </p:txBody>
          </p:sp>
        </mc:Fallback>
      </mc:AlternateContent>
      <p:sp>
        <p:nvSpPr>
          <p:cNvPr id="10" name="TextovéPole 9">
            <a:extLst>
              <a:ext uri="{FF2B5EF4-FFF2-40B4-BE49-F238E27FC236}">
                <a16:creationId xmlns:a16="http://schemas.microsoft.com/office/drawing/2014/main" id="{1965F401-03CE-68F3-2338-6C62EED7B4E8}"/>
              </a:ext>
            </a:extLst>
          </p:cNvPr>
          <p:cNvSpPr txBox="1"/>
          <p:nvPr/>
        </p:nvSpPr>
        <p:spPr>
          <a:xfrm>
            <a:off x="9709707" y="4383069"/>
            <a:ext cx="1847750" cy="461665"/>
          </a:xfrm>
          <a:prstGeom prst="rect">
            <a:avLst/>
          </a:prstGeom>
          <a:noFill/>
        </p:spPr>
        <p:txBody>
          <a:bodyPr wrap="none" rtlCol="0">
            <a:spAutoFit/>
          </a:bodyPr>
          <a:lstStyle/>
          <a:p>
            <a:r>
              <a:rPr lang="cs-CZ" sz="2400" dirty="0">
                <a:highlight>
                  <a:srgbClr val="FFFF00"/>
                </a:highlight>
              </a:rPr>
              <a:t>je komplexní</a:t>
            </a:r>
          </a:p>
        </p:txBody>
      </p:sp>
    </p:spTree>
    <p:extLst>
      <p:ext uri="{BB962C8B-B14F-4D97-AF65-F5344CB8AC3E}">
        <p14:creationId xmlns:p14="http://schemas.microsoft.com/office/powerpoint/2010/main" val="3904349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E0BAE-4A34-1675-B285-DE1F8148725B}"/>
            </a:ext>
          </a:extLst>
        </p:cNvPr>
        <p:cNvGrpSpPr/>
        <p:nvPr/>
      </p:nvGrpSpPr>
      <p:grpSpPr>
        <a:xfrm>
          <a:off x="0" y="0"/>
          <a:ext cx="0" cy="0"/>
          <a:chOff x="0" y="0"/>
          <a:chExt cx="0" cy="0"/>
        </a:xfrm>
      </p:grpSpPr>
      <p:sp>
        <p:nvSpPr>
          <p:cNvPr id="2" name="Obdélník 1">
            <a:extLst>
              <a:ext uri="{FF2B5EF4-FFF2-40B4-BE49-F238E27FC236}">
                <a16:creationId xmlns:a16="http://schemas.microsoft.com/office/drawing/2014/main" id="{1296E0A0-4A5E-AE0D-5C90-4E8F78FBB8F2}"/>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FCE058D0-C36C-0D3F-5953-8A5A393C6BAF}"/>
              </a:ext>
            </a:extLst>
          </p:cNvPr>
          <p:cNvSpPr txBox="1"/>
          <p:nvPr/>
        </p:nvSpPr>
        <p:spPr>
          <a:xfrm>
            <a:off x="2911558" y="28602"/>
            <a:ext cx="6251299" cy="461665"/>
          </a:xfrm>
          <a:prstGeom prst="rect">
            <a:avLst/>
          </a:prstGeom>
          <a:noFill/>
        </p:spPr>
        <p:txBody>
          <a:bodyPr wrap="squar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časovou vlnovou rovnici </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14" name="TextovéPole 13">
            <a:extLst>
              <a:ext uri="{FF2B5EF4-FFF2-40B4-BE49-F238E27FC236}">
                <a16:creationId xmlns:a16="http://schemas.microsoft.com/office/drawing/2014/main" id="{475E9D4D-315A-9B09-14E2-0BE7AB7CB212}"/>
              </a:ext>
            </a:extLst>
          </p:cNvPr>
          <p:cNvSpPr txBox="1"/>
          <p:nvPr/>
        </p:nvSpPr>
        <p:spPr>
          <a:xfrm>
            <a:off x="3590827" y="6255028"/>
            <a:ext cx="4943574" cy="430887"/>
          </a:xfrm>
          <a:prstGeom prst="rect">
            <a:avLst/>
          </a:prstGeom>
          <a:noFill/>
        </p:spPr>
        <p:txBody>
          <a:bodyPr wrap="square" rtlCol="0">
            <a:spAutoFit/>
          </a:bodyPr>
          <a:lstStyle/>
          <a:p>
            <a:pPr algn="ctr"/>
            <a:r>
              <a:rPr lang="cs-CZ" sz="2200" cap="small"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a nakonec se s ní trochu smířil.</a:t>
            </a:r>
            <a:r>
              <a:rPr lang="cs-CZ" sz="2200" cap="small" dirty="0">
                <a:solidFill>
                  <a:srgbClr val="0070C0"/>
                </a:solidFill>
                <a:latin typeface="Cavolini" panose="03000502040302020204" pitchFamily="66" charset="0"/>
                <a:cs typeface="Cavolini" panose="03000502040302020204" pitchFamily="66" charset="0"/>
              </a:rPr>
              <a:t> </a:t>
            </a:r>
          </a:p>
        </p:txBody>
      </p:sp>
      <p:sp>
        <p:nvSpPr>
          <p:cNvPr id="3" name="TextovéPole 2">
            <a:extLst>
              <a:ext uri="{FF2B5EF4-FFF2-40B4-BE49-F238E27FC236}">
                <a16:creationId xmlns:a16="http://schemas.microsoft.com/office/drawing/2014/main" id="{8BFD221C-2BED-C86B-4D4D-3059FA0DC933}"/>
              </a:ext>
            </a:extLst>
          </p:cNvPr>
          <p:cNvSpPr txBox="1"/>
          <p:nvPr/>
        </p:nvSpPr>
        <p:spPr>
          <a:xfrm>
            <a:off x="475268" y="731737"/>
            <a:ext cx="11241463" cy="739241"/>
          </a:xfrm>
          <a:prstGeom prst="rect">
            <a:avLst/>
          </a:prstGeom>
          <a:noFill/>
        </p:spPr>
        <p:txBody>
          <a:bodyPr wrap="square">
            <a:spAutoFit/>
          </a:bodyPr>
          <a:lstStyle/>
          <a:p>
            <a:pPr>
              <a:lnSpc>
                <a:spcPct val="107000"/>
              </a:lnSpc>
              <a:spcAft>
                <a:spcPts val="800"/>
              </a:spcAft>
              <a:buNone/>
            </a:pPr>
            <a:r>
              <a:rPr lang="cs-CZ" sz="2000" dirty="0">
                <a:solidFill>
                  <a:srgbClr val="0070C0"/>
                </a:solidFill>
                <a:latin typeface="Cavolini" panose="03000502040302020204" pitchFamily="66" charset="0"/>
                <a:cs typeface="Cavolini" panose="03000502040302020204" pitchFamily="66" charset="0"/>
              </a:rPr>
              <a:t>Komplexní vlnová funkce </a:t>
            </a:r>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a:t>
            </a:r>
            <a:r>
              <a:rPr lang="cs-CZ" sz="2000" dirty="0">
                <a:solidFill>
                  <a:srgbClr val="0070C0"/>
                </a:solidFill>
                <a:latin typeface="Cavolini" panose="03000502040302020204" pitchFamily="66" charset="0"/>
                <a:cs typeface="Cavolini" panose="03000502040302020204" pitchFamily="66" charset="0"/>
              </a:rPr>
              <a:t> vskutku trápila. </a:t>
            </a:r>
            <a:r>
              <a:rPr lang="cs-CZ" sz="2000" u="sng" dirty="0">
                <a:solidFill>
                  <a:srgbClr val="0070C0"/>
                </a:solidFill>
                <a:latin typeface="Cavolini" panose="03000502040302020204" pitchFamily="66" charset="0"/>
                <a:cs typeface="Cavolini" panose="03000502040302020204" pitchFamily="66" charset="0"/>
              </a:rPr>
              <a:t>Poslední</a:t>
            </a:r>
            <a:r>
              <a:rPr lang="cs-CZ" sz="2000" dirty="0">
                <a:solidFill>
                  <a:srgbClr val="0070C0"/>
                </a:solidFill>
                <a:latin typeface="Cavolini" panose="03000502040302020204" pitchFamily="66" charset="0"/>
                <a:cs typeface="Cavolini" panose="03000502040302020204" pitchFamily="66" charset="0"/>
              </a:rPr>
              <a:t> odstavec poslední práce </a:t>
            </a:r>
            <a:r>
              <a:rPr lang="cs-CZ" sz="200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tetralogie</a:t>
            </a:r>
            <a:r>
              <a:rPr lang="cs-CZ" sz="2000" dirty="0">
                <a:solidFill>
                  <a:srgbClr val="0070C0"/>
                </a:solidFill>
                <a:latin typeface="Cavolini" panose="03000502040302020204" pitchFamily="66" charset="0"/>
                <a:cs typeface="Cavolini" panose="03000502040302020204" pitchFamily="66" charset="0"/>
              </a:rPr>
              <a:t> je věnován tomuto jeho trápení.</a:t>
            </a:r>
          </a:p>
        </p:txBody>
      </p:sp>
      <mc:AlternateContent xmlns:mc="http://schemas.openxmlformats.org/markup-compatibility/2006" xmlns:a14="http://schemas.microsoft.com/office/drawing/2010/main">
        <mc:Choice Requires="a14">
          <p:sp>
            <p:nvSpPr>
              <p:cNvPr id="6" name="TextovéPole 5">
                <a:extLst>
                  <a:ext uri="{FF2B5EF4-FFF2-40B4-BE49-F238E27FC236}">
                    <a16:creationId xmlns:a16="http://schemas.microsoft.com/office/drawing/2014/main" id="{3AE6107C-BCE5-8AA2-77B5-E85CE68CCF8F}"/>
                  </a:ext>
                </a:extLst>
              </p:cNvPr>
              <p:cNvSpPr txBox="1"/>
              <p:nvPr/>
            </p:nvSpPr>
            <p:spPr>
              <a:xfrm>
                <a:off x="3959461" y="4217082"/>
                <a:ext cx="4298421" cy="771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500" b="0" i="1" smtClean="0">
                          <a:latin typeface="Cambria Math" panose="02040503050406030204" pitchFamily="18" charset="0"/>
                          <a:ea typeface="Cambria Math" panose="02040503050406030204" pitchFamily="18" charset="0"/>
                        </a:rPr>
                        <m:t>∆</m:t>
                      </m:r>
                      <m:r>
                        <a:rPr lang="cs-CZ" sz="2500" b="0" i="1" smtClean="0">
                          <a:latin typeface="Cambria Math" panose="02040503050406030204" pitchFamily="18" charset="0"/>
                          <a:ea typeface="Cambria Math" panose="02040503050406030204" pitchFamily="18" charset="0"/>
                        </a:rPr>
                        <m:t>𝜓</m:t>
                      </m:r>
                      <m:r>
                        <a:rPr lang="cs-CZ" sz="2500" b="0" i="1" smtClean="0">
                          <a:latin typeface="Cambria Math" panose="02040503050406030204" pitchFamily="18" charset="0"/>
                          <a:ea typeface="Cambria Math" panose="02040503050406030204" pitchFamily="18" charset="0"/>
                        </a:rPr>
                        <m:t>∓</m:t>
                      </m:r>
                      <m:r>
                        <m:rPr>
                          <m:sty m:val="p"/>
                        </m:rPr>
                        <a:rPr lang="cs-CZ" sz="2500">
                          <a:latin typeface="Cambria Math" panose="02040503050406030204" pitchFamily="18" charset="0"/>
                          <a:ea typeface="Cambria Math" panose="02040503050406030204" pitchFamily="18" charset="0"/>
                        </a:rPr>
                        <m:t>i</m:t>
                      </m:r>
                      <m:f>
                        <m:fPr>
                          <m:ctrlPr>
                            <a:rPr lang="cs-CZ" sz="2500" b="0" i="1" smtClean="0">
                              <a:latin typeface="Cambria Math" panose="02040503050406030204" pitchFamily="18" charset="0"/>
                            </a:rPr>
                          </m:ctrlPr>
                        </m:fPr>
                        <m:num>
                          <m:r>
                            <a:rPr lang="cs-CZ" sz="2500" b="0" i="1" smtClean="0">
                              <a:latin typeface="Cambria Math" panose="02040503050406030204" pitchFamily="18" charset="0"/>
                            </a:rPr>
                            <m:t>4</m:t>
                          </m:r>
                          <m:r>
                            <a:rPr lang="cs-CZ" sz="2500" b="0" i="1" smtClean="0">
                              <a:latin typeface="Cambria Math" panose="02040503050406030204" pitchFamily="18" charset="0"/>
                              <a:ea typeface="Cambria Math" panose="02040503050406030204" pitchFamily="18" charset="0"/>
                            </a:rPr>
                            <m:t>𝜋</m:t>
                          </m:r>
                          <m:r>
                            <a:rPr lang="cs-CZ" sz="2500" b="0" i="1" smtClean="0">
                              <a:latin typeface="Cambria Math" panose="02040503050406030204" pitchFamily="18" charset="0"/>
                            </a:rPr>
                            <m:t>𝑚</m:t>
                          </m:r>
                        </m:num>
                        <m:den>
                          <m:r>
                            <a:rPr lang="cs-CZ" sz="2500" b="0" i="1" smtClean="0">
                              <a:latin typeface="Cambria Math" panose="02040503050406030204" pitchFamily="18" charset="0"/>
                            </a:rPr>
                            <m:t>h</m:t>
                          </m:r>
                        </m:den>
                      </m:f>
                      <m:acc>
                        <m:accPr>
                          <m:chr m:val="̇"/>
                          <m:ctrlPr>
                            <a:rPr lang="cs-CZ" sz="2500" i="1">
                              <a:latin typeface="Cambria Math" panose="02040503050406030204" pitchFamily="18" charset="0"/>
                              <a:ea typeface="Cambria Math" panose="02040503050406030204" pitchFamily="18" charset="0"/>
                            </a:rPr>
                          </m:ctrlPr>
                        </m:accPr>
                        <m:e>
                          <m:r>
                            <a:rPr lang="cs-CZ" sz="2500" i="1">
                              <a:latin typeface="Cambria Math" panose="02040503050406030204" pitchFamily="18" charset="0"/>
                              <a:ea typeface="Cambria Math" panose="02040503050406030204" pitchFamily="18" charset="0"/>
                            </a:rPr>
                            <m:t>𝜓</m:t>
                          </m:r>
                        </m:e>
                      </m:acc>
                      <m:r>
                        <a:rPr lang="cs-CZ" sz="2500" b="0" i="1" smtClean="0">
                          <a:latin typeface="Cambria Math" panose="02040503050406030204" pitchFamily="18" charset="0"/>
                          <a:ea typeface="Cambria Math" panose="02040503050406030204" pitchFamily="18" charset="0"/>
                        </a:rPr>
                        <m:t>−</m:t>
                      </m:r>
                      <m:f>
                        <m:fPr>
                          <m:ctrlPr>
                            <a:rPr lang="cs-CZ" sz="2500" i="1">
                              <a:latin typeface="Cambria Math" panose="02040503050406030204" pitchFamily="18" charset="0"/>
                            </a:rPr>
                          </m:ctrlPr>
                        </m:fPr>
                        <m:num>
                          <m:r>
                            <a:rPr lang="cs-CZ" sz="2500" i="1">
                              <a:latin typeface="Cambria Math" panose="02040503050406030204" pitchFamily="18" charset="0"/>
                            </a:rPr>
                            <m:t>8</m:t>
                          </m:r>
                          <m:sSup>
                            <m:sSupPr>
                              <m:ctrlPr>
                                <a:rPr lang="cs-CZ" sz="2500" i="1">
                                  <a:latin typeface="Cambria Math" panose="02040503050406030204" pitchFamily="18" charset="0"/>
                                  <a:ea typeface="Cambria Math" panose="02040503050406030204" pitchFamily="18" charset="0"/>
                                </a:rPr>
                              </m:ctrlPr>
                            </m:sSupPr>
                            <m:e>
                              <m:r>
                                <a:rPr lang="cs-CZ" sz="2500" i="1">
                                  <a:latin typeface="Cambria Math" panose="02040503050406030204" pitchFamily="18" charset="0"/>
                                  <a:ea typeface="Cambria Math" panose="02040503050406030204" pitchFamily="18" charset="0"/>
                                </a:rPr>
                                <m:t>𝜋</m:t>
                              </m:r>
                            </m:e>
                            <m:sup>
                              <m:r>
                                <a:rPr lang="cs-CZ" sz="2500" i="1">
                                  <a:latin typeface="Cambria Math" panose="02040503050406030204" pitchFamily="18" charset="0"/>
                                </a:rPr>
                                <m:t>2</m:t>
                              </m:r>
                            </m:sup>
                          </m:sSup>
                          <m:r>
                            <a:rPr lang="cs-CZ" sz="2500" i="1">
                              <a:latin typeface="Cambria Math" panose="02040503050406030204" pitchFamily="18" charset="0"/>
                            </a:rPr>
                            <m:t>𝑚</m:t>
                          </m:r>
                        </m:num>
                        <m:den>
                          <m:sSup>
                            <m:sSupPr>
                              <m:ctrlPr>
                                <a:rPr lang="cs-CZ" sz="2500" i="1">
                                  <a:latin typeface="Cambria Math" panose="02040503050406030204" pitchFamily="18" charset="0"/>
                                </a:rPr>
                              </m:ctrlPr>
                            </m:sSupPr>
                            <m:e>
                              <m:r>
                                <a:rPr lang="cs-CZ" sz="2500" i="1">
                                  <a:latin typeface="Cambria Math" panose="02040503050406030204" pitchFamily="18" charset="0"/>
                                </a:rPr>
                                <m:t>h</m:t>
                              </m:r>
                            </m:e>
                            <m:sup>
                              <m:r>
                                <a:rPr lang="cs-CZ" sz="2500" i="1">
                                  <a:latin typeface="Cambria Math" panose="02040503050406030204" pitchFamily="18" charset="0"/>
                                </a:rPr>
                                <m:t>2</m:t>
                              </m:r>
                            </m:sup>
                          </m:sSup>
                        </m:den>
                      </m:f>
                      <m:r>
                        <a:rPr lang="cs-CZ" sz="2500" b="0" i="1" smtClean="0">
                          <a:latin typeface="Cambria Math" panose="02040503050406030204" pitchFamily="18" charset="0"/>
                        </a:rPr>
                        <m:t>𝑉</m:t>
                      </m:r>
                      <m:r>
                        <a:rPr lang="cs-CZ" sz="2500" i="1">
                          <a:latin typeface="Cambria Math" panose="02040503050406030204" pitchFamily="18" charset="0"/>
                          <a:ea typeface="Cambria Math" panose="02040503050406030204" pitchFamily="18" charset="0"/>
                        </a:rPr>
                        <m:t>𝜓</m:t>
                      </m:r>
                      <m:r>
                        <a:rPr lang="cs-CZ" sz="2500" b="0" i="1" smtClean="0">
                          <a:latin typeface="Cambria Math" panose="02040503050406030204" pitchFamily="18" charset="0"/>
                          <a:ea typeface="Cambria Math" panose="02040503050406030204" pitchFamily="18" charset="0"/>
                        </a:rPr>
                        <m:t>=0</m:t>
                      </m:r>
                    </m:oMath>
                  </m:oMathPara>
                </a14:m>
                <a:endParaRPr lang="cs-CZ" sz="2500" dirty="0"/>
              </a:p>
            </p:txBody>
          </p:sp>
        </mc:Choice>
        <mc:Fallback xmlns="">
          <p:sp>
            <p:nvSpPr>
              <p:cNvPr id="6" name="TextovéPole 5">
                <a:extLst>
                  <a:ext uri="{FF2B5EF4-FFF2-40B4-BE49-F238E27FC236}">
                    <a16:creationId xmlns:a16="http://schemas.microsoft.com/office/drawing/2014/main" id="{3AE6107C-BCE5-8AA2-77B5-E85CE68CCF8F}"/>
                  </a:ext>
                </a:extLst>
              </p:cNvPr>
              <p:cNvSpPr txBox="1">
                <a:spLocks noRot="1" noChangeAspect="1" noMove="1" noResize="1" noEditPoints="1" noAdjustHandles="1" noChangeArrowheads="1" noChangeShapeType="1" noTextEdit="1"/>
              </p:cNvSpPr>
              <p:nvPr/>
            </p:nvSpPr>
            <p:spPr>
              <a:xfrm>
                <a:off x="3959461" y="4217082"/>
                <a:ext cx="4298421" cy="771943"/>
              </a:xfrm>
              <a:prstGeom prst="rect">
                <a:avLst/>
              </a:prstGeom>
              <a:blipFill>
                <a:blip r:embed="rId2"/>
                <a:stretch>
                  <a:fillRect/>
                </a:stretch>
              </a:blipFill>
            </p:spPr>
            <p:txBody>
              <a:bodyPr/>
              <a:lstStyle/>
              <a:p>
                <a:r>
                  <a:rPr lang="cs-CZ">
                    <a:noFill/>
                  </a:rPr>
                  <a:t> </a:t>
                </a:r>
              </a:p>
            </p:txBody>
          </p:sp>
        </mc:Fallback>
      </mc:AlternateContent>
      <p:sp>
        <p:nvSpPr>
          <p:cNvPr id="7" name="Obdélník 6">
            <a:extLst>
              <a:ext uri="{FF2B5EF4-FFF2-40B4-BE49-F238E27FC236}">
                <a16:creationId xmlns:a16="http://schemas.microsoft.com/office/drawing/2014/main" id="{EBB074CE-AA38-BE93-BCF7-FC8362AF2E03}"/>
              </a:ext>
            </a:extLst>
          </p:cNvPr>
          <p:cNvSpPr/>
          <p:nvPr/>
        </p:nvSpPr>
        <p:spPr>
          <a:xfrm>
            <a:off x="3864992" y="4060504"/>
            <a:ext cx="4477730" cy="1106797"/>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5" name="TextovéPole 4">
            <a:extLst>
              <a:ext uri="{FF2B5EF4-FFF2-40B4-BE49-F238E27FC236}">
                <a16:creationId xmlns:a16="http://schemas.microsoft.com/office/drawing/2014/main" id="{FF0C0009-C0E1-46EC-0DCD-96C82F9E0E05}"/>
              </a:ext>
            </a:extLst>
          </p:cNvPr>
          <p:cNvSpPr txBox="1"/>
          <p:nvPr/>
        </p:nvSpPr>
        <p:spPr>
          <a:xfrm>
            <a:off x="11363013" y="0"/>
            <a:ext cx="550151" cy="507831"/>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IV</a:t>
            </a:r>
          </a:p>
        </p:txBody>
      </p:sp>
      <p:sp>
        <p:nvSpPr>
          <p:cNvPr id="9" name="TextovéPole 8">
            <a:extLst>
              <a:ext uri="{FF2B5EF4-FFF2-40B4-BE49-F238E27FC236}">
                <a16:creationId xmlns:a16="http://schemas.microsoft.com/office/drawing/2014/main" id="{8D7304D6-2B91-1306-6C1F-0F030ACFC212}"/>
              </a:ext>
            </a:extLst>
          </p:cNvPr>
          <p:cNvSpPr txBox="1"/>
          <p:nvPr/>
        </p:nvSpPr>
        <p:spPr>
          <a:xfrm>
            <a:off x="1551114" y="5863379"/>
            <a:ext cx="9167161" cy="430887"/>
          </a:xfrm>
          <a:prstGeom prst="rect">
            <a:avLst/>
          </a:prstGeom>
          <a:noFill/>
        </p:spPr>
        <p:txBody>
          <a:bodyPr wrap="square" rtlCol="0">
            <a:spAutoFit/>
          </a:bodyPr>
          <a:lstStyle/>
          <a:p>
            <a:pPr algn="ctr"/>
            <a:r>
              <a:rPr lang="cs-CZ" sz="2200" cap="small"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2200" cap="small" dirty="0">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200" cap="small" dirty="0">
                <a:solidFill>
                  <a:srgbClr val="0070C0"/>
                </a:solidFill>
                <a:latin typeface="Cavolini" panose="03000502040302020204" pitchFamily="66" charset="0"/>
                <a:cs typeface="Cavolini" panose="03000502040302020204" pitchFamily="66" charset="0"/>
              </a:rPr>
              <a:t>zpočátku nepřijímal </a:t>
            </a:r>
            <a:r>
              <a:rPr lang="cs-CZ" sz="2200" u="sng" cap="small" dirty="0">
                <a:solidFill>
                  <a:srgbClr val="0070C0"/>
                </a:solidFill>
                <a:latin typeface="Cavolini" panose="03000502040302020204" pitchFamily="66" charset="0"/>
                <a:cs typeface="Cavolini" panose="03000502040302020204" pitchFamily="66" charset="0"/>
              </a:rPr>
              <a:t>komplexní</a:t>
            </a:r>
            <a:r>
              <a:rPr lang="cs-CZ" sz="2200" cap="small" dirty="0">
                <a:solidFill>
                  <a:srgbClr val="0070C0"/>
                </a:solidFill>
                <a:latin typeface="Cavolini" panose="03000502040302020204" pitchFamily="66" charset="0"/>
                <a:cs typeface="Cavolini" panose="03000502040302020204" pitchFamily="66" charset="0"/>
              </a:rPr>
              <a:t> vlnovou funkci </a:t>
            </a:r>
            <a:r>
              <a:rPr lang="cs-CZ" sz="2200" dirty="0">
                <a:solidFill>
                  <a:srgbClr val="0070C0"/>
                </a:solidFill>
                <a:latin typeface="Cavolini" panose="03000502040302020204" pitchFamily="66" charset="0"/>
                <a:cs typeface="Cavolini" panose="03000502040302020204" pitchFamily="66" charset="0"/>
              </a:rPr>
              <a:t>...</a:t>
            </a:r>
          </a:p>
        </p:txBody>
      </p:sp>
      <p:sp>
        <p:nvSpPr>
          <p:cNvPr id="8" name="TextovéPole 7">
            <a:extLst>
              <a:ext uri="{FF2B5EF4-FFF2-40B4-BE49-F238E27FC236}">
                <a16:creationId xmlns:a16="http://schemas.microsoft.com/office/drawing/2014/main" id="{3E40F839-0E07-37B3-DAD1-6484EEBAD4C5}"/>
              </a:ext>
            </a:extLst>
          </p:cNvPr>
          <p:cNvSpPr txBox="1"/>
          <p:nvPr/>
        </p:nvSpPr>
        <p:spPr>
          <a:xfrm>
            <a:off x="481869" y="1470978"/>
            <a:ext cx="11100532" cy="1397883"/>
          </a:xfrm>
          <a:prstGeom prst="rect">
            <a:avLst/>
          </a:prstGeom>
          <a:noFill/>
        </p:spPr>
        <p:txBody>
          <a:bodyPr wrap="square">
            <a:spAutoFit/>
          </a:bodyPr>
          <a:lstStyle/>
          <a:p>
            <a:pPr>
              <a:lnSpc>
                <a:spcPct val="107000"/>
              </a:lnSpc>
              <a:spcAft>
                <a:spcPts val="800"/>
              </a:spcAft>
              <a:buNone/>
            </a:pPr>
            <a:r>
              <a:rPr lang="cs-CZ" sz="2000" dirty="0">
                <a:solidFill>
                  <a:srgbClr val="0070C0"/>
                </a:solidFill>
                <a:latin typeface="Cavolini" panose="03000502040302020204" pitchFamily="66" charset="0"/>
                <a:cs typeface="Cavolini" panose="03000502040302020204" pitchFamily="66" charset="0"/>
              </a:rPr>
              <a:t>„</a:t>
            </a:r>
            <a:r>
              <a:rPr lang="cs-CZ" sz="2000"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Určitá obtíž je dosud spojena s používáním </a:t>
            </a:r>
            <a:r>
              <a:rPr lang="cs-CZ" sz="2000" i="1" kern="100" dirty="0">
                <a:solidFill>
                  <a:schemeClr val="accent2">
                    <a:lumMod val="75000"/>
                  </a:schemeClr>
                </a:solidFill>
                <a:effectLst>
                  <a:outerShdw blurRad="38100" dist="38100" dir="2700000" algn="tl">
                    <a:srgbClr val="000000">
                      <a:alpha val="43137"/>
                    </a:srgbClr>
                  </a:outerShdw>
                </a:effectLst>
                <a:latin typeface="Cavolini" panose="03000502040302020204" pitchFamily="66" charset="0"/>
                <a:ea typeface="Aptos" panose="020B0004020202020204" pitchFamily="34" charset="0"/>
                <a:cs typeface="Cavolini" panose="03000502040302020204" pitchFamily="66" charset="0"/>
              </a:rPr>
              <a:t>komplexní</a:t>
            </a:r>
            <a:r>
              <a:rPr lang="cs-CZ" sz="2000" i="1"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 vlnové funkce</a:t>
            </a:r>
            <a:r>
              <a:rPr lang="cs-CZ" sz="2000"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 </a:t>
            </a:r>
            <a:r>
              <a:rPr lang="cs-CZ" sz="2000" kern="100" dirty="0">
                <a:solidFill>
                  <a:schemeClr val="accent2">
                    <a:lumMod val="75000"/>
                  </a:schemeClr>
                </a:solidFill>
                <a:latin typeface="Cavolini" panose="03000502040302020204" pitchFamily="66" charset="0"/>
                <a:ea typeface="Aptos" panose="020B0004020202020204" pitchFamily="34" charset="0"/>
                <a:cs typeface="Cavolini" panose="03000502040302020204" pitchFamily="66" charset="0"/>
              </a:rPr>
              <a:t>Kdyby byla v zásadě nevyhnutelná a nikoli pouhou výpočetní zjednodušující pomůckou, znamenalo by to, že v zásadě existují </a:t>
            </a:r>
            <a:r>
              <a:rPr lang="cs-CZ" sz="2000" i="1" kern="100" dirty="0">
                <a:solidFill>
                  <a:schemeClr val="accent2">
                    <a:lumMod val="75000"/>
                  </a:schemeClr>
                </a:solidFill>
                <a:effectLst>
                  <a:outerShdw blurRad="38100" dist="38100" dir="2700000" algn="tl">
                    <a:srgbClr val="000000">
                      <a:alpha val="43137"/>
                    </a:srgbClr>
                  </a:outerShdw>
                </a:effectLst>
                <a:latin typeface="Cavolini" panose="03000502040302020204" pitchFamily="66" charset="0"/>
                <a:ea typeface="Aptos" panose="020B0004020202020204" pitchFamily="34" charset="0"/>
                <a:cs typeface="Cavolini" panose="03000502040302020204" pitchFamily="66" charset="0"/>
              </a:rPr>
              <a:t>dvě</a:t>
            </a:r>
            <a:r>
              <a:rPr lang="cs-CZ" sz="2000" kern="100" dirty="0">
                <a:solidFill>
                  <a:schemeClr val="accent2">
                    <a:lumMod val="75000"/>
                  </a:schemeClr>
                </a:solidFill>
                <a:effectLst>
                  <a:outerShdw blurRad="38100" dist="38100" dir="2700000" algn="tl">
                    <a:srgbClr val="000000">
                      <a:alpha val="43137"/>
                    </a:srgbClr>
                  </a:outerShdw>
                </a:effectLst>
                <a:latin typeface="Cavolini" panose="03000502040302020204" pitchFamily="66" charset="0"/>
                <a:ea typeface="Aptos" panose="020B0004020202020204" pitchFamily="34" charset="0"/>
                <a:cs typeface="Cavolini" panose="03000502040302020204" pitchFamily="66" charset="0"/>
              </a:rPr>
              <a:t> vlnové funkce</a:t>
            </a:r>
            <a:r>
              <a:rPr lang="cs-CZ" sz="2000" kern="100" dirty="0">
                <a:solidFill>
                  <a:schemeClr val="accent2">
                    <a:lumMod val="75000"/>
                  </a:schemeClr>
                </a:solidFill>
                <a:latin typeface="Cavolini" panose="03000502040302020204" pitchFamily="66" charset="0"/>
                <a:ea typeface="Aptos" panose="020B0004020202020204" pitchFamily="34" charset="0"/>
                <a:cs typeface="Cavolini" panose="03000502040302020204" pitchFamily="66" charset="0"/>
              </a:rPr>
              <a:t>, které teprve společně poskytují informaci o stavu systému.</a:t>
            </a:r>
            <a:r>
              <a:rPr lang="cs-CZ" sz="2000" kern="100" dirty="0">
                <a:solidFill>
                  <a:schemeClr val="accent2">
                    <a:lumMod val="75000"/>
                  </a:schemeClr>
                </a:solidFill>
                <a:effectLst/>
                <a:latin typeface="Cavolini" panose="03000502040302020204" pitchFamily="66" charset="0"/>
                <a:ea typeface="Aptos" panose="020B0004020202020204" pitchFamily="34" charset="0"/>
                <a:cs typeface="Cavolini" panose="03000502040302020204" pitchFamily="66" charset="0"/>
              </a:rPr>
              <a:t> </a:t>
            </a:r>
          </a:p>
        </p:txBody>
      </p:sp>
      <p:sp>
        <p:nvSpPr>
          <p:cNvPr id="10" name="TextovéPole 9">
            <a:extLst>
              <a:ext uri="{FF2B5EF4-FFF2-40B4-BE49-F238E27FC236}">
                <a16:creationId xmlns:a16="http://schemas.microsoft.com/office/drawing/2014/main" id="{9E097A12-348A-30BD-AEF9-45306059E49B}"/>
              </a:ext>
            </a:extLst>
          </p:cNvPr>
          <p:cNvSpPr txBox="1"/>
          <p:nvPr/>
        </p:nvSpPr>
        <p:spPr>
          <a:xfrm>
            <a:off x="5244353" y="2708515"/>
            <a:ext cx="688009" cy="830997"/>
          </a:xfrm>
          <a:prstGeom prst="rect">
            <a:avLst/>
          </a:prstGeom>
          <a:noFill/>
        </p:spPr>
        <p:txBody>
          <a:bodyPr wrap="none" rtlCol="0">
            <a:spAutoFit/>
          </a:bodyPr>
          <a:lstStyle/>
          <a:p>
            <a:r>
              <a:rPr lang="cs-CZ" sz="4800" dirty="0">
                <a:solidFill>
                  <a:schemeClr val="accent2">
                    <a:lumMod val="75000"/>
                  </a:schemeClr>
                </a:solidFill>
              </a:rPr>
              <a:t>…</a:t>
            </a:r>
          </a:p>
        </p:txBody>
      </p:sp>
    </p:spTree>
    <p:extLst>
      <p:ext uri="{BB962C8B-B14F-4D97-AF65-F5344CB8AC3E}">
        <p14:creationId xmlns:p14="http://schemas.microsoft.com/office/powerpoint/2010/main" val="506045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2A7C7-12D9-B072-B6C1-AC465A225ADD}"/>
            </a:ext>
          </a:extLst>
        </p:cNvPr>
        <p:cNvGrpSpPr/>
        <p:nvPr/>
      </p:nvGrpSpPr>
      <p:grpSpPr>
        <a:xfrm>
          <a:off x="0" y="0"/>
          <a:ext cx="0" cy="0"/>
          <a:chOff x="0" y="0"/>
          <a:chExt cx="0" cy="0"/>
        </a:xfrm>
      </p:grpSpPr>
      <p:sp>
        <p:nvSpPr>
          <p:cNvPr id="2" name="TextovéPole 1">
            <a:extLst>
              <a:ext uri="{FF2B5EF4-FFF2-40B4-BE49-F238E27FC236}">
                <a16:creationId xmlns:a16="http://schemas.microsoft.com/office/drawing/2014/main" id="{1689E702-DC21-2FF9-3CC7-F5F871E011D4}"/>
              </a:ext>
            </a:extLst>
          </p:cNvPr>
          <p:cNvSpPr txBox="1"/>
          <p:nvPr/>
        </p:nvSpPr>
        <p:spPr>
          <a:xfrm>
            <a:off x="377071" y="630777"/>
            <a:ext cx="845103" cy="461665"/>
          </a:xfrm>
          <a:prstGeom prst="rect">
            <a:avLst/>
          </a:prstGeom>
          <a:noFill/>
        </p:spPr>
        <p:txBody>
          <a:bodyPr wrap="none" rtlCol="0">
            <a:spAutoFit/>
          </a:bodyPr>
          <a:lstStyle/>
          <a:p>
            <a:r>
              <a:rPr lang="cs-CZ" sz="2400" dirty="0">
                <a:solidFill>
                  <a:srgbClr val="0070C0"/>
                </a:solidFill>
              </a:rPr>
              <a:t>1925</a:t>
            </a:r>
          </a:p>
        </p:txBody>
      </p:sp>
      <p:sp>
        <p:nvSpPr>
          <p:cNvPr id="3" name="TextovéPole 2">
            <a:extLst>
              <a:ext uri="{FF2B5EF4-FFF2-40B4-BE49-F238E27FC236}">
                <a16:creationId xmlns:a16="http://schemas.microsoft.com/office/drawing/2014/main" id="{9E6DAAF7-45DB-E269-D03E-B7FEFB168EC2}"/>
              </a:ext>
            </a:extLst>
          </p:cNvPr>
          <p:cNvSpPr txBox="1"/>
          <p:nvPr/>
        </p:nvSpPr>
        <p:spPr>
          <a:xfrm>
            <a:off x="358219" y="1311078"/>
            <a:ext cx="845103" cy="461665"/>
          </a:xfrm>
          <a:prstGeom prst="rect">
            <a:avLst/>
          </a:prstGeom>
          <a:noFill/>
        </p:spPr>
        <p:txBody>
          <a:bodyPr wrap="none" rtlCol="0">
            <a:spAutoFit/>
          </a:bodyPr>
          <a:lstStyle/>
          <a:p>
            <a:r>
              <a:rPr lang="cs-CZ" sz="2400" b="1" dirty="0">
                <a:solidFill>
                  <a:srgbClr val="FF0000"/>
                </a:solidFill>
              </a:rPr>
              <a:t>1926</a:t>
            </a:r>
          </a:p>
        </p:txBody>
      </p:sp>
      <p:sp>
        <p:nvSpPr>
          <p:cNvPr id="4" name="TextovéPole 3">
            <a:extLst>
              <a:ext uri="{FF2B5EF4-FFF2-40B4-BE49-F238E27FC236}">
                <a16:creationId xmlns:a16="http://schemas.microsoft.com/office/drawing/2014/main" id="{0459198B-92B3-47DC-3D26-6492E91F71B1}"/>
              </a:ext>
            </a:extLst>
          </p:cNvPr>
          <p:cNvSpPr txBox="1"/>
          <p:nvPr/>
        </p:nvSpPr>
        <p:spPr>
          <a:xfrm>
            <a:off x="1538699" y="672315"/>
            <a:ext cx="8284191" cy="400110"/>
          </a:xfrm>
          <a:prstGeom prst="rect">
            <a:avLst/>
          </a:prstGeom>
          <a:noFill/>
        </p:spPr>
        <p:txBody>
          <a:bodyPr wrap="none" rtlCol="0">
            <a:spAutoFit/>
          </a:bodyPr>
          <a:lstStyle/>
          <a:p>
            <a:r>
              <a:rPr lang="cs-CZ" sz="2000" dirty="0" err="1">
                <a:solidFill>
                  <a:srgbClr val="00B050"/>
                </a:solidFill>
                <a:effectLst>
                  <a:outerShdw blurRad="38100" dist="38100" dir="2700000" algn="tl">
                    <a:srgbClr val="000000">
                      <a:alpha val="43137"/>
                    </a:srgbClr>
                  </a:outerShdw>
                </a:effectLst>
              </a:rPr>
              <a:t>Schrödinger</a:t>
            </a:r>
            <a:r>
              <a:rPr lang="cs-CZ" sz="2000" dirty="0">
                <a:solidFill>
                  <a:srgbClr val="00B050"/>
                </a:solidFill>
                <a:effectLst>
                  <a:outerShdw blurRad="38100" dist="38100" dir="2700000" algn="tl">
                    <a:srgbClr val="000000">
                      <a:alpha val="43137"/>
                    </a:srgbClr>
                  </a:outerShdw>
                </a:effectLst>
              </a:rPr>
              <a:t> </a:t>
            </a:r>
            <a:r>
              <a:rPr lang="cs-CZ" sz="2000" dirty="0">
                <a:solidFill>
                  <a:srgbClr val="0070C0"/>
                </a:solidFill>
              </a:rPr>
              <a:t>se seznamuje s de </a:t>
            </a:r>
            <a:r>
              <a:rPr lang="cs-CZ" sz="2000" dirty="0" err="1">
                <a:solidFill>
                  <a:srgbClr val="0070C0"/>
                </a:solidFill>
              </a:rPr>
              <a:t>Broglieho</a:t>
            </a:r>
            <a:r>
              <a:rPr lang="cs-CZ" sz="2000" dirty="0">
                <a:solidFill>
                  <a:srgbClr val="0070C0"/>
                </a:solidFill>
              </a:rPr>
              <a:t> disertací a hledá vlnovou rovnici</a:t>
            </a:r>
          </a:p>
        </p:txBody>
      </p:sp>
      <p:sp>
        <p:nvSpPr>
          <p:cNvPr id="5" name="TextovéPole 4">
            <a:extLst>
              <a:ext uri="{FF2B5EF4-FFF2-40B4-BE49-F238E27FC236}">
                <a16:creationId xmlns:a16="http://schemas.microsoft.com/office/drawing/2014/main" id="{C5D741E7-580C-F3FF-99C2-85F339254D12}"/>
              </a:ext>
            </a:extLst>
          </p:cNvPr>
          <p:cNvSpPr txBox="1"/>
          <p:nvPr/>
        </p:nvSpPr>
        <p:spPr>
          <a:xfrm>
            <a:off x="1547288" y="1311078"/>
            <a:ext cx="4451283" cy="707886"/>
          </a:xfrm>
          <a:prstGeom prst="rect">
            <a:avLst/>
          </a:prstGeom>
          <a:noFill/>
        </p:spPr>
        <p:txBody>
          <a:bodyPr wrap="none" rtlCol="0">
            <a:spAutoFit/>
          </a:bodyPr>
          <a:lstStyle/>
          <a:p>
            <a:r>
              <a:rPr lang="cs-CZ" sz="2000" dirty="0" err="1">
                <a:solidFill>
                  <a:schemeClr val="accent2">
                    <a:lumMod val="60000"/>
                    <a:lumOff val="40000"/>
                  </a:schemeClr>
                </a:solidFill>
                <a:effectLst>
                  <a:outerShdw blurRad="38100" dist="38100" dir="2700000" algn="tl">
                    <a:srgbClr val="000000">
                      <a:alpha val="43137"/>
                    </a:srgbClr>
                  </a:outerShdw>
                </a:effectLst>
              </a:rPr>
              <a:t>Quantisierung</a:t>
            </a:r>
            <a:r>
              <a:rPr lang="cs-CZ" sz="2000" dirty="0">
                <a:solidFill>
                  <a:schemeClr val="accent2">
                    <a:lumMod val="60000"/>
                    <a:lumOff val="40000"/>
                  </a:schemeClr>
                </a:solidFill>
                <a:effectLst>
                  <a:outerShdw blurRad="38100" dist="38100" dir="2700000" algn="tl">
                    <a:srgbClr val="000000">
                      <a:alpha val="43137"/>
                    </a:srgbClr>
                  </a:outerShdw>
                </a:effectLst>
              </a:rPr>
              <a:t> </a:t>
            </a:r>
            <a:r>
              <a:rPr lang="cs-CZ" sz="2000" dirty="0" err="1">
                <a:solidFill>
                  <a:schemeClr val="accent2">
                    <a:lumMod val="60000"/>
                    <a:lumOff val="40000"/>
                  </a:schemeClr>
                </a:solidFill>
                <a:effectLst>
                  <a:outerShdw blurRad="38100" dist="38100" dir="2700000" algn="tl">
                    <a:srgbClr val="000000">
                      <a:alpha val="43137"/>
                    </a:srgbClr>
                  </a:outerShdw>
                </a:effectLst>
              </a:rPr>
              <a:t>als</a:t>
            </a:r>
            <a:r>
              <a:rPr lang="cs-CZ" sz="2000" dirty="0">
                <a:solidFill>
                  <a:schemeClr val="accent2">
                    <a:lumMod val="60000"/>
                    <a:lumOff val="40000"/>
                  </a:schemeClr>
                </a:solidFill>
                <a:effectLst>
                  <a:outerShdw blurRad="38100" dist="38100" dir="2700000" algn="tl">
                    <a:srgbClr val="000000">
                      <a:alpha val="43137"/>
                    </a:srgbClr>
                  </a:outerShdw>
                </a:effectLst>
              </a:rPr>
              <a:t> </a:t>
            </a:r>
            <a:r>
              <a:rPr lang="cs-CZ" sz="2000" dirty="0" err="1">
                <a:solidFill>
                  <a:schemeClr val="accent2">
                    <a:lumMod val="60000"/>
                    <a:lumOff val="40000"/>
                  </a:schemeClr>
                </a:solidFill>
                <a:effectLst>
                  <a:outerShdw blurRad="38100" dist="38100" dir="2700000" algn="tl">
                    <a:srgbClr val="000000">
                      <a:alpha val="43137"/>
                    </a:srgbClr>
                  </a:outerShdw>
                </a:effectLst>
              </a:rPr>
              <a:t>Eigenwertsproblem</a:t>
            </a:r>
            <a:r>
              <a:rPr lang="cs-CZ" sz="2000" dirty="0">
                <a:solidFill>
                  <a:schemeClr val="accent2">
                    <a:lumMod val="60000"/>
                    <a:lumOff val="40000"/>
                  </a:schemeClr>
                </a:solidFill>
                <a:effectLst>
                  <a:outerShdw blurRad="38100" dist="38100" dir="2700000" algn="tl">
                    <a:srgbClr val="000000">
                      <a:alpha val="43137"/>
                    </a:srgbClr>
                  </a:outerShdw>
                </a:effectLst>
              </a:rPr>
              <a:t> I</a:t>
            </a:r>
          </a:p>
          <a:p>
            <a:r>
              <a:rPr lang="cs-CZ" sz="2000" dirty="0">
                <a:solidFill>
                  <a:schemeClr val="bg2">
                    <a:lumMod val="50000"/>
                  </a:schemeClr>
                </a:solidFill>
              </a:rPr>
              <a:t>(27.1.1926) 16 stran, </a:t>
            </a:r>
            <a:r>
              <a:rPr lang="cs-CZ" sz="2000" i="1" dirty="0">
                <a:solidFill>
                  <a:schemeClr val="bg2">
                    <a:lumMod val="50000"/>
                  </a:schemeClr>
                </a:solidFill>
              </a:rPr>
              <a:t>Ann. </a:t>
            </a:r>
            <a:r>
              <a:rPr lang="cs-CZ" sz="2000" i="1" dirty="0" err="1">
                <a:solidFill>
                  <a:schemeClr val="bg2">
                    <a:lumMod val="50000"/>
                  </a:schemeClr>
                </a:solidFill>
              </a:rPr>
              <a:t>Phys</a:t>
            </a:r>
            <a:r>
              <a:rPr lang="cs-CZ" sz="2000" i="1" dirty="0">
                <a:solidFill>
                  <a:schemeClr val="bg2">
                    <a:lumMod val="50000"/>
                  </a:schemeClr>
                </a:solidFill>
              </a:rPr>
              <a:t>.</a:t>
            </a:r>
          </a:p>
        </p:txBody>
      </p:sp>
      <p:sp>
        <p:nvSpPr>
          <p:cNvPr id="6" name="TextovéPole 5">
            <a:extLst>
              <a:ext uri="{FF2B5EF4-FFF2-40B4-BE49-F238E27FC236}">
                <a16:creationId xmlns:a16="http://schemas.microsoft.com/office/drawing/2014/main" id="{4FDD596D-02E4-D5A8-5FD1-9D1B57EFBEB4}"/>
              </a:ext>
            </a:extLst>
          </p:cNvPr>
          <p:cNvSpPr txBox="1"/>
          <p:nvPr/>
        </p:nvSpPr>
        <p:spPr>
          <a:xfrm>
            <a:off x="1537021" y="2176539"/>
            <a:ext cx="4518609" cy="707886"/>
          </a:xfrm>
          <a:prstGeom prst="rect">
            <a:avLst/>
          </a:prstGeom>
          <a:noFill/>
        </p:spPr>
        <p:txBody>
          <a:bodyPr wrap="none" rtlCol="0">
            <a:spAutoFit/>
          </a:bodyPr>
          <a:lstStyle/>
          <a:p>
            <a:r>
              <a:rPr lang="cs-CZ" sz="2000" dirty="0" err="1">
                <a:solidFill>
                  <a:schemeClr val="accent2">
                    <a:lumMod val="60000"/>
                    <a:lumOff val="40000"/>
                  </a:schemeClr>
                </a:solidFill>
              </a:rPr>
              <a:t>Quantisierung</a:t>
            </a:r>
            <a:r>
              <a:rPr lang="cs-CZ" sz="2000" dirty="0">
                <a:solidFill>
                  <a:schemeClr val="accent2">
                    <a:lumMod val="60000"/>
                    <a:lumOff val="40000"/>
                  </a:schemeClr>
                </a:solidFill>
              </a:rPr>
              <a:t> </a:t>
            </a:r>
            <a:r>
              <a:rPr lang="cs-CZ" sz="2000" dirty="0" err="1">
                <a:solidFill>
                  <a:schemeClr val="accent2">
                    <a:lumMod val="60000"/>
                    <a:lumOff val="40000"/>
                  </a:schemeClr>
                </a:solidFill>
              </a:rPr>
              <a:t>als</a:t>
            </a:r>
            <a:r>
              <a:rPr lang="cs-CZ" sz="2000" dirty="0">
                <a:solidFill>
                  <a:schemeClr val="accent2">
                    <a:lumMod val="60000"/>
                    <a:lumOff val="40000"/>
                  </a:schemeClr>
                </a:solidFill>
              </a:rPr>
              <a:t> </a:t>
            </a:r>
            <a:r>
              <a:rPr lang="cs-CZ" sz="2000" dirty="0" err="1">
                <a:solidFill>
                  <a:schemeClr val="accent2">
                    <a:lumMod val="60000"/>
                    <a:lumOff val="40000"/>
                  </a:schemeClr>
                </a:solidFill>
              </a:rPr>
              <a:t>Eigenwertsproblem</a:t>
            </a:r>
            <a:r>
              <a:rPr lang="cs-CZ" sz="2000" dirty="0">
                <a:solidFill>
                  <a:schemeClr val="accent2">
                    <a:lumMod val="60000"/>
                    <a:lumOff val="40000"/>
                  </a:schemeClr>
                </a:solidFill>
              </a:rPr>
              <a:t> II</a:t>
            </a:r>
          </a:p>
          <a:p>
            <a:r>
              <a:rPr lang="cs-CZ" sz="2000" dirty="0">
                <a:solidFill>
                  <a:schemeClr val="bg2">
                    <a:lumMod val="50000"/>
                  </a:schemeClr>
                </a:solidFill>
              </a:rPr>
              <a:t>(23. 2.1926) 39 stran , </a:t>
            </a:r>
            <a:r>
              <a:rPr lang="cs-CZ" sz="2000" i="1" dirty="0">
                <a:solidFill>
                  <a:schemeClr val="bg2">
                    <a:lumMod val="50000"/>
                  </a:schemeClr>
                </a:solidFill>
              </a:rPr>
              <a:t>Ann. </a:t>
            </a:r>
            <a:r>
              <a:rPr lang="cs-CZ" sz="2000" i="1" dirty="0" err="1">
                <a:solidFill>
                  <a:schemeClr val="bg2">
                    <a:lumMod val="50000"/>
                  </a:schemeClr>
                </a:solidFill>
              </a:rPr>
              <a:t>Phys</a:t>
            </a:r>
            <a:r>
              <a:rPr lang="cs-CZ" sz="2000" i="1" dirty="0">
                <a:solidFill>
                  <a:schemeClr val="bg2">
                    <a:lumMod val="50000"/>
                  </a:schemeClr>
                </a:solidFill>
              </a:rPr>
              <a:t>.</a:t>
            </a:r>
            <a:endParaRPr lang="cs-CZ" sz="2000" dirty="0">
              <a:solidFill>
                <a:schemeClr val="bg2">
                  <a:lumMod val="50000"/>
                </a:schemeClr>
              </a:solidFill>
            </a:endParaRPr>
          </a:p>
        </p:txBody>
      </p:sp>
      <p:sp>
        <p:nvSpPr>
          <p:cNvPr id="7" name="TextovéPole 6">
            <a:extLst>
              <a:ext uri="{FF2B5EF4-FFF2-40B4-BE49-F238E27FC236}">
                <a16:creationId xmlns:a16="http://schemas.microsoft.com/office/drawing/2014/main" id="{D8B3B4C3-6EC5-724C-A484-36F0A64048B3}"/>
              </a:ext>
            </a:extLst>
          </p:cNvPr>
          <p:cNvSpPr txBox="1"/>
          <p:nvPr/>
        </p:nvSpPr>
        <p:spPr>
          <a:xfrm>
            <a:off x="1538699" y="2950295"/>
            <a:ext cx="4585935" cy="707886"/>
          </a:xfrm>
          <a:prstGeom prst="rect">
            <a:avLst/>
          </a:prstGeom>
          <a:noFill/>
        </p:spPr>
        <p:txBody>
          <a:bodyPr wrap="none" rtlCol="0">
            <a:spAutoFit/>
          </a:bodyPr>
          <a:lstStyle/>
          <a:p>
            <a:r>
              <a:rPr lang="cs-CZ" sz="2000" dirty="0" err="1">
                <a:solidFill>
                  <a:schemeClr val="accent2">
                    <a:lumMod val="60000"/>
                    <a:lumOff val="40000"/>
                  </a:schemeClr>
                </a:solidFill>
              </a:rPr>
              <a:t>Quantisierung</a:t>
            </a:r>
            <a:r>
              <a:rPr lang="cs-CZ" sz="2000" dirty="0">
                <a:solidFill>
                  <a:schemeClr val="accent2">
                    <a:lumMod val="60000"/>
                    <a:lumOff val="40000"/>
                  </a:schemeClr>
                </a:solidFill>
              </a:rPr>
              <a:t> </a:t>
            </a:r>
            <a:r>
              <a:rPr lang="cs-CZ" sz="2000" dirty="0" err="1">
                <a:solidFill>
                  <a:schemeClr val="accent2">
                    <a:lumMod val="60000"/>
                    <a:lumOff val="40000"/>
                  </a:schemeClr>
                </a:solidFill>
              </a:rPr>
              <a:t>als</a:t>
            </a:r>
            <a:r>
              <a:rPr lang="cs-CZ" sz="2000" dirty="0">
                <a:solidFill>
                  <a:schemeClr val="accent2">
                    <a:lumMod val="60000"/>
                    <a:lumOff val="40000"/>
                  </a:schemeClr>
                </a:solidFill>
              </a:rPr>
              <a:t> </a:t>
            </a:r>
            <a:r>
              <a:rPr lang="cs-CZ" sz="2000" dirty="0" err="1">
                <a:solidFill>
                  <a:schemeClr val="accent2">
                    <a:lumMod val="60000"/>
                    <a:lumOff val="40000"/>
                  </a:schemeClr>
                </a:solidFill>
              </a:rPr>
              <a:t>Eigenwertsproblem</a:t>
            </a:r>
            <a:r>
              <a:rPr lang="cs-CZ" sz="2000" dirty="0">
                <a:solidFill>
                  <a:schemeClr val="accent2">
                    <a:lumMod val="60000"/>
                    <a:lumOff val="40000"/>
                  </a:schemeClr>
                </a:solidFill>
              </a:rPr>
              <a:t> III</a:t>
            </a:r>
          </a:p>
          <a:p>
            <a:r>
              <a:rPr lang="cs-CZ" sz="2000" dirty="0">
                <a:solidFill>
                  <a:schemeClr val="bg2">
                    <a:lumMod val="50000"/>
                  </a:schemeClr>
                </a:solidFill>
              </a:rPr>
              <a:t>(10. 5.1926) 54 stran , </a:t>
            </a:r>
            <a:r>
              <a:rPr lang="cs-CZ" sz="2000" i="1" dirty="0">
                <a:solidFill>
                  <a:schemeClr val="bg2">
                    <a:lumMod val="50000"/>
                  </a:schemeClr>
                </a:solidFill>
              </a:rPr>
              <a:t>Ann. </a:t>
            </a:r>
            <a:r>
              <a:rPr lang="cs-CZ" sz="2000" i="1" dirty="0" err="1">
                <a:solidFill>
                  <a:schemeClr val="bg2">
                    <a:lumMod val="50000"/>
                  </a:schemeClr>
                </a:solidFill>
              </a:rPr>
              <a:t>Phys</a:t>
            </a:r>
            <a:r>
              <a:rPr lang="cs-CZ" sz="2000" i="1" dirty="0">
                <a:solidFill>
                  <a:schemeClr val="bg2">
                    <a:lumMod val="50000"/>
                  </a:schemeClr>
                </a:solidFill>
              </a:rPr>
              <a:t>.</a:t>
            </a:r>
            <a:endParaRPr lang="cs-CZ" sz="2000" dirty="0">
              <a:solidFill>
                <a:schemeClr val="bg2">
                  <a:lumMod val="50000"/>
                </a:schemeClr>
              </a:solidFill>
            </a:endParaRPr>
          </a:p>
        </p:txBody>
      </p:sp>
      <p:sp>
        <p:nvSpPr>
          <p:cNvPr id="8" name="TextovéPole 7">
            <a:extLst>
              <a:ext uri="{FF2B5EF4-FFF2-40B4-BE49-F238E27FC236}">
                <a16:creationId xmlns:a16="http://schemas.microsoft.com/office/drawing/2014/main" id="{19D62F11-0888-1B79-0D11-278C9E02F501}"/>
              </a:ext>
            </a:extLst>
          </p:cNvPr>
          <p:cNvSpPr txBox="1"/>
          <p:nvPr/>
        </p:nvSpPr>
        <p:spPr>
          <a:xfrm>
            <a:off x="1537859" y="3819946"/>
            <a:ext cx="4601965" cy="707886"/>
          </a:xfrm>
          <a:prstGeom prst="rect">
            <a:avLst/>
          </a:prstGeom>
          <a:noFill/>
        </p:spPr>
        <p:txBody>
          <a:bodyPr wrap="none" rtlCol="0">
            <a:spAutoFit/>
          </a:bodyPr>
          <a:lstStyle/>
          <a:p>
            <a:r>
              <a:rPr lang="cs-CZ" sz="2000" dirty="0" err="1">
                <a:solidFill>
                  <a:schemeClr val="accent2">
                    <a:lumMod val="60000"/>
                    <a:lumOff val="40000"/>
                  </a:schemeClr>
                </a:solidFill>
              </a:rPr>
              <a:t>Quantisierung</a:t>
            </a:r>
            <a:r>
              <a:rPr lang="cs-CZ" sz="2000" dirty="0">
                <a:solidFill>
                  <a:schemeClr val="accent2">
                    <a:lumMod val="60000"/>
                    <a:lumOff val="40000"/>
                  </a:schemeClr>
                </a:solidFill>
              </a:rPr>
              <a:t> </a:t>
            </a:r>
            <a:r>
              <a:rPr lang="cs-CZ" sz="2000" dirty="0" err="1">
                <a:solidFill>
                  <a:schemeClr val="accent2">
                    <a:lumMod val="60000"/>
                    <a:lumOff val="40000"/>
                  </a:schemeClr>
                </a:solidFill>
              </a:rPr>
              <a:t>als</a:t>
            </a:r>
            <a:r>
              <a:rPr lang="cs-CZ" sz="2000" dirty="0">
                <a:solidFill>
                  <a:schemeClr val="accent2">
                    <a:lumMod val="60000"/>
                    <a:lumOff val="40000"/>
                  </a:schemeClr>
                </a:solidFill>
              </a:rPr>
              <a:t> </a:t>
            </a:r>
            <a:r>
              <a:rPr lang="cs-CZ" sz="2000" dirty="0" err="1">
                <a:solidFill>
                  <a:schemeClr val="accent2">
                    <a:lumMod val="60000"/>
                    <a:lumOff val="40000"/>
                  </a:schemeClr>
                </a:solidFill>
              </a:rPr>
              <a:t>Eigenwertsproblem</a:t>
            </a:r>
            <a:r>
              <a:rPr lang="cs-CZ" sz="2000" dirty="0">
                <a:solidFill>
                  <a:schemeClr val="accent2">
                    <a:lumMod val="60000"/>
                    <a:lumOff val="40000"/>
                  </a:schemeClr>
                </a:solidFill>
              </a:rPr>
              <a:t> IV</a:t>
            </a:r>
          </a:p>
          <a:p>
            <a:r>
              <a:rPr lang="cs-CZ" sz="2000" dirty="0">
                <a:solidFill>
                  <a:schemeClr val="bg2">
                    <a:lumMod val="50000"/>
                  </a:schemeClr>
                </a:solidFill>
              </a:rPr>
              <a:t>(21.6.1926), 30 stran , </a:t>
            </a:r>
            <a:r>
              <a:rPr lang="cs-CZ" sz="2000" i="1" dirty="0">
                <a:solidFill>
                  <a:schemeClr val="bg2">
                    <a:lumMod val="50000"/>
                  </a:schemeClr>
                </a:solidFill>
              </a:rPr>
              <a:t>Ann. </a:t>
            </a:r>
            <a:r>
              <a:rPr lang="cs-CZ" sz="2000" i="1" dirty="0" err="1">
                <a:solidFill>
                  <a:schemeClr val="bg2">
                    <a:lumMod val="50000"/>
                  </a:schemeClr>
                </a:solidFill>
              </a:rPr>
              <a:t>Phys</a:t>
            </a:r>
            <a:r>
              <a:rPr lang="cs-CZ" sz="2000" i="1" dirty="0">
                <a:solidFill>
                  <a:schemeClr val="bg2">
                    <a:lumMod val="50000"/>
                  </a:schemeClr>
                </a:solidFill>
              </a:rPr>
              <a:t>.</a:t>
            </a:r>
            <a:endParaRPr lang="cs-CZ" sz="2000" dirty="0">
              <a:solidFill>
                <a:schemeClr val="bg2">
                  <a:lumMod val="50000"/>
                </a:schemeClr>
              </a:solidFill>
            </a:endParaRPr>
          </a:p>
        </p:txBody>
      </p:sp>
      <p:sp>
        <p:nvSpPr>
          <p:cNvPr id="12" name="Obdélník 11">
            <a:extLst>
              <a:ext uri="{FF2B5EF4-FFF2-40B4-BE49-F238E27FC236}">
                <a16:creationId xmlns:a16="http://schemas.microsoft.com/office/drawing/2014/main" id="{55B97D44-ABFE-6CBF-CC54-35504C161A99}"/>
              </a:ext>
            </a:extLst>
          </p:cNvPr>
          <p:cNvSpPr/>
          <p:nvPr/>
        </p:nvSpPr>
        <p:spPr>
          <a:xfrm>
            <a:off x="6564176" y="3876508"/>
            <a:ext cx="1594253" cy="60576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mc:AlternateContent xmlns:mc="http://schemas.openxmlformats.org/markup-compatibility/2006" xmlns:a14="http://schemas.microsoft.com/office/drawing/2010/main">
        <mc:Choice Requires="a14">
          <p:sp>
            <p:nvSpPr>
              <p:cNvPr id="13" name="TextovéPole 12">
                <a:extLst>
                  <a:ext uri="{FF2B5EF4-FFF2-40B4-BE49-F238E27FC236}">
                    <a16:creationId xmlns:a16="http://schemas.microsoft.com/office/drawing/2014/main" id="{AC3782EF-E26C-C1D5-8E04-BA1AE8145E04}"/>
                  </a:ext>
                </a:extLst>
              </p:cNvPr>
              <p:cNvSpPr txBox="1"/>
              <p:nvPr/>
            </p:nvSpPr>
            <p:spPr>
              <a:xfrm>
                <a:off x="6564176" y="3988952"/>
                <a:ext cx="1594253" cy="34926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cs-CZ" sz="2200" b="0" i="0" smtClean="0">
                          <a:latin typeface="Cambria Math" panose="02040503050406030204" pitchFamily="18" charset="0"/>
                          <a:ea typeface="Cambria Math" panose="02040503050406030204" pitchFamily="18" charset="0"/>
                        </a:rPr>
                        <m:t>i</m:t>
                      </m:r>
                      <m:r>
                        <a:rPr lang="el-GR" sz="2200" b="0" i="1" smtClean="0">
                          <a:latin typeface="Cambria Math" panose="02040503050406030204" pitchFamily="18" charset="0"/>
                          <a:ea typeface="Cambria Math" panose="02040503050406030204" pitchFamily="18" charset="0"/>
                        </a:rPr>
                        <m:t>ℏ</m:t>
                      </m:r>
                      <m:acc>
                        <m:accPr>
                          <m:chr m:val="̇"/>
                          <m:ctrlPr>
                            <a:rPr lang="el-GR" sz="2200" b="0" i="1" smtClean="0">
                              <a:latin typeface="Cambria Math" panose="02040503050406030204" pitchFamily="18" charset="0"/>
                              <a:ea typeface="Cambria Math" panose="02040503050406030204" pitchFamily="18" charset="0"/>
                            </a:rPr>
                          </m:ctrlPr>
                        </m:accPr>
                        <m:e>
                          <m:r>
                            <m:rPr>
                              <m:sty m:val="p"/>
                            </m:rPr>
                            <a:rPr lang="el-GR" sz="2200" b="0" i="1" smtClean="0">
                              <a:latin typeface="Cambria Math" panose="02040503050406030204" pitchFamily="18" charset="0"/>
                              <a:ea typeface="Cambria Math" panose="02040503050406030204" pitchFamily="18" charset="0"/>
                            </a:rPr>
                            <m:t>Ψ</m:t>
                          </m:r>
                        </m:e>
                      </m:acc>
                      <m:r>
                        <a:rPr lang="cs-CZ" sz="2200" b="0" i="1" smtClean="0">
                          <a:latin typeface="Cambria Math" panose="02040503050406030204" pitchFamily="18" charset="0"/>
                          <a:ea typeface="Cambria Math" panose="02040503050406030204" pitchFamily="18" charset="0"/>
                        </a:rPr>
                        <m:t>=</m:t>
                      </m:r>
                      <m:acc>
                        <m:accPr>
                          <m:chr m:val="̂"/>
                          <m:ctrlPr>
                            <a:rPr lang="cs-CZ" sz="2200" b="0" i="1" smtClean="0">
                              <a:latin typeface="Cambria Math" panose="02040503050406030204" pitchFamily="18" charset="0"/>
                              <a:ea typeface="Cambria Math" panose="02040503050406030204" pitchFamily="18" charset="0"/>
                            </a:rPr>
                          </m:ctrlPr>
                        </m:accPr>
                        <m:e>
                          <m:r>
                            <a:rPr lang="cs-CZ" sz="2200" b="0" i="1" smtClean="0">
                              <a:latin typeface="Cambria Math" panose="02040503050406030204" pitchFamily="18" charset="0"/>
                              <a:ea typeface="Cambria Math" panose="02040503050406030204" pitchFamily="18" charset="0"/>
                            </a:rPr>
                            <m:t>𝐻</m:t>
                          </m:r>
                        </m:e>
                      </m:acc>
                      <m:r>
                        <m:rPr>
                          <m:sty m:val="p"/>
                        </m:rPr>
                        <a:rPr lang="el-GR" sz="2200" b="0" i="1" smtClean="0">
                          <a:latin typeface="Cambria Math" panose="02040503050406030204" pitchFamily="18" charset="0"/>
                          <a:ea typeface="Cambria Math" panose="02040503050406030204" pitchFamily="18" charset="0"/>
                        </a:rPr>
                        <m:t>Ψ</m:t>
                      </m:r>
                    </m:oMath>
                  </m:oMathPara>
                </a14:m>
                <a:endParaRPr lang="cs-CZ" sz="2200" dirty="0"/>
              </a:p>
            </p:txBody>
          </p:sp>
        </mc:Choice>
        <mc:Fallback xmlns="">
          <p:sp>
            <p:nvSpPr>
              <p:cNvPr id="13" name="TextovéPole 12">
                <a:extLst>
                  <a:ext uri="{FF2B5EF4-FFF2-40B4-BE49-F238E27FC236}">
                    <a16:creationId xmlns:a16="http://schemas.microsoft.com/office/drawing/2014/main" id="{044B36E6-6BBD-49EF-C587-45003317D89B}"/>
                  </a:ext>
                </a:extLst>
              </p:cNvPr>
              <p:cNvSpPr txBox="1">
                <a:spLocks noRot="1" noChangeAspect="1" noMove="1" noResize="1" noEditPoints="1" noAdjustHandles="1" noChangeArrowheads="1" noChangeShapeType="1" noTextEdit="1"/>
              </p:cNvSpPr>
              <p:nvPr/>
            </p:nvSpPr>
            <p:spPr>
              <a:xfrm>
                <a:off x="6564176" y="3988952"/>
                <a:ext cx="1594253" cy="349263"/>
              </a:xfrm>
              <a:prstGeom prst="rect">
                <a:avLst/>
              </a:prstGeom>
              <a:blipFill>
                <a:blip r:embed="rId4"/>
                <a:stretch>
                  <a:fillRect t="-20690" r="-10345" b="-6897"/>
                </a:stretch>
              </a:blipFill>
            </p:spPr>
            <p:txBody>
              <a:bodyPr/>
              <a:lstStyle/>
              <a:p>
                <a:r>
                  <a:rPr lang="cs-CZ">
                    <a:noFill/>
                  </a:rPr>
                  <a:t> </a:t>
                </a:r>
              </a:p>
            </p:txBody>
          </p:sp>
        </mc:Fallback>
      </mc:AlternateContent>
      <p:sp>
        <p:nvSpPr>
          <p:cNvPr id="14" name="TextovéPole 13">
            <a:extLst>
              <a:ext uri="{FF2B5EF4-FFF2-40B4-BE49-F238E27FC236}">
                <a16:creationId xmlns:a16="http://schemas.microsoft.com/office/drawing/2014/main" id="{5F53570B-A18C-E444-A47F-AA4C048F06ED}"/>
              </a:ext>
            </a:extLst>
          </p:cNvPr>
          <p:cNvSpPr txBox="1"/>
          <p:nvPr/>
        </p:nvSpPr>
        <p:spPr>
          <a:xfrm>
            <a:off x="6506983" y="2989937"/>
            <a:ext cx="5219959" cy="707886"/>
          </a:xfrm>
          <a:prstGeom prst="rect">
            <a:avLst/>
          </a:prstGeom>
          <a:noFill/>
        </p:spPr>
        <p:txBody>
          <a:bodyPr wrap="square" rtlCol="0">
            <a:spAutoFit/>
          </a:bodyPr>
          <a:lstStyle/>
          <a:p>
            <a:r>
              <a:rPr lang="cs-CZ" sz="2000" dirty="0"/>
              <a:t>rozvinutí teorie (</a:t>
            </a:r>
            <a:r>
              <a:rPr lang="cs-CZ" sz="2000" dirty="0" err="1"/>
              <a:t>Sturm-Liouville</a:t>
            </a:r>
            <a:r>
              <a:rPr lang="cs-CZ" sz="2000" dirty="0"/>
              <a:t>), </a:t>
            </a:r>
            <a:r>
              <a:rPr lang="cs-CZ" sz="2000" u="sng" dirty="0"/>
              <a:t>stacionární teorie poruch</a:t>
            </a:r>
            <a:r>
              <a:rPr lang="cs-CZ" sz="2000" dirty="0"/>
              <a:t>, aplikace: Starkův jev</a:t>
            </a:r>
          </a:p>
        </p:txBody>
      </p:sp>
      <p:sp>
        <p:nvSpPr>
          <p:cNvPr id="15" name="TextovéPole 14">
            <a:extLst>
              <a:ext uri="{FF2B5EF4-FFF2-40B4-BE49-F238E27FC236}">
                <a16:creationId xmlns:a16="http://schemas.microsoft.com/office/drawing/2014/main" id="{E5115048-9BE5-D6FD-F4E1-A6241998C5B2}"/>
              </a:ext>
            </a:extLst>
          </p:cNvPr>
          <p:cNvSpPr txBox="1"/>
          <p:nvPr/>
        </p:nvSpPr>
        <p:spPr>
          <a:xfrm>
            <a:off x="8488514" y="3657372"/>
            <a:ext cx="3338743" cy="1015663"/>
          </a:xfrm>
          <a:prstGeom prst="rect">
            <a:avLst/>
          </a:prstGeom>
          <a:noFill/>
        </p:spPr>
        <p:txBody>
          <a:bodyPr wrap="square" rtlCol="0">
            <a:spAutoFit/>
          </a:bodyPr>
          <a:lstStyle/>
          <a:p>
            <a:r>
              <a:rPr lang="cs-CZ" sz="2000" u="sng" dirty="0"/>
              <a:t>a časově závislá teorie poruch</a:t>
            </a:r>
            <a:r>
              <a:rPr lang="cs-CZ" sz="2000" dirty="0"/>
              <a:t>, aplikace: interakce záření s atomem</a:t>
            </a:r>
          </a:p>
        </p:txBody>
      </p:sp>
      <p:sp>
        <p:nvSpPr>
          <p:cNvPr id="16" name="TextovéPole 15">
            <a:extLst>
              <a:ext uri="{FF2B5EF4-FFF2-40B4-BE49-F238E27FC236}">
                <a16:creationId xmlns:a16="http://schemas.microsoft.com/office/drawing/2014/main" id="{F2CC95FD-8422-95F8-C84F-9CE7F9C378E9}"/>
              </a:ext>
            </a:extLst>
          </p:cNvPr>
          <p:cNvSpPr txBox="1"/>
          <p:nvPr/>
        </p:nvSpPr>
        <p:spPr>
          <a:xfrm>
            <a:off x="6455659" y="2225758"/>
            <a:ext cx="5506956" cy="707886"/>
          </a:xfrm>
          <a:prstGeom prst="rect">
            <a:avLst/>
          </a:prstGeom>
          <a:noFill/>
        </p:spPr>
        <p:txBody>
          <a:bodyPr wrap="square" rtlCol="0">
            <a:spAutoFit/>
          </a:bodyPr>
          <a:lstStyle/>
          <a:p>
            <a:r>
              <a:rPr lang="cs-CZ" sz="2000" u="sng" dirty="0"/>
              <a:t>fyzikální kostra teorie:</a:t>
            </a:r>
            <a:r>
              <a:rPr lang="cs-CZ" sz="2000" dirty="0"/>
              <a:t> vlnová mechanika, aplikace: oscilátor, rotátor</a:t>
            </a:r>
          </a:p>
        </p:txBody>
      </p:sp>
      <p:sp>
        <p:nvSpPr>
          <p:cNvPr id="19" name="TextovéPole 18">
            <a:extLst>
              <a:ext uri="{FF2B5EF4-FFF2-40B4-BE49-F238E27FC236}">
                <a16:creationId xmlns:a16="http://schemas.microsoft.com/office/drawing/2014/main" id="{EC7B9B2F-72EC-9B81-2322-8BC888C2641E}"/>
              </a:ext>
            </a:extLst>
          </p:cNvPr>
          <p:cNvSpPr txBox="1"/>
          <p:nvPr/>
        </p:nvSpPr>
        <p:spPr>
          <a:xfrm>
            <a:off x="1522668" y="4670383"/>
            <a:ext cx="10204275" cy="707886"/>
          </a:xfrm>
          <a:prstGeom prst="rect">
            <a:avLst/>
          </a:prstGeom>
          <a:noFill/>
        </p:spPr>
        <p:txBody>
          <a:bodyPr wrap="square" rtlCol="0">
            <a:spAutoFit/>
          </a:bodyPr>
          <a:lstStyle/>
          <a:p>
            <a:r>
              <a:rPr lang="cs-CZ" sz="2000" dirty="0">
                <a:solidFill>
                  <a:srgbClr val="C00000"/>
                </a:solidFill>
                <a:effectLst>
                  <a:outerShdw blurRad="38100" dist="38100" dir="2700000" algn="tl">
                    <a:srgbClr val="000000">
                      <a:alpha val="43137"/>
                    </a:srgbClr>
                  </a:outerShdw>
                </a:effectLst>
              </a:rPr>
              <a:t>Ü</a:t>
            </a:r>
            <a:r>
              <a:rPr lang="de-DE" sz="2000" dirty="0" err="1">
                <a:solidFill>
                  <a:srgbClr val="C00000"/>
                </a:solidFill>
                <a:effectLst>
                  <a:outerShdw blurRad="38100" dist="38100" dir="2700000" algn="tl">
                    <a:srgbClr val="000000">
                      <a:alpha val="43137"/>
                    </a:srgbClr>
                  </a:outerShdw>
                </a:effectLst>
              </a:rPr>
              <a:t>ber</a:t>
            </a:r>
            <a:r>
              <a:rPr lang="de-DE" sz="2000" dirty="0">
                <a:solidFill>
                  <a:srgbClr val="C00000"/>
                </a:solidFill>
                <a:effectLst>
                  <a:outerShdw blurRad="38100" dist="38100" dir="2700000" algn="tl">
                    <a:srgbClr val="000000">
                      <a:alpha val="43137"/>
                    </a:srgbClr>
                  </a:outerShdw>
                </a:effectLst>
              </a:rPr>
              <a:t> </a:t>
            </a:r>
            <a:r>
              <a:rPr lang="cs-CZ" sz="2000" dirty="0">
                <a:solidFill>
                  <a:srgbClr val="C00000"/>
                </a:solidFill>
                <a:effectLst>
                  <a:outerShdw blurRad="38100" dist="38100" dir="2700000" algn="tl">
                    <a:srgbClr val="000000">
                      <a:alpha val="43137"/>
                    </a:srgbClr>
                  </a:outerShdw>
                </a:effectLst>
              </a:rPr>
              <a:t>d</a:t>
            </a:r>
            <a:r>
              <a:rPr lang="de-DE" sz="2000" dirty="0" err="1">
                <a:solidFill>
                  <a:srgbClr val="C00000"/>
                </a:solidFill>
                <a:effectLst>
                  <a:outerShdw blurRad="38100" dist="38100" dir="2700000" algn="tl">
                    <a:srgbClr val="000000">
                      <a:alpha val="43137"/>
                    </a:srgbClr>
                  </a:outerShdw>
                </a:effectLst>
              </a:rPr>
              <a:t>as</a:t>
            </a:r>
            <a:r>
              <a:rPr lang="de-DE" sz="2000" dirty="0">
                <a:solidFill>
                  <a:srgbClr val="C00000"/>
                </a:solidFill>
                <a:effectLst>
                  <a:outerShdw blurRad="38100" dist="38100" dir="2700000" algn="tl">
                    <a:srgbClr val="000000">
                      <a:alpha val="43137"/>
                    </a:srgbClr>
                  </a:outerShdw>
                </a:effectLst>
              </a:rPr>
              <a:t> </a:t>
            </a:r>
            <a:r>
              <a:rPr lang="de-DE" sz="2000" dirty="0" err="1">
                <a:solidFill>
                  <a:srgbClr val="C00000"/>
                </a:solidFill>
                <a:effectLst>
                  <a:outerShdw blurRad="38100" dist="38100" dir="2700000" algn="tl">
                    <a:srgbClr val="000000">
                      <a:alpha val="43137"/>
                    </a:srgbClr>
                  </a:outerShdw>
                </a:effectLst>
              </a:rPr>
              <a:t>Verh</a:t>
            </a:r>
            <a:r>
              <a:rPr lang="cs-CZ" sz="2000" dirty="0" err="1">
                <a:solidFill>
                  <a:srgbClr val="C00000"/>
                </a:solidFill>
                <a:effectLst>
                  <a:outerShdw blurRad="38100" dist="38100" dir="2700000" algn="tl">
                    <a:srgbClr val="000000">
                      <a:alpha val="43137"/>
                    </a:srgbClr>
                  </a:outerShdw>
                </a:effectLst>
              </a:rPr>
              <a:t>äl</a:t>
            </a:r>
            <a:r>
              <a:rPr lang="de-DE" sz="2000" dirty="0" err="1">
                <a:solidFill>
                  <a:srgbClr val="C00000"/>
                </a:solidFill>
                <a:effectLst>
                  <a:outerShdw blurRad="38100" dist="38100" dir="2700000" algn="tl">
                    <a:srgbClr val="000000">
                      <a:alpha val="43137"/>
                    </a:srgbClr>
                  </a:outerShdw>
                </a:effectLst>
              </a:rPr>
              <a:t>tnis</a:t>
            </a:r>
            <a:r>
              <a:rPr lang="de-DE" sz="2000" dirty="0">
                <a:solidFill>
                  <a:srgbClr val="C00000"/>
                </a:solidFill>
                <a:effectLst>
                  <a:outerShdw blurRad="38100" dist="38100" dir="2700000" algn="tl">
                    <a:srgbClr val="000000">
                      <a:alpha val="43137"/>
                    </a:srgbClr>
                  </a:outerShdw>
                </a:effectLst>
              </a:rPr>
              <a:t> der He</a:t>
            </a:r>
            <a:r>
              <a:rPr lang="cs-CZ" sz="2000" dirty="0">
                <a:solidFill>
                  <a:srgbClr val="C00000"/>
                </a:solidFill>
                <a:effectLst>
                  <a:outerShdw blurRad="38100" dist="38100" dir="2700000" algn="tl">
                    <a:srgbClr val="000000">
                      <a:alpha val="43137"/>
                    </a:srgbClr>
                  </a:outerShdw>
                </a:effectLst>
              </a:rPr>
              <a:t>i</a:t>
            </a:r>
            <a:r>
              <a:rPr lang="de-DE" sz="2000" dirty="0">
                <a:solidFill>
                  <a:srgbClr val="C00000"/>
                </a:solidFill>
                <a:effectLst>
                  <a:outerShdw blurRad="38100" dist="38100" dir="2700000" algn="tl">
                    <a:srgbClr val="000000">
                      <a:alpha val="43137"/>
                    </a:srgbClr>
                  </a:outerShdw>
                </a:effectLst>
              </a:rPr>
              <a:t>se</a:t>
            </a:r>
            <a:r>
              <a:rPr lang="cs-CZ" sz="2000" dirty="0">
                <a:solidFill>
                  <a:srgbClr val="C00000"/>
                </a:solidFill>
                <a:effectLst>
                  <a:outerShdw blurRad="38100" dist="38100" dir="2700000" algn="tl">
                    <a:srgbClr val="000000">
                      <a:alpha val="43137"/>
                    </a:srgbClr>
                  </a:outerShdw>
                </a:effectLst>
              </a:rPr>
              <a:t>n</a:t>
            </a:r>
            <a:r>
              <a:rPr lang="de-DE" sz="2000" dirty="0">
                <a:solidFill>
                  <a:srgbClr val="C00000"/>
                </a:solidFill>
                <a:effectLst>
                  <a:outerShdw blurRad="38100" dist="38100" dir="2700000" algn="tl">
                    <a:srgbClr val="000000">
                      <a:alpha val="43137"/>
                    </a:srgbClr>
                  </a:outerShdw>
                </a:effectLst>
              </a:rPr>
              <a:t>berg-Bo</a:t>
            </a:r>
            <a:r>
              <a:rPr lang="cs-CZ" sz="2000" dirty="0" err="1">
                <a:solidFill>
                  <a:srgbClr val="C00000"/>
                </a:solidFill>
                <a:effectLst>
                  <a:outerShdw blurRad="38100" dist="38100" dir="2700000" algn="tl">
                    <a:srgbClr val="000000">
                      <a:alpha val="43137"/>
                    </a:srgbClr>
                  </a:outerShdw>
                </a:effectLst>
              </a:rPr>
              <a:t>rn</a:t>
            </a:r>
            <a:r>
              <a:rPr lang="de-DE" sz="2000" dirty="0">
                <a:solidFill>
                  <a:srgbClr val="C00000"/>
                </a:solidFill>
                <a:effectLst>
                  <a:outerShdw blurRad="38100" dist="38100" dir="2700000" algn="tl">
                    <a:srgbClr val="000000">
                      <a:alpha val="43137"/>
                    </a:srgbClr>
                  </a:outerShdw>
                </a:effectLst>
              </a:rPr>
              <a:t>-</a:t>
            </a:r>
            <a:r>
              <a:rPr lang="de-DE" sz="2000" dirty="0" err="1">
                <a:solidFill>
                  <a:srgbClr val="C00000"/>
                </a:solidFill>
                <a:effectLst>
                  <a:outerShdw blurRad="38100" dist="38100" dir="2700000" algn="tl">
                    <a:srgbClr val="000000">
                      <a:alpha val="43137"/>
                    </a:srgbClr>
                  </a:outerShdw>
                </a:effectLst>
              </a:rPr>
              <a:t>Jordanschem</a:t>
            </a:r>
            <a:r>
              <a:rPr lang="de-DE" sz="2000" dirty="0">
                <a:solidFill>
                  <a:srgbClr val="C00000"/>
                </a:solidFill>
                <a:effectLst>
                  <a:outerShdw blurRad="38100" dist="38100" dir="2700000" algn="tl">
                    <a:srgbClr val="000000">
                      <a:alpha val="43137"/>
                    </a:srgbClr>
                  </a:outerShdw>
                </a:effectLst>
              </a:rPr>
              <a:t> Qua</a:t>
            </a:r>
            <a:r>
              <a:rPr lang="cs-CZ" sz="2000" dirty="0">
                <a:solidFill>
                  <a:srgbClr val="C00000"/>
                </a:solidFill>
                <a:effectLst>
                  <a:outerShdw blurRad="38100" dist="38100" dir="2700000" algn="tl">
                    <a:srgbClr val="000000">
                      <a:alpha val="43137"/>
                    </a:srgbClr>
                  </a:outerShdw>
                </a:effectLst>
              </a:rPr>
              <a:t>n</a:t>
            </a:r>
            <a:r>
              <a:rPr lang="de-DE" sz="2000" dirty="0" err="1">
                <a:solidFill>
                  <a:srgbClr val="C00000"/>
                </a:solidFill>
                <a:effectLst>
                  <a:outerShdw blurRad="38100" dist="38100" dir="2700000" algn="tl">
                    <a:srgbClr val="000000">
                      <a:alpha val="43137"/>
                    </a:srgbClr>
                  </a:outerShdw>
                </a:effectLst>
              </a:rPr>
              <a:t>tenrnechamik</a:t>
            </a:r>
            <a:r>
              <a:rPr lang="de-DE" sz="2000" dirty="0">
                <a:solidFill>
                  <a:srgbClr val="C00000"/>
                </a:solidFill>
                <a:effectLst>
                  <a:outerShdw blurRad="38100" dist="38100" dir="2700000" algn="tl">
                    <a:srgbClr val="000000">
                      <a:alpha val="43137"/>
                    </a:srgbClr>
                  </a:outerShdw>
                </a:effectLst>
              </a:rPr>
              <a:t> </a:t>
            </a:r>
            <a:r>
              <a:rPr lang="cs-CZ" sz="2000" dirty="0">
                <a:solidFill>
                  <a:srgbClr val="C00000"/>
                </a:solidFill>
                <a:effectLst>
                  <a:outerShdw blurRad="38100" dist="38100" dir="2700000" algn="tl">
                    <a:srgbClr val="000000">
                      <a:alpha val="43137"/>
                    </a:srgbClr>
                  </a:outerShdw>
                </a:effectLst>
              </a:rPr>
              <a:t>z</a:t>
            </a:r>
            <a:r>
              <a:rPr lang="de-DE" sz="2000" dirty="0">
                <a:solidFill>
                  <a:srgbClr val="C00000"/>
                </a:solidFill>
                <a:effectLst>
                  <a:outerShdw blurRad="38100" dist="38100" dir="2700000" algn="tl">
                    <a:srgbClr val="000000">
                      <a:alpha val="43137"/>
                    </a:srgbClr>
                  </a:outerShdw>
                </a:effectLst>
              </a:rPr>
              <a:t>u der </a:t>
            </a:r>
            <a:r>
              <a:rPr lang="de-DE" sz="2000" dirty="0" err="1">
                <a:solidFill>
                  <a:srgbClr val="C00000"/>
                </a:solidFill>
                <a:effectLst>
                  <a:outerShdw blurRad="38100" dist="38100" dir="2700000" algn="tl">
                    <a:srgbClr val="000000">
                      <a:alpha val="43137"/>
                    </a:srgbClr>
                  </a:outerShdw>
                </a:effectLst>
              </a:rPr>
              <a:t>me</a:t>
            </a:r>
            <a:r>
              <a:rPr lang="cs-CZ" sz="2000" dirty="0">
                <a:solidFill>
                  <a:srgbClr val="C00000"/>
                </a:solidFill>
                <a:effectLst>
                  <a:outerShdw blurRad="38100" dist="38100" dir="2700000" algn="tl">
                    <a:srgbClr val="000000">
                      <a:alpha val="43137"/>
                    </a:srgbClr>
                  </a:outerShdw>
                </a:effectLst>
              </a:rPr>
              <a:t>in</a:t>
            </a:r>
            <a:r>
              <a:rPr lang="de-DE" sz="2000" dirty="0" err="1">
                <a:solidFill>
                  <a:srgbClr val="C00000"/>
                </a:solidFill>
                <a:effectLst>
                  <a:outerShdw blurRad="38100" dist="38100" dir="2700000" algn="tl">
                    <a:srgbClr val="000000">
                      <a:alpha val="43137"/>
                    </a:srgbClr>
                  </a:outerShdw>
                </a:effectLst>
              </a:rPr>
              <a:t>em</a:t>
            </a:r>
            <a:endParaRPr lang="cs-CZ" sz="2000" dirty="0">
              <a:solidFill>
                <a:srgbClr val="C00000"/>
              </a:solidFill>
              <a:effectLst>
                <a:outerShdw blurRad="38100" dist="38100" dir="2700000" algn="tl">
                  <a:srgbClr val="000000">
                    <a:alpha val="43137"/>
                  </a:srgbClr>
                </a:outerShdw>
              </a:effectLst>
            </a:endParaRPr>
          </a:p>
          <a:p>
            <a:r>
              <a:rPr lang="cs-CZ" sz="2000" dirty="0">
                <a:solidFill>
                  <a:schemeClr val="bg2">
                    <a:lumMod val="50000"/>
                  </a:schemeClr>
                </a:solidFill>
              </a:rPr>
              <a:t>(18.3.1926), 23 stran, </a:t>
            </a:r>
            <a:r>
              <a:rPr lang="cs-CZ" sz="2000" i="1" dirty="0">
                <a:solidFill>
                  <a:schemeClr val="bg2">
                    <a:lumMod val="50000"/>
                  </a:schemeClr>
                </a:solidFill>
              </a:rPr>
              <a:t>Ann. </a:t>
            </a:r>
            <a:r>
              <a:rPr lang="cs-CZ" sz="2000" i="1" dirty="0" err="1">
                <a:solidFill>
                  <a:schemeClr val="bg2">
                    <a:lumMod val="50000"/>
                  </a:schemeClr>
                </a:solidFill>
              </a:rPr>
              <a:t>Phys</a:t>
            </a:r>
            <a:r>
              <a:rPr lang="cs-CZ" sz="2000" i="1" dirty="0">
                <a:solidFill>
                  <a:schemeClr val="bg2">
                    <a:lumMod val="50000"/>
                  </a:schemeClr>
                </a:solidFill>
              </a:rPr>
              <a:t>.</a:t>
            </a:r>
            <a:endParaRPr lang="cs-CZ" sz="2000" dirty="0">
              <a:solidFill>
                <a:schemeClr val="bg2">
                  <a:lumMod val="50000"/>
                </a:schemeClr>
              </a:solidFill>
            </a:endParaRPr>
          </a:p>
        </p:txBody>
      </p:sp>
      <p:sp>
        <p:nvSpPr>
          <p:cNvPr id="20" name="TextovéPole 19">
            <a:extLst>
              <a:ext uri="{FF2B5EF4-FFF2-40B4-BE49-F238E27FC236}">
                <a16:creationId xmlns:a16="http://schemas.microsoft.com/office/drawing/2014/main" id="{F5897495-244E-E0CD-0559-D68E513C1057}"/>
              </a:ext>
            </a:extLst>
          </p:cNvPr>
          <p:cNvSpPr txBox="1"/>
          <p:nvPr/>
        </p:nvSpPr>
        <p:spPr>
          <a:xfrm>
            <a:off x="1522668" y="6079230"/>
            <a:ext cx="7904022" cy="707886"/>
          </a:xfrm>
          <a:prstGeom prst="rect">
            <a:avLst/>
          </a:prstGeom>
          <a:noFill/>
        </p:spPr>
        <p:txBody>
          <a:bodyPr wrap="square" rtlCol="0">
            <a:spAutoFit/>
          </a:bodyPr>
          <a:lstStyle/>
          <a:p>
            <a:r>
              <a:rPr lang="en-US" sz="2000" dirty="0">
                <a:solidFill>
                  <a:srgbClr val="00B050"/>
                </a:solidFill>
                <a:effectLst>
                  <a:outerShdw blurRad="38100" dist="38100" dir="2700000" algn="tl">
                    <a:srgbClr val="000000">
                      <a:alpha val="43137"/>
                    </a:srgbClr>
                  </a:outerShdw>
                </a:effectLst>
              </a:rPr>
              <a:t>A</a:t>
            </a:r>
            <a:r>
              <a:rPr lang="cs-CZ" sz="2000" dirty="0">
                <a:solidFill>
                  <a:srgbClr val="00B050"/>
                </a:solidFill>
                <a:effectLst>
                  <a:outerShdw blurRad="38100" dist="38100" dir="2700000" algn="tl">
                    <a:srgbClr val="000000">
                      <a:alpha val="43137"/>
                    </a:srgbClr>
                  </a:outerShdw>
                </a:effectLst>
              </a:rPr>
              <a:t>n </a:t>
            </a:r>
            <a:r>
              <a:rPr lang="en-US" sz="2000" dirty="0">
                <a:solidFill>
                  <a:srgbClr val="00B050"/>
                </a:solidFill>
                <a:effectLst>
                  <a:outerShdw blurRad="38100" dist="38100" dir="2700000" algn="tl">
                    <a:srgbClr val="000000">
                      <a:alpha val="43137"/>
                    </a:srgbClr>
                  </a:outerShdw>
                </a:effectLst>
              </a:rPr>
              <a:t> </a:t>
            </a:r>
            <a:r>
              <a:rPr lang="cs-CZ" sz="2000" dirty="0" err="1">
                <a:solidFill>
                  <a:srgbClr val="00B050"/>
                </a:solidFill>
                <a:effectLst>
                  <a:outerShdw blurRad="38100" dist="38100" dir="2700000" algn="tl">
                    <a:srgbClr val="000000">
                      <a:alpha val="43137"/>
                    </a:srgbClr>
                  </a:outerShdw>
                </a:effectLst>
              </a:rPr>
              <a:t>undulatory</a:t>
            </a:r>
            <a:r>
              <a:rPr lang="cs-CZ" sz="2000" dirty="0">
                <a:solidFill>
                  <a:srgbClr val="00B050"/>
                </a:solidFill>
                <a:effectLst>
                  <a:outerShdw blurRad="38100" dist="38100" dir="2700000" algn="tl">
                    <a:srgbClr val="000000">
                      <a:alpha val="43137"/>
                    </a:srgbClr>
                  </a:outerShdw>
                </a:effectLst>
              </a:rPr>
              <a:t> </a:t>
            </a:r>
            <a:r>
              <a:rPr lang="cs-CZ" sz="2000" dirty="0" err="1">
                <a:solidFill>
                  <a:srgbClr val="00B050"/>
                </a:solidFill>
                <a:effectLst>
                  <a:outerShdw blurRad="38100" dist="38100" dir="2700000" algn="tl">
                    <a:srgbClr val="000000">
                      <a:alpha val="43137"/>
                    </a:srgbClr>
                  </a:outerShdw>
                </a:effectLst>
              </a:rPr>
              <a:t>theory</a:t>
            </a:r>
            <a:r>
              <a:rPr lang="cs-CZ" sz="2000" dirty="0">
                <a:solidFill>
                  <a:srgbClr val="00B050"/>
                </a:solidFill>
                <a:effectLst>
                  <a:outerShdw blurRad="38100" dist="38100" dir="2700000" algn="tl">
                    <a:srgbClr val="000000">
                      <a:alpha val="43137"/>
                    </a:srgbClr>
                  </a:outerShdw>
                </a:effectLst>
              </a:rPr>
              <a:t> </a:t>
            </a:r>
            <a:r>
              <a:rPr lang="cs-CZ" sz="2000" dirty="0" err="1">
                <a:solidFill>
                  <a:srgbClr val="00B050"/>
                </a:solidFill>
                <a:effectLst>
                  <a:outerShdw blurRad="38100" dist="38100" dir="2700000" algn="tl">
                    <a:srgbClr val="000000">
                      <a:alpha val="43137"/>
                    </a:srgbClr>
                  </a:outerShdw>
                </a:effectLst>
              </a:rPr>
              <a:t>of</a:t>
            </a:r>
            <a:r>
              <a:rPr lang="cs-CZ" sz="2000" dirty="0">
                <a:solidFill>
                  <a:srgbClr val="00B050"/>
                </a:solidFill>
                <a:effectLst>
                  <a:outerShdw blurRad="38100" dist="38100" dir="2700000" algn="tl">
                    <a:srgbClr val="000000">
                      <a:alpha val="43137"/>
                    </a:srgbClr>
                  </a:outerShdw>
                </a:effectLst>
              </a:rPr>
              <a:t> </a:t>
            </a:r>
            <a:r>
              <a:rPr lang="cs-CZ" sz="2000" dirty="0" err="1">
                <a:solidFill>
                  <a:srgbClr val="00B050"/>
                </a:solidFill>
                <a:effectLst>
                  <a:outerShdw blurRad="38100" dist="38100" dir="2700000" algn="tl">
                    <a:srgbClr val="000000">
                      <a:alpha val="43137"/>
                    </a:srgbClr>
                  </a:outerShdw>
                </a:effectLst>
              </a:rPr>
              <a:t>the</a:t>
            </a:r>
            <a:r>
              <a:rPr lang="cs-CZ" sz="2000" dirty="0">
                <a:solidFill>
                  <a:srgbClr val="00B050"/>
                </a:solidFill>
                <a:effectLst>
                  <a:outerShdw blurRad="38100" dist="38100" dir="2700000" algn="tl">
                    <a:srgbClr val="000000">
                      <a:alpha val="43137"/>
                    </a:srgbClr>
                  </a:outerShdw>
                </a:effectLst>
              </a:rPr>
              <a:t> </a:t>
            </a:r>
            <a:r>
              <a:rPr lang="cs-CZ" sz="2000" dirty="0" err="1">
                <a:solidFill>
                  <a:srgbClr val="00B050"/>
                </a:solidFill>
                <a:effectLst>
                  <a:outerShdw blurRad="38100" dist="38100" dir="2700000" algn="tl">
                    <a:srgbClr val="000000">
                      <a:alpha val="43137"/>
                    </a:srgbClr>
                  </a:outerShdw>
                </a:effectLst>
              </a:rPr>
              <a:t>mechanics</a:t>
            </a:r>
            <a:r>
              <a:rPr lang="cs-CZ" sz="2000" dirty="0">
                <a:solidFill>
                  <a:srgbClr val="00B050"/>
                </a:solidFill>
                <a:effectLst>
                  <a:outerShdw blurRad="38100" dist="38100" dir="2700000" algn="tl">
                    <a:srgbClr val="000000">
                      <a:alpha val="43137"/>
                    </a:srgbClr>
                  </a:outerShdw>
                </a:effectLst>
              </a:rPr>
              <a:t> </a:t>
            </a:r>
            <a:r>
              <a:rPr lang="cs-CZ" sz="2000" dirty="0" err="1">
                <a:solidFill>
                  <a:srgbClr val="00B050"/>
                </a:solidFill>
                <a:effectLst>
                  <a:outerShdw blurRad="38100" dist="38100" dir="2700000" algn="tl">
                    <a:srgbClr val="000000">
                      <a:alpha val="43137"/>
                    </a:srgbClr>
                  </a:outerShdw>
                </a:effectLst>
              </a:rPr>
              <a:t>of</a:t>
            </a:r>
            <a:r>
              <a:rPr lang="cs-CZ" sz="2000" dirty="0">
                <a:solidFill>
                  <a:srgbClr val="00B050"/>
                </a:solidFill>
                <a:effectLst>
                  <a:outerShdw blurRad="38100" dist="38100" dir="2700000" algn="tl">
                    <a:srgbClr val="000000">
                      <a:alpha val="43137"/>
                    </a:srgbClr>
                  </a:outerShdw>
                </a:effectLst>
              </a:rPr>
              <a:t> </a:t>
            </a:r>
            <a:r>
              <a:rPr lang="cs-CZ" sz="2000" dirty="0" err="1">
                <a:solidFill>
                  <a:srgbClr val="00B050"/>
                </a:solidFill>
                <a:effectLst>
                  <a:outerShdw blurRad="38100" dist="38100" dir="2700000" algn="tl">
                    <a:srgbClr val="000000">
                      <a:alpha val="43137"/>
                    </a:srgbClr>
                  </a:outerShdw>
                </a:effectLst>
              </a:rPr>
              <a:t>atoms</a:t>
            </a:r>
            <a:r>
              <a:rPr lang="cs-CZ" sz="2000" dirty="0">
                <a:solidFill>
                  <a:srgbClr val="00B050"/>
                </a:solidFill>
                <a:effectLst>
                  <a:outerShdw blurRad="38100" dist="38100" dir="2700000" algn="tl">
                    <a:srgbClr val="000000">
                      <a:alpha val="43137"/>
                    </a:srgbClr>
                  </a:outerShdw>
                </a:effectLst>
              </a:rPr>
              <a:t> and </a:t>
            </a:r>
            <a:r>
              <a:rPr lang="cs-CZ" sz="2000" dirty="0" err="1">
                <a:solidFill>
                  <a:srgbClr val="00B050"/>
                </a:solidFill>
                <a:effectLst>
                  <a:outerShdw blurRad="38100" dist="38100" dir="2700000" algn="tl">
                    <a:srgbClr val="000000">
                      <a:alpha val="43137"/>
                    </a:srgbClr>
                  </a:outerShdw>
                </a:effectLst>
              </a:rPr>
              <a:t>molecules</a:t>
            </a:r>
            <a:endParaRPr lang="en-US" sz="2000" dirty="0">
              <a:solidFill>
                <a:srgbClr val="00B050"/>
              </a:solidFill>
              <a:effectLst>
                <a:outerShdw blurRad="38100" dist="38100" dir="2700000" algn="tl">
                  <a:srgbClr val="000000">
                    <a:alpha val="43137"/>
                  </a:srgbClr>
                </a:outerShdw>
              </a:effectLst>
            </a:endParaRPr>
          </a:p>
          <a:p>
            <a:r>
              <a:rPr lang="cs-CZ" sz="2000" dirty="0">
                <a:solidFill>
                  <a:schemeClr val="bg2">
                    <a:lumMod val="50000"/>
                  </a:schemeClr>
                </a:solidFill>
              </a:rPr>
              <a:t>(3.9.1926) 22 stran, </a:t>
            </a:r>
            <a:r>
              <a:rPr lang="cs-CZ" sz="2000" i="1" dirty="0" err="1">
                <a:solidFill>
                  <a:schemeClr val="bg2">
                    <a:lumMod val="50000"/>
                  </a:schemeClr>
                </a:solidFill>
              </a:rPr>
              <a:t>Phys</a:t>
            </a:r>
            <a:r>
              <a:rPr lang="cs-CZ" sz="2000" i="1" dirty="0">
                <a:solidFill>
                  <a:schemeClr val="bg2">
                    <a:lumMod val="50000"/>
                  </a:schemeClr>
                </a:solidFill>
              </a:rPr>
              <a:t>. </a:t>
            </a:r>
            <a:r>
              <a:rPr lang="cs-CZ" sz="2000" i="1" dirty="0" err="1">
                <a:solidFill>
                  <a:schemeClr val="bg2">
                    <a:lumMod val="50000"/>
                  </a:schemeClr>
                </a:solidFill>
              </a:rPr>
              <a:t>Rev</a:t>
            </a:r>
            <a:r>
              <a:rPr lang="cs-CZ" sz="2000" i="1" dirty="0">
                <a:solidFill>
                  <a:schemeClr val="bg2">
                    <a:lumMod val="50000"/>
                  </a:schemeClr>
                </a:solidFill>
              </a:rPr>
              <a:t>.</a:t>
            </a:r>
            <a:endParaRPr lang="cs-CZ" sz="2000" dirty="0">
              <a:solidFill>
                <a:schemeClr val="bg2">
                  <a:lumMod val="50000"/>
                </a:schemeClr>
              </a:solidFill>
            </a:endParaRPr>
          </a:p>
        </p:txBody>
      </p:sp>
      <p:sp>
        <p:nvSpPr>
          <p:cNvPr id="24" name="TextovéPole 23">
            <a:extLst>
              <a:ext uri="{FF2B5EF4-FFF2-40B4-BE49-F238E27FC236}">
                <a16:creationId xmlns:a16="http://schemas.microsoft.com/office/drawing/2014/main" id="{7EEDE2BE-03E1-F7D4-3F62-A8C678570A33}"/>
              </a:ext>
            </a:extLst>
          </p:cNvPr>
          <p:cNvSpPr txBox="1"/>
          <p:nvPr/>
        </p:nvSpPr>
        <p:spPr>
          <a:xfrm>
            <a:off x="4033345" y="28602"/>
            <a:ext cx="4175054" cy="461665"/>
          </a:xfrm>
          <a:prstGeom prst="rect">
            <a:avLst/>
          </a:prstGeom>
          <a:noFill/>
        </p:spPr>
        <p:txBody>
          <a:bodyPr wrap="none" rtlCol="0">
            <a:spAutoFit/>
          </a:bodyPr>
          <a:lstStyle/>
          <a:p>
            <a:r>
              <a:rPr lang="cs-CZ" sz="2400" cap="small" dirty="0" err="1">
                <a:solidFill>
                  <a:srgbClr val="70AD47">
                    <a:lumMod val="50000"/>
                  </a:srgbClr>
                </a:solidFill>
                <a:latin typeface="Calibri" panose="020F0502020204030204"/>
              </a:rPr>
              <a:t>Schrödingerův</a:t>
            </a:r>
            <a:r>
              <a:rPr lang="cs-CZ" sz="2400" cap="small" dirty="0">
                <a:solidFill>
                  <a:srgbClr val="70AD47">
                    <a:lumMod val="50000"/>
                  </a:srgbClr>
                </a:solidFill>
                <a:latin typeface="Calibri" panose="020F0502020204030204"/>
              </a:rPr>
              <a:t> „</a:t>
            </a:r>
            <a:r>
              <a:rPr lang="cs-CZ" sz="2400" cap="small" dirty="0" err="1">
                <a:latin typeface="Calibri" panose="020F0502020204030204"/>
              </a:rPr>
              <a:t>Annus</a:t>
            </a:r>
            <a:r>
              <a:rPr lang="cs-CZ" sz="2400" cap="small" dirty="0">
                <a:latin typeface="Calibri" panose="020F0502020204030204"/>
              </a:rPr>
              <a:t> </a:t>
            </a:r>
            <a:r>
              <a:rPr lang="cs-CZ" sz="2400" cap="small" dirty="0" err="1">
                <a:latin typeface="Calibri" panose="020F0502020204030204"/>
              </a:rPr>
              <a:t>mirabilis</a:t>
            </a:r>
            <a:r>
              <a:rPr lang="cs-CZ" sz="2400" cap="small" dirty="0">
                <a:solidFill>
                  <a:srgbClr val="70AD47">
                    <a:lumMod val="50000"/>
                  </a:srgbClr>
                </a:solidFill>
                <a:latin typeface="Calibri" panose="020F0502020204030204"/>
              </a:rPr>
              <a:t>“</a:t>
            </a:r>
          </a:p>
        </p:txBody>
      </p:sp>
      <p:sp>
        <p:nvSpPr>
          <p:cNvPr id="25" name="Obdélník 24">
            <a:extLst>
              <a:ext uri="{FF2B5EF4-FFF2-40B4-BE49-F238E27FC236}">
                <a16:creationId xmlns:a16="http://schemas.microsoft.com/office/drawing/2014/main" id="{B4CF2916-489F-1046-7F24-12DA27C838F2}"/>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1" name="TextovéPole 20">
            <a:extLst>
              <a:ext uri="{FF2B5EF4-FFF2-40B4-BE49-F238E27FC236}">
                <a16:creationId xmlns:a16="http://schemas.microsoft.com/office/drawing/2014/main" id="{50F905B3-CF08-8329-D405-FE832A1B8BA0}"/>
              </a:ext>
            </a:extLst>
          </p:cNvPr>
          <p:cNvSpPr txBox="1"/>
          <p:nvPr/>
        </p:nvSpPr>
        <p:spPr>
          <a:xfrm>
            <a:off x="1522668" y="5378269"/>
            <a:ext cx="6965846" cy="707886"/>
          </a:xfrm>
          <a:prstGeom prst="rect">
            <a:avLst/>
          </a:prstGeom>
          <a:noFill/>
        </p:spPr>
        <p:txBody>
          <a:bodyPr wrap="square" rtlCol="0">
            <a:spAutoFit/>
          </a:bodyPr>
          <a:lstStyle/>
          <a:p>
            <a:r>
              <a:rPr lang="cs-CZ" sz="2000" dirty="0">
                <a:solidFill>
                  <a:schemeClr val="accent5">
                    <a:lumMod val="75000"/>
                  </a:schemeClr>
                </a:solidFill>
                <a:effectLst>
                  <a:outerShdw blurRad="38100" dist="38100" dir="2700000" algn="tl">
                    <a:srgbClr val="000000">
                      <a:alpha val="43137"/>
                    </a:srgbClr>
                  </a:outerShdw>
                </a:effectLst>
              </a:rPr>
              <a:t>Die </a:t>
            </a:r>
            <a:r>
              <a:rPr lang="cs-CZ" sz="2000" dirty="0" err="1">
                <a:solidFill>
                  <a:schemeClr val="accent5">
                    <a:lumMod val="75000"/>
                  </a:schemeClr>
                </a:solidFill>
                <a:effectLst>
                  <a:outerShdw blurRad="38100" dist="38100" dir="2700000" algn="tl">
                    <a:srgbClr val="000000">
                      <a:alpha val="43137"/>
                    </a:srgbClr>
                  </a:outerShdw>
                </a:effectLst>
              </a:rPr>
              <a:t>stetige</a:t>
            </a:r>
            <a:r>
              <a:rPr lang="cs-CZ" sz="2000" dirty="0">
                <a:solidFill>
                  <a:schemeClr val="accent5">
                    <a:lumMod val="75000"/>
                  </a:schemeClr>
                </a:solidFill>
                <a:effectLst>
                  <a:outerShdw blurRad="38100" dist="38100" dir="2700000" algn="tl">
                    <a:srgbClr val="000000">
                      <a:alpha val="43137"/>
                    </a:srgbClr>
                  </a:outerShdw>
                </a:effectLst>
              </a:rPr>
              <a:t> </a:t>
            </a:r>
            <a:r>
              <a:rPr lang="cs-CZ" sz="2000" dirty="0" err="1">
                <a:solidFill>
                  <a:schemeClr val="accent5">
                    <a:lumMod val="75000"/>
                  </a:schemeClr>
                </a:solidFill>
                <a:effectLst>
                  <a:outerShdw blurRad="38100" dist="38100" dir="2700000" algn="tl">
                    <a:srgbClr val="000000">
                      <a:alpha val="43137"/>
                    </a:srgbClr>
                  </a:outerShdw>
                </a:effectLst>
              </a:rPr>
              <a:t>Übergang</a:t>
            </a:r>
            <a:r>
              <a:rPr lang="cs-CZ" sz="2000" dirty="0">
                <a:solidFill>
                  <a:schemeClr val="accent5">
                    <a:lumMod val="75000"/>
                  </a:schemeClr>
                </a:solidFill>
                <a:effectLst>
                  <a:outerShdw blurRad="38100" dist="38100" dir="2700000" algn="tl">
                    <a:srgbClr val="000000">
                      <a:alpha val="43137"/>
                    </a:srgbClr>
                  </a:outerShdw>
                </a:effectLst>
              </a:rPr>
              <a:t> von der Mikro- </a:t>
            </a:r>
            <a:r>
              <a:rPr lang="cs-CZ" sz="2000" dirty="0" err="1">
                <a:solidFill>
                  <a:schemeClr val="accent5">
                    <a:lumMod val="75000"/>
                  </a:schemeClr>
                </a:solidFill>
                <a:effectLst>
                  <a:outerShdw blurRad="38100" dist="38100" dir="2700000" algn="tl">
                    <a:srgbClr val="000000">
                      <a:alpha val="43137"/>
                    </a:srgbClr>
                  </a:outerShdw>
                </a:effectLst>
              </a:rPr>
              <a:t>zur</a:t>
            </a:r>
            <a:r>
              <a:rPr lang="cs-CZ" sz="2000" dirty="0">
                <a:solidFill>
                  <a:schemeClr val="accent5">
                    <a:lumMod val="75000"/>
                  </a:schemeClr>
                </a:solidFill>
                <a:effectLst>
                  <a:outerShdw blurRad="38100" dist="38100" dir="2700000" algn="tl">
                    <a:srgbClr val="000000">
                      <a:alpha val="43137"/>
                    </a:srgbClr>
                  </a:outerShdw>
                </a:effectLst>
              </a:rPr>
              <a:t> </a:t>
            </a:r>
            <a:r>
              <a:rPr lang="cs-CZ" sz="2000" dirty="0" err="1">
                <a:solidFill>
                  <a:schemeClr val="accent5">
                    <a:lumMod val="75000"/>
                  </a:schemeClr>
                </a:solidFill>
                <a:effectLst>
                  <a:outerShdw blurRad="38100" dist="38100" dir="2700000" algn="tl">
                    <a:srgbClr val="000000">
                      <a:alpha val="43137"/>
                    </a:srgbClr>
                  </a:outerShdw>
                </a:effectLst>
              </a:rPr>
              <a:t>Makromechanik</a:t>
            </a:r>
            <a:endParaRPr lang="cs-CZ" sz="2000" dirty="0">
              <a:solidFill>
                <a:schemeClr val="accent5">
                  <a:lumMod val="75000"/>
                </a:schemeClr>
              </a:solidFill>
              <a:effectLst>
                <a:outerShdw blurRad="38100" dist="38100" dir="2700000" algn="tl">
                  <a:srgbClr val="000000">
                    <a:alpha val="43137"/>
                  </a:srgbClr>
                </a:outerShdw>
              </a:effectLst>
            </a:endParaRPr>
          </a:p>
          <a:p>
            <a:r>
              <a:rPr lang="cs-CZ" sz="2000" dirty="0">
                <a:solidFill>
                  <a:schemeClr val="bg2">
                    <a:lumMod val="50000"/>
                  </a:schemeClr>
                </a:solidFill>
              </a:rPr>
              <a:t>(? 10.5.-21.6.1926), 3 strany , </a:t>
            </a:r>
            <a:r>
              <a:rPr lang="cs-CZ" sz="2000" i="1" dirty="0" err="1">
                <a:solidFill>
                  <a:schemeClr val="bg2">
                    <a:lumMod val="50000"/>
                  </a:schemeClr>
                </a:solidFill>
              </a:rPr>
              <a:t>Narurwissenschaften</a:t>
            </a:r>
            <a:r>
              <a:rPr lang="cs-CZ" sz="2000" i="1" dirty="0">
                <a:solidFill>
                  <a:schemeClr val="bg2">
                    <a:lumMod val="50000"/>
                  </a:schemeClr>
                </a:solidFill>
              </a:rPr>
              <a:t> </a:t>
            </a:r>
            <a:r>
              <a:rPr lang="cs-CZ" sz="2000" dirty="0">
                <a:solidFill>
                  <a:schemeClr val="bg2">
                    <a:lumMod val="50000"/>
                  </a:schemeClr>
                </a:solidFill>
              </a:rPr>
              <a:t>(3.7.1926)</a:t>
            </a:r>
          </a:p>
        </p:txBody>
      </p:sp>
      <p:sp>
        <p:nvSpPr>
          <p:cNvPr id="9" name="TextovéPole 8">
            <a:extLst>
              <a:ext uri="{FF2B5EF4-FFF2-40B4-BE49-F238E27FC236}">
                <a16:creationId xmlns:a16="http://schemas.microsoft.com/office/drawing/2014/main" id="{68D6DFD3-3BEE-C471-BF5C-C6A3270BBB2D}"/>
              </a:ext>
            </a:extLst>
          </p:cNvPr>
          <p:cNvSpPr txBox="1"/>
          <p:nvPr/>
        </p:nvSpPr>
        <p:spPr>
          <a:xfrm>
            <a:off x="8601882" y="5492767"/>
            <a:ext cx="2964338" cy="400110"/>
          </a:xfrm>
          <a:prstGeom prst="rect">
            <a:avLst/>
          </a:prstGeom>
          <a:noFill/>
        </p:spPr>
        <p:txBody>
          <a:bodyPr wrap="none" rtlCol="0">
            <a:spAutoFit/>
          </a:bodyPr>
          <a:lstStyle/>
          <a:p>
            <a:r>
              <a:rPr lang="cs-CZ" sz="2000" dirty="0"/>
              <a:t>vlnový  balík pro oscilátor</a:t>
            </a:r>
          </a:p>
        </p:txBody>
      </p:sp>
      <p:sp>
        <p:nvSpPr>
          <p:cNvPr id="11" name="Obdélník 10">
            <a:extLst>
              <a:ext uri="{FF2B5EF4-FFF2-40B4-BE49-F238E27FC236}">
                <a16:creationId xmlns:a16="http://schemas.microsoft.com/office/drawing/2014/main" id="{F14226C2-93C6-27D2-CE57-0E40737EC43A}"/>
              </a:ext>
            </a:extLst>
          </p:cNvPr>
          <p:cNvSpPr/>
          <p:nvPr/>
        </p:nvSpPr>
        <p:spPr>
          <a:xfrm>
            <a:off x="181456" y="601137"/>
            <a:ext cx="9641433" cy="513184"/>
          </a:xfrm>
          <a:prstGeom prst="rect">
            <a:avLst/>
          </a:prstGeom>
          <a:solidFill>
            <a:srgbClr val="FFFFFF">
              <a:alpha val="56863"/>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mc:AlternateContent xmlns:mc="http://schemas.openxmlformats.org/markup-compatibility/2006" xmlns:a14="http://schemas.microsoft.com/office/drawing/2010/main">
        <mc:Choice Requires="a14">
          <p:sp>
            <p:nvSpPr>
              <p:cNvPr id="23" name="TextovéPole 22">
                <a:extLst>
                  <a:ext uri="{FF2B5EF4-FFF2-40B4-BE49-F238E27FC236}">
                    <a16:creationId xmlns:a16="http://schemas.microsoft.com/office/drawing/2014/main" id="{91DC13EC-8F8F-7412-2576-A249DCC7DE5B}"/>
                  </a:ext>
                </a:extLst>
              </p:cNvPr>
              <p:cNvSpPr txBox="1"/>
              <p:nvPr/>
            </p:nvSpPr>
            <p:spPr>
              <a:xfrm>
                <a:off x="6603504" y="1275764"/>
                <a:ext cx="2974853" cy="73263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100" i="1">
                          <a:latin typeface="Cambria Math" panose="02040503050406030204" pitchFamily="18" charset="0"/>
                          <a:ea typeface="Cambria Math" panose="02040503050406030204" pitchFamily="18" charset="0"/>
                        </a:rPr>
                        <m:t>∆</m:t>
                      </m:r>
                      <m:r>
                        <a:rPr lang="cs-CZ" sz="2100" b="0" i="1" smtClean="0">
                          <a:latin typeface="Cambria Math" panose="02040503050406030204" pitchFamily="18" charset="0"/>
                          <a:ea typeface="Cambria Math" panose="02040503050406030204" pitchFamily="18" charset="0"/>
                        </a:rPr>
                        <m:t>𝜓</m:t>
                      </m:r>
                      <m:r>
                        <a:rPr lang="cs-CZ" sz="2100" b="0" i="1" smtClean="0">
                          <a:latin typeface="Cambria Math" panose="02040503050406030204" pitchFamily="18" charset="0"/>
                          <a:ea typeface="Cambria Math" panose="02040503050406030204" pitchFamily="18" charset="0"/>
                        </a:rPr>
                        <m:t>+</m:t>
                      </m:r>
                      <m:f>
                        <m:fPr>
                          <m:ctrlPr>
                            <a:rPr lang="cs-CZ" sz="2100" b="0" i="1" smtClean="0">
                              <a:latin typeface="Cambria Math" panose="02040503050406030204" pitchFamily="18" charset="0"/>
                              <a:ea typeface="Cambria Math" panose="02040503050406030204" pitchFamily="18" charset="0"/>
                            </a:rPr>
                          </m:ctrlPr>
                        </m:fPr>
                        <m:num>
                          <m:r>
                            <a:rPr lang="cs-CZ" sz="2100" b="0" i="1" smtClean="0">
                              <a:latin typeface="Cambria Math" panose="02040503050406030204" pitchFamily="18" charset="0"/>
                              <a:ea typeface="Cambria Math" panose="02040503050406030204" pitchFamily="18" charset="0"/>
                            </a:rPr>
                            <m:t>2</m:t>
                          </m:r>
                          <m:r>
                            <a:rPr lang="cs-CZ" sz="2100" b="0" i="1" smtClean="0">
                              <a:latin typeface="Cambria Math" panose="02040503050406030204" pitchFamily="18" charset="0"/>
                              <a:ea typeface="Cambria Math" panose="02040503050406030204" pitchFamily="18" charset="0"/>
                            </a:rPr>
                            <m:t>𝑚</m:t>
                          </m:r>
                        </m:num>
                        <m:den>
                          <m:sSup>
                            <m:sSupPr>
                              <m:ctrlPr>
                                <a:rPr lang="cs-CZ" sz="2100" i="1">
                                  <a:latin typeface="Cambria Math" panose="02040503050406030204" pitchFamily="18" charset="0"/>
                                  <a:ea typeface="Cambria Math" panose="02040503050406030204" pitchFamily="18" charset="0"/>
                                </a:rPr>
                              </m:ctrlPr>
                            </m:sSupPr>
                            <m:e>
                              <m:r>
                                <a:rPr lang="cs-CZ" sz="2100" i="1">
                                  <a:latin typeface="Cambria Math" panose="02040503050406030204" pitchFamily="18" charset="0"/>
                                  <a:ea typeface="Cambria Math" panose="02040503050406030204" pitchFamily="18" charset="0"/>
                                </a:rPr>
                                <m:t>ℏ</m:t>
                              </m:r>
                            </m:e>
                            <m:sup>
                              <m:r>
                                <a:rPr lang="cs-CZ" sz="2100" i="1">
                                  <a:latin typeface="Cambria Math" panose="02040503050406030204" pitchFamily="18" charset="0"/>
                                  <a:ea typeface="Cambria Math" panose="02040503050406030204" pitchFamily="18" charset="0"/>
                                </a:rPr>
                                <m:t>2</m:t>
                              </m:r>
                            </m:sup>
                          </m:sSup>
                        </m:den>
                      </m:f>
                      <m:d>
                        <m:dPr>
                          <m:ctrlPr>
                            <a:rPr lang="cs-CZ" sz="2100" b="0" i="1" smtClean="0">
                              <a:latin typeface="Cambria Math" panose="02040503050406030204" pitchFamily="18" charset="0"/>
                              <a:ea typeface="Cambria Math" panose="02040503050406030204" pitchFamily="18" charset="0"/>
                            </a:rPr>
                          </m:ctrlPr>
                        </m:dPr>
                        <m:e>
                          <m:r>
                            <a:rPr lang="cs-CZ" sz="2100" b="0" i="1" smtClean="0">
                              <a:latin typeface="Cambria Math" panose="02040503050406030204" pitchFamily="18" charset="0"/>
                              <a:ea typeface="Cambria Math" panose="02040503050406030204" pitchFamily="18" charset="0"/>
                            </a:rPr>
                            <m:t>𝐸</m:t>
                          </m:r>
                          <m:r>
                            <a:rPr lang="cs-CZ" sz="2100" b="0" i="1" smtClean="0">
                              <a:latin typeface="Cambria Math" panose="02040503050406030204" pitchFamily="18" charset="0"/>
                              <a:ea typeface="Cambria Math" panose="02040503050406030204" pitchFamily="18" charset="0"/>
                            </a:rPr>
                            <m:t>+</m:t>
                          </m:r>
                          <m:f>
                            <m:fPr>
                              <m:ctrlPr>
                                <a:rPr lang="cs-CZ" sz="2100" b="0" i="1" smtClean="0">
                                  <a:latin typeface="Cambria Math" panose="02040503050406030204" pitchFamily="18" charset="0"/>
                                  <a:ea typeface="Cambria Math" panose="02040503050406030204" pitchFamily="18" charset="0"/>
                                </a:rPr>
                              </m:ctrlPr>
                            </m:fPr>
                            <m:num>
                              <m:sSup>
                                <m:sSupPr>
                                  <m:ctrlPr>
                                    <a:rPr lang="cs-CZ" sz="2100" b="0" i="1" smtClean="0">
                                      <a:latin typeface="Cambria Math" panose="02040503050406030204" pitchFamily="18" charset="0"/>
                                      <a:ea typeface="Cambria Math" panose="02040503050406030204" pitchFamily="18" charset="0"/>
                                    </a:rPr>
                                  </m:ctrlPr>
                                </m:sSupPr>
                                <m:e>
                                  <m:r>
                                    <a:rPr lang="cs-CZ" sz="2100" b="0" i="1" smtClean="0">
                                      <a:latin typeface="Cambria Math" panose="02040503050406030204" pitchFamily="18" charset="0"/>
                                      <a:ea typeface="Cambria Math" panose="02040503050406030204" pitchFamily="18" charset="0"/>
                                    </a:rPr>
                                    <m:t>𝑒</m:t>
                                  </m:r>
                                </m:e>
                                <m:sup>
                                  <m:r>
                                    <a:rPr lang="cs-CZ" sz="2100" b="0" i="1" smtClean="0">
                                      <a:latin typeface="Cambria Math" panose="02040503050406030204" pitchFamily="18" charset="0"/>
                                      <a:ea typeface="Cambria Math" panose="02040503050406030204" pitchFamily="18" charset="0"/>
                                    </a:rPr>
                                    <m:t>2</m:t>
                                  </m:r>
                                </m:sup>
                              </m:sSup>
                            </m:num>
                            <m:den>
                              <m:r>
                                <a:rPr lang="cs-CZ" sz="2100" b="0" i="1" smtClean="0">
                                  <a:latin typeface="Cambria Math" panose="02040503050406030204" pitchFamily="18" charset="0"/>
                                  <a:ea typeface="Cambria Math" panose="02040503050406030204" pitchFamily="18" charset="0"/>
                                </a:rPr>
                                <m:t>𝑟</m:t>
                              </m:r>
                            </m:den>
                          </m:f>
                        </m:e>
                      </m:d>
                      <m:r>
                        <a:rPr lang="cs-CZ" sz="2100" b="0" i="1" smtClean="0">
                          <a:latin typeface="Cambria Math" panose="02040503050406030204" pitchFamily="18" charset="0"/>
                          <a:ea typeface="Cambria Math" panose="02040503050406030204" pitchFamily="18" charset="0"/>
                        </a:rPr>
                        <m:t>𝜓</m:t>
                      </m:r>
                      <m:r>
                        <a:rPr lang="cs-CZ" sz="2100" b="0" i="1" smtClean="0">
                          <a:latin typeface="Cambria Math" panose="02040503050406030204" pitchFamily="18" charset="0"/>
                        </a:rPr>
                        <m:t>=0</m:t>
                      </m:r>
                    </m:oMath>
                  </m:oMathPara>
                </a14:m>
                <a:endParaRPr lang="cs-CZ" sz="2100" dirty="0"/>
              </a:p>
            </p:txBody>
          </p:sp>
        </mc:Choice>
        <mc:Fallback xmlns="">
          <p:sp>
            <p:nvSpPr>
              <p:cNvPr id="23" name="TextovéPole 22">
                <a:extLst>
                  <a:ext uri="{FF2B5EF4-FFF2-40B4-BE49-F238E27FC236}">
                    <a16:creationId xmlns:a16="http://schemas.microsoft.com/office/drawing/2014/main" id="{91DC13EC-8F8F-7412-2576-A249DCC7DE5B}"/>
                  </a:ext>
                </a:extLst>
              </p:cNvPr>
              <p:cNvSpPr txBox="1">
                <a:spLocks noRot="1" noChangeAspect="1" noMove="1" noResize="1" noEditPoints="1" noAdjustHandles="1" noChangeArrowheads="1" noChangeShapeType="1" noTextEdit="1"/>
              </p:cNvSpPr>
              <p:nvPr/>
            </p:nvSpPr>
            <p:spPr>
              <a:xfrm>
                <a:off x="6603504" y="1275764"/>
                <a:ext cx="2974853" cy="732636"/>
              </a:xfrm>
              <a:prstGeom prst="rect">
                <a:avLst/>
              </a:prstGeom>
              <a:blipFill>
                <a:blip r:embed="rId6"/>
                <a:stretch>
                  <a:fillRect/>
                </a:stretch>
              </a:blipFill>
            </p:spPr>
            <p:txBody>
              <a:bodyPr/>
              <a:lstStyle/>
              <a:p>
                <a:r>
                  <a:rPr lang="cs-CZ">
                    <a:noFill/>
                  </a:rPr>
                  <a:t> </a:t>
                </a:r>
              </a:p>
            </p:txBody>
          </p:sp>
        </mc:Fallback>
      </mc:AlternateContent>
      <p:sp>
        <p:nvSpPr>
          <p:cNvPr id="26" name="Obdélník 25">
            <a:extLst>
              <a:ext uri="{FF2B5EF4-FFF2-40B4-BE49-F238E27FC236}">
                <a16:creationId xmlns:a16="http://schemas.microsoft.com/office/drawing/2014/main" id="{F87C53DC-BCD5-9C2C-B579-870BF0C041A5}"/>
              </a:ext>
            </a:extLst>
          </p:cNvPr>
          <p:cNvSpPr/>
          <p:nvPr/>
        </p:nvSpPr>
        <p:spPr>
          <a:xfrm>
            <a:off x="6528670" y="1228951"/>
            <a:ext cx="3114333" cy="86591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mc:AlternateContent xmlns:mc="http://schemas.openxmlformats.org/markup-compatibility/2006" xmlns:a14="http://schemas.microsoft.com/office/drawing/2010/main">
        <mc:Choice Requires="a14">
          <p:sp>
            <p:nvSpPr>
              <p:cNvPr id="10" name="TextovéPole 9">
                <a:extLst>
                  <a:ext uri="{FF2B5EF4-FFF2-40B4-BE49-F238E27FC236}">
                    <a16:creationId xmlns:a16="http://schemas.microsoft.com/office/drawing/2014/main" id="{62360ADF-74A0-CA68-DD7D-07AF121B72D3}"/>
                  </a:ext>
                </a:extLst>
              </p:cNvPr>
              <p:cNvSpPr txBox="1"/>
              <p:nvPr/>
            </p:nvSpPr>
            <p:spPr>
              <a:xfrm>
                <a:off x="9828810" y="1301680"/>
                <a:ext cx="1846467" cy="60715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cs-CZ" sz="2100" b="0" i="1" smtClean="0">
                              <a:latin typeface="Cambria Math" panose="02040503050406030204" pitchFamily="18" charset="0"/>
                              <a:ea typeface="Cambria Math" panose="02040503050406030204" pitchFamily="18" charset="0"/>
                            </a:rPr>
                          </m:ctrlPr>
                        </m:sSubSupPr>
                        <m:e>
                          <m:r>
                            <a:rPr lang="cs-CZ" sz="2100" b="0" i="1" smtClean="0">
                              <a:latin typeface="Cambria Math" panose="02040503050406030204" pitchFamily="18" charset="0"/>
                              <a:ea typeface="Cambria Math" panose="02040503050406030204" pitchFamily="18" charset="0"/>
                            </a:rPr>
                            <m:t>𝐸</m:t>
                          </m:r>
                        </m:e>
                        <m:sub>
                          <m:r>
                            <a:rPr lang="cs-CZ" sz="2100" b="0" i="1" smtClean="0">
                              <a:latin typeface="Cambria Math" panose="02040503050406030204" pitchFamily="18" charset="0"/>
                              <a:ea typeface="Cambria Math" panose="02040503050406030204" pitchFamily="18" charset="0"/>
                            </a:rPr>
                            <m:t>𝑛</m:t>
                          </m:r>
                        </m:sub>
                        <m:sup>
                          <m:r>
                            <m:rPr>
                              <m:sty m:val="p"/>
                            </m:rPr>
                            <a:rPr lang="cs-CZ" sz="2100" b="0" i="0" smtClean="0">
                              <a:latin typeface="Cambria Math" panose="02040503050406030204" pitchFamily="18" charset="0"/>
                              <a:ea typeface="Cambria Math" panose="02040503050406030204" pitchFamily="18" charset="0"/>
                            </a:rPr>
                            <m:t>H</m:t>
                          </m:r>
                        </m:sup>
                      </m:sSubSup>
                      <m:r>
                        <a:rPr lang="cs-CZ" sz="2100" b="0" i="1" smtClean="0">
                          <a:latin typeface="Cambria Math" panose="02040503050406030204" pitchFamily="18" charset="0"/>
                          <a:ea typeface="Cambria Math" panose="02040503050406030204" pitchFamily="18" charset="0"/>
                        </a:rPr>
                        <m:t>=−</m:t>
                      </m:r>
                      <m:f>
                        <m:fPr>
                          <m:ctrlPr>
                            <a:rPr lang="cs-CZ" sz="2100" b="0" i="1" smtClean="0">
                              <a:latin typeface="Cambria Math" panose="02040503050406030204" pitchFamily="18" charset="0"/>
                              <a:ea typeface="Cambria Math" panose="02040503050406030204" pitchFamily="18" charset="0"/>
                            </a:rPr>
                          </m:ctrlPr>
                        </m:fPr>
                        <m:num>
                          <m:r>
                            <a:rPr lang="cs-CZ" sz="2100" b="0" i="1" smtClean="0">
                              <a:latin typeface="Cambria Math" panose="02040503050406030204" pitchFamily="18" charset="0"/>
                              <a:ea typeface="Cambria Math" panose="02040503050406030204" pitchFamily="18" charset="0"/>
                            </a:rPr>
                            <m:t>13,6 </m:t>
                          </m:r>
                          <m:r>
                            <m:rPr>
                              <m:sty m:val="p"/>
                            </m:rPr>
                            <a:rPr lang="cs-CZ" sz="2100" b="0" i="0" smtClean="0">
                              <a:latin typeface="Cambria Math" panose="02040503050406030204" pitchFamily="18" charset="0"/>
                              <a:ea typeface="Cambria Math" panose="02040503050406030204" pitchFamily="18" charset="0"/>
                            </a:rPr>
                            <m:t>eV</m:t>
                          </m:r>
                        </m:num>
                        <m:den>
                          <m:sSup>
                            <m:sSupPr>
                              <m:ctrlPr>
                                <a:rPr lang="cs-CZ" sz="2100" b="0" i="1" smtClean="0">
                                  <a:latin typeface="Cambria Math" panose="02040503050406030204" pitchFamily="18" charset="0"/>
                                  <a:ea typeface="Cambria Math" panose="02040503050406030204" pitchFamily="18" charset="0"/>
                                </a:rPr>
                              </m:ctrlPr>
                            </m:sSupPr>
                            <m:e>
                              <m:r>
                                <a:rPr lang="cs-CZ" sz="2100" b="0" i="1" smtClean="0">
                                  <a:latin typeface="Cambria Math" panose="02040503050406030204" pitchFamily="18" charset="0"/>
                                  <a:ea typeface="Cambria Math" panose="02040503050406030204" pitchFamily="18" charset="0"/>
                                </a:rPr>
                                <m:t>𝑛</m:t>
                              </m:r>
                            </m:e>
                            <m:sup>
                              <m:r>
                                <a:rPr lang="cs-CZ" sz="2100" b="0" i="1" smtClean="0">
                                  <a:latin typeface="Cambria Math" panose="02040503050406030204" pitchFamily="18" charset="0"/>
                                  <a:ea typeface="Cambria Math" panose="02040503050406030204" pitchFamily="18" charset="0"/>
                                </a:rPr>
                                <m:t>2</m:t>
                              </m:r>
                            </m:sup>
                          </m:sSup>
                        </m:den>
                      </m:f>
                    </m:oMath>
                  </m:oMathPara>
                </a14:m>
                <a:endParaRPr lang="cs-CZ" sz="2100" dirty="0"/>
              </a:p>
            </p:txBody>
          </p:sp>
        </mc:Choice>
        <mc:Fallback xmlns="">
          <p:sp>
            <p:nvSpPr>
              <p:cNvPr id="10" name="TextovéPole 9">
                <a:extLst>
                  <a:ext uri="{FF2B5EF4-FFF2-40B4-BE49-F238E27FC236}">
                    <a16:creationId xmlns:a16="http://schemas.microsoft.com/office/drawing/2014/main" id="{62360ADF-74A0-CA68-DD7D-07AF121B72D3}"/>
                  </a:ext>
                </a:extLst>
              </p:cNvPr>
              <p:cNvSpPr txBox="1">
                <a:spLocks noRot="1" noChangeAspect="1" noMove="1" noResize="1" noEditPoints="1" noAdjustHandles="1" noChangeArrowheads="1" noChangeShapeType="1" noTextEdit="1"/>
              </p:cNvSpPr>
              <p:nvPr/>
            </p:nvSpPr>
            <p:spPr>
              <a:xfrm>
                <a:off x="9828810" y="1301680"/>
                <a:ext cx="1846467" cy="607154"/>
              </a:xfrm>
              <a:prstGeom prst="rect">
                <a:avLst/>
              </a:prstGeom>
              <a:blipFill>
                <a:blip r:embed="rId7"/>
                <a:stretch>
                  <a:fillRect/>
                </a:stretch>
              </a:blipFill>
            </p:spPr>
            <p:txBody>
              <a:bodyPr/>
              <a:lstStyle/>
              <a:p>
                <a:r>
                  <a:rPr lang="cs-CZ">
                    <a:noFill/>
                  </a:rPr>
                  <a:t> </a:t>
                </a:r>
              </a:p>
            </p:txBody>
          </p:sp>
        </mc:Fallback>
      </mc:AlternateContent>
      <p:cxnSp>
        <p:nvCxnSpPr>
          <p:cNvPr id="17" name="Přímá spojnice se šipkou 16">
            <a:extLst>
              <a:ext uri="{FF2B5EF4-FFF2-40B4-BE49-F238E27FC236}">
                <a16:creationId xmlns:a16="http://schemas.microsoft.com/office/drawing/2014/main" id="{05CF60D0-3C34-1118-7693-FD4D868EE340}"/>
              </a:ext>
            </a:extLst>
          </p:cNvPr>
          <p:cNvCxnSpPr>
            <a:cxnSpLocks/>
          </p:cNvCxnSpPr>
          <p:nvPr/>
        </p:nvCxnSpPr>
        <p:spPr>
          <a:xfrm>
            <a:off x="1030941" y="2922469"/>
            <a:ext cx="833718" cy="0"/>
          </a:xfrm>
          <a:prstGeom prst="straightConnector1">
            <a:avLst/>
          </a:prstGeom>
          <a:ln w="38100">
            <a:solidFill>
              <a:srgbClr val="C00000"/>
            </a:solidFill>
            <a:tailEnd type="stealth" w="lg" len="lg"/>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10076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79FC15-861B-F85B-0E7A-90D28EE919F1}"/>
            </a:ext>
          </a:extLst>
        </p:cNvPr>
        <p:cNvGrpSpPr/>
        <p:nvPr/>
      </p:nvGrpSpPr>
      <p:grpSpPr>
        <a:xfrm>
          <a:off x="0" y="0"/>
          <a:ext cx="0" cy="0"/>
          <a:chOff x="0" y="0"/>
          <a:chExt cx="0" cy="0"/>
        </a:xfrm>
      </p:grpSpPr>
      <p:sp>
        <p:nvSpPr>
          <p:cNvPr id="2" name="Obdélník 1">
            <a:extLst>
              <a:ext uri="{FF2B5EF4-FFF2-40B4-BE49-F238E27FC236}">
                <a16:creationId xmlns:a16="http://schemas.microsoft.com/office/drawing/2014/main" id="{8AB0D974-EFCD-62C3-260C-D7E1F4B27BC3}"/>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3655E3A9-6A12-B131-443F-7E1A13A8EFCF}"/>
              </a:ext>
            </a:extLst>
          </p:cNvPr>
          <p:cNvSpPr txBox="1"/>
          <p:nvPr/>
        </p:nvSpPr>
        <p:spPr>
          <a:xfrm>
            <a:off x="2911558" y="28602"/>
            <a:ext cx="6251299" cy="461665"/>
          </a:xfrm>
          <a:prstGeom prst="rect">
            <a:avLst/>
          </a:prstGeom>
          <a:noFill/>
        </p:spPr>
        <p:txBody>
          <a:bodyPr wrap="squar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časovou vlnovou rovnici </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mc:AlternateContent xmlns:mc="http://schemas.openxmlformats.org/markup-compatibility/2006" xmlns:a14="http://schemas.microsoft.com/office/drawing/2010/main">
        <mc:Choice Requires="a14">
          <p:sp>
            <p:nvSpPr>
              <p:cNvPr id="7" name="TextovéPole 6">
                <a:extLst>
                  <a:ext uri="{FF2B5EF4-FFF2-40B4-BE49-F238E27FC236}">
                    <a16:creationId xmlns:a16="http://schemas.microsoft.com/office/drawing/2014/main" id="{91AE53A4-DC97-A09E-DADE-5AFAE419250D}"/>
                  </a:ext>
                </a:extLst>
              </p:cNvPr>
              <p:cNvSpPr txBox="1"/>
              <p:nvPr/>
            </p:nvSpPr>
            <p:spPr>
              <a:xfrm>
                <a:off x="3959461" y="4217082"/>
                <a:ext cx="4298421" cy="771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500" b="0" i="1" smtClean="0">
                          <a:latin typeface="Cambria Math" panose="02040503050406030204" pitchFamily="18" charset="0"/>
                          <a:ea typeface="Cambria Math" panose="02040503050406030204" pitchFamily="18" charset="0"/>
                        </a:rPr>
                        <m:t>∆</m:t>
                      </m:r>
                      <m:r>
                        <a:rPr lang="cs-CZ" sz="2500" b="0" i="1" smtClean="0">
                          <a:latin typeface="Cambria Math" panose="02040503050406030204" pitchFamily="18" charset="0"/>
                          <a:ea typeface="Cambria Math" panose="02040503050406030204" pitchFamily="18" charset="0"/>
                        </a:rPr>
                        <m:t>𝜓</m:t>
                      </m:r>
                      <m:r>
                        <a:rPr lang="cs-CZ" sz="2500" b="0" i="1" smtClean="0">
                          <a:solidFill>
                            <a:srgbClr val="0070C0"/>
                          </a:solidFill>
                          <a:highlight>
                            <a:srgbClr val="FFFF00"/>
                          </a:highlight>
                          <a:latin typeface="Cambria Math" panose="02040503050406030204" pitchFamily="18" charset="0"/>
                          <a:ea typeface="Cambria Math" panose="02040503050406030204" pitchFamily="18" charset="0"/>
                        </a:rPr>
                        <m:t>∓</m:t>
                      </m:r>
                      <m:r>
                        <m:rPr>
                          <m:sty m:val="p"/>
                        </m:rPr>
                        <a:rPr lang="cs-CZ" sz="2500">
                          <a:solidFill>
                            <a:srgbClr val="0070C0"/>
                          </a:solidFill>
                          <a:latin typeface="Cambria Math" panose="02040503050406030204" pitchFamily="18" charset="0"/>
                          <a:ea typeface="Cambria Math" panose="02040503050406030204" pitchFamily="18" charset="0"/>
                        </a:rPr>
                        <m:t>i</m:t>
                      </m:r>
                      <m:f>
                        <m:fPr>
                          <m:ctrlPr>
                            <a:rPr lang="cs-CZ" sz="2500" b="0" i="1" smtClean="0">
                              <a:latin typeface="Cambria Math" panose="02040503050406030204" pitchFamily="18" charset="0"/>
                            </a:rPr>
                          </m:ctrlPr>
                        </m:fPr>
                        <m:num>
                          <m:r>
                            <a:rPr lang="cs-CZ" sz="2500" b="0" i="1" smtClean="0">
                              <a:latin typeface="Cambria Math" panose="02040503050406030204" pitchFamily="18" charset="0"/>
                            </a:rPr>
                            <m:t>4</m:t>
                          </m:r>
                          <m:r>
                            <a:rPr lang="cs-CZ" sz="2500" b="0" i="1" smtClean="0">
                              <a:latin typeface="Cambria Math" panose="02040503050406030204" pitchFamily="18" charset="0"/>
                              <a:ea typeface="Cambria Math" panose="02040503050406030204" pitchFamily="18" charset="0"/>
                            </a:rPr>
                            <m:t>𝜋</m:t>
                          </m:r>
                          <m:r>
                            <a:rPr lang="cs-CZ" sz="2500" b="0" i="1" smtClean="0">
                              <a:latin typeface="Cambria Math" panose="02040503050406030204" pitchFamily="18" charset="0"/>
                            </a:rPr>
                            <m:t>𝑚</m:t>
                          </m:r>
                        </m:num>
                        <m:den>
                          <m:r>
                            <a:rPr lang="cs-CZ" sz="2500" b="0" i="1" smtClean="0">
                              <a:latin typeface="Cambria Math" panose="02040503050406030204" pitchFamily="18" charset="0"/>
                            </a:rPr>
                            <m:t>h</m:t>
                          </m:r>
                        </m:den>
                      </m:f>
                      <m:acc>
                        <m:accPr>
                          <m:chr m:val="̇"/>
                          <m:ctrlPr>
                            <a:rPr lang="cs-CZ" sz="2500" i="1">
                              <a:latin typeface="Cambria Math" panose="02040503050406030204" pitchFamily="18" charset="0"/>
                              <a:ea typeface="Cambria Math" panose="02040503050406030204" pitchFamily="18" charset="0"/>
                            </a:rPr>
                          </m:ctrlPr>
                        </m:accPr>
                        <m:e>
                          <m:r>
                            <a:rPr lang="cs-CZ" sz="2500" i="1">
                              <a:latin typeface="Cambria Math" panose="02040503050406030204" pitchFamily="18" charset="0"/>
                              <a:ea typeface="Cambria Math" panose="02040503050406030204" pitchFamily="18" charset="0"/>
                            </a:rPr>
                            <m:t>𝜓</m:t>
                          </m:r>
                        </m:e>
                      </m:acc>
                      <m:r>
                        <a:rPr lang="cs-CZ" sz="2500" b="0" i="1" smtClean="0">
                          <a:latin typeface="Cambria Math" panose="02040503050406030204" pitchFamily="18" charset="0"/>
                          <a:ea typeface="Cambria Math" panose="02040503050406030204" pitchFamily="18" charset="0"/>
                        </a:rPr>
                        <m:t>−</m:t>
                      </m:r>
                      <m:f>
                        <m:fPr>
                          <m:ctrlPr>
                            <a:rPr lang="cs-CZ" sz="2500" i="1">
                              <a:latin typeface="Cambria Math" panose="02040503050406030204" pitchFamily="18" charset="0"/>
                            </a:rPr>
                          </m:ctrlPr>
                        </m:fPr>
                        <m:num>
                          <m:r>
                            <a:rPr lang="cs-CZ" sz="2500" i="1">
                              <a:latin typeface="Cambria Math" panose="02040503050406030204" pitchFamily="18" charset="0"/>
                            </a:rPr>
                            <m:t>8</m:t>
                          </m:r>
                          <m:sSup>
                            <m:sSupPr>
                              <m:ctrlPr>
                                <a:rPr lang="cs-CZ" sz="2500" i="1">
                                  <a:latin typeface="Cambria Math" panose="02040503050406030204" pitchFamily="18" charset="0"/>
                                  <a:ea typeface="Cambria Math" panose="02040503050406030204" pitchFamily="18" charset="0"/>
                                </a:rPr>
                              </m:ctrlPr>
                            </m:sSupPr>
                            <m:e>
                              <m:r>
                                <a:rPr lang="cs-CZ" sz="2500" i="1">
                                  <a:latin typeface="Cambria Math" panose="02040503050406030204" pitchFamily="18" charset="0"/>
                                  <a:ea typeface="Cambria Math" panose="02040503050406030204" pitchFamily="18" charset="0"/>
                                </a:rPr>
                                <m:t>𝜋</m:t>
                              </m:r>
                            </m:e>
                            <m:sup>
                              <m:r>
                                <a:rPr lang="cs-CZ" sz="2500" i="1">
                                  <a:latin typeface="Cambria Math" panose="02040503050406030204" pitchFamily="18" charset="0"/>
                                </a:rPr>
                                <m:t>2</m:t>
                              </m:r>
                            </m:sup>
                          </m:sSup>
                          <m:r>
                            <a:rPr lang="cs-CZ" sz="2500" i="1">
                              <a:latin typeface="Cambria Math" panose="02040503050406030204" pitchFamily="18" charset="0"/>
                            </a:rPr>
                            <m:t>𝑚</m:t>
                          </m:r>
                        </m:num>
                        <m:den>
                          <m:sSup>
                            <m:sSupPr>
                              <m:ctrlPr>
                                <a:rPr lang="cs-CZ" sz="2500" i="1">
                                  <a:latin typeface="Cambria Math" panose="02040503050406030204" pitchFamily="18" charset="0"/>
                                </a:rPr>
                              </m:ctrlPr>
                            </m:sSupPr>
                            <m:e>
                              <m:r>
                                <a:rPr lang="cs-CZ" sz="2500" i="1">
                                  <a:latin typeface="Cambria Math" panose="02040503050406030204" pitchFamily="18" charset="0"/>
                                </a:rPr>
                                <m:t>h</m:t>
                              </m:r>
                            </m:e>
                            <m:sup>
                              <m:r>
                                <a:rPr lang="cs-CZ" sz="2500" i="1">
                                  <a:latin typeface="Cambria Math" panose="02040503050406030204" pitchFamily="18" charset="0"/>
                                </a:rPr>
                                <m:t>2</m:t>
                              </m:r>
                            </m:sup>
                          </m:sSup>
                        </m:den>
                      </m:f>
                      <m:r>
                        <a:rPr lang="cs-CZ" sz="2500" b="0" i="1" smtClean="0">
                          <a:latin typeface="Cambria Math" panose="02040503050406030204" pitchFamily="18" charset="0"/>
                        </a:rPr>
                        <m:t>𝑉</m:t>
                      </m:r>
                      <m:r>
                        <a:rPr lang="cs-CZ" sz="2500" i="1">
                          <a:latin typeface="Cambria Math" panose="02040503050406030204" pitchFamily="18" charset="0"/>
                          <a:ea typeface="Cambria Math" panose="02040503050406030204" pitchFamily="18" charset="0"/>
                        </a:rPr>
                        <m:t>𝜓</m:t>
                      </m:r>
                      <m:r>
                        <a:rPr lang="cs-CZ" sz="2500" b="0" i="1" smtClean="0">
                          <a:latin typeface="Cambria Math" panose="02040503050406030204" pitchFamily="18" charset="0"/>
                          <a:ea typeface="Cambria Math" panose="02040503050406030204" pitchFamily="18" charset="0"/>
                        </a:rPr>
                        <m:t>=0</m:t>
                      </m:r>
                    </m:oMath>
                  </m:oMathPara>
                </a14:m>
                <a:endParaRPr lang="cs-CZ" sz="2500" dirty="0"/>
              </a:p>
            </p:txBody>
          </p:sp>
        </mc:Choice>
        <mc:Fallback xmlns="">
          <p:sp>
            <p:nvSpPr>
              <p:cNvPr id="7" name="TextovéPole 6">
                <a:extLst>
                  <a:ext uri="{FF2B5EF4-FFF2-40B4-BE49-F238E27FC236}">
                    <a16:creationId xmlns:a16="http://schemas.microsoft.com/office/drawing/2014/main" id="{91AE53A4-DC97-A09E-DADE-5AFAE419250D}"/>
                  </a:ext>
                </a:extLst>
              </p:cNvPr>
              <p:cNvSpPr txBox="1">
                <a:spLocks noRot="1" noChangeAspect="1" noMove="1" noResize="1" noEditPoints="1" noAdjustHandles="1" noChangeArrowheads="1" noChangeShapeType="1" noTextEdit="1"/>
              </p:cNvSpPr>
              <p:nvPr/>
            </p:nvSpPr>
            <p:spPr>
              <a:xfrm>
                <a:off x="3959461" y="4217082"/>
                <a:ext cx="4298421" cy="771943"/>
              </a:xfrm>
              <a:prstGeom prst="rect">
                <a:avLst/>
              </a:prstGeom>
              <a:blipFill>
                <a:blip r:embed="rId2"/>
                <a:stretch>
                  <a:fillRect/>
                </a:stretch>
              </a:blipFill>
            </p:spPr>
            <p:txBody>
              <a:bodyPr/>
              <a:lstStyle/>
              <a:p>
                <a:r>
                  <a:rPr lang="cs-CZ">
                    <a:noFill/>
                  </a:rPr>
                  <a:t> </a:t>
                </a:r>
              </a:p>
            </p:txBody>
          </p:sp>
        </mc:Fallback>
      </mc:AlternateContent>
      <p:sp>
        <p:nvSpPr>
          <p:cNvPr id="12" name="Obdélník 11">
            <a:extLst>
              <a:ext uri="{FF2B5EF4-FFF2-40B4-BE49-F238E27FC236}">
                <a16:creationId xmlns:a16="http://schemas.microsoft.com/office/drawing/2014/main" id="{A46AD2E5-CA74-A11E-2E22-9BCF8AFA7737}"/>
              </a:ext>
            </a:extLst>
          </p:cNvPr>
          <p:cNvSpPr/>
          <p:nvPr/>
        </p:nvSpPr>
        <p:spPr>
          <a:xfrm>
            <a:off x="3864992" y="4060504"/>
            <a:ext cx="4477730" cy="1106797"/>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dirty="0"/>
          </a:p>
        </p:txBody>
      </p:sp>
      <mc:AlternateContent xmlns:mc="http://schemas.openxmlformats.org/markup-compatibility/2006" xmlns:a14="http://schemas.microsoft.com/office/drawing/2010/main">
        <mc:Choice Requires="a14">
          <p:sp>
            <p:nvSpPr>
              <p:cNvPr id="15" name="TextovéPole 14">
                <a:extLst>
                  <a:ext uri="{FF2B5EF4-FFF2-40B4-BE49-F238E27FC236}">
                    <a16:creationId xmlns:a16="http://schemas.microsoft.com/office/drawing/2014/main" id="{9F8A66C0-E79F-6E16-B079-58B572DBC4A1}"/>
                  </a:ext>
                </a:extLst>
              </p:cNvPr>
              <p:cNvSpPr txBox="1"/>
              <p:nvPr/>
            </p:nvSpPr>
            <p:spPr>
              <a:xfrm>
                <a:off x="1239897" y="1434648"/>
                <a:ext cx="4114011" cy="87216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cs-CZ" sz="2500" i="1">
                              <a:latin typeface="Cambria Math" panose="02040503050406030204" pitchFamily="18" charset="0"/>
                              <a:ea typeface="Cambria Math" panose="02040503050406030204" pitchFamily="18" charset="0"/>
                            </a:rPr>
                          </m:ctrlPr>
                        </m:dPr>
                        <m:e>
                          <m:r>
                            <a:rPr lang="cs-CZ" sz="2500" i="1">
                              <a:latin typeface="Cambria Math" panose="02040503050406030204" pitchFamily="18" charset="0"/>
                              <a:ea typeface="Cambria Math" panose="02040503050406030204" pitchFamily="18" charset="0"/>
                            </a:rPr>
                            <m:t>−</m:t>
                          </m:r>
                          <m:f>
                            <m:fPr>
                              <m:ctrlPr>
                                <a:rPr lang="cs-CZ" sz="2500" i="1">
                                  <a:latin typeface="Cambria Math" panose="02040503050406030204" pitchFamily="18" charset="0"/>
                                </a:rPr>
                              </m:ctrlPr>
                            </m:fPr>
                            <m:num>
                              <m:sSup>
                                <m:sSupPr>
                                  <m:ctrlPr>
                                    <a:rPr lang="cs-CZ" sz="2500" i="1">
                                      <a:latin typeface="Cambria Math" panose="02040503050406030204" pitchFamily="18" charset="0"/>
                                    </a:rPr>
                                  </m:ctrlPr>
                                </m:sSupPr>
                                <m:e>
                                  <m:r>
                                    <a:rPr lang="cs-CZ" sz="2500" i="1">
                                      <a:latin typeface="Cambria Math" panose="02040503050406030204" pitchFamily="18" charset="0"/>
                                    </a:rPr>
                                    <m:t>h</m:t>
                                  </m:r>
                                </m:e>
                                <m:sup>
                                  <m:r>
                                    <a:rPr lang="cs-CZ" sz="2500" i="1">
                                      <a:latin typeface="Cambria Math" panose="02040503050406030204" pitchFamily="18" charset="0"/>
                                    </a:rPr>
                                    <m:t>2</m:t>
                                  </m:r>
                                </m:sup>
                              </m:sSup>
                            </m:num>
                            <m:den>
                              <m:r>
                                <a:rPr lang="cs-CZ" sz="2500" i="1">
                                  <a:latin typeface="Cambria Math" panose="02040503050406030204" pitchFamily="18" charset="0"/>
                                </a:rPr>
                                <m:t>8</m:t>
                              </m:r>
                              <m:sSup>
                                <m:sSupPr>
                                  <m:ctrlPr>
                                    <a:rPr lang="cs-CZ" sz="2500" i="1">
                                      <a:latin typeface="Cambria Math" panose="02040503050406030204" pitchFamily="18" charset="0"/>
                                      <a:ea typeface="Cambria Math" panose="02040503050406030204" pitchFamily="18" charset="0"/>
                                    </a:rPr>
                                  </m:ctrlPr>
                                </m:sSupPr>
                                <m:e>
                                  <m:r>
                                    <a:rPr lang="cs-CZ" sz="2500" i="1">
                                      <a:latin typeface="Cambria Math" panose="02040503050406030204" pitchFamily="18" charset="0"/>
                                      <a:ea typeface="Cambria Math" panose="02040503050406030204" pitchFamily="18" charset="0"/>
                                    </a:rPr>
                                    <m:t>𝜋</m:t>
                                  </m:r>
                                </m:e>
                                <m:sup>
                                  <m:r>
                                    <a:rPr lang="cs-CZ" sz="2500" i="1">
                                      <a:latin typeface="Cambria Math" panose="02040503050406030204" pitchFamily="18" charset="0"/>
                                    </a:rPr>
                                    <m:t>2</m:t>
                                  </m:r>
                                </m:sup>
                              </m:sSup>
                              <m:r>
                                <a:rPr lang="cs-CZ" sz="2500" i="1">
                                  <a:latin typeface="Cambria Math" panose="02040503050406030204" pitchFamily="18" charset="0"/>
                                </a:rPr>
                                <m:t>𝑚</m:t>
                              </m:r>
                            </m:den>
                          </m:f>
                          <m:r>
                            <a:rPr lang="cs-CZ" sz="2500" i="1">
                              <a:latin typeface="Cambria Math" panose="02040503050406030204" pitchFamily="18" charset="0"/>
                              <a:ea typeface="Cambria Math" panose="02040503050406030204" pitchFamily="18" charset="0"/>
                            </a:rPr>
                            <m:t>∆+</m:t>
                          </m:r>
                          <m:r>
                            <a:rPr lang="cs-CZ" sz="2500" i="1">
                              <a:latin typeface="Cambria Math" panose="02040503050406030204" pitchFamily="18" charset="0"/>
                              <a:ea typeface="Cambria Math" panose="02040503050406030204" pitchFamily="18" charset="0"/>
                            </a:rPr>
                            <m:t>𝑉</m:t>
                          </m:r>
                        </m:e>
                      </m:d>
                      <m:r>
                        <a:rPr lang="cs-CZ" sz="2500" b="0" i="1" smtClean="0">
                          <a:latin typeface="Cambria Math" panose="02040503050406030204" pitchFamily="18" charset="0"/>
                          <a:ea typeface="Cambria Math" panose="02040503050406030204" pitchFamily="18" charset="0"/>
                        </a:rPr>
                        <m:t>𝜓</m:t>
                      </m:r>
                      <m:r>
                        <a:rPr lang="cs-CZ" sz="2500" b="0" i="1" smtClean="0">
                          <a:latin typeface="Cambria Math" panose="02040503050406030204" pitchFamily="18" charset="0"/>
                          <a:ea typeface="Cambria Math" panose="02040503050406030204" pitchFamily="18" charset="0"/>
                        </a:rPr>
                        <m:t>=−</m:t>
                      </m:r>
                      <m:r>
                        <m:rPr>
                          <m:sty m:val="p"/>
                        </m:rPr>
                        <a:rPr lang="cs-CZ" sz="2500">
                          <a:latin typeface="Cambria Math" panose="02040503050406030204" pitchFamily="18" charset="0"/>
                          <a:ea typeface="Cambria Math" panose="02040503050406030204" pitchFamily="18" charset="0"/>
                        </a:rPr>
                        <m:t>i</m:t>
                      </m:r>
                      <m:f>
                        <m:fPr>
                          <m:ctrlPr>
                            <a:rPr lang="cs-CZ" sz="2500" b="0" i="1" smtClean="0">
                              <a:latin typeface="Cambria Math" panose="02040503050406030204" pitchFamily="18" charset="0"/>
                            </a:rPr>
                          </m:ctrlPr>
                        </m:fPr>
                        <m:num>
                          <m:r>
                            <a:rPr lang="cs-CZ" sz="2500" b="0" i="1" smtClean="0">
                              <a:latin typeface="Cambria Math" panose="02040503050406030204" pitchFamily="18" charset="0"/>
                            </a:rPr>
                            <m:t>h</m:t>
                          </m:r>
                        </m:num>
                        <m:den>
                          <m:r>
                            <a:rPr lang="cs-CZ" sz="2500" i="1">
                              <a:latin typeface="Cambria Math" panose="02040503050406030204" pitchFamily="18" charset="0"/>
                            </a:rPr>
                            <m:t>2</m:t>
                          </m:r>
                          <m:r>
                            <a:rPr lang="cs-CZ" sz="2500" i="1">
                              <a:latin typeface="Cambria Math" panose="02040503050406030204" pitchFamily="18" charset="0"/>
                              <a:ea typeface="Cambria Math" panose="02040503050406030204" pitchFamily="18" charset="0"/>
                            </a:rPr>
                            <m:t>𝜋</m:t>
                          </m:r>
                        </m:den>
                      </m:f>
                      <m:acc>
                        <m:accPr>
                          <m:chr m:val="̇"/>
                          <m:ctrlPr>
                            <a:rPr lang="cs-CZ" sz="2500" i="1">
                              <a:latin typeface="Cambria Math" panose="02040503050406030204" pitchFamily="18" charset="0"/>
                              <a:ea typeface="Cambria Math" panose="02040503050406030204" pitchFamily="18" charset="0"/>
                            </a:rPr>
                          </m:ctrlPr>
                        </m:accPr>
                        <m:e>
                          <m:r>
                            <a:rPr lang="cs-CZ" sz="2500" i="1">
                              <a:latin typeface="Cambria Math" panose="02040503050406030204" pitchFamily="18" charset="0"/>
                              <a:ea typeface="Cambria Math" panose="02040503050406030204" pitchFamily="18" charset="0"/>
                            </a:rPr>
                            <m:t>𝜓</m:t>
                          </m:r>
                        </m:e>
                      </m:acc>
                    </m:oMath>
                  </m:oMathPara>
                </a14:m>
                <a:endParaRPr lang="cs-CZ" sz="2500" dirty="0"/>
              </a:p>
            </p:txBody>
          </p:sp>
        </mc:Choice>
        <mc:Fallback xmlns="">
          <p:sp>
            <p:nvSpPr>
              <p:cNvPr id="15" name="TextovéPole 14">
                <a:extLst>
                  <a:ext uri="{FF2B5EF4-FFF2-40B4-BE49-F238E27FC236}">
                    <a16:creationId xmlns:a16="http://schemas.microsoft.com/office/drawing/2014/main" id="{9F8A66C0-E79F-6E16-B079-58B572DBC4A1}"/>
                  </a:ext>
                </a:extLst>
              </p:cNvPr>
              <p:cNvSpPr txBox="1">
                <a:spLocks noRot="1" noChangeAspect="1" noMove="1" noResize="1" noEditPoints="1" noAdjustHandles="1" noChangeArrowheads="1" noChangeShapeType="1" noTextEdit="1"/>
              </p:cNvSpPr>
              <p:nvPr/>
            </p:nvSpPr>
            <p:spPr>
              <a:xfrm>
                <a:off x="1239897" y="1434648"/>
                <a:ext cx="4114011" cy="872162"/>
              </a:xfrm>
              <a:prstGeom prst="rect">
                <a:avLst/>
              </a:prstGeom>
              <a:blipFill>
                <a:blip r:embed="rId3"/>
                <a:stretch>
                  <a:fillRect/>
                </a:stretch>
              </a:blipFill>
            </p:spPr>
            <p:txBody>
              <a:bodyPr/>
              <a:lstStyle/>
              <a:p>
                <a:r>
                  <a:rPr lang="cs-CZ">
                    <a:noFill/>
                  </a:rPr>
                  <a:t> </a:t>
                </a:r>
              </a:p>
            </p:txBody>
          </p:sp>
        </mc:Fallback>
      </mc:AlternateContent>
      <p:sp>
        <p:nvSpPr>
          <p:cNvPr id="16" name="TextovéPole 15">
            <a:extLst>
              <a:ext uri="{FF2B5EF4-FFF2-40B4-BE49-F238E27FC236}">
                <a16:creationId xmlns:a16="http://schemas.microsoft.com/office/drawing/2014/main" id="{393FEA00-8E15-FC83-4AEB-646761594ACD}"/>
              </a:ext>
            </a:extLst>
          </p:cNvPr>
          <p:cNvSpPr txBox="1"/>
          <p:nvPr/>
        </p:nvSpPr>
        <p:spPr>
          <a:xfrm>
            <a:off x="1755512" y="663698"/>
            <a:ext cx="3077766" cy="461665"/>
          </a:xfrm>
          <a:prstGeom prst="rect">
            <a:avLst/>
          </a:prstGeom>
          <a:noFill/>
        </p:spPr>
        <p:txBody>
          <a:bodyPr wrap="none" rtlCol="0">
            <a:spAutoFit/>
          </a:bodyPr>
          <a:lstStyle/>
          <a:p>
            <a:r>
              <a:rPr lang="cs-CZ" sz="2200" dirty="0">
                <a:solidFill>
                  <a:srgbClr val="0070C0"/>
                </a:solidFill>
              </a:rPr>
              <a:t>Výběr znaménka před  </a:t>
            </a:r>
            <a:r>
              <a:rPr lang="cs-CZ" sz="2400" dirty="0">
                <a:solidFill>
                  <a:srgbClr val="0070C0"/>
                </a:solidFill>
                <a:effectLst>
                  <a:outerShdw blurRad="38100" dist="38100" dir="2700000" algn="tl">
                    <a:srgbClr val="000000">
                      <a:alpha val="43137"/>
                    </a:srgbClr>
                  </a:outerShdw>
                </a:effectLst>
              </a:rPr>
              <a:t>i</a:t>
            </a:r>
            <a:r>
              <a:rPr lang="cs-CZ" sz="2200" dirty="0">
                <a:solidFill>
                  <a:srgbClr val="0070C0"/>
                </a:solidFill>
              </a:rPr>
              <a:t>.</a:t>
            </a:r>
          </a:p>
        </p:txBody>
      </p:sp>
      <mc:AlternateContent xmlns:mc="http://schemas.openxmlformats.org/markup-compatibility/2006" xmlns:a14="http://schemas.microsoft.com/office/drawing/2010/main">
        <mc:Choice Requires="a14">
          <p:sp>
            <p:nvSpPr>
              <p:cNvPr id="18" name="TextovéPole 17">
                <a:extLst>
                  <a:ext uri="{FF2B5EF4-FFF2-40B4-BE49-F238E27FC236}">
                    <a16:creationId xmlns:a16="http://schemas.microsoft.com/office/drawing/2014/main" id="{0866D04B-3456-F47C-B892-46AC5BA89401}"/>
                  </a:ext>
                </a:extLst>
              </p:cNvPr>
              <p:cNvSpPr txBox="1"/>
              <p:nvPr/>
            </p:nvSpPr>
            <p:spPr>
              <a:xfrm>
                <a:off x="1235316" y="2691510"/>
                <a:ext cx="4114011" cy="87216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cs-CZ" sz="2500" i="1">
                              <a:latin typeface="Cambria Math" panose="02040503050406030204" pitchFamily="18" charset="0"/>
                              <a:ea typeface="Cambria Math" panose="02040503050406030204" pitchFamily="18" charset="0"/>
                            </a:rPr>
                          </m:ctrlPr>
                        </m:dPr>
                        <m:e>
                          <m:r>
                            <a:rPr lang="cs-CZ" sz="2500" i="1">
                              <a:latin typeface="Cambria Math" panose="02040503050406030204" pitchFamily="18" charset="0"/>
                              <a:ea typeface="Cambria Math" panose="02040503050406030204" pitchFamily="18" charset="0"/>
                            </a:rPr>
                            <m:t>−</m:t>
                          </m:r>
                          <m:f>
                            <m:fPr>
                              <m:ctrlPr>
                                <a:rPr lang="cs-CZ" sz="2500" i="1">
                                  <a:latin typeface="Cambria Math" panose="02040503050406030204" pitchFamily="18" charset="0"/>
                                </a:rPr>
                              </m:ctrlPr>
                            </m:fPr>
                            <m:num>
                              <m:sSup>
                                <m:sSupPr>
                                  <m:ctrlPr>
                                    <a:rPr lang="cs-CZ" sz="2500" i="1">
                                      <a:latin typeface="Cambria Math" panose="02040503050406030204" pitchFamily="18" charset="0"/>
                                    </a:rPr>
                                  </m:ctrlPr>
                                </m:sSupPr>
                                <m:e>
                                  <m:r>
                                    <a:rPr lang="cs-CZ" sz="2500" i="1">
                                      <a:latin typeface="Cambria Math" panose="02040503050406030204" pitchFamily="18" charset="0"/>
                                    </a:rPr>
                                    <m:t>h</m:t>
                                  </m:r>
                                </m:e>
                                <m:sup>
                                  <m:r>
                                    <a:rPr lang="cs-CZ" sz="2500" i="1">
                                      <a:latin typeface="Cambria Math" panose="02040503050406030204" pitchFamily="18" charset="0"/>
                                    </a:rPr>
                                    <m:t>2</m:t>
                                  </m:r>
                                </m:sup>
                              </m:sSup>
                            </m:num>
                            <m:den>
                              <m:r>
                                <a:rPr lang="cs-CZ" sz="2500" i="1">
                                  <a:latin typeface="Cambria Math" panose="02040503050406030204" pitchFamily="18" charset="0"/>
                                </a:rPr>
                                <m:t>8</m:t>
                              </m:r>
                              <m:sSup>
                                <m:sSupPr>
                                  <m:ctrlPr>
                                    <a:rPr lang="cs-CZ" sz="2500" i="1">
                                      <a:latin typeface="Cambria Math" panose="02040503050406030204" pitchFamily="18" charset="0"/>
                                      <a:ea typeface="Cambria Math" panose="02040503050406030204" pitchFamily="18" charset="0"/>
                                    </a:rPr>
                                  </m:ctrlPr>
                                </m:sSupPr>
                                <m:e>
                                  <m:r>
                                    <a:rPr lang="cs-CZ" sz="2500" i="1">
                                      <a:latin typeface="Cambria Math" panose="02040503050406030204" pitchFamily="18" charset="0"/>
                                      <a:ea typeface="Cambria Math" panose="02040503050406030204" pitchFamily="18" charset="0"/>
                                    </a:rPr>
                                    <m:t>𝜋</m:t>
                                  </m:r>
                                </m:e>
                                <m:sup>
                                  <m:r>
                                    <a:rPr lang="cs-CZ" sz="2500" i="1">
                                      <a:latin typeface="Cambria Math" panose="02040503050406030204" pitchFamily="18" charset="0"/>
                                    </a:rPr>
                                    <m:t>2</m:t>
                                  </m:r>
                                </m:sup>
                              </m:sSup>
                              <m:r>
                                <a:rPr lang="cs-CZ" sz="2500" i="1">
                                  <a:latin typeface="Cambria Math" panose="02040503050406030204" pitchFamily="18" charset="0"/>
                                </a:rPr>
                                <m:t>𝑚</m:t>
                              </m:r>
                            </m:den>
                          </m:f>
                          <m:r>
                            <a:rPr lang="cs-CZ" sz="2500" i="1">
                              <a:latin typeface="Cambria Math" panose="02040503050406030204" pitchFamily="18" charset="0"/>
                              <a:ea typeface="Cambria Math" panose="02040503050406030204" pitchFamily="18" charset="0"/>
                            </a:rPr>
                            <m:t>∆+</m:t>
                          </m:r>
                          <m:r>
                            <a:rPr lang="cs-CZ" sz="2500" i="1">
                              <a:latin typeface="Cambria Math" panose="02040503050406030204" pitchFamily="18" charset="0"/>
                              <a:ea typeface="Cambria Math" panose="02040503050406030204" pitchFamily="18" charset="0"/>
                            </a:rPr>
                            <m:t>𝑉</m:t>
                          </m:r>
                        </m:e>
                      </m:d>
                      <m:r>
                        <a:rPr lang="cs-CZ" sz="2500" b="0" i="1" smtClean="0">
                          <a:latin typeface="Cambria Math" panose="02040503050406030204" pitchFamily="18" charset="0"/>
                          <a:ea typeface="Cambria Math" panose="02040503050406030204" pitchFamily="18" charset="0"/>
                        </a:rPr>
                        <m:t>𝜓</m:t>
                      </m:r>
                      <m:r>
                        <a:rPr lang="cs-CZ" sz="2500" b="0" i="1" smtClean="0">
                          <a:latin typeface="Cambria Math" panose="02040503050406030204" pitchFamily="18" charset="0"/>
                          <a:ea typeface="Cambria Math" panose="02040503050406030204" pitchFamily="18" charset="0"/>
                        </a:rPr>
                        <m:t>=+</m:t>
                      </m:r>
                      <m:r>
                        <m:rPr>
                          <m:sty m:val="p"/>
                        </m:rPr>
                        <a:rPr lang="cs-CZ" sz="2500">
                          <a:latin typeface="Cambria Math" panose="02040503050406030204" pitchFamily="18" charset="0"/>
                          <a:ea typeface="Cambria Math" panose="02040503050406030204" pitchFamily="18" charset="0"/>
                        </a:rPr>
                        <m:t>i</m:t>
                      </m:r>
                      <m:f>
                        <m:fPr>
                          <m:ctrlPr>
                            <a:rPr lang="cs-CZ" sz="2500" i="1">
                              <a:latin typeface="Cambria Math" panose="02040503050406030204" pitchFamily="18" charset="0"/>
                            </a:rPr>
                          </m:ctrlPr>
                        </m:fPr>
                        <m:num>
                          <m:r>
                            <a:rPr lang="cs-CZ" sz="2500" i="1">
                              <a:latin typeface="Cambria Math" panose="02040503050406030204" pitchFamily="18" charset="0"/>
                            </a:rPr>
                            <m:t>h</m:t>
                          </m:r>
                        </m:num>
                        <m:den>
                          <m:r>
                            <a:rPr lang="cs-CZ" sz="2500" i="1">
                              <a:latin typeface="Cambria Math" panose="02040503050406030204" pitchFamily="18" charset="0"/>
                            </a:rPr>
                            <m:t>2</m:t>
                          </m:r>
                          <m:r>
                            <a:rPr lang="cs-CZ" sz="2500" i="1">
                              <a:latin typeface="Cambria Math" panose="02040503050406030204" pitchFamily="18" charset="0"/>
                              <a:ea typeface="Cambria Math" panose="02040503050406030204" pitchFamily="18" charset="0"/>
                            </a:rPr>
                            <m:t>𝜋</m:t>
                          </m:r>
                        </m:den>
                      </m:f>
                      <m:acc>
                        <m:accPr>
                          <m:chr m:val="̇"/>
                          <m:ctrlPr>
                            <a:rPr lang="cs-CZ" sz="2500" i="1">
                              <a:latin typeface="Cambria Math" panose="02040503050406030204" pitchFamily="18" charset="0"/>
                              <a:ea typeface="Cambria Math" panose="02040503050406030204" pitchFamily="18" charset="0"/>
                            </a:rPr>
                          </m:ctrlPr>
                        </m:accPr>
                        <m:e>
                          <m:r>
                            <a:rPr lang="cs-CZ" sz="2500" i="1">
                              <a:latin typeface="Cambria Math" panose="02040503050406030204" pitchFamily="18" charset="0"/>
                              <a:ea typeface="Cambria Math" panose="02040503050406030204" pitchFamily="18" charset="0"/>
                            </a:rPr>
                            <m:t>𝜓</m:t>
                          </m:r>
                        </m:e>
                      </m:acc>
                    </m:oMath>
                  </m:oMathPara>
                </a14:m>
                <a:endParaRPr lang="cs-CZ" sz="2500" dirty="0"/>
              </a:p>
            </p:txBody>
          </p:sp>
        </mc:Choice>
        <mc:Fallback xmlns="">
          <p:sp>
            <p:nvSpPr>
              <p:cNvPr id="18" name="TextovéPole 17">
                <a:extLst>
                  <a:ext uri="{FF2B5EF4-FFF2-40B4-BE49-F238E27FC236}">
                    <a16:creationId xmlns:a16="http://schemas.microsoft.com/office/drawing/2014/main" id="{0866D04B-3456-F47C-B892-46AC5BA89401}"/>
                  </a:ext>
                </a:extLst>
              </p:cNvPr>
              <p:cNvSpPr txBox="1">
                <a:spLocks noRot="1" noChangeAspect="1" noMove="1" noResize="1" noEditPoints="1" noAdjustHandles="1" noChangeArrowheads="1" noChangeShapeType="1" noTextEdit="1"/>
              </p:cNvSpPr>
              <p:nvPr/>
            </p:nvSpPr>
            <p:spPr>
              <a:xfrm>
                <a:off x="1235316" y="2691510"/>
                <a:ext cx="4114011" cy="872162"/>
              </a:xfrm>
              <a:prstGeom prst="rect">
                <a:avLst/>
              </a:prstGeom>
              <a:blipFill>
                <a:blip r:embed="rId4"/>
                <a:stretch>
                  <a:fillRect/>
                </a:stretch>
              </a:blipFill>
            </p:spPr>
            <p:txBody>
              <a:bodyPr/>
              <a:lstStyle/>
              <a:p>
                <a:r>
                  <a:rPr lang="cs-CZ">
                    <a:noFill/>
                  </a:rPr>
                  <a:t> </a:t>
                </a:r>
              </a:p>
            </p:txBody>
          </p:sp>
        </mc:Fallback>
      </mc:AlternateContent>
      <p:sp>
        <p:nvSpPr>
          <p:cNvPr id="3" name="TextovéPole 2">
            <a:extLst>
              <a:ext uri="{FF2B5EF4-FFF2-40B4-BE49-F238E27FC236}">
                <a16:creationId xmlns:a16="http://schemas.microsoft.com/office/drawing/2014/main" id="{7EF51A4E-BD70-42B7-FC36-00B09CD7608D}"/>
              </a:ext>
            </a:extLst>
          </p:cNvPr>
          <p:cNvSpPr txBox="1"/>
          <p:nvPr/>
        </p:nvSpPr>
        <p:spPr>
          <a:xfrm>
            <a:off x="11363013" y="0"/>
            <a:ext cx="550151" cy="507831"/>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IV</a:t>
            </a:r>
          </a:p>
        </p:txBody>
      </p:sp>
      <p:sp>
        <p:nvSpPr>
          <p:cNvPr id="5" name="Obdélník 4">
            <a:extLst>
              <a:ext uri="{FF2B5EF4-FFF2-40B4-BE49-F238E27FC236}">
                <a16:creationId xmlns:a16="http://schemas.microsoft.com/office/drawing/2014/main" id="{CFAF7C8E-DF84-DC21-5C1D-757BC77C97A7}"/>
              </a:ext>
            </a:extLst>
          </p:cNvPr>
          <p:cNvSpPr/>
          <p:nvPr/>
        </p:nvSpPr>
        <p:spPr>
          <a:xfrm>
            <a:off x="1087221" y="1358158"/>
            <a:ext cx="4477729" cy="1106797"/>
          </a:xfrm>
          <a:prstGeom prst="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6" name="TextovéPole 5">
            <a:extLst>
              <a:ext uri="{FF2B5EF4-FFF2-40B4-BE49-F238E27FC236}">
                <a16:creationId xmlns:a16="http://schemas.microsoft.com/office/drawing/2014/main" id="{D6F6E568-9BF7-A77B-A482-A2B17629FC1C}"/>
              </a:ext>
            </a:extLst>
          </p:cNvPr>
          <p:cNvSpPr txBox="1"/>
          <p:nvPr/>
        </p:nvSpPr>
        <p:spPr>
          <a:xfrm>
            <a:off x="5717626" y="1649946"/>
            <a:ext cx="1165704" cy="523220"/>
          </a:xfrm>
          <a:prstGeom prst="rect">
            <a:avLst/>
          </a:prstGeom>
          <a:noFill/>
        </p:spPr>
        <p:txBody>
          <a:bodyPr wrap="none" rtlCol="0">
            <a:spAutoFit/>
          </a:bodyPr>
          <a:lstStyle/>
          <a:p>
            <a:r>
              <a:rPr lang="cs-CZ" sz="2800" dirty="0">
                <a:solidFill>
                  <a:srgbClr val="0070C0"/>
                </a:solidFill>
              </a:rPr>
              <a:t>(1928)</a:t>
            </a:r>
          </a:p>
        </p:txBody>
      </p:sp>
    </p:spTree>
    <p:extLst>
      <p:ext uri="{BB962C8B-B14F-4D97-AF65-F5344CB8AC3E}">
        <p14:creationId xmlns:p14="http://schemas.microsoft.com/office/powerpoint/2010/main" val="299709309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a:extLst>
              <a:ext uri="{FF2B5EF4-FFF2-40B4-BE49-F238E27FC236}">
                <a16:creationId xmlns:a16="http://schemas.microsoft.com/office/drawing/2014/main" id="{ACC12832-3D0E-546D-885D-0A547DDE76FE}"/>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 name="TextovéPole 4">
            <a:extLst>
              <a:ext uri="{FF2B5EF4-FFF2-40B4-BE49-F238E27FC236}">
                <a16:creationId xmlns:a16="http://schemas.microsoft.com/office/drawing/2014/main" id="{C783FA08-373A-1AA1-C7CB-1C5E5AFAD292}"/>
              </a:ext>
            </a:extLst>
          </p:cNvPr>
          <p:cNvSpPr txBox="1"/>
          <p:nvPr/>
        </p:nvSpPr>
        <p:spPr>
          <a:xfrm>
            <a:off x="2911558" y="28602"/>
            <a:ext cx="6251299" cy="461665"/>
          </a:xfrm>
          <a:prstGeom prst="rect">
            <a:avLst/>
          </a:prstGeom>
          <a:noFill/>
        </p:spPr>
        <p:txBody>
          <a:bodyPr wrap="squar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časovou vlnovou rovnici </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mc:AlternateContent xmlns:mc="http://schemas.openxmlformats.org/markup-compatibility/2006" xmlns:a14="http://schemas.microsoft.com/office/drawing/2010/main">
        <mc:Choice Requires="a14">
          <p:sp>
            <p:nvSpPr>
              <p:cNvPr id="6" name="TextovéPole 5">
                <a:extLst>
                  <a:ext uri="{FF2B5EF4-FFF2-40B4-BE49-F238E27FC236}">
                    <a16:creationId xmlns:a16="http://schemas.microsoft.com/office/drawing/2014/main" id="{D06DB9C4-68CB-B683-00E2-0D8225BA6025}"/>
                  </a:ext>
                </a:extLst>
              </p:cNvPr>
              <p:cNvSpPr txBox="1"/>
              <p:nvPr/>
            </p:nvSpPr>
            <p:spPr>
              <a:xfrm>
                <a:off x="1239897" y="1434648"/>
                <a:ext cx="4114011" cy="87216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cs-CZ" sz="2500" i="1">
                              <a:latin typeface="Cambria Math" panose="02040503050406030204" pitchFamily="18" charset="0"/>
                              <a:ea typeface="Cambria Math" panose="02040503050406030204" pitchFamily="18" charset="0"/>
                            </a:rPr>
                          </m:ctrlPr>
                        </m:dPr>
                        <m:e>
                          <m:r>
                            <a:rPr lang="cs-CZ" sz="2500" i="1">
                              <a:latin typeface="Cambria Math" panose="02040503050406030204" pitchFamily="18" charset="0"/>
                              <a:ea typeface="Cambria Math" panose="02040503050406030204" pitchFamily="18" charset="0"/>
                            </a:rPr>
                            <m:t>−</m:t>
                          </m:r>
                          <m:f>
                            <m:fPr>
                              <m:ctrlPr>
                                <a:rPr lang="cs-CZ" sz="2500" i="1">
                                  <a:latin typeface="Cambria Math" panose="02040503050406030204" pitchFamily="18" charset="0"/>
                                </a:rPr>
                              </m:ctrlPr>
                            </m:fPr>
                            <m:num>
                              <m:sSup>
                                <m:sSupPr>
                                  <m:ctrlPr>
                                    <a:rPr lang="cs-CZ" sz="2500" i="1">
                                      <a:latin typeface="Cambria Math" panose="02040503050406030204" pitchFamily="18" charset="0"/>
                                    </a:rPr>
                                  </m:ctrlPr>
                                </m:sSupPr>
                                <m:e>
                                  <m:r>
                                    <a:rPr lang="cs-CZ" sz="2500" i="1">
                                      <a:latin typeface="Cambria Math" panose="02040503050406030204" pitchFamily="18" charset="0"/>
                                    </a:rPr>
                                    <m:t>h</m:t>
                                  </m:r>
                                </m:e>
                                <m:sup>
                                  <m:r>
                                    <a:rPr lang="cs-CZ" sz="2500" i="1">
                                      <a:latin typeface="Cambria Math" panose="02040503050406030204" pitchFamily="18" charset="0"/>
                                    </a:rPr>
                                    <m:t>2</m:t>
                                  </m:r>
                                </m:sup>
                              </m:sSup>
                            </m:num>
                            <m:den>
                              <m:r>
                                <a:rPr lang="cs-CZ" sz="2500" i="1">
                                  <a:latin typeface="Cambria Math" panose="02040503050406030204" pitchFamily="18" charset="0"/>
                                </a:rPr>
                                <m:t>8</m:t>
                              </m:r>
                              <m:sSup>
                                <m:sSupPr>
                                  <m:ctrlPr>
                                    <a:rPr lang="cs-CZ" sz="2500" i="1">
                                      <a:latin typeface="Cambria Math" panose="02040503050406030204" pitchFamily="18" charset="0"/>
                                      <a:ea typeface="Cambria Math" panose="02040503050406030204" pitchFamily="18" charset="0"/>
                                    </a:rPr>
                                  </m:ctrlPr>
                                </m:sSupPr>
                                <m:e>
                                  <m:r>
                                    <a:rPr lang="cs-CZ" sz="2500" i="1">
                                      <a:latin typeface="Cambria Math" panose="02040503050406030204" pitchFamily="18" charset="0"/>
                                      <a:ea typeface="Cambria Math" panose="02040503050406030204" pitchFamily="18" charset="0"/>
                                    </a:rPr>
                                    <m:t>𝜋</m:t>
                                  </m:r>
                                </m:e>
                                <m:sup>
                                  <m:r>
                                    <a:rPr lang="cs-CZ" sz="2500" i="1">
                                      <a:latin typeface="Cambria Math" panose="02040503050406030204" pitchFamily="18" charset="0"/>
                                    </a:rPr>
                                    <m:t>2</m:t>
                                  </m:r>
                                </m:sup>
                              </m:sSup>
                              <m:r>
                                <a:rPr lang="cs-CZ" sz="2500" i="1">
                                  <a:latin typeface="Cambria Math" panose="02040503050406030204" pitchFamily="18" charset="0"/>
                                </a:rPr>
                                <m:t>𝑚</m:t>
                              </m:r>
                            </m:den>
                          </m:f>
                          <m:r>
                            <a:rPr lang="cs-CZ" sz="2500" i="1">
                              <a:latin typeface="Cambria Math" panose="02040503050406030204" pitchFamily="18" charset="0"/>
                              <a:ea typeface="Cambria Math" panose="02040503050406030204" pitchFamily="18" charset="0"/>
                            </a:rPr>
                            <m:t>∆+</m:t>
                          </m:r>
                          <m:r>
                            <a:rPr lang="cs-CZ" sz="2500" i="1">
                              <a:latin typeface="Cambria Math" panose="02040503050406030204" pitchFamily="18" charset="0"/>
                              <a:ea typeface="Cambria Math" panose="02040503050406030204" pitchFamily="18" charset="0"/>
                            </a:rPr>
                            <m:t>𝑉</m:t>
                          </m:r>
                        </m:e>
                      </m:d>
                      <m:r>
                        <a:rPr lang="cs-CZ" sz="2500" b="0" i="1" smtClean="0">
                          <a:latin typeface="Cambria Math" panose="02040503050406030204" pitchFamily="18" charset="0"/>
                          <a:ea typeface="Cambria Math" panose="02040503050406030204" pitchFamily="18" charset="0"/>
                        </a:rPr>
                        <m:t>𝜓</m:t>
                      </m:r>
                      <m:r>
                        <a:rPr lang="cs-CZ" sz="2500" b="0" i="1" smtClean="0">
                          <a:latin typeface="Cambria Math" panose="02040503050406030204" pitchFamily="18" charset="0"/>
                          <a:ea typeface="Cambria Math" panose="02040503050406030204" pitchFamily="18" charset="0"/>
                        </a:rPr>
                        <m:t>=−</m:t>
                      </m:r>
                      <m:r>
                        <m:rPr>
                          <m:sty m:val="p"/>
                        </m:rPr>
                        <a:rPr lang="cs-CZ" sz="2500">
                          <a:latin typeface="Cambria Math" panose="02040503050406030204" pitchFamily="18" charset="0"/>
                          <a:ea typeface="Cambria Math" panose="02040503050406030204" pitchFamily="18" charset="0"/>
                        </a:rPr>
                        <m:t>i</m:t>
                      </m:r>
                      <m:f>
                        <m:fPr>
                          <m:ctrlPr>
                            <a:rPr lang="cs-CZ" sz="2500" b="0" i="1" smtClean="0">
                              <a:latin typeface="Cambria Math" panose="02040503050406030204" pitchFamily="18" charset="0"/>
                            </a:rPr>
                          </m:ctrlPr>
                        </m:fPr>
                        <m:num>
                          <m:r>
                            <a:rPr lang="cs-CZ" sz="2500" b="0" i="1" smtClean="0">
                              <a:latin typeface="Cambria Math" panose="02040503050406030204" pitchFamily="18" charset="0"/>
                            </a:rPr>
                            <m:t>h</m:t>
                          </m:r>
                        </m:num>
                        <m:den>
                          <m:r>
                            <a:rPr lang="cs-CZ" sz="2500" i="1">
                              <a:latin typeface="Cambria Math" panose="02040503050406030204" pitchFamily="18" charset="0"/>
                            </a:rPr>
                            <m:t>2</m:t>
                          </m:r>
                          <m:r>
                            <a:rPr lang="cs-CZ" sz="2500" i="1">
                              <a:latin typeface="Cambria Math" panose="02040503050406030204" pitchFamily="18" charset="0"/>
                              <a:ea typeface="Cambria Math" panose="02040503050406030204" pitchFamily="18" charset="0"/>
                            </a:rPr>
                            <m:t>𝜋</m:t>
                          </m:r>
                        </m:den>
                      </m:f>
                      <m:acc>
                        <m:accPr>
                          <m:chr m:val="̇"/>
                          <m:ctrlPr>
                            <a:rPr lang="cs-CZ" sz="2500" i="1">
                              <a:latin typeface="Cambria Math" panose="02040503050406030204" pitchFamily="18" charset="0"/>
                              <a:ea typeface="Cambria Math" panose="02040503050406030204" pitchFamily="18" charset="0"/>
                            </a:rPr>
                          </m:ctrlPr>
                        </m:accPr>
                        <m:e>
                          <m:r>
                            <a:rPr lang="cs-CZ" sz="2500" i="1">
                              <a:latin typeface="Cambria Math" panose="02040503050406030204" pitchFamily="18" charset="0"/>
                              <a:ea typeface="Cambria Math" panose="02040503050406030204" pitchFamily="18" charset="0"/>
                            </a:rPr>
                            <m:t>𝜓</m:t>
                          </m:r>
                        </m:e>
                      </m:acc>
                    </m:oMath>
                  </m:oMathPara>
                </a14:m>
                <a:endParaRPr lang="cs-CZ" sz="2500" dirty="0"/>
              </a:p>
            </p:txBody>
          </p:sp>
        </mc:Choice>
        <mc:Fallback xmlns="">
          <p:sp>
            <p:nvSpPr>
              <p:cNvPr id="6" name="TextovéPole 5">
                <a:extLst>
                  <a:ext uri="{FF2B5EF4-FFF2-40B4-BE49-F238E27FC236}">
                    <a16:creationId xmlns:a16="http://schemas.microsoft.com/office/drawing/2014/main" id="{D06DB9C4-68CB-B683-00E2-0D8225BA6025}"/>
                  </a:ext>
                </a:extLst>
              </p:cNvPr>
              <p:cNvSpPr txBox="1">
                <a:spLocks noRot="1" noChangeAspect="1" noMove="1" noResize="1" noEditPoints="1" noAdjustHandles="1" noChangeArrowheads="1" noChangeShapeType="1" noTextEdit="1"/>
              </p:cNvSpPr>
              <p:nvPr/>
            </p:nvSpPr>
            <p:spPr>
              <a:xfrm>
                <a:off x="1239897" y="1434648"/>
                <a:ext cx="4114011" cy="872162"/>
              </a:xfrm>
              <a:prstGeom prst="rect">
                <a:avLst/>
              </a:prstGeom>
              <a:blipFill>
                <a:blip r:embed="rId2"/>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8" name="TextovéPole 7">
                <a:extLst>
                  <a:ext uri="{FF2B5EF4-FFF2-40B4-BE49-F238E27FC236}">
                    <a16:creationId xmlns:a16="http://schemas.microsoft.com/office/drawing/2014/main" id="{22B33540-11D6-E5E4-4D7B-6D547C47D27D}"/>
                  </a:ext>
                </a:extLst>
              </p:cNvPr>
              <p:cNvSpPr txBox="1"/>
              <p:nvPr/>
            </p:nvSpPr>
            <p:spPr>
              <a:xfrm>
                <a:off x="1235316" y="2691510"/>
                <a:ext cx="4114011" cy="87216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cs-CZ" sz="2500" i="1">
                              <a:latin typeface="Cambria Math" panose="02040503050406030204" pitchFamily="18" charset="0"/>
                              <a:ea typeface="Cambria Math" panose="02040503050406030204" pitchFamily="18" charset="0"/>
                            </a:rPr>
                          </m:ctrlPr>
                        </m:dPr>
                        <m:e>
                          <m:r>
                            <a:rPr lang="cs-CZ" sz="2500" i="1">
                              <a:latin typeface="Cambria Math" panose="02040503050406030204" pitchFamily="18" charset="0"/>
                              <a:ea typeface="Cambria Math" panose="02040503050406030204" pitchFamily="18" charset="0"/>
                            </a:rPr>
                            <m:t>−</m:t>
                          </m:r>
                          <m:f>
                            <m:fPr>
                              <m:ctrlPr>
                                <a:rPr lang="cs-CZ" sz="2500" i="1">
                                  <a:latin typeface="Cambria Math" panose="02040503050406030204" pitchFamily="18" charset="0"/>
                                </a:rPr>
                              </m:ctrlPr>
                            </m:fPr>
                            <m:num>
                              <m:sSup>
                                <m:sSupPr>
                                  <m:ctrlPr>
                                    <a:rPr lang="cs-CZ" sz="2500" i="1">
                                      <a:latin typeface="Cambria Math" panose="02040503050406030204" pitchFamily="18" charset="0"/>
                                    </a:rPr>
                                  </m:ctrlPr>
                                </m:sSupPr>
                                <m:e>
                                  <m:r>
                                    <a:rPr lang="cs-CZ" sz="2500" i="1">
                                      <a:latin typeface="Cambria Math" panose="02040503050406030204" pitchFamily="18" charset="0"/>
                                    </a:rPr>
                                    <m:t>h</m:t>
                                  </m:r>
                                </m:e>
                                <m:sup>
                                  <m:r>
                                    <a:rPr lang="cs-CZ" sz="2500" i="1">
                                      <a:latin typeface="Cambria Math" panose="02040503050406030204" pitchFamily="18" charset="0"/>
                                    </a:rPr>
                                    <m:t>2</m:t>
                                  </m:r>
                                </m:sup>
                              </m:sSup>
                            </m:num>
                            <m:den>
                              <m:r>
                                <a:rPr lang="cs-CZ" sz="2500" i="1">
                                  <a:latin typeface="Cambria Math" panose="02040503050406030204" pitchFamily="18" charset="0"/>
                                </a:rPr>
                                <m:t>8</m:t>
                              </m:r>
                              <m:sSup>
                                <m:sSupPr>
                                  <m:ctrlPr>
                                    <a:rPr lang="cs-CZ" sz="2500" i="1">
                                      <a:latin typeface="Cambria Math" panose="02040503050406030204" pitchFamily="18" charset="0"/>
                                      <a:ea typeface="Cambria Math" panose="02040503050406030204" pitchFamily="18" charset="0"/>
                                    </a:rPr>
                                  </m:ctrlPr>
                                </m:sSupPr>
                                <m:e>
                                  <m:r>
                                    <a:rPr lang="cs-CZ" sz="2500" i="1">
                                      <a:latin typeface="Cambria Math" panose="02040503050406030204" pitchFamily="18" charset="0"/>
                                      <a:ea typeface="Cambria Math" panose="02040503050406030204" pitchFamily="18" charset="0"/>
                                    </a:rPr>
                                    <m:t>𝜋</m:t>
                                  </m:r>
                                </m:e>
                                <m:sup>
                                  <m:r>
                                    <a:rPr lang="cs-CZ" sz="2500" i="1">
                                      <a:latin typeface="Cambria Math" panose="02040503050406030204" pitchFamily="18" charset="0"/>
                                    </a:rPr>
                                    <m:t>2</m:t>
                                  </m:r>
                                </m:sup>
                              </m:sSup>
                              <m:r>
                                <a:rPr lang="cs-CZ" sz="2500" i="1">
                                  <a:latin typeface="Cambria Math" panose="02040503050406030204" pitchFamily="18" charset="0"/>
                                </a:rPr>
                                <m:t>𝑚</m:t>
                              </m:r>
                            </m:den>
                          </m:f>
                          <m:r>
                            <a:rPr lang="cs-CZ" sz="2500" i="1">
                              <a:latin typeface="Cambria Math" panose="02040503050406030204" pitchFamily="18" charset="0"/>
                              <a:ea typeface="Cambria Math" panose="02040503050406030204" pitchFamily="18" charset="0"/>
                            </a:rPr>
                            <m:t>∆+</m:t>
                          </m:r>
                          <m:r>
                            <a:rPr lang="cs-CZ" sz="2500" i="1">
                              <a:latin typeface="Cambria Math" panose="02040503050406030204" pitchFamily="18" charset="0"/>
                              <a:ea typeface="Cambria Math" panose="02040503050406030204" pitchFamily="18" charset="0"/>
                            </a:rPr>
                            <m:t>𝑉</m:t>
                          </m:r>
                        </m:e>
                      </m:d>
                      <m:r>
                        <a:rPr lang="cs-CZ" sz="2500" b="0" i="1" smtClean="0">
                          <a:latin typeface="Cambria Math" panose="02040503050406030204" pitchFamily="18" charset="0"/>
                          <a:ea typeface="Cambria Math" panose="02040503050406030204" pitchFamily="18" charset="0"/>
                        </a:rPr>
                        <m:t>𝜓</m:t>
                      </m:r>
                      <m:r>
                        <a:rPr lang="cs-CZ" sz="2500" b="0" i="1" smtClean="0">
                          <a:latin typeface="Cambria Math" panose="02040503050406030204" pitchFamily="18" charset="0"/>
                          <a:ea typeface="Cambria Math" panose="02040503050406030204" pitchFamily="18" charset="0"/>
                        </a:rPr>
                        <m:t>=+</m:t>
                      </m:r>
                      <m:r>
                        <m:rPr>
                          <m:sty m:val="p"/>
                        </m:rPr>
                        <a:rPr lang="cs-CZ" sz="2500">
                          <a:latin typeface="Cambria Math" panose="02040503050406030204" pitchFamily="18" charset="0"/>
                          <a:ea typeface="Cambria Math" panose="02040503050406030204" pitchFamily="18" charset="0"/>
                        </a:rPr>
                        <m:t>i</m:t>
                      </m:r>
                      <m:f>
                        <m:fPr>
                          <m:ctrlPr>
                            <a:rPr lang="cs-CZ" sz="2500" i="1">
                              <a:latin typeface="Cambria Math" panose="02040503050406030204" pitchFamily="18" charset="0"/>
                            </a:rPr>
                          </m:ctrlPr>
                        </m:fPr>
                        <m:num>
                          <m:r>
                            <a:rPr lang="cs-CZ" sz="2500" i="1">
                              <a:latin typeface="Cambria Math" panose="02040503050406030204" pitchFamily="18" charset="0"/>
                            </a:rPr>
                            <m:t>h</m:t>
                          </m:r>
                        </m:num>
                        <m:den>
                          <m:r>
                            <a:rPr lang="cs-CZ" sz="2500" i="1">
                              <a:latin typeface="Cambria Math" panose="02040503050406030204" pitchFamily="18" charset="0"/>
                            </a:rPr>
                            <m:t>2</m:t>
                          </m:r>
                          <m:r>
                            <a:rPr lang="cs-CZ" sz="2500" i="1">
                              <a:latin typeface="Cambria Math" panose="02040503050406030204" pitchFamily="18" charset="0"/>
                              <a:ea typeface="Cambria Math" panose="02040503050406030204" pitchFamily="18" charset="0"/>
                            </a:rPr>
                            <m:t>𝜋</m:t>
                          </m:r>
                        </m:den>
                      </m:f>
                      <m:acc>
                        <m:accPr>
                          <m:chr m:val="̇"/>
                          <m:ctrlPr>
                            <a:rPr lang="cs-CZ" sz="2500" i="1">
                              <a:latin typeface="Cambria Math" panose="02040503050406030204" pitchFamily="18" charset="0"/>
                              <a:ea typeface="Cambria Math" panose="02040503050406030204" pitchFamily="18" charset="0"/>
                            </a:rPr>
                          </m:ctrlPr>
                        </m:accPr>
                        <m:e>
                          <m:r>
                            <a:rPr lang="cs-CZ" sz="2500" i="1">
                              <a:latin typeface="Cambria Math" panose="02040503050406030204" pitchFamily="18" charset="0"/>
                              <a:ea typeface="Cambria Math" panose="02040503050406030204" pitchFamily="18" charset="0"/>
                            </a:rPr>
                            <m:t>𝜓</m:t>
                          </m:r>
                        </m:e>
                      </m:acc>
                    </m:oMath>
                  </m:oMathPara>
                </a14:m>
                <a:endParaRPr lang="cs-CZ" sz="2500" dirty="0"/>
              </a:p>
            </p:txBody>
          </p:sp>
        </mc:Choice>
        <mc:Fallback xmlns="">
          <p:sp>
            <p:nvSpPr>
              <p:cNvPr id="8" name="TextovéPole 7">
                <a:extLst>
                  <a:ext uri="{FF2B5EF4-FFF2-40B4-BE49-F238E27FC236}">
                    <a16:creationId xmlns:a16="http://schemas.microsoft.com/office/drawing/2014/main" id="{22B33540-11D6-E5E4-4D7B-6D547C47D27D}"/>
                  </a:ext>
                </a:extLst>
              </p:cNvPr>
              <p:cNvSpPr txBox="1">
                <a:spLocks noRot="1" noChangeAspect="1" noMove="1" noResize="1" noEditPoints="1" noAdjustHandles="1" noChangeArrowheads="1" noChangeShapeType="1" noTextEdit="1"/>
              </p:cNvSpPr>
              <p:nvPr/>
            </p:nvSpPr>
            <p:spPr>
              <a:xfrm>
                <a:off x="1235316" y="2691510"/>
                <a:ext cx="4114011" cy="872162"/>
              </a:xfrm>
              <a:prstGeom prst="rect">
                <a:avLst/>
              </a:prstGeom>
              <a:blipFill>
                <a:blip r:embed="rId3"/>
                <a:stretch>
                  <a:fillRect/>
                </a:stretch>
              </a:blipFill>
            </p:spPr>
            <p:txBody>
              <a:bodyPr/>
              <a:lstStyle/>
              <a:p>
                <a:r>
                  <a:rPr lang="cs-CZ">
                    <a:noFill/>
                  </a:rPr>
                  <a:t> </a:t>
                </a:r>
              </a:p>
            </p:txBody>
          </p:sp>
        </mc:Fallback>
      </mc:AlternateContent>
      <p:sp>
        <p:nvSpPr>
          <p:cNvPr id="9" name="Obdélník 8">
            <a:extLst>
              <a:ext uri="{FF2B5EF4-FFF2-40B4-BE49-F238E27FC236}">
                <a16:creationId xmlns:a16="http://schemas.microsoft.com/office/drawing/2014/main" id="{AC332AE1-E278-36C2-7835-3C64C30C276D}"/>
              </a:ext>
            </a:extLst>
          </p:cNvPr>
          <p:cNvSpPr/>
          <p:nvPr/>
        </p:nvSpPr>
        <p:spPr>
          <a:xfrm>
            <a:off x="1095077" y="2582071"/>
            <a:ext cx="4477729" cy="110679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dirty="0"/>
          </a:p>
        </p:txBody>
      </p:sp>
      <mc:AlternateContent xmlns:mc="http://schemas.openxmlformats.org/markup-compatibility/2006" xmlns:a14="http://schemas.microsoft.com/office/drawing/2010/main">
        <mc:Choice Requires="a14">
          <p:sp>
            <p:nvSpPr>
              <p:cNvPr id="10" name="TextovéPole 9">
                <a:extLst>
                  <a:ext uri="{FF2B5EF4-FFF2-40B4-BE49-F238E27FC236}">
                    <a16:creationId xmlns:a16="http://schemas.microsoft.com/office/drawing/2014/main" id="{161A5938-2E27-FF3E-956D-FE0CC4ECED8E}"/>
                  </a:ext>
                </a:extLst>
              </p:cNvPr>
              <p:cNvSpPr txBox="1"/>
              <p:nvPr/>
            </p:nvSpPr>
            <p:spPr>
              <a:xfrm>
                <a:off x="3959461" y="4217082"/>
                <a:ext cx="4298421" cy="771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cs-CZ" sz="2500" b="0" i="1" smtClean="0">
                          <a:latin typeface="Cambria Math" panose="02040503050406030204" pitchFamily="18" charset="0"/>
                          <a:ea typeface="Cambria Math" panose="02040503050406030204" pitchFamily="18" charset="0"/>
                        </a:rPr>
                        <m:t>∆</m:t>
                      </m:r>
                      <m:r>
                        <a:rPr lang="cs-CZ" sz="2500" b="0" i="1" smtClean="0">
                          <a:latin typeface="Cambria Math" panose="02040503050406030204" pitchFamily="18" charset="0"/>
                          <a:ea typeface="Cambria Math" panose="02040503050406030204" pitchFamily="18" charset="0"/>
                        </a:rPr>
                        <m:t>𝜓</m:t>
                      </m:r>
                      <m:r>
                        <a:rPr lang="cs-CZ" sz="2500" b="0" i="1" smtClean="0">
                          <a:latin typeface="Cambria Math" panose="02040503050406030204" pitchFamily="18" charset="0"/>
                          <a:ea typeface="Cambria Math" panose="02040503050406030204" pitchFamily="18" charset="0"/>
                        </a:rPr>
                        <m:t>∓</m:t>
                      </m:r>
                      <m:r>
                        <m:rPr>
                          <m:sty m:val="p"/>
                        </m:rPr>
                        <a:rPr lang="cs-CZ" sz="2500">
                          <a:latin typeface="Cambria Math" panose="02040503050406030204" pitchFamily="18" charset="0"/>
                          <a:ea typeface="Cambria Math" panose="02040503050406030204" pitchFamily="18" charset="0"/>
                        </a:rPr>
                        <m:t>i</m:t>
                      </m:r>
                      <m:f>
                        <m:fPr>
                          <m:ctrlPr>
                            <a:rPr lang="cs-CZ" sz="2500" b="0" i="1" smtClean="0">
                              <a:latin typeface="Cambria Math" panose="02040503050406030204" pitchFamily="18" charset="0"/>
                            </a:rPr>
                          </m:ctrlPr>
                        </m:fPr>
                        <m:num>
                          <m:r>
                            <a:rPr lang="cs-CZ" sz="2500" b="0" i="1" smtClean="0">
                              <a:latin typeface="Cambria Math" panose="02040503050406030204" pitchFamily="18" charset="0"/>
                            </a:rPr>
                            <m:t>4</m:t>
                          </m:r>
                          <m:r>
                            <a:rPr lang="cs-CZ" sz="2500" b="0" i="1" smtClean="0">
                              <a:latin typeface="Cambria Math" panose="02040503050406030204" pitchFamily="18" charset="0"/>
                              <a:ea typeface="Cambria Math" panose="02040503050406030204" pitchFamily="18" charset="0"/>
                            </a:rPr>
                            <m:t>𝜋</m:t>
                          </m:r>
                          <m:r>
                            <a:rPr lang="cs-CZ" sz="2500" b="0" i="1" smtClean="0">
                              <a:latin typeface="Cambria Math" panose="02040503050406030204" pitchFamily="18" charset="0"/>
                            </a:rPr>
                            <m:t>𝑚</m:t>
                          </m:r>
                        </m:num>
                        <m:den>
                          <m:r>
                            <a:rPr lang="cs-CZ" sz="2500" b="0" i="1" smtClean="0">
                              <a:latin typeface="Cambria Math" panose="02040503050406030204" pitchFamily="18" charset="0"/>
                            </a:rPr>
                            <m:t>h</m:t>
                          </m:r>
                        </m:den>
                      </m:f>
                      <m:acc>
                        <m:accPr>
                          <m:chr m:val="̇"/>
                          <m:ctrlPr>
                            <a:rPr lang="cs-CZ" sz="2500" i="1">
                              <a:latin typeface="Cambria Math" panose="02040503050406030204" pitchFamily="18" charset="0"/>
                              <a:ea typeface="Cambria Math" panose="02040503050406030204" pitchFamily="18" charset="0"/>
                            </a:rPr>
                          </m:ctrlPr>
                        </m:accPr>
                        <m:e>
                          <m:r>
                            <a:rPr lang="cs-CZ" sz="2500" i="1">
                              <a:latin typeface="Cambria Math" panose="02040503050406030204" pitchFamily="18" charset="0"/>
                              <a:ea typeface="Cambria Math" panose="02040503050406030204" pitchFamily="18" charset="0"/>
                            </a:rPr>
                            <m:t>𝜓</m:t>
                          </m:r>
                        </m:e>
                      </m:acc>
                      <m:r>
                        <a:rPr lang="cs-CZ" sz="2500" b="0" i="1" smtClean="0">
                          <a:latin typeface="Cambria Math" panose="02040503050406030204" pitchFamily="18" charset="0"/>
                          <a:ea typeface="Cambria Math" panose="02040503050406030204" pitchFamily="18" charset="0"/>
                        </a:rPr>
                        <m:t>−</m:t>
                      </m:r>
                      <m:f>
                        <m:fPr>
                          <m:ctrlPr>
                            <a:rPr lang="cs-CZ" sz="2500" i="1">
                              <a:latin typeface="Cambria Math" panose="02040503050406030204" pitchFamily="18" charset="0"/>
                            </a:rPr>
                          </m:ctrlPr>
                        </m:fPr>
                        <m:num>
                          <m:r>
                            <a:rPr lang="cs-CZ" sz="2500" i="1">
                              <a:latin typeface="Cambria Math" panose="02040503050406030204" pitchFamily="18" charset="0"/>
                            </a:rPr>
                            <m:t>8</m:t>
                          </m:r>
                          <m:sSup>
                            <m:sSupPr>
                              <m:ctrlPr>
                                <a:rPr lang="cs-CZ" sz="2500" i="1">
                                  <a:latin typeface="Cambria Math" panose="02040503050406030204" pitchFamily="18" charset="0"/>
                                  <a:ea typeface="Cambria Math" panose="02040503050406030204" pitchFamily="18" charset="0"/>
                                </a:rPr>
                              </m:ctrlPr>
                            </m:sSupPr>
                            <m:e>
                              <m:r>
                                <a:rPr lang="cs-CZ" sz="2500" i="1">
                                  <a:latin typeface="Cambria Math" panose="02040503050406030204" pitchFamily="18" charset="0"/>
                                  <a:ea typeface="Cambria Math" panose="02040503050406030204" pitchFamily="18" charset="0"/>
                                </a:rPr>
                                <m:t>𝜋</m:t>
                              </m:r>
                            </m:e>
                            <m:sup>
                              <m:r>
                                <a:rPr lang="cs-CZ" sz="2500" i="1">
                                  <a:latin typeface="Cambria Math" panose="02040503050406030204" pitchFamily="18" charset="0"/>
                                </a:rPr>
                                <m:t>2</m:t>
                              </m:r>
                            </m:sup>
                          </m:sSup>
                          <m:r>
                            <a:rPr lang="cs-CZ" sz="2500" i="1">
                              <a:latin typeface="Cambria Math" panose="02040503050406030204" pitchFamily="18" charset="0"/>
                            </a:rPr>
                            <m:t>𝑚</m:t>
                          </m:r>
                        </m:num>
                        <m:den>
                          <m:sSup>
                            <m:sSupPr>
                              <m:ctrlPr>
                                <a:rPr lang="cs-CZ" sz="2500" i="1">
                                  <a:latin typeface="Cambria Math" panose="02040503050406030204" pitchFamily="18" charset="0"/>
                                </a:rPr>
                              </m:ctrlPr>
                            </m:sSupPr>
                            <m:e>
                              <m:r>
                                <a:rPr lang="cs-CZ" sz="2500" i="1">
                                  <a:latin typeface="Cambria Math" panose="02040503050406030204" pitchFamily="18" charset="0"/>
                                </a:rPr>
                                <m:t>h</m:t>
                              </m:r>
                            </m:e>
                            <m:sup>
                              <m:r>
                                <a:rPr lang="cs-CZ" sz="2500" i="1">
                                  <a:latin typeface="Cambria Math" panose="02040503050406030204" pitchFamily="18" charset="0"/>
                                </a:rPr>
                                <m:t>2</m:t>
                              </m:r>
                            </m:sup>
                          </m:sSup>
                        </m:den>
                      </m:f>
                      <m:r>
                        <a:rPr lang="cs-CZ" sz="2500" b="0" i="1" smtClean="0">
                          <a:latin typeface="Cambria Math" panose="02040503050406030204" pitchFamily="18" charset="0"/>
                        </a:rPr>
                        <m:t>𝑉</m:t>
                      </m:r>
                      <m:r>
                        <a:rPr lang="cs-CZ" sz="2500" i="1">
                          <a:latin typeface="Cambria Math" panose="02040503050406030204" pitchFamily="18" charset="0"/>
                          <a:ea typeface="Cambria Math" panose="02040503050406030204" pitchFamily="18" charset="0"/>
                        </a:rPr>
                        <m:t>𝜓</m:t>
                      </m:r>
                      <m:r>
                        <a:rPr lang="cs-CZ" sz="2500" b="0" i="1" smtClean="0">
                          <a:latin typeface="Cambria Math" panose="02040503050406030204" pitchFamily="18" charset="0"/>
                          <a:ea typeface="Cambria Math" panose="02040503050406030204" pitchFamily="18" charset="0"/>
                        </a:rPr>
                        <m:t>=0</m:t>
                      </m:r>
                    </m:oMath>
                  </m:oMathPara>
                </a14:m>
                <a:endParaRPr lang="cs-CZ" sz="2500" dirty="0"/>
              </a:p>
            </p:txBody>
          </p:sp>
        </mc:Choice>
        <mc:Fallback xmlns="">
          <p:sp>
            <p:nvSpPr>
              <p:cNvPr id="10" name="TextovéPole 9">
                <a:extLst>
                  <a:ext uri="{FF2B5EF4-FFF2-40B4-BE49-F238E27FC236}">
                    <a16:creationId xmlns:a16="http://schemas.microsoft.com/office/drawing/2014/main" id="{161A5938-2E27-FF3E-956D-FE0CC4ECED8E}"/>
                  </a:ext>
                </a:extLst>
              </p:cNvPr>
              <p:cNvSpPr txBox="1">
                <a:spLocks noRot="1" noChangeAspect="1" noMove="1" noResize="1" noEditPoints="1" noAdjustHandles="1" noChangeArrowheads="1" noChangeShapeType="1" noTextEdit="1"/>
              </p:cNvSpPr>
              <p:nvPr/>
            </p:nvSpPr>
            <p:spPr>
              <a:xfrm>
                <a:off x="3959461" y="4217082"/>
                <a:ext cx="4298421" cy="771943"/>
              </a:xfrm>
              <a:prstGeom prst="rect">
                <a:avLst/>
              </a:prstGeom>
              <a:blipFill>
                <a:blip r:embed="rId4"/>
                <a:stretch>
                  <a:fillRect/>
                </a:stretch>
              </a:blipFill>
            </p:spPr>
            <p:txBody>
              <a:bodyPr/>
              <a:lstStyle/>
              <a:p>
                <a:r>
                  <a:rPr lang="cs-CZ">
                    <a:noFill/>
                  </a:rPr>
                  <a:t> </a:t>
                </a:r>
              </a:p>
            </p:txBody>
          </p:sp>
        </mc:Fallback>
      </mc:AlternateContent>
      <p:sp>
        <p:nvSpPr>
          <p:cNvPr id="11" name="Obdélník 10">
            <a:extLst>
              <a:ext uri="{FF2B5EF4-FFF2-40B4-BE49-F238E27FC236}">
                <a16:creationId xmlns:a16="http://schemas.microsoft.com/office/drawing/2014/main" id="{4C70F184-D038-041B-12A3-3F3054872D10}"/>
              </a:ext>
            </a:extLst>
          </p:cNvPr>
          <p:cNvSpPr/>
          <p:nvPr/>
        </p:nvSpPr>
        <p:spPr>
          <a:xfrm>
            <a:off x="3864992" y="4060504"/>
            <a:ext cx="4477730" cy="1106797"/>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dirty="0"/>
          </a:p>
        </p:txBody>
      </p:sp>
      <p:pic>
        <p:nvPicPr>
          <p:cNvPr id="3" name="Obrázek 2">
            <a:extLst>
              <a:ext uri="{FF2B5EF4-FFF2-40B4-BE49-F238E27FC236}">
                <a16:creationId xmlns:a16="http://schemas.microsoft.com/office/drawing/2014/main" id="{77D3255A-12D8-AEAA-DEB4-AC58FA5B1759}"/>
              </a:ext>
            </a:extLst>
          </p:cNvPr>
          <p:cNvPicPr>
            <a:picLocks noChangeAspect="1"/>
          </p:cNvPicPr>
          <p:nvPr/>
        </p:nvPicPr>
        <p:blipFill>
          <a:blip r:embed="rId5"/>
          <a:stretch>
            <a:fillRect/>
          </a:stretch>
        </p:blipFill>
        <p:spPr>
          <a:xfrm>
            <a:off x="7217910" y="622301"/>
            <a:ext cx="4477729" cy="5802414"/>
          </a:xfrm>
          <a:prstGeom prst="rect">
            <a:avLst/>
          </a:prstGeom>
        </p:spPr>
      </p:pic>
      <p:sp>
        <p:nvSpPr>
          <p:cNvPr id="12" name="TextovéPole 11">
            <a:extLst>
              <a:ext uri="{FF2B5EF4-FFF2-40B4-BE49-F238E27FC236}">
                <a16:creationId xmlns:a16="http://schemas.microsoft.com/office/drawing/2014/main" id="{3012D2F1-B7B0-03FF-F6F9-F795CA8B9F88}"/>
              </a:ext>
            </a:extLst>
          </p:cNvPr>
          <p:cNvSpPr txBox="1"/>
          <p:nvPr/>
        </p:nvSpPr>
        <p:spPr>
          <a:xfrm>
            <a:off x="7204210" y="6433433"/>
            <a:ext cx="4635861" cy="353943"/>
          </a:xfrm>
          <a:prstGeom prst="rect">
            <a:avLst/>
          </a:prstGeom>
          <a:noFill/>
        </p:spPr>
        <p:txBody>
          <a:bodyPr wrap="square">
            <a:spAutoFit/>
          </a:bodyPr>
          <a:lstStyle/>
          <a:p>
            <a:r>
              <a:rPr lang="cs-CZ" sz="1700" b="0" i="0" u="none" strike="noStrike" baseline="0" dirty="0" err="1">
                <a:solidFill>
                  <a:schemeClr val="accent4">
                    <a:lumMod val="75000"/>
                  </a:schemeClr>
                </a:solidFill>
                <a:latin typeface="MyriadPro-Regular"/>
              </a:rPr>
              <a:t>Schrödingerova</a:t>
            </a:r>
            <a:r>
              <a:rPr lang="cs-CZ" sz="1700" b="0" i="0" u="none" strike="noStrike" baseline="0" dirty="0">
                <a:solidFill>
                  <a:schemeClr val="accent4">
                    <a:lumMod val="75000"/>
                  </a:schemeClr>
                </a:solidFill>
                <a:latin typeface="MyriadPro-Regular"/>
              </a:rPr>
              <a:t> rovnice od </a:t>
            </a:r>
            <a:r>
              <a:rPr lang="cs-CZ" sz="1700" b="0" i="0" u="none" strike="noStrike" baseline="0" dirty="0" err="1">
                <a:solidFill>
                  <a:schemeClr val="accent4">
                    <a:lumMod val="75000"/>
                  </a:schemeClr>
                </a:solidFill>
                <a:latin typeface="MyriadPro-Regular"/>
              </a:rPr>
              <a:t>Schrödingera</a:t>
            </a:r>
            <a:r>
              <a:rPr lang="cs-CZ" sz="1700" b="0" i="0" u="none" strike="noStrike" baseline="0" dirty="0">
                <a:solidFill>
                  <a:schemeClr val="accent4">
                    <a:lumMod val="75000"/>
                  </a:schemeClr>
                </a:solidFill>
                <a:latin typeface="MyriadPro-Regular"/>
              </a:rPr>
              <a:t> k </a:t>
            </a:r>
            <a:r>
              <a:rPr lang="cs-CZ" sz="1700" b="0" i="0" u="none" strike="noStrike" baseline="0" dirty="0" err="1">
                <a:solidFill>
                  <a:schemeClr val="accent4">
                    <a:lumMod val="75000"/>
                  </a:schemeClr>
                </a:solidFill>
                <a:latin typeface="MyriadPro-Regular"/>
              </a:rPr>
              <a:t>Diracovi</a:t>
            </a:r>
            <a:endParaRPr lang="cs-CZ" sz="1700" dirty="0">
              <a:solidFill>
                <a:schemeClr val="accent4">
                  <a:lumMod val="75000"/>
                </a:schemeClr>
              </a:solidFill>
            </a:endParaRPr>
          </a:p>
        </p:txBody>
      </p:sp>
      <p:sp>
        <p:nvSpPr>
          <p:cNvPr id="13" name="TextovéPole 12">
            <a:extLst>
              <a:ext uri="{FF2B5EF4-FFF2-40B4-BE49-F238E27FC236}">
                <a16:creationId xmlns:a16="http://schemas.microsoft.com/office/drawing/2014/main" id="{3DFBF23B-DCB6-DF1C-1318-A106441B3129}"/>
              </a:ext>
            </a:extLst>
          </p:cNvPr>
          <p:cNvSpPr txBox="1"/>
          <p:nvPr/>
        </p:nvSpPr>
        <p:spPr>
          <a:xfrm>
            <a:off x="1755512" y="663698"/>
            <a:ext cx="3077766" cy="461665"/>
          </a:xfrm>
          <a:prstGeom prst="rect">
            <a:avLst/>
          </a:prstGeom>
          <a:noFill/>
        </p:spPr>
        <p:txBody>
          <a:bodyPr wrap="none" rtlCol="0">
            <a:spAutoFit/>
          </a:bodyPr>
          <a:lstStyle/>
          <a:p>
            <a:r>
              <a:rPr lang="cs-CZ" sz="2200" dirty="0">
                <a:solidFill>
                  <a:srgbClr val="0070C0"/>
                </a:solidFill>
              </a:rPr>
              <a:t>Výběr znaménka před  </a:t>
            </a:r>
            <a:r>
              <a:rPr lang="cs-CZ" sz="2400" dirty="0">
                <a:solidFill>
                  <a:srgbClr val="0070C0"/>
                </a:solidFill>
                <a:effectLst>
                  <a:outerShdw blurRad="38100" dist="38100" dir="2700000" algn="tl">
                    <a:srgbClr val="000000">
                      <a:alpha val="43137"/>
                    </a:srgbClr>
                  </a:outerShdw>
                </a:effectLst>
              </a:rPr>
              <a:t>i</a:t>
            </a:r>
            <a:r>
              <a:rPr lang="cs-CZ" sz="2200" dirty="0">
                <a:solidFill>
                  <a:srgbClr val="0070C0"/>
                </a:solidFill>
              </a:rPr>
              <a:t>.</a:t>
            </a:r>
          </a:p>
        </p:txBody>
      </p:sp>
      <p:sp>
        <p:nvSpPr>
          <p:cNvPr id="2" name="TextovéPole 1">
            <a:extLst>
              <a:ext uri="{FF2B5EF4-FFF2-40B4-BE49-F238E27FC236}">
                <a16:creationId xmlns:a16="http://schemas.microsoft.com/office/drawing/2014/main" id="{9AE0B8CB-BF9F-1223-67AB-38460D97AA52}"/>
              </a:ext>
            </a:extLst>
          </p:cNvPr>
          <p:cNvSpPr txBox="1"/>
          <p:nvPr/>
        </p:nvSpPr>
        <p:spPr>
          <a:xfrm>
            <a:off x="11363013" y="0"/>
            <a:ext cx="550151" cy="507831"/>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IV</a:t>
            </a:r>
          </a:p>
        </p:txBody>
      </p:sp>
      <p:sp>
        <p:nvSpPr>
          <p:cNvPr id="7" name="Obdélník 6">
            <a:extLst>
              <a:ext uri="{FF2B5EF4-FFF2-40B4-BE49-F238E27FC236}">
                <a16:creationId xmlns:a16="http://schemas.microsoft.com/office/drawing/2014/main" id="{E92E7E80-4D4F-20D3-D6B3-0CA8005B455A}"/>
              </a:ext>
            </a:extLst>
          </p:cNvPr>
          <p:cNvSpPr/>
          <p:nvPr/>
        </p:nvSpPr>
        <p:spPr>
          <a:xfrm>
            <a:off x="1087221" y="1358158"/>
            <a:ext cx="4477729" cy="1106797"/>
          </a:xfrm>
          <a:prstGeom prst="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14" name="TextovéPole 13">
            <a:extLst>
              <a:ext uri="{FF2B5EF4-FFF2-40B4-BE49-F238E27FC236}">
                <a16:creationId xmlns:a16="http://schemas.microsoft.com/office/drawing/2014/main" id="{B8D70BF6-9F45-CA9C-0D44-4BF3C6EC34CB}"/>
              </a:ext>
            </a:extLst>
          </p:cNvPr>
          <p:cNvSpPr txBox="1"/>
          <p:nvPr/>
        </p:nvSpPr>
        <p:spPr>
          <a:xfrm>
            <a:off x="5717626" y="1649946"/>
            <a:ext cx="1165704" cy="523220"/>
          </a:xfrm>
          <a:prstGeom prst="rect">
            <a:avLst/>
          </a:prstGeom>
          <a:noFill/>
        </p:spPr>
        <p:txBody>
          <a:bodyPr wrap="none" rtlCol="0">
            <a:spAutoFit/>
          </a:bodyPr>
          <a:lstStyle/>
          <a:p>
            <a:r>
              <a:rPr lang="cs-CZ" sz="2800" dirty="0">
                <a:solidFill>
                  <a:srgbClr val="0070C0"/>
                </a:solidFill>
              </a:rPr>
              <a:t>(1928)</a:t>
            </a:r>
          </a:p>
        </p:txBody>
      </p:sp>
      <p:cxnSp>
        <p:nvCxnSpPr>
          <p:cNvPr id="16" name="Přímá spojnice se šipkou 15">
            <a:extLst>
              <a:ext uri="{FF2B5EF4-FFF2-40B4-BE49-F238E27FC236}">
                <a16:creationId xmlns:a16="http://schemas.microsoft.com/office/drawing/2014/main" id="{6B9DCFF6-CFD5-BE2A-4942-C12481AE8F22}"/>
              </a:ext>
            </a:extLst>
          </p:cNvPr>
          <p:cNvCxnSpPr>
            <a:stCxn id="14" idx="3"/>
          </p:cNvCxnSpPr>
          <p:nvPr/>
        </p:nvCxnSpPr>
        <p:spPr>
          <a:xfrm flipV="1">
            <a:off x="6883330" y="1577788"/>
            <a:ext cx="808388" cy="333768"/>
          </a:xfrm>
          <a:prstGeom prst="straightConnector1">
            <a:avLst/>
          </a:prstGeom>
          <a:ln w="38100">
            <a:solidFill>
              <a:srgbClr val="0070C0"/>
            </a:solidFill>
            <a:tailEnd type="stealth" w="lg" len="lg"/>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75625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745D2-47D7-6B0E-39E3-63C1118F10A6}"/>
            </a:ext>
          </a:extLst>
        </p:cNvPr>
        <p:cNvGrpSpPr/>
        <p:nvPr/>
      </p:nvGrpSpPr>
      <p:grpSpPr>
        <a:xfrm>
          <a:off x="0" y="0"/>
          <a:ext cx="0" cy="0"/>
          <a:chOff x="0" y="0"/>
          <a:chExt cx="0" cy="0"/>
        </a:xfrm>
      </p:grpSpPr>
      <p:sp>
        <p:nvSpPr>
          <p:cNvPr id="4" name="Obdélník 3">
            <a:extLst>
              <a:ext uri="{FF2B5EF4-FFF2-40B4-BE49-F238E27FC236}">
                <a16:creationId xmlns:a16="http://schemas.microsoft.com/office/drawing/2014/main" id="{B2C6636D-FD95-FDCD-9239-9E630725A917}"/>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 name="TextovéPole 4">
            <a:extLst>
              <a:ext uri="{FF2B5EF4-FFF2-40B4-BE49-F238E27FC236}">
                <a16:creationId xmlns:a16="http://schemas.microsoft.com/office/drawing/2014/main" id="{5114D914-4088-27F9-CE5A-081777541ECC}"/>
              </a:ext>
            </a:extLst>
          </p:cNvPr>
          <p:cNvSpPr txBox="1"/>
          <p:nvPr/>
        </p:nvSpPr>
        <p:spPr>
          <a:xfrm>
            <a:off x="2911558" y="28602"/>
            <a:ext cx="6251299" cy="461665"/>
          </a:xfrm>
          <a:prstGeom prst="rect">
            <a:avLst/>
          </a:prstGeom>
          <a:noFill/>
        </p:spPr>
        <p:txBody>
          <a:bodyPr wrap="squar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„odvozuje“ časovou vlnovou rovnici </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mc:AlternateContent xmlns:mc="http://schemas.openxmlformats.org/markup-compatibility/2006" xmlns:a14="http://schemas.microsoft.com/office/drawing/2010/main">
        <mc:Choice Requires="a14">
          <p:sp>
            <p:nvSpPr>
              <p:cNvPr id="6" name="TextovéPole 5">
                <a:extLst>
                  <a:ext uri="{FF2B5EF4-FFF2-40B4-BE49-F238E27FC236}">
                    <a16:creationId xmlns:a16="http://schemas.microsoft.com/office/drawing/2014/main" id="{1F3E448C-1318-AC96-CD3C-C6774F252476}"/>
                  </a:ext>
                </a:extLst>
              </p:cNvPr>
              <p:cNvSpPr txBox="1"/>
              <p:nvPr/>
            </p:nvSpPr>
            <p:spPr>
              <a:xfrm>
                <a:off x="1239897" y="1434648"/>
                <a:ext cx="4114011" cy="87216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cs-CZ" sz="2500" i="1">
                              <a:latin typeface="Cambria Math" panose="02040503050406030204" pitchFamily="18" charset="0"/>
                              <a:ea typeface="Cambria Math" panose="02040503050406030204" pitchFamily="18" charset="0"/>
                            </a:rPr>
                          </m:ctrlPr>
                        </m:dPr>
                        <m:e>
                          <m:r>
                            <a:rPr lang="cs-CZ" sz="2500" i="1">
                              <a:latin typeface="Cambria Math" panose="02040503050406030204" pitchFamily="18" charset="0"/>
                              <a:ea typeface="Cambria Math" panose="02040503050406030204" pitchFamily="18" charset="0"/>
                            </a:rPr>
                            <m:t>−</m:t>
                          </m:r>
                          <m:f>
                            <m:fPr>
                              <m:ctrlPr>
                                <a:rPr lang="cs-CZ" sz="2500" i="1">
                                  <a:latin typeface="Cambria Math" panose="02040503050406030204" pitchFamily="18" charset="0"/>
                                </a:rPr>
                              </m:ctrlPr>
                            </m:fPr>
                            <m:num>
                              <m:sSup>
                                <m:sSupPr>
                                  <m:ctrlPr>
                                    <a:rPr lang="cs-CZ" sz="2500" i="1">
                                      <a:latin typeface="Cambria Math" panose="02040503050406030204" pitchFamily="18" charset="0"/>
                                    </a:rPr>
                                  </m:ctrlPr>
                                </m:sSupPr>
                                <m:e>
                                  <m:r>
                                    <a:rPr lang="cs-CZ" sz="2500" i="1">
                                      <a:latin typeface="Cambria Math" panose="02040503050406030204" pitchFamily="18" charset="0"/>
                                    </a:rPr>
                                    <m:t>h</m:t>
                                  </m:r>
                                </m:e>
                                <m:sup>
                                  <m:r>
                                    <a:rPr lang="cs-CZ" sz="2500" i="1">
                                      <a:latin typeface="Cambria Math" panose="02040503050406030204" pitchFamily="18" charset="0"/>
                                    </a:rPr>
                                    <m:t>2</m:t>
                                  </m:r>
                                </m:sup>
                              </m:sSup>
                            </m:num>
                            <m:den>
                              <m:r>
                                <a:rPr lang="cs-CZ" sz="2500" i="1">
                                  <a:latin typeface="Cambria Math" panose="02040503050406030204" pitchFamily="18" charset="0"/>
                                </a:rPr>
                                <m:t>8</m:t>
                              </m:r>
                              <m:sSup>
                                <m:sSupPr>
                                  <m:ctrlPr>
                                    <a:rPr lang="cs-CZ" sz="2500" i="1">
                                      <a:latin typeface="Cambria Math" panose="02040503050406030204" pitchFamily="18" charset="0"/>
                                      <a:ea typeface="Cambria Math" panose="02040503050406030204" pitchFamily="18" charset="0"/>
                                    </a:rPr>
                                  </m:ctrlPr>
                                </m:sSupPr>
                                <m:e>
                                  <m:r>
                                    <a:rPr lang="cs-CZ" sz="2500" i="1">
                                      <a:latin typeface="Cambria Math" panose="02040503050406030204" pitchFamily="18" charset="0"/>
                                      <a:ea typeface="Cambria Math" panose="02040503050406030204" pitchFamily="18" charset="0"/>
                                    </a:rPr>
                                    <m:t>𝜋</m:t>
                                  </m:r>
                                </m:e>
                                <m:sup>
                                  <m:r>
                                    <a:rPr lang="cs-CZ" sz="2500" i="1">
                                      <a:latin typeface="Cambria Math" panose="02040503050406030204" pitchFamily="18" charset="0"/>
                                    </a:rPr>
                                    <m:t>2</m:t>
                                  </m:r>
                                </m:sup>
                              </m:sSup>
                              <m:r>
                                <a:rPr lang="cs-CZ" sz="2500" i="1">
                                  <a:latin typeface="Cambria Math" panose="02040503050406030204" pitchFamily="18" charset="0"/>
                                </a:rPr>
                                <m:t>𝑚</m:t>
                              </m:r>
                            </m:den>
                          </m:f>
                          <m:r>
                            <a:rPr lang="cs-CZ" sz="2500" i="1">
                              <a:latin typeface="Cambria Math" panose="02040503050406030204" pitchFamily="18" charset="0"/>
                              <a:ea typeface="Cambria Math" panose="02040503050406030204" pitchFamily="18" charset="0"/>
                            </a:rPr>
                            <m:t>∆+</m:t>
                          </m:r>
                          <m:r>
                            <a:rPr lang="cs-CZ" sz="2500" i="1">
                              <a:latin typeface="Cambria Math" panose="02040503050406030204" pitchFamily="18" charset="0"/>
                              <a:ea typeface="Cambria Math" panose="02040503050406030204" pitchFamily="18" charset="0"/>
                            </a:rPr>
                            <m:t>𝑉</m:t>
                          </m:r>
                        </m:e>
                      </m:d>
                      <m:r>
                        <a:rPr lang="cs-CZ" sz="2500" b="0" i="1" smtClean="0">
                          <a:latin typeface="Cambria Math" panose="02040503050406030204" pitchFamily="18" charset="0"/>
                          <a:ea typeface="Cambria Math" panose="02040503050406030204" pitchFamily="18" charset="0"/>
                        </a:rPr>
                        <m:t>𝜓</m:t>
                      </m:r>
                      <m:r>
                        <a:rPr lang="cs-CZ" sz="2500" b="0" i="1" smtClean="0">
                          <a:latin typeface="Cambria Math" panose="02040503050406030204" pitchFamily="18" charset="0"/>
                          <a:ea typeface="Cambria Math" panose="02040503050406030204" pitchFamily="18" charset="0"/>
                        </a:rPr>
                        <m:t>=−</m:t>
                      </m:r>
                      <m:r>
                        <m:rPr>
                          <m:sty m:val="p"/>
                        </m:rPr>
                        <a:rPr lang="cs-CZ" sz="2500">
                          <a:latin typeface="Cambria Math" panose="02040503050406030204" pitchFamily="18" charset="0"/>
                          <a:ea typeface="Cambria Math" panose="02040503050406030204" pitchFamily="18" charset="0"/>
                        </a:rPr>
                        <m:t>i</m:t>
                      </m:r>
                      <m:f>
                        <m:fPr>
                          <m:ctrlPr>
                            <a:rPr lang="cs-CZ" sz="2500" b="0" i="1" smtClean="0">
                              <a:latin typeface="Cambria Math" panose="02040503050406030204" pitchFamily="18" charset="0"/>
                            </a:rPr>
                          </m:ctrlPr>
                        </m:fPr>
                        <m:num>
                          <m:r>
                            <a:rPr lang="cs-CZ" sz="2500" b="0" i="1" smtClean="0">
                              <a:latin typeface="Cambria Math" panose="02040503050406030204" pitchFamily="18" charset="0"/>
                            </a:rPr>
                            <m:t>h</m:t>
                          </m:r>
                        </m:num>
                        <m:den>
                          <m:r>
                            <a:rPr lang="cs-CZ" sz="2500" i="1">
                              <a:latin typeface="Cambria Math" panose="02040503050406030204" pitchFamily="18" charset="0"/>
                            </a:rPr>
                            <m:t>2</m:t>
                          </m:r>
                          <m:r>
                            <a:rPr lang="cs-CZ" sz="2500" i="1">
                              <a:latin typeface="Cambria Math" panose="02040503050406030204" pitchFamily="18" charset="0"/>
                              <a:ea typeface="Cambria Math" panose="02040503050406030204" pitchFamily="18" charset="0"/>
                            </a:rPr>
                            <m:t>𝜋</m:t>
                          </m:r>
                        </m:den>
                      </m:f>
                      <m:acc>
                        <m:accPr>
                          <m:chr m:val="̇"/>
                          <m:ctrlPr>
                            <a:rPr lang="cs-CZ" sz="2500" i="1">
                              <a:latin typeface="Cambria Math" panose="02040503050406030204" pitchFamily="18" charset="0"/>
                              <a:ea typeface="Cambria Math" panose="02040503050406030204" pitchFamily="18" charset="0"/>
                            </a:rPr>
                          </m:ctrlPr>
                        </m:accPr>
                        <m:e>
                          <m:r>
                            <a:rPr lang="cs-CZ" sz="2500" i="1">
                              <a:latin typeface="Cambria Math" panose="02040503050406030204" pitchFamily="18" charset="0"/>
                              <a:ea typeface="Cambria Math" panose="02040503050406030204" pitchFamily="18" charset="0"/>
                            </a:rPr>
                            <m:t>𝜓</m:t>
                          </m:r>
                        </m:e>
                      </m:acc>
                    </m:oMath>
                  </m:oMathPara>
                </a14:m>
                <a:endParaRPr lang="cs-CZ" sz="2500" dirty="0"/>
              </a:p>
            </p:txBody>
          </p:sp>
        </mc:Choice>
        <mc:Fallback xmlns="">
          <p:sp>
            <p:nvSpPr>
              <p:cNvPr id="6" name="TextovéPole 5">
                <a:extLst>
                  <a:ext uri="{FF2B5EF4-FFF2-40B4-BE49-F238E27FC236}">
                    <a16:creationId xmlns:a16="http://schemas.microsoft.com/office/drawing/2014/main" id="{D06DB9C4-68CB-B683-00E2-0D8225BA6025}"/>
                  </a:ext>
                </a:extLst>
              </p:cNvPr>
              <p:cNvSpPr txBox="1">
                <a:spLocks noRot="1" noChangeAspect="1" noMove="1" noResize="1" noEditPoints="1" noAdjustHandles="1" noChangeArrowheads="1" noChangeShapeType="1" noTextEdit="1"/>
              </p:cNvSpPr>
              <p:nvPr/>
            </p:nvSpPr>
            <p:spPr>
              <a:xfrm>
                <a:off x="1239897" y="1434648"/>
                <a:ext cx="4114011" cy="872162"/>
              </a:xfrm>
              <a:prstGeom prst="rect">
                <a:avLst/>
              </a:prstGeom>
              <a:blipFill>
                <a:blip r:embed="rId2"/>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8" name="TextovéPole 7">
                <a:extLst>
                  <a:ext uri="{FF2B5EF4-FFF2-40B4-BE49-F238E27FC236}">
                    <a16:creationId xmlns:a16="http://schemas.microsoft.com/office/drawing/2014/main" id="{2D5CC384-BA57-DBB7-22BB-DFC478744778}"/>
                  </a:ext>
                </a:extLst>
              </p:cNvPr>
              <p:cNvSpPr txBox="1"/>
              <p:nvPr/>
            </p:nvSpPr>
            <p:spPr>
              <a:xfrm>
                <a:off x="1235316" y="2691510"/>
                <a:ext cx="4114011" cy="87216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cs-CZ" sz="2500" i="1">
                              <a:latin typeface="Cambria Math" panose="02040503050406030204" pitchFamily="18" charset="0"/>
                              <a:ea typeface="Cambria Math" panose="02040503050406030204" pitchFamily="18" charset="0"/>
                            </a:rPr>
                          </m:ctrlPr>
                        </m:dPr>
                        <m:e>
                          <m:r>
                            <a:rPr lang="cs-CZ" sz="2500" i="1">
                              <a:latin typeface="Cambria Math" panose="02040503050406030204" pitchFamily="18" charset="0"/>
                              <a:ea typeface="Cambria Math" panose="02040503050406030204" pitchFamily="18" charset="0"/>
                            </a:rPr>
                            <m:t>−</m:t>
                          </m:r>
                          <m:f>
                            <m:fPr>
                              <m:ctrlPr>
                                <a:rPr lang="cs-CZ" sz="2500" i="1">
                                  <a:latin typeface="Cambria Math" panose="02040503050406030204" pitchFamily="18" charset="0"/>
                                </a:rPr>
                              </m:ctrlPr>
                            </m:fPr>
                            <m:num>
                              <m:sSup>
                                <m:sSupPr>
                                  <m:ctrlPr>
                                    <a:rPr lang="cs-CZ" sz="2500" i="1">
                                      <a:latin typeface="Cambria Math" panose="02040503050406030204" pitchFamily="18" charset="0"/>
                                    </a:rPr>
                                  </m:ctrlPr>
                                </m:sSupPr>
                                <m:e>
                                  <m:r>
                                    <a:rPr lang="cs-CZ" sz="2500" i="1">
                                      <a:latin typeface="Cambria Math" panose="02040503050406030204" pitchFamily="18" charset="0"/>
                                    </a:rPr>
                                    <m:t>h</m:t>
                                  </m:r>
                                </m:e>
                                <m:sup>
                                  <m:r>
                                    <a:rPr lang="cs-CZ" sz="2500" i="1">
                                      <a:latin typeface="Cambria Math" panose="02040503050406030204" pitchFamily="18" charset="0"/>
                                    </a:rPr>
                                    <m:t>2</m:t>
                                  </m:r>
                                </m:sup>
                              </m:sSup>
                            </m:num>
                            <m:den>
                              <m:r>
                                <a:rPr lang="cs-CZ" sz="2500" i="1">
                                  <a:latin typeface="Cambria Math" panose="02040503050406030204" pitchFamily="18" charset="0"/>
                                </a:rPr>
                                <m:t>8</m:t>
                              </m:r>
                              <m:sSup>
                                <m:sSupPr>
                                  <m:ctrlPr>
                                    <a:rPr lang="cs-CZ" sz="2500" i="1">
                                      <a:latin typeface="Cambria Math" panose="02040503050406030204" pitchFamily="18" charset="0"/>
                                      <a:ea typeface="Cambria Math" panose="02040503050406030204" pitchFamily="18" charset="0"/>
                                    </a:rPr>
                                  </m:ctrlPr>
                                </m:sSupPr>
                                <m:e>
                                  <m:r>
                                    <a:rPr lang="cs-CZ" sz="2500" i="1">
                                      <a:latin typeface="Cambria Math" panose="02040503050406030204" pitchFamily="18" charset="0"/>
                                      <a:ea typeface="Cambria Math" panose="02040503050406030204" pitchFamily="18" charset="0"/>
                                    </a:rPr>
                                    <m:t>𝜋</m:t>
                                  </m:r>
                                </m:e>
                                <m:sup>
                                  <m:r>
                                    <a:rPr lang="cs-CZ" sz="2500" i="1">
                                      <a:latin typeface="Cambria Math" panose="02040503050406030204" pitchFamily="18" charset="0"/>
                                    </a:rPr>
                                    <m:t>2</m:t>
                                  </m:r>
                                </m:sup>
                              </m:sSup>
                              <m:r>
                                <a:rPr lang="cs-CZ" sz="2500" i="1">
                                  <a:latin typeface="Cambria Math" panose="02040503050406030204" pitchFamily="18" charset="0"/>
                                </a:rPr>
                                <m:t>𝑚</m:t>
                              </m:r>
                            </m:den>
                          </m:f>
                          <m:r>
                            <a:rPr lang="cs-CZ" sz="2500" i="1">
                              <a:latin typeface="Cambria Math" panose="02040503050406030204" pitchFamily="18" charset="0"/>
                              <a:ea typeface="Cambria Math" panose="02040503050406030204" pitchFamily="18" charset="0"/>
                            </a:rPr>
                            <m:t>∆+</m:t>
                          </m:r>
                          <m:r>
                            <a:rPr lang="cs-CZ" sz="2500" i="1">
                              <a:latin typeface="Cambria Math" panose="02040503050406030204" pitchFamily="18" charset="0"/>
                              <a:ea typeface="Cambria Math" panose="02040503050406030204" pitchFamily="18" charset="0"/>
                            </a:rPr>
                            <m:t>𝑉</m:t>
                          </m:r>
                        </m:e>
                      </m:d>
                      <m:r>
                        <a:rPr lang="cs-CZ" sz="2500" b="0" i="1" smtClean="0">
                          <a:latin typeface="Cambria Math" panose="02040503050406030204" pitchFamily="18" charset="0"/>
                          <a:ea typeface="Cambria Math" panose="02040503050406030204" pitchFamily="18" charset="0"/>
                        </a:rPr>
                        <m:t>𝜓</m:t>
                      </m:r>
                      <m:r>
                        <a:rPr lang="cs-CZ" sz="2500" b="0" i="1" smtClean="0">
                          <a:latin typeface="Cambria Math" panose="02040503050406030204" pitchFamily="18" charset="0"/>
                          <a:ea typeface="Cambria Math" panose="02040503050406030204" pitchFamily="18" charset="0"/>
                        </a:rPr>
                        <m:t>=+</m:t>
                      </m:r>
                      <m:r>
                        <m:rPr>
                          <m:sty m:val="p"/>
                        </m:rPr>
                        <a:rPr lang="cs-CZ" sz="2500">
                          <a:latin typeface="Cambria Math" panose="02040503050406030204" pitchFamily="18" charset="0"/>
                          <a:ea typeface="Cambria Math" panose="02040503050406030204" pitchFamily="18" charset="0"/>
                        </a:rPr>
                        <m:t>i</m:t>
                      </m:r>
                      <m:f>
                        <m:fPr>
                          <m:ctrlPr>
                            <a:rPr lang="cs-CZ" sz="2500" i="1">
                              <a:latin typeface="Cambria Math" panose="02040503050406030204" pitchFamily="18" charset="0"/>
                            </a:rPr>
                          </m:ctrlPr>
                        </m:fPr>
                        <m:num>
                          <m:r>
                            <a:rPr lang="cs-CZ" sz="2500" i="1">
                              <a:latin typeface="Cambria Math" panose="02040503050406030204" pitchFamily="18" charset="0"/>
                            </a:rPr>
                            <m:t>h</m:t>
                          </m:r>
                        </m:num>
                        <m:den>
                          <m:r>
                            <a:rPr lang="cs-CZ" sz="2500" i="1">
                              <a:latin typeface="Cambria Math" panose="02040503050406030204" pitchFamily="18" charset="0"/>
                            </a:rPr>
                            <m:t>2</m:t>
                          </m:r>
                          <m:r>
                            <a:rPr lang="cs-CZ" sz="2500" i="1">
                              <a:latin typeface="Cambria Math" panose="02040503050406030204" pitchFamily="18" charset="0"/>
                              <a:ea typeface="Cambria Math" panose="02040503050406030204" pitchFamily="18" charset="0"/>
                            </a:rPr>
                            <m:t>𝜋</m:t>
                          </m:r>
                        </m:den>
                      </m:f>
                      <m:acc>
                        <m:accPr>
                          <m:chr m:val="̇"/>
                          <m:ctrlPr>
                            <a:rPr lang="cs-CZ" sz="2500" i="1">
                              <a:latin typeface="Cambria Math" panose="02040503050406030204" pitchFamily="18" charset="0"/>
                              <a:ea typeface="Cambria Math" panose="02040503050406030204" pitchFamily="18" charset="0"/>
                            </a:rPr>
                          </m:ctrlPr>
                        </m:accPr>
                        <m:e>
                          <m:r>
                            <a:rPr lang="cs-CZ" sz="2500" i="1">
                              <a:latin typeface="Cambria Math" panose="02040503050406030204" pitchFamily="18" charset="0"/>
                              <a:ea typeface="Cambria Math" panose="02040503050406030204" pitchFamily="18" charset="0"/>
                            </a:rPr>
                            <m:t>𝜓</m:t>
                          </m:r>
                        </m:e>
                      </m:acc>
                    </m:oMath>
                  </m:oMathPara>
                </a14:m>
                <a:endParaRPr lang="cs-CZ" sz="2500" dirty="0"/>
              </a:p>
            </p:txBody>
          </p:sp>
        </mc:Choice>
        <mc:Fallback xmlns="">
          <p:sp>
            <p:nvSpPr>
              <p:cNvPr id="8" name="TextovéPole 7">
                <a:extLst>
                  <a:ext uri="{FF2B5EF4-FFF2-40B4-BE49-F238E27FC236}">
                    <a16:creationId xmlns:a16="http://schemas.microsoft.com/office/drawing/2014/main" id="{22B33540-11D6-E5E4-4D7B-6D547C47D27D}"/>
                  </a:ext>
                </a:extLst>
              </p:cNvPr>
              <p:cNvSpPr txBox="1">
                <a:spLocks noRot="1" noChangeAspect="1" noMove="1" noResize="1" noEditPoints="1" noAdjustHandles="1" noChangeArrowheads="1" noChangeShapeType="1" noTextEdit="1"/>
              </p:cNvSpPr>
              <p:nvPr/>
            </p:nvSpPr>
            <p:spPr>
              <a:xfrm>
                <a:off x="1235316" y="2691510"/>
                <a:ext cx="4114011" cy="872162"/>
              </a:xfrm>
              <a:prstGeom prst="rect">
                <a:avLst/>
              </a:prstGeom>
              <a:blipFill>
                <a:blip r:embed="rId3"/>
                <a:stretch>
                  <a:fillRect/>
                </a:stretch>
              </a:blipFill>
            </p:spPr>
            <p:txBody>
              <a:bodyPr/>
              <a:lstStyle/>
              <a:p>
                <a:r>
                  <a:rPr lang="cs-CZ">
                    <a:noFill/>
                  </a:rPr>
                  <a:t> </a:t>
                </a:r>
              </a:p>
            </p:txBody>
          </p:sp>
        </mc:Fallback>
      </mc:AlternateContent>
      <p:sp>
        <p:nvSpPr>
          <p:cNvPr id="9" name="Obdélník 8">
            <a:extLst>
              <a:ext uri="{FF2B5EF4-FFF2-40B4-BE49-F238E27FC236}">
                <a16:creationId xmlns:a16="http://schemas.microsoft.com/office/drawing/2014/main" id="{4824FC7F-55BF-8038-67E4-78D0A147516A}"/>
              </a:ext>
            </a:extLst>
          </p:cNvPr>
          <p:cNvSpPr/>
          <p:nvPr/>
        </p:nvSpPr>
        <p:spPr>
          <a:xfrm>
            <a:off x="1095077" y="2582071"/>
            <a:ext cx="4477729" cy="110679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2" name="TextovéPole 1">
            <a:extLst>
              <a:ext uri="{FF2B5EF4-FFF2-40B4-BE49-F238E27FC236}">
                <a16:creationId xmlns:a16="http://schemas.microsoft.com/office/drawing/2014/main" id="{9258A2C4-F670-89CF-6ADF-8E915F7DFA85}"/>
              </a:ext>
            </a:extLst>
          </p:cNvPr>
          <p:cNvSpPr txBox="1"/>
          <p:nvPr/>
        </p:nvSpPr>
        <p:spPr>
          <a:xfrm>
            <a:off x="11363013" y="0"/>
            <a:ext cx="550151" cy="507831"/>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IV</a:t>
            </a:r>
          </a:p>
        </p:txBody>
      </p:sp>
      <p:sp>
        <p:nvSpPr>
          <p:cNvPr id="7" name="Obdélník 6">
            <a:extLst>
              <a:ext uri="{FF2B5EF4-FFF2-40B4-BE49-F238E27FC236}">
                <a16:creationId xmlns:a16="http://schemas.microsoft.com/office/drawing/2014/main" id="{CFB43ABE-3F63-0106-E89F-2311FF952B57}"/>
              </a:ext>
            </a:extLst>
          </p:cNvPr>
          <p:cNvSpPr/>
          <p:nvPr/>
        </p:nvSpPr>
        <p:spPr>
          <a:xfrm>
            <a:off x="1087221" y="1358158"/>
            <a:ext cx="4477729" cy="1106797"/>
          </a:xfrm>
          <a:prstGeom prst="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15" name="TextovéPole 14">
            <a:extLst>
              <a:ext uri="{FF2B5EF4-FFF2-40B4-BE49-F238E27FC236}">
                <a16:creationId xmlns:a16="http://schemas.microsoft.com/office/drawing/2014/main" id="{2F4E0896-09BF-566B-4307-BA7381ADF093}"/>
              </a:ext>
            </a:extLst>
          </p:cNvPr>
          <p:cNvSpPr txBox="1"/>
          <p:nvPr/>
        </p:nvSpPr>
        <p:spPr>
          <a:xfrm>
            <a:off x="6037207" y="1159566"/>
            <a:ext cx="5875957" cy="3240182"/>
          </a:xfrm>
          <a:prstGeom prst="rect">
            <a:avLst/>
          </a:prstGeom>
          <a:noFill/>
        </p:spPr>
        <p:txBody>
          <a:bodyPr wrap="square">
            <a:spAutoFit/>
          </a:bodyPr>
          <a:lstStyle/>
          <a:p>
            <a:pPr>
              <a:lnSpc>
                <a:spcPct val="107000"/>
              </a:lnSpc>
              <a:spcAft>
                <a:spcPts val="800"/>
              </a:spcAft>
              <a:buNone/>
            </a:pPr>
            <a:r>
              <a:rPr lang="cs-CZ" sz="2400" kern="100" dirty="0">
                <a:effectLst/>
                <a:latin typeface="Aptos" panose="020B0004020202020204" pitchFamily="34" charset="0"/>
                <a:ea typeface="Aptos" panose="020B0004020202020204" pitchFamily="34" charset="0"/>
                <a:cs typeface="Times New Roman" panose="02020603050405020304" pitchFamily="18" charset="0"/>
              </a:rPr>
              <a:t>Jak výstižně uvádí E. </a:t>
            </a:r>
            <a:r>
              <a:rPr lang="cs-CZ" sz="2400" kern="100" dirty="0" err="1">
                <a:effectLst/>
                <a:latin typeface="Aptos" panose="020B0004020202020204" pitchFamily="34" charset="0"/>
                <a:ea typeface="Aptos" panose="020B0004020202020204" pitchFamily="34" charset="0"/>
                <a:cs typeface="Times New Roman" panose="02020603050405020304" pitchFamily="18" charset="0"/>
              </a:rPr>
              <a:t>Wigner</a:t>
            </a:r>
            <a:r>
              <a:rPr lang="cs-CZ" sz="2400" kern="100" dirty="0">
                <a:effectLst/>
                <a:latin typeface="Aptos" panose="020B0004020202020204" pitchFamily="34" charset="0"/>
                <a:ea typeface="Aptos" panose="020B0004020202020204" pitchFamily="34" charset="0"/>
                <a:cs typeface="Times New Roman" panose="02020603050405020304" pitchFamily="18" charset="0"/>
              </a:rPr>
              <a:t>, byla to právě tato </a:t>
            </a:r>
            <a:r>
              <a:rPr lang="cs-CZ" sz="2400" u="sng"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rPr>
              <a:t>druhá</a:t>
            </a:r>
            <a:r>
              <a:rPr lang="cs-CZ" sz="2400" kern="100" dirty="0">
                <a:effectLst/>
                <a:latin typeface="Aptos" panose="020B0004020202020204" pitchFamily="34" charset="0"/>
                <a:ea typeface="Aptos" panose="020B0004020202020204" pitchFamily="34" charset="0"/>
                <a:cs typeface="Times New Roman" panose="02020603050405020304" pitchFamily="18" charset="0"/>
              </a:rPr>
              <a:t> (úplná, časová) vlnová rovnice, která nakonec prohloubila a zobecnila základy nové atomové teorie nad rámec toho, čeho již dosáhl Heisenberg a jeho spolupracovníci a co </a:t>
            </a:r>
            <a:r>
              <a:rPr lang="cs-CZ" sz="2400" kern="100" dirty="0" err="1">
                <a:effectLst/>
                <a:latin typeface="Aptos" panose="020B0004020202020204" pitchFamily="34" charset="0"/>
                <a:ea typeface="Aptos" panose="020B0004020202020204" pitchFamily="34" charset="0"/>
                <a:cs typeface="Times New Roman" panose="02020603050405020304" pitchFamily="18" charset="0"/>
              </a:rPr>
              <a:t>Schrödinger</a:t>
            </a:r>
            <a:r>
              <a:rPr lang="cs-CZ" sz="2400" kern="100" dirty="0">
                <a:effectLst/>
                <a:latin typeface="Aptos" panose="020B0004020202020204" pitchFamily="34" charset="0"/>
                <a:ea typeface="Aptos" panose="020B0004020202020204" pitchFamily="34" charset="0"/>
                <a:cs typeface="Times New Roman" panose="02020603050405020304" pitchFamily="18" charset="0"/>
              </a:rPr>
              <a:t> svou </a:t>
            </a:r>
            <a:r>
              <a:rPr lang="cs-CZ" sz="2400" u="sng" kern="100" dirty="0">
                <a:effectLst/>
                <a:latin typeface="Aptos" panose="020B0004020202020204" pitchFamily="34" charset="0"/>
                <a:ea typeface="Aptos" panose="020B0004020202020204" pitchFamily="34" charset="0"/>
                <a:cs typeface="Times New Roman" panose="02020603050405020304" pitchFamily="18" charset="0"/>
              </a:rPr>
              <a:t>první</a:t>
            </a:r>
            <a:r>
              <a:rPr lang="cs-CZ" sz="2400" kern="100" dirty="0">
                <a:effectLst/>
                <a:latin typeface="Aptos" panose="020B0004020202020204" pitchFamily="34" charset="0"/>
                <a:ea typeface="Aptos" panose="020B0004020202020204" pitchFamily="34" charset="0"/>
                <a:cs typeface="Times New Roman" panose="02020603050405020304" pitchFamily="18" charset="0"/>
              </a:rPr>
              <a:t> (</a:t>
            </a:r>
            <a:r>
              <a:rPr lang="cs-CZ" sz="2400" kern="100" dirty="0" err="1">
                <a:effectLst/>
                <a:latin typeface="Aptos" panose="020B0004020202020204" pitchFamily="34" charset="0"/>
                <a:ea typeface="Aptos" panose="020B0004020202020204" pitchFamily="34" charset="0"/>
                <a:cs typeface="Times New Roman" panose="02020603050405020304" pitchFamily="18" charset="0"/>
              </a:rPr>
              <a:t>nerelativistickou</a:t>
            </a:r>
            <a:r>
              <a:rPr lang="cs-CZ" sz="2400" kern="100" dirty="0">
                <a:effectLst/>
                <a:latin typeface="Aptos" panose="020B0004020202020204" pitchFamily="34" charset="0"/>
                <a:ea typeface="Aptos" panose="020B0004020202020204" pitchFamily="34" charset="0"/>
                <a:cs typeface="Times New Roman" panose="02020603050405020304" pitchFamily="18" charset="0"/>
              </a:rPr>
              <a:t> stacionární) vlnovou rovnicí pouze potvrdil.</a:t>
            </a:r>
          </a:p>
        </p:txBody>
      </p:sp>
    </p:spTree>
    <p:extLst>
      <p:ext uri="{BB962C8B-B14F-4D97-AF65-F5344CB8AC3E}">
        <p14:creationId xmlns:p14="http://schemas.microsoft.com/office/powerpoint/2010/main" val="83032593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F277BE5B-A0BC-0899-F139-ED4625EA75B8}"/>
              </a:ext>
            </a:extLst>
          </p:cNvPr>
          <p:cNvSpPr txBox="1"/>
          <p:nvPr/>
        </p:nvSpPr>
        <p:spPr>
          <a:xfrm>
            <a:off x="4853960" y="28602"/>
            <a:ext cx="2551019" cy="461665"/>
          </a:xfrm>
          <a:prstGeom prst="rect">
            <a:avLst/>
          </a:prstGeom>
          <a:noFill/>
        </p:spPr>
        <p:txBody>
          <a:bodyPr wrap="none" rtlCol="0">
            <a:spAutoFit/>
          </a:bodyPr>
          <a:lstStyle/>
          <a:p>
            <a:pPr algn="ctr"/>
            <a:r>
              <a:rPr lang="cs-CZ" sz="2400" b="1" cap="small" dirty="0">
                <a:solidFill>
                  <a:srgbClr val="70AD47">
                    <a:lumMod val="50000"/>
                  </a:srgbClr>
                </a:solidFill>
                <a:latin typeface="Calibri" panose="020F0502020204030204"/>
              </a:rPr>
              <a:t>Zastavení a bilance </a:t>
            </a:r>
          </a:p>
        </p:txBody>
      </p:sp>
      <p:sp>
        <p:nvSpPr>
          <p:cNvPr id="3" name="Obdélník 2">
            <a:extLst>
              <a:ext uri="{FF2B5EF4-FFF2-40B4-BE49-F238E27FC236}">
                <a16:creationId xmlns:a16="http://schemas.microsoft.com/office/drawing/2014/main" id="{39645D56-45A0-DA9B-24EF-66708012B6DD}"/>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0869452D-D917-61D1-B27B-1346F6E8587C}"/>
              </a:ext>
            </a:extLst>
          </p:cNvPr>
          <p:cNvSpPr txBox="1"/>
          <p:nvPr/>
        </p:nvSpPr>
        <p:spPr>
          <a:xfrm>
            <a:off x="3656828" y="799565"/>
            <a:ext cx="4859728" cy="523220"/>
          </a:xfrm>
          <a:prstGeom prst="rect">
            <a:avLst/>
          </a:prstGeom>
          <a:noFill/>
        </p:spPr>
        <p:txBody>
          <a:bodyPr wrap="none" rtlCol="0">
            <a:spAutoFit/>
          </a:bodyPr>
          <a:lstStyle/>
          <a:p>
            <a:r>
              <a:rPr lang="cs-CZ" sz="2800" cap="small" dirty="0">
                <a:solidFill>
                  <a:srgbClr val="FF0000"/>
                </a:solidFill>
                <a:latin typeface="Calibri" panose="020F0502020204030204"/>
              </a:rPr>
              <a:t>100 let </a:t>
            </a:r>
            <a:r>
              <a:rPr lang="cs-CZ" sz="2800" cap="small" dirty="0" err="1">
                <a:solidFill>
                  <a:srgbClr val="FF0000"/>
                </a:solidFill>
                <a:latin typeface="Calibri" panose="020F0502020204030204"/>
              </a:rPr>
              <a:t>Schrödingerových</a:t>
            </a:r>
            <a:r>
              <a:rPr lang="cs-CZ" sz="2800" cap="small" dirty="0">
                <a:solidFill>
                  <a:srgbClr val="FF0000"/>
                </a:solidFill>
                <a:latin typeface="Calibri" panose="020F0502020204030204"/>
              </a:rPr>
              <a:t> </a:t>
            </a:r>
            <a:r>
              <a:rPr lang="cs-CZ" sz="2800" cap="small" dirty="0">
                <a:solidFill>
                  <a:srgbClr val="FF0000"/>
                </a:solidFill>
                <a:effectLst>
                  <a:outerShdw blurRad="38100" dist="38100" dir="2700000" algn="tl">
                    <a:srgbClr val="000000">
                      <a:alpha val="43137"/>
                    </a:srgbClr>
                  </a:outerShdw>
                </a:effectLst>
                <a:latin typeface="Calibri" panose="020F0502020204030204"/>
              </a:rPr>
              <a:t>rovnic</a:t>
            </a:r>
          </a:p>
        </p:txBody>
      </p:sp>
      <p:sp>
        <p:nvSpPr>
          <p:cNvPr id="5" name="TextovéPole 4">
            <a:extLst>
              <a:ext uri="{FF2B5EF4-FFF2-40B4-BE49-F238E27FC236}">
                <a16:creationId xmlns:a16="http://schemas.microsoft.com/office/drawing/2014/main" id="{4D800881-17C7-5A86-E6A8-E4EB1F895B51}"/>
              </a:ext>
            </a:extLst>
          </p:cNvPr>
          <p:cNvSpPr txBox="1"/>
          <p:nvPr/>
        </p:nvSpPr>
        <p:spPr>
          <a:xfrm>
            <a:off x="3832436" y="1519518"/>
            <a:ext cx="4648260" cy="523220"/>
          </a:xfrm>
          <a:prstGeom prst="rect">
            <a:avLst/>
          </a:prstGeom>
          <a:noFill/>
        </p:spPr>
        <p:txBody>
          <a:bodyPr wrap="none" rtlCol="0">
            <a:spAutoFit/>
          </a:bodyPr>
          <a:lstStyle/>
          <a:p>
            <a:r>
              <a:rPr lang="cs-CZ" sz="2800" cap="small" dirty="0">
                <a:solidFill>
                  <a:srgbClr val="70AD47">
                    <a:lumMod val="50000"/>
                  </a:srgbClr>
                </a:solidFill>
                <a:latin typeface="Calibri" panose="020F0502020204030204"/>
              </a:rPr>
              <a:t>Relativistická a  </a:t>
            </a:r>
            <a:r>
              <a:rPr lang="cs-CZ" sz="2800" cap="small" dirty="0" err="1">
                <a:solidFill>
                  <a:srgbClr val="70AD47">
                    <a:lumMod val="50000"/>
                  </a:srgbClr>
                </a:solidFill>
                <a:latin typeface="Calibri" panose="020F0502020204030204"/>
              </a:rPr>
              <a:t>Nerelativistická</a:t>
            </a:r>
            <a:endParaRPr lang="cs-CZ" sz="2800" cap="small" dirty="0">
              <a:solidFill>
                <a:srgbClr val="70AD47">
                  <a:lumMod val="50000"/>
                </a:srgbClr>
              </a:solidFill>
              <a:latin typeface="Calibri" panose="020F0502020204030204"/>
            </a:endParaRPr>
          </a:p>
        </p:txBody>
      </p:sp>
      <p:sp>
        <p:nvSpPr>
          <p:cNvPr id="6" name="TextovéPole 5">
            <a:extLst>
              <a:ext uri="{FF2B5EF4-FFF2-40B4-BE49-F238E27FC236}">
                <a16:creationId xmlns:a16="http://schemas.microsoft.com/office/drawing/2014/main" id="{ED3ED469-7316-B6C9-77FA-AC1FEF6F9719}"/>
              </a:ext>
            </a:extLst>
          </p:cNvPr>
          <p:cNvSpPr txBox="1"/>
          <p:nvPr/>
        </p:nvSpPr>
        <p:spPr>
          <a:xfrm>
            <a:off x="2615905" y="2759425"/>
            <a:ext cx="7065011" cy="523220"/>
          </a:xfrm>
          <a:prstGeom prst="rect">
            <a:avLst/>
          </a:prstGeom>
          <a:noFill/>
        </p:spPr>
        <p:txBody>
          <a:bodyPr wrap="none" rtlCol="0">
            <a:spAutoFit/>
          </a:bodyPr>
          <a:lstStyle/>
          <a:p>
            <a:r>
              <a:rPr lang="cs-CZ" sz="2800" cap="small" dirty="0" err="1">
                <a:solidFill>
                  <a:srgbClr val="70AD47">
                    <a:lumMod val="50000"/>
                  </a:srgbClr>
                </a:solidFill>
                <a:latin typeface="Calibri" panose="020F0502020204030204"/>
              </a:rPr>
              <a:t>Nerelativistická</a:t>
            </a:r>
            <a:r>
              <a:rPr lang="cs-CZ" sz="2800" cap="small" dirty="0">
                <a:solidFill>
                  <a:srgbClr val="70AD47">
                    <a:lumMod val="50000"/>
                  </a:srgbClr>
                </a:solidFill>
                <a:latin typeface="Calibri" panose="020F0502020204030204"/>
              </a:rPr>
              <a:t> (nečasová) na třikrát/na dvakrát</a:t>
            </a:r>
          </a:p>
        </p:txBody>
      </p:sp>
      <p:cxnSp>
        <p:nvCxnSpPr>
          <p:cNvPr id="9" name="Přímá spojnice 8">
            <a:extLst>
              <a:ext uri="{FF2B5EF4-FFF2-40B4-BE49-F238E27FC236}">
                <a16:creationId xmlns:a16="http://schemas.microsoft.com/office/drawing/2014/main" id="{A69FDFDC-33C7-7451-14A4-8FA76251831E}"/>
              </a:ext>
            </a:extLst>
          </p:cNvPr>
          <p:cNvCxnSpPr/>
          <p:nvPr/>
        </p:nvCxnSpPr>
        <p:spPr>
          <a:xfrm>
            <a:off x="7404979" y="1286925"/>
            <a:ext cx="1030809" cy="0"/>
          </a:xfrm>
          <a:prstGeom prst="line">
            <a:avLst/>
          </a:prstGeom>
          <a:ln w="28575">
            <a:solidFill>
              <a:srgbClr val="0070C0"/>
            </a:solidFill>
          </a:ln>
        </p:spPr>
        <p:style>
          <a:lnRef idx="2">
            <a:schemeClr val="accent1"/>
          </a:lnRef>
          <a:fillRef idx="0">
            <a:schemeClr val="accent1"/>
          </a:fillRef>
          <a:effectRef idx="1">
            <a:schemeClr val="accent1"/>
          </a:effectRef>
          <a:fontRef idx="minor">
            <a:schemeClr val="tx1"/>
          </a:fontRef>
        </p:style>
      </p:cxnSp>
      <p:sp>
        <p:nvSpPr>
          <p:cNvPr id="8" name="TextovéPole 7">
            <a:extLst>
              <a:ext uri="{FF2B5EF4-FFF2-40B4-BE49-F238E27FC236}">
                <a16:creationId xmlns:a16="http://schemas.microsoft.com/office/drawing/2014/main" id="{753D569B-A0B4-0D5F-DAF6-096A313A4EED}"/>
              </a:ext>
            </a:extLst>
          </p:cNvPr>
          <p:cNvSpPr txBox="1"/>
          <p:nvPr/>
        </p:nvSpPr>
        <p:spPr>
          <a:xfrm>
            <a:off x="1589948" y="5278976"/>
            <a:ext cx="9352761" cy="1200329"/>
          </a:xfrm>
          <a:prstGeom prst="rect">
            <a:avLst/>
          </a:prstGeom>
          <a:noFill/>
        </p:spPr>
        <p:txBody>
          <a:bodyPr wrap="square" rtlCol="0">
            <a:spAutoFit/>
          </a:bodyPr>
          <a:lstStyle/>
          <a:p>
            <a:r>
              <a:rPr lang="cs-CZ" sz="2400">
                <a:solidFill>
                  <a:schemeClr val="accent4">
                    <a:lumMod val="75000"/>
                  </a:schemeClr>
                </a:solidFill>
              </a:rPr>
              <a:t>Vlnová mechanika nevzešla </a:t>
            </a:r>
            <a:r>
              <a:rPr lang="cs-CZ" sz="2400" dirty="0">
                <a:solidFill>
                  <a:schemeClr val="accent4">
                    <a:lumMod val="75000"/>
                  </a:schemeClr>
                </a:solidFill>
              </a:rPr>
              <a:t>ze </a:t>
            </a:r>
            <a:r>
              <a:rPr lang="cs-CZ" sz="2400" dirty="0" err="1">
                <a:solidFill>
                  <a:schemeClr val="accent4">
                    <a:lumMod val="75000"/>
                  </a:schemeClr>
                </a:solidFill>
              </a:rPr>
              <a:t>Schrödingerovy</a:t>
            </a:r>
            <a:r>
              <a:rPr lang="cs-CZ" sz="2400" dirty="0">
                <a:solidFill>
                  <a:schemeClr val="accent4">
                    <a:lumMod val="75000"/>
                  </a:schemeClr>
                </a:solidFill>
              </a:rPr>
              <a:t> předem dané představy vlnového popisu atomu; naopak, zjevně úspěšná vlnová rovnice si vyžádala rozvinutí takového popisu.</a:t>
            </a:r>
          </a:p>
        </p:txBody>
      </p:sp>
      <p:sp>
        <p:nvSpPr>
          <p:cNvPr id="11" name="TextovéPole 10">
            <a:extLst>
              <a:ext uri="{FF2B5EF4-FFF2-40B4-BE49-F238E27FC236}">
                <a16:creationId xmlns:a16="http://schemas.microsoft.com/office/drawing/2014/main" id="{43097F9C-2362-940F-0059-16CE6DE41F82}"/>
              </a:ext>
            </a:extLst>
          </p:cNvPr>
          <p:cNvSpPr txBox="1"/>
          <p:nvPr/>
        </p:nvSpPr>
        <p:spPr>
          <a:xfrm>
            <a:off x="4274380" y="4157919"/>
            <a:ext cx="3692742" cy="523220"/>
          </a:xfrm>
          <a:prstGeom prst="rect">
            <a:avLst/>
          </a:prstGeom>
          <a:noFill/>
        </p:spPr>
        <p:txBody>
          <a:bodyPr wrap="none" rtlCol="0">
            <a:spAutoFit/>
          </a:bodyPr>
          <a:lstStyle/>
          <a:p>
            <a:r>
              <a:rPr lang="cs-CZ" sz="2800" cap="small" dirty="0">
                <a:latin typeface="Calibri" panose="020F0502020204030204"/>
              </a:rPr>
              <a:t>Úplná </a:t>
            </a:r>
            <a:r>
              <a:rPr lang="cs-CZ" sz="2800" dirty="0">
                <a:latin typeface="Calibri" panose="020F0502020204030204"/>
              </a:rPr>
              <a:t>čili </a:t>
            </a:r>
            <a:r>
              <a:rPr lang="cs-CZ" sz="2800" cap="small" dirty="0">
                <a:solidFill>
                  <a:srgbClr val="70AD47">
                    <a:lumMod val="50000"/>
                  </a:srgbClr>
                </a:solidFill>
                <a:latin typeface="Calibri" panose="020F0502020204030204"/>
              </a:rPr>
              <a:t>časová rovnice</a:t>
            </a:r>
          </a:p>
        </p:txBody>
      </p:sp>
    </p:spTree>
    <p:extLst>
      <p:ext uri="{BB962C8B-B14F-4D97-AF65-F5344CB8AC3E}">
        <p14:creationId xmlns:p14="http://schemas.microsoft.com/office/powerpoint/2010/main" val="3439829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11"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C02B1-AD9F-D956-3B91-8CDFB95D2507}"/>
            </a:ext>
          </a:extLst>
        </p:cNvPr>
        <p:cNvGrpSpPr/>
        <p:nvPr/>
      </p:nvGrpSpPr>
      <p:grpSpPr>
        <a:xfrm>
          <a:off x="0" y="0"/>
          <a:ext cx="0" cy="0"/>
          <a:chOff x="0" y="0"/>
          <a:chExt cx="0" cy="0"/>
        </a:xfrm>
      </p:grpSpPr>
      <p:sp>
        <p:nvSpPr>
          <p:cNvPr id="2" name="TextovéPole 1">
            <a:extLst>
              <a:ext uri="{FF2B5EF4-FFF2-40B4-BE49-F238E27FC236}">
                <a16:creationId xmlns:a16="http://schemas.microsoft.com/office/drawing/2014/main" id="{D65D70CC-42F6-6D98-01B8-3532FD5B7526}"/>
              </a:ext>
            </a:extLst>
          </p:cNvPr>
          <p:cNvSpPr txBox="1"/>
          <p:nvPr/>
        </p:nvSpPr>
        <p:spPr>
          <a:xfrm>
            <a:off x="4853960" y="28602"/>
            <a:ext cx="2551019" cy="461665"/>
          </a:xfrm>
          <a:prstGeom prst="rect">
            <a:avLst/>
          </a:prstGeom>
          <a:noFill/>
        </p:spPr>
        <p:txBody>
          <a:bodyPr wrap="none" rtlCol="0">
            <a:spAutoFit/>
          </a:bodyPr>
          <a:lstStyle/>
          <a:p>
            <a:pPr algn="ctr"/>
            <a:r>
              <a:rPr lang="cs-CZ" sz="2400" b="1" cap="small" dirty="0">
                <a:solidFill>
                  <a:srgbClr val="70AD47">
                    <a:lumMod val="50000"/>
                  </a:srgbClr>
                </a:solidFill>
                <a:latin typeface="Calibri" panose="020F0502020204030204"/>
              </a:rPr>
              <a:t>Zastavení a bilance </a:t>
            </a:r>
          </a:p>
        </p:txBody>
      </p:sp>
      <p:sp>
        <p:nvSpPr>
          <p:cNvPr id="3" name="Obdélník 2">
            <a:extLst>
              <a:ext uri="{FF2B5EF4-FFF2-40B4-BE49-F238E27FC236}">
                <a16:creationId xmlns:a16="http://schemas.microsoft.com/office/drawing/2014/main" id="{04DD14BF-8F6A-66AE-742A-12962CE18E1C}"/>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54B17ADD-7499-891C-D239-AE10DF59DA7C}"/>
              </a:ext>
            </a:extLst>
          </p:cNvPr>
          <p:cNvSpPr txBox="1"/>
          <p:nvPr/>
        </p:nvSpPr>
        <p:spPr>
          <a:xfrm>
            <a:off x="3656828" y="799565"/>
            <a:ext cx="4859728" cy="523220"/>
          </a:xfrm>
          <a:prstGeom prst="rect">
            <a:avLst/>
          </a:prstGeom>
          <a:noFill/>
        </p:spPr>
        <p:txBody>
          <a:bodyPr wrap="none" rtlCol="0">
            <a:spAutoFit/>
          </a:bodyPr>
          <a:lstStyle/>
          <a:p>
            <a:r>
              <a:rPr lang="cs-CZ" sz="2800" cap="small" dirty="0">
                <a:solidFill>
                  <a:srgbClr val="FF0000"/>
                </a:solidFill>
                <a:latin typeface="Calibri" panose="020F0502020204030204"/>
              </a:rPr>
              <a:t>100 let </a:t>
            </a:r>
            <a:r>
              <a:rPr lang="cs-CZ" sz="2800" cap="small" dirty="0" err="1">
                <a:solidFill>
                  <a:srgbClr val="FF0000"/>
                </a:solidFill>
                <a:latin typeface="Calibri" panose="020F0502020204030204"/>
              </a:rPr>
              <a:t>Schrödingerových</a:t>
            </a:r>
            <a:r>
              <a:rPr lang="cs-CZ" sz="2800" cap="small" dirty="0">
                <a:solidFill>
                  <a:srgbClr val="FF0000"/>
                </a:solidFill>
                <a:latin typeface="Calibri" panose="020F0502020204030204"/>
              </a:rPr>
              <a:t> </a:t>
            </a:r>
            <a:r>
              <a:rPr lang="cs-CZ" sz="2800" cap="small" dirty="0">
                <a:solidFill>
                  <a:srgbClr val="FF0000"/>
                </a:solidFill>
                <a:effectLst>
                  <a:outerShdw blurRad="38100" dist="38100" dir="2700000" algn="tl">
                    <a:srgbClr val="000000">
                      <a:alpha val="43137"/>
                    </a:srgbClr>
                  </a:outerShdw>
                </a:effectLst>
                <a:latin typeface="Calibri" panose="020F0502020204030204"/>
              </a:rPr>
              <a:t>rovnic</a:t>
            </a:r>
          </a:p>
        </p:txBody>
      </p:sp>
      <p:sp>
        <p:nvSpPr>
          <p:cNvPr id="6" name="TextovéPole 5">
            <a:extLst>
              <a:ext uri="{FF2B5EF4-FFF2-40B4-BE49-F238E27FC236}">
                <a16:creationId xmlns:a16="http://schemas.microsoft.com/office/drawing/2014/main" id="{2DB4AC4B-2331-064D-7016-25936EA9091A}"/>
              </a:ext>
            </a:extLst>
          </p:cNvPr>
          <p:cNvSpPr txBox="1"/>
          <p:nvPr/>
        </p:nvSpPr>
        <p:spPr>
          <a:xfrm>
            <a:off x="2615905" y="2759425"/>
            <a:ext cx="5125249" cy="523220"/>
          </a:xfrm>
          <a:prstGeom prst="rect">
            <a:avLst/>
          </a:prstGeom>
          <a:noFill/>
        </p:spPr>
        <p:txBody>
          <a:bodyPr wrap="none" rtlCol="0">
            <a:spAutoFit/>
          </a:bodyPr>
          <a:lstStyle/>
          <a:p>
            <a:r>
              <a:rPr lang="cs-CZ" sz="2800" cap="small" dirty="0" err="1">
                <a:solidFill>
                  <a:schemeClr val="bg1"/>
                </a:solidFill>
                <a:latin typeface="Calibri" panose="020F0502020204030204"/>
              </a:rPr>
              <a:t>Nerelativistická</a:t>
            </a:r>
            <a:r>
              <a:rPr lang="cs-CZ" sz="2800" cap="small" dirty="0">
                <a:solidFill>
                  <a:schemeClr val="bg1"/>
                </a:solidFill>
                <a:latin typeface="Calibri" panose="020F0502020204030204"/>
              </a:rPr>
              <a:t> (</a:t>
            </a:r>
            <a:r>
              <a:rPr lang="cs-CZ" sz="2800" cap="small" dirty="0">
                <a:solidFill>
                  <a:srgbClr val="70AD47">
                    <a:lumMod val="50000"/>
                  </a:srgbClr>
                </a:solidFill>
                <a:latin typeface="Calibri" panose="020F0502020204030204"/>
              </a:rPr>
              <a:t>nečasová rovnice</a:t>
            </a:r>
          </a:p>
        </p:txBody>
      </p:sp>
      <p:sp>
        <p:nvSpPr>
          <p:cNvPr id="11" name="TextovéPole 10">
            <a:extLst>
              <a:ext uri="{FF2B5EF4-FFF2-40B4-BE49-F238E27FC236}">
                <a16:creationId xmlns:a16="http://schemas.microsoft.com/office/drawing/2014/main" id="{66A1FF68-BBE7-4CCE-EA28-6133EB807CD6}"/>
              </a:ext>
            </a:extLst>
          </p:cNvPr>
          <p:cNvSpPr txBox="1"/>
          <p:nvPr/>
        </p:nvSpPr>
        <p:spPr>
          <a:xfrm>
            <a:off x="4274380" y="4157919"/>
            <a:ext cx="3692742" cy="523220"/>
          </a:xfrm>
          <a:prstGeom prst="rect">
            <a:avLst/>
          </a:prstGeom>
          <a:noFill/>
        </p:spPr>
        <p:txBody>
          <a:bodyPr wrap="none" rtlCol="0">
            <a:spAutoFit/>
          </a:bodyPr>
          <a:lstStyle/>
          <a:p>
            <a:r>
              <a:rPr lang="cs-CZ" sz="2800" cap="small" dirty="0">
                <a:solidFill>
                  <a:schemeClr val="bg1"/>
                </a:solidFill>
                <a:latin typeface="Calibri" panose="020F0502020204030204"/>
              </a:rPr>
              <a:t>Úplná </a:t>
            </a:r>
            <a:r>
              <a:rPr lang="cs-CZ" sz="2800" dirty="0">
                <a:solidFill>
                  <a:schemeClr val="bg1"/>
                </a:solidFill>
                <a:latin typeface="Calibri" panose="020F0502020204030204"/>
              </a:rPr>
              <a:t>čili </a:t>
            </a:r>
            <a:r>
              <a:rPr lang="cs-CZ" sz="2800" cap="small" dirty="0">
                <a:solidFill>
                  <a:srgbClr val="70AD47">
                    <a:lumMod val="50000"/>
                  </a:srgbClr>
                </a:solidFill>
                <a:latin typeface="Calibri" panose="020F0502020204030204"/>
              </a:rPr>
              <a:t>časová rovnice</a:t>
            </a:r>
          </a:p>
        </p:txBody>
      </p:sp>
      <mc:AlternateContent xmlns:mc="http://schemas.openxmlformats.org/markup-compatibility/2006" xmlns:a14="http://schemas.microsoft.com/office/drawing/2010/main">
        <mc:Choice Requires="a14">
          <p:sp>
            <p:nvSpPr>
              <p:cNvPr id="10" name="TextovéPole 9">
                <a:extLst>
                  <a:ext uri="{FF2B5EF4-FFF2-40B4-BE49-F238E27FC236}">
                    <a16:creationId xmlns:a16="http://schemas.microsoft.com/office/drawing/2014/main" id="{7222B093-C2F2-2662-2688-46E9B59DF3E8}"/>
                  </a:ext>
                </a:extLst>
              </p:cNvPr>
              <p:cNvSpPr txBox="1"/>
              <p:nvPr/>
            </p:nvSpPr>
            <p:spPr>
              <a:xfrm>
                <a:off x="8608130" y="4244897"/>
                <a:ext cx="2543965" cy="349263"/>
              </a:xfrm>
              <a:prstGeom prst="rect">
                <a:avLst/>
              </a:prstGeom>
              <a:noFill/>
            </p:spPr>
            <p:txBody>
              <a:bodyPr wrap="square" lIns="0" tIns="0" rIns="0" bIns="0" rtlCol="0">
                <a:spAutoFit/>
              </a:bodyPr>
              <a:lstStyle/>
              <a:p>
                <a14:m>
                  <m:oMath xmlns:m="http://schemas.openxmlformats.org/officeDocument/2006/math">
                    <m:r>
                      <m:rPr>
                        <m:sty m:val="p"/>
                      </m:rPr>
                      <a:rPr lang="cs-CZ" sz="2200" b="0" i="0" smtClean="0">
                        <a:latin typeface="Cambria Math" panose="02040503050406030204" pitchFamily="18" charset="0"/>
                        <a:ea typeface="Cambria Math" panose="02040503050406030204" pitchFamily="18" charset="0"/>
                      </a:rPr>
                      <m:t>i</m:t>
                    </m:r>
                    <m:r>
                      <a:rPr lang="el-GR" sz="2200" b="0" i="1" smtClean="0">
                        <a:latin typeface="Cambria Math" panose="02040503050406030204" pitchFamily="18" charset="0"/>
                        <a:ea typeface="Cambria Math" panose="02040503050406030204" pitchFamily="18" charset="0"/>
                      </a:rPr>
                      <m:t>ℏ</m:t>
                    </m:r>
                    <m:acc>
                      <m:accPr>
                        <m:chr m:val="̇"/>
                        <m:ctrlPr>
                          <a:rPr lang="el-GR" sz="2200" b="0" i="1" smtClean="0">
                            <a:solidFill>
                              <a:srgbClr val="FF0000"/>
                            </a:solidFill>
                            <a:latin typeface="Cambria Math" panose="02040503050406030204" pitchFamily="18" charset="0"/>
                            <a:ea typeface="Cambria Math" panose="02040503050406030204" pitchFamily="18" charset="0"/>
                          </a:rPr>
                        </m:ctrlPr>
                      </m:accPr>
                      <m:e>
                        <m:r>
                          <m:rPr>
                            <m:sty m:val="p"/>
                          </m:rPr>
                          <a:rPr lang="el-GR" sz="2200" b="0" i="1" smtClean="0">
                            <a:solidFill>
                              <a:srgbClr val="FF0000"/>
                            </a:solidFill>
                            <a:latin typeface="Cambria Math" panose="02040503050406030204" pitchFamily="18" charset="0"/>
                            <a:ea typeface="Cambria Math" panose="02040503050406030204" pitchFamily="18" charset="0"/>
                          </a:rPr>
                          <m:t>Ψ</m:t>
                        </m:r>
                      </m:e>
                    </m:acc>
                    <m:d>
                      <m:dPr>
                        <m:ctrlPr>
                          <a:rPr lang="cs-CZ" sz="2200" i="1">
                            <a:solidFill>
                              <a:srgbClr val="FF0000"/>
                            </a:solidFill>
                            <a:latin typeface="Cambria Math" panose="02040503050406030204" pitchFamily="18" charset="0"/>
                            <a:ea typeface="Cambria Math" panose="02040503050406030204" pitchFamily="18" charset="0"/>
                          </a:rPr>
                        </m:ctrlPr>
                      </m:dPr>
                      <m:e>
                        <m:acc>
                          <m:accPr>
                            <m:chr m:val="⃗"/>
                            <m:ctrlPr>
                              <a:rPr lang="cs-CZ" sz="2200" i="1">
                                <a:solidFill>
                                  <a:srgbClr val="FF0000"/>
                                </a:solidFill>
                                <a:latin typeface="Cambria Math" panose="02040503050406030204" pitchFamily="18" charset="0"/>
                                <a:ea typeface="Cambria Math" panose="02040503050406030204" pitchFamily="18" charset="0"/>
                              </a:rPr>
                            </m:ctrlPr>
                          </m:accPr>
                          <m:e>
                            <m:r>
                              <a:rPr lang="cs-CZ" sz="2200" i="1">
                                <a:solidFill>
                                  <a:srgbClr val="FF0000"/>
                                </a:solidFill>
                                <a:latin typeface="Cambria Math" panose="02040503050406030204" pitchFamily="18" charset="0"/>
                                <a:ea typeface="Cambria Math" panose="02040503050406030204" pitchFamily="18" charset="0"/>
                              </a:rPr>
                              <m:t>𝑟</m:t>
                            </m:r>
                          </m:e>
                        </m:acc>
                        <m:r>
                          <a:rPr lang="cs-CZ" sz="2200" i="1">
                            <a:solidFill>
                              <a:srgbClr val="FF0000"/>
                            </a:solidFill>
                            <a:latin typeface="Cambria Math" panose="02040503050406030204" pitchFamily="18" charset="0"/>
                            <a:ea typeface="Cambria Math" panose="02040503050406030204" pitchFamily="18" charset="0"/>
                          </a:rPr>
                          <m:t>,</m:t>
                        </m:r>
                        <m:r>
                          <a:rPr lang="cs-CZ" sz="2200" i="1">
                            <a:solidFill>
                              <a:srgbClr val="FF0000"/>
                            </a:solidFill>
                            <a:latin typeface="Cambria Math" panose="02040503050406030204" pitchFamily="18" charset="0"/>
                            <a:ea typeface="Cambria Math" panose="02040503050406030204" pitchFamily="18" charset="0"/>
                          </a:rPr>
                          <m:t>𝑡</m:t>
                        </m:r>
                      </m:e>
                    </m:d>
                    <m:r>
                      <a:rPr lang="cs-CZ" sz="2200" b="0" i="1" smtClean="0">
                        <a:latin typeface="Cambria Math" panose="02040503050406030204" pitchFamily="18" charset="0"/>
                        <a:ea typeface="Cambria Math" panose="02040503050406030204" pitchFamily="18" charset="0"/>
                      </a:rPr>
                      <m:t>=</m:t>
                    </m:r>
                    <m:acc>
                      <m:accPr>
                        <m:chr m:val="̂"/>
                        <m:ctrlPr>
                          <a:rPr lang="cs-CZ" sz="2200" b="0" i="1" smtClean="0">
                            <a:latin typeface="Cambria Math" panose="02040503050406030204" pitchFamily="18" charset="0"/>
                            <a:ea typeface="Cambria Math" panose="02040503050406030204" pitchFamily="18" charset="0"/>
                          </a:rPr>
                        </m:ctrlPr>
                      </m:accPr>
                      <m:e>
                        <m:r>
                          <a:rPr lang="cs-CZ" sz="2200" b="0" i="1" smtClean="0">
                            <a:latin typeface="Cambria Math" panose="02040503050406030204" pitchFamily="18" charset="0"/>
                            <a:ea typeface="Cambria Math" panose="02040503050406030204" pitchFamily="18" charset="0"/>
                          </a:rPr>
                          <m:t>𝐻</m:t>
                        </m:r>
                      </m:e>
                    </m:acc>
                    <m:r>
                      <m:rPr>
                        <m:sty m:val="p"/>
                      </m:rPr>
                      <a:rPr lang="el-GR" sz="2200" b="0" i="1" smtClean="0">
                        <a:solidFill>
                          <a:srgbClr val="FF0000"/>
                        </a:solidFill>
                        <a:latin typeface="Cambria Math" panose="02040503050406030204" pitchFamily="18" charset="0"/>
                        <a:ea typeface="Cambria Math" panose="02040503050406030204" pitchFamily="18" charset="0"/>
                      </a:rPr>
                      <m:t>Ψ</m:t>
                    </m:r>
                  </m:oMath>
                </a14:m>
                <a:r>
                  <a:rPr lang="el-GR" sz="2200" dirty="0">
                    <a:solidFill>
                      <a:srgbClr val="FF0000"/>
                    </a:solidFill>
                    <a:ea typeface="Cambria Math" panose="02040503050406030204" pitchFamily="18" charset="0"/>
                  </a:rPr>
                  <a:t> </a:t>
                </a:r>
                <a14:m>
                  <m:oMath xmlns:m="http://schemas.openxmlformats.org/officeDocument/2006/math">
                    <m:d>
                      <m:dPr>
                        <m:ctrlPr>
                          <a:rPr lang="cs-CZ" sz="2200" i="1">
                            <a:solidFill>
                              <a:srgbClr val="FF0000"/>
                            </a:solidFill>
                            <a:latin typeface="Cambria Math" panose="02040503050406030204" pitchFamily="18" charset="0"/>
                            <a:ea typeface="Cambria Math" panose="02040503050406030204" pitchFamily="18" charset="0"/>
                          </a:rPr>
                        </m:ctrlPr>
                      </m:dPr>
                      <m:e>
                        <m:acc>
                          <m:accPr>
                            <m:chr m:val="⃗"/>
                            <m:ctrlPr>
                              <a:rPr lang="cs-CZ" sz="2200" i="1">
                                <a:solidFill>
                                  <a:srgbClr val="FF0000"/>
                                </a:solidFill>
                                <a:latin typeface="Cambria Math" panose="02040503050406030204" pitchFamily="18" charset="0"/>
                                <a:ea typeface="Cambria Math" panose="02040503050406030204" pitchFamily="18" charset="0"/>
                              </a:rPr>
                            </m:ctrlPr>
                          </m:accPr>
                          <m:e>
                            <m:r>
                              <a:rPr lang="cs-CZ" sz="2200" i="1">
                                <a:solidFill>
                                  <a:srgbClr val="FF0000"/>
                                </a:solidFill>
                                <a:latin typeface="Cambria Math" panose="02040503050406030204" pitchFamily="18" charset="0"/>
                                <a:ea typeface="Cambria Math" panose="02040503050406030204" pitchFamily="18" charset="0"/>
                              </a:rPr>
                              <m:t>𝑟</m:t>
                            </m:r>
                          </m:e>
                        </m:acc>
                        <m:r>
                          <a:rPr lang="cs-CZ" sz="2200" i="1">
                            <a:solidFill>
                              <a:srgbClr val="FF0000"/>
                            </a:solidFill>
                            <a:latin typeface="Cambria Math" panose="02040503050406030204" pitchFamily="18" charset="0"/>
                            <a:ea typeface="Cambria Math" panose="02040503050406030204" pitchFamily="18" charset="0"/>
                          </a:rPr>
                          <m:t>,</m:t>
                        </m:r>
                        <m:r>
                          <a:rPr lang="cs-CZ" sz="2200" i="1">
                            <a:solidFill>
                              <a:srgbClr val="FF0000"/>
                            </a:solidFill>
                            <a:latin typeface="Cambria Math" panose="02040503050406030204" pitchFamily="18" charset="0"/>
                            <a:ea typeface="Cambria Math" panose="02040503050406030204" pitchFamily="18" charset="0"/>
                          </a:rPr>
                          <m:t>𝑡</m:t>
                        </m:r>
                      </m:e>
                    </m:d>
                  </m:oMath>
                </a14:m>
                <a:endParaRPr lang="cs-CZ" sz="2200" dirty="0"/>
              </a:p>
            </p:txBody>
          </p:sp>
        </mc:Choice>
        <mc:Fallback xmlns="">
          <p:sp>
            <p:nvSpPr>
              <p:cNvPr id="10" name="TextovéPole 9">
                <a:extLst>
                  <a:ext uri="{FF2B5EF4-FFF2-40B4-BE49-F238E27FC236}">
                    <a16:creationId xmlns:a16="http://schemas.microsoft.com/office/drawing/2014/main" id="{7222B093-C2F2-2662-2688-46E9B59DF3E8}"/>
                  </a:ext>
                </a:extLst>
              </p:cNvPr>
              <p:cNvSpPr txBox="1">
                <a:spLocks noRot="1" noChangeAspect="1" noMove="1" noResize="1" noEditPoints="1" noAdjustHandles="1" noChangeArrowheads="1" noChangeShapeType="1" noTextEdit="1"/>
              </p:cNvSpPr>
              <p:nvPr/>
            </p:nvSpPr>
            <p:spPr>
              <a:xfrm>
                <a:off x="8608130" y="4244897"/>
                <a:ext cx="2543965" cy="349263"/>
              </a:xfrm>
              <a:prstGeom prst="rect">
                <a:avLst/>
              </a:prstGeom>
              <a:blipFill>
                <a:blip r:embed="rId2"/>
                <a:stretch>
                  <a:fillRect l="-3597" t="-27586" r="-1918" b="-6897"/>
                </a:stretch>
              </a:blipFill>
            </p:spPr>
            <p:txBody>
              <a:bodyPr/>
              <a:lstStyle/>
              <a:p>
                <a:r>
                  <a:rPr lang="cs-CZ">
                    <a:noFill/>
                  </a:rPr>
                  <a:t> </a:t>
                </a:r>
              </a:p>
            </p:txBody>
          </p:sp>
        </mc:Fallback>
      </mc:AlternateContent>
      <p:sp>
        <p:nvSpPr>
          <p:cNvPr id="13" name="Obdélník 12">
            <a:extLst>
              <a:ext uri="{FF2B5EF4-FFF2-40B4-BE49-F238E27FC236}">
                <a16:creationId xmlns:a16="http://schemas.microsoft.com/office/drawing/2014/main" id="{53427172-F7D9-0707-ED6E-3C601278A3B9}"/>
              </a:ext>
            </a:extLst>
          </p:cNvPr>
          <p:cNvSpPr/>
          <p:nvPr/>
        </p:nvSpPr>
        <p:spPr>
          <a:xfrm>
            <a:off x="8392975" y="4075376"/>
            <a:ext cx="2911519" cy="60576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15" name="Obrázek 14" descr="Obsah obrázku text, venku, cedule, budova&#10;&#10;Obsah generovaný pomocí AI může být nesprávný.">
            <a:extLst>
              <a:ext uri="{FF2B5EF4-FFF2-40B4-BE49-F238E27FC236}">
                <a16:creationId xmlns:a16="http://schemas.microsoft.com/office/drawing/2014/main" id="{7C7C4169-C58C-8190-BDA2-BB94CC83B2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2941" y="3675683"/>
            <a:ext cx="1986659" cy="2958130"/>
          </a:xfrm>
          <a:prstGeom prst="rect">
            <a:avLst/>
          </a:prstGeom>
        </p:spPr>
      </p:pic>
      <mc:AlternateContent xmlns:mc="http://schemas.openxmlformats.org/markup-compatibility/2006" xmlns:a14="http://schemas.microsoft.com/office/drawing/2010/main">
        <mc:Choice Requires="a14">
          <p:sp>
            <p:nvSpPr>
              <p:cNvPr id="17" name="TextovéPole 16">
                <a:extLst>
                  <a:ext uri="{FF2B5EF4-FFF2-40B4-BE49-F238E27FC236}">
                    <a16:creationId xmlns:a16="http://schemas.microsoft.com/office/drawing/2014/main" id="{FD362837-F87D-5C8E-8677-6D17D2AEB8F5}"/>
                  </a:ext>
                </a:extLst>
              </p:cNvPr>
              <p:cNvSpPr txBox="1"/>
              <p:nvPr/>
            </p:nvSpPr>
            <p:spPr>
              <a:xfrm>
                <a:off x="8672892" y="3533301"/>
                <a:ext cx="2543965" cy="338554"/>
              </a:xfrm>
              <a:prstGeom prst="rect">
                <a:avLst/>
              </a:prstGeom>
              <a:noFill/>
            </p:spPr>
            <p:txBody>
              <a:bodyPr wrap="square" lIns="0" tIns="0" rIns="0" bIns="0" rtlCol="0">
                <a:spAutoFit/>
              </a:bodyPr>
              <a:lstStyle/>
              <a:p>
                <a14:m>
                  <m:oMath xmlns:m="http://schemas.openxmlformats.org/officeDocument/2006/math">
                    <m:r>
                      <m:rPr>
                        <m:sty m:val="p"/>
                      </m:rPr>
                      <a:rPr lang="el-GR" sz="2200" b="0" i="1" smtClean="0">
                        <a:solidFill>
                          <a:srgbClr val="FF0000"/>
                        </a:solidFill>
                        <a:latin typeface="Cambria Math" panose="02040503050406030204" pitchFamily="18" charset="0"/>
                        <a:ea typeface="Cambria Math" panose="02040503050406030204" pitchFamily="18" charset="0"/>
                      </a:rPr>
                      <m:t>Ψ</m:t>
                    </m:r>
                  </m:oMath>
                </a14:m>
                <a:r>
                  <a:rPr lang="el-GR" sz="2200" dirty="0">
                    <a:solidFill>
                      <a:srgbClr val="FF0000"/>
                    </a:solidFill>
                    <a:ea typeface="Cambria Math" panose="02040503050406030204" pitchFamily="18" charset="0"/>
                  </a:rPr>
                  <a:t> </a:t>
                </a:r>
                <a14:m>
                  <m:oMath xmlns:m="http://schemas.openxmlformats.org/officeDocument/2006/math">
                    <m:d>
                      <m:dPr>
                        <m:ctrlPr>
                          <a:rPr lang="cs-CZ" sz="2200" i="1">
                            <a:solidFill>
                              <a:srgbClr val="FF0000"/>
                            </a:solidFill>
                            <a:latin typeface="Cambria Math" panose="02040503050406030204" pitchFamily="18" charset="0"/>
                            <a:ea typeface="Cambria Math" panose="02040503050406030204" pitchFamily="18" charset="0"/>
                          </a:rPr>
                        </m:ctrlPr>
                      </m:dPr>
                      <m:e>
                        <m:acc>
                          <m:accPr>
                            <m:chr m:val="⃗"/>
                            <m:ctrlPr>
                              <a:rPr lang="cs-CZ" sz="2200" i="1">
                                <a:solidFill>
                                  <a:srgbClr val="FF0000"/>
                                </a:solidFill>
                                <a:latin typeface="Cambria Math" panose="02040503050406030204" pitchFamily="18" charset="0"/>
                                <a:ea typeface="Cambria Math" panose="02040503050406030204" pitchFamily="18" charset="0"/>
                              </a:rPr>
                            </m:ctrlPr>
                          </m:accPr>
                          <m:e>
                            <m:r>
                              <a:rPr lang="cs-CZ" sz="2200" i="1">
                                <a:solidFill>
                                  <a:srgbClr val="FF0000"/>
                                </a:solidFill>
                                <a:latin typeface="Cambria Math" panose="02040503050406030204" pitchFamily="18" charset="0"/>
                                <a:ea typeface="Cambria Math" panose="02040503050406030204" pitchFamily="18" charset="0"/>
                              </a:rPr>
                              <m:t>𝑟</m:t>
                            </m:r>
                          </m:e>
                        </m:acc>
                        <m:r>
                          <a:rPr lang="cs-CZ" sz="2200" i="1">
                            <a:solidFill>
                              <a:srgbClr val="FF0000"/>
                            </a:solidFill>
                            <a:latin typeface="Cambria Math" panose="02040503050406030204" pitchFamily="18" charset="0"/>
                            <a:ea typeface="Cambria Math" panose="02040503050406030204" pitchFamily="18" charset="0"/>
                          </a:rPr>
                          <m:t>,</m:t>
                        </m:r>
                        <m:r>
                          <a:rPr lang="cs-CZ" sz="2200" i="1">
                            <a:solidFill>
                              <a:srgbClr val="FF0000"/>
                            </a:solidFill>
                            <a:latin typeface="Cambria Math" panose="02040503050406030204" pitchFamily="18" charset="0"/>
                            <a:ea typeface="Cambria Math" panose="02040503050406030204" pitchFamily="18" charset="0"/>
                          </a:rPr>
                          <m:t>𝑡</m:t>
                        </m:r>
                      </m:e>
                    </m:d>
                    <m:r>
                      <a:rPr lang="cs-CZ" sz="2200" b="0" i="1" smtClean="0">
                        <a:latin typeface="Cambria Math" panose="02040503050406030204" pitchFamily="18" charset="0"/>
                        <a:ea typeface="Cambria Math" panose="02040503050406030204" pitchFamily="18" charset="0"/>
                      </a:rPr>
                      <m:t>=</m:t>
                    </m:r>
                    <m:r>
                      <a:rPr lang="cs-CZ" sz="2200" b="0" i="1" smtClean="0">
                        <a:latin typeface="Cambria Math" panose="02040503050406030204" pitchFamily="18" charset="0"/>
                        <a:ea typeface="Cambria Math" panose="02040503050406030204" pitchFamily="18" charset="0"/>
                      </a:rPr>
                      <m:t>𝑓</m:t>
                    </m:r>
                    <m:d>
                      <m:dPr>
                        <m:ctrlPr>
                          <a:rPr lang="cs-CZ" sz="2200" b="0" i="1" smtClean="0">
                            <a:latin typeface="Cambria Math" panose="02040503050406030204" pitchFamily="18" charset="0"/>
                            <a:ea typeface="Cambria Math" panose="02040503050406030204" pitchFamily="18" charset="0"/>
                          </a:rPr>
                        </m:ctrlPr>
                      </m:dPr>
                      <m:e>
                        <m:r>
                          <a:rPr lang="cs-CZ" sz="2200" b="0" i="1" smtClean="0">
                            <a:latin typeface="Cambria Math" panose="02040503050406030204" pitchFamily="18" charset="0"/>
                            <a:ea typeface="Cambria Math" panose="02040503050406030204" pitchFamily="18" charset="0"/>
                          </a:rPr>
                          <m:t>𝑡</m:t>
                        </m:r>
                      </m:e>
                    </m:d>
                    <m:r>
                      <a:rPr lang="cs-CZ" sz="2200" b="0" i="1" smtClean="0">
                        <a:solidFill>
                          <a:srgbClr val="0070C0"/>
                        </a:solidFill>
                        <a:latin typeface="Cambria Math" panose="02040503050406030204" pitchFamily="18" charset="0"/>
                        <a:ea typeface="Cambria Math" panose="02040503050406030204" pitchFamily="18" charset="0"/>
                      </a:rPr>
                      <m:t>𝜓</m:t>
                    </m:r>
                    <m:d>
                      <m:dPr>
                        <m:ctrlPr>
                          <a:rPr lang="cs-CZ" sz="2200" i="1">
                            <a:solidFill>
                              <a:srgbClr val="0070C0"/>
                            </a:solidFill>
                            <a:latin typeface="Cambria Math" panose="02040503050406030204" pitchFamily="18" charset="0"/>
                            <a:ea typeface="Cambria Math" panose="02040503050406030204" pitchFamily="18" charset="0"/>
                          </a:rPr>
                        </m:ctrlPr>
                      </m:dPr>
                      <m:e>
                        <m:acc>
                          <m:accPr>
                            <m:chr m:val="⃗"/>
                            <m:ctrlPr>
                              <a:rPr lang="cs-CZ" sz="2200" i="1">
                                <a:solidFill>
                                  <a:srgbClr val="0070C0"/>
                                </a:solidFill>
                                <a:latin typeface="Cambria Math" panose="02040503050406030204" pitchFamily="18" charset="0"/>
                                <a:ea typeface="Cambria Math" panose="02040503050406030204" pitchFamily="18" charset="0"/>
                              </a:rPr>
                            </m:ctrlPr>
                          </m:accPr>
                          <m:e>
                            <m:r>
                              <a:rPr lang="cs-CZ" sz="2200" i="1">
                                <a:solidFill>
                                  <a:srgbClr val="0070C0"/>
                                </a:solidFill>
                                <a:latin typeface="Cambria Math" panose="02040503050406030204" pitchFamily="18" charset="0"/>
                                <a:ea typeface="Cambria Math" panose="02040503050406030204" pitchFamily="18" charset="0"/>
                              </a:rPr>
                              <m:t>𝑟</m:t>
                            </m:r>
                          </m:e>
                        </m:acc>
                      </m:e>
                    </m:d>
                  </m:oMath>
                </a14:m>
                <a:endParaRPr lang="cs-CZ" sz="2200" dirty="0"/>
              </a:p>
            </p:txBody>
          </p:sp>
        </mc:Choice>
        <mc:Fallback xmlns="">
          <p:sp>
            <p:nvSpPr>
              <p:cNvPr id="17" name="TextovéPole 16">
                <a:extLst>
                  <a:ext uri="{FF2B5EF4-FFF2-40B4-BE49-F238E27FC236}">
                    <a16:creationId xmlns:a16="http://schemas.microsoft.com/office/drawing/2014/main" id="{FD362837-F87D-5C8E-8677-6D17D2AEB8F5}"/>
                  </a:ext>
                </a:extLst>
              </p:cNvPr>
              <p:cNvSpPr txBox="1">
                <a:spLocks noRot="1" noChangeAspect="1" noMove="1" noResize="1" noEditPoints="1" noAdjustHandles="1" noChangeArrowheads="1" noChangeShapeType="1" noTextEdit="1"/>
              </p:cNvSpPr>
              <p:nvPr/>
            </p:nvSpPr>
            <p:spPr>
              <a:xfrm>
                <a:off x="8672892" y="3533301"/>
                <a:ext cx="2543965" cy="338554"/>
              </a:xfrm>
              <a:prstGeom prst="rect">
                <a:avLst/>
              </a:prstGeom>
              <a:blipFill>
                <a:blip r:embed="rId4"/>
                <a:stretch>
                  <a:fillRect l="-3837" t="-34545" r="-3357" b="-34545"/>
                </a:stretch>
              </a:blipFill>
            </p:spPr>
            <p:txBody>
              <a:bodyPr/>
              <a:lstStyle/>
              <a:p>
                <a:r>
                  <a:rPr lang="cs-CZ">
                    <a:noFill/>
                  </a:rPr>
                  <a:t> </a:t>
                </a:r>
              </a:p>
            </p:txBody>
          </p:sp>
        </mc:Fallback>
      </mc:AlternateContent>
      <p:cxnSp>
        <p:nvCxnSpPr>
          <p:cNvPr id="19" name="Přímá spojnice se šipkou 18">
            <a:extLst>
              <a:ext uri="{FF2B5EF4-FFF2-40B4-BE49-F238E27FC236}">
                <a16:creationId xmlns:a16="http://schemas.microsoft.com/office/drawing/2014/main" id="{1A9BE51D-57B5-375B-2865-1807571939A1}"/>
              </a:ext>
            </a:extLst>
          </p:cNvPr>
          <p:cNvCxnSpPr/>
          <p:nvPr/>
        </p:nvCxnSpPr>
        <p:spPr>
          <a:xfrm flipV="1">
            <a:off x="6651812" y="3282645"/>
            <a:ext cx="0" cy="792731"/>
          </a:xfrm>
          <a:prstGeom prst="straightConnector1">
            <a:avLst/>
          </a:prstGeom>
          <a:ln w="38100">
            <a:solidFill>
              <a:srgbClr val="92D050"/>
            </a:solidFill>
            <a:tailEnd type="stealth" w="lg" len="lg"/>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21" name="TextovéPole 20">
                <a:extLst>
                  <a:ext uri="{FF2B5EF4-FFF2-40B4-BE49-F238E27FC236}">
                    <a16:creationId xmlns:a16="http://schemas.microsoft.com/office/drawing/2014/main" id="{213B74AE-C4BE-275B-2E3A-4676786D7EF8}"/>
                  </a:ext>
                </a:extLst>
              </p:cNvPr>
              <p:cNvSpPr txBox="1"/>
              <p:nvPr/>
            </p:nvSpPr>
            <p:spPr>
              <a:xfrm>
                <a:off x="8552416" y="2897751"/>
                <a:ext cx="2543965" cy="34926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cs-CZ" sz="2200" b="0" i="1" smtClean="0">
                              <a:latin typeface="Cambria Math" panose="02040503050406030204" pitchFamily="18" charset="0"/>
                              <a:ea typeface="Cambria Math" panose="02040503050406030204" pitchFamily="18" charset="0"/>
                            </a:rPr>
                          </m:ctrlPr>
                        </m:accPr>
                        <m:e>
                          <m:r>
                            <a:rPr lang="cs-CZ" sz="2200" b="0" i="1" smtClean="0">
                              <a:latin typeface="Cambria Math" panose="02040503050406030204" pitchFamily="18" charset="0"/>
                              <a:ea typeface="Cambria Math" panose="02040503050406030204" pitchFamily="18" charset="0"/>
                            </a:rPr>
                            <m:t>𝐻</m:t>
                          </m:r>
                        </m:e>
                      </m:acc>
                      <m:r>
                        <a:rPr lang="cs-CZ" sz="2200" i="1">
                          <a:solidFill>
                            <a:srgbClr val="0070C0"/>
                          </a:solidFill>
                          <a:latin typeface="Cambria Math" panose="02040503050406030204" pitchFamily="18" charset="0"/>
                          <a:ea typeface="Cambria Math" panose="02040503050406030204" pitchFamily="18" charset="0"/>
                        </a:rPr>
                        <m:t>𝜓</m:t>
                      </m:r>
                      <m:d>
                        <m:dPr>
                          <m:ctrlPr>
                            <a:rPr lang="cs-CZ" sz="2200" i="1">
                              <a:solidFill>
                                <a:srgbClr val="0070C0"/>
                              </a:solidFill>
                              <a:latin typeface="Cambria Math" panose="02040503050406030204" pitchFamily="18" charset="0"/>
                              <a:ea typeface="Cambria Math" panose="02040503050406030204" pitchFamily="18" charset="0"/>
                            </a:rPr>
                          </m:ctrlPr>
                        </m:dPr>
                        <m:e>
                          <m:acc>
                            <m:accPr>
                              <m:chr m:val="⃗"/>
                              <m:ctrlPr>
                                <a:rPr lang="cs-CZ" sz="2200" i="1">
                                  <a:solidFill>
                                    <a:srgbClr val="0070C0"/>
                                  </a:solidFill>
                                  <a:latin typeface="Cambria Math" panose="02040503050406030204" pitchFamily="18" charset="0"/>
                                  <a:ea typeface="Cambria Math" panose="02040503050406030204" pitchFamily="18" charset="0"/>
                                </a:rPr>
                              </m:ctrlPr>
                            </m:accPr>
                            <m:e>
                              <m:r>
                                <a:rPr lang="cs-CZ" sz="2200" i="1">
                                  <a:solidFill>
                                    <a:srgbClr val="0070C0"/>
                                  </a:solidFill>
                                  <a:latin typeface="Cambria Math" panose="02040503050406030204" pitchFamily="18" charset="0"/>
                                  <a:ea typeface="Cambria Math" panose="02040503050406030204" pitchFamily="18" charset="0"/>
                                </a:rPr>
                                <m:t>𝑟</m:t>
                              </m:r>
                            </m:e>
                          </m:acc>
                        </m:e>
                      </m:d>
                      <m:r>
                        <a:rPr lang="cs-CZ" sz="2200" b="0" i="1" smtClean="0">
                          <a:solidFill>
                            <a:schemeClr val="tx1"/>
                          </a:solidFill>
                          <a:latin typeface="Cambria Math" panose="02040503050406030204" pitchFamily="18" charset="0"/>
                          <a:ea typeface="Cambria Math" panose="02040503050406030204" pitchFamily="18" charset="0"/>
                        </a:rPr>
                        <m:t>=</m:t>
                      </m:r>
                      <m:r>
                        <a:rPr lang="cs-CZ" sz="2200" b="0" i="1" smtClean="0">
                          <a:solidFill>
                            <a:schemeClr val="accent2">
                              <a:lumMod val="50000"/>
                            </a:schemeClr>
                          </a:solidFill>
                          <a:latin typeface="Cambria Math" panose="02040503050406030204" pitchFamily="18" charset="0"/>
                          <a:ea typeface="Cambria Math" panose="02040503050406030204" pitchFamily="18" charset="0"/>
                        </a:rPr>
                        <m:t>𝐸</m:t>
                      </m:r>
                      <m:r>
                        <a:rPr lang="cs-CZ" sz="2200" i="1">
                          <a:solidFill>
                            <a:srgbClr val="0070C0"/>
                          </a:solidFill>
                          <a:latin typeface="Cambria Math" panose="02040503050406030204" pitchFamily="18" charset="0"/>
                          <a:ea typeface="Cambria Math" panose="02040503050406030204" pitchFamily="18" charset="0"/>
                        </a:rPr>
                        <m:t>𝜓</m:t>
                      </m:r>
                      <m:d>
                        <m:dPr>
                          <m:ctrlPr>
                            <a:rPr lang="cs-CZ" sz="2200" i="1">
                              <a:solidFill>
                                <a:srgbClr val="0070C0"/>
                              </a:solidFill>
                              <a:latin typeface="Cambria Math" panose="02040503050406030204" pitchFamily="18" charset="0"/>
                              <a:ea typeface="Cambria Math" panose="02040503050406030204" pitchFamily="18" charset="0"/>
                            </a:rPr>
                          </m:ctrlPr>
                        </m:dPr>
                        <m:e>
                          <m:acc>
                            <m:accPr>
                              <m:chr m:val="⃗"/>
                              <m:ctrlPr>
                                <a:rPr lang="cs-CZ" sz="2200" i="1">
                                  <a:solidFill>
                                    <a:srgbClr val="0070C0"/>
                                  </a:solidFill>
                                  <a:latin typeface="Cambria Math" panose="02040503050406030204" pitchFamily="18" charset="0"/>
                                  <a:ea typeface="Cambria Math" panose="02040503050406030204" pitchFamily="18" charset="0"/>
                                </a:rPr>
                              </m:ctrlPr>
                            </m:accPr>
                            <m:e>
                              <m:r>
                                <a:rPr lang="cs-CZ" sz="2200" i="1">
                                  <a:solidFill>
                                    <a:srgbClr val="0070C0"/>
                                  </a:solidFill>
                                  <a:latin typeface="Cambria Math" panose="02040503050406030204" pitchFamily="18" charset="0"/>
                                  <a:ea typeface="Cambria Math" panose="02040503050406030204" pitchFamily="18" charset="0"/>
                                </a:rPr>
                                <m:t>𝑟</m:t>
                              </m:r>
                            </m:e>
                          </m:acc>
                        </m:e>
                      </m:d>
                    </m:oMath>
                  </m:oMathPara>
                </a14:m>
                <a:endParaRPr lang="cs-CZ" sz="2200" dirty="0"/>
              </a:p>
            </p:txBody>
          </p:sp>
        </mc:Choice>
        <mc:Fallback xmlns="">
          <p:sp>
            <p:nvSpPr>
              <p:cNvPr id="21" name="TextovéPole 20">
                <a:extLst>
                  <a:ext uri="{FF2B5EF4-FFF2-40B4-BE49-F238E27FC236}">
                    <a16:creationId xmlns:a16="http://schemas.microsoft.com/office/drawing/2014/main" id="{213B74AE-C4BE-275B-2E3A-4676786D7EF8}"/>
                  </a:ext>
                </a:extLst>
              </p:cNvPr>
              <p:cNvSpPr txBox="1">
                <a:spLocks noRot="1" noChangeAspect="1" noMove="1" noResize="1" noEditPoints="1" noAdjustHandles="1" noChangeArrowheads="1" noChangeShapeType="1" noTextEdit="1"/>
              </p:cNvSpPr>
              <p:nvPr/>
            </p:nvSpPr>
            <p:spPr>
              <a:xfrm>
                <a:off x="8552416" y="2897751"/>
                <a:ext cx="2543965" cy="349263"/>
              </a:xfrm>
              <a:prstGeom prst="rect">
                <a:avLst/>
              </a:prstGeom>
              <a:blipFill>
                <a:blip r:embed="rId5"/>
                <a:stretch>
                  <a:fillRect t="-29310" b="-29310"/>
                </a:stretch>
              </a:blipFill>
            </p:spPr>
            <p:txBody>
              <a:bodyPr/>
              <a:lstStyle/>
              <a:p>
                <a:r>
                  <a:rPr lang="cs-CZ">
                    <a:noFill/>
                  </a:rPr>
                  <a:t> </a:t>
                </a:r>
              </a:p>
            </p:txBody>
          </p:sp>
        </mc:Fallback>
      </mc:AlternateContent>
      <p:sp>
        <p:nvSpPr>
          <p:cNvPr id="23" name="Obdélník 22">
            <a:extLst>
              <a:ext uri="{FF2B5EF4-FFF2-40B4-BE49-F238E27FC236}">
                <a16:creationId xmlns:a16="http://schemas.microsoft.com/office/drawing/2014/main" id="{0FD3F832-936A-4619-DC44-896A05A8D5CD}"/>
              </a:ext>
            </a:extLst>
          </p:cNvPr>
          <p:cNvSpPr/>
          <p:nvPr/>
        </p:nvSpPr>
        <p:spPr>
          <a:xfrm>
            <a:off x="8424352" y="2789344"/>
            <a:ext cx="2911519" cy="605763"/>
          </a:xfrm>
          <a:prstGeom prst="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TextovéPole 4">
            <a:extLst>
              <a:ext uri="{FF2B5EF4-FFF2-40B4-BE49-F238E27FC236}">
                <a16:creationId xmlns:a16="http://schemas.microsoft.com/office/drawing/2014/main" id="{A21F29F5-34CE-51F0-C50D-0A4860C04031}"/>
              </a:ext>
            </a:extLst>
          </p:cNvPr>
          <p:cNvSpPr txBox="1"/>
          <p:nvPr/>
        </p:nvSpPr>
        <p:spPr>
          <a:xfrm>
            <a:off x="4419600" y="1860123"/>
            <a:ext cx="3903633" cy="461665"/>
          </a:xfrm>
          <a:prstGeom prst="rect">
            <a:avLst/>
          </a:prstGeom>
          <a:solidFill>
            <a:srgbClr val="F2F2F2"/>
          </a:solidFill>
        </p:spPr>
        <p:txBody>
          <a:bodyPr wrap="none" rtlCol="0">
            <a:spAutoFit/>
          </a:bodyPr>
          <a:lstStyle/>
          <a:p>
            <a:r>
              <a:rPr lang="cs-CZ" sz="2400" dirty="0">
                <a:solidFill>
                  <a:srgbClr val="92D050"/>
                </a:solidFill>
                <a:latin typeface="Cavolini" panose="03000502040302020204" pitchFamily="66" charset="0"/>
                <a:cs typeface="Cavolini" panose="03000502040302020204" pitchFamily="66" charset="0"/>
              </a:rPr>
              <a:t>Jak je to v učebnicích</a:t>
            </a:r>
          </a:p>
        </p:txBody>
      </p:sp>
      <mc:AlternateContent xmlns:mc="http://schemas.openxmlformats.org/markup-compatibility/2006" xmlns:a14="http://schemas.microsoft.com/office/drawing/2010/main">
        <mc:Choice Requires="a14">
          <p:sp>
            <p:nvSpPr>
              <p:cNvPr id="7" name="TextovéPole 6">
                <a:extLst>
                  <a:ext uri="{FF2B5EF4-FFF2-40B4-BE49-F238E27FC236}">
                    <a16:creationId xmlns:a16="http://schemas.microsoft.com/office/drawing/2014/main" id="{2F689870-70E3-697F-1CCF-D0D68109D93E}"/>
                  </a:ext>
                </a:extLst>
              </p:cNvPr>
              <p:cNvSpPr txBox="1"/>
              <p:nvPr/>
            </p:nvSpPr>
            <p:spPr>
              <a:xfrm>
                <a:off x="11371815" y="3533301"/>
                <a:ext cx="675320" cy="338554"/>
              </a:xfrm>
              <a:prstGeom prst="rect">
                <a:avLst/>
              </a:prstGeom>
              <a:solidFill>
                <a:srgbClr val="FFFF00"/>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cs-CZ" sz="2200" b="0" i="1" smtClean="0">
                          <a:solidFill>
                            <a:schemeClr val="tx1"/>
                          </a:solidFill>
                          <a:latin typeface="Cambria Math" panose="02040503050406030204" pitchFamily="18" charset="0"/>
                          <a:ea typeface="Cambria Math" panose="02040503050406030204" pitchFamily="18" charset="0"/>
                        </a:rPr>
                        <m:t>𝑉</m:t>
                      </m:r>
                      <m:d>
                        <m:dPr>
                          <m:ctrlPr>
                            <a:rPr lang="cs-CZ" sz="2200" i="1">
                              <a:solidFill>
                                <a:schemeClr val="tx1"/>
                              </a:solidFill>
                              <a:latin typeface="Cambria Math" panose="02040503050406030204" pitchFamily="18" charset="0"/>
                              <a:ea typeface="Cambria Math" panose="02040503050406030204" pitchFamily="18" charset="0"/>
                            </a:rPr>
                          </m:ctrlPr>
                        </m:dPr>
                        <m:e>
                          <m:acc>
                            <m:accPr>
                              <m:chr m:val="⃗"/>
                              <m:ctrlPr>
                                <a:rPr lang="cs-CZ" sz="2200" i="1">
                                  <a:solidFill>
                                    <a:schemeClr val="tx1"/>
                                  </a:solidFill>
                                  <a:latin typeface="Cambria Math" panose="02040503050406030204" pitchFamily="18" charset="0"/>
                                  <a:ea typeface="Cambria Math" panose="02040503050406030204" pitchFamily="18" charset="0"/>
                                </a:rPr>
                              </m:ctrlPr>
                            </m:accPr>
                            <m:e>
                              <m:r>
                                <a:rPr lang="cs-CZ" sz="2200" i="1">
                                  <a:solidFill>
                                    <a:schemeClr val="tx1"/>
                                  </a:solidFill>
                                  <a:latin typeface="Cambria Math" panose="02040503050406030204" pitchFamily="18" charset="0"/>
                                  <a:ea typeface="Cambria Math" panose="02040503050406030204" pitchFamily="18" charset="0"/>
                                </a:rPr>
                                <m:t>𝑟</m:t>
                              </m:r>
                            </m:e>
                          </m:acc>
                        </m:e>
                      </m:d>
                    </m:oMath>
                  </m:oMathPara>
                </a14:m>
                <a:endParaRPr lang="cs-CZ" sz="2200" dirty="0">
                  <a:solidFill>
                    <a:schemeClr val="tx1"/>
                  </a:solidFill>
                </a:endParaRPr>
              </a:p>
            </p:txBody>
          </p:sp>
        </mc:Choice>
        <mc:Fallback xmlns="">
          <p:sp>
            <p:nvSpPr>
              <p:cNvPr id="7" name="TextovéPole 6">
                <a:extLst>
                  <a:ext uri="{FF2B5EF4-FFF2-40B4-BE49-F238E27FC236}">
                    <a16:creationId xmlns:a16="http://schemas.microsoft.com/office/drawing/2014/main" id="{2F689870-70E3-697F-1CCF-D0D68109D93E}"/>
                  </a:ext>
                </a:extLst>
              </p:cNvPr>
              <p:cNvSpPr txBox="1">
                <a:spLocks noRot="1" noChangeAspect="1" noMove="1" noResize="1" noEditPoints="1" noAdjustHandles="1" noChangeArrowheads="1" noChangeShapeType="1" noTextEdit="1"/>
              </p:cNvSpPr>
              <p:nvPr/>
            </p:nvSpPr>
            <p:spPr>
              <a:xfrm>
                <a:off x="11371815" y="3533301"/>
                <a:ext cx="675320" cy="338554"/>
              </a:xfrm>
              <a:prstGeom prst="rect">
                <a:avLst/>
              </a:prstGeom>
              <a:blipFill>
                <a:blip r:embed="rId6"/>
                <a:stretch>
                  <a:fillRect l="-5405" t="-34545" r="-37838" b="-7273"/>
                </a:stretch>
              </a:blipFill>
            </p:spPr>
            <p:txBody>
              <a:bodyPr/>
              <a:lstStyle/>
              <a:p>
                <a:r>
                  <a:rPr lang="cs-CZ">
                    <a:noFill/>
                  </a:rPr>
                  <a:t> </a:t>
                </a:r>
              </a:p>
            </p:txBody>
          </p:sp>
        </mc:Fallback>
      </mc:AlternateContent>
    </p:spTree>
    <p:extLst>
      <p:ext uri="{BB962C8B-B14F-4D97-AF65-F5344CB8AC3E}">
        <p14:creationId xmlns:p14="http://schemas.microsoft.com/office/powerpoint/2010/main" val="2748551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down)">
                                      <p:cBhvr>
                                        <p:cTn id="1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1" grpId="0"/>
      <p:bldP spid="23" grpId="0" animBg="1"/>
      <p:bldP spid="7"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E5FAC-0B82-B0F3-CA83-08E2871E92B2}"/>
            </a:ext>
          </a:extLst>
        </p:cNvPr>
        <p:cNvGrpSpPr/>
        <p:nvPr/>
      </p:nvGrpSpPr>
      <p:grpSpPr>
        <a:xfrm>
          <a:off x="0" y="0"/>
          <a:ext cx="0" cy="0"/>
          <a:chOff x="0" y="0"/>
          <a:chExt cx="0" cy="0"/>
        </a:xfrm>
      </p:grpSpPr>
      <p:sp>
        <p:nvSpPr>
          <p:cNvPr id="2" name="Obdélník 1">
            <a:extLst>
              <a:ext uri="{FF2B5EF4-FFF2-40B4-BE49-F238E27FC236}">
                <a16:creationId xmlns:a16="http://schemas.microsoft.com/office/drawing/2014/main" id="{23A99354-7629-B920-78A0-781661DBB43D}"/>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E22D9A5A-FF5D-1628-AA19-1A7E552C58D9}"/>
              </a:ext>
            </a:extLst>
          </p:cNvPr>
          <p:cNvSpPr txBox="1"/>
          <p:nvPr/>
        </p:nvSpPr>
        <p:spPr>
          <a:xfrm>
            <a:off x="2543913" y="28602"/>
            <a:ext cx="7052574" cy="461665"/>
          </a:xfrm>
          <a:prstGeom prst="rect">
            <a:avLst/>
          </a:prstGeom>
          <a:noFill/>
        </p:spPr>
        <p:txBody>
          <a:bodyPr wrap="squar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uvažuje o fyzikálním významu vlnové funkce </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6" name="TextovéPole 5">
            <a:extLst>
              <a:ext uri="{FF2B5EF4-FFF2-40B4-BE49-F238E27FC236}">
                <a16:creationId xmlns:a16="http://schemas.microsoft.com/office/drawing/2014/main" id="{06A58A45-FB5E-7962-E54D-ED8E0473519C}"/>
              </a:ext>
            </a:extLst>
          </p:cNvPr>
          <p:cNvSpPr txBox="1"/>
          <p:nvPr/>
        </p:nvSpPr>
        <p:spPr>
          <a:xfrm>
            <a:off x="475268" y="1779906"/>
            <a:ext cx="11178850" cy="2715167"/>
          </a:xfrm>
          <a:prstGeom prst="rect">
            <a:avLst/>
          </a:prstGeom>
          <a:noFill/>
        </p:spPr>
        <p:txBody>
          <a:bodyPr wrap="square">
            <a:spAutoFit/>
          </a:bodyPr>
          <a:lstStyle/>
          <a:p>
            <a:pPr>
              <a:lnSpc>
                <a:spcPct val="107000"/>
              </a:lnSpc>
              <a:spcAft>
                <a:spcPts val="800"/>
              </a:spcAft>
              <a:buNone/>
            </a:pPr>
            <a:r>
              <a:rPr lang="cs-CZ" sz="2000" dirty="0">
                <a:solidFill>
                  <a:srgbClr val="0070C0"/>
                </a:solidFill>
                <a:latin typeface="Cavolini" panose="03000502040302020204" pitchFamily="66" charset="0"/>
                <a:cs typeface="Cavolini" panose="03000502040302020204" pitchFamily="66" charset="0"/>
              </a:rPr>
              <a:t>„</a:t>
            </a:r>
            <a:r>
              <a:rPr lang="cs-CZ" sz="2000" dirty="0">
                <a:solidFill>
                  <a:schemeClr val="accent2">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Výraz </a:t>
            </a:r>
            <a:r>
              <a:rPr lang="el-GR" sz="2000" i="1" dirty="0">
                <a:solidFill>
                  <a:schemeClr val="accent2">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ψψ</a:t>
            </a:r>
            <a:r>
              <a:rPr lang="cs-CZ" sz="2000" dirty="0">
                <a:solidFill>
                  <a:schemeClr val="accent2">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sym typeface="Symbol" panose="05050102010706020507" pitchFamily="18" charset="2"/>
              </a:rPr>
              <a:t></a:t>
            </a:r>
            <a:r>
              <a:rPr lang="el-GR" sz="2000" i="1" dirty="0">
                <a:solidFill>
                  <a:schemeClr val="accent2">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a:solidFill>
                  <a:schemeClr val="accent2">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je jakousi </a:t>
            </a:r>
            <a:r>
              <a:rPr lang="cs-CZ" sz="2000" i="1" dirty="0">
                <a:solidFill>
                  <a:schemeClr val="accent2">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váhovou funkcí </a:t>
            </a:r>
            <a:r>
              <a:rPr lang="cs-CZ" sz="2000" dirty="0">
                <a:solidFill>
                  <a:schemeClr val="accent2">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v konfiguračním prostoru systému</a:t>
            </a:r>
            <a:r>
              <a:rPr lang="cs-CZ" sz="2000" dirty="0">
                <a:solidFill>
                  <a:schemeClr val="accent2">
                    <a:lumMod val="75000"/>
                  </a:schemeClr>
                </a:solidFill>
                <a:latin typeface="Cavolini" panose="03000502040302020204" pitchFamily="66" charset="0"/>
                <a:cs typeface="Cavolini" panose="03000502040302020204" pitchFamily="66" charset="0"/>
              </a:rPr>
              <a:t>. </a:t>
            </a:r>
            <a:r>
              <a:rPr lang="cs-CZ" sz="2000" i="1" u="sng" dirty="0">
                <a:solidFill>
                  <a:schemeClr val="accent2">
                    <a:lumMod val="75000"/>
                  </a:schemeClr>
                </a:solidFill>
                <a:latin typeface="Cavolini" panose="03000502040302020204" pitchFamily="66" charset="0"/>
                <a:cs typeface="Cavolini" panose="03000502040302020204" pitchFamily="66" charset="0"/>
              </a:rPr>
              <a:t>Vlnově mechanická</a:t>
            </a:r>
            <a:r>
              <a:rPr lang="cs-CZ" sz="2000" u="sng" dirty="0">
                <a:solidFill>
                  <a:schemeClr val="accent2">
                    <a:lumMod val="75000"/>
                  </a:schemeClr>
                </a:solidFill>
                <a:latin typeface="Cavolini" panose="03000502040302020204" pitchFamily="66" charset="0"/>
                <a:cs typeface="Cavolini" panose="03000502040302020204" pitchFamily="66" charset="0"/>
              </a:rPr>
              <a:t> konfigurace systému je </a:t>
            </a:r>
            <a:r>
              <a:rPr lang="cs-CZ" sz="2000" i="1" u="sng" dirty="0">
                <a:solidFill>
                  <a:schemeClr val="accent2">
                    <a:lumMod val="75000"/>
                  </a:schemeClr>
                </a:solidFill>
                <a:latin typeface="Cavolini" panose="03000502040302020204" pitchFamily="66" charset="0"/>
                <a:cs typeface="Cavolini" panose="03000502040302020204" pitchFamily="66" charset="0"/>
              </a:rPr>
              <a:t>superpozicí </a:t>
            </a:r>
            <a:r>
              <a:rPr lang="cs-CZ" sz="2000" u="sng" dirty="0">
                <a:solidFill>
                  <a:schemeClr val="accent2">
                    <a:lumMod val="75000"/>
                  </a:schemeClr>
                </a:solidFill>
                <a:latin typeface="Cavolini" panose="03000502040302020204" pitchFamily="66" charset="0"/>
                <a:cs typeface="Cavolini" panose="03000502040302020204" pitchFamily="66" charset="0"/>
              </a:rPr>
              <a:t>mnoha </a:t>
            </a:r>
            <a:r>
              <a:rPr lang="cs-CZ" sz="2000" dirty="0">
                <a:solidFill>
                  <a:schemeClr val="accent2">
                    <a:lumMod val="75000"/>
                  </a:schemeClr>
                </a:solidFill>
                <a:latin typeface="Cavolini" panose="03000502040302020204" pitchFamily="66" charset="0"/>
                <a:cs typeface="Cavolini" panose="03000502040302020204" pitchFamily="66" charset="0"/>
              </a:rPr>
              <a:t>— přísně vzato </a:t>
            </a:r>
            <a:r>
              <a:rPr lang="cs-CZ" sz="2000" i="1" dirty="0">
                <a:solidFill>
                  <a:schemeClr val="accent2">
                    <a:lumMod val="75000"/>
                  </a:schemeClr>
                </a:solidFill>
                <a:latin typeface="Cavolini" panose="03000502040302020204" pitchFamily="66" charset="0"/>
                <a:cs typeface="Cavolini" panose="03000502040302020204" pitchFamily="66" charset="0"/>
              </a:rPr>
              <a:t>všech</a:t>
            </a:r>
            <a:r>
              <a:rPr lang="cs-CZ" sz="2000" dirty="0">
                <a:solidFill>
                  <a:schemeClr val="accent2">
                    <a:lumMod val="75000"/>
                  </a:schemeClr>
                </a:solidFill>
                <a:latin typeface="Cavolini" panose="03000502040302020204" pitchFamily="66" charset="0"/>
                <a:cs typeface="Cavolini" panose="03000502040302020204" pitchFamily="66" charset="0"/>
              </a:rPr>
              <a:t> — kinematicky </a:t>
            </a:r>
            <a:r>
              <a:rPr lang="cs-CZ" sz="2000" u="sng" dirty="0">
                <a:solidFill>
                  <a:schemeClr val="accent2">
                    <a:lumMod val="75000"/>
                  </a:schemeClr>
                </a:solidFill>
                <a:latin typeface="Cavolini" panose="03000502040302020204" pitchFamily="66" charset="0"/>
                <a:cs typeface="Cavolini" panose="03000502040302020204" pitchFamily="66" charset="0"/>
              </a:rPr>
              <a:t>možných</a:t>
            </a:r>
            <a:r>
              <a:rPr lang="cs-CZ" sz="2000" dirty="0">
                <a:solidFill>
                  <a:schemeClr val="accent2">
                    <a:lumMod val="75000"/>
                  </a:schemeClr>
                </a:solidFill>
                <a:latin typeface="Cavolini" panose="03000502040302020204" pitchFamily="66" charset="0"/>
                <a:cs typeface="Cavolini" panose="03000502040302020204" pitchFamily="66" charset="0"/>
              </a:rPr>
              <a:t> bodově mechanických </a:t>
            </a:r>
            <a:r>
              <a:rPr lang="cs-CZ" sz="2000" u="sng" dirty="0">
                <a:solidFill>
                  <a:schemeClr val="accent2">
                    <a:lumMod val="75000"/>
                  </a:schemeClr>
                </a:solidFill>
                <a:latin typeface="Cavolini" panose="03000502040302020204" pitchFamily="66" charset="0"/>
                <a:cs typeface="Cavolini" panose="03000502040302020204" pitchFamily="66" charset="0"/>
              </a:rPr>
              <a:t>konfigurací. Přitom  každá </a:t>
            </a:r>
            <a:r>
              <a:rPr lang="cs-CZ" sz="2000" dirty="0">
                <a:solidFill>
                  <a:schemeClr val="accent2">
                    <a:lumMod val="75000"/>
                  </a:schemeClr>
                </a:solidFill>
                <a:latin typeface="Cavolini" panose="03000502040302020204" pitchFamily="66" charset="0"/>
                <a:cs typeface="Cavolini" panose="03000502040302020204" pitchFamily="66" charset="0"/>
              </a:rPr>
              <a:t>bodově mechanická </a:t>
            </a:r>
            <a:r>
              <a:rPr lang="cs-CZ" sz="2000" u="sng" dirty="0">
                <a:solidFill>
                  <a:schemeClr val="accent2">
                    <a:lumMod val="75000"/>
                  </a:schemeClr>
                </a:solidFill>
                <a:latin typeface="Cavolini" panose="03000502040302020204" pitchFamily="66" charset="0"/>
                <a:cs typeface="Cavolini" panose="03000502040302020204" pitchFamily="66" charset="0"/>
              </a:rPr>
              <a:t>konfigurace přispívá ke skutečné vlnově mechanické konfiguraci s jistou </a:t>
            </a:r>
            <a:r>
              <a:rPr lang="cs-CZ" sz="2000" i="1" u="sng" dirty="0">
                <a:solidFill>
                  <a:schemeClr val="accent2">
                    <a:lumMod val="75000"/>
                  </a:schemeClr>
                </a:solidFill>
                <a:latin typeface="Cavolini" panose="03000502040302020204" pitchFamily="66" charset="0"/>
                <a:cs typeface="Cavolini" panose="03000502040302020204" pitchFamily="66" charset="0"/>
              </a:rPr>
              <a:t>vahou</a:t>
            </a:r>
            <a:r>
              <a:rPr lang="cs-CZ" sz="2000" dirty="0">
                <a:solidFill>
                  <a:schemeClr val="accent2">
                    <a:lumMod val="75000"/>
                  </a:schemeClr>
                </a:solidFill>
                <a:latin typeface="Cavolini" panose="03000502040302020204" pitchFamily="66" charset="0"/>
                <a:cs typeface="Cavolini" panose="03000502040302020204" pitchFamily="66" charset="0"/>
              </a:rPr>
              <a:t>; </a:t>
            </a:r>
            <a:r>
              <a:rPr lang="cs-CZ" sz="2000" u="sng" dirty="0">
                <a:solidFill>
                  <a:schemeClr val="accent2">
                    <a:lumMod val="75000"/>
                  </a:schemeClr>
                </a:solidFill>
                <a:latin typeface="Cavolini" panose="03000502040302020204" pitchFamily="66" charset="0"/>
                <a:cs typeface="Cavolini" panose="03000502040302020204" pitchFamily="66" charset="0"/>
              </a:rPr>
              <a:t>tato váha je právě dána výrazem </a:t>
            </a:r>
            <a:r>
              <a:rPr lang="el-GR" sz="2000" i="1" u="sng" dirty="0">
                <a:solidFill>
                  <a:schemeClr val="accent2">
                    <a:lumMod val="75000"/>
                  </a:schemeClr>
                </a:solidFill>
                <a:latin typeface="Cavolini" panose="03000502040302020204" pitchFamily="66" charset="0"/>
                <a:cs typeface="Cavolini" panose="03000502040302020204" pitchFamily="66" charset="0"/>
              </a:rPr>
              <a:t>ψψ</a:t>
            </a:r>
            <a:r>
              <a:rPr lang="cs-CZ" sz="2000" u="sng" dirty="0">
                <a:solidFill>
                  <a:schemeClr val="accent2">
                    <a:lumMod val="75000"/>
                  </a:schemeClr>
                </a:solidFill>
                <a:latin typeface="Cavolini" panose="03000502040302020204" pitchFamily="66" charset="0"/>
                <a:cs typeface="Cavolini" panose="03000502040302020204" pitchFamily="66" charset="0"/>
                <a:sym typeface="Symbol" panose="05050102010706020507" pitchFamily="18" charset="2"/>
              </a:rPr>
              <a:t>.</a:t>
            </a:r>
            <a:r>
              <a:rPr lang="cs-CZ" sz="2000" dirty="0">
                <a:solidFill>
                  <a:schemeClr val="accent2">
                    <a:lumMod val="75000"/>
                  </a:schemeClr>
                </a:solidFill>
                <a:latin typeface="Cavolini" panose="03000502040302020204" pitchFamily="66" charset="0"/>
                <a:cs typeface="Cavolini" panose="03000502040302020204" pitchFamily="66" charset="0"/>
                <a:sym typeface="Symbol" panose="05050102010706020507" pitchFamily="18" charset="2"/>
              </a:rPr>
              <a:t> </a:t>
            </a:r>
            <a:r>
              <a:rPr lang="cs-CZ" sz="2000" u="sng" dirty="0">
                <a:solidFill>
                  <a:schemeClr val="accent2">
                    <a:lumMod val="75000"/>
                  </a:schemeClr>
                </a:solidFill>
                <a:latin typeface="Cavolini" panose="03000502040302020204" pitchFamily="66" charset="0"/>
                <a:cs typeface="Cavolini" panose="03000502040302020204" pitchFamily="66" charset="0"/>
              </a:rPr>
              <a:t>Má-li někdo zálibu v paradoxech, může říci, že se systém nachází jakoby ve všech </a:t>
            </a:r>
            <a:r>
              <a:rPr lang="cs-CZ" sz="2000" dirty="0">
                <a:solidFill>
                  <a:schemeClr val="accent2">
                    <a:lumMod val="75000"/>
                  </a:schemeClr>
                </a:solidFill>
                <a:latin typeface="Cavolini" panose="03000502040302020204" pitchFamily="66" charset="0"/>
                <a:cs typeface="Cavolini" panose="03000502040302020204" pitchFamily="66" charset="0"/>
              </a:rPr>
              <a:t>kinematicky</a:t>
            </a:r>
            <a:r>
              <a:rPr lang="cs-CZ" sz="2000" u="sng" dirty="0">
                <a:solidFill>
                  <a:schemeClr val="accent2">
                    <a:lumMod val="75000"/>
                  </a:schemeClr>
                </a:solidFill>
                <a:latin typeface="Cavolini" panose="03000502040302020204" pitchFamily="66" charset="0"/>
                <a:cs typeface="Cavolini" panose="03000502040302020204" pitchFamily="66" charset="0"/>
              </a:rPr>
              <a:t> myslitelných polohách současně, avšak ne ve všech „stejně výrazně.</a:t>
            </a:r>
            <a:r>
              <a:rPr lang="cs-CZ" sz="2000" dirty="0">
                <a:solidFill>
                  <a:schemeClr val="accent2">
                    <a:lumMod val="75000"/>
                  </a:schemeClr>
                </a:solidFill>
                <a:latin typeface="Cavolini" panose="03000502040302020204" pitchFamily="66" charset="0"/>
                <a:cs typeface="Cavolini" panose="03000502040302020204" pitchFamily="66" charset="0"/>
              </a:rPr>
              <a:t>“</a:t>
            </a:r>
            <a:r>
              <a:rPr lang="cs-CZ" sz="2000" u="sng" dirty="0">
                <a:solidFill>
                  <a:schemeClr val="accent2">
                    <a:lumMod val="75000"/>
                  </a:schemeClr>
                </a:solidFill>
                <a:latin typeface="Cavolini" panose="03000502040302020204" pitchFamily="66" charset="0"/>
                <a:cs typeface="Cavolini" panose="03000502040302020204" pitchFamily="66" charset="0"/>
              </a:rPr>
              <a:t> </a:t>
            </a:r>
          </a:p>
        </p:txBody>
      </p:sp>
      <p:sp>
        <p:nvSpPr>
          <p:cNvPr id="8" name="TextovéPole 7">
            <a:extLst>
              <a:ext uri="{FF2B5EF4-FFF2-40B4-BE49-F238E27FC236}">
                <a16:creationId xmlns:a16="http://schemas.microsoft.com/office/drawing/2014/main" id="{9D6F7132-48BA-E009-D8F7-074D9D7F85E0}"/>
              </a:ext>
            </a:extLst>
          </p:cNvPr>
          <p:cNvSpPr txBox="1"/>
          <p:nvPr/>
        </p:nvSpPr>
        <p:spPr>
          <a:xfrm>
            <a:off x="1329633" y="4758927"/>
            <a:ext cx="9616270" cy="406586"/>
          </a:xfrm>
          <a:prstGeom prst="rect">
            <a:avLst/>
          </a:prstGeom>
          <a:noFill/>
        </p:spPr>
        <p:txBody>
          <a:bodyPr wrap="square">
            <a:spAutoFit/>
          </a:bodyPr>
          <a:lstStyle/>
          <a:p>
            <a:pPr algn="ctr">
              <a:lnSpc>
                <a:spcPct val="107000"/>
              </a:lnSpc>
              <a:spcAft>
                <a:spcPts val="800"/>
              </a:spcAft>
              <a:buNone/>
            </a:pPr>
            <a:r>
              <a:rPr lang="cs-CZ" sz="2000" dirty="0">
                <a:solidFill>
                  <a:srgbClr val="0070C0"/>
                </a:solidFill>
                <a:latin typeface="Cavolini" panose="03000502040302020204" pitchFamily="66" charset="0"/>
                <a:cs typeface="Cavolini" panose="03000502040302020204" pitchFamily="66" charset="0"/>
              </a:rPr>
              <a:t>Aby  toto své tvrzení o </a:t>
            </a:r>
            <a:r>
              <a:rPr lang="el-GR" sz="2000" i="1" dirty="0">
                <a:solidFill>
                  <a:schemeClr val="accent2">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ψψ</a:t>
            </a:r>
            <a:r>
              <a:rPr lang="cs-CZ" sz="2000" dirty="0">
                <a:solidFill>
                  <a:schemeClr val="accent2">
                    <a:lumMod val="75000"/>
                  </a:schemeClr>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sym typeface="Symbol" panose="05050102010706020507" pitchFamily="18" charset="2"/>
              </a:rPr>
              <a:t> </a:t>
            </a:r>
            <a:r>
              <a:rPr lang="cs-CZ" sz="2000" dirty="0">
                <a:solidFill>
                  <a:srgbClr val="0070C0"/>
                </a:solidFill>
                <a:latin typeface="Cavolini" panose="03000502040302020204" pitchFamily="66" charset="0"/>
                <a:cs typeface="Cavolini" panose="03000502040302020204" pitchFamily="66" charset="0"/>
              </a:rPr>
              <a:t>podpořil, odvozuje </a:t>
            </a:r>
            <a:r>
              <a:rPr lang="cs-CZ" sz="2000" u="sng" dirty="0">
                <a:solidFill>
                  <a:srgbClr val="0070C0"/>
                </a:solidFill>
                <a:latin typeface="Cavolini" panose="03000502040302020204" pitchFamily="66" charset="0"/>
                <a:cs typeface="Cavolini" panose="03000502040302020204" pitchFamily="66" charset="0"/>
              </a:rPr>
              <a:t>rovnici kontinuity</a:t>
            </a:r>
            <a:r>
              <a:rPr lang="cs-CZ" sz="2000" dirty="0">
                <a:solidFill>
                  <a:srgbClr val="0070C0"/>
                </a:solidFill>
                <a:latin typeface="Cavolini" panose="03000502040302020204" pitchFamily="66" charset="0"/>
                <a:cs typeface="Cavolini" panose="03000502040302020204" pitchFamily="66" charset="0"/>
              </a:rPr>
              <a:t>:</a:t>
            </a:r>
          </a:p>
        </p:txBody>
      </p:sp>
      <mc:AlternateContent xmlns:mc="http://schemas.openxmlformats.org/markup-compatibility/2006" xmlns:a14="http://schemas.microsoft.com/office/drawing/2010/main">
        <mc:Choice Requires="a14">
          <p:sp>
            <p:nvSpPr>
              <p:cNvPr id="5" name="TextovéPole 4">
                <a:extLst>
                  <a:ext uri="{FF2B5EF4-FFF2-40B4-BE49-F238E27FC236}">
                    <a16:creationId xmlns:a16="http://schemas.microsoft.com/office/drawing/2014/main" id="{12AD5DE9-81C7-FC23-E9E5-C21CCE37BAF3}"/>
                  </a:ext>
                </a:extLst>
              </p:cNvPr>
              <p:cNvSpPr txBox="1"/>
              <p:nvPr/>
            </p:nvSpPr>
            <p:spPr>
              <a:xfrm>
                <a:off x="3368948" y="5432701"/>
                <a:ext cx="5502019" cy="82189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cs-CZ" sz="2400" i="1" smtClean="0">
                              <a:latin typeface="Cambria Math" panose="02040503050406030204" pitchFamily="18" charset="0"/>
                              <a:ea typeface="Cambria Math" panose="02040503050406030204" pitchFamily="18" charset="0"/>
                            </a:rPr>
                          </m:ctrlPr>
                        </m:fPr>
                        <m:num>
                          <m:r>
                            <a:rPr lang="cs-CZ" sz="2400" i="1" smtClean="0">
                              <a:latin typeface="Cambria Math" panose="02040503050406030204" pitchFamily="18" charset="0"/>
                              <a:ea typeface="Cambria Math" panose="02040503050406030204" pitchFamily="18" charset="0"/>
                            </a:rPr>
                            <m:t>𝜕</m:t>
                          </m:r>
                          <m:d>
                            <m:dPr>
                              <m:ctrlPr>
                                <a:rPr lang="cs-CZ" sz="2400" i="1" smtClean="0">
                                  <a:latin typeface="Cambria Math" panose="02040503050406030204" pitchFamily="18" charset="0"/>
                                  <a:ea typeface="Cambria Math" panose="02040503050406030204" pitchFamily="18" charset="0"/>
                                </a:rPr>
                              </m:ctrlPr>
                            </m:dPr>
                            <m:e>
                              <m:r>
                                <a:rPr lang="cs-CZ" sz="2400" i="1" smtClean="0">
                                  <a:latin typeface="Cambria Math" panose="02040503050406030204" pitchFamily="18" charset="0"/>
                                  <a:ea typeface="Cambria Math" panose="02040503050406030204" pitchFamily="18" charset="0"/>
                                </a:rPr>
                                <m:t>𝜓</m:t>
                              </m:r>
                              <m:sSup>
                                <m:sSupPr>
                                  <m:ctrlPr>
                                    <a:rPr lang="cs-CZ" sz="2400" i="1" smtClean="0">
                                      <a:latin typeface="Cambria Math" panose="02040503050406030204" pitchFamily="18" charset="0"/>
                                      <a:ea typeface="Cambria Math" panose="02040503050406030204" pitchFamily="18" charset="0"/>
                                    </a:rPr>
                                  </m:ctrlPr>
                                </m:sSupPr>
                                <m:e>
                                  <m:r>
                                    <a:rPr lang="cs-CZ" sz="2400" i="1" smtClean="0">
                                      <a:latin typeface="Cambria Math" panose="02040503050406030204" pitchFamily="18" charset="0"/>
                                      <a:ea typeface="Cambria Math" panose="02040503050406030204" pitchFamily="18" charset="0"/>
                                    </a:rPr>
                                    <m:t>𝜓</m:t>
                                  </m:r>
                                </m:e>
                                <m:sup>
                                  <m:r>
                                    <a:rPr lang="cs-CZ" sz="2400" b="0" i="1" smtClean="0">
                                      <a:latin typeface="Cambria Math" panose="02040503050406030204" pitchFamily="18" charset="0"/>
                                      <a:ea typeface="Cambria Math" panose="02040503050406030204" pitchFamily="18" charset="0"/>
                                    </a:rPr>
                                    <m:t>∗</m:t>
                                  </m:r>
                                </m:sup>
                              </m:sSup>
                            </m:e>
                          </m:d>
                        </m:num>
                        <m:den>
                          <m:r>
                            <a:rPr lang="cs-CZ" sz="2400" i="1" smtClean="0">
                              <a:latin typeface="Cambria Math" panose="02040503050406030204" pitchFamily="18" charset="0"/>
                              <a:ea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𝑡</m:t>
                          </m:r>
                        </m:den>
                      </m:f>
                      <m:r>
                        <a:rPr lang="cs-CZ" sz="2400" b="0" i="1" smtClean="0">
                          <a:latin typeface="Cambria Math" panose="02040503050406030204" pitchFamily="18" charset="0"/>
                        </a:rPr>
                        <m:t>=−</m:t>
                      </m:r>
                      <m:r>
                        <m:rPr>
                          <m:sty m:val="p"/>
                        </m:rPr>
                        <a:rPr lang="cs-CZ" sz="2400" b="0" i="1" smtClean="0">
                          <a:latin typeface="Cambria Math" panose="02040503050406030204" pitchFamily="18" charset="0"/>
                          <a:ea typeface="Cambria Math" panose="02040503050406030204" pitchFamily="18" charset="0"/>
                        </a:rPr>
                        <m:t>∇</m:t>
                      </m:r>
                      <m:r>
                        <a:rPr lang="cs-CZ" sz="2400" b="0" i="1" smtClean="0">
                          <a:latin typeface="Cambria Math" panose="02040503050406030204" pitchFamily="18" charset="0"/>
                          <a:ea typeface="Cambria Math" panose="02040503050406030204" pitchFamily="18" charset="0"/>
                        </a:rPr>
                        <m:t>∙</m:t>
                      </m:r>
                      <m:d>
                        <m:dPr>
                          <m:begChr m:val="["/>
                          <m:endChr m:val="]"/>
                          <m:ctrlPr>
                            <a:rPr lang="cs-CZ" sz="2400" b="0" i="1" smtClean="0">
                              <a:latin typeface="Cambria Math" panose="02040503050406030204" pitchFamily="18" charset="0"/>
                              <a:ea typeface="Cambria Math" panose="02040503050406030204" pitchFamily="18" charset="0"/>
                            </a:rPr>
                          </m:ctrlPr>
                        </m:dPr>
                        <m:e>
                          <m:r>
                            <a:rPr lang="cs-CZ" sz="2400" b="0" i="1" smtClean="0">
                              <a:latin typeface="Cambria Math" panose="02040503050406030204" pitchFamily="18" charset="0"/>
                              <a:ea typeface="Cambria Math" panose="02040503050406030204" pitchFamily="18" charset="0"/>
                            </a:rPr>
                            <m:t>−</m:t>
                          </m:r>
                          <m:r>
                            <m:rPr>
                              <m:sty m:val="p"/>
                            </m:rPr>
                            <a:rPr lang="cs-CZ" sz="2400">
                              <a:latin typeface="Cambria Math" panose="02040503050406030204" pitchFamily="18" charset="0"/>
                            </a:rPr>
                            <m:t>i</m:t>
                          </m:r>
                          <m:f>
                            <m:fPr>
                              <m:ctrlPr>
                                <a:rPr lang="cs-CZ" sz="2400" i="1">
                                  <a:latin typeface="Cambria Math" panose="02040503050406030204" pitchFamily="18" charset="0"/>
                                </a:rPr>
                              </m:ctrlPr>
                            </m:fPr>
                            <m:num>
                              <m:r>
                                <a:rPr lang="cs-CZ" sz="2400" i="1">
                                  <a:latin typeface="Cambria Math" panose="02040503050406030204" pitchFamily="18" charset="0"/>
                                </a:rPr>
                                <m:t>h𝑒</m:t>
                              </m:r>
                            </m:num>
                            <m:den>
                              <m:r>
                                <a:rPr lang="cs-CZ" sz="2400" i="1">
                                  <a:latin typeface="Cambria Math" panose="02040503050406030204" pitchFamily="18" charset="0"/>
                                </a:rPr>
                                <m:t>4</m:t>
                              </m:r>
                              <m:r>
                                <a:rPr lang="cs-CZ" sz="2400" i="1">
                                  <a:latin typeface="Cambria Math" panose="02040503050406030204" pitchFamily="18" charset="0"/>
                                  <a:ea typeface="Cambria Math" panose="02040503050406030204" pitchFamily="18" charset="0"/>
                                </a:rPr>
                                <m:t>𝜋</m:t>
                              </m:r>
                              <m:r>
                                <a:rPr lang="cs-CZ" sz="2400" i="1">
                                  <a:latin typeface="Cambria Math" panose="02040503050406030204" pitchFamily="18" charset="0"/>
                                  <a:ea typeface="Cambria Math" panose="02040503050406030204" pitchFamily="18" charset="0"/>
                                </a:rPr>
                                <m:t>𝑚</m:t>
                              </m:r>
                            </m:den>
                          </m:f>
                          <m:d>
                            <m:dPr>
                              <m:ctrlPr>
                                <a:rPr lang="cs-CZ" sz="2400" i="1">
                                  <a:latin typeface="Cambria Math" panose="02040503050406030204" pitchFamily="18" charset="0"/>
                                  <a:ea typeface="Cambria Math" panose="02040503050406030204" pitchFamily="18" charset="0"/>
                                </a:rPr>
                              </m:ctrlPr>
                            </m:dPr>
                            <m:e>
                              <m:sSup>
                                <m:sSupPr>
                                  <m:ctrlPr>
                                    <a:rPr lang="cs-CZ" sz="2400" i="1">
                                      <a:latin typeface="Cambria Math" panose="02040503050406030204" pitchFamily="18" charset="0"/>
                                      <a:ea typeface="Cambria Math" panose="02040503050406030204" pitchFamily="18" charset="0"/>
                                    </a:rPr>
                                  </m:ctrlPr>
                                </m:sSupPr>
                                <m:e>
                                  <m:r>
                                    <a:rPr lang="cs-CZ" sz="2400" i="1">
                                      <a:latin typeface="Cambria Math" panose="02040503050406030204" pitchFamily="18" charset="0"/>
                                      <a:ea typeface="Cambria Math" panose="02040503050406030204" pitchFamily="18" charset="0"/>
                                    </a:rPr>
                                    <m:t>𝜓</m:t>
                                  </m:r>
                                </m:e>
                                <m:sup>
                                  <m:r>
                                    <a:rPr lang="cs-CZ" sz="2400" i="1">
                                      <a:latin typeface="Cambria Math" panose="02040503050406030204" pitchFamily="18" charset="0"/>
                                      <a:ea typeface="Cambria Math" panose="02040503050406030204" pitchFamily="18" charset="0"/>
                                    </a:rPr>
                                    <m:t>∗</m:t>
                                  </m:r>
                                </m:sup>
                              </m:sSup>
                              <m:r>
                                <m:rPr>
                                  <m:sty m:val="p"/>
                                </m:rPr>
                                <a:rPr lang="cs-CZ" sz="2400" i="1">
                                  <a:latin typeface="Cambria Math" panose="02040503050406030204" pitchFamily="18" charset="0"/>
                                  <a:ea typeface="Cambria Math" panose="02040503050406030204" pitchFamily="18" charset="0"/>
                                </a:rPr>
                                <m:t>∇</m:t>
                              </m:r>
                              <m:r>
                                <a:rPr lang="cs-CZ" sz="2400" i="1">
                                  <a:latin typeface="Cambria Math" panose="02040503050406030204" pitchFamily="18" charset="0"/>
                                  <a:ea typeface="Cambria Math" panose="02040503050406030204" pitchFamily="18" charset="0"/>
                                </a:rPr>
                                <m:t>𝜓</m:t>
                              </m:r>
                              <m:r>
                                <a:rPr lang="cs-CZ" sz="2400" i="1">
                                  <a:latin typeface="Cambria Math" panose="02040503050406030204" pitchFamily="18" charset="0"/>
                                  <a:ea typeface="Cambria Math" panose="02040503050406030204" pitchFamily="18" charset="0"/>
                                </a:rPr>
                                <m:t>−</m:t>
                              </m:r>
                              <m:r>
                                <a:rPr lang="cs-CZ" sz="2400" i="1">
                                  <a:latin typeface="Cambria Math" panose="02040503050406030204" pitchFamily="18" charset="0"/>
                                  <a:ea typeface="Cambria Math" panose="02040503050406030204" pitchFamily="18" charset="0"/>
                                </a:rPr>
                                <m:t>𝜓</m:t>
                              </m:r>
                              <m:r>
                                <m:rPr>
                                  <m:sty m:val="p"/>
                                </m:rPr>
                                <a:rPr lang="cs-CZ" sz="2400" i="1">
                                  <a:latin typeface="Cambria Math" panose="02040503050406030204" pitchFamily="18" charset="0"/>
                                  <a:ea typeface="Cambria Math" panose="02040503050406030204" pitchFamily="18" charset="0"/>
                                </a:rPr>
                                <m:t>∇</m:t>
                              </m:r>
                              <m:sSup>
                                <m:sSupPr>
                                  <m:ctrlPr>
                                    <a:rPr lang="cs-CZ" sz="2400" i="1">
                                      <a:latin typeface="Cambria Math" panose="02040503050406030204" pitchFamily="18" charset="0"/>
                                      <a:ea typeface="Cambria Math" panose="02040503050406030204" pitchFamily="18" charset="0"/>
                                    </a:rPr>
                                  </m:ctrlPr>
                                </m:sSupPr>
                                <m:e>
                                  <m:r>
                                    <a:rPr lang="cs-CZ" sz="2400" i="1">
                                      <a:latin typeface="Cambria Math" panose="02040503050406030204" pitchFamily="18" charset="0"/>
                                      <a:ea typeface="Cambria Math" panose="02040503050406030204" pitchFamily="18" charset="0"/>
                                    </a:rPr>
                                    <m:t>𝜓</m:t>
                                  </m:r>
                                </m:e>
                                <m:sup>
                                  <m:r>
                                    <a:rPr lang="cs-CZ" sz="2400" i="1">
                                      <a:latin typeface="Cambria Math" panose="02040503050406030204" pitchFamily="18" charset="0"/>
                                      <a:ea typeface="Cambria Math" panose="02040503050406030204" pitchFamily="18" charset="0"/>
                                    </a:rPr>
                                    <m:t>∗</m:t>
                                  </m:r>
                                </m:sup>
                              </m:sSup>
                            </m:e>
                          </m:d>
                        </m:e>
                      </m:d>
                    </m:oMath>
                  </m:oMathPara>
                </a14:m>
                <a:endParaRPr lang="cs-CZ" sz="2400" dirty="0"/>
              </a:p>
            </p:txBody>
          </p:sp>
        </mc:Choice>
        <mc:Fallback xmlns="">
          <p:sp>
            <p:nvSpPr>
              <p:cNvPr id="5" name="TextovéPole 4">
                <a:extLst>
                  <a:ext uri="{FF2B5EF4-FFF2-40B4-BE49-F238E27FC236}">
                    <a16:creationId xmlns:a16="http://schemas.microsoft.com/office/drawing/2014/main" id="{12AD5DE9-81C7-FC23-E9E5-C21CCE37BAF3}"/>
                  </a:ext>
                </a:extLst>
              </p:cNvPr>
              <p:cNvSpPr txBox="1">
                <a:spLocks noRot="1" noChangeAspect="1" noMove="1" noResize="1" noEditPoints="1" noAdjustHandles="1" noChangeArrowheads="1" noChangeShapeType="1" noTextEdit="1"/>
              </p:cNvSpPr>
              <p:nvPr/>
            </p:nvSpPr>
            <p:spPr>
              <a:xfrm>
                <a:off x="3368948" y="5432701"/>
                <a:ext cx="5502019" cy="821892"/>
              </a:xfrm>
              <a:prstGeom prst="rect">
                <a:avLst/>
              </a:prstGeom>
              <a:blipFill>
                <a:blip r:embed="rId2"/>
                <a:stretch>
                  <a:fillRect/>
                </a:stretch>
              </a:blipFill>
            </p:spPr>
            <p:txBody>
              <a:bodyPr/>
              <a:lstStyle/>
              <a:p>
                <a:r>
                  <a:rPr lang="cs-CZ">
                    <a:noFill/>
                  </a:rPr>
                  <a:t> </a:t>
                </a:r>
              </a:p>
            </p:txBody>
          </p:sp>
        </mc:Fallback>
      </mc:AlternateContent>
      <p:sp>
        <p:nvSpPr>
          <p:cNvPr id="7" name="TextovéPole 6">
            <a:extLst>
              <a:ext uri="{FF2B5EF4-FFF2-40B4-BE49-F238E27FC236}">
                <a16:creationId xmlns:a16="http://schemas.microsoft.com/office/drawing/2014/main" id="{CF399956-1F7D-B9C8-6B04-AB6F1BD20488}"/>
              </a:ext>
            </a:extLst>
          </p:cNvPr>
          <p:cNvSpPr txBox="1"/>
          <p:nvPr/>
        </p:nvSpPr>
        <p:spPr>
          <a:xfrm>
            <a:off x="2753099" y="697886"/>
            <a:ext cx="6664280" cy="873637"/>
          </a:xfrm>
          <a:prstGeom prst="rect">
            <a:avLst/>
          </a:prstGeom>
          <a:noFill/>
        </p:spPr>
        <p:txBody>
          <a:bodyPr wrap="square">
            <a:spAutoFit/>
          </a:bodyPr>
          <a:lstStyle/>
          <a:p>
            <a:pPr algn="ctr">
              <a:lnSpc>
                <a:spcPct val="107000"/>
              </a:lnSpc>
              <a:spcAft>
                <a:spcPts val="800"/>
              </a:spcAft>
              <a:buNone/>
            </a:pPr>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2000" dirty="0">
                <a:solidFill>
                  <a:srgbClr val="00B050"/>
                </a:solidFill>
                <a:latin typeface="Cavolini" panose="03000502040302020204" pitchFamily="66" charset="0"/>
                <a:cs typeface="Cavolini" panose="03000502040302020204" pitchFamily="66" charset="0"/>
              </a:rPr>
              <a:t> </a:t>
            </a:r>
            <a:r>
              <a:rPr lang="cs-CZ" sz="2000" dirty="0">
                <a:solidFill>
                  <a:srgbClr val="0070C0"/>
                </a:solidFill>
                <a:latin typeface="Cavolini" panose="03000502040302020204" pitchFamily="66" charset="0"/>
                <a:cs typeface="Cavolini" panose="03000502040302020204" pitchFamily="66" charset="0"/>
              </a:rPr>
              <a:t>svou tetralogii končí paragrafem</a:t>
            </a:r>
          </a:p>
          <a:p>
            <a:pPr algn="ctr">
              <a:lnSpc>
                <a:spcPct val="107000"/>
              </a:lnSpc>
              <a:spcAft>
                <a:spcPts val="800"/>
              </a:spcAft>
            </a:pPr>
            <a:r>
              <a:rPr lang="cs-CZ" sz="2200" cap="small"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O fyzikálním významu polního skaláru</a:t>
            </a:r>
            <a:r>
              <a:rPr lang="cs-CZ" sz="1900" dirty="0">
                <a:solidFill>
                  <a:srgbClr val="0070C0"/>
                </a:solidFill>
                <a:latin typeface="Cavolini" panose="03000502040302020204" pitchFamily="66" charset="0"/>
                <a:cs typeface="Cavolini" panose="03000502040302020204" pitchFamily="66" charset="0"/>
              </a:rPr>
              <a:t>.  </a:t>
            </a:r>
          </a:p>
        </p:txBody>
      </p:sp>
      <p:sp>
        <p:nvSpPr>
          <p:cNvPr id="9" name="TextovéPole 8">
            <a:extLst>
              <a:ext uri="{FF2B5EF4-FFF2-40B4-BE49-F238E27FC236}">
                <a16:creationId xmlns:a16="http://schemas.microsoft.com/office/drawing/2014/main" id="{4FCCA85B-F386-0ADA-4BDF-1245CC7CECF2}"/>
              </a:ext>
            </a:extLst>
          </p:cNvPr>
          <p:cNvSpPr txBox="1"/>
          <p:nvPr/>
        </p:nvSpPr>
        <p:spPr>
          <a:xfrm>
            <a:off x="11363013" y="0"/>
            <a:ext cx="550151" cy="507831"/>
          </a:xfrm>
          <a:prstGeom prst="rect">
            <a:avLst/>
          </a:prstGeom>
          <a:noFill/>
        </p:spPr>
        <p:txBody>
          <a:bodyPr wrap="none" rtlCol="0">
            <a:spAutoFit/>
          </a:bodyPr>
          <a:lstStyle/>
          <a:p>
            <a:r>
              <a:rPr lang="cs-CZ" sz="2700" dirty="0">
                <a:highlight>
                  <a:srgbClr val="FFFF00"/>
                </a:highlight>
                <a:latin typeface="Times New Roman" panose="02020603050405020304" pitchFamily="18" charset="0"/>
                <a:cs typeface="Times New Roman" panose="02020603050405020304" pitchFamily="18" charset="0"/>
              </a:rPr>
              <a:t>IV</a:t>
            </a:r>
          </a:p>
        </p:txBody>
      </p:sp>
    </p:spTree>
    <p:extLst>
      <p:ext uri="{BB962C8B-B14F-4D97-AF65-F5344CB8AC3E}">
        <p14:creationId xmlns:p14="http://schemas.microsoft.com/office/powerpoint/2010/main" val="366754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A3201E3A-54F6-BAA3-0EAB-A033806A5FAA}"/>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 name="TextovéPole 2">
            <a:extLst>
              <a:ext uri="{FF2B5EF4-FFF2-40B4-BE49-F238E27FC236}">
                <a16:creationId xmlns:a16="http://schemas.microsoft.com/office/drawing/2014/main" id="{EFF4BA0C-A96F-77B3-B463-7A689E6C7D11}"/>
              </a:ext>
            </a:extLst>
          </p:cNvPr>
          <p:cNvSpPr txBox="1"/>
          <p:nvPr/>
        </p:nvSpPr>
        <p:spPr>
          <a:xfrm>
            <a:off x="2543913" y="28602"/>
            <a:ext cx="7052574" cy="461665"/>
          </a:xfrm>
          <a:prstGeom prst="rect">
            <a:avLst/>
          </a:prstGeom>
          <a:noFill/>
        </p:spPr>
        <p:txBody>
          <a:bodyPr wrap="square" rtlCol="0">
            <a:spAutoFit/>
          </a:bodyPr>
          <a:lstStyle/>
          <a:p>
            <a:r>
              <a:rPr lang="cs-CZ" sz="2400" cap="small" dirty="0" err="1">
                <a:solidFill>
                  <a:srgbClr val="70AD47">
                    <a:lumMod val="50000"/>
                  </a:srgbClr>
                </a:solidFill>
                <a:latin typeface="Calibri" panose="020F0502020204030204"/>
              </a:rPr>
              <a:t>Schrödinger</a:t>
            </a:r>
            <a:r>
              <a:rPr lang="cs-CZ" sz="2400" cap="small" dirty="0">
                <a:solidFill>
                  <a:srgbClr val="70AD47">
                    <a:lumMod val="50000"/>
                  </a:srgbClr>
                </a:solidFill>
                <a:latin typeface="Calibri" panose="020F0502020204030204"/>
              </a:rPr>
              <a:t> uvažuje o fyzikálním významu vlnové funkce </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6" name="TextovéPole 5">
            <a:extLst>
              <a:ext uri="{FF2B5EF4-FFF2-40B4-BE49-F238E27FC236}">
                <a16:creationId xmlns:a16="http://schemas.microsoft.com/office/drawing/2014/main" id="{09F56805-9648-51E9-1022-32693D11C815}"/>
              </a:ext>
            </a:extLst>
          </p:cNvPr>
          <p:cNvSpPr txBox="1"/>
          <p:nvPr/>
        </p:nvSpPr>
        <p:spPr>
          <a:xfrm>
            <a:off x="458133" y="697886"/>
            <a:ext cx="8067301" cy="409920"/>
          </a:xfrm>
          <a:prstGeom prst="rect">
            <a:avLst/>
          </a:prstGeom>
          <a:noFill/>
        </p:spPr>
        <p:txBody>
          <a:bodyPr wrap="square">
            <a:spAutoFit/>
          </a:bodyPr>
          <a:lstStyle/>
          <a:p>
            <a:pPr>
              <a:lnSpc>
                <a:spcPct val="107000"/>
              </a:lnSpc>
              <a:spcAft>
                <a:spcPts val="800"/>
              </a:spcAft>
              <a:buNone/>
            </a:pPr>
            <a:r>
              <a:rPr lang="cs-CZ" sz="2000" dirty="0">
                <a:solidFill>
                  <a:srgbClr val="0070C0"/>
                </a:solidFill>
                <a:latin typeface="Cavolini" panose="03000502040302020204" pitchFamily="66" charset="0"/>
                <a:cs typeface="Cavolini" panose="03000502040302020204" pitchFamily="66" charset="0"/>
              </a:rPr>
              <a:t>Ze</a:t>
            </a:r>
            <a:r>
              <a:rPr lang="cs-CZ" sz="2000" dirty="0">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Schrödingerových</a:t>
            </a:r>
            <a:r>
              <a:rPr lang="cs-CZ" sz="2000" dirty="0">
                <a:solidFill>
                  <a:srgbClr val="0070C0"/>
                </a:solidFill>
                <a:latin typeface="Cavolini" panose="03000502040302020204" pitchFamily="66" charset="0"/>
                <a:cs typeface="Cavolini" panose="03000502040302020204" pitchFamily="66" charset="0"/>
              </a:rPr>
              <a:t> prací a dopisů vyplývá:</a:t>
            </a:r>
          </a:p>
        </p:txBody>
      </p:sp>
      <p:sp>
        <p:nvSpPr>
          <p:cNvPr id="7" name="TextovéPole 6">
            <a:extLst>
              <a:ext uri="{FF2B5EF4-FFF2-40B4-BE49-F238E27FC236}">
                <a16:creationId xmlns:a16="http://schemas.microsoft.com/office/drawing/2014/main" id="{8F79E9F9-05A5-DE2B-5EEB-30B64D0EEC2A}"/>
              </a:ext>
            </a:extLst>
          </p:cNvPr>
          <p:cNvSpPr txBox="1"/>
          <p:nvPr/>
        </p:nvSpPr>
        <p:spPr>
          <a:xfrm>
            <a:off x="818016" y="1799361"/>
            <a:ext cx="8729880" cy="707886"/>
          </a:xfrm>
          <a:prstGeom prst="rect">
            <a:avLst/>
          </a:prstGeom>
          <a:noFill/>
        </p:spPr>
        <p:txBody>
          <a:bodyPr wrap="square" rtlCol="0">
            <a:spAutoFit/>
          </a:bodyPr>
          <a:lstStyle/>
          <a:p>
            <a:pPr marL="342900" indent="-342900">
              <a:buFont typeface="Wingdings" panose="05000000000000000000" pitchFamily="2" charset="2"/>
              <a:buChar char="Ø"/>
            </a:pPr>
            <a:r>
              <a:rPr lang="cs-CZ" sz="2000" dirty="0">
                <a:solidFill>
                  <a:srgbClr val="0070C0"/>
                </a:solidFill>
                <a:latin typeface="Cavolini" panose="03000502040302020204" pitchFamily="66" charset="0"/>
                <a:cs typeface="Cavolini" panose="03000502040302020204" pitchFamily="66" charset="0"/>
              </a:rPr>
              <a:t>vlnové funkci </a:t>
            </a:r>
            <a:r>
              <a:rPr lang="cs-CZ" sz="2000" i="1" dirty="0">
                <a:solidFill>
                  <a:srgbClr val="0070C0"/>
                </a:solidFill>
                <a:latin typeface="Cavolini" panose="03000502040302020204" pitchFamily="66" charset="0"/>
                <a:cs typeface="Cavolini" panose="03000502040302020204" pitchFamily="66" charset="0"/>
              </a:rPr>
              <a:t>ψ </a:t>
            </a:r>
            <a:r>
              <a:rPr lang="cs-CZ" sz="2000" dirty="0">
                <a:solidFill>
                  <a:srgbClr val="0070C0"/>
                </a:solidFill>
                <a:latin typeface="Cavolini" panose="03000502040302020204" pitchFamily="66" charset="0"/>
                <a:cs typeface="Cavolini" panose="03000502040302020204" pitchFamily="66" charset="0"/>
              </a:rPr>
              <a:t>přiřazuje fyzikální význam jako světelné vlně – tj. e</a:t>
            </a:r>
            <a:r>
              <a:rPr lang="pl-PL" sz="2000" dirty="0">
                <a:solidFill>
                  <a:srgbClr val="0070C0"/>
                </a:solidFill>
                <a:latin typeface="Cavolini" panose="03000502040302020204" pitchFamily="66" charset="0"/>
                <a:cs typeface="Cavolini" panose="03000502040302020204" pitchFamily="66" charset="0"/>
              </a:rPr>
              <a:t>lektron je rozprostřená vlna v prostoru</a:t>
            </a:r>
            <a:r>
              <a:rPr lang="cs-CZ" sz="2000" dirty="0">
                <a:solidFill>
                  <a:srgbClr val="0070C0"/>
                </a:solidFill>
                <a:latin typeface="Cavolini" panose="03000502040302020204" pitchFamily="66" charset="0"/>
                <a:cs typeface="Cavolini" panose="03000502040302020204" pitchFamily="66" charset="0"/>
              </a:rPr>
              <a:t>  </a:t>
            </a:r>
          </a:p>
        </p:txBody>
      </p:sp>
      <p:sp>
        <p:nvSpPr>
          <p:cNvPr id="8" name="TextovéPole 7">
            <a:extLst>
              <a:ext uri="{FF2B5EF4-FFF2-40B4-BE49-F238E27FC236}">
                <a16:creationId xmlns:a16="http://schemas.microsoft.com/office/drawing/2014/main" id="{2E67CBDF-37F2-C903-9705-DE2C384F87F8}"/>
              </a:ext>
            </a:extLst>
          </p:cNvPr>
          <p:cNvSpPr txBox="1"/>
          <p:nvPr/>
        </p:nvSpPr>
        <p:spPr>
          <a:xfrm>
            <a:off x="450459" y="4465490"/>
            <a:ext cx="10889893" cy="1015663"/>
          </a:xfrm>
          <a:prstGeom prst="rect">
            <a:avLst/>
          </a:prstGeom>
          <a:noFill/>
        </p:spPr>
        <p:txBody>
          <a:bodyPr wrap="square" rtlCol="0">
            <a:spAutoFit/>
          </a:bodyPr>
          <a:lstStyle/>
          <a:p>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Schrödingerova</a:t>
            </a:r>
            <a:r>
              <a:rPr lang="cs-CZ" sz="2000" dirty="0">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epistemologická pozice </a:t>
            </a:r>
            <a:r>
              <a:rPr lang="cs-CZ" sz="2000" dirty="0">
                <a:latin typeface="Cavolini" panose="03000502040302020204" pitchFamily="66" charset="0"/>
                <a:cs typeface="Cavolini" panose="03000502040302020204" pitchFamily="66" charset="0"/>
              </a:rPr>
              <a:t>- </a:t>
            </a:r>
            <a:r>
              <a:rPr lang="cs-CZ" sz="2000" dirty="0">
                <a:solidFill>
                  <a:srgbClr val="0070C0"/>
                </a:solidFill>
                <a:latin typeface="Cavolini" panose="03000502040302020204" pitchFamily="66" charset="0"/>
                <a:cs typeface="Cavolini" panose="03000502040302020204" pitchFamily="66" charset="0"/>
              </a:rPr>
              <a:t>snaha zachovat spojitý a názorný obraz fyzikální reality („</a:t>
            </a:r>
            <a:r>
              <a:rPr lang="cs-CZ" sz="2000" dirty="0" err="1">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Anschaulichkeit</a:t>
            </a:r>
            <a:r>
              <a:rPr lang="cs-CZ" sz="2000" dirty="0">
                <a:solidFill>
                  <a:srgbClr val="0070C0"/>
                </a:solidFill>
                <a:latin typeface="Cavolini" panose="03000502040302020204" pitchFamily="66" charset="0"/>
                <a:cs typeface="Cavolini" panose="03000502040302020204" pitchFamily="66" charset="0"/>
              </a:rPr>
              <a:t>“), který byl charakteristický pro klasickou teorii polí</a:t>
            </a:r>
            <a:r>
              <a:rPr lang="cs-CZ" dirty="0">
                <a:solidFill>
                  <a:srgbClr val="0070C0"/>
                </a:solidFill>
                <a:latin typeface="Cavolini" panose="03000502040302020204" pitchFamily="66" charset="0"/>
                <a:cs typeface="Cavolini" panose="03000502040302020204" pitchFamily="66" charset="0"/>
              </a:rPr>
              <a:t> </a:t>
            </a:r>
          </a:p>
        </p:txBody>
      </p:sp>
      <p:sp>
        <p:nvSpPr>
          <p:cNvPr id="9" name="TextovéPole 8">
            <a:extLst>
              <a:ext uri="{FF2B5EF4-FFF2-40B4-BE49-F238E27FC236}">
                <a16:creationId xmlns:a16="http://schemas.microsoft.com/office/drawing/2014/main" id="{9ED81A0E-6313-7B54-A2B5-674707144AE2}"/>
              </a:ext>
            </a:extLst>
          </p:cNvPr>
          <p:cNvSpPr txBox="1"/>
          <p:nvPr/>
        </p:nvSpPr>
        <p:spPr>
          <a:xfrm>
            <a:off x="818015" y="3281193"/>
            <a:ext cx="10594055" cy="1015663"/>
          </a:xfrm>
          <a:prstGeom prst="rect">
            <a:avLst/>
          </a:prstGeom>
          <a:noFill/>
        </p:spPr>
        <p:txBody>
          <a:bodyPr wrap="square" rtlCol="0">
            <a:spAutoFit/>
          </a:bodyPr>
          <a:lstStyle/>
          <a:p>
            <a:pPr marL="342900" indent="-342900">
              <a:buFont typeface="Wingdings" panose="05000000000000000000" pitchFamily="2" charset="2"/>
              <a:buChar char="Ø"/>
            </a:pPr>
            <a:r>
              <a:rPr lang="cs-CZ" sz="2000" dirty="0">
                <a:solidFill>
                  <a:srgbClr val="0070C0"/>
                </a:solidFill>
                <a:latin typeface="Cavolini" panose="03000502040302020204" pitchFamily="66" charset="0"/>
                <a:cs typeface="Cavolini" panose="03000502040302020204" pitchFamily="66" charset="0"/>
              </a:rPr>
              <a:t>Požadavek/přání, že matematický formalismus by měl reprezentovat skutečné fyzikální procesy v prostoru a čase, nikoli být jen pravidly pro výpočty   </a:t>
            </a:r>
          </a:p>
        </p:txBody>
      </p:sp>
      <p:sp>
        <p:nvSpPr>
          <p:cNvPr id="4" name="TextovéPole 3">
            <a:extLst>
              <a:ext uri="{FF2B5EF4-FFF2-40B4-BE49-F238E27FC236}">
                <a16:creationId xmlns:a16="http://schemas.microsoft.com/office/drawing/2014/main" id="{6AF549DA-1EC8-9925-7725-B38A7836E844}"/>
              </a:ext>
            </a:extLst>
          </p:cNvPr>
          <p:cNvSpPr txBox="1"/>
          <p:nvPr/>
        </p:nvSpPr>
        <p:spPr>
          <a:xfrm>
            <a:off x="809051" y="1207689"/>
            <a:ext cx="8729880" cy="400110"/>
          </a:xfrm>
          <a:prstGeom prst="rect">
            <a:avLst/>
          </a:prstGeom>
          <a:noFill/>
        </p:spPr>
        <p:txBody>
          <a:bodyPr wrap="square" rtlCol="0">
            <a:spAutoFit/>
          </a:bodyPr>
          <a:lstStyle/>
          <a:p>
            <a:pPr marL="342900" indent="-342900">
              <a:buFont typeface="Wingdings" panose="05000000000000000000" pitchFamily="2" charset="2"/>
              <a:buChar char="Ø"/>
            </a:pPr>
            <a:r>
              <a:rPr lang="cs-CZ" sz="2000" dirty="0">
                <a:solidFill>
                  <a:srgbClr val="0070C0"/>
                </a:solidFill>
                <a:latin typeface="Cavolini" panose="03000502040302020204" pitchFamily="66" charset="0"/>
                <a:cs typeface="Cavolini" panose="03000502040302020204" pitchFamily="66" charset="0"/>
              </a:rPr>
              <a:t>funkci </a:t>
            </a:r>
            <a:r>
              <a:rPr lang="cs-CZ" sz="2000" i="1" dirty="0">
                <a:solidFill>
                  <a:srgbClr val="0070C0"/>
                </a:solidFill>
                <a:latin typeface="Cavolini" panose="03000502040302020204" pitchFamily="66" charset="0"/>
                <a:cs typeface="Cavolini" panose="03000502040302020204" pitchFamily="66" charset="0"/>
              </a:rPr>
              <a:t>ψ </a:t>
            </a:r>
            <a:r>
              <a:rPr lang="cs-CZ" sz="2000" dirty="0">
                <a:solidFill>
                  <a:srgbClr val="0070C0"/>
                </a:solidFill>
                <a:latin typeface="Cavolini" panose="03000502040302020204" pitchFamily="66" charset="0"/>
                <a:cs typeface="Cavolini" panose="03000502040302020204" pitchFamily="66" charset="0"/>
              </a:rPr>
              <a:t>spojuje s jistým kmitavým dějem v atomu</a:t>
            </a:r>
          </a:p>
        </p:txBody>
      </p:sp>
      <p:sp>
        <p:nvSpPr>
          <p:cNvPr id="5" name="TextovéPole 4">
            <a:extLst>
              <a:ext uri="{FF2B5EF4-FFF2-40B4-BE49-F238E27FC236}">
                <a16:creationId xmlns:a16="http://schemas.microsoft.com/office/drawing/2014/main" id="{800EEDDC-3C1F-8B67-D6C2-2709BABA876C}"/>
              </a:ext>
            </a:extLst>
          </p:cNvPr>
          <p:cNvSpPr txBox="1"/>
          <p:nvPr/>
        </p:nvSpPr>
        <p:spPr>
          <a:xfrm>
            <a:off x="458133" y="5698597"/>
            <a:ext cx="10702926" cy="707886"/>
          </a:xfrm>
          <a:prstGeom prst="rect">
            <a:avLst/>
          </a:prstGeom>
          <a:noFill/>
        </p:spPr>
        <p:txBody>
          <a:bodyPr wrap="square" rtlCol="0">
            <a:spAutoFit/>
          </a:bodyPr>
          <a:lstStyle/>
          <a:p>
            <a:r>
              <a:rPr lang="cs-CZ" sz="2000" dirty="0" err="1">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Schrödinger</a:t>
            </a:r>
            <a:r>
              <a:rPr lang="cs-CZ" sz="2000" dirty="0">
                <a:solidFill>
                  <a:srgbClr val="00B05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 </a:t>
            </a:r>
            <a:r>
              <a:rPr lang="cs-CZ" sz="2000" dirty="0">
                <a:solidFill>
                  <a:srgbClr val="0070C0"/>
                </a:solidFill>
                <a:latin typeface="Cavolini" panose="03000502040302020204" pitchFamily="66" charset="0"/>
                <a:cs typeface="Cavolini" panose="03000502040302020204" pitchFamily="66" charset="0"/>
              </a:rPr>
              <a:t>připouští, že „čistě realistická interpretace naráží na obtíže“, ale stále ji považuje za filosoficky žádoucí.</a:t>
            </a:r>
          </a:p>
        </p:txBody>
      </p:sp>
      <p:sp>
        <p:nvSpPr>
          <p:cNvPr id="10" name="TextovéPole 9">
            <a:extLst>
              <a:ext uri="{FF2B5EF4-FFF2-40B4-BE49-F238E27FC236}">
                <a16:creationId xmlns:a16="http://schemas.microsoft.com/office/drawing/2014/main" id="{AC1A6EED-1E16-EEBA-AE86-1DA1BE95E2C5}"/>
              </a:ext>
            </a:extLst>
          </p:cNvPr>
          <p:cNvSpPr txBox="1"/>
          <p:nvPr/>
        </p:nvSpPr>
        <p:spPr>
          <a:xfrm>
            <a:off x="853874" y="2690534"/>
            <a:ext cx="10369937" cy="400110"/>
          </a:xfrm>
          <a:prstGeom prst="rect">
            <a:avLst/>
          </a:prstGeom>
          <a:noFill/>
        </p:spPr>
        <p:txBody>
          <a:bodyPr wrap="square" rtlCol="0">
            <a:spAutoFit/>
          </a:bodyPr>
          <a:lstStyle/>
          <a:p>
            <a:pPr marL="342900" indent="-342900">
              <a:buFont typeface="Wingdings" panose="05000000000000000000" pitchFamily="2" charset="2"/>
              <a:buChar char="Ø"/>
            </a:pPr>
            <a:r>
              <a:rPr lang="cs-CZ" sz="2000" dirty="0">
                <a:solidFill>
                  <a:srgbClr val="0070C0"/>
                </a:solidFill>
                <a:latin typeface="Cavolini" panose="03000502040302020204" pitchFamily="66" charset="0"/>
                <a:cs typeface="Cavolini" panose="03000502040302020204" pitchFamily="66" charset="0"/>
              </a:rPr>
              <a:t>později už neinterpretuje </a:t>
            </a:r>
            <a:r>
              <a:rPr lang="cs-CZ" sz="2000" i="1" dirty="0">
                <a:solidFill>
                  <a:srgbClr val="0070C0"/>
                </a:solidFill>
                <a:latin typeface="Cavolini" panose="03000502040302020204" pitchFamily="66" charset="0"/>
                <a:cs typeface="Cavolini" panose="03000502040302020204" pitchFamily="66" charset="0"/>
              </a:rPr>
              <a:t>ψ, </a:t>
            </a:r>
            <a:r>
              <a:rPr lang="cs-CZ" sz="2000" dirty="0">
                <a:solidFill>
                  <a:srgbClr val="0070C0"/>
                </a:solidFill>
                <a:latin typeface="Cavolini" panose="03000502040302020204" pitchFamily="66" charset="0"/>
                <a:cs typeface="Cavolini" panose="03000502040302020204" pitchFamily="66" charset="0"/>
              </a:rPr>
              <a:t>ale </a:t>
            </a:r>
            <a:r>
              <a:rPr lang="cs-CZ" sz="2000" i="1" dirty="0" err="1">
                <a:solidFill>
                  <a:srgbClr val="0070C0"/>
                </a:solidFill>
                <a:latin typeface="Cavolini" panose="03000502040302020204" pitchFamily="66" charset="0"/>
                <a:cs typeface="Cavolini" panose="03000502040302020204" pitchFamily="66" charset="0"/>
              </a:rPr>
              <a:t>ψψ</a:t>
            </a:r>
            <a:r>
              <a:rPr lang="cs-CZ" sz="2000" i="1" baseline="30000" dirty="0">
                <a:solidFill>
                  <a:srgbClr val="0070C0"/>
                </a:solidFill>
                <a:latin typeface="Cavolini" panose="03000502040302020204" pitchFamily="66" charset="0"/>
                <a:cs typeface="Cavolini" panose="03000502040302020204" pitchFamily="66" charset="0"/>
              </a:rPr>
              <a:t>*</a:t>
            </a:r>
            <a:r>
              <a:rPr lang="cs-CZ" sz="2000" i="1" dirty="0">
                <a:solidFill>
                  <a:srgbClr val="0070C0"/>
                </a:solidFill>
                <a:latin typeface="Cavolini" panose="03000502040302020204" pitchFamily="66" charset="0"/>
                <a:cs typeface="Cavolini" panose="03000502040302020204" pitchFamily="66" charset="0"/>
              </a:rPr>
              <a:t> </a:t>
            </a:r>
            <a:r>
              <a:rPr lang="cs-CZ" sz="2000" dirty="0">
                <a:solidFill>
                  <a:srgbClr val="0070C0"/>
                </a:solidFill>
                <a:latin typeface="Cavolini" panose="03000502040302020204" pitchFamily="66" charset="0"/>
                <a:cs typeface="Cavolini" panose="03000502040302020204" pitchFamily="66" charset="0"/>
              </a:rPr>
              <a:t> (zcela jiný význam než Born!)</a:t>
            </a:r>
          </a:p>
        </p:txBody>
      </p:sp>
    </p:spTree>
    <p:extLst>
      <p:ext uri="{BB962C8B-B14F-4D97-AF65-F5344CB8AC3E}">
        <p14:creationId xmlns:p14="http://schemas.microsoft.com/office/powerpoint/2010/main" val="3495066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802E3-9160-CBFE-71FA-3A1AFF96D3DE}"/>
            </a:ext>
          </a:extLst>
        </p:cNvPr>
        <p:cNvGrpSpPr/>
        <p:nvPr/>
      </p:nvGrpSpPr>
      <p:grpSpPr>
        <a:xfrm>
          <a:off x="0" y="0"/>
          <a:ext cx="0" cy="0"/>
          <a:chOff x="0" y="0"/>
          <a:chExt cx="0" cy="0"/>
        </a:xfrm>
      </p:grpSpPr>
      <p:sp>
        <p:nvSpPr>
          <p:cNvPr id="2" name="TextovéPole 1">
            <a:extLst>
              <a:ext uri="{FF2B5EF4-FFF2-40B4-BE49-F238E27FC236}">
                <a16:creationId xmlns:a16="http://schemas.microsoft.com/office/drawing/2014/main" id="{B5BC1575-3670-A07E-22A8-794A98B87387}"/>
              </a:ext>
            </a:extLst>
          </p:cNvPr>
          <p:cNvSpPr txBox="1"/>
          <p:nvPr/>
        </p:nvSpPr>
        <p:spPr>
          <a:xfrm>
            <a:off x="882007" y="1381113"/>
            <a:ext cx="4635632" cy="1754326"/>
          </a:xfrm>
          <a:prstGeom prst="rect">
            <a:avLst/>
          </a:prstGeom>
          <a:noFill/>
        </p:spPr>
        <p:txBody>
          <a:bodyPr wrap="square">
            <a:spAutoFit/>
          </a:bodyPr>
          <a:lstStyle/>
          <a:p>
            <a:r>
              <a:rPr lang="de-DE" sz="2000" i="1" dirty="0">
                <a:solidFill>
                  <a:schemeClr val="tx1">
                    <a:lumMod val="50000"/>
                    <a:lumOff val="50000"/>
                  </a:schemeClr>
                </a:solidFill>
              </a:rPr>
              <a:t>Gar Manches rechnet Erwin schon</a:t>
            </a:r>
            <a:br>
              <a:rPr lang="de-DE" sz="2000" i="1" dirty="0">
                <a:solidFill>
                  <a:schemeClr val="tx1">
                    <a:lumMod val="50000"/>
                    <a:lumOff val="50000"/>
                  </a:schemeClr>
                </a:solidFill>
              </a:rPr>
            </a:br>
            <a:r>
              <a:rPr lang="de-DE" sz="2000" i="1" dirty="0">
                <a:solidFill>
                  <a:schemeClr val="tx1">
                    <a:lumMod val="50000"/>
                    <a:lumOff val="50000"/>
                  </a:schemeClr>
                </a:solidFill>
              </a:rPr>
              <a:t>Mit seiner Wellenfunktion.</a:t>
            </a:r>
            <a:br>
              <a:rPr lang="de-DE" sz="2000" i="1" dirty="0">
                <a:solidFill>
                  <a:schemeClr val="tx1">
                    <a:lumMod val="50000"/>
                    <a:lumOff val="50000"/>
                  </a:schemeClr>
                </a:solidFill>
              </a:rPr>
            </a:br>
            <a:r>
              <a:rPr lang="de-DE" sz="2000" i="1" dirty="0">
                <a:solidFill>
                  <a:schemeClr val="tx1">
                    <a:lumMod val="50000"/>
                    <a:lumOff val="50000"/>
                  </a:schemeClr>
                </a:solidFill>
              </a:rPr>
              <a:t>Nur wissen möcht´ man gerne wohl,</a:t>
            </a:r>
            <a:br>
              <a:rPr lang="de-DE" sz="2000" i="1" dirty="0">
                <a:solidFill>
                  <a:schemeClr val="tx1">
                    <a:lumMod val="50000"/>
                    <a:lumOff val="50000"/>
                  </a:schemeClr>
                </a:solidFill>
              </a:rPr>
            </a:br>
            <a:r>
              <a:rPr lang="de-DE" sz="2000" i="1" dirty="0">
                <a:solidFill>
                  <a:schemeClr val="tx1">
                    <a:lumMod val="50000"/>
                    <a:lumOff val="50000"/>
                  </a:schemeClr>
                </a:solidFill>
              </a:rPr>
              <a:t>Was man sich dabei </a:t>
            </a:r>
            <a:r>
              <a:rPr lang="de-DE" sz="2000" i="1" dirty="0" err="1">
                <a:solidFill>
                  <a:schemeClr val="tx1">
                    <a:lumMod val="50000"/>
                    <a:lumOff val="50000"/>
                  </a:schemeClr>
                </a:solidFill>
              </a:rPr>
              <a:t>vorstell´n</a:t>
            </a:r>
            <a:r>
              <a:rPr lang="de-DE" sz="2000" i="1" dirty="0">
                <a:solidFill>
                  <a:schemeClr val="tx1">
                    <a:lumMod val="50000"/>
                    <a:lumOff val="50000"/>
                  </a:schemeClr>
                </a:solidFill>
              </a:rPr>
              <a:t> soll.</a:t>
            </a:r>
            <a:endParaRPr lang="cs-CZ" sz="2000" i="1" dirty="0">
              <a:solidFill>
                <a:schemeClr val="tx1">
                  <a:lumMod val="50000"/>
                  <a:lumOff val="50000"/>
                </a:schemeClr>
              </a:solidFill>
            </a:endParaRPr>
          </a:p>
          <a:p>
            <a:pPr algn="r"/>
            <a:endParaRPr lang="cs-CZ" sz="800" i="1" dirty="0"/>
          </a:p>
          <a:p>
            <a:pPr algn="r"/>
            <a:r>
              <a:rPr lang="en-GB" sz="2000" dirty="0">
                <a:solidFill>
                  <a:srgbClr val="5F5F5F"/>
                </a:solidFill>
              </a:rPr>
              <a:t>W. </a:t>
            </a:r>
            <a:r>
              <a:rPr lang="en-GB" sz="2000" dirty="0" err="1">
                <a:solidFill>
                  <a:srgbClr val="5F5F5F"/>
                </a:solidFill>
              </a:rPr>
              <a:t>Hückel</a:t>
            </a:r>
            <a:r>
              <a:rPr lang="cs-CZ" sz="2000" dirty="0">
                <a:solidFill>
                  <a:srgbClr val="5F5F5F"/>
                </a:solidFill>
              </a:rPr>
              <a:t> </a:t>
            </a:r>
            <a:r>
              <a:rPr lang="de-DE" sz="2000" i="1" dirty="0"/>
              <a:t>(1926)</a:t>
            </a:r>
            <a:endParaRPr lang="cs-CZ" sz="2000" dirty="0"/>
          </a:p>
        </p:txBody>
      </p:sp>
      <p:sp>
        <p:nvSpPr>
          <p:cNvPr id="3" name="Obdélník 2">
            <a:extLst>
              <a:ext uri="{FF2B5EF4-FFF2-40B4-BE49-F238E27FC236}">
                <a16:creationId xmlns:a16="http://schemas.microsoft.com/office/drawing/2014/main" id="{EF9DA6E3-38AD-928F-4B8C-700940C33A89}"/>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D67F8395-566C-0E55-E678-BE3C7B4C215B}"/>
              </a:ext>
            </a:extLst>
          </p:cNvPr>
          <p:cNvSpPr txBox="1"/>
          <p:nvPr/>
        </p:nvSpPr>
        <p:spPr>
          <a:xfrm>
            <a:off x="4061627" y="28602"/>
            <a:ext cx="4101984" cy="461665"/>
          </a:xfrm>
          <a:prstGeom prst="rect">
            <a:avLst/>
          </a:prstGeom>
          <a:noFill/>
        </p:spPr>
        <p:txBody>
          <a:bodyPr wrap="square" rtlCol="0">
            <a:spAutoFit/>
          </a:bodyPr>
          <a:lstStyle/>
          <a:p>
            <a:pPr algn="ctr"/>
            <a:r>
              <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rPr>
              <a:t>fyzikální význam vlnové funkce </a:t>
            </a:r>
          </a:p>
        </p:txBody>
      </p:sp>
      <p:sp>
        <p:nvSpPr>
          <p:cNvPr id="6" name="TextovéPole 5">
            <a:extLst>
              <a:ext uri="{FF2B5EF4-FFF2-40B4-BE49-F238E27FC236}">
                <a16:creationId xmlns:a16="http://schemas.microsoft.com/office/drawing/2014/main" id="{6B2D2D87-EE93-6C04-2ED4-3874904ECEA8}"/>
              </a:ext>
            </a:extLst>
          </p:cNvPr>
          <p:cNvSpPr txBox="1"/>
          <p:nvPr/>
        </p:nvSpPr>
        <p:spPr>
          <a:xfrm>
            <a:off x="6753889" y="1535954"/>
            <a:ext cx="3047214" cy="1173270"/>
          </a:xfrm>
          <a:prstGeom prst="rect">
            <a:avLst/>
          </a:prstGeom>
          <a:noFill/>
        </p:spPr>
        <p:txBody>
          <a:bodyPr wrap="square">
            <a:spAutoFit/>
          </a:bodyPr>
          <a:lstStyle/>
          <a:p>
            <a:pPr>
              <a:lnSpc>
                <a:spcPct val="107000"/>
              </a:lnSpc>
              <a:spcAft>
                <a:spcPts val="800"/>
              </a:spcAft>
              <a:buNone/>
            </a:pPr>
            <a:r>
              <a:rPr lang="cs-CZ" sz="2200" kern="100" dirty="0">
                <a:solidFill>
                  <a:srgbClr val="00B050"/>
                </a:solidFill>
                <a:effectLst/>
                <a:latin typeface="Ink Free" panose="03080402000500000000" pitchFamily="66" charset="0"/>
                <a:ea typeface="Aptos" panose="020B0004020202020204" pitchFamily="34" charset="0"/>
                <a:cs typeface="Times New Roman" panose="02020603050405020304" pitchFamily="18" charset="0"/>
              </a:rPr>
              <a:t>Vlny přes listy,</a:t>
            </a:r>
            <a:br>
              <a:rPr lang="cs-CZ" sz="2200" kern="100" dirty="0">
                <a:solidFill>
                  <a:srgbClr val="00B050"/>
                </a:solidFill>
                <a:effectLst/>
                <a:latin typeface="Ink Free" panose="03080402000500000000" pitchFamily="66" charset="0"/>
                <a:ea typeface="Aptos" panose="020B0004020202020204" pitchFamily="34" charset="0"/>
                <a:cs typeface="Times New Roman" panose="02020603050405020304" pitchFamily="18" charset="0"/>
              </a:rPr>
            </a:br>
            <a:r>
              <a:rPr lang="cs-CZ" sz="2200" kern="100" dirty="0">
                <a:solidFill>
                  <a:srgbClr val="00B050"/>
                </a:solidFill>
                <a:effectLst/>
                <a:latin typeface="Ink Free" panose="03080402000500000000" pitchFamily="66" charset="0"/>
                <a:ea typeface="Aptos" panose="020B0004020202020204" pitchFamily="34" charset="0"/>
                <a:cs typeface="Times New Roman" panose="02020603050405020304" pitchFamily="18" charset="0"/>
              </a:rPr>
              <a:t>počty padají jako déšť,</a:t>
            </a:r>
            <a:br>
              <a:rPr lang="cs-CZ" sz="2200" kern="100" dirty="0">
                <a:solidFill>
                  <a:srgbClr val="00B050"/>
                </a:solidFill>
                <a:effectLst/>
                <a:latin typeface="Ink Free" panose="03080402000500000000" pitchFamily="66" charset="0"/>
                <a:ea typeface="Aptos" panose="020B0004020202020204" pitchFamily="34" charset="0"/>
                <a:cs typeface="Times New Roman" panose="02020603050405020304" pitchFamily="18" charset="0"/>
              </a:rPr>
            </a:br>
            <a:r>
              <a:rPr lang="cs-CZ" sz="2200" kern="100" dirty="0">
                <a:solidFill>
                  <a:srgbClr val="00B050"/>
                </a:solidFill>
                <a:effectLst/>
                <a:latin typeface="Ink Free" panose="03080402000500000000" pitchFamily="66" charset="0"/>
                <a:ea typeface="Aptos" panose="020B0004020202020204" pitchFamily="34" charset="0"/>
                <a:cs typeface="Times New Roman" panose="02020603050405020304" pitchFamily="18" charset="0"/>
              </a:rPr>
              <a:t>smysl se schoval.</a:t>
            </a:r>
          </a:p>
        </p:txBody>
      </p:sp>
      <p:sp>
        <p:nvSpPr>
          <p:cNvPr id="5" name="AutoShape 2">
            <a:extLst>
              <a:ext uri="{FF2B5EF4-FFF2-40B4-BE49-F238E27FC236}">
                <a16:creationId xmlns:a16="http://schemas.microsoft.com/office/drawing/2014/main" id="{95CBA7E4-D593-938E-C723-008ED18CDEF0}"/>
              </a:ext>
            </a:extLst>
          </p:cNvPr>
          <p:cNvSpPr>
            <a:spLocks noChangeAspect="1" noChangeArrowheads="1"/>
          </p:cNvSpPr>
          <p:nvPr/>
        </p:nvSpPr>
        <p:spPr bwMode="auto">
          <a:xfrm>
            <a:off x="5943600" y="3796554"/>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10" name="Obrázek 9" descr="Obsah obrázku kresba, skica, obraz, Dětské kresby&#10;&#10;Obsah generovaný pomocí AI může být nesprávný.">
            <a:extLst>
              <a:ext uri="{FF2B5EF4-FFF2-40B4-BE49-F238E27FC236}">
                <a16:creationId xmlns:a16="http://schemas.microsoft.com/office/drawing/2014/main" id="{CA02C868-B4B3-E36F-D001-A0B2062236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0211" y="2393573"/>
            <a:ext cx="2922495" cy="4383743"/>
          </a:xfrm>
          <a:prstGeom prst="rect">
            <a:avLst/>
          </a:prstGeom>
        </p:spPr>
      </p:pic>
      <p:sp>
        <p:nvSpPr>
          <p:cNvPr id="7" name="TextovéPole 6">
            <a:extLst>
              <a:ext uri="{FF2B5EF4-FFF2-40B4-BE49-F238E27FC236}">
                <a16:creationId xmlns:a16="http://schemas.microsoft.com/office/drawing/2014/main" id="{8C0CFE66-4EF7-E9D0-D31B-C675CA0C77A9}"/>
              </a:ext>
            </a:extLst>
          </p:cNvPr>
          <p:cNvSpPr txBox="1"/>
          <p:nvPr/>
        </p:nvSpPr>
        <p:spPr>
          <a:xfrm>
            <a:off x="5360894" y="616415"/>
            <a:ext cx="1662956" cy="461665"/>
          </a:xfrm>
          <a:prstGeom prst="rect">
            <a:avLst/>
          </a:prstGeom>
          <a:noFill/>
        </p:spPr>
        <p:txBody>
          <a:bodyPr wrap="none" rtlCol="0">
            <a:spAutoFit/>
          </a:bodyPr>
          <a:lstStyle/>
          <a:p>
            <a:r>
              <a:rPr lang="cs-CZ" sz="2400" dirty="0">
                <a:solidFill>
                  <a:srgbClr val="FF0000"/>
                </a:solidFill>
              </a:rPr>
              <a:t>nebyl jasný</a:t>
            </a:r>
          </a:p>
        </p:txBody>
      </p:sp>
      <p:sp>
        <p:nvSpPr>
          <p:cNvPr id="8" name="TextovéPole 7">
            <a:extLst>
              <a:ext uri="{FF2B5EF4-FFF2-40B4-BE49-F238E27FC236}">
                <a16:creationId xmlns:a16="http://schemas.microsoft.com/office/drawing/2014/main" id="{9428A9D1-305B-C1A8-062A-0B15E7807FC2}"/>
              </a:ext>
            </a:extLst>
          </p:cNvPr>
          <p:cNvSpPr txBox="1"/>
          <p:nvPr/>
        </p:nvSpPr>
        <p:spPr>
          <a:xfrm>
            <a:off x="7404848" y="1019562"/>
            <a:ext cx="445956" cy="461665"/>
          </a:xfrm>
          <a:prstGeom prst="rect">
            <a:avLst/>
          </a:prstGeom>
          <a:noFill/>
        </p:spPr>
        <p:txBody>
          <a:bodyPr wrap="none" rtlCol="0">
            <a:spAutoFit/>
          </a:bodyPr>
          <a:lstStyle/>
          <a:p>
            <a:r>
              <a:rPr lang="cs-CZ" sz="2400" dirty="0">
                <a:solidFill>
                  <a:srgbClr val="00B050"/>
                </a:solidFill>
              </a:rPr>
              <a:t>AI</a:t>
            </a:r>
          </a:p>
        </p:txBody>
      </p:sp>
    </p:spTree>
    <p:extLst>
      <p:ext uri="{BB962C8B-B14F-4D97-AF65-F5344CB8AC3E}">
        <p14:creationId xmlns:p14="http://schemas.microsoft.com/office/powerpoint/2010/main" val="2515766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dissolve">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4DA4FF-42BF-00F2-F60F-9DB09E8DD890}"/>
            </a:ext>
          </a:extLst>
        </p:cNvPr>
        <p:cNvGrpSpPr/>
        <p:nvPr/>
      </p:nvGrpSpPr>
      <p:grpSpPr>
        <a:xfrm>
          <a:off x="0" y="0"/>
          <a:ext cx="0" cy="0"/>
          <a:chOff x="0" y="0"/>
          <a:chExt cx="0" cy="0"/>
        </a:xfrm>
      </p:grpSpPr>
      <p:sp>
        <p:nvSpPr>
          <p:cNvPr id="4" name="Obdélník 3">
            <a:extLst>
              <a:ext uri="{FF2B5EF4-FFF2-40B4-BE49-F238E27FC236}">
                <a16:creationId xmlns:a16="http://schemas.microsoft.com/office/drawing/2014/main" id="{22C86F79-9F91-34A2-BE60-16EF857E7AA1}"/>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 name="TextovéPole 4">
            <a:extLst>
              <a:ext uri="{FF2B5EF4-FFF2-40B4-BE49-F238E27FC236}">
                <a16:creationId xmlns:a16="http://schemas.microsoft.com/office/drawing/2014/main" id="{A43070C9-9A8A-677A-AD6D-7D7B3ABFF9AE}"/>
              </a:ext>
            </a:extLst>
          </p:cNvPr>
          <p:cNvSpPr txBox="1"/>
          <p:nvPr/>
        </p:nvSpPr>
        <p:spPr>
          <a:xfrm>
            <a:off x="4061627" y="28602"/>
            <a:ext cx="4101984" cy="461665"/>
          </a:xfrm>
          <a:prstGeom prst="rect">
            <a:avLst/>
          </a:prstGeom>
          <a:noFill/>
        </p:spPr>
        <p:txBody>
          <a:bodyPr wrap="square" rtlCol="0">
            <a:spAutoFit/>
          </a:bodyPr>
          <a:lstStyle/>
          <a:p>
            <a:pPr algn="ctr"/>
            <a:r>
              <a:rPr lang="cs-CZ" sz="2400" cap="small" dirty="0">
                <a:solidFill>
                  <a:srgbClr val="70AD47">
                    <a:lumMod val="50000"/>
                  </a:srgbClr>
                </a:solidFill>
                <a:latin typeface="Calibri" panose="020F0502020204030204"/>
              </a:rPr>
              <a:t>fyzikální význam vlnové funkce </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7" name="TextovéPole 6">
            <a:extLst>
              <a:ext uri="{FF2B5EF4-FFF2-40B4-BE49-F238E27FC236}">
                <a16:creationId xmlns:a16="http://schemas.microsoft.com/office/drawing/2014/main" id="{DDC9DB90-2393-4D60-FE13-D52FCA63C463}"/>
              </a:ext>
            </a:extLst>
          </p:cNvPr>
          <p:cNvSpPr txBox="1"/>
          <p:nvPr/>
        </p:nvSpPr>
        <p:spPr>
          <a:xfrm>
            <a:off x="691788" y="900476"/>
            <a:ext cx="11177483" cy="1323439"/>
          </a:xfrm>
          <a:prstGeom prst="rect">
            <a:avLst/>
          </a:prstGeom>
          <a:noFill/>
        </p:spPr>
        <p:txBody>
          <a:bodyPr wrap="square">
            <a:spAutoFit/>
          </a:bodyPr>
          <a:lstStyle/>
          <a:p>
            <a:pPr algn="l"/>
            <a:r>
              <a:rPr lang="cs-CZ" sz="2000" b="0" i="0" u="none" strike="noStrike" baseline="0" dirty="0" err="1">
                <a:solidFill>
                  <a:srgbClr val="0070C0"/>
                </a:solidFill>
                <a:latin typeface="Cavolini" panose="03000502040302020204" pitchFamily="66" charset="0"/>
                <a:cs typeface="Cavolini" panose="03000502040302020204" pitchFamily="66" charset="0"/>
              </a:rPr>
              <a:t>Schrödinger</a:t>
            </a:r>
            <a:r>
              <a:rPr lang="cs-CZ" sz="2000" b="0" i="0" u="none" strike="noStrike" baseline="0" dirty="0">
                <a:solidFill>
                  <a:srgbClr val="0070C0"/>
                </a:solidFill>
                <a:latin typeface="Cavolini" panose="03000502040302020204" pitchFamily="66" charset="0"/>
                <a:cs typeface="Cavolini" panose="03000502040302020204" pitchFamily="66" charset="0"/>
              </a:rPr>
              <a:t>, Pauli, von Neumann dokázali, že vlnová a maticová mechanika jsou dvě podoby téže teorie. Jejich interpretace se však diametrální lišily. … K tomu se vyjádřil </a:t>
            </a:r>
            <a:r>
              <a:rPr lang="cs-CZ" sz="2000" b="0" i="0" u="none" strike="noStrike" baseline="0" dirty="0">
                <a:solidFill>
                  <a:srgbClr val="996633"/>
                </a:solidFill>
                <a:latin typeface="Cavolini" panose="03000502040302020204" pitchFamily="66" charset="0"/>
                <a:cs typeface="Cavolini" panose="03000502040302020204" pitchFamily="66" charset="0"/>
              </a:rPr>
              <a:t>Max </a:t>
            </a:r>
            <a:r>
              <a:rPr lang="cs-CZ" sz="2000" b="0" i="0" u="sng" strike="noStrike" baseline="0" dirty="0">
                <a:solidFill>
                  <a:srgbClr val="996633"/>
                </a:solidFill>
                <a:latin typeface="Cavolini" panose="03000502040302020204" pitchFamily="66" charset="0"/>
                <a:cs typeface="Cavolini" panose="03000502040302020204" pitchFamily="66" charset="0"/>
              </a:rPr>
              <a:t>Born </a:t>
            </a:r>
            <a:r>
              <a:rPr lang="cs-CZ" sz="2000" b="0" i="0" u="sng" strike="noStrike" baseline="0" dirty="0">
                <a:solidFill>
                  <a:srgbClr val="0070C0"/>
                </a:solidFill>
                <a:latin typeface="Cavolini" panose="03000502040302020204" pitchFamily="66" charset="0"/>
                <a:cs typeface="Cavolini" panose="03000502040302020204" pitchFamily="66" charset="0"/>
              </a:rPr>
              <a:t>během léta 1926</a:t>
            </a:r>
            <a:r>
              <a:rPr lang="cs-CZ" sz="2000" b="0" i="0" strike="noStrike" baseline="0" dirty="0">
                <a:solidFill>
                  <a:srgbClr val="0070C0"/>
                </a:solidFill>
                <a:latin typeface="Cavolini" panose="03000502040302020204" pitchFamily="66" charset="0"/>
                <a:cs typeface="Cavolini" panose="03000502040302020204" pitchFamily="66" charset="0"/>
              </a:rPr>
              <a:t> </a:t>
            </a:r>
            <a:r>
              <a:rPr lang="cs-CZ" sz="2000" b="0" i="0" u="none" strike="noStrike" baseline="0" dirty="0">
                <a:solidFill>
                  <a:srgbClr val="0070C0"/>
                </a:solidFill>
                <a:latin typeface="Cavolini" panose="03000502040302020204" pitchFamily="66" charset="0"/>
                <a:cs typeface="Cavolini" panose="03000502040302020204" pitchFamily="66" charset="0"/>
              </a:rPr>
              <a:t>v článku </a:t>
            </a:r>
            <a:r>
              <a:rPr lang="cs-CZ" sz="2000" b="0" u="none" strike="noStrike" baseline="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Kvantová mechanika srážkových procesů </a:t>
            </a:r>
            <a:r>
              <a:rPr lang="cs-CZ" sz="2000" b="0" u="none" strike="noStrike" baseline="0" dirty="0">
                <a:solidFill>
                  <a:srgbClr val="0070C0"/>
                </a:solidFill>
                <a:latin typeface="Cavolini" panose="03000502040302020204" pitchFamily="66" charset="0"/>
                <a:cs typeface="Cavolini" panose="03000502040302020204" pitchFamily="66" charset="0"/>
              </a:rPr>
              <a:t>(</a:t>
            </a:r>
            <a:r>
              <a:rPr lang="cs-CZ" sz="2000" b="0" i="1" u="none" strike="noStrike" baseline="0" dirty="0" err="1">
                <a:solidFill>
                  <a:srgbClr val="0070C0"/>
                </a:solidFill>
                <a:latin typeface="Cavolini" panose="03000502040302020204" pitchFamily="66" charset="0"/>
                <a:cs typeface="Cavolini" panose="03000502040302020204" pitchFamily="66" charset="0"/>
              </a:rPr>
              <a:t>Zeitschrift</a:t>
            </a:r>
            <a:r>
              <a:rPr lang="cs-CZ" sz="2000" b="0" i="1" u="none" strike="noStrike" baseline="0" dirty="0">
                <a:solidFill>
                  <a:srgbClr val="0070C0"/>
                </a:solidFill>
                <a:latin typeface="Cavolini" panose="03000502040302020204" pitchFamily="66" charset="0"/>
                <a:cs typeface="Cavolini" panose="03000502040302020204" pitchFamily="66" charset="0"/>
              </a:rPr>
              <a:t> </a:t>
            </a:r>
            <a:r>
              <a:rPr lang="cs-CZ" sz="2000" b="0" i="1" u="none" strike="noStrike" baseline="0" dirty="0" err="1">
                <a:solidFill>
                  <a:srgbClr val="0070C0"/>
                </a:solidFill>
                <a:latin typeface="Cavolini" panose="03000502040302020204" pitchFamily="66" charset="0"/>
                <a:cs typeface="Cavolini" panose="03000502040302020204" pitchFamily="66" charset="0"/>
              </a:rPr>
              <a:t>für</a:t>
            </a:r>
            <a:r>
              <a:rPr lang="cs-CZ" sz="2000" b="0" i="1" u="none" strike="noStrike" baseline="0" dirty="0">
                <a:solidFill>
                  <a:srgbClr val="0070C0"/>
                </a:solidFill>
                <a:latin typeface="Cavolini" panose="03000502040302020204" pitchFamily="66" charset="0"/>
                <a:cs typeface="Cavolini" panose="03000502040302020204" pitchFamily="66" charset="0"/>
              </a:rPr>
              <a:t> </a:t>
            </a:r>
            <a:r>
              <a:rPr lang="cs-CZ" sz="2000" b="0" i="1" u="none" strike="noStrike" baseline="0" dirty="0" err="1">
                <a:solidFill>
                  <a:srgbClr val="0070C0"/>
                </a:solidFill>
                <a:latin typeface="Cavolini" panose="03000502040302020204" pitchFamily="66" charset="0"/>
                <a:cs typeface="Cavolini" panose="03000502040302020204" pitchFamily="66" charset="0"/>
              </a:rPr>
              <a:t>Physik</a:t>
            </a:r>
            <a:r>
              <a:rPr lang="cs-CZ" sz="2000" b="0" u="none" strike="noStrike" baseline="0" dirty="0">
                <a:solidFill>
                  <a:srgbClr val="0070C0"/>
                </a:solidFill>
                <a:latin typeface="Cavolini" panose="03000502040302020204" pitchFamily="66" charset="0"/>
                <a:cs typeface="Cavolini" panose="03000502040302020204" pitchFamily="66" charset="0"/>
              </a:rPr>
              <a:t>)</a:t>
            </a:r>
            <a:r>
              <a:rPr lang="cs-CZ" sz="2000" b="0" i="0" u="none" strike="noStrike" baseline="0" dirty="0">
                <a:solidFill>
                  <a:srgbClr val="0070C0"/>
                </a:solidFill>
                <a:latin typeface="Cavolini" panose="03000502040302020204" pitchFamily="66" charset="0"/>
                <a:cs typeface="Cavolini" panose="03000502040302020204" pitchFamily="66" charset="0"/>
              </a:rPr>
              <a:t>:</a:t>
            </a:r>
            <a:endParaRPr lang="cs-CZ" sz="2000" dirty="0">
              <a:solidFill>
                <a:srgbClr val="0070C0"/>
              </a:solidFill>
              <a:latin typeface="Cavolini" panose="03000502040302020204" pitchFamily="66" charset="0"/>
              <a:cs typeface="Cavolini" panose="03000502040302020204" pitchFamily="66" charset="0"/>
            </a:endParaRPr>
          </a:p>
        </p:txBody>
      </p:sp>
    </p:spTree>
    <p:extLst>
      <p:ext uri="{BB962C8B-B14F-4D97-AF65-F5344CB8AC3E}">
        <p14:creationId xmlns:p14="http://schemas.microsoft.com/office/powerpoint/2010/main" val="331490329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a:extLst>
              <a:ext uri="{FF2B5EF4-FFF2-40B4-BE49-F238E27FC236}">
                <a16:creationId xmlns:a16="http://schemas.microsoft.com/office/drawing/2014/main" id="{63F764AF-D608-132F-D1A4-15576ACC194F}"/>
              </a:ext>
            </a:extLst>
          </p:cNvPr>
          <p:cNvSpPr/>
          <p:nvPr/>
        </p:nvSpPr>
        <p:spPr>
          <a:xfrm flipV="1">
            <a:off x="6600" y="499275"/>
            <a:ext cx="12192000" cy="45719"/>
          </a:xfrm>
          <a:prstGeom prst="rect">
            <a:avLst/>
          </a:prstGeom>
          <a:solidFill>
            <a:srgbClr val="FFC000">
              <a:lumMod val="40000"/>
              <a:lumOff val="60000"/>
            </a:srgbClr>
          </a:solidFill>
          <a:ln w="635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 name="TextovéPole 4">
            <a:extLst>
              <a:ext uri="{FF2B5EF4-FFF2-40B4-BE49-F238E27FC236}">
                <a16:creationId xmlns:a16="http://schemas.microsoft.com/office/drawing/2014/main" id="{7CDFB917-A94F-36E0-53DA-90B74DD8C176}"/>
              </a:ext>
            </a:extLst>
          </p:cNvPr>
          <p:cNvSpPr txBox="1"/>
          <p:nvPr/>
        </p:nvSpPr>
        <p:spPr>
          <a:xfrm>
            <a:off x="4061627" y="28602"/>
            <a:ext cx="4101984" cy="461665"/>
          </a:xfrm>
          <a:prstGeom prst="rect">
            <a:avLst/>
          </a:prstGeom>
          <a:noFill/>
        </p:spPr>
        <p:txBody>
          <a:bodyPr wrap="square" rtlCol="0">
            <a:spAutoFit/>
          </a:bodyPr>
          <a:lstStyle/>
          <a:p>
            <a:pPr algn="ctr"/>
            <a:r>
              <a:rPr lang="cs-CZ" sz="2400" cap="small" dirty="0">
                <a:solidFill>
                  <a:srgbClr val="70AD47">
                    <a:lumMod val="50000"/>
                  </a:srgbClr>
                </a:solidFill>
                <a:latin typeface="Calibri" panose="020F0502020204030204"/>
              </a:rPr>
              <a:t>fyzikální význam vlnové funkce </a:t>
            </a:r>
            <a:endParaRPr lang="cs-CZ" sz="2400" cap="small" dirty="0">
              <a:solidFill>
                <a:srgbClr val="70AD47">
                  <a:lumMod val="50000"/>
                </a:srgbClr>
              </a:solidFill>
              <a:effectLst>
                <a:outerShdw blurRad="38100" dist="38100" dir="2700000" algn="tl">
                  <a:srgbClr val="000000">
                    <a:alpha val="43137"/>
                  </a:srgbClr>
                </a:outerShdw>
              </a:effectLst>
              <a:latin typeface="Calibri" panose="020F0502020204030204"/>
            </a:endParaRPr>
          </a:p>
        </p:txBody>
      </p:sp>
      <p:sp>
        <p:nvSpPr>
          <p:cNvPr id="10" name="TextovéPole 9">
            <a:extLst>
              <a:ext uri="{FF2B5EF4-FFF2-40B4-BE49-F238E27FC236}">
                <a16:creationId xmlns:a16="http://schemas.microsoft.com/office/drawing/2014/main" id="{F156418B-CDC7-9AA9-8A37-FBC41365EF49}"/>
              </a:ext>
            </a:extLst>
          </p:cNvPr>
          <p:cNvSpPr txBox="1"/>
          <p:nvPr/>
        </p:nvSpPr>
        <p:spPr>
          <a:xfrm>
            <a:off x="691788" y="900476"/>
            <a:ext cx="11177483" cy="1323439"/>
          </a:xfrm>
          <a:prstGeom prst="rect">
            <a:avLst/>
          </a:prstGeom>
          <a:noFill/>
        </p:spPr>
        <p:txBody>
          <a:bodyPr wrap="square">
            <a:spAutoFit/>
          </a:bodyPr>
          <a:lstStyle/>
          <a:p>
            <a:pPr algn="l"/>
            <a:r>
              <a:rPr lang="cs-CZ" sz="2000" b="0" i="0" u="none" strike="noStrike" baseline="0" dirty="0" err="1">
                <a:solidFill>
                  <a:srgbClr val="0070C0"/>
                </a:solidFill>
                <a:latin typeface="Cavolini" panose="03000502040302020204" pitchFamily="66" charset="0"/>
                <a:cs typeface="Cavolini" panose="03000502040302020204" pitchFamily="66" charset="0"/>
              </a:rPr>
              <a:t>Schrödinger</a:t>
            </a:r>
            <a:r>
              <a:rPr lang="cs-CZ" sz="2000" b="0" i="0" u="none" strike="noStrike" baseline="0" dirty="0">
                <a:solidFill>
                  <a:srgbClr val="0070C0"/>
                </a:solidFill>
                <a:latin typeface="Cavolini" panose="03000502040302020204" pitchFamily="66" charset="0"/>
                <a:cs typeface="Cavolini" panose="03000502040302020204" pitchFamily="66" charset="0"/>
              </a:rPr>
              <a:t>, Pauli, von Neumann dokázali, že vlnová a maticová mechanika jsou dvě podoby téže teorie. Jejich interpretace se však diametrální lišily. … K tomu se vyjádřil </a:t>
            </a:r>
            <a:r>
              <a:rPr lang="cs-CZ" sz="2000" b="0" i="0" u="none" strike="noStrike" baseline="0" dirty="0">
                <a:solidFill>
                  <a:srgbClr val="996633"/>
                </a:solidFill>
                <a:latin typeface="Cavolini" panose="03000502040302020204" pitchFamily="66" charset="0"/>
                <a:cs typeface="Cavolini" panose="03000502040302020204" pitchFamily="66" charset="0"/>
              </a:rPr>
              <a:t>Max </a:t>
            </a:r>
            <a:r>
              <a:rPr lang="cs-CZ" sz="2000" b="0" i="0" strike="noStrike" baseline="0" dirty="0">
                <a:solidFill>
                  <a:srgbClr val="996633"/>
                </a:solidFill>
                <a:latin typeface="Cavolini" panose="03000502040302020204" pitchFamily="66" charset="0"/>
                <a:cs typeface="Cavolini" panose="03000502040302020204" pitchFamily="66" charset="0"/>
              </a:rPr>
              <a:t>Born </a:t>
            </a:r>
            <a:r>
              <a:rPr lang="cs-CZ" sz="2000" b="0" i="0" u="sng" strike="noStrike" baseline="0" dirty="0">
                <a:solidFill>
                  <a:srgbClr val="0070C0"/>
                </a:solidFill>
                <a:latin typeface="Cavolini" panose="03000502040302020204" pitchFamily="66" charset="0"/>
                <a:cs typeface="Cavolini" panose="03000502040302020204" pitchFamily="66" charset="0"/>
              </a:rPr>
              <a:t>během léta 1926</a:t>
            </a:r>
            <a:r>
              <a:rPr lang="cs-CZ" sz="2000" b="0" i="0" strike="noStrike" baseline="0" dirty="0">
                <a:solidFill>
                  <a:srgbClr val="0070C0"/>
                </a:solidFill>
                <a:latin typeface="Cavolini" panose="03000502040302020204" pitchFamily="66" charset="0"/>
                <a:cs typeface="Cavolini" panose="03000502040302020204" pitchFamily="66" charset="0"/>
              </a:rPr>
              <a:t> </a:t>
            </a:r>
            <a:r>
              <a:rPr lang="cs-CZ" sz="2000" b="0" i="0" u="none" strike="noStrike" baseline="0" dirty="0">
                <a:solidFill>
                  <a:srgbClr val="0070C0"/>
                </a:solidFill>
                <a:latin typeface="Cavolini" panose="03000502040302020204" pitchFamily="66" charset="0"/>
                <a:cs typeface="Cavolini" panose="03000502040302020204" pitchFamily="66" charset="0"/>
              </a:rPr>
              <a:t>v článku </a:t>
            </a:r>
            <a:r>
              <a:rPr lang="cs-CZ" sz="2000" b="0" u="none" strike="noStrike" baseline="0" dirty="0">
                <a:solidFill>
                  <a:srgbClr val="0070C0"/>
                </a:solidFill>
                <a:effectLst>
                  <a:outerShdw blurRad="38100" dist="38100" dir="2700000" algn="tl">
                    <a:srgbClr val="000000">
                      <a:alpha val="43137"/>
                    </a:srgbClr>
                  </a:outerShdw>
                </a:effectLst>
                <a:latin typeface="Cavolini" panose="03000502040302020204" pitchFamily="66" charset="0"/>
                <a:cs typeface="Cavolini" panose="03000502040302020204" pitchFamily="66" charset="0"/>
              </a:rPr>
              <a:t>Kvantová mechanika srážkových procesů </a:t>
            </a:r>
            <a:r>
              <a:rPr lang="cs-CZ" sz="2000" b="0" u="none" strike="noStrike" baseline="0" dirty="0">
                <a:solidFill>
                  <a:srgbClr val="0070C0"/>
                </a:solidFill>
                <a:latin typeface="Cavolini" panose="03000502040302020204" pitchFamily="66" charset="0"/>
                <a:cs typeface="Cavolini" panose="03000502040302020204" pitchFamily="66" charset="0"/>
              </a:rPr>
              <a:t>(</a:t>
            </a:r>
            <a:r>
              <a:rPr lang="cs-CZ" sz="2000" b="0" i="1" u="none" strike="noStrike" baseline="0" dirty="0" err="1">
                <a:solidFill>
                  <a:srgbClr val="0070C0"/>
                </a:solidFill>
                <a:latin typeface="Cavolini" panose="03000502040302020204" pitchFamily="66" charset="0"/>
                <a:cs typeface="Cavolini" panose="03000502040302020204" pitchFamily="66" charset="0"/>
              </a:rPr>
              <a:t>Zeitschrift</a:t>
            </a:r>
            <a:r>
              <a:rPr lang="cs-CZ" sz="2000" b="0" i="1" u="none" strike="noStrike" baseline="0" dirty="0">
                <a:solidFill>
                  <a:srgbClr val="0070C0"/>
                </a:solidFill>
                <a:latin typeface="Cavolini" panose="03000502040302020204" pitchFamily="66" charset="0"/>
                <a:cs typeface="Cavolini" panose="03000502040302020204" pitchFamily="66" charset="0"/>
              </a:rPr>
              <a:t> </a:t>
            </a:r>
            <a:r>
              <a:rPr lang="cs-CZ" sz="2000" b="0" i="1" u="none" strike="noStrike" baseline="0" dirty="0" err="1">
                <a:solidFill>
                  <a:srgbClr val="0070C0"/>
                </a:solidFill>
                <a:latin typeface="Cavolini" panose="03000502040302020204" pitchFamily="66" charset="0"/>
                <a:cs typeface="Cavolini" panose="03000502040302020204" pitchFamily="66" charset="0"/>
              </a:rPr>
              <a:t>für</a:t>
            </a:r>
            <a:r>
              <a:rPr lang="cs-CZ" sz="2000" b="0" i="1" u="none" strike="noStrike" baseline="0" dirty="0">
                <a:solidFill>
                  <a:srgbClr val="0070C0"/>
                </a:solidFill>
                <a:latin typeface="Cavolini" panose="03000502040302020204" pitchFamily="66" charset="0"/>
                <a:cs typeface="Cavolini" panose="03000502040302020204" pitchFamily="66" charset="0"/>
              </a:rPr>
              <a:t> </a:t>
            </a:r>
            <a:r>
              <a:rPr lang="cs-CZ" sz="2000" b="0" i="1" u="none" strike="noStrike" baseline="0" dirty="0" err="1">
                <a:solidFill>
                  <a:srgbClr val="0070C0"/>
                </a:solidFill>
                <a:latin typeface="Cavolini" panose="03000502040302020204" pitchFamily="66" charset="0"/>
                <a:cs typeface="Cavolini" panose="03000502040302020204" pitchFamily="66" charset="0"/>
              </a:rPr>
              <a:t>Physik</a:t>
            </a:r>
            <a:r>
              <a:rPr lang="cs-CZ" sz="2000" b="0" u="none" strike="noStrike" baseline="0" dirty="0">
                <a:solidFill>
                  <a:srgbClr val="0070C0"/>
                </a:solidFill>
                <a:latin typeface="Cavolini" panose="03000502040302020204" pitchFamily="66" charset="0"/>
                <a:cs typeface="Cavolini" panose="03000502040302020204" pitchFamily="66" charset="0"/>
              </a:rPr>
              <a:t>)</a:t>
            </a:r>
            <a:r>
              <a:rPr lang="cs-CZ" sz="2000" b="0" i="0" u="none" strike="noStrike" baseline="0" dirty="0">
                <a:solidFill>
                  <a:srgbClr val="0070C0"/>
                </a:solidFill>
                <a:latin typeface="Cavolini" panose="03000502040302020204" pitchFamily="66" charset="0"/>
                <a:cs typeface="Cavolini" panose="03000502040302020204" pitchFamily="66" charset="0"/>
              </a:rPr>
              <a:t>:</a:t>
            </a:r>
            <a:endParaRPr lang="cs-CZ" sz="2000" dirty="0">
              <a:solidFill>
                <a:srgbClr val="0070C0"/>
              </a:solidFill>
              <a:latin typeface="Cavolini" panose="03000502040302020204" pitchFamily="66" charset="0"/>
              <a:cs typeface="Cavolini" panose="03000502040302020204" pitchFamily="66" charset="0"/>
            </a:endParaRPr>
          </a:p>
        </p:txBody>
      </p:sp>
      <p:pic>
        <p:nvPicPr>
          <p:cNvPr id="2" name="Obrázek 1">
            <a:extLst>
              <a:ext uri="{FF2B5EF4-FFF2-40B4-BE49-F238E27FC236}">
                <a16:creationId xmlns:a16="http://schemas.microsoft.com/office/drawing/2014/main" id="{A7E29274-61D5-6E25-2A72-1D00932F6F38}"/>
              </a:ext>
            </a:extLst>
          </p:cNvPr>
          <p:cNvPicPr>
            <a:picLocks noChangeAspect="1"/>
          </p:cNvPicPr>
          <p:nvPr/>
        </p:nvPicPr>
        <p:blipFill>
          <a:blip r:embed="rId2"/>
          <a:stretch>
            <a:fillRect/>
          </a:stretch>
        </p:blipFill>
        <p:spPr>
          <a:xfrm>
            <a:off x="7394925" y="717176"/>
            <a:ext cx="4554881" cy="603228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38324464"/>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21942</TotalTime>
  <Words>12112</Words>
  <Application>Microsoft Office PowerPoint</Application>
  <PresentationFormat>Širokoúhlá obrazovka</PresentationFormat>
  <Paragraphs>1306</Paragraphs>
  <Slides>150</Slides>
  <Notes>24</Notes>
  <HiddenSlides>0</HiddenSlides>
  <MMClips>0</MMClips>
  <ScaleCrop>false</ScaleCrop>
  <HeadingPairs>
    <vt:vector size="6" baseType="variant">
      <vt:variant>
        <vt:lpstr>Použitá písma</vt:lpstr>
      </vt:variant>
      <vt:variant>
        <vt:i4>12</vt:i4>
      </vt:variant>
      <vt:variant>
        <vt:lpstr>Motiv</vt:lpstr>
      </vt:variant>
      <vt:variant>
        <vt:i4>1</vt:i4>
      </vt:variant>
      <vt:variant>
        <vt:lpstr>Nadpisy snímků</vt:lpstr>
      </vt:variant>
      <vt:variant>
        <vt:i4>150</vt:i4>
      </vt:variant>
    </vt:vector>
  </HeadingPairs>
  <TitlesOfParts>
    <vt:vector size="163" baseType="lpstr">
      <vt:lpstr>Aptos</vt:lpstr>
      <vt:lpstr>Aptos Display</vt:lpstr>
      <vt:lpstr>Arial</vt:lpstr>
      <vt:lpstr>Calibri</vt:lpstr>
      <vt:lpstr>Cambria</vt:lpstr>
      <vt:lpstr>Cambria Math</vt:lpstr>
      <vt:lpstr>Cavolini</vt:lpstr>
      <vt:lpstr>Dreaming Outloud Script Pro</vt:lpstr>
      <vt:lpstr>Ink Free</vt:lpstr>
      <vt:lpstr>MyriadPro-Regular</vt:lpstr>
      <vt:lpstr>Times New Roman</vt:lpstr>
      <vt:lpstr>Wingdings</vt:lpstr>
      <vt:lpstr>Motiv Office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Dub Petr (1656)</dc:creator>
  <cp:lastModifiedBy>Vlastník</cp:lastModifiedBy>
  <cp:revision>839</cp:revision>
  <dcterms:created xsi:type="dcterms:W3CDTF">2026-01-22T21:40:38Z</dcterms:created>
  <dcterms:modified xsi:type="dcterms:W3CDTF">2026-08-20T08:20:17Z</dcterms:modified>
</cp:coreProperties>
</file>