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4" r:id="rId2"/>
    <p:sldId id="607" r:id="rId3"/>
    <p:sldId id="609" r:id="rId4"/>
    <p:sldId id="635" r:id="rId5"/>
    <p:sldId id="628" r:id="rId6"/>
    <p:sldId id="631" r:id="rId7"/>
    <p:sldId id="638" r:id="rId8"/>
    <p:sldId id="636" r:id="rId9"/>
    <p:sldId id="626" r:id="rId10"/>
    <p:sldId id="641" r:id="rId11"/>
    <p:sldId id="657" r:id="rId12"/>
    <p:sldId id="660" r:id="rId13"/>
    <p:sldId id="661" r:id="rId14"/>
    <p:sldId id="663" r:id="rId15"/>
    <p:sldId id="649" r:id="rId16"/>
    <p:sldId id="652" r:id="rId17"/>
    <p:sldId id="665" r:id="rId18"/>
    <p:sldId id="599" r:id="rId19"/>
    <p:sldId id="653" r:id="rId20"/>
    <p:sldId id="654" r:id="rId21"/>
    <p:sldId id="664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š Trojánek" initials="AT" lastIdx="1" clrIdx="0">
    <p:extLst>
      <p:ext uri="{19B8F6BF-5375-455C-9EA6-DF929625EA0E}">
        <p15:presenceInfo xmlns:p15="http://schemas.microsoft.com/office/powerpoint/2012/main" userId="Aleš Troján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5503" autoAdjust="0"/>
  </p:normalViewPr>
  <p:slideViewPr>
    <p:cSldViewPr snapToGrid="0">
      <p:cViewPr varScale="1">
        <p:scale>
          <a:sx n="113" d="100"/>
          <a:sy n="113" d="100"/>
        </p:scale>
        <p:origin x="3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03DAB-C9A7-43CC-BFBB-EC9112E40BB1}" type="datetimeFigureOut">
              <a:rPr lang="cs-CZ" smtClean="0"/>
              <a:t>22.08.2024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23EA9-AAD6-4D4D-AAC2-97E4E5B87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99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2E3DD-AE7A-4F36-A9B3-9B54D71EEA5A}" type="datetime1">
              <a:rPr lang="cs-CZ" smtClean="0"/>
              <a:t>22.08.2024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345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52DD-A636-4F14-A763-BDB25FF1E1B4}" type="datetime1">
              <a:rPr lang="cs-CZ" smtClean="0"/>
              <a:t>22.08.2024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9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2982D-DE35-4A15-BD37-BF9B32D96018}" type="datetime1">
              <a:rPr lang="cs-CZ" smtClean="0"/>
              <a:t>22.08.2024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31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5575E-D4C5-450A-A24E-6A6141F0FF2B}" type="datetime1">
              <a:rPr lang="cs-CZ" smtClean="0"/>
              <a:t>22.08.2024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30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19F2-E408-4E34-8056-0A48E5244340}" type="datetime1">
              <a:rPr lang="cs-CZ" smtClean="0"/>
              <a:t>22.08.2024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49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A89BC-DFBC-498D-9013-0B1676E10F1C}" type="datetime1">
              <a:rPr lang="cs-CZ" smtClean="0"/>
              <a:t>22.08.2024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78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DE23-00F6-45AD-9A8C-09B525E08067}" type="datetime1">
              <a:rPr lang="cs-CZ" smtClean="0"/>
              <a:t>22.08.2024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16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DF1B3-A7AC-4DF1-86AE-342C4CB49B08}" type="datetime1">
              <a:rPr lang="cs-CZ" smtClean="0"/>
              <a:t>22.08.2024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3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F046-5FF3-4E9A-AB73-C0CA2F28DA25}" type="datetime1">
              <a:rPr lang="cs-CZ" smtClean="0"/>
              <a:t>22.08.2024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225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A572-6CC1-4089-B726-18F3C8C86F16}" type="datetime1">
              <a:rPr lang="cs-CZ" smtClean="0"/>
              <a:t>22.08.2024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79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284D-6FD3-4491-B18D-617D4538BE69}" type="datetime1">
              <a:rPr lang="cs-CZ" smtClean="0"/>
              <a:t>22.08.2024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44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9C672-A544-4CAE-97E5-AF6FF86228C3}" type="datetime1">
              <a:rPr lang="cs-CZ" smtClean="0"/>
              <a:t>22.08.2024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19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0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emf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8.jpe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D8A3A6-9EC8-47EC-98DC-34CC7AA82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683" y="3137111"/>
            <a:ext cx="10515600" cy="3528356"/>
          </a:xfrm>
        </p:spPr>
        <p:txBody>
          <a:bodyPr/>
          <a:lstStyle/>
          <a:p>
            <a:r>
              <a:rPr lang="cs-CZ" dirty="0"/>
              <a:t>Částice v nekonečně hluboké potenciálové jámě</a:t>
            </a:r>
          </a:p>
          <a:p>
            <a:r>
              <a:rPr lang="cs-CZ" dirty="0"/>
              <a:t>Elektron vázaný na úsečku – stojatá de </a:t>
            </a:r>
            <a:r>
              <a:rPr lang="cs-CZ" dirty="0" err="1"/>
              <a:t>Broglieova</a:t>
            </a:r>
            <a:r>
              <a:rPr lang="cs-CZ" dirty="0"/>
              <a:t> vlna</a:t>
            </a:r>
          </a:p>
          <a:p>
            <a:r>
              <a:rPr lang="cs-CZ" dirty="0"/>
              <a:t>Jedná se jen o akademický příklad?</a:t>
            </a:r>
          </a:p>
          <a:p>
            <a:r>
              <a:rPr lang="cs-CZ" dirty="0"/>
              <a:t>Příklady postupů z několika učebnic (zdrojů) a pohled do historie přírodovědného vzdělávání a zavádění prvků středoškolského výkladu kvantové fyziky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C7F6FD9-E388-4D56-9F9A-B47BABCC03B4}"/>
              </a:ext>
            </a:extLst>
          </p:cNvPr>
          <p:cNvSpPr txBox="1">
            <a:spLocks/>
          </p:cNvSpPr>
          <p:nvPr/>
        </p:nvSpPr>
        <p:spPr>
          <a:xfrm>
            <a:off x="561683" y="712922"/>
            <a:ext cx="10629255" cy="14722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>
                <a:latin typeface="+mn-lt"/>
              </a:rPr>
              <a:t>O jedné analogii: </a:t>
            </a:r>
          </a:p>
          <a:p>
            <a:pPr algn="ctr">
              <a:spcAft>
                <a:spcPts val="600"/>
              </a:spcAft>
            </a:pPr>
            <a:r>
              <a:rPr lang="cs-CZ" sz="3600" b="1" dirty="0">
                <a:solidFill>
                  <a:srgbClr val="0070C0"/>
                </a:solidFill>
                <a:latin typeface="+mn-lt"/>
              </a:rPr>
              <a:t>Elektron vázaný na úsečku – stojatá de </a:t>
            </a:r>
            <a:r>
              <a:rPr lang="cs-CZ" sz="3600" b="1" dirty="0" err="1">
                <a:solidFill>
                  <a:srgbClr val="0070C0"/>
                </a:solidFill>
                <a:latin typeface="+mn-lt"/>
              </a:rPr>
              <a:t>Broglieova</a:t>
            </a:r>
            <a:r>
              <a:rPr lang="cs-CZ" sz="3600" b="1" dirty="0">
                <a:solidFill>
                  <a:srgbClr val="0070C0"/>
                </a:solidFill>
                <a:latin typeface="+mn-lt"/>
              </a:rPr>
              <a:t> vlna</a:t>
            </a:r>
            <a:br>
              <a:rPr lang="cs-CZ" sz="3200" b="1" dirty="0">
                <a:latin typeface="+mn-lt"/>
              </a:rPr>
            </a:br>
            <a:r>
              <a:rPr lang="cs-CZ" sz="2800" b="1" dirty="0">
                <a:latin typeface="+mn-lt"/>
              </a:rPr>
              <a:t>Aleš Trojánek, 21. 8. 2024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FC429C1-B318-4FBC-A52B-061F19A9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1</a:t>
            </a:fld>
            <a:endParaRPr lang="cs-CZ"/>
          </a:p>
        </p:txBody>
      </p:sp>
      <p:pic>
        <p:nvPicPr>
          <p:cNvPr id="5" name="Obrázek 4" descr="gvm-logo-RGB">
            <a:extLst>
              <a:ext uri="{FF2B5EF4-FFF2-40B4-BE49-F238E27FC236}">
                <a16:creationId xmlns:a16="http://schemas.microsoft.com/office/drawing/2014/main" id="{ABF175EF-78AA-4E4A-870B-C177142A6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019308"/>
            <a:ext cx="1565868" cy="1575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876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15" descr="kvantová f">
            <a:extLst>
              <a:ext uri="{FF2B5EF4-FFF2-40B4-BE49-F238E27FC236}">
                <a16:creationId xmlns:a16="http://schemas.microsoft.com/office/drawing/2014/main" id="{0CDF892A-3671-4C2D-BCE3-DC4A45B3A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13321" r="12177" b="45143"/>
          <a:stretch>
            <a:fillRect/>
          </a:stretch>
        </p:blipFill>
        <p:spPr bwMode="auto">
          <a:xfrm>
            <a:off x="2355191" y="1536460"/>
            <a:ext cx="7133638" cy="497058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0A053A95-3EA8-4FB6-B122-F093EE5AF31F}"/>
              </a:ext>
            </a:extLst>
          </p:cNvPr>
          <p:cNvSpPr/>
          <p:nvPr/>
        </p:nvSpPr>
        <p:spPr>
          <a:xfrm>
            <a:off x="511444" y="495946"/>
            <a:ext cx="12129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0070C0"/>
                </a:solidFill>
              </a:rPr>
              <a:t>Souvislost </a:t>
            </a:r>
            <a:r>
              <a:rPr lang="cs-CZ" sz="3600" b="1" dirty="0" err="1">
                <a:solidFill>
                  <a:srgbClr val="0070C0"/>
                </a:solidFill>
              </a:rPr>
              <a:t>energiových</a:t>
            </a:r>
            <a:r>
              <a:rPr lang="cs-CZ" sz="3600" b="1" dirty="0">
                <a:solidFill>
                  <a:srgbClr val="0070C0"/>
                </a:solidFill>
              </a:rPr>
              <a:t> hladin s čárovým emisním spektrem</a:t>
            </a:r>
            <a:endParaRPr lang="cs-CZ" sz="3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52D2CF-ABB8-40F7-BC31-97C220A1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249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CC494A2-747A-411F-A376-038A56891ED9}"/>
              </a:ext>
            </a:extLst>
          </p:cNvPr>
          <p:cNvSpPr/>
          <p:nvPr/>
        </p:nvSpPr>
        <p:spPr>
          <a:xfrm>
            <a:off x="1177871" y="759417"/>
            <a:ext cx="9965410" cy="11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Pohle do historie: maďarský projekt přírodovědného vzdělávání ze 70. let 20. století</a:t>
            </a:r>
            <a:endParaRPr lang="cs-CZ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8280EF7-A4CE-47F4-BDF3-840F4CCE2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62" t="8411" r="1898" b="48935"/>
          <a:stretch/>
        </p:blipFill>
        <p:spPr>
          <a:xfrm rot="5400000">
            <a:off x="2275871" y="850998"/>
            <a:ext cx="4032000" cy="62280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3E6F7DA-6C16-417E-A4BE-DAD29B031C44}"/>
              </a:ext>
            </a:extLst>
          </p:cNvPr>
          <p:cNvSpPr/>
          <p:nvPr/>
        </p:nvSpPr>
        <p:spPr>
          <a:xfrm>
            <a:off x="1038386" y="6214821"/>
            <a:ext cx="9051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cs-CZ" sz="2400" dirty="0"/>
              <a:t>Čs. čas </a:t>
            </a:r>
            <a:r>
              <a:rPr lang="cs-CZ" sz="2400" dirty="0" err="1"/>
              <a:t>fyz</a:t>
            </a:r>
            <a:r>
              <a:rPr lang="cs-CZ" sz="2400" dirty="0"/>
              <a:t>. </a:t>
            </a:r>
            <a:r>
              <a:rPr lang="cs-CZ" sz="2400" b="1" dirty="0"/>
              <a:t>30</a:t>
            </a:r>
            <a:r>
              <a:rPr lang="cs-CZ" sz="2400" dirty="0"/>
              <a:t>, 1980, s. 144.             </a:t>
            </a:r>
            <a:r>
              <a:rPr lang="cs-CZ" sz="3200" dirty="0"/>
              <a:t>  </a:t>
            </a:r>
          </a:p>
        </p:txBody>
      </p:sp>
      <p:pic>
        <p:nvPicPr>
          <p:cNvPr id="7" name="Picture 2" descr="Úvod do kvantové mechaniky">
            <a:extLst>
              <a:ext uri="{FF2B5EF4-FFF2-40B4-BE49-F238E27FC236}">
                <a16:creationId xmlns:a16="http://schemas.microsoft.com/office/drawing/2014/main" id="{F70218E6-2AB2-4265-8BAE-EC6E80424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t="2354" r="-240" b="2298"/>
          <a:stretch/>
        </p:blipFill>
        <p:spPr bwMode="auto">
          <a:xfrm>
            <a:off x="7929397" y="2350127"/>
            <a:ext cx="2160000" cy="2916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218BF21-92C1-4157-B417-DB206CFFA8AC}"/>
              </a:ext>
            </a:extLst>
          </p:cNvPr>
          <p:cNvSpPr/>
          <p:nvPr/>
        </p:nvSpPr>
        <p:spPr>
          <a:xfrm>
            <a:off x="6599694" y="6063883"/>
            <a:ext cx="5592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cs-CZ" sz="2400" dirty="0"/>
              <a:t>   </a:t>
            </a:r>
            <a:r>
              <a:rPr lang="en-US" sz="3200" b="1" dirty="0" err="1"/>
              <a:t>György</a:t>
            </a:r>
            <a:r>
              <a:rPr lang="en-US" sz="3200" b="1" dirty="0"/>
              <a:t> Marx</a:t>
            </a:r>
            <a:r>
              <a:rPr lang="en-US" sz="3200" dirty="0"/>
              <a:t> (1927 –  2002)</a:t>
            </a:r>
            <a:r>
              <a:rPr lang="cs-CZ" sz="32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124480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C711EF9-0EBA-448E-A042-702E59FA3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7878" y="1534259"/>
            <a:ext cx="7817702" cy="414741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sz="2400" b="1" dirty="0"/>
              <a:t>MARX, G.: Přírodovědné vzdělávání v Maďarsku.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400" i="1" dirty="0"/>
              <a:t>    </a:t>
            </a:r>
            <a:r>
              <a:rPr lang="cs-CZ" sz="2400" dirty="0"/>
              <a:t>PMFA XXIV/1979, s. 339. Přeložil Martin Černohorský.</a:t>
            </a:r>
          </a:p>
          <a:p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CEBFAB2-894C-43EE-A6CF-7FA808716205}"/>
              </a:ext>
            </a:extLst>
          </p:cNvPr>
          <p:cNvSpPr/>
          <p:nvPr/>
        </p:nvSpPr>
        <p:spPr>
          <a:xfrm>
            <a:off x="762000" y="773722"/>
            <a:ext cx="10034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Maďarský projekt přírodovědného vzdělávání ze 70. let 20. století</a:t>
            </a:r>
            <a:endParaRPr lang="cs-CZ" sz="28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4441F5-6F71-478E-8E00-7D58AC382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" t="13002" r="-424" b="9588"/>
          <a:stretch/>
        </p:blipFill>
        <p:spPr>
          <a:xfrm>
            <a:off x="1476613" y="2560895"/>
            <a:ext cx="9382334" cy="3996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0CC7136-7AE3-440D-B720-56FE6B60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801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06C3B07-F88B-405F-AAE4-6B902D77F5E4}"/>
              </a:ext>
            </a:extLst>
          </p:cNvPr>
          <p:cNvSpPr/>
          <p:nvPr/>
        </p:nvSpPr>
        <p:spPr>
          <a:xfrm>
            <a:off x="808892" y="773722"/>
            <a:ext cx="9988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 vázaný na úsečku  - pouze akademický příklad?</a:t>
            </a:r>
            <a:endParaRPr lang="cs-CZ" sz="2800" dirty="0"/>
          </a:p>
          <a:p>
            <a:pPr algn="ctr">
              <a:spcAft>
                <a:spcPts val="0"/>
              </a:spcAft>
            </a:pPr>
            <a:endParaRPr lang="cs-CZ" sz="28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63AE3FB-ED2C-414A-8A11-FD3075ABB954}"/>
              </a:ext>
            </a:extLst>
          </p:cNvPr>
          <p:cNvSpPr/>
          <p:nvPr/>
        </p:nvSpPr>
        <p:spPr>
          <a:xfrm>
            <a:off x="1616394" y="1312330"/>
            <a:ext cx="8147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cs-CZ" sz="2400" b="1" dirty="0"/>
              <a:t>[M] MARX, G.: Přírodovědné vzdělávání v Maďarsku.</a:t>
            </a:r>
          </a:p>
          <a:p>
            <a:r>
              <a:rPr lang="cs-CZ" sz="2400" i="1" dirty="0"/>
              <a:t>        </a:t>
            </a:r>
            <a:r>
              <a:rPr lang="cs-CZ" sz="2400" dirty="0"/>
              <a:t>PMFA XXIV/1979, s. 339. Přeložil Martin Černohorský.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256ECB-A092-464F-9A85-91DA7D805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5" b="42038"/>
          <a:stretch/>
        </p:blipFill>
        <p:spPr>
          <a:xfrm>
            <a:off x="1195524" y="2248034"/>
            <a:ext cx="4141347" cy="44926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78DC88-7BA5-474E-90B3-0A25A3C95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78" b="-3694"/>
          <a:stretch/>
        </p:blipFill>
        <p:spPr>
          <a:xfrm>
            <a:off x="5802922" y="2347118"/>
            <a:ext cx="4566100" cy="3870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22A06-CCBC-4C08-A152-7671FA0A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9089" y="6294357"/>
            <a:ext cx="2743200" cy="365125"/>
          </a:xfrm>
        </p:spPr>
        <p:txBody>
          <a:bodyPr/>
          <a:lstStyle/>
          <a:p>
            <a:fld id="{C49F8E45-A4EE-48E2-933D-95EF0946B48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976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FEF9976F-63A0-45D3-9D5A-442550A89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6825" y="923925"/>
            <a:ext cx="9952158" cy="68580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 vázaný na úsečku  - pouze akademický příklad?</a:t>
            </a:r>
            <a:endParaRPr lang="cs-CZ" sz="28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1E87FA4-EF51-4EF3-BD0D-DC58A50A26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3" t="40963" r="13034" b="12432"/>
          <a:stretch/>
        </p:blipFill>
        <p:spPr bwMode="auto">
          <a:xfrm>
            <a:off x="711939" y="1993037"/>
            <a:ext cx="9261963" cy="4568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55AF60-A9CC-4C7F-BA04-37E8407A2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31" t="17784" r="9813" b="13542"/>
          <a:stretch/>
        </p:blipFill>
        <p:spPr>
          <a:xfrm>
            <a:off x="9867490" y="540613"/>
            <a:ext cx="1800140" cy="2563137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EE22590-0005-4764-8A96-A0DD6492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039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E907ED9-3238-450E-BD9D-F403F7AC9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62" t="57211" r="1266" b="466"/>
          <a:stretch/>
        </p:blipFill>
        <p:spPr>
          <a:xfrm>
            <a:off x="2899532" y="1410433"/>
            <a:ext cx="3771761" cy="49268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B371CA-9D40-4132-AA87-7D24AACB4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4" b="3622"/>
          <a:stretch/>
        </p:blipFill>
        <p:spPr>
          <a:xfrm>
            <a:off x="8166847" y="1736805"/>
            <a:ext cx="1803987" cy="2508032"/>
          </a:xfrm>
          <a:prstGeom prst="rect">
            <a:avLst/>
          </a:prstGeo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7BA83676-8FF4-400F-AAA2-AC306F79CDEC}"/>
              </a:ext>
            </a:extLst>
          </p:cNvPr>
          <p:cNvSpPr txBox="1">
            <a:spLocks/>
          </p:cNvSpPr>
          <p:nvPr/>
        </p:nvSpPr>
        <p:spPr>
          <a:xfrm>
            <a:off x="1524733" y="724633"/>
            <a:ext cx="9952158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 vázaný na úsečku  - pouze akademický příklad?</a:t>
            </a:r>
            <a:endParaRPr lang="cs-CZ" sz="28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BF6C5CC-23E3-44F6-93EF-F21AF26F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81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7BBC68-56FF-441A-B7A7-E4F4D777B2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9448" r="11807" b="16013"/>
          <a:stretch/>
        </p:blipFill>
        <p:spPr>
          <a:xfrm>
            <a:off x="331231" y="1867035"/>
            <a:ext cx="2926324" cy="31239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955B336-7743-4CE5-8E05-7F9703955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11" t="16982" r="9933" b="9866"/>
          <a:stretch/>
        </p:blipFill>
        <p:spPr>
          <a:xfrm>
            <a:off x="3097837" y="1309138"/>
            <a:ext cx="8144897" cy="5672288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61BE442-61BB-4A56-B784-8D73C46EE91F}"/>
              </a:ext>
            </a:extLst>
          </p:cNvPr>
          <p:cNvSpPr/>
          <p:nvPr/>
        </p:nvSpPr>
        <p:spPr>
          <a:xfrm>
            <a:off x="1291233" y="410612"/>
            <a:ext cx="8484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 vázaný na úsečku  - pouze akademický příklad?</a:t>
            </a:r>
            <a:endParaRPr lang="cs-CZ" sz="28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1F707B7-2EED-48BC-983D-3E02EBD92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590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text 4">
                <a:extLst>
                  <a:ext uri="{FF2B5EF4-FFF2-40B4-BE49-F238E27FC236}">
                    <a16:creationId xmlns:a16="http://schemas.microsoft.com/office/drawing/2014/main" id="{7210AF63-840B-4A87-A6C2-71EAAF6026F6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67978" y="1693008"/>
                <a:ext cx="5209367" cy="79130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2400" i="1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=1, 2, 3,…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8" name="Zástupný symbol pro text 4">
                <a:extLst>
                  <a:ext uri="{FF2B5EF4-FFF2-40B4-BE49-F238E27FC236}">
                    <a16:creationId xmlns:a16="http://schemas.microsoft.com/office/drawing/2014/main" id="{7210AF63-840B-4A87-A6C2-71EAAF6026F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7978" y="1693008"/>
                <a:ext cx="5209367" cy="791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ástupný symbol pro text 13">
                <a:extLst>
                  <a:ext uri="{FF2B5EF4-FFF2-40B4-BE49-F238E27FC236}">
                    <a16:creationId xmlns:a16="http://schemas.microsoft.com/office/drawing/2014/main" id="{F1A330D1-6A54-44F3-8727-E9397DF5753F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26470" y="4273533"/>
                <a:ext cx="7252202" cy="2369585"/>
              </a:xfrm>
              <a:ln>
                <a:solidFill>
                  <a:srgbClr val="FF0000"/>
                </a:solidFill>
              </a:ln>
            </p:spPr>
            <p:txBody>
              <a:bodyPr>
                <a:norm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2400" b="0" i="1" dirty="0"/>
              </a:p>
              <a:p>
                <a:r>
                  <a:rPr lang="cs-CZ" sz="2400" dirty="0"/>
                  <a:t>energie pohlcených fotonů: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cs-CZ" sz="2400" b="0" dirty="0">
                  <a:ea typeface="Cambria Math" panose="02040503050406030204" pitchFamily="18" charset="0"/>
                </a:endParaRPr>
              </a:p>
              <a:p>
                <a:r>
                  <a:rPr lang="cs-CZ" sz="2400" dirty="0"/>
                  <a:t>vlnové délky pohlcených fotonů: </a:t>
                </a:r>
                <a14:m>
                  <m:oMath xmlns:m="http://schemas.openxmlformats.org/officeDocument/2006/math"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cs-CZ" sz="2400" i="1" dirty="0"/>
              </a:p>
              <a:p>
                <a:r>
                  <a:rPr lang="cs-CZ" sz="2400" dirty="0"/>
                  <a:t>vlnové délky </a:t>
                </a:r>
                <a:r>
                  <a:rPr lang="cs-CZ" sz="2400" b="1" dirty="0"/>
                  <a:t>nepohlcených (odražených) fotonů: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cs-CZ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cs-CZ" sz="2400" dirty="0"/>
              </a:p>
            </p:txBody>
          </p:sp>
        </mc:Choice>
        <mc:Fallback xmlns="">
          <p:sp>
            <p:nvSpPr>
              <p:cNvPr id="14" name="Zástupný symbol pro text 13">
                <a:extLst>
                  <a:ext uri="{FF2B5EF4-FFF2-40B4-BE49-F238E27FC236}">
                    <a16:creationId xmlns:a16="http://schemas.microsoft.com/office/drawing/2014/main" id="{F1A330D1-6A54-44F3-8727-E9397DF575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26470" y="4273533"/>
                <a:ext cx="7252202" cy="2369585"/>
              </a:xfrm>
              <a:blipFill>
                <a:blip r:embed="rId3"/>
                <a:stretch>
                  <a:fillRect l="-125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608DB88-8CDC-4787-8BE1-20D35D38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17</a:t>
            </a:fld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785E477-026D-4EE6-BD58-2B3395304AF5}"/>
              </a:ext>
            </a:extLst>
          </p:cNvPr>
          <p:cNvSpPr/>
          <p:nvPr/>
        </p:nvSpPr>
        <p:spPr>
          <a:xfrm>
            <a:off x="4660874" y="680453"/>
            <a:ext cx="242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Nanokrystaly</a:t>
            </a:r>
            <a:endParaRPr lang="cs-CZ" sz="32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FCAB54A-21D9-4777-B702-5EAB502454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9" t="51990" r="31208" b="29103"/>
          <a:stretch/>
        </p:blipFill>
        <p:spPr>
          <a:xfrm>
            <a:off x="7689530" y="5535198"/>
            <a:ext cx="4176000" cy="13348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A1E1DAA-B296-46D9-8628-729B481653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834" t="24679" r="14964" b="34354"/>
          <a:stretch/>
        </p:blipFill>
        <p:spPr>
          <a:xfrm>
            <a:off x="6096000" y="1370718"/>
            <a:ext cx="2340000" cy="280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ACEE16FB-2F98-4E57-B0E0-FD202DFFAB41}"/>
                  </a:ext>
                </a:extLst>
              </p:cNvPr>
              <p:cNvSpPr/>
              <p:nvPr/>
            </p:nvSpPr>
            <p:spPr>
              <a:xfrm>
                <a:off x="1689315" y="2771612"/>
                <a:ext cx="3456122" cy="79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cs-CZ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 2, 3,… 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ACEE16FB-2F98-4E57-B0E0-FD202DFFA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315" y="2771612"/>
                <a:ext cx="3456122" cy="791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31713FB2-49CF-49A9-81AE-00987C3CF08E}"/>
                  </a:ext>
                </a:extLst>
              </p:cNvPr>
              <p:cNvSpPr/>
              <p:nvPr/>
            </p:nvSpPr>
            <p:spPr>
              <a:xfrm>
                <a:off x="8049469" y="4924911"/>
                <a:ext cx="3456122" cy="5615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č</m:t>
                          </m:r>
                        </m:sub>
                      </m:sSub>
                      <m:r>
                        <a:rPr lang="cs-CZ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cs-CZ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ž</m:t>
                          </m:r>
                        </m:sub>
                      </m:sSub>
                    </m:oMath>
                  </m:oMathPara>
                </a14:m>
                <a:endParaRPr lang="cs-CZ" sz="2800" i="1" dirty="0"/>
              </a:p>
            </p:txBody>
          </p:sp>
        </mc:Choice>
        <mc:Fallback xmlns=""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31713FB2-49CF-49A9-81AE-00987C3CF0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469" y="4924911"/>
                <a:ext cx="3456122" cy="5615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Obrázek 15">
            <a:extLst>
              <a:ext uri="{FF2B5EF4-FFF2-40B4-BE49-F238E27FC236}">
                <a16:creationId xmlns:a16="http://schemas.microsoft.com/office/drawing/2014/main" id="{9288EEDD-7EA8-4AD0-804F-F1DED59419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982" t="19454" r="11659" b="44794"/>
          <a:stretch/>
        </p:blipFill>
        <p:spPr>
          <a:xfrm>
            <a:off x="8284543" y="1321995"/>
            <a:ext cx="3395313" cy="258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05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3490BA-C1D5-4563-8466-940B7A55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18</a:t>
            </a:fld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C6F12AA-EF7C-4122-8B0E-648B4208A3A0}"/>
              </a:ext>
            </a:extLst>
          </p:cNvPr>
          <p:cNvSpPr/>
          <p:nvPr/>
        </p:nvSpPr>
        <p:spPr>
          <a:xfrm>
            <a:off x="1482670" y="814505"/>
            <a:ext cx="8972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Pohled do historie – inspirace pro výuku přírodních věd </a:t>
            </a:r>
          </a:p>
          <a:p>
            <a:pPr algn="ctr"/>
            <a:r>
              <a:rPr lang="cs-CZ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středních školách</a:t>
            </a:r>
            <a:endParaRPr lang="cs-CZ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861ADC0-D805-412C-977E-24335CBE2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31" t="17784" r="9813" b="13542"/>
          <a:stretch/>
        </p:blipFill>
        <p:spPr>
          <a:xfrm>
            <a:off x="2003493" y="1705083"/>
            <a:ext cx="1530119" cy="217866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5295692-42DD-4988-923E-3855A7126866}"/>
              </a:ext>
            </a:extLst>
          </p:cNvPr>
          <p:cNvSpPr/>
          <p:nvPr/>
        </p:nvSpPr>
        <p:spPr>
          <a:xfrm>
            <a:off x="3657599" y="2389476"/>
            <a:ext cx="2670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cs-CZ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Pišút</a:t>
            </a:r>
            <a:r>
              <a:rPr lang="cs-CZ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1983</a:t>
            </a:r>
            <a:r>
              <a:rPr lang="cs-CZ" sz="3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sz="3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46779ED-F202-469D-8D60-8099E6AA6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2" t="8059" r="74623" b="51647"/>
          <a:stretch/>
        </p:blipFill>
        <p:spPr>
          <a:xfrm rot="16200000">
            <a:off x="5274905" y="143429"/>
            <a:ext cx="2151584" cy="1042055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3792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znání a údiv">
            <a:extLst>
              <a:ext uri="{FF2B5EF4-FFF2-40B4-BE49-F238E27FC236}">
                <a16:creationId xmlns:a16="http://schemas.microsoft.com/office/drawing/2014/main" id="{AFB1E68B-7012-40CA-8B3A-9DBE5E1DD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19659"/>
            <a:ext cx="3119438" cy="501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CCBDFA8-1B4C-4D63-BEDD-44BD36BD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19</a:t>
            </a:fld>
            <a:endParaRPr lang="cs-CZ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0F2442BA-07F8-40DC-A982-3BA28FB8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17" y="1934813"/>
            <a:ext cx="2412302" cy="298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4DC9102-36A4-46BB-9CB5-75114EB08DE7}"/>
              </a:ext>
            </a:extLst>
          </p:cNvPr>
          <p:cNvSpPr/>
          <p:nvPr/>
        </p:nvSpPr>
        <p:spPr>
          <a:xfrm>
            <a:off x="4401518" y="5455403"/>
            <a:ext cx="6952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Victor Frederick </a:t>
            </a:r>
            <a:r>
              <a:rPr lang="cs-CZ" sz="3200" b="1" dirty="0" err="1"/>
              <a:t>Weisskopf</a:t>
            </a:r>
            <a:r>
              <a:rPr lang="cs-CZ" sz="3200" b="1" dirty="0"/>
              <a:t> (1908-2002)</a:t>
            </a:r>
            <a:endParaRPr lang="cs-CZ" sz="32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9CB486B-22F7-474C-842C-68A5727D3BE1}"/>
              </a:ext>
            </a:extLst>
          </p:cNvPr>
          <p:cNvSpPr/>
          <p:nvPr/>
        </p:nvSpPr>
        <p:spPr>
          <a:xfrm>
            <a:off x="838200" y="542441"/>
            <a:ext cx="9809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Poznání a údiv. </a:t>
            </a:r>
            <a:r>
              <a:rPr lang="cs-CZ" sz="32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Svět přírody očima člověka. </a:t>
            </a:r>
          </a:p>
          <a:p>
            <a:pPr algn="ctr"/>
            <a:r>
              <a:rPr lang="cs-CZ" sz="28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ORBIS, Praha 1967. Přeložil Jan Fischer</a:t>
            </a:r>
            <a:r>
              <a:rPr lang="cs-CZ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602132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2FFDC3B-2FE5-445B-B301-2F2BADCE1512}"/>
              </a:ext>
            </a:extLst>
          </p:cNvPr>
          <p:cNvSpPr/>
          <p:nvPr/>
        </p:nvSpPr>
        <p:spPr>
          <a:xfrm>
            <a:off x="945397" y="595746"/>
            <a:ext cx="9764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chemeClr val="accent1">
                    <a:lumMod val="75000"/>
                  </a:schemeClr>
                </a:solidFill>
              </a:rPr>
              <a:t>Částice v nekonečně hluboké potenciálové jámě </a:t>
            </a:r>
          </a:p>
          <a:p>
            <a:pPr algn="ctr"/>
            <a:r>
              <a:rPr lang="cs-CZ" sz="3600" b="1" dirty="0">
                <a:solidFill>
                  <a:schemeClr val="accent1">
                    <a:lumMod val="75000"/>
                  </a:schemeClr>
                </a:solidFill>
              </a:rPr>
              <a:t>– jednoduchý příklad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F6CB21B-28E6-4FA2-9E0B-0D65E1BA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4" y="2089743"/>
            <a:ext cx="2407920" cy="3611880"/>
          </a:xfrm>
          <a:prstGeom prst="rect">
            <a:avLst/>
          </a:prstGeom>
        </p:spPr>
      </p:pic>
      <p:pic>
        <p:nvPicPr>
          <p:cNvPr id="1026" name="Picture 2" descr="Úvod do kvantovej mechaniky">
            <a:extLst>
              <a:ext uri="{FF2B5EF4-FFF2-40B4-BE49-F238E27FC236}">
                <a16:creationId xmlns:a16="http://schemas.microsoft.com/office/drawing/2014/main" id="{968F86FA-A156-4F86-954C-F11DD55F5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"/>
          <a:stretch/>
        </p:blipFill>
        <p:spPr bwMode="auto">
          <a:xfrm>
            <a:off x="3693184" y="2089743"/>
            <a:ext cx="2615184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P01[1]">
            <a:extLst>
              <a:ext uri="{FF2B5EF4-FFF2-40B4-BE49-F238E27FC236}">
                <a16:creationId xmlns:a16="http://schemas.microsoft.com/office/drawing/2014/main" id="{3A09E68D-87AF-46E9-B63E-644C6E84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48" y="2473734"/>
            <a:ext cx="1964863" cy="232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E3FA0DE-1622-40BF-970F-E371B31E4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2</a:t>
            </a:fld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BD09274-0759-4ABF-931B-C6F1AB41F025}"/>
              </a:ext>
            </a:extLst>
          </p:cNvPr>
          <p:cNvSpPr/>
          <p:nvPr/>
        </p:nvSpPr>
        <p:spPr>
          <a:xfrm>
            <a:off x="5827480" y="540288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3200" dirty="0"/>
              <a:t>Ján </a:t>
            </a:r>
            <a:r>
              <a:rPr lang="cs-CZ" sz="3200" dirty="0" err="1"/>
              <a:t>Pišút</a:t>
            </a:r>
            <a:r>
              <a:rPr lang="cs-CZ" sz="3200" dirty="0"/>
              <a:t> (1939 – 2018)</a:t>
            </a:r>
          </a:p>
        </p:txBody>
      </p:sp>
    </p:spTree>
    <p:extLst>
      <p:ext uri="{BB962C8B-B14F-4D97-AF65-F5344CB8AC3E}">
        <p14:creationId xmlns:p14="http://schemas.microsoft.com/office/powerpoint/2010/main" val="505999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5FEE0A3A-7565-45A9-939A-437B4CBB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257800" cy="438919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   Předmluva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Naše místo v prostoru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Naše místo v čase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Dvě síly přírody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Atomy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Kvantum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Chemie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Kvantový žebřík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Život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Evoluce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   Epilog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/>
              <a:t>				</a:t>
            </a:r>
            <a:r>
              <a:rPr lang="cs-CZ" sz="2600" b="1" dirty="0">
                <a:solidFill>
                  <a:srgbClr val="FF0000"/>
                </a:solidFill>
              </a:rPr>
              <a:t>Citát</a:t>
            </a:r>
          </a:p>
          <a:p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C274303-272C-44F5-B28F-7734ACD9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20</a:t>
            </a:fld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5A8893C-133C-46E0-A350-B14465B746B2}"/>
              </a:ext>
            </a:extLst>
          </p:cNvPr>
          <p:cNvSpPr/>
          <p:nvPr/>
        </p:nvSpPr>
        <p:spPr>
          <a:xfrm>
            <a:off x="2846521" y="774915"/>
            <a:ext cx="6777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Poznání a údiv. </a:t>
            </a:r>
            <a:r>
              <a:rPr lang="cs-CZ" sz="28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Svět přírody očima člověka. </a:t>
            </a:r>
          </a:p>
          <a:p>
            <a:pPr algn="ctr"/>
            <a:endParaRPr lang="cs-CZ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3F8A79-E894-414F-9C31-6A934C27F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7" t="3680" r="51020" b="61679"/>
          <a:stretch/>
        </p:blipFill>
        <p:spPr>
          <a:xfrm rot="5400000">
            <a:off x="1240662" y="1583859"/>
            <a:ext cx="4079624" cy="45631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1256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0F45AC9-8B7E-41AF-9A0B-BC3341DE0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8318" y="971348"/>
            <a:ext cx="8772041" cy="950442"/>
          </a:xfrm>
        </p:spPr>
        <p:txBody>
          <a:bodyPr>
            <a:normAutofit/>
          </a:bodyPr>
          <a:lstStyle/>
          <a:p>
            <a:r>
              <a:rPr lang="cs-CZ" sz="3600" b="1">
                <a:solidFill>
                  <a:srgbClr val="0070C0"/>
                </a:solidFill>
                <a:latin typeface="+mn-lt"/>
              </a:rPr>
              <a:t>Závěrem</a:t>
            </a:r>
            <a:endParaRPr lang="cs-CZ" sz="3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A00026F9-C90C-4927-A9F5-9B11BC0DB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8794" y="2111296"/>
            <a:ext cx="9536624" cy="2180108"/>
          </a:xfrm>
        </p:spPr>
        <p:txBody>
          <a:bodyPr/>
          <a:lstStyle/>
          <a:p>
            <a:pPr algn="just"/>
            <a:r>
              <a:rPr lang="cs-CZ" dirty="0"/>
              <a:t>„</a:t>
            </a:r>
            <a:r>
              <a:rPr lang="cs-CZ" sz="2800" dirty="0"/>
              <a:t>Klasická školská fyzika se zabývá podivnými nezajímavými laboratorními předměty. To vyúsťuje v odcizení. Do přírodovědného vzdělávání je možno vrátit život zavedením kvantové mechaniky.“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D5EB4A-81D1-41CC-BF9A-B77C5EDD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21</a:t>
            </a:fld>
            <a:endParaRPr lang="cs-CZ"/>
          </a:p>
        </p:txBody>
      </p:sp>
      <p:sp>
        <p:nvSpPr>
          <p:cNvPr id="8" name="Podnadpis 5">
            <a:extLst>
              <a:ext uri="{FF2B5EF4-FFF2-40B4-BE49-F238E27FC236}">
                <a16:creationId xmlns:a16="http://schemas.microsoft.com/office/drawing/2014/main" id="{88DFAFEB-532A-49F8-8524-ED238BAE56C8}"/>
              </a:ext>
            </a:extLst>
          </p:cNvPr>
          <p:cNvSpPr txBox="1">
            <a:spLocks/>
          </p:cNvSpPr>
          <p:nvPr/>
        </p:nvSpPr>
        <p:spPr>
          <a:xfrm>
            <a:off x="1128794" y="4448148"/>
            <a:ext cx="3396711" cy="387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800" dirty="0"/>
              <a:t>V. F. </a:t>
            </a:r>
            <a:r>
              <a:rPr lang="cs-CZ" sz="2800" dirty="0" err="1"/>
              <a:t>Weisskopf</a:t>
            </a:r>
            <a:endParaRPr lang="cs-CZ" sz="2800" dirty="0"/>
          </a:p>
        </p:txBody>
      </p:sp>
      <p:sp>
        <p:nvSpPr>
          <p:cNvPr id="9" name="Podnadpis 5">
            <a:extLst>
              <a:ext uri="{FF2B5EF4-FFF2-40B4-BE49-F238E27FC236}">
                <a16:creationId xmlns:a16="http://schemas.microsoft.com/office/drawing/2014/main" id="{6ABA64EB-D873-4825-92BE-08874FF5F039}"/>
              </a:ext>
            </a:extLst>
          </p:cNvPr>
          <p:cNvSpPr txBox="1">
            <a:spLocks/>
          </p:cNvSpPr>
          <p:nvPr/>
        </p:nvSpPr>
        <p:spPr>
          <a:xfrm>
            <a:off x="3613044" y="4448148"/>
            <a:ext cx="9536624" cy="723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800" dirty="0"/>
              <a:t>1975</a:t>
            </a:r>
          </a:p>
        </p:txBody>
      </p:sp>
      <p:sp>
        <p:nvSpPr>
          <p:cNvPr id="10" name="Podnadpis 5">
            <a:extLst>
              <a:ext uri="{FF2B5EF4-FFF2-40B4-BE49-F238E27FC236}">
                <a16:creationId xmlns:a16="http://schemas.microsoft.com/office/drawing/2014/main" id="{A043A12E-6C31-46C6-ACA8-D640416480FA}"/>
              </a:ext>
            </a:extLst>
          </p:cNvPr>
          <p:cNvSpPr txBox="1">
            <a:spLocks/>
          </p:cNvSpPr>
          <p:nvPr/>
        </p:nvSpPr>
        <p:spPr>
          <a:xfrm>
            <a:off x="1128794" y="5328221"/>
            <a:ext cx="12526506" cy="55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/>
              <a:t>Citováno podle[M]. </a:t>
            </a:r>
          </a:p>
        </p:txBody>
      </p:sp>
      <p:pic>
        <p:nvPicPr>
          <p:cNvPr id="11" name="Picture 2" descr="undefined">
            <a:extLst>
              <a:ext uri="{FF2B5EF4-FFF2-40B4-BE49-F238E27FC236}">
                <a16:creationId xmlns:a16="http://schemas.microsoft.com/office/drawing/2014/main" id="{340CD7D1-99F6-4AD9-BB21-1204BA65D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53" y="4215812"/>
            <a:ext cx="1569911" cy="19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7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2FFDC3B-2FE5-445B-B301-2F2BADCE1512}"/>
              </a:ext>
            </a:extLst>
          </p:cNvPr>
          <p:cNvSpPr/>
          <p:nvPr/>
        </p:nvSpPr>
        <p:spPr>
          <a:xfrm>
            <a:off x="1260764" y="640647"/>
            <a:ext cx="944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600" b="1" dirty="0">
                <a:solidFill>
                  <a:schemeClr val="accent1">
                    <a:lumMod val="75000"/>
                  </a:schemeClr>
                </a:solidFill>
              </a:rPr>
              <a:t>Částice v nekonečně hluboké potenciálové jámě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B105C54-FBD9-4929-B9CE-9DDA57A94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29" t="30984" r="8465" b="36460"/>
          <a:stretch/>
        </p:blipFill>
        <p:spPr>
          <a:xfrm>
            <a:off x="5486400" y="1286977"/>
            <a:ext cx="6289909" cy="3713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255222BE-D0F7-4E69-83E3-A6C5FE9213A7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748145" y="1936298"/>
                <a:ext cx="4738255" cy="4281055"/>
              </a:xfrm>
            </p:spPr>
            <p:txBody>
              <a:bodyPr>
                <a:normAutofit fontScale="90000"/>
              </a:bodyPr>
              <a:lstStyle/>
              <a:p>
                <a:pPr/>
                <a:r>
                  <a:rPr lang="cs-CZ" sz="27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Bezčasová </a:t>
                </a:r>
                <a:r>
                  <a:rPr lang="cs-CZ" sz="2700" b="1" dirty="0" err="1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Schrödingerova</a:t>
                </a:r>
                <a:r>
                  <a:rPr lang="cs-CZ" sz="2700" b="1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rovnice</a:t>
                </a:r>
                <a:br>
                  <a:rPr lang="cs-CZ" sz="22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br>
                  <a:rPr lang="cs-CZ" sz="22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𝜓</m:t>
                    </m:r>
                    <m:d>
                      <m:dPr>
                        <m:ctrlP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</m:d>
                    <m:r>
                      <a:rPr lang="cs-CZ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=0</m:t>
                    </m:r>
                  </m:oMath>
                </a14:m>
                <a:r>
                  <a:rPr lang="cs-CZ" sz="24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, pro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˂0</m:t>
                    </m:r>
                  </m:oMath>
                </a14:m>
                <a:r>
                  <a:rPr lang="cs-CZ" sz="24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˃</m:t>
                    </m:r>
                    <m:r>
                      <a:rPr lang="cs-CZ" sz="24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𝐿</m:t>
                    </m:r>
                  </m:oMath>
                </a14:m>
                <a:br>
                  <a:rPr lang="cs-CZ" sz="24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br>
                  <a:rPr lang="cs-CZ" sz="24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cs-CZ" sz="24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Pro </a:t>
                </a:r>
                <a14:m>
                  <m:oMath xmlns:m="http://schemas.openxmlformats.org/officeDocument/2006/math">
                    <m:r>
                      <a:rPr lang="cs-CZ" sz="24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</m:oMath>
                </a14:m>
                <a:r>
                  <a:rPr lang="cs-CZ" sz="2400" dirty="0">
                    <a:ea typeface="Tahoma" panose="020B0604030504040204" pitchFamily="34" charset="0"/>
                    <a:cs typeface="Tahoma" panose="020B0604030504040204" pitchFamily="34" charset="0"/>
                  </a:rPr>
                  <a:t> v intervalu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cs-CZ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cs-CZ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0,</m:t>
                        </m:r>
                        <m:r>
                          <a:rPr lang="cs-CZ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cs-CZ" sz="24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  <a:t> řešíme:</a:t>
                </a:r>
                <a:br>
                  <a:rPr lang="cs-CZ" sz="24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br>
                  <a:rPr lang="cs-CZ" sz="2400" dirty="0"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−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cs-CZ" sz="2400" b="0" i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cs-CZ" sz="2400" b="0" i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cs-CZ" sz="2400" b="0" i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d</m:t>
                          </m:r>
                          <m:sSup>
                            <m:sSup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sz="24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𝐸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𝜓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𝑥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)</m:t>
                      </m:r>
                    </m:oMath>
                  </m:oMathPara>
                </a14:m>
                <a:br>
                  <a:rPr lang="cs-CZ" sz="2400" dirty="0">
                    <a:latin typeface="+mn-lt"/>
                  </a:rPr>
                </a:br>
                <a:br>
                  <a:rPr lang="cs-CZ" sz="2400" dirty="0">
                    <a:latin typeface="+mn-lt"/>
                  </a:rPr>
                </a:br>
                <a:r>
                  <a:rPr lang="cs-CZ" sz="2200" dirty="0">
                    <a:latin typeface="+mn-lt"/>
                  </a:rPr>
                  <a:t>okrajové podmínky: </a:t>
                </a:r>
                <a14:m>
                  <m:oMath xmlns:m="http://schemas.openxmlformats.org/officeDocument/2006/math">
                    <m:r>
                      <a:rPr lang="cs-CZ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𝜓</m:t>
                    </m:r>
                    <m:d>
                      <m:dPr>
                        <m:ctrlPr>
                          <a:rPr lang="cs-CZ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cs-CZ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0</m:t>
                        </m:r>
                      </m:e>
                    </m:d>
                    <m:r>
                      <a:rPr lang="cs-CZ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=0</m:t>
                    </m:r>
                  </m:oMath>
                </a14:m>
                <a:r>
                  <a:rPr lang="cs-CZ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cs-CZ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𝜓</m:t>
                    </m:r>
                    <m:d>
                      <m:dPr>
                        <m:ctrlPr>
                          <a:rPr lang="cs-CZ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cs-CZ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𝐿</m:t>
                        </m:r>
                      </m:e>
                    </m:d>
                    <m:r>
                      <a:rPr lang="cs-CZ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=0</m:t>
                    </m:r>
                  </m:oMath>
                </a14:m>
                <a:r>
                  <a:rPr lang="cs-CZ" sz="2200" dirty="0"/>
                  <a:t>, </a:t>
                </a:r>
                <a:br>
                  <a:rPr lang="cs-CZ" sz="2200" dirty="0">
                    <a:latin typeface="+mn-lt"/>
                  </a:rPr>
                </a:br>
                <a:br>
                  <a:rPr lang="cs-CZ" sz="2200" dirty="0">
                    <a:latin typeface="+mn-lt"/>
                  </a:rPr>
                </a:br>
                <a:r>
                  <a:rPr lang="cs-CZ" sz="2400" dirty="0">
                    <a:latin typeface="+mn-lt"/>
                  </a:rPr>
                  <a:t>Řešení:</a:t>
                </a:r>
                <a:br>
                  <a:rPr lang="cs-CZ" sz="2400" dirty="0">
                    <a:latin typeface="+mn-lt"/>
                  </a:rPr>
                </a:br>
                <a:br>
                  <a:rPr lang="cs-CZ" sz="2400" dirty="0">
                    <a:latin typeface="+mn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rad>
                    <m:func>
                      <m:func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cs-CZ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𝑥𝑛</m:t>
                            </m:r>
                          </m:num>
                          <m:den>
                            <m:r>
                              <a:rPr lang="cs-CZ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func>
                  </m:oMath>
                </a14:m>
                <a:r>
                  <a:rPr lang="cs-CZ" sz="24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=1, 2, 3,…</m:t>
                    </m:r>
                  </m:oMath>
                </a14:m>
                <a:br>
                  <a:rPr lang="cs-CZ" sz="2400" dirty="0">
                    <a:latin typeface="+mn-lt"/>
                  </a:rPr>
                </a:br>
                <a:endParaRPr lang="cs-CZ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255222BE-D0F7-4E69-83E3-A6C5FE9213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748145" y="1936298"/>
                <a:ext cx="4738255" cy="4281055"/>
              </a:xfrm>
              <a:blipFill>
                <a:blip r:embed="rId3"/>
                <a:stretch>
                  <a:fillRect t="-15954" r="-11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odnadpis 2">
                <a:extLst>
                  <a:ext uri="{FF2B5EF4-FFF2-40B4-BE49-F238E27FC236}">
                    <a16:creationId xmlns:a16="http://schemas.microsoft.com/office/drawing/2014/main" id="{F1984E55-7884-4D39-9CB2-5546F03BE253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80364" y="5347854"/>
                <a:ext cx="5685991" cy="1044511"/>
              </a:xfr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i="1">
                          <a:latin typeface="Cambria Math" panose="02040503050406030204" pitchFamily="18" charset="0"/>
                        </a:rPr>
                        <m:t>,    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=1, 2, 3,…</m:t>
                      </m:r>
                    </m:oMath>
                  </m:oMathPara>
                </a14:m>
                <a:endParaRPr lang="cs-CZ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Podnadpis 2">
                <a:extLst>
                  <a:ext uri="{FF2B5EF4-FFF2-40B4-BE49-F238E27FC236}">
                    <a16:creationId xmlns:a16="http://schemas.microsoft.com/office/drawing/2014/main" id="{F1984E55-7884-4D39-9CB2-5546F03BE2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80364" y="5347854"/>
                <a:ext cx="5685991" cy="1044511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632834-9BF6-4B30-A60E-7766434A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6636" y="6356349"/>
            <a:ext cx="2743200" cy="365125"/>
          </a:xfrm>
        </p:spPr>
        <p:txBody>
          <a:bodyPr/>
          <a:lstStyle/>
          <a:p>
            <a:fld id="{C49F8E45-A4EE-48E2-933D-95EF0946B48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17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8332477-60F1-4D2F-AE51-F588B42C61C8}"/>
              </a:ext>
            </a:extLst>
          </p:cNvPr>
          <p:cNvSpPr/>
          <p:nvPr/>
        </p:nvSpPr>
        <p:spPr>
          <a:xfrm>
            <a:off x="831492" y="534338"/>
            <a:ext cx="105290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 vázaný na úsečku – stojatá de </a:t>
            </a:r>
            <a:r>
              <a:rPr lang="cs-CZ" sz="34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Broglieho</a:t>
            </a:r>
            <a:r>
              <a:rPr lang="cs-CZ" sz="3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vlna</a:t>
            </a:r>
          </a:p>
          <a:p>
            <a:pPr algn="ctr"/>
            <a:r>
              <a:rPr lang="cs-CZ" sz="32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populární (středoškolský) postup</a:t>
            </a:r>
          </a:p>
          <a:p>
            <a:pPr algn="ctr"/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42A03D42-3645-400D-BFBC-2B355EA176EB}"/>
              </a:ext>
            </a:extLst>
          </p:cNvPr>
          <p:cNvSpPr txBox="1">
            <a:spLocks/>
          </p:cNvSpPr>
          <p:nvPr/>
        </p:nvSpPr>
        <p:spPr>
          <a:xfrm>
            <a:off x="831493" y="1994223"/>
            <a:ext cx="10227519" cy="13662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700" dirty="0">
                <a:solidFill>
                  <a:schemeClr val="tx1"/>
                </a:solidFill>
              </a:rPr>
              <a:t>Kvantovému stavu elektronu s určitou hodnotou energie musí odpovídat vlnový proces, který je stacionární a má určitou přesně danou frekvenci                   </a:t>
            </a:r>
          </a:p>
          <a:p>
            <a:pPr algn="ctr">
              <a:spcBef>
                <a:spcPts val="600"/>
              </a:spcBef>
            </a:pPr>
            <a:endParaRPr lang="cs-CZ" sz="3800" dirty="0">
              <a:solidFill>
                <a:schemeClr val="tx1"/>
              </a:solidFill>
            </a:endParaRPr>
          </a:p>
          <a:p>
            <a:pPr algn="ctr">
              <a:spcBef>
                <a:spcPts val="600"/>
              </a:spcBef>
            </a:pPr>
            <a:endParaRPr lang="cs-CZ" sz="4500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Stojaté vlny 001">
            <a:extLst>
              <a:ext uri="{FF2B5EF4-FFF2-40B4-BE49-F238E27FC236}">
                <a16:creationId xmlns:a16="http://schemas.microsoft.com/office/drawing/2014/main" id="{77A74922-97C8-4295-AD27-7AF9131E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6148" r="15479" b="10381"/>
          <a:stretch>
            <a:fillRect/>
          </a:stretch>
        </p:blipFill>
        <p:spPr bwMode="auto">
          <a:xfrm>
            <a:off x="1434531" y="3282650"/>
            <a:ext cx="3219979" cy="325626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ástupný symbol pro text 10">
                <a:extLst>
                  <a:ext uri="{FF2B5EF4-FFF2-40B4-BE49-F238E27FC236}">
                    <a16:creationId xmlns:a16="http://schemas.microsoft.com/office/drawing/2014/main" id="{E30623D0-A0EB-4B7D-914F-E2506ED1458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529193" y="5822572"/>
                <a:ext cx="5529819" cy="89890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𝐃𝐞𝐦𝐨𝐧𝐬𝐭𝐫𝐚𝐜𝐞</m:t>
                      </m:r>
                    </m:oMath>
                  </m:oMathPara>
                </a14:m>
                <a:endParaRPr lang="cs-CZ" b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Zástupný symbol pro text 10">
                <a:extLst>
                  <a:ext uri="{FF2B5EF4-FFF2-40B4-BE49-F238E27FC236}">
                    <a16:creationId xmlns:a16="http://schemas.microsoft.com/office/drawing/2014/main" id="{E30623D0-A0EB-4B7D-914F-E2506ED145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529193" y="5822572"/>
                <a:ext cx="5529819" cy="89890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0477C89-5548-449E-A95B-A8FE293C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4</a:t>
            </a:fld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ástupný symbol pro text 10">
                <a:extLst>
                  <a:ext uri="{FF2B5EF4-FFF2-40B4-BE49-F238E27FC236}">
                    <a16:creationId xmlns:a16="http://schemas.microsoft.com/office/drawing/2014/main" id="{9E616458-DD7F-4210-91B3-65ECE1423F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98473" y="3608695"/>
                <a:ext cx="5960539" cy="8989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Analogie s kmity klasické struny délky </a:t>
                </a:r>
                <a:r>
                  <a:rPr lang="cs-CZ" sz="28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</a:p>
              <a:p>
                <a:endParaRPr lang="cs-CZ" sz="36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cs-CZ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sz="28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cs-CZ" sz="28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cs-CZ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cs-CZ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cs-CZ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 2, 3,… </m:t>
                      </m:r>
                    </m:oMath>
                  </m:oMathPara>
                </a14:m>
                <a:endParaRPr lang="cs-CZ" sz="28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Zástupný symbol pro text 10">
                <a:extLst>
                  <a:ext uri="{FF2B5EF4-FFF2-40B4-BE49-F238E27FC236}">
                    <a16:creationId xmlns:a16="http://schemas.microsoft.com/office/drawing/2014/main" id="{9E616458-DD7F-4210-91B3-65ECE1423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73" y="3608695"/>
                <a:ext cx="5960539" cy="898903"/>
              </a:xfrm>
              <a:prstGeom prst="rect">
                <a:avLst/>
              </a:prstGeom>
              <a:blipFill>
                <a:blip r:embed="rId4"/>
                <a:stretch>
                  <a:fillRect l="-2045" t="-13605" r="-204" b="-1006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567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52B5DC1C-8F49-4FB6-A237-0729A111825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53841" y="1230392"/>
                <a:ext cx="10609881" cy="4541003"/>
              </a:xfrm>
            </p:spPr>
            <p:txBody>
              <a:bodyPr>
                <a:noAutofit/>
              </a:bodyPr>
              <a:lstStyle/>
              <a:p>
                <a:pPr/>
                <a:r>
                  <a:rPr lang="cs-CZ" sz="2800" dirty="0">
                    <a:ea typeface="Cambria Math" panose="02040503050406030204" pitchFamily="18" charset="0"/>
                  </a:rPr>
                  <a:t>			          </a:t>
                </a:r>
                <a:br>
                  <a:rPr lang="cs-CZ" sz="2800" dirty="0">
                    <a:ea typeface="Cambria Math" panose="02040503050406030204" pitchFamily="18" charset="0"/>
                  </a:rPr>
                </a:br>
                <a:br>
                  <a:rPr lang="cs-CZ" sz="2800" dirty="0">
                    <a:ea typeface="Cambria Math" panose="02040503050406030204" pitchFamily="18" charset="0"/>
                  </a:rPr>
                </a:br>
                <a:r>
                  <a:rPr lang="cs-CZ" sz="2800" dirty="0">
                    <a:ea typeface="Cambria Math" panose="02040503050406030204" pitchFamily="18" charset="0"/>
                  </a:rPr>
                  <a:t>                                    </a:t>
                </a:r>
                <a:br>
                  <a:rPr lang="cs-CZ" sz="2400" dirty="0">
                    <a:latin typeface="+mn-lt"/>
                  </a:rPr>
                </a:br>
                <a:br>
                  <a:rPr lang="cs-CZ" sz="2400" dirty="0">
                    <a:latin typeface="+mn-lt"/>
                  </a:rPr>
                </a:br>
                <a:br>
                  <a:rPr lang="cs-CZ" sz="2400" dirty="0">
                    <a:latin typeface="+mn-lt"/>
                  </a:rPr>
                </a:br>
                <a:br>
                  <a:rPr lang="cs-CZ" sz="2400" dirty="0">
                    <a:latin typeface="+mn-lt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cs-CZ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cs-CZ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 2, 3,…                   (1)</m:t>
                      </m:r>
                    </m:oMath>
                  </m:oMathPara>
                </a14:m>
                <a:br>
                  <a:rPr lang="cs-CZ" sz="2400" dirty="0">
                    <a:latin typeface="+mn-lt"/>
                  </a:rPr>
                </a:br>
                <a:br>
                  <a:rPr lang="cs-CZ" sz="2400" dirty="0">
                    <a:latin typeface="+mn-lt"/>
                  </a:rPr>
                </a:br>
                <a:r>
                  <a:rPr lang="cs-CZ" sz="2500" dirty="0">
                    <a:latin typeface="+mn-lt"/>
                  </a:rPr>
                  <a:t>Vlnovou délku </a:t>
                </a:r>
                <a14:m>
                  <m:oMath xmlns:m="http://schemas.openxmlformats.org/officeDocument/2006/math">
                    <m:r>
                      <a:rPr lang="cs-CZ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cs-CZ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cs-CZ" sz="2500" b="1" dirty="0">
                    <a:latin typeface="+mn-lt"/>
                  </a:rPr>
                  <a:t>považujeme za de </a:t>
                </a:r>
                <a:r>
                  <a:rPr lang="cs-CZ" sz="2500" b="1" dirty="0" err="1">
                    <a:latin typeface="+mn-lt"/>
                  </a:rPr>
                  <a:t>Broglieho</a:t>
                </a:r>
                <a:r>
                  <a:rPr lang="cs-CZ" sz="2500" b="1" dirty="0">
                    <a:latin typeface="+mn-lt"/>
                  </a:rPr>
                  <a:t> vlnovou délku pohybujícího se elektronu v pasti</a:t>
                </a:r>
                <a:r>
                  <a:rPr lang="cs-CZ" sz="2500" dirty="0">
                    <a:latin typeface="+mn-lt"/>
                  </a:rPr>
                  <a:t>, pro kterou platí:</a:t>
                </a:r>
                <a:br>
                  <a:rPr lang="cs-CZ" sz="2500" dirty="0">
                    <a:latin typeface="+mn-lt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</m:t>
                      </m:r>
                      <m:r>
                        <a:rPr lang="cs-CZ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cs-CZ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(2)</m:t>
                      </m:r>
                    </m:oMath>
                  </m:oMathPara>
                </a14:m>
                <a:br>
                  <a:rPr lang="cs-CZ" sz="2400" dirty="0">
                    <a:latin typeface="+mn-lt"/>
                  </a:rPr>
                </a:br>
                <a:r>
                  <a:rPr lang="cs-CZ" sz="2400" dirty="0">
                    <a:latin typeface="+mn-lt"/>
                  </a:rPr>
                  <a:t> </a:t>
                </a:r>
                <a:br>
                  <a:rPr lang="cs-CZ" sz="2400" dirty="0">
                    <a:latin typeface="+mn-lt"/>
                  </a:rPr>
                </a:br>
                <a:r>
                  <a:rPr lang="cs-CZ" sz="2500" dirty="0">
                    <a:latin typeface="+mn-lt"/>
                  </a:rPr>
                  <a:t>Energie  elektronu v pasti  je dána jeho kinetickou energií:</a:t>
                </a:r>
                <a:br>
                  <a:rPr lang="cs-CZ" sz="2500" dirty="0">
                    <a:latin typeface="+mn-lt"/>
                  </a:rPr>
                </a:br>
                <a:br>
                  <a:rPr lang="cs-CZ" sz="2400" dirty="0">
                    <a:latin typeface="+mn-lt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0" smtClean="0">
                          <a:latin typeface="Cambria Math" panose="02040503050406030204" pitchFamily="18" charset="0"/>
                        </a:rPr>
                        <m:t>                              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                       </m:t>
                      </m:r>
                      <m:d>
                        <m:d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</m:oMath>
                  </m:oMathPara>
                </a14:m>
                <a:br>
                  <a:rPr lang="cs-CZ" sz="2400" dirty="0"/>
                </a:br>
                <a:br>
                  <a:rPr lang="cs-CZ" sz="2400" dirty="0"/>
                </a:br>
                <a:r>
                  <a:rPr lang="cs-CZ" sz="2500" dirty="0">
                    <a:latin typeface="+mn-lt"/>
                  </a:rPr>
                  <a:t>Postupným dosazením z (1) a (2) do (3) dostaneme:</a:t>
                </a:r>
                <a:br>
                  <a:rPr lang="cs-CZ" sz="2500" dirty="0">
                    <a:latin typeface="+mn-lt"/>
                  </a:rPr>
                </a:br>
                <a:br>
                  <a:rPr lang="cs-CZ" sz="2400" dirty="0"/>
                </a:br>
                <a:endParaRPr lang="cs-CZ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52B5DC1C-8F49-4FB6-A237-0729A11182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53841" y="1230392"/>
                <a:ext cx="10609881" cy="4541003"/>
              </a:xfrm>
              <a:blipFill>
                <a:blip r:embed="rId2"/>
                <a:stretch>
                  <a:fillRect l="-919" t="-181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ástupný symbol pro text 4">
                <a:extLst>
                  <a:ext uri="{FF2B5EF4-FFF2-40B4-BE49-F238E27FC236}">
                    <a16:creationId xmlns:a16="http://schemas.microsoft.com/office/drawing/2014/main" id="{564FB7E2-931E-4D09-97A8-5C802FC478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84515" y="5345191"/>
                <a:ext cx="9422970" cy="85240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2400" i="1">
                          <a:latin typeface="Cambria Math" panose="02040503050406030204" pitchFamily="18" charset="0"/>
                        </a:rPr>
                        <m:t>,    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=1, 2, 3,…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18" name="Zástupný symbol pro text 4">
                <a:extLst>
                  <a:ext uri="{FF2B5EF4-FFF2-40B4-BE49-F238E27FC236}">
                    <a16:creationId xmlns:a16="http://schemas.microsoft.com/office/drawing/2014/main" id="{564FB7E2-931E-4D09-97A8-5C802FC47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515" y="5345191"/>
                <a:ext cx="9422970" cy="8524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1A4C51-DFD5-4CA0-ABB6-521DCDD6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7241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F3C28CA-5E15-46E8-A379-13C74098A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89528"/>
            <a:ext cx="10515600" cy="1500187"/>
          </a:xfrm>
        </p:spPr>
        <p:txBody>
          <a:bodyPr/>
          <a:lstStyle/>
          <a:p>
            <a:pPr algn="just"/>
            <a:r>
              <a:rPr lang="cs-CZ" dirty="0">
                <a:solidFill>
                  <a:schemeClr val="tx1"/>
                </a:solidFill>
              </a:rPr>
              <a:t>Jednoduchým postupem je ukázáno, že </a:t>
            </a:r>
            <a:r>
              <a:rPr lang="cs-CZ" b="1" dirty="0">
                <a:solidFill>
                  <a:srgbClr val="FF0000"/>
                </a:solidFill>
              </a:rPr>
              <a:t>prostorové omezení pohybu elektronu  vede ke kvantování  jeho energie </a:t>
            </a:r>
            <a:r>
              <a:rPr lang="cs-CZ" dirty="0">
                <a:solidFill>
                  <a:schemeClr val="tx1"/>
                </a:solidFill>
              </a:rPr>
              <a:t>– jsou povoleny jen vybrané stavy s diskrétními hodnotami energie.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7648FF9-7849-4BF3-A66D-34297866B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274"/>
            <a:ext cx="101559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Význam výše uvedeného příkladu:</a:t>
            </a:r>
            <a:endParaRPr lang="cs-CZ" sz="32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text 4">
                <a:extLst>
                  <a:ext uri="{FF2B5EF4-FFF2-40B4-BE49-F238E27FC236}">
                    <a16:creationId xmlns:a16="http://schemas.microsoft.com/office/drawing/2014/main" id="{BF237C66-5D41-4707-A046-1CB86F5BE8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81653" y="2626265"/>
                <a:ext cx="9422970" cy="85240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vert="horz" lIns="91440" tIns="45720" rIns="91440" bIns="45720" rtlCol="0" anchor="b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cs-CZ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2400" i="1">
                          <a:latin typeface="Cambria Math" panose="02040503050406030204" pitchFamily="18" charset="0"/>
                        </a:rPr>
                        <m:t>,    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=1, 2, 3,…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5" name="Zástupný symbol pro text 4">
                <a:extLst>
                  <a:ext uri="{FF2B5EF4-FFF2-40B4-BE49-F238E27FC236}">
                    <a16:creationId xmlns:a16="http://schemas.microsoft.com/office/drawing/2014/main" id="{BF237C66-5D41-4707-A046-1CB86F5BE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653" y="2626265"/>
                <a:ext cx="9422970" cy="8524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>
            <a:extLst>
              <a:ext uri="{FF2B5EF4-FFF2-40B4-BE49-F238E27FC236}">
                <a16:creationId xmlns:a16="http://schemas.microsoft.com/office/drawing/2014/main" id="{8D1387F1-3A1F-417E-ADE4-A42CF09A2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31" t="17784" r="9813" b="13542"/>
          <a:stretch/>
        </p:blipFill>
        <p:spPr>
          <a:xfrm>
            <a:off x="1583701" y="3885746"/>
            <a:ext cx="1710133" cy="24349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E76A23-D0B9-43A6-A02A-8497CCC43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163" y="3948746"/>
            <a:ext cx="1799999" cy="24840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3413B8B-2AFD-46D8-8B2E-5550D4827B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9448" r="11807" b="16013"/>
          <a:stretch/>
        </p:blipFill>
        <p:spPr>
          <a:xfrm>
            <a:off x="8255210" y="3812354"/>
            <a:ext cx="2549413" cy="2721567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7B3B05D-BC7F-4C89-816D-C14310C65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6</a:t>
            </a:fld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2DF3EFB-4B50-42E8-A64F-CAD7F31D3B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65" t="4645" r="14592" b="29217"/>
          <a:stretch/>
        </p:blipFill>
        <p:spPr>
          <a:xfrm rot="10800000">
            <a:off x="3869725" y="3948749"/>
            <a:ext cx="1836000" cy="251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84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E6B15B-9F5F-4C36-8FD6-DAB41750F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864" y="821411"/>
            <a:ext cx="9428136" cy="836908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+mn-lt"/>
              </a:rPr>
              <a:t>Je uvedený postup korektní</a:t>
            </a:r>
            <a:r>
              <a:rPr lang="cs-CZ" sz="3600" dirty="0">
                <a:solidFill>
                  <a:srgbClr val="0070C0"/>
                </a:solidFill>
                <a:latin typeface="+mn-lt"/>
              </a:rPr>
              <a:t>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DC5C49-4690-412B-9E0B-25F95425F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728" y="2119366"/>
            <a:ext cx="9428136" cy="2632743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LACINA, A: </a:t>
            </a:r>
            <a:r>
              <a:rPr lang="cs-CZ" i="1" dirty="0"/>
              <a:t>Poznámka k analogii „Stacionární kvantový stav – stojatá vlna na struně.</a:t>
            </a:r>
            <a:r>
              <a:rPr lang="cs-CZ" dirty="0"/>
              <a:t> PMFA, XXVIII/1983, s. 342.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LACINA, A: </a:t>
            </a:r>
            <a:r>
              <a:rPr lang="cs-CZ" i="1" dirty="0"/>
              <a:t>A </a:t>
            </a:r>
            <a:r>
              <a:rPr lang="cs-CZ" i="1" dirty="0" err="1"/>
              <a:t>note</a:t>
            </a:r>
            <a:r>
              <a:rPr lang="cs-CZ" i="1" dirty="0"/>
              <a:t> on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elementary</a:t>
            </a:r>
            <a:r>
              <a:rPr lang="cs-CZ" i="1" dirty="0"/>
              <a:t> </a:t>
            </a:r>
            <a:r>
              <a:rPr lang="cs-CZ" i="1" dirty="0" err="1"/>
              <a:t>presentation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energy</a:t>
            </a:r>
            <a:r>
              <a:rPr lang="cs-CZ" i="1" dirty="0"/>
              <a:t> </a:t>
            </a:r>
            <a:r>
              <a:rPr lang="cs-CZ" i="1" dirty="0" err="1"/>
              <a:t>quantisation</a:t>
            </a:r>
            <a:r>
              <a:rPr lang="cs-CZ" i="1" dirty="0"/>
              <a:t>     </a:t>
            </a:r>
            <a:r>
              <a:rPr lang="cs-CZ" dirty="0"/>
              <a:t>Eur. J. </a:t>
            </a:r>
            <a:r>
              <a:rPr lang="cs-CZ" dirty="0" err="1"/>
              <a:t>Phys</a:t>
            </a:r>
            <a:r>
              <a:rPr lang="cs-CZ" dirty="0"/>
              <a:t>. </a:t>
            </a:r>
            <a:r>
              <a:rPr lang="cs-CZ" b="1" dirty="0"/>
              <a:t>6 </a:t>
            </a:r>
            <a:r>
              <a:rPr lang="cs-CZ" dirty="0"/>
              <a:t>(1985) 171-175.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dirty="0"/>
              <a:t>ČERNÝ, V., PIŠÚT, J., PREŠNAJDER, P.: </a:t>
            </a:r>
            <a:r>
              <a:rPr lang="cs-CZ" i="1" dirty="0"/>
              <a:t>On </a:t>
            </a:r>
            <a:r>
              <a:rPr lang="cs-CZ" i="1" dirty="0" err="1"/>
              <a:t>the</a:t>
            </a:r>
            <a:r>
              <a:rPr lang="cs-CZ" i="1" dirty="0"/>
              <a:t> analogy </a:t>
            </a:r>
            <a:r>
              <a:rPr lang="cs-CZ" i="1" dirty="0" err="1"/>
              <a:t>between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stacinary</a:t>
            </a:r>
            <a:r>
              <a:rPr lang="cs-CZ" i="1" dirty="0"/>
              <a:t> </a:t>
            </a:r>
            <a:r>
              <a:rPr lang="cs-CZ" i="1" dirty="0" err="1"/>
              <a:t>states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a </a:t>
            </a:r>
            <a:r>
              <a:rPr lang="cs-CZ" i="1" dirty="0" err="1"/>
              <a:t>particle</a:t>
            </a:r>
            <a:r>
              <a:rPr lang="cs-CZ" i="1" dirty="0"/>
              <a:t> </a:t>
            </a:r>
            <a:r>
              <a:rPr lang="cs-CZ" i="1" dirty="0" err="1"/>
              <a:t>bound</a:t>
            </a:r>
            <a:r>
              <a:rPr lang="cs-CZ" i="1" dirty="0"/>
              <a:t> in a </a:t>
            </a:r>
            <a:r>
              <a:rPr lang="cs-CZ" i="1" dirty="0" err="1"/>
              <a:t>one-dimensional</a:t>
            </a:r>
            <a:r>
              <a:rPr lang="cs-CZ" i="1" dirty="0"/>
              <a:t> </a:t>
            </a:r>
            <a:r>
              <a:rPr lang="cs-CZ" i="1" dirty="0" err="1"/>
              <a:t>well</a:t>
            </a:r>
            <a:r>
              <a:rPr lang="cs-CZ" i="1" dirty="0"/>
              <a:t> and </a:t>
            </a:r>
            <a:r>
              <a:rPr lang="cs-CZ" i="1" dirty="0" err="1"/>
              <a:t>standing</a:t>
            </a:r>
            <a:r>
              <a:rPr lang="cs-CZ" i="1" dirty="0"/>
              <a:t> </a:t>
            </a:r>
            <a:r>
              <a:rPr lang="cs-CZ" i="1" dirty="0" err="1"/>
              <a:t>waves</a:t>
            </a:r>
            <a:r>
              <a:rPr lang="cs-CZ" i="1" dirty="0"/>
              <a:t> on a </a:t>
            </a:r>
            <a:r>
              <a:rPr lang="cs-CZ" i="1" dirty="0" err="1"/>
              <a:t>string</a:t>
            </a:r>
            <a:r>
              <a:rPr lang="cs-CZ" i="1" dirty="0"/>
              <a:t>. </a:t>
            </a:r>
            <a:r>
              <a:rPr lang="cs-CZ" dirty="0"/>
              <a:t>Eur. J. </a:t>
            </a:r>
            <a:r>
              <a:rPr lang="cs-CZ" dirty="0" err="1"/>
              <a:t>Phys</a:t>
            </a:r>
            <a:r>
              <a:rPr lang="cs-CZ" dirty="0"/>
              <a:t>. </a:t>
            </a:r>
            <a:r>
              <a:rPr lang="cs-CZ" b="1" dirty="0"/>
              <a:t>7</a:t>
            </a:r>
            <a:r>
              <a:rPr lang="cs-CZ" dirty="0"/>
              <a:t> (1986) 134 -137.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2F0CC4-9D53-4F58-A9B5-26410C5E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48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13B05DF-CB58-494D-B5AC-D6BCA41E0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335" y="3424084"/>
            <a:ext cx="39329" cy="983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9D6853E-181C-47A9-B21C-CE8326163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727" y="499847"/>
            <a:ext cx="11817273" cy="778790"/>
          </a:xfrm>
        </p:spPr>
        <p:txBody>
          <a:bodyPr lIns="0">
            <a:normAutofit/>
          </a:bodyPr>
          <a:lstStyle/>
          <a:p>
            <a:r>
              <a:rPr lang="cs-CZ" sz="4000" b="1" dirty="0">
                <a:solidFill>
                  <a:srgbClr val="0070C0"/>
                </a:solidFill>
                <a:latin typeface="+mn-lt"/>
              </a:rPr>
              <a:t>Ilustrace stojatého vlnění (dvourozměrné jámy)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75F252-6633-4B3A-B0C2-72D9CA543B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59" t="28589" r="1008" b="44132"/>
          <a:stretch/>
        </p:blipFill>
        <p:spPr>
          <a:xfrm>
            <a:off x="272350" y="1528102"/>
            <a:ext cx="4527592" cy="3791963"/>
          </a:xfrm>
          <a:prstGeom prst="rect">
            <a:avLst/>
          </a:prstGeom>
        </p:spPr>
      </p:pic>
      <p:pic>
        <p:nvPicPr>
          <p:cNvPr id="9" name="obrázek 73" descr="Blana nahoru">
            <a:extLst>
              <a:ext uri="{FF2B5EF4-FFF2-40B4-BE49-F238E27FC236}">
                <a16:creationId xmlns:a16="http://schemas.microsoft.com/office/drawing/2014/main" id="{FF1E1F4C-3805-4218-9D51-132ECE5C7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5"/>
          <a:stretch>
            <a:fillRect/>
          </a:stretch>
        </p:blipFill>
        <p:spPr bwMode="auto">
          <a:xfrm>
            <a:off x="5499609" y="1987678"/>
            <a:ext cx="2762402" cy="1841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0B6E3293-DBDA-4C92-839B-3131795EE6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656326"/>
              </p:ext>
            </p:extLst>
          </p:nvPr>
        </p:nvGraphicFramePr>
        <p:xfrm>
          <a:off x="8751869" y="1988148"/>
          <a:ext cx="2893793" cy="1916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Picture" r:id="rId6" imgW="2431759" imgH="1610899" progId="Word.Picture.8">
                  <p:embed/>
                </p:oleObj>
              </mc:Choice>
              <mc:Fallback>
                <p:oleObj name="Picture" r:id="rId6" imgW="2431759" imgH="1610899" progId="Word.Picture.8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80CD4785-E7E8-43BF-97F5-17507C38EB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1869" y="1988148"/>
                        <a:ext cx="2893793" cy="19169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ek 75" descr="Blana dvojita">
            <a:extLst>
              <a:ext uri="{FF2B5EF4-FFF2-40B4-BE49-F238E27FC236}">
                <a16:creationId xmlns:a16="http://schemas.microsoft.com/office/drawing/2014/main" id="{BE2130B8-E55C-44C8-BC6E-151A20D5BD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11" y="4648723"/>
            <a:ext cx="2858996" cy="18901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5AD487-E11B-46A6-AC1B-88A16B72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8</a:t>
            </a:fld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>
                <a:extLst>
                  <a:ext uri="{FF2B5EF4-FFF2-40B4-BE49-F238E27FC236}">
                    <a16:creationId xmlns:a16="http://schemas.microsoft.com/office/drawing/2014/main" id="{E2EF6D5D-96D8-4E87-B0AA-902821D9494F}"/>
                  </a:ext>
                </a:extLst>
              </p:cNvPr>
              <p:cNvSpPr/>
              <p:nvPr/>
            </p:nvSpPr>
            <p:spPr>
              <a:xfrm>
                <a:off x="7522132" y="4059192"/>
                <a:ext cx="16199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𝐃𝐞𝐦𝐨𝐧𝐬𝐭𝐫𝐚𝐜𝐞</m:t>
                      </m:r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Obdélník 2">
                <a:extLst>
                  <a:ext uri="{FF2B5EF4-FFF2-40B4-BE49-F238E27FC236}">
                    <a16:creationId xmlns:a16="http://schemas.microsoft.com/office/drawing/2014/main" id="{E2EF6D5D-96D8-4E87-B0AA-902821D949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132" y="4059192"/>
                <a:ext cx="1619999" cy="461665"/>
              </a:xfrm>
              <a:prstGeom prst="rect">
                <a:avLst/>
              </a:prstGeom>
              <a:blipFill>
                <a:blip r:embed="rId9"/>
                <a:stretch>
                  <a:fillRect l="-1128" r="-2969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Obrázek 11">
            <a:extLst>
              <a:ext uri="{FF2B5EF4-FFF2-40B4-BE49-F238E27FC236}">
                <a16:creationId xmlns:a16="http://schemas.microsoft.com/office/drawing/2014/main" id="{4E9225BB-ADFF-47CD-A372-94080A117E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" t="127" r="4705" b="9333"/>
          <a:stretch/>
        </p:blipFill>
        <p:spPr>
          <a:xfrm>
            <a:off x="4389176" y="4414912"/>
            <a:ext cx="162000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3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6445C6C-D8FB-440B-BE1F-B4DA0E812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2" t="38842" r="46565" b="31762"/>
          <a:stretch/>
        </p:blipFill>
        <p:spPr>
          <a:xfrm rot="5400000">
            <a:off x="1524627" y="1698421"/>
            <a:ext cx="5327225" cy="499193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0021F15-0F98-4668-867A-EB412FED1AC9}"/>
              </a:ext>
            </a:extLst>
          </p:cNvPr>
          <p:cNvSpPr/>
          <p:nvPr/>
        </p:nvSpPr>
        <p:spPr>
          <a:xfrm>
            <a:off x="1968285" y="604434"/>
            <a:ext cx="8307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</a:rPr>
              <a:t>Elektron v elektrické pasti v atomu vodíku</a:t>
            </a:r>
            <a:endParaRPr lang="cs-CZ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ástupný symbol pro obsah 5">
                <a:extLst>
                  <a:ext uri="{FF2B5EF4-FFF2-40B4-BE49-F238E27FC236}">
                    <a16:creationId xmlns:a16="http://schemas.microsoft.com/office/drawing/2014/main" id="{9C4298D5-9EBC-49B6-A5FF-5835DCEF3AC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943242" y="4037309"/>
                <a:ext cx="4410558" cy="2216257"/>
              </a:xfr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pPr marL="0" indent="0">
                  <a:buNone/>
                </a:pPr>
                <a:endParaRPr lang="cs-CZ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13,6 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𝑒𝑉</m:t>
                          </m:r>
                        </m:num>
                        <m:den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cs-CZ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=1, 2, 3, …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6" name="Zástupný symbol pro obsah 5">
                <a:extLst>
                  <a:ext uri="{FF2B5EF4-FFF2-40B4-BE49-F238E27FC236}">
                    <a16:creationId xmlns:a16="http://schemas.microsoft.com/office/drawing/2014/main" id="{9C4298D5-9EBC-49B6-A5FF-5835DCEF3A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943242" y="4037309"/>
                <a:ext cx="4410558" cy="221625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24EAB3-4F8E-4B83-B965-32CDF7C1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9</a:t>
            </a:fld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3963061-6916-4A60-9739-8CCD38983E38}"/>
              </a:ext>
            </a:extLst>
          </p:cNvPr>
          <p:cNvSpPr/>
          <p:nvPr/>
        </p:nvSpPr>
        <p:spPr>
          <a:xfrm>
            <a:off x="6684206" y="2598003"/>
            <a:ext cx="5120356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prostorové omezení pohybu elektronu vede ke kvantování  jeho energie </a:t>
            </a:r>
            <a:r>
              <a:rPr 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29047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11185</TotalTime>
  <Words>872</Words>
  <Application>Microsoft Office PowerPoint</Application>
  <PresentationFormat>Širokoúhlá obrazovka</PresentationFormat>
  <Paragraphs>101</Paragraphs>
  <Slides>21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Tahoma</vt:lpstr>
      <vt:lpstr>Times New Roman</vt:lpstr>
      <vt:lpstr>Motiv Office</vt:lpstr>
      <vt:lpstr>Picture</vt:lpstr>
      <vt:lpstr>Prezentace aplikace PowerPoint</vt:lpstr>
      <vt:lpstr>Prezentace aplikace PowerPoint</vt:lpstr>
      <vt:lpstr>Bezčasová Schrödingerova rovnice  ψ(x)=0, pro x˂0 a x˃L  Pro x v intervalu ⟨0,L⟩ řešíme:  -h^2/(8π^2 m)  (d^2 ψ(x))/(dx^2 )=Eψ(x)  okrajové podmínky: ψ(0)=0, ψ(L)=0,   Řešení:  ψ_n=√(2/L)  sin⁡〖πxn/L〗, n=1, 2, 3,… </vt:lpstr>
      <vt:lpstr>Prezentace aplikace PowerPoint</vt:lpstr>
      <vt:lpstr>                                                       L=λ/2 n, n=1, 2, 3,…                   (1)  Vlnovou délku λ  považujeme za de Broglieho vlnovou délku pohybujícího se elektronu v pasti, pro kterou platí:                       λ=h/p                            (2)   Energie  elektronu v pasti  je dána jeho kinetickou energií:                                 E=p^2/2m                        (3)             Postupným dosazením z (1) a (2) do (3) dostaneme:  </vt:lpstr>
      <vt:lpstr> Význam výše uvedeného příkladu:</vt:lpstr>
      <vt:lpstr>Je uvedený postup korektní?</vt:lpstr>
      <vt:lpstr>Ilustrace stojatého vlnění (dvourozměrné jámy)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Závěrem</vt:lpstr>
    </vt:vector>
  </TitlesOfParts>
  <Company>GVM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Demonstrace vlnových a částicových vlastností elektronů</dc:title>
  <dc:creator>Aleš Trojánek</dc:creator>
  <cp:lastModifiedBy>Pavel Dvořák</cp:lastModifiedBy>
  <cp:revision>331</cp:revision>
  <dcterms:created xsi:type="dcterms:W3CDTF">2022-05-20T08:42:30Z</dcterms:created>
  <dcterms:modified xsi:type="dcterms:W3CDTF">2024-08-22T11:04:42Z</dcterms:modified>
</cp:coreProperties>
</file>