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5" r:id="rId7"/>
    <p:sldId id="266" r:id="rId8"/>
    <p:sldId id="261" r:id="rId9"/>
    <p:sldId id="262" r:id="rId10"/>
    <p:sldId id="263" r:id="rId11"/>
    <p:sldId id="264" r:id="rId12"/>
    <p:sldId id="267" r:id="rId13"/>
    <p:sldId id="268"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4431" autoAdjust="0"/>
  </p:normalViewPr>
  <p:slideViewPr>
    <p:cSldViewPr snapToGrid="0">
      <p:cViewPr varScale="1">
        <p:scale>
          <a:sx n="75" d="100"/>
          <a:sy n="75" d="100"/>
        </p:scale>
        <p:origin x="60"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D7FFE7F-8A88-41FA-8A10-5DAC4D30CC86}" type="datetimeFigureOut">
              <a:rPr lang="cs-CZ" smtClean="0"/>
              <a:t>22.08.2024</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4ABED03-0F5E-4BB4-A1DD-3E8083BA1EF9}" type="slidenum">
              <a:rPr lang="cs-CZ" smtClean="0"/>
              <a:t>‹#›</a:t>
            </a:fld>
            <a:endParaRPr lang="cs-CZ"/>
          </a:p>
        </p:txBody>
      </p:sp>
    </p:spTree>
    <p:extLst>
      <p:ext uri="{BB962C8B-B14F-4D97-AF65-F5344CB8AC3E}">
        <p14:creationId xmlns:p14="http://schemas.microsoft.com/office/powerpoint/2010/main" val="403951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Použití geodetických hodin k porovnání intervalů CD a AB.</a:t>
            </a:r>
          </a:p>
          <a:p>
            <a:r>
              <a:rPr lang="cs-CZ" dirty="0"/>
              <a:t>Jedna částice v těchto hodinách se pohybuje rovnoběžně se světočarou jiné částice v malé vzdálenosti od ní. Šikmé čáry představují světelné paprsky. </a:t>
            </a:r>
          </a:p>
          <a:p>
            <a:endParaRPr lang="cs-CZ" dirty="0"/>
          </a:p>
          <a:p>
            <a:r>
              <a:rPr lang="cs-CZ" dirty="0"/>
              <a:t>Jednou z jeho významných knih, kde diskutuje tyto otázky, je </a:t>
            </a:r>
            <a:r>
              <a:rPr lang="cs-CZ" b="1" dirty="0"/>
              <a:t>"</a:t>
            </a:r>
            <a:r>
              <a:rPr lang="cs-CZ" b="1" dirty="0" err="1"/>
              <a:t>Gravitation</a:t>
            </a:r>
            <a:r>
              <a:rPr lang="cs-CZ" b="1" dirty="0"/>
              <a:t>"</a:t>
            </a:r>
            <a:r>
              <a:rPr lang="cs-CZ" dirty="0"/>
              <a:t>, kterou napsal společně s Charlesem </a:t>
            </a:r>
            <a:r>
              <a:rPr lang="cs-CZ" dirty="0" err="1"/>
              <a:t>Misnerem</a:t>
            </a:r>
            <a:r>
              <a:rPr lang="cs-CZ" dirty="0"/>
              <a:t> a </a:t>
            </a:r>
            <a:r>
              <a:rPr lang="cs-CZ" dirty="0" err="1"/>
              <a:t>Kipem</a:t>
            </a:r>
            <a:r>
              <a:rPr lang="cs-CZ" dirty="0"/>
              <a:t> </a:t>
            </a:r>
            <a:r>
              <a:rPr lang="cs-CZ" dirty="0" err="1"/>
              <a:t>Thornem</a:t>
            </a:r>
            <a:r>
              <a:rPr lang="cs-CZ" dirty="0"/>
              <a:t>. Další relevantní dílo je </a:t>
            </a:r>
            <a:r>
              <a:rPr lang="cs-CZ" b="1" dirty="0"/>
              <a:t>"</a:t>
            </a:r>
            <a:r>
              <a:rPr lang="cs-CZ" b="1" dirty="0" err="1"/>
              <a:t>Geons</a:t>
            </a:r>
            <a:r>
              <a:rPr lang="cs-CZ" b="1" dirty="0"/>
              <a:t>, Black </a:t>
            </a:r>
            <a:r>
              <a:rPr lang="cs-CZ" b="1" dirty="0" err="1"/>
              <a:t>Holes</a:t>
            </a:r>
            <a:r>
              <a:rPr lang="cs-CZ" b="1" dirty="0"/>
              <a:t>, and </a:t>
            </a:r>
            <a:r>
              <a:rPr lang="cs-CZ" b="1" dirty="0" err="1"/>
              <a:t>Quantum</a:t>
            </a:r>
            <a:r>
              <a:rPr lang="cs-CZ" b="1" dirty="0"/>
              <a:t> </a:t>
            </a:r>
            <a:r>
              <a:rPr lang="cs-CZ" b="1" dirty="0" err="1"/>
              <a:t>Foam</a:t>
            </a:r>
            <a:r>
              <a:rPr lang="cs-CZ" b="1" dirty="0"/>
              <a:t>: A </a:t>
            </a:r>
            <a:r>
              <a:rPr lang="cs-CZ" b="1" dirty="0" err="1"/>
              <a:t>Life</a:t>
            </a:r>
            <a:r>
              <a:rPr lang="cs-CZ" b="1" dirty="0"/>
              <a:t> in </a:t>
            </a:r>
            <a:r>
              <a:rPr lang="cs-CZ" b="1" dirty="0" err="1"/>
              <a:t>Physics</a:t>
            </a:r>
            <a:r>
              <a:rPr lang="cs-CZ" b="1" dirty="0"/>
              <a:t>"</a:t>
            </a:r>
            <a:r>
              <a:rPr lang="cs-CZ" dirty="0"/>
              <a:t>, kde popisuje svou kariéru a myšlenky týkající se fyziky, včetně vztahu mezi obecnou relativitou a kvantovou fyzikou.</a:t>
            </a:r>
          </a:p>
          <a:p>
            <a:pPr defTabSz="914400">
              <a:lnSpc>
                <a:spcPct val="90000"/>
              </a:lnSpc>
              <a:spcAft>
                <a:spcPts val="600"/>
              </a:spcAft>
            </a:pPr>
            <a:endParaRPr lang="cs-CZ" sz="1200" dirty="0"/>
          </a:p>
          <a:p>
            <a:pPr defTabSz="914400">
              <a:lnSpc>
                <a:spcPct val="90000"/>
              </a:lnSpc>
              <a:spcAft>
                <a:spcPts val="600"/>
              </a:spcAft>
            </a:pPr>
            <a:r>
              <a:rPr lang="en-US" sz="1200" dirty="0"/>
              <a:t> (</a:t>
            </a:r>
            <a:r>
              <a:rPr lang="en-US" sz="1200" dirty="0" err="1"/>
              <a:t>parafráze</a:t>
            </a:r>
            <a:r>
              <a:rPr lang="en-US" sz="1200" dirty="0"/>
              <a:t>)</a:t>
            </a:r>
          </a:p>
          <a:p>
            <a:pPr defTabSz="914400">
              <a:spcAft>
                <a:spcPts val="600"/>
              </a:spcAft>
            </a:pPr>
            <a:r>
              <a:rPr lang="en-US" sz="1200" dirty="0"/>
              <a:t>"</a:t>
            </a:r>
            <a:r>
              <a:rPr lang="en-US" sz="1200" dirty="0" err="1"/>
              <a:t>Obecná</a:t>
            </a:r>
            <a:r>
              <a:rPr lang="en-US" sz="1200" dirty="0"/>
              <a:t> </a:t>
            </a:r>
            <a:r>
              <a:rPr lang="en-US" sz="1200" dirty="0" err="1"/>
              <a:t>relativita</a:t>
            </a:r>
            <a:r>
              <a:rPr lang="en-US" sz="1200" dirty="0"/>
              <a:t> </a:t>
            </a:r>
            <a:r>
              <a:rPr lang="en-US" sz="1200" dirty="0" err="1"/>
              <a:t>nepotřebuje</a:t>
            </a:r>
            <a:r>
              <a:rPr lang="en-US" sz="1200" dirty="0"/>
              <a:t> </a:t>
            </a:r>
            <a:r>
              <a:rPr lang="en-US" sz="1200" dirty="0" err="1"/>
              <a:t>kvantovou</a:t>
            </a:r>
            <a:r>
              <a:rPr lang="en-US" sz="1200" dirty="0"/>
              <a:t> </a:t>
            </a:r>
            <a:r>
              <a:rPr lang="en-US" sz="1200" dirty="0" err="1"/>
              <a:t>fyziku</a:t>
            </a:r>
            <a:r>
              <a:rPr lang="en-US" sz="1200" dirty="0"/>
              <a:t>, aby </a:t>
            </a:r>
            <a:r>
              <a:rPr lang="en-US" sz="1200" dirty="0" err="1"/>
              <a:t>vysvětlila</a:t>
            </a:r>
            <a:r>
              <a:rPr lang="en-US" sz="1200" dirty="0"/>
              <a:t> </a:t>
            </a:r>
            <a:r>
              <a:rPr lang="en-US" sz="1200" dirty="0" err="1"/>
              <a:t>svůj</a:t>
            </a:r>
            <a:r>
              <a:rPr lang="en-US" sz="1200" dirty="0"/>
              <a:t> </a:t>
            </a:r>
            <a:r>
              <a:rPr lang="en-US" sz="1200" dirty="0" err="1"/>
              <a:t>základní</a:t>
            </a:r>
            <a:r>
              <a:rPr lang="en-US" sz="1200" dirty="0"/>
              <a:t> </a:t>
            </a:r>
            <a:r>
              <a:rPr lang="en-US" sz="1200" dirty="0" err="1"/>
              <a:t>princip</a:t>
            </a:r>
            <a:r>
              <a:rPr lang="en-US" sz="1200" dirty="0"/>
              <a:t> - </a:t>
            </a:r>
            <a:r>
              <a:rPr lang="en-US" sz="1200" dirty="0" err="1"/>
              <a:t>zakřivení</a:t>
            </a:r>
            <a:r>
              <a:rPr lang="en-US" sz="1200" dirty="0"/>
              <a:t> </a:t>
            </a:r>
            <a:r>
              <a:rPr lang="en-US" sz="1200" dirty="0" err="1"/>
              <a:t>časoprostoru</a:t>
            </a:r>
            <a:r>
              <a:rPr lang="en-US" sz="1200" dirty="0"/>
              <a:t> je </a:t>
            </a:r>
            <a:r>
              <a:rPr lang="en-US" sz="1200" dirty="0" err="1"/>
              <a:t>výsledkem</a:t>
            </a:r>
            <a:r>
              <a:rPr lang="en-US" sz="1200" dirty="0"/>
              <a:t> </a:t>
            </a:r>
            <a:r>
              <a:rPr lang="en-US" sz="1200" dirty="0" err="1"/>
              <a:t>energie</a:t>
            </a:r>
            <a:r>
              <a:rPr lang="en-US" sz="1200" dirty="0"/>
              <a:t> a </a:t>
            </a:r>
            <a:r>
              <a:rPr lang="en-US" sz="1200" dirty="0" err="1"/>
              <a:t>hmoty</a:t>
            </a:r>
            <a:r>
              <a:rPr lang="en-US" sz="1200" dirty="0"/>
              <a:t>. Na </a:t>
            </a:r>
            <a:r>
              <a:rPr lang="en-US" sz="1200" dirty="0" err="1"/>
              <a:t>druhé</a:t>
            </a:r>
            <a:r>
              <a:rPr lang="en-US" sz="1200" dirty="0"/>
              <a:t> </a:t>
            </a:r>
            <a:r>
              <a:rPr lang="en-US" sz="1200" dirty="0" err="1"/>
              <a:t>straně</a:t>
            </a:r>
            <a:r>
              <a:rPr lang="en-US" sz="1200" dirty="0"/>
              <a:t> </a:t>
            </a:r>
            <a:r>
              <a:rPr lang="en-US" sz="1200" dirty="0" err="1"/>
              <a:t>však</a:t>
            </a:r>
            <a:r>
              <a:rPr lang="en-US" sz="1200" dirty="0"/>
              <a:t> </a:t>
            </a:r>
            <a:r>
              <a:rPr lang="en-US" sz="1200" dirty="0" err="1"/>
              <a:t>kvantová</a:t>
            </a:r>
            <a:r>
              <a:rPr lang="en-US" sz="1200" dirty="0"/>
              <a:t> </a:t>
            </a:r>
            <a:r>
              <a:rPr lang="en-US" sz="1200" dirty="0" err="1"/>
              <a:t>fyzika</a:t>
            </a:r>
            <a:r>
              <a:rPr lang="en-US" sz="1200" dirty="0"/>
              <a:t> </a:t>
            </a:r>
            <a:r>
              <a:rPr lang="en-US" sz="1200" dirty="0" err="1"/>
              <a:t>vyžaduje</a:t>
            </a:r>
            <a:r>
              <a:rPr lang="en-US" sz="1200" dirty="0"/>
              <a:t> </a:t>
            </a:r>
            <a:r>
              <a:rPr lang="en-US" sz="1200" dirty="0" err="1"/>
              <a:t>obecnou</a:t>
            </a:r>
            <a:r>
              <a:rPr lang="en-US" sz="1200" dirty="0"/>
              <a:t> </a:t>
            </a:r>
            <a:r>
              <a:rPr lang="en-US" sz="1200" dirty="0" err="1"/>
              <a:t>relativitu</a:t>
            </a:r>
            <a:r>
              <a:rPr lang="en-US" sz="1200" dirty="0"/>
              <a:t> k </a:t>
            </a:r>
            <a:r>
              <a:rPr lang="en-US" sz="1200" dirty="0" err="1"/>
              <a:t>tomu</a:t>
            </a:r>
            <a:r>
              <a:rPr lang="en-US" sz="1200" dirty="0"/>
              <a:t>, aby </a:t>
            </a:r>
            <a:r>
              <a:rPr lang="en-US" sz="1200" dirty="0" err="1"/>
              <a:t>mohla</a:t>
            </a:r>
            <a:r>
              <a:rPr lang="en-US" sz="1200" dirty="0"/>
              <a:t> </a:t>
            </a:r>
            <a:r>
              <a:rPr lang="en-US" sz="1200" dirty="0" err="1"/>
              <a:t>být</a:t>
            </a:r>
            <a:r>
              <a:rPr lang="en-US" sz="1200" dirty="0"/>
              <a:t> </a:t>
            </a:r>
            <a:r>
              <a:rPr lang="en-US" sz="1200" dirty="0" err="1"/>
              <a:t>konzistentní</a:t>
            </a:r>
            <a:r>
              <a:rPr lang="en-US" sz="1200" dirty="0"/>
              <a:t> s </a:t>
            </a:r>
            <a:r>
              <a:rPr lang="en-US" sz="1200" dirty="0" err="1"/>
              <a:t>celkovým</a:t>
            </a:r>
            <a:r>
              <a:rPr lang="en-US" sz="1200" dirty="0"/>
              <a:t> </a:t>
            </a:r>
            <a:r>
              <a:rPr lang="en-US" sz="1200" dirty="0" err="1"/>
              <a:t>obrazem</a:t>
            </a:r>
            <a:r>
              <a:rPr lang="en-US" sz="1200" dirty="0"/>
              <a:t> </a:t>
            </a:r>
            <a:r>
              <a:rPr lang="en-US" sz="1200" dirty="0" err="1"/>
              <a:t>gravitace</a:t>
            </a:r>
            <a:r>
              <a:rPr lang="en-US" sz="1100" dirty="0"/>
              <a:t>.„</a:t>
            </a:r>
            <a:r>
              <a:rPr lang="cs-CZ" sz="1100" dirty="0"/>
              <a:t> </a:t>
            </a:r>
            <a:r>
              <a:rPr lang="cs-CZ" dirty="0"/>
              <a:t>Postavme problém jinak: proč vůbec potřebujeme představu o atomové stavbě látky, chceme-li určit etalon délky času. Proč zaplétat do základů klasické obecné teorie relativity kvantum akce?</a:t>
            </a:r>
          </a:p>
          <a:p>
            <a:endParaRPr lang="cs-CZ" dirty="0"/>
          </a:p>
          <a:p>
            <a:endParaRPr lang="cs-CZ" dirty="0"/>
          </a:p>
          <a:p>
            <a:endParaRPr lang="cs-CZ" dirty="0"/>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6</a:t>
            </a:fld>
            <a:endParaRPr lang="cs-CZ"/>
          </a:p>
        </p:txBody>
      </p:sp>
    </p:spTree>
    <p:extLst>
      <p:ext uri="{BB962C8B-B14F-4D97-AF65-F5344CB8AC3E}">
        <p14:creationId xmlns:p14="http://schemas.microsoft.com/office/powerpoint/2010/main" val="377535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Ze skript STR </a:t>
            </a:r>
          </a:p>
          <a:p>
            <a:r>
              <a:rPr lang="cs-CZ" dirty="0"/>
              <a:t>Metrika určuje, jak se měří vzdálenosti a časové intervaly mezi událostmi v časoprostoru. </a:t>
            </a:r>
          </a:p>
          <a:p>
            <a:r>
              <a:rPr lang="cs-CZ" dirty="0"/>
              <a:t>V relativitě nelze pojmy čas a prostor oddělovat, mají vlastnosti - různě se prohýbají v okolí hmoty. </a:t>
            </a:r>
          </a:p>
          <a:p>
            <a:r>
              <a:rPr lang="cs-CZ" dirty="0"/>
              <a:t>Dále: události se odehrávají v prostoru a čase. K určení polohy události musíme zadat souřadnici prostorovou i časovou </a:t>
            </a:r>
          </a:p>
          <a:p>
            <a:r>
              <a:rPr lang="cs-CZ" dirty="0"/>
              <a:t>V obecné teorii relativity je metrika často složitější, protože popisuje zakřivený časoprostor</a:t>
            </a:r>
          </a:p>
          <a:p>
            <a:endParaRPr lang="cs-CZ" dirty="0"/>
          </a:p>
          <a:p>
            <a:r>
              <a:rPr lang="cs-CZ" dirty="0"/>
              <a:t>Skalární potenciál v obecné teorii relativity nemá přímý ekvivalent, ale v aproximacích (např. v limitě slabého pole) se používá Newtonovský gravitační potenciál v souvislosti s časovou složkou metriky.</a:t>
            </a:r>
          </a:p>
          <a:p>
            <a:r>
              <a:rPr lang="cs-CZ" dirty="0"/>
              <a:t>g00​≈−(1+2</a:t>
            </a:r>
            <a:r>
              <a:rPr lang="el-GR" dirty="0"/>
              <a:t>Φ​/</a:t>
            </a:r>
            <a:r>
              <a:rPr lang="cs-CZ" dirty="0"/>
              <a:t>c2)</a:t>
            </a:r>
          </a:p>
          <a:p>
            <a:endParaRPr lang="cs-CZ" dirty="0"/>
          </a:p>
          <a:p>
            <a:r>
              <a:rPr lang="cs-CZ" dirty="0"/>
              <a:t>VZHLED objektů</a:t>
            </a:r>
          </a:p>
          <a:p>
            <a:r>
              <a:rPr lang="cs-CZ" dirty="0"/>
              <a:t>Opravený a upravený text:</a:t>
            </a:r>
          </a:p>
          <a:p>
            <a:r>
              <a:rPr lang="cs-CZ" dirty="0"/>
              <a:t>"Dopplerův jev: Ačkoli rychlost šíření světla, jak víme, nezávisí na pohybu zdroje ani pozorovatele, ovlivňuje jejich vzájemný pohyb detekované rozložení vln (a také jednotlivých diskrétních signálů): vlny (signály) se jeví 'nahuštěnější', respektive 'zředěnější', pokud se zdroj a pozorovatel přibližují, respektive vzdalují. Barva (spektrum) přibližujícího se zdroje se tedy posouvá směrem k modré barvě, zatímco vzdalujícího se zdroje naopak směrem k červené barvě.</a:t>
            </a:r>
          </a:p>
          <a:p>
            <a:r>
              <a:rPr lang="cs-CZ" dirty="0"/>
              <a:t> Je-li rychlost </a:t>
            </a:r>
            <a:r>
              <a:rPr lang="cs-CZ" dirty="0" err="1"/>
              <a:t>svetla</a:t>
            </a:r>
            <a:r>
              <a:rPr lang="cs-CZ" dirty="0"/>
              <a:t> konečná, pak se s konečnou rychlostí signálu netriviálně skládá vzájemná rychlost zdroje a pozorovatele.</a:t>
            </a:r>
          </a:p>
          <a:p>
            <a:r>
              <a:rPr lang="cs-CZ" dirty="0"/>
              <a:t>Důsledkem je Dopplerův jev, rychlost světla sice na pohybu zdroje ani pozorovatele nezávisí, ale pohyb zdroje (pozorovatele) ovlivňují pohyb detekovatelného rozložení vln a jednotlivých </a:t>
            </a:r>
            <a:r>
              <a:rPr lang="cs-CZ" dirty="0" err="1"/>
              <a:t>disktréeních</a:t>
            </a:r>
            <a:r>
              <a:rPr lang="cs-CZ" dirty="0"/>
              <a:t> signálů, vlny se jeví nahuštěnější resp. zředěnější pokud se pozorovatel blíží zdroji, resp. se od něj vzdaluje. Barva </a:t>
            </a:r>
            <a:r>
              <a:rPr lang="cs-CZ" dirty="0" err="1"/>
              <a:t>blířícího</a:t>
            </a:r>
            <a:r>
              <a:rPr lang="cs-CZ" dirty="0"/>
              <a:t> zdroje je tedy modřejší a vzdalujícího červenější.</a:t>
            </a:r>
          </a:p>
          <a:p>
            <a:endParaRPr lang="cs-CZ" dirty="0"/>
          </a:p>
          <a:p>
            <a:r>
              <a:rPr lang="cs-CZ" dirty="0"/>
              <a:t>Aberace: Zdroj je vidět v mírně jiném směru, než v jakém se v okamžiku vyslání světla "skutečně" nacházel (tj. kde bychom jej viděli "okamžitě na dálku", prostřednictvím nekonečně rychlého signálu). Obecněji řečeno, vzhledem k systému pozorovatele jsou všechny paprsky zdroje poněkud vychýleny ("</a:t>
            </a:r>
            <a:r>
              <a:rPr lang="cs-CZ" dirty="0" err="1"/>
              <a:t>aberovány</a:t>
            </a:r>
            <a:r>
              <a:rPr lang="cs-CZ" dirty="0"/>
              <a:t>") ve směru, v němž se zdroj pohybuje – celý vyzařovací diagram zdroje je soustředěn do směru vzájemného pohybu. Přibližující se zdroj je tím pádem pozorován jako jasnější a vzdalující se zdroj jako méně jasný (tomuto aspektu se anglicky říká "</a:t>
            </a:r>
            <a:r>
              <a:rPr lang="cs-CZ" dirty="0" err="1"/>
              <a:t>beaming</a:t>
            </a:r>
            <a:r>
              <a:rPr lang="cs-CZ" dirty="0"/>
              <a:t>")."</a:t>
            </a:r>
          </a:p>
          <a:p>
            <a:endParaRPr lang="cs-CZ" dirty="0"/>
          </a:p>
          <a:p>
            <a:endParaRPr lang="cs-CZ" dirty="0"/>
          </a:p>
          <a:p>
            <a:r>
              <a:rPr lang="cs-CZ" dirty="0"/>
              <a:t>Deformace: zdroj je vidět v podélném směru (≡ podél směru </a:t>
            </a:r>
            <a:r>
              <a:rPr lang="cs-CZ" dirty="0" err="1"/>
              <a:t>vzajemneho</a:t>
            </a:r>
            <a:r>
              <a:rPr lang="cs-CZ" dirty="0"/>
              <a:t> pohybu) prodloužený, pokud se </a:t>
            </a:r>
            <a:r>
              <a:rPr lang="cs-CZ" dirty="0" err="1"/>
              <a:t>přiibližuje</a:t>
            </a:r>
            <a:r>
              <a:rPr lang="cs-CZ" dirty="0"/>
              <a:t>, a </a:t>
            </a:r>
            <a:r>
              <a:rPr lang="cs-CZ" dirty="0" err="1"/>
              <a:t>zkracený</a:t>
            </a:r>
            <a:r>
              <a:rPr lang="cs-CZ" dirty="0"/>
              <a:t>, pokud se vzdaluje. (Nakreslete si to, vtip je</a:t>
            </a:r>
          </a:p>
          <a:p>
            <a:r>
              <a:rPr lang="cs-CZ" dirty="0" err="1"/>
              <a:t>stejny</a:t>
            </a:r>
            <a:r>
              <a:rPr lang="cs-CZ" dirty="0"/>
              <a:t>´ jako u Dopplerova jevu.) Navíc je zdroj vidět pootočený´: poletí-li </a:t>
            </a:r>
            <a:r>
              <a:rPr lang="cs-CZ" dirty="0" err="1"/>
              <a:t>napr</a:t>
            </a:r>
            <a:r>
              <a:rPr lang="cs-CZ" dirty="0"/>
              <a:t>ˇ. v dálce po přímce krychle tak, že jedna </a:t>
            </a:r>
            <a:r>
              <a:rPr lang="cs-CZ" dirty="0" err="1"/>
              <a:t>jejı</a:t>
            </a:r>
            <a:r>
              <a:rPr lang="cs-CZ" dirty="0"/>
              <a:t>´ stěna bude natočena přesně k nám a jiná přesně do směru pohybu, uvidíme navzdory popsané geometrii trochu i její “</a:t>
            </a:r>
            <a:r>
              <a:rPr lang="cs-CZ" dirty="0" err="1"/>
              <a:t>zadnı</a:t>
            </a:r>
            <a:r>
              <a:rPr lang="cs-CZ" dirty="0"/>
              <a:t>´” stěnu, poněvadž fotony, </a:t>
            </a:r>
            <a:r>
              <a:rPr lang="cs-CZ" dirty="0" err="1"/>
              <a:t>ktere</a:t>
            </a:r>
            <a:r>
              <a:rPr lang="cs-CZ" dirty="0"/>
              <a:t>´ nás nakonec zasáhnou, mohou vylétat ze “</a:t>
            </a:r>
            <a:r>
              <a:rPr lang="cs-CZ" dirty="0" err="1"/>
              <a:t>zadnı</a:t>
            </a:r>
            <a:r>
              <a:rPr lang="cs-CZ" dirty="0"/>
              <a:t>´” stěny mírně  šikmo “dozadu”.</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7</a:t>
            </a:fld>
            <a:endParaRPr lang="cs-CZ"/>
          </a:p>
        </p:txBody>
      </p:sp>
    </p:spTree>
    <p:extLst>
      <p:ext uri="{BB962C8B-B14F-4D97-AF65-F5344CB8AC3E}">
        <p14:creationId xmlns:p14="http://schemas.microsoft.com/office/powerpoint/2010/main" val="65621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Pojmy souřadnicový čas a vlastní čas jsou klíčové v teorii relativity, zejména v obecné teorii relativity, která popisuje gravitaci a zakřivení časoprostoru.</a:t>
            </a:r>
          </a:p>
          <a:p>
            <a:r>
              <a:rPr lang="cs-CZ" dirty="0"/>
              <a:t>1. Souřadnicový čas:</a:t>
            </a:r>
          </a:p>
          <a:p>
            <a:endParaRPr lang="cs-CZ" dirty="0"/>
          </a:p>
          <a:p>
            <a:r>
              <a:rPr lang="cs-CZ" dirty="0"/>
              <a:t>    Definice: Souřadnicový čas je čas měřený ve specifickém systému souřadnic (například ve vzdáleném inerciálním systému nebo v daném referenčním rámci).</a:t>
            </a:r>
          </a:p>
          <a:p>
            <a:r>
              <a:rPr lang="cs-CZ" dirty="0"/>
              <a:t>    Vlastnosti: Tento čas se může lišit v různých referenčních rámcích v důsledku relativistických efektů, jako je dilatace času. Například, když pozorujeme hodiny v rychle se pohybujícím objektu, budou tikat pomaleji ve srovnání s hodinami v klidovém stavu z pohledu pozorovatele v jiném referenčním rámci.</a:t>
            </a:r>
          </a:p>
          <a:p>
            <a:r>
              <a:rPr lang="cs-CZ" dirty="0"/>
              <a:t>    Využití: Souřadnicový čas je často používán v rovnicích obecné relativity, kde čas i prostorové souřadnice mohou záviset na volbě referenčního rámce.</a:t>
            </a:r>
          </a:p>
          <a:p>
            <a:endParaRPr lang="cs-CZ" dirty="0"/>
          </a:p>
          <a:p>
            <a:r>
              <a:rPr lang="cs-CZ" dirty="0"/>
              <a:t>2. Vlastní čas:</a:t>
            </a:r>
          </a:p>
          <a:p>
            <a:endParaRPr lang="cs-CZ" dirty="0"/>
          </a:p>
          <a:p>
            <a:r>
              <a:rPr lang="cs-CZ" dirty="0"/>
              <a:t>    Definice: Vlastní čas je čas měřený hodinkami, které se pohybují spolu s objektem (například astronautovy hodinky při cestování vesmírem). Jde o čas, který plyne přímo na dráze pohybujícího se objektu, tedy podél jeho časové osy.</a:t>
            </a:r>
          </a:p>
          <a:p>
            <a:r>
              <a:rPr lang="cs-CZ" dirty="0"/>
              <a:t>    Vlastnosti: Vlastní čas je invariantní (nezávislý na volbě referenčního rámce) a představuje skutečný "prožitý" čas pohybujícího se objektu. V případě, že objekt se pohybuje po zakřivené trajektorii nebo v gravitaci, vlastní čas se může lišit od času měřeného ve vzdáleném referenčním rámci.</a:t>
            </a:r>
          </a:p>
          <a:p>
            <a:r>
              <a:rPr lang="cs-CZ" dirty="0"/>
              <a:t>    Využití: Vlastní čas je důležitý pro výpočet dráhy a času pohybu v teorii relativity. Například v kosmologii se používá pro popis pohybu a života částic nebo objektů ve vesmíru.</a:t>
            </a:r>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8</a:t>
            </a:fld>
            <a:endParaRPr lang="cs-CZ"/>
          </a:p>
        </p:txBody>
      </p:sp>
    </p:spTree>
    <p:extLst>
      <p:ext uri="{BB962C8B-B14F-4D97-AF65-F5344CB8AC3E}">
        <p14:creationId xmlns:p14="http://schemas.microsoft.com/office/powerpoint/2010/main" val="380211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9</a:t>
            </a:fld>
            <a:endParaRPr lang="cs-CZ"/>
          </a:p>
        </p:txBody>
      </p:sp>
    </p:spTree>
    <p:extLst>
      <p:ext uri="{BB962C8B-B14F-4D97-AF65-F5344CB8AC3E}">
        <p14:creationId xmlns:p14="http://schemas.microsoft.com/office/powerpoint/2010/main" val="418070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Kvantová rovnice E = </a:t>
            </a:r>
            <a:r>
              <a:rPr lang="cs-CZ" dirty="0" err="1"/>
              <a:t>hv</a:t>
            </a:r>
            <a:r>
              <a:rPr lang="cs-CZ" dirty="0"/>
              <a:t> (h je Planckova konstanta) nebyla ve výše uvedeném výpočtu použita; to ovšem není v rozporu. Obecně je zřejmé, že pozorovatel sledující světelný zdroj zaznamená spektrální posun - záření vyzařované s frekvencí v' vzhledem ke zdroji bude mít jinou frekvenci v vzhledem k přijímajícímu pozorovateli.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Pokud jde o otázku příčiny spektrálního posunu, je třeba poznamenat, že jak je patrné z (3.52), spektrální posun je způsoben relativní rychlostí pozorovatele. Jedná se v podstatě o Dopplerův jev v původním slova smyslu. Tento efekt nemá nic společného s gravitací, protože </a:t>
            </a:r>
            <a:r>
              <a:rPr lang="cs-CZ" dirty="0" err="1"/>
              <a:t>Riemannův</a:t>
            </a:r>
            <a:r>
              <a:rPr lang="cs-CZ" dirty="0"/>
              <a:t> tenzor se v našich vzorcích nikde nevyskytuje1). Toto stanovisko je v rozporu s tvrzením, které se často vyskytuje v pracích o obecné teorii relativity, že příčinou rudého posuvu je gravitační pole. Úvahy týkající se této otázky jsou naprosto chybné, neboť představují krajně povrchní pokusy o výklad jevů bez potřebné analýzy významu použitých pojmů.</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Přijetím rovnosti (3.33) jsme převzali odpovědnost za určitou definici relativní rychlosti; bez přijetí této definice by nebylo možné přijmout ani tvrzení, že příčinou spektrálního posunu je relativní rychlost. Případné nedorozumění, které zde může vzniknout, je dáno pouze tím, že se přílišná pozornost věnuje statickým gravitačním polím, pro něž platí definice rychlosti, která v nestatických případech nemá žádný význam. Protože to budeme později potřebovat (viz kap. VII, § 9; kap. VIII, § 3; kap. XI, § 9), poznamenejme, že na základě (3.37) a (3.40) lze červený posuv vyjádřit prostřednictvím derivací světové funkce Q (P'R) takto: </a:t>
            </a:r>
            <a:r>
              <a:rPr lang="cs-CZ" dirty="0" err="1"/>
              <a:t>CiyVi</a:t>
            </a:r>
            <a:r>
              <a:rPr lang="cs-CZ" dirty="0"/>
              <a:t>'</a:t>
            </a:r>
          </a:p>
          <a:p>
            <a:endParaRPr lang="cs-CZ" dirty="0"/>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10</a:t>
            </a:fld>
            <a:endParaRPr lang="cs-CZ"/>
          </a:p>
        </p:txBody>
      </p:sp>
    </p:spTree>
    <p:extLst>
      <p:ext uri="{BB962C8B-B14F-4D97-AF65-F5344CB8AC3E}">
        <p14:creationId xmlns:p14="http://schemas.microsoft.com/office/powerpoint/2010/main" val="204885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Událost má 4 souřadnice – tři prostorové R³= (x, y, z) a jednu časovou </a:t>
            </a:r>
            <a:r>
              <a:rPr lang="cs-CZ" i="1" dirty="0" err="1"/>
              <a:t>ct</a:t>
            </a:r>
            <a:endParaRPr lang="cs-CZ" i="1" dirty="0"/>
          </a:p>
          <a:p>
            <a:r>
              <a:rPr lang="cs-CZ" dirty="0"/>
              <a:t>Sledujme nyní částici, která v čase </a:t>
            </a:r>
            <a:r>
              <a:rPr lang="cs-CZ" i="1" dirty="0"/>
              <a:t>t</a:t>
            </a:r>
            <a:r>
              <a:rPr lang="cs-CZ" dirty="0"/>
              <a:t> = 0 byla v bodě </a:t>
            </a:r>
            <a:r>
              <a:rPr lang="cs-CZ" i="1" dirty="0"/>
              <a:t>x</a:t>
            </a:r>
            <a:r>
              <a:rPr lang="cs-CZ" dirty="0"/>
              <a:t> = 0, tedy v bodě P.</a:t>
            </a:r>
          </a:p>
          <a:p>
            <a:r>
              <a:rPr lang="cs-CZ" dirty="0"/>
              <a:t>Z něj se může pohybovat doprava nebo doleva rychlostí nejvýše c, takže musí zůstat uvnitř kužele budoucích událostí k P, který je označen jako A.B. </a:t>
            </a:r>
          </a:p>
          <a:p>
            <a:r>
              <a:rPr lang="cs-CZ" dirty="0"/>
              <a:t>Podobně, do P se částice mohla dostat jen z některého bodu v kuželu minulých událostí, který je označen A.M.</a:t>
            </a:r>
          </a:p>
          <a:p>
            <a:r>
              <a:rPr lang="cs-CZ" dirty="0"/>
              <a:t>Záznam, kde částice byla nebo může být v různých časech, se nazývá světočára (znázorněna modře). </a:t>
            </a:r>
          </a:p>
          <a:p>
            <a:r>
              <a:rPr lang="cs-CZ" dirty="0"/>
              <a:t>B.S. je oblast mimo kužele, kde jsou události, které nemohou mít příčinnou souvislost s P.</a:t>
            </a:r>
          </a:p>
          <a:p>
            <a:endParaRPr lang="cs-CZ" dirty="0"/>
          </a:p>
        </p:txBody>
      </p:sp>
      <p:sp>
        <p:nvSpPr>
          <p:cNvPr id="4" name="Zástupný symbol pro číslo snímku 3"/>
          <p:cNvSpPr>
            <a:spLocks noGrp="1"/>
          </p:cNvSpPr>
          <p:nvPr>
            <p:ph type="sldNum" sz="quarter" idx="5"/>
          </p:nvPr>
        </p:nvSpPr>
        <p:spPr/>
        <p:txBody>
          <a:bodyPr/>
          <a:lstStyle/>
          <a:p>
            <a:fld id="{F4ABED03-0F5E-4BB4-A1DD-3E8083BA1EF9}" type="slidenum">
              <a:rPr lang="cs-CZ" smtClean="0"/>
              <a:t>11</a:t>
            </a:fld>
            <a:endParaRPr lang="cs-CZ"/>
          </a:p>
        </p:txBody>
      </p:sp>
    </p:spTree>
    <p:extLst>
      <p:ext uri="{BB962C8B-B14F-4D97-AF65-F5344CB8AC3E}">
        <p14:creationId xmlns:p14="http://schemas.microsoft.com/office/powerpoint/2010/main" val="150702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2B444E2-DE1F-4963-BAB2-7E4D274B34D6}" type="datetimeFigureOut">
              <a:rPr lang="cs-CZ" smtClean="0"/>
              <a:t>22.08.2024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174386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B444E2-DE1F-4963-BAB2-7E4D274B34D6}" type="datetimeFigureOut">
              <a:rPr lang="cs-CZ" smtClean="0"/>
              <a:t>22.08.2024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47249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B444E2-DE1F-4963-BAB2-7E4D274B34D6}" type="datetimeFigureOut">
              <a:rPr lang="cs-CZ" smtClean="0"/>
              <a:t>22.08.2024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120756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2B444E2-DE1F-4963-BAB2-7E4D274B34D6}" type="datetimeFigureOut">
              <a:rPr lang="cs-CZ" smtClean="0"/>
              <a:t>22.08.2024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155760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2B444E2-DE1F-4963-BAB2-7E4D274B34D6}" type="datetimeFigureOut">
              <a:rPr lang="cs-CZ" smtClean="0"/>
              <a:t>22.08.2024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61670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2B444E2-DE1F-4963-BAB2-7E4D274B34D6}" type="datetimeFigureOut">
              <a:rPr lang="cs-CZ" smtClean="0"/>
              <a:t>22.08.2024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563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2B444E2-DE1F-4963-BAB2-7E4D274B34D6}" type="datetimeFigureOut">
              <a:rPr lang="cs-CZ" smtClean="0"/>
              <a:t>22.08.2024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333171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2B444E2-DE1F-4963-BAB2-7E4D274B34D6}" type="datetimeFigureOut">
              <a:rPr lang="cs-CZ" smtClean="0"/>
              <a:t>22.08.2024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174963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444E2-DE1F-4963-BAB2-7E4D274B34D6}" type="datetimeFigureOut">
              <a:rPr lang="cs-CZ" smtClean="0"/>
              <a:t>22.08.2024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88068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2B444E2-DE1F-4963-BAB2-7E4D274B34D6}" type="datetimeFigureOut">
              <a:rPr lang="cs-CZ" smtClean="0"/>
              <a:t>22.08.2024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80104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2B444E2-DE1F-4963-BAB2-7E4D274B34D6}" type="datetimeFigureOut">
              <a:rPr lang="cs-CZ" smtClean="0"/>
              <a:t>22.08.2024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4A0F3DA-D770-46BE-8392-355BDFD7D98A}" type="slidenum">
              <a:rPr lang="cs-CZ" smtClean="0"/>
              <a:t>‹#›</a:t>
            </a:fld>
            <a:endParaRPr lang="cs-CZ"/>
          </a:p>
        </p:txBody>
      </p:sp>
    </p:spTree>
    <p:extLst>
      <p:ext uri="{BB962C8B-B14F-4D97-AF65-F5344CB8AC3E}">
        <p14:creationId xmlns:p14="http://schemas.microsoft.com/office/powerpoint/2010/main" val="1146404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444E2-DE1F-4963-BAB2-7E4D274B34D6}" type="datetimeFigureOut">
              <a:rPr lang="cs-CZ" smtClean="0"/>
              <a:t>22.08.2024</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0F3DA-D770-46BE-8392-355BDFD7D98A}" type="slidenum">
              <a:rPr lang="cs-CZ" smtClean="0"/>
              <a:t>‹#›</a:t>
            </a:fld>
            <a:endParaRPr lang="cs-CZ"/>
          </a:p>
        </p:txBody>
      </p:sp>
    </p:spTree>
    <p:extLst>
      <p:ext uri="{BB962C8B-B14F-4D97-AF65-F5344CB8AC3E}">
        <p14:creationId xmlns:p14="http://schemas.microsoft.com/office/powerpoint/2010/main" val="121977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0.wmf"/><Relationship Id="rId12" Type="http://schemas.openxmlformats.org/officeDocument/2006/relationships/oleObject" Target="../embeddings/oleObject6.bin"/><Relationship Id="rId17" Type="http://schemas.openxmlformats.org/officeDocument/2006/relationships/image" Target="../media/image16.png"/><Relationship Id="rId2" Type="http://schemas.openxmlformats.org/officeDocument/2006/relationships/oleObject" Target="../embeddings/oleObject1.bin"/><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12.wmf"/><Relationship Id="rId5" Type="http://schemas.openxmlformats.org/officeDocument/2006/relationships/image" Target="../media/image9.wmf"/><Relationship Id="rId15" Type="http://schemas.openxmlformats.org/officeDocument/2006/relationships/image" Target="../media/image1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1.wmf"/><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4.png"/><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image" Target="../media/image23.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22.png"/><Relationship Id="rId5" Type="http://schemas.openxmlformats.org/officeDocument/2006/relationships/image" Target="../media/image18.wmf"/><Relationship Id="rId10" Type="http://schemas.openxmlformats.org/officeDocument/2006/relationships/image" Target="../media/image21.png"/><Relationship Id="rId4" Type="http://schemas.openxmlformats.org/officeDocument/2006/relationships/oleObject" Target="../embeddings/oleObject9.bin"/><Relationship Id="rId9" Type="http://schemas.openxmlformats.org/officeDocument/2006/relationships/image" Target="../media/image20.wmf"/><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4.wmf"/><Relationship Id="rId18" Type="http://schemas.openxmlformats.org/officeDocument/2006/relationships/image" Target="../media/image39.svg"/><Relationship Id="rId3" Type="http://schemas.openxmlformats.org/officeDocument/2006/relationships/image" Target="../media/image29.png"/><Relationship Id="rId21" Type="http://schemas.openxmlformats.org/officeDocument/2006/relationships/image" Target="../media/image42.svg"/><Relationship Id="rId7" Type="http://schemas.openxmlformats.org/officeDocument/2006/relationships/image" Target="../media/image31.wmf"/><Relationship Id="rId12" Type="http://schemas.openxmlformats.org/officeDocument/2006/relationships/oleObject" Target="../embeddings/oleObject16.bin"/><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37.svg"/><Relationship Id="rId20"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6.png"/><Relationship Id="rId23" Type="http://schemas.openxmlformats.org/officeDocument/2006/relationships/image" Target="../media/image43.wmf"/><Relationship Id="rId10" Type="http://schemas.openxmlformats.org/officeDocument/2006/relationships/oleObject" Target="../embeddings/oleObject15.bin"/><Relationship Id="rId19" Type="http://schemas.openxmlformats.org/officeDocument/2006/relationships/image" Target="../media/image40.png"/><Relationship Id="rId4" Type="http://schemas.openxmlformats.org/officeDocument/2006/relationships/oleObject" Target="../embeddings/oleObject12.bin"/><Relationship Id="rId9" Type="http://schemas.openxmlformats.org/officeDocument/2006/relationships/image" Target="../media/image32.wmf"/><Relationship Id="rId14" Type="http://schemas.openxmlformats.org/officeDocument/2006/relationships/image" Target="../media/image35.png"/><Relationship Id="rId22" Type="http://schemas.openxmlformats.org/officeDocument/2006/relationships/oleObject" Target="../embeddings/oleObject17.bin"/></Relationships>
</file>

<file path=ppt/slides/_rels/slide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49.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oleObject" Target="../embeddings/oleObject2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wmf"/><Relationship Id="rId11" Type="http://schemas.openxmlformats.org/officeDocument/2006/relationships/image" Target="../media/image48.wmf"/><Relationship Id="rId5" Type="http://schemas.openxmlformats.org/officeDocument/2006/relationships/oleObject" Target="../embeddings/oleObject19.bin"/><Relationship Id="rId10" Type="http://schemas.openxmlformats.org/officeDocument/2006/relationships/oleObject" Target="../embeddings/oleObject21.bin"/><Relationship Id="rId4" Type="http://schemas.openxmlformats.org/officeDocument/2006/relationships/image" Target="../media/image44.wmf"/><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Obrázek 5">
            <a:extLst>
              <a:ext uri="{FF2B5EF4-FFF2-40B4-BE49-F238E27FC236}">
                <a16:creationId xmlns:a16="http://schemas.microsoft.com/office/drawing/2014/main" id="{A29AF2D7-4B57-1161-B4C6-9EECE5DAEA4E}"/>
              </a:ext>
            </a:extLst>
          </p:cNvPr>
          <p:cNvPicPr>
            <a:picLocks noChangeAspect="1"/>
          </p:cNvPicPr>
          <p:nvPr/>
        </p:nvPicPr>
        <p:blipFill>
          <a:blip r:embed="rId2"/>
          <a:srcRect r="6237"/>
          <a:stretch/>
        </p:blipFill>
        <p:spPr>
          <a:xfrm>
            <a:off x="2522358" y="10"/>
            <a:ext cx="9669642" cy="6857990"/>
          </a:xfrm>
          <a:prstGeom prst="rect">
            <a:avLst/>
          </a:prstGeom>
        </p:spPr>
      </p:pic>
      <p:sp>
        <p:nvSpPr>
          <p:cNvPr id="16"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F3E160DE-42CE-9153-8F61-19F660F61AEA}"/>
              </a:ext>
            </a:extLst>
          </p:cNvPr>
          <p:cNvSpPr>
            <a:spLocks noGrp="1"/>
          </p:cNvSpPr>
          <p:nvPr>
            <p:ph type="ctrTitle"/>
          </p:nvPr>
        </p:nvSpPr>
        <p:spPr>
          <a:xfrm>
            <a:off x="952228" y="743447"/>
            <a:ext cx="3973385" cy="3692028"/>
          </a:xfrm>
          <a:noFill/>
        </p:spPr>
        <p:txBody>
          <a:bodyPr>
            <a:normAutofit/>
          </a:bodyPr>
          <a:lstStyle/>
          <a:p>
            <a:pPr algn="l"/>
            <a:r>
              <a:rPr lang="cs-CZ" sz="5200" dirty="0">
                <a:solidFill>
                  <a:schemeClr val="bg1"/>
                </a:solidFill>
              </a:rPr>
              <a:t>Prostoročas, prostor a čas</a:t>
            </a:r>
          </a:p>
        </p:txBody>
      </p:sp>
      <p:sp>
        <p:nvSpPr>
          <p:cNvPr id="3" name="Podnadpis 2">
            <a:extLst>
              <a:ext uri="{FF2B5EF4-FFF2-40B4-BE49-F238E27FC236}">
                <a16:creationId xmlns:a16="http://schemas.microsoft.com/office/drawing/2014/main" id="{82B49E3B-F0B5-C505-D531-793AA35AE23E}"/>
              </a:ext>
            </a:extLst>
          </p:cNvPr>
          <p:cNvSpPr>
            <a:spLocks noGrp="1"/>
          </p:cNvSpPr>
          <p:nvPr>
            <p:ph type="subTitle" idx="1"/>
          </p:nvPr>
        </p:nvSpPr>
        <p:spPr>
          <a:xfrm>
            <a:off x="952229" y="4629234"/>
            <a:ext cx="3973386" cy="1485319"/>
          </a:xfrm>
          <a:noFill/>
        </p:spPr>
        <p:txBody>
          <a:bodyPr>
            <a:normAutofit/>
          </a:bodyPr>
          <a:lstStyle/>
          <a:p>
            <a:pPr algn="l"/>
            <a:r>
              <a:rPr lang="cs-CZ">
                <a:solidFill>
                  <a:schemeClr val="bg1"/>
                </a:solidFill>
              </a:rPr>
              <a:t>prof. Jan Novotný, CSc.</a:t>
            </a:r>
          </a:p>
        </p:txBody>
      </p:sp>
    </p:spTree>
    <p:extLst>
      <p:ext uri="{BB962C8B-B14F-4D97-AF65-F5344CB8AC3E}">
        <p14:creationId xmlns:p14="http://schemas.microsoft.com/office/powerpoint/2010/main" val="265966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960001E2-77CC-8D9B-C4FF-3DA2B22FC97B}"/>
              </a:ext>
            </a:extLst>
          </p:cNvPr>
          <p:cNvSpPr>
            <a:spLocks noGrp="1"/>
          </p:cNvSpPr>
          <p:nvPr>
            <p:ph type="title"/>
          </p:nvPr>
        </p:nvSpPr>
        <p:spPr>
          <a:xfrm>
            <a:off x="578249" y="1301876"/>
            <a:ext cx="2871095" cy="2127124"/>
          </a:xfrm>
        </p:spPr>
        <p:txBody>
          <a:bodyPr vert="horz" lIns="91440" tIns="45720" rIns="91440" bIns="45720" rtlCol="0" anchor="t">
            <a:normAutofit/>
          </a:bodyPr>
          <a:lstStyle/>
          <a:p>
            <a:pPr algn="ctr"/>
            <a:r>
              <a:rPr lang="en-US" sz="3600" kern="1200" dirty="0" err="1">
                <a:solidFill>
                  <a:schemeClr val="bg1"/>
                </a:solidFill>
                <a:latin typeface="+mj-lt"/>
                <a:ea typeface="+mj-ea"/>
                <a:cs typeface="+mj-cs"/>
              </a:rPr>
              <a:t>Stěžejní</a:t>
            </a:r>
            <a:r>
              <a:rPr lang="en-US" sz="3600" kern="1200" dirty="0">
                <a:solidFill>
                  <a:schemeClr val="bg1"/>
                </a:solidFill>
                <a:latin typeface="+mj-lt"/>
                <a:ea typeface="+mj-ea"/>
                <a:cs typeface="+mj-cs"/>
              </a:rPr>
              <a:t> </a:t>
            </a:r>
            <a:r>
              <a:rPr lang="cs-CZ" sz="3600" kern="1200" dirty="0">
                <a:solidFill>
                  <a:schemeClr val="bg1"/>
                </a:solidFill>
                <a:latin typeface="+mj-lt"/>
                <a:ea typeface="+mj-ea"/>
                <a:cs typeface="+mj-cs"/>
              </a:rPr>
              <a:t>r</a:t>
            </a:r>
            <a:r>
              <a:rPr lang="en-US" sz="3600" kern="1200" dirty="0">
                <a:solidFill>
                  <a:schemeClr val="bg1"/>
                </a:solidFill>
                <a:latin typeface="+mj-lt"/>
                <a:ea typeface="+mj-ea"/>
                <a:cs typeface="+mj-cs"/>
              </a:rPr>
              <a:t>o</a:t>
            </a:r>
            <a:r>
              <a:rPr lang="cs-CZ" sz="3600" kern="1200" dirty="0" err="1">
                <a:solidFill>
                  <a:schemeClr val="bg1"/>
                </a:solidFill>
                <a:latin typeface="+mj-lt"/>
                <a:ea typeface="+mj-ea"/>
                <a:cs typeface="+mj-cs"/>
              </a:rPr>
              <a:t>le</a:t>
            </a:r>
            <a:r>
              <a:rPr lang="en-US" sz="3600" kern="1200" dirty="0">
                <a:solidFill>
                  <a:schemeClr val="bg1"/>
                </a:solidFill>
                <a:latin typeface="+mj-lt"/>
                <a:ea typeface="+mj-ea"/>
                <a:cs typeface="+mj-cs"/>
              </a:rPr>
              <a:t> </a:t>
            </a:r>
            <a:br>
              <a:rPr lang="cs-CZ" sz="3600" kern="1200" dirty="0">
                <a:solidFill>
                  <a:schemeClr val="bg1"/>
                </a:solidFill>
                <a:latin typeface="+mj-lt"/>
                <a:ea typeface="+mj-ea"/>
                <a:cs typeface="+mj-cs"/>
              </a:rPr>
            </a:br>
            <a:r>
              <a:rPr lang="en-US" sz="3600" kern="1200" dirty="0">
                <a:solidFill>
                  <a:schemeClr val="bg1"/>
                </a:solidFill>
                <a:latin typeface="+mj-lt"/>
                <a:ea typeface="+mj-ea"/>
                <a:cs typeface="+mj-cs"/>
              </a:rPr>
              <a:t>Doppler</a:t>
            </a:r>
            <a:r>
              <a:rPr lang="cs-CZ" sz="3600" kern="1200" dirty="0">
                <a:solidFill>
                  <a:schemeClr val="bg1"/>
                </a:solidFill>
                <a:latin typeface="+mj-lt"/>
                <a:ea typeface="+mj-ea"/>
                <a:cs typeface="+mj-cs"/>
              </a:rPr>
              <a:t>a</a:t>
            </a:r>
            <a:br>
              <a:rPr lang="cs-CZ" sz="3600" kern="1200" dirty="0">
                <a:solidFill>
                  <a:schemeClr val="bg1"/>
                </a:solidFill>
                <a:latin typeface="+mj-lt"/>
                <a:ea typeface="+mj-ea"/>
                <a:cs typeface="+mj-cs"/>
              </a:rPr>
            </a:b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jevu</a:t>
            </a:r>
            <a:endParaRPr lang="en-US" sz="3600" kern="1200" dirty="0">
              <a:solidFill>
                <a:schemeClr val="bg1"/>
              </a:solidFill>
              <a:latin typeface="+mj-lt"/>
              <a:ea typeface="+mj-ea"/>
              <a:cs typeface="+mj-cs"/>
            </a:endParaRPr>
          </a:p>
        </p:txBody>
      </p:sp>
      <p:sp>
        <p:nvSpPr>
          <p:cNvPr id="3" name="Zástupný obsah 2">
            <a:extLst>
              <a:ext uri="{FF2B5EF4-FFF2-40B4-BE49-F238E27FC236}">
                <a16:creationId xmlns:a16="http://schemas.microsoft.com/office/drawing/2014/main" id="{177F1A39-1A7D-CFAD-5D84-36806283248F}"/>
              </a:ext>
            </a:extLst>
          </p:cNvPr>
          <p:cNvSpPr>
            <a:spLocks noGrp="1"/>
          </p:cNvSpPr>
          <p:nvPr>
            <p:ph idx="1"/>
          </p:nvPr>
        </p:nvSpPr>
        <p:spPr>
          <a:xfrm>
            <a:off x="4632960" y="606361"/>
            <a:ext cx="2926080" cy="4363844"/>
          </a:xfrm>
        </p:spPr>
        <p:txBody>
          <a:bodyPr vert="horz" lIns="91440" tIns="45720" rIns="91440" bIns="45720" rtlCol="0">
            <a:normAutofit/>
          </a:bodyPr>
          <a:lstStyle/>
          <a:p>
            <a:pPr marL="0" indent="0">
              <a:buNone/>
            </a:pPr>
            <a:r>
              <a:rPr lang="en-US" sz="2400" dirty="0" err="1"/>
              <a:t>J.L.Synge</a:t>
            </a:r>
            <a:endParaRPr lang="en-US" sz="2400" dirty="0"/>
          </a:p>
        </p:txBody>
      </p:sp>
      <p:sp>
        <p:nvSpPr>
          <p:cNvPr id="5" name="TextovéPole 4">
            <a:extLst>
              <a:ext uri="{FF2B5EF4-FFF2-40B4-BE49-F238E27FC236}">
                <a16:creationId xmlns:a16="http://schemas.microsoft.com/office/drawing/2014/main" id="{CD9787EA-BD2F-BCB8-75A3-91BFE45B8DC1}"/>
              </a:ext>
            </a:extLst>
          </p:cNvPr>
          <p:cNvSpPr txBox="1"/>
          <p:nvPr/>
        </p:nvSpPr>
        <p:spPr>
          <a:xfrm>
            <a:off x="4398579" y="1617783"/>
            <a:ext cx="7215172" cy="4765432"/>
          </a:xfrm>
          <a:prstGeom prst="rect">
            <a:avLst/>
          </a:prstGeom>
        </p:spPr>
        <p:txBody>
          <a:bodyPr vert="horz" lIns="91440" tIns="45720" rIns="91440" bIns="45720" rtlCol="0">
            <a:normAutofit/>
          </a:bodyPr>
          <a:lstStyle/>
          <a:p>
            <a:pPr defTabSz="914400">
              <a:spcBef>
                <a:spcPts val="600"/>
              </a:spcBef>
              <a:spcAft>
                <a:spcPts val="1200"/>
              </a:spcAft>
            </a:pPr>
            <a:r>
              <a:rPr lang="en-US" sz="2000" dirty="0" err="1">
                <a:solidFill>
                  <a:srgbClr val="FFFFFF"/>
                </a:solidFill>
              </a:rPr>
              <a:t>Pokud</a:t>
            </a:r>
            <a:r>
              <a:rPr lang="en-US" sz="2000" dirty="0">
                <a:solidFill>
                  <a:srgbClr val="FFFFFF"/>
                </a:solidFill>
              </a:rPr>
              <a:t> </a:t>
            </a:r>
            <a:r>
              <a:rPr lang="en-US" sz="2000" dirty="0" err="1">
                <a:solidFill>
                  <a:srgbClr val="FFFFFF"/>
                </a:solidFill>
              </a:rPr>
              <a:t>jde</a:t>
            </a:r>
            <a:r>
              <a:rPr lang="en-US" sz="2000" dirty="0">
                <a:solidFill>
                  <a:srgbClr val="FFFFFF"/>
                </a:solidFill>
              </a:rPr>
              <a:t> o </a:t>
            </a:r>
            <a:r>
              <a:rPr lang="en-US" sz="2000" dirty="0" err="1">
                <a:solidFill>
                  <a:srgbClr val="FFFFFF"/>
                </a:solidFill>
              </a:rPr>
              <a:t>otázku</a:t>
            </a:r>
            <a:r>
              <a:rPr lang="en-US" sz="2000" dirty="0">
                <a:solidFill>
                  <a:srgbClr val="FFFFFF"/>
                </a:solidFill>
              </a:rPr>
              <a:t> </a:t>
            </a:r>
            <a:r>
              <a:rPr lang="en-US" sz="2000" dirty="0" err="1">
                <a:solidFill>
                  <a:srgbClr val="FFFFFF"/>
                </a:solidFill>
              </a:rPr>
              <a:t>příčiny</a:t>
            </a:r>
            <a:r>
              <a:rPr lang="en-US" sz="2000" dirty="0">
                <a:solidFill>
                  <a:srgbClr val="FFFFFF"/>
                </a:solidFill>
              </a:rPr>
              <a:t> </a:t>
            </a:r>
            <a:r>
              <a:rPr lang="en-US" sz="2000" dirty="0" err="1">
                <a:solidFill>
                  <a:srgbClr val="FFFFFF"/>
                </a:solidFill>
              </a:rPr>
              <a:t>spektrálního</a:t>
            </a:r>
            <a:r>
              <a:rPr lang="en-US" sz="2000" dirty="0">
                <a:solidFill>
                  <a:srgbClr val="FFFFFF"/>
                </a:solidFill>
              </a:rPr>
              <a:t> </a:t>
            </a:r>
            <a:r>
              <a:rPr lang="en-US" sz="2000" dirty="0" err="1">
                <a:solidFill>
                  <a:srgbClr val="FFFFFF"/>
                </a:solidFill>
              </a:rPr>
              <a:t>posunu</a:t>
            </a:r>
            <a:r>
              <a:rPr lang="en-US" sz="2000" dirty="0">
                <a:solidFill>
                  <a:srgbClr val="FFFFFF"/>
                </a:solidFill>
              </a:rPr>
              <a:t>, je </a:t>
            </a:r>
            <a:r>
              <a:rPr lang="en-US" sz="2000" dirty="0" err="1">
                <a:solidFill>
                  <a:srgbClr val="FFFFFF"/>
                </a:solidFill>
              </a:rPr>
              <a:t>třeba</a:t>
            </a:r>
            <a:r>
              <a:rPr lang="en-US" sz="2000" dirty="0">
                <a:solidFill>
                  <a:srgbClr val="FFFFFF"/>
                </a:solidFill>
              </a:rPr>
              <a:t> </a:t>
            </a:r>
            <a:r>
              <a:rPr lang="en-US" sz="2000" dirty="0" err="1">
                <a:solidFill>
                  <a:srgbClr val="FFFFFF"/>
                </a:solidFill>
              </a:rPr>
              <a:t>poznamenat</a:t>
            </a:r>
            <a:r>
              <a:rPr lang="en-US" sz="2000" dirty="0">
                <a:solidFill>
                  <a:srgbClr val="FFFFFF"/>
                </a:solidFill>
              </a:rPr>
              <a:t>, </a:t>
            </a:r>
            <a:r>
              <a:rPr lang="en-US" sz="2000" dirty="0" err="1">
                <a:solidFill>
                  <a:srgbClr val="FFFFFF"/>
                </a:solidFill>
              </a:rPr>
              <a:t>že</a:t>
            </a:r>
            <a:r>
              <a:rPr lang="en-US" sz="2000" dirty="0">
                <a:solidFill>
                  <a:srgbClr val="FFFFFF"/>
                </a:solidFill>
              </a:rPr>
              <a:t> … </a:t>
            </a:r>
            <a:r>
              <a:rPr lang="en-US" sz="2000" dirty="0" err="1">
                <a:solidFill>
                  <a:srgbClr val="FFFFFF"/>
                </a:solidFill>
              </a:rPr>
              <a:t>spektrální</a:t>
            </a:r>
            <a:r>
              <a:rPr lang="en-US" sz="2000" dirty="0">
                <a:solidFill>
                  <a:srgbClr val="FFFFFF"/>
                </a:solidFill>
              </a:rPr>
              <a:t> </a:t>
            </a:r>
            <a:r>
              <a:rPr lang="en-US" sz="2000" dirty="0" err="1">
                <a:solidFill>
                  <a:srgbClr val="FFFFFF"/>
                </a:solidFill>
              </a:rPr>
              <a:t>posun</a:t>
            </a:r>
            <a:r>
              <a:rPr lang="en-US" sz="2000" dirty="0">
                <a:solidFill>
                  <a:srgbClr val="FFFFFF"/>
                </a:solidFill>
              </a:rPr>
              <a:t> je </a:t>
            </a:r>
            <a:r>
              <a:rPr lang="en-US" sz="2000" dirty="0" err="1">
                <a:solidFill>
                  <a:srgbClr val="FFFFFF"/>
                </a:solidFill>
              </a:rPr>
              <a:t>způsoben</a:t>
            </a:r>
            <a:r>
              <a:rPr lang="en-US" sz="2000" dirty="0">
                <a:solidFill>
                  <a:srgbClr val="FFFFFF"/>
                </a:solidFill>
              </a:rPr>
              <a:t> </a:t>
            </a:r>
            <a:r>
              <a:rPr lang="en-US" sz="2000" dirty="0" err="1">
                <a:solidFill>
                  <a:srgbClr val="FFFFFF"/>
                </a:solidFill>
              </a:rPr>
              <a:t>relativní</a:t>
            </a:r>
            <a:r>
              <a:rPr lang="en-US" sz="2000" dirty="0">
                <a:solidFill>
                  <a:srgbClr val="FFFFFF"/>
                </a:solidFill>
              </a:rPr>
              <a:t> </a:t>
            </a:r>
            <a:r>
              <a:rPr lang="en-US" sz="2000" dirty="0" err="1">
                <a:solidFill>
                  <a:srgbClr val="FFFFFF"/>
                </a:solidFill>
              </a:rPr>
              <a:t>rychlostí</a:t>
            </a:r>
            <a:r>
              <a:rPr lang="en-US" sz="2000" dirty="0">
                <a:solidFill>
                  <a:srgbClr val="FFFFFF"/>
                </a:solidFill>
              </a:rPr>
              <a:t> </a:t>
            </a:r>
            <a:r>
              <a:rPr lang="en-US" sz="2000" dirty="0" err="1">
                <a:solidFill>
                  <a:srgbClr val="FFFFFF"/>
                </a:solidFill>
              </a:rPr>
              <a:t>pozorovatele</a:t>
            </a:r>
            <a:r>
              <a:rPr lang="en-US" sz="2000" dirty="0">
                <a:solidFill>
                  <a:srgbClr val="FFFFFF"/>
                </a:solidFill>
              </a:rPr>
              <a:t>. </a:t>
            </a:r>
            <a:endParaRPr lang="cs-CZ" sz="2000" dirty="0">
              <a:solidFill>
                <a:srgbClr val="FFFFFF"/>
              </a:solidFill>
            </a:endParaRPr>
          </a:p>
          <a:p>
            <a:pPr defTabSz="914400">
              <a:spcBef>
                <a:spcPts val="600"/>
              </a:spcBef>
              <a:spcAft>
                <a:spcPts val="1200"/>
              </a:spcAft>
            </a:pPr>
            <a:r>
              <a:rPr lang="en-US" sz="2000" dirty="0" err="1">
                <a:solidFill>
                  <a:srgbClr val="FFFFFF"/>
                </a:solidFill>
              </a:rPr>
              <a:t>Jedná</a:t>
            </a:r>
            <a:r>
              <a:rPr lang="en-US" sz="2000" dirty="0">
                <a:solidFill>
                  <a:srgbClr val="FFFFFF"/>
                </a:solidFill>
              </a:rPr>
              <a:t> se v </a:t>
            </a:r>
            <a:r>
              <a:rPr lang="en-US" sz="2000" dirty="0" err="1">
                <a:solidFill>
                  <a:srgbClr val="FFFFFF"/>
                </a:solidFill>
              </a:rPr>
              <a:t>podstatě</a:t>
            </a:r>
            <a:r>
              <a:rPr lang="en-US" sz="2000" dirty="0">
                <a:solidFill>
                  <a:srgbClr val="FFFFFF"/>
                </a:solidFill>
              </a:rPr>
              <a:t> o </a:t>
            </a:r>
            <a:r>
              <a:rPr lang="en-US" sz="2000" dirty="0" err="1">
                <a:solidFill>
                  <a:srgbClr val="FFFFFF"/>
                </a:solidFill>
              </a:rPr>
              <a:t>Dopplerův</a:t>
            </a:r>
            <a:r>
              <a:rPr lang="en-US" sz="2000" dirty="0">
                <a:solidFill>
                  <a:srgbClr val="FFFFFF"/>
                </a:solidFill>
              </a:rPr>
              <a:t> </a:t>
            </a:r>
            <a:r>
              <a:rPr lang="en-US" sz="2000" dirty="0" err="1">
                <a:solidFill>
                  <a:srgbClr val="FFFFFF"/>
                </a:solidFill>
              </a:rPr>
              <a:t>jev</a:t>
            </a:r>
            <a:r>
              <a:rPr lang="en-US" sz="2000" dirty="0">
                <a:solidFill>
                  <a:srgbClr val="FFFFFF"/>
                </a:solidFill>
              </a:rPr>
              <a:t> v </a:t>
            </a:r>
            <a:r>
              <a:rPr lang="en-US" sz="2000" dirty="0" err="1">
                <a:solidFill>
                  <a:srgbClr val="FFFFFF"/>
                </a:solidFill>
              </a:rPr>
              <a:t>původním</a:t>
            </a:r>
            <a:r>
              <a:rPr lang="en-US" sz="2000" dirty="0">
                <a:solidFill>
                  <a:srgbClr val="FFFFFF"/>
                </a:solidFill>
              </a:rPr>
              <a:t> </a:t>
            </a:r>
            <a:r>
              <a:rPr lang="en-US" sz="2000" dirty="0" err="1">
                <a:solidFill>
                  <a:srgbClr val="FFFFFF"/>
                </a:solidFill>
              </a:rPr>
              <a:t>slova</a:t>
            </a:r>
            <a:r>
              <a:rPr lang="en-US" sz="2000" dirty="0">
                <a:solidFill>
                  <a:srgbClr val="FFFFFF"/>
                </a:solidFill>
              </a:rPr>
              <a:t> </a:t>
            </a:r>
            <a:r>
              <a:rPr lang="en-US" sz="2000" dirty="0" err="1">
                <a:solidFill>
                  <a:srgbClr val="FFFFFF"/>
                </a:solidFill>
              </a:rPr>
              <a:t>smyslu</a:t>
            </a:r>
            <a:r>
              <a:rPr lang="en-US" sz="2000" dirty="0">
                <a:solidFill>
                  <a:srgbClr val="FFFFFF"/>
                </a:solidFill>
              </a:rPr>
              <a:t>. </a:t>
            </a:r>
            <a:endParaRPr lang="cs-CZ" sz="2000" dirty="0">
              <a:solidFill>
                <a:srgbClr val="FFFFFF"/>
              </a:solidFill>
            </a:endParaRPr>
          </a:p>
          <a:p>
            <a:pPr defTabSz="914400">
              <a:spcBef>
                <a:spcPts val="600"/>
              </a:spcBef>
              <a:spcAft>
                <a:spcPts val="1200"/>
              </a:spcAft>
            </a:pPr>
            <a:r>
              <a:rPr lang="en-US" sz="2000" dirty="0" err="1">
                <a:solidFill>
                  <a:srgbClr val="FFFFFF"/>
                </a:solidFill>
              </a:rPr>
              <a:t>Tento</a:t>
            </a:r>
            <a:r>
              <a:rPr lang="en-US" sz="2000" dirty="0">
                <a:solidFill>
                  <a:srgbClr val="FFFFFF"/>
                </a:solidFill>
              </a:rPr>
              <a:t> </a:t>
            </a:r>
            <a:r>
              <a:rPr lang="en-US" sz="2000" dirty="0" err="1">
                <a:solidFill>
                  <a:srgbClr val="FFFFFF"/>
                </a:solidFill>
              </a:rPr>
              <a:t>efekt</a:t>
            </a:r>
            <a:r>
              <a:rPr lang="en-US" sz="2000" dirty="0">
                <a:solidFill>
                  <a:srgbClr val="FFFFFF"/>
                </a:solidFill>
              </a:rPr>
              <a:t> </a:t>
            </a:r>
            <a:r>
              <a:rPr lang="en-US" sz="2000" dirty="0" err="1">
                <a:solidFill>
                  <a:srgbClr val="FFFFFF"/>
                </a:solidFill>
              </a:rPr>
              <a:t>nemá</a:t>
            </a:r>
            <a:r>
              <a:rPr lang="en-US" sz="2000" dirty="0">
                <a:solidFill>
                  <a:srgbClr val="FFFFFF"/>
                </a:solidFill>
              </a:rPr>
              <a:t> </a:t>
            </a:r>
            <a:r>
              <a:rPr lang="en-US" sz="2000" dirty="0" err="1">
                <a:solidFill>
                  <a:srgbClr val="FFFFFF"/>
                </a:solidFill>
              </a:rPr>
              <a:t>nic</a:t>
            </a:r>
            <a:r>
              <a:rPr lang="en-US" sz="2000" dirty="0">
                <a:solidFill>
                  <a:srgbClr val="FFFFFF"/>
                </a:solidFill>
              </a:rPr>
              <a:t> </a:t>
            </a:r>
            <a:r>
              <a:rPr lang="en-US" sz="2000" dirty="0" err="1">
                <a:solidFill>
                  <a:srgbClr val="FFFFFF"/>
                </a:solidFill>
              </a:rPr>
              <a:t>společného</a:t>
            </a:r>
            <a:r>
              <a:rPr lang="en-US" sz="2000" dirty="0">
                <a:solidFill>
                  <a:srgbClr val="FFFFFF"/>
                </a:solidFill>
              </a:rPr>
              <a:t> s </a:t>
            </a:r>
            <a:r>
              <a:rPr lang="en-US" sz="2000" dirty="0" err="1">
                <a:solidFill>
                  <a:srgbClr val="FFFFFF"/>
                </a:solidFill>
              </a:rPr>
              <a:t>gravitací</a:t>
            </a:r>
            <a:r>
              <a:rPr lang="en-US" sz="2000" dirty="0">
                <a:solidFill>
                  <a:srgbClr val="FFFFFF"/>
                </a:solidFill>
              </a:rPr>
              <a:t>, </a:t>
            </a:r>
            <a:r>
              <a:rPr lang="en-US" sz="2000" dirty="0" err="1">
                <a:solidFill>
                  <a:srgbClr val="FFFFFF"/>
                </a:solidFill>
              </a:rPr>
              <a:t>protože</a:t>
            </a:r>
            <a:r>
              <a:rPr lang="en-US" sz="2000" dirty="0">
                <a:solidFill>
                  <a:srgbClr val="FFFFFF"/>
                </a:solidFill>
              </a:rPr>
              <a:t> </a:t>
            </a:r>
            <a:r>
              <a:rPr lang="en-US" sz="2000" dirty="0" err="1">
                <a:solidFill>
                  <a:srgbClr val="FFFFFF"/>
                </a:solidFill>
              </a:rPr>
              <a:t>Riemannův</a:t>
            </a:r>
            <a:r>
              <a:rPr lang="en-US" sz="2000" dirty="0">
                <a:solidFill>
                  <a:srgbClr val="FFFFFF"/>
                </a:solidFill>
              </a:rPr>
              <a:t> </a:t>
            </a:r>
            <a:r>
              <a:rPr lang="en-US" sz="2000" dirty="0" err="1">
                <a:solidFill>
                  <a:srgbClr val="FFFFFF"/>
                </a:solidFill>
              </a:rPr>
              <a:t>tenzor</a:t>
            </a:r>
            <a:r>
              <a:rPr lang="en-US" sz="2000" dirty="0">
                <a:solidFill>
                  <a:srgbClr val="FFFFFF"/>
                </a:solidFill>
              </a:rPr>
              <a:t> se v </a:t>
            </a:r>
            <a:r>
              <a:rPr lang="en-US" sz="2000" dirty="0" err="1">
                <a:solidFill>
                  <a:srgbClr val="FFFFFF"/>
                </a:solidFill>
              </a:rPr>
              <a:t>našich</a:t>
            </a:r>
            <a:r>
              <a:rPr lang="en-US" sz="2000" dirty="0">
                <a:solidFill>
                  <a:srgbClr val="FFFFFF"/>
                </a:solidFill>
              </a:rPr>
              <a:t> </a:t>
            </a:r>
            <a:r>
              <a:rPr lang="en-US" sz="2000" dirty="0" err="1">
                <a:solidFill>
                  <a:srgbClr val="FFFFFF"/>
                </a:solidFill>
              </a:rPr>
              <a:t>vzorcích</a:t>
            </a:r>
            <a:r>
              <a:rPr lang="en-US" sz="2000" dirty="0">
                <a:solidFill>
                  <a:srgbClr val="FFFFFF"/>
                </a:solidFill>
              </a:rPr>
              <a:t> </a:t>
            </a:r>
            <a:r>
              <a:rPr lang="en-US" sz="2000" dirty="0" err="1">
                <a:solidFill>
                  <a:srgbClr val="FFFFFF"/>
                </a:solidFill>
              </a:rPr>
              <a:t>nikde</a:t>
            </a:r>
            <a:r>
              <a:rPr lang="en-US" sz="2000" dirty="0">
                <a:solidFill>
                  <a:srgbClr val="FFFFFF"/>
                </a:solidFill>
              </a:rPr>
              <a:t> </a:t>
            </a:r>
            <a:r>
              <a:rPr lang="en-US" sz="2000" dirty="0" err="1">
                <a:solidFill>
                  <a:srgbClr val="FFFFFF"/>
                </a:solidFill>
              </a:rPr>
              <a:t>nevyskytuje</a:t>
            </a:r>
            <a:r>
              <a:rPr lang="en-US" sz="2000" dirty="0">
                <a:solidFill>
                  <a:srgbClr val="FFFFFF"/>
                </a:solidFill>
              </a:rPr>
              <a:t>. </a:t>
            </a:r>
            <a:endParaRPr lang="cs-CZ" sz="2000" dirty="0">
              <a:solidFill>
                <a:srgbClr val="FFFFFF"/>
              </a:solidFill>
            </a:endParaRPr>
          </a:p>
          <a:p>
            <a:pPr defTabSz="914400">
              <a:spcBef>
                <a:spcPts val="600"/>
              </a:spcBef>
              <a:spcAft>
                <a:spcPts val="1200"/>
              </a:spcAft>
            </a:pPr>
            <a:r>
              <a:rPr lang="en-US" sz="2000" dirty="0">
                <a:solidFill>
                  <a:srgbClr val="FFFFFF"/>
                </a:solidFill>
              </a:rPr>
              <a:t>Toto </a:t>
            </a:r>
            <a:r>
              <a:rPr lang="en-US" sz="2000" dirty="0" err="1">
                <a:solidFill>
                  <a:srgbClr val="FFFFFF"/>
                </a:solidFill>
              </a:rPr>
              <a:t>stanovisko</a:t>
            </a:r>
            <a:r>
              <a:rPr lang="en-US" sz="2000" dirty="0">
                <a:solidFill>
                  <a:srgbClr val="FFFFFF"/>
                </a:solidFill>
              </a:rPr>
              <a:t> je v </a:t>
            </a:r>
            <a:r>
              <a:rPr lang="en-US" sz="2000" dirty="0" err="1">
                <a:solidFill>
                  <a:srgbClr val="FFFFFF"/>
                </a:solidFill>
              </a:rPr>
              <a:t>rozporu</a:t>
            </a:r>
            <a:r>
              <a:rPr lang="en-US" sz="2000" dirty="0">
                <a:solidFill>
                  <a:srgbClr val="FFFFFF"/>
                </a:solidFill>
              </a:rPr>
              <a:t> s </a:t>
            </a:r>
            <a:r>
              <a:rPr lang="en-US" sz="2000" dirty="0" err="1">
                <a:solidFill>
                  <a:srgbClr val="FFFFFF"/>
                </a:solidFill>
              </a:rPr>
              <a:t>tvrzením</a:t>
            </a:r>
            <a:r>
              <a:rPr lang="en-US" sz="2000" dirty="0">
                <a:solidFill>
                  <a:srgbClr val="FFFFFF"/>
                </a:solidFill>
              </a:rPr>
              <a:t>, </a:t>
            </a:r>
            <a:r>
              <a:rPr lang="en-US" sz="2000" dirty="0" err="1">
                <a:solidFill>
                  <a:srgbClr val="FFFFFF"/>
                </a:solidFill>
              </a:rPr>
              <a:t>které</a:t>
            </a:r>
            <a:r>
              <a:rPr lang="en-US" sz="2000" dirty="0">
                <a:solidFill>
                  <a:srgbClr val="FFFFFF"/>
                </a:solidFill>
              </a:rPr>
              <a:t> se </a:t>
            </a:r>
            <a:r>
              <a:rPr lang="en-US" sz="2000" dirty="0" err="1">
                <a:solidFill>
                  <a:srgbClr val="FFFFFF"/>
                </a:solidFill>
              </a:rPr>
              <a:t>často</a:t>
            </a:r>
            <a:r>
              <a:rPr lang="en-US" sz="2000" dirty="0">
                <a:solidFill>
                  <a:srgbClr val="FFFFFF"/>
                </a:solidFill>
              </a:rPr>
              <a:t> </a:t>
            </a:r>
            <a:r>
              <a:rPr lang="en-US" sz="2000" dirty="0" err="1">
                <a:solidFill>
                  <a:srgbClr val="FFFFFF"/>
                </a:solidFill>
              </a:rPr>
              <a:t>vyskytuje</a:t>
            </a:r>
            <a:r>
              <a:rPr lang="en-US" sz="2000" dirty="0">
                <a:solidFill>
                  <a:srgbClr val="FFFFFF"/>
                </a:solidFill>
              </a:rPr>
              <a:t> v </a:t>
            </a:r>
            <a:r>
              <a:rPr lang="en-US" sz="2000" dirty="0" err="1">
                <a:solidFill>
                  <a:srgbClr val="FFFFFF"/>
                </a:solidFill>
              </a:rPr>
              <a:t>pracích</a:t>
            </a:r>
            <a:r>
              <a:rPr lang="en-US" sz="2000" dirty="0">
                <a:solidFill>
                  <a:srgbClr val="FFFFFF"/>
                </a:solidFill>
              </a:rPr>
              <a:t> o </a:t>
            </a:r>
            <a:r>
              <a:rPr lang="cs-CZ" sz="2000" dirty="0">
                <a:solidFill>
                  <a:srgbClr val="FFFFFF"/>
                </a:solidFill>
              </a:rPr>
              <a:t>OTR</a:t>
            </a:r>
            <a:r>
              <a:rPr lang="en-US" sz="2000" dirty="0">
                <a:solidFill>
                  <a:srgbClr val="FFFFFF"/>
                </a:solidFill>
              </a:rPr>
              <a:t>, </a:t>
            </a:r>
            <a:r>
              <a:rPr lang="en-US" sz="2000" dirty="0" err="1">
                <a:solidFill>
                  <a:srgbClr val="FFFFFF"/>
                </a:solidFill>
              </a:rPr>
              <a:t>že</a:t>
            </a:r>
            <a:r>
              <a:rPr lang="en-US" sz="2000" dirty="0">
                <a:solidFill>
                  <a:srgbClr val="FFFFFF"/>
                </a:solidFill>
              </a:rPr>
              <a:t> </a:t>
            </a:r>
            <a:r>
              <a:rPr lang="en-US" sz="2000" dirty="0" err="1">
                <a:solidFill>
                  <a:srgbClr val="FFFFFF"/>
                </a:solidFill>
              </a:rPr>
              <a:t>příčinou</a:t>
            </a:r>
            <a:r>
              <a:rPr lang="en-US" sz="2000" dirty="0">
                <a:solidFill>
                  <a:srgbClr val="FFFFFF"/>
                </a:solidFill>
              </a:rPr>
              <a:t> </a:t>
            </a:r>
            <a:r>
              <a:rPr lang="en-US" sz="2000" dirty="0" err="1">
                <a:solidFill>
                  <a:srgbClr val="FFFFFF"/>
                </a:solidFill>
              </a:rPr>
              <a:t>rudého</a:t>
            </a:r>
            <a:r>
              <a:rPr lang="en-US" sz="2000" dirty="0">
                <a:solidFill>
                  <a:srgbClr val="FFFFFF"/>
                </a:solidFill>
              </a:rPr>
              <a:t> </a:t>
            </a:r>
            <a:r>
              <a:rPr lang="en-US" sz="2000" dirty="0" err="1">
                <a:solidFill>
                  <a:srgbClr val="FFFFFF"/>
                </a:solidFill>
              </a:rPr>
              <a:t>posuvu</a:t>
            </a:r>
            <a:r>
              <a:rPr lang="en-US" sz="2000" dirty="0">
                <a:solidFill>
                  <a:srgbClr val="FFFFFF"/>
                </a:solidFill>
              </a:rPr>
              <a:t> je </a:t>
            </a:r>
            <a:r>
              <a:rPr lang="en-US" sz="2000" dirty="0" err="1">
                <a:solidFill>
                  <a:srgbClr val="FFFFFF"/>
                </a:solidFill>
              </a:rPr>
              <a:t>gravitační</a:t>
            </a:r>
            <a:r>
              <a:rPr lang="en-US" sz="2000" dirty="0">
                <a:solidFill>
                  <a:srgbClr val="FFFFFF"/>
                </a:solidFill>
              </a:rPr>
              <a:t> pole. </a:t>
            </a:r>
            <a:endParaRPr lang="cs-CZ" sz="2000" dirty="0">
              <a:solidFill>
                <a:srgbClr val="FFFFFF"/>
              </a:solidFill>
            </a:endParaRPr>
          </a:p>
          <a:p>
            <a:pPr defTabSz="914400">
              <a:spcBef>
                <a:spcPts val="600"/>
              </a:spcBef>
              <a:spcAft>
                <a:spcPts val="1200"/>
              </a:spcAft>
            </a:pPr>
            <a:r>
              <a:rPr lang="en-US" sz="2000" dirty="0" err="1">
                <a:solidFill>
                  <a:srgbClr val="FFFFFF"/>
                </a:solidFill>
              </a:rPr>
              <a:t>Úvahy</a:t>
            </a:r>
            <a:r>
              <a:rPr lang="en-US" sz="2000" dirty="0">
                <a:solidFill>
                  <a:srgbClr val="FFFFFF"/>
                </a:solidFill>
              </a:rPr>
              <a:t> </a:t>
            </a:r>
            <a:r>
              <a:rPr lang="en-US" sz="2000" dirty="0" err="1">
                <a:solidFill>
                  <a:srgbClr val="FFFFFF"/>
                </a:solidFill>
              </a:rPr>
              <a:t>týkající</a:t>
            </a:r>
            <a:r>
              <a:rPr lang="en-US" sz="2000" dirty="0">
                <a:solidFill>
                  <a:srgbClr val="FFFFFF"/>
                </a:solidFill>
              </a:rPr>
              <a:t> se </a:t>
            </a:r>
            <a:r>
              <a:rPr lang="en-US" sz="2000" dirty="0" err="1">
                <a:solidFill>
                  <a:srgbClr val="FFFFFF"/>
                </a:solidFill>
              </a:rPr>
              <a:t>této</a:t>
            </a:r>
            <a:r>
              <a:rPr lang="en-US" sz="2000" dirty="0">
                <a:solidFill>
                  <a:srgbClr val="FFFFFF"/>
                </a:solidFill>
              </a:rPr>
              <a:t> </a:t>
            </a:r>
            <a:r>
              <a:rPr lang="en-US" sz="2000" dirty="0" err="1">
                <a:solidFill>
                  <a:srgbClr val="FFFFFF"/>
                </a:solidFill>
              </a:rPr>
              <a:t>otázky</a:t>
            </a:r>
            <a:r>
              <a:rPr lang="en-US" sz="2000" dirty="0">
                <a:solidFill>
                  <a:srgbClr val="FFFFFF"/>
                </a:solidFill>
              </a:rPr>
              <a:t> </a:t>
            </a:r>
            <a:r>
              <a:rPr lang="en-US" sz="2000" dirty="0" err="1">
                <a:solidFill>
                  <a:srgbClr val="FFFFFF"/>
                </a:solidFill>
              </a:rPr>
              <a:t>jsou</a:t>
            </a:r>
            <a:r>
              <a:rPr lang="en-US" sz="2000" dirty="0">
                <a:solidFill>
                  <a:srgbClr val="FFFFFF"/>
                </a:solidFill>
              </a:rPr>
              <a:t> </a:t>
            </a:r>
            <a:r>
              <a:rPr lang="en-US" sz="2000" dirty="0" err="1">
                <a:solidFill>
                  <a:srgbClr val="FFFFFF"/>
                </a:solidFill>
              </a:rPr>
              <a:t>naprosto</a:t>
            </a:r>
            <a:r>
              <a:rPr lang="en-US" sz="2000" dirty="0">
                <a:solidFill>
                  <a:srgbClr val="FFFFFF"/>
                </a:solidFill>
              </a:rPr>
              <a:t> </a:t>
            </a:r>
            <a:r>
              <a:rPr lang="en-US" sz="2000" dirty="0" err="1">
                <a:solidFill>
                  <a:srgbClr val="FFFFFF"/>
                </a:solidFill>
              </a:rPr>
              <a:t>chybné</a:t>
            </a:r>
            <a:r>
              <a:rPr lang="en-US" sz="2000" dirty="0">
                <a:solidFill>
                  <a:srgbClr val="FFFFFF"/>
                </a:solidFill>
              </a:rPr>
              <a:t>, </a:t>
            </a:r>
            <a:r>
              <a:rPr lang="en-US" sz="2000" dirty="0" err="1">
                <a:solidFill>
                  <a:srgbClr val="FFFFFF"/>
                </a:solidFill>
              </a:rPr>
              <a:t>neboť</a:t>
            </a:r>
            <a:r>
              <a:rPr lang="en-US" sz="2000" dirty="0">
                <a:solidFill>
                  <a:srgbClr val="FFFFFF"/>
                </a:solidFill>
              </a:rPr>
              <a:t> </a:t>
            </a:r>
            <a:r>
              <a:rPr lang="en-US" sz="2000" dirty="0" err="1">
                <a:solidFill>
                  <a:srgbClr val="FFFFFF"/>
                </a:solidFill>
              </a:rPr>
              <a:t>představují</a:t>
            </a:r>
            <a:r>
              <a:rPr lang="en-US" sz="2000" dirty="0">
                <a:solidFill>
                  <a:srgbClr val="FFFFFF"/>
                </a:solidFill>
              </a:rPr>
              <a:t> </a:t>
            </a:r>
            <a:r>
              <a:rPr lang="en-US" sz="2000" dirty="0" err="1">
                <a:solidFill>
                  <a:srgbClr val="FFFFFF"/>
                </a:solidFill>
              </a:rPr>
              <a:t>krajně</a:t>
            </a:r>
            <a:r>
              <a:rPr lang="en-US" sz="2000" dirty="0">
                <a:solidFill>
                  <a:srgbClr val="FFFFFF"/>
                </a:solidFill>
              </a:rPr>
              <a:t> </a:t>
            </a:r>
            <a:r>
              <a:rPr lang="en-US" sz="2000" dirty="0" err="1">
                <a:solidFill>
                  <a:srgbClr val="FFFFFF"/>
                </a:solidFill>
              </a:rPr>
              <a:t>povrchní</a:t>
            </a:r>
            <a:r>
              <a:rPr lang="en-US" sz="2000" dirty="0">
                <a:solidFill>
                  <a:srgbClr val="FFFFFF"/>
                </a:solidFill>
              </a:rPr>
              <a:t> </a:t>
            </a:r>
            <a:r>
              <a:rPr lang="en-US" sz="2000" dirty="0" err="1">
                <a:solidFill>
                  <a:srgbClr val="FFFFFF"/>
                </a:solidFill>
              </a:rPr>
              <a:t>pokusy</a:t>
            </a:r>
            <a:r>
              <a:rPr lang="en-US" sz="2000" dirty="0">
                <a:solidFill>
                  <a:srgbClr val="FFFFFF"/>
                </a:solidFill>
              </a:rPr>
              <a:t> o </a:t>
            </a:r>
            <a:r>
              <a:rPr lang="en-US" sz="2000" dirty="0" err="1">
                <a:solidFill>
                  <a:srgbClr val="FFFFFF"/>
                </a:solidFill>
              </a:rPr>
              <a:t>výklad</a:t>
            </a:r>
            <a:r>
              <a:rPr lang="en-US" sz="2000" dirty="0">
                <a:solidFill>
                  <a:srgbClr val="FFFFFF"/>
                </a:solidFill>
              </a:rPr>
              <a:t> </a:t>
            </a:r>
            <a:r>
              <a:rPr lang="en-US" sz="2000" dirty="0" err="1">
                <a:solidFill>
                  <a:srgbClr val="FFFFFF"/>
                </a:solidFill>
              </a:rPr>
              <a:t>jevů</a:t>
            </a:r>
            <a:r>
              <a:rPr lang="en-US" sz="2000" dirty="0">
                <a:solidFill>
                  <a:srgbClr val="FFFFFF"/>
                </a:solidFill>
              </a:rPr>
              <a:t> bez </a:t>
            </a:r>
            <a:r>
              <a:rPr lang="en-US" sz="2000" dirty="0" err="1">
                <a:solidFill>
                  <a:srgbClr val="FFFFFF"/>
                </a:solidFill>
              </a:rPr>
              <a:t>potřebné</a:t>
            </a:r>
            <a:r>
              <a:rPr lang="en-US" sz="2000" dirty="0">
                <a:solidFill>
                  <a:srgbClr val="FFFFFF"/>
                </a:solidFill>
              </a:rPr>
              <a:t> </a:t>
            </a:r>
            <a:r>
              <a:rPr lang="en-US" sz="2000" dirty="0" err="1">
                <a:solidFill>
                  <a:srgbClr val="FFFFFF"/>
                </a:solidFill>
              </a:rPr>
              <a:t>analýzy</a:t>
            </a:r>
            <a:r>
              <a:rPr lang="en-US" sz="2000" dirty="0">
                <a:solidFill>
                  <a:srgbClr val="FFFFFF"/>
                </a:solidFill>
              </a:rPr>
              <a:t> </a:t>
            </a:r>
            <a:r>
              <a:rPr lang="en-US" sz="2000" dirty="0" err="1">
                <a:solidFill>
                  <a:srgbClr val="FFFFFF"/>
                </a:solidFill>
              </a:rPr>
              <a:t>významu</a:t>
            </a:r>
            <a:r>
              <a:rPr lang="en-US" sz="2000" dirty="0">
                <a:solidFill>
                  <a:srgbClr val="FFFFFF"/>
                </a:solidFill>
              </a:rPr>
              <a:t> </a:t>
            </a:r>
            <a:r>
              <a:rPr lang="en-US" sz="2000" dirty="0" err="1">
                <a:solidFill>
                  <a:srgbClr val="FFFFFF"/>
                </a:solidFill>
              </a:rPr>
              <a:t>použitých</a:t>
            </a:r>
            <a:r>
              <a:rPr lang="en-US" sz="2000" dirty="0">
                <a:solidFill>
                  <a:srgbClr val="FFFFFF"/>
                </a:solidFill>
              </a:rPr>
              <a:t> </a:t>
            </a:r>
            <a:r>
              <a:rPr lang="en-US" sz="2000" dirty="0" err="1">
                <a:solidFill>
                  <a:srgbClr val="FFFFFF"/>
                </a:solidFill>
              </a:rPr>
              <a:t>pojmů</a:t>
            </a:r>
            <a:r>
              <a:rPr lang="en-US" sz="2000" dirty="0"/>
              <a:t>.</a:t>
            </a:r>
          </a:p>
          <a:p>
            <a:pPr indent="-228600" defTabSz="914400">
              <a:lnSpc>
                <a:spcPct val="90000"/>
              </a:lnSpc>
              <a:spcAft>
                <a:spcPts val="600"/>
              </a:spcAft>
              <a:buFont typeface="Arial" panose="020B0604020202020204" pitchFamily="34" charset="0"/>
              <a:buChar char="•"/>
            </a:pPr>
            <a:endParaRPr lang="en-US" sz="1400" dirty="0"/>
          </a:p>
        </p:txBody>
      </p:sp>
      <p:pic>
        <p:nvPicPr>
          <p:cNvPr id="6" name="Obrázek 5">
            <a:extLst>
              <a:ext uri="{FF2B5EF4-FFF2-40B4-BE49-F238E27FC236}">
                <a16:creationId xmlns:a16="http://schemas.microsoft.com/office/drawing/2014/main" id="{AD8BD728-BCDF-7918-8B95-F159D1ED4A9D}"/>
              </a:ext>
            </a:extLst>
          </p:cNvPr>
          <p:cNvPicPr>
            <a:picLocks noChangeAspect="1"/>
          </p:cNvPicPr>
          <p:nvPr/>
        </p:nvPicPr>
        <p:blipFill>
          <a:blip r:embed="rId3"/>
          <a:stretch>
            <a:fillRect/>
          </a:stretch>
        </p:blipFill>
        <p:spPr>
          <a:xfrm>
            <a:off x="1582668" y="3537288"/>
            <a:ext cx="1066892" cy="1554615"/>
          </a:xfrm>
          <a:prstGeom prst="rect">
            <a:avLst/>
          </a:prstGeom>
        </p:spPr>
      </p:pic>
    </p:spTree>
    <p:extLst>
      <p:ext uri="{BB962C8B-B14F-4D97-AF65-F5344CB8AC3E}">
        <p14:creationId xmlns:p14="http://schemas.microsoft.com/office/powerpoint/2010/main" val="241566764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4787A9A8-0A63-B26D-C8CF-43ADBB01EFE5}"/>
              </a:ext>
            </a:extLst>
          </p:cNvPr>
          <p:cNvPicPr>
            <a:picLocks noChangeAspect="1"/>
          </p:cNvPicPr>
          <p:nvPr/>
        </p:nvPicPr>
        <p:blipFill>
          <a:blip r:embed="rId3"/>
          <a:stretch>
            <a:fillRect/>
          </a:stretch>
        </p:blipFill>
        <p:spPr>
          <a:xfrm>
            <a:off x="8619638" y="1773901"/>
            <a:ext cx="2686392" cy="3729162"/>
          </a:xfrm>
          <a:prstGeom prst="rect">
            <a:avLst/>
          </a:prstGeom>
        </p:spPr>
      </p:pic>
      <p:sp>
        <p:nvSpPr>
          <p:cNvPr id="2" name="Nadpis 1">
            <a:extLst>
              <a:ext uri="{FF2B5EF4-FFF2-40B4-BE49-F238E27FC236}">
                <a16:creationId xmlns:a16="http://schemas.microsoft.com/office/drawing/2014/main" id="{595DC37F-ACCA-9DC6-BF63-B88109E4575A}"/>
              </a:ext>
            </a:extLst>
          </p:cNvPr>
          <p:cNvSpPr>
            <a:spLocks noGrp="1"/>
          </p:cNvSpPr>
          <p:nvPr>
            <p:ph type="title"/>
          </p:nvPr>
        </p:nvSpPr>
        <p:spPr>
          <a:xfrm>
            <a:off x="567318" y="105334"/>
            <a:ext cx="10810336" cy="825320"/>
          </a:xfrm>
        </p:spPr>
        <p:txBody>
          <a:bodyPr/>
          <a:lstStyle/>
          <a:p>
            <a:r>
              <a:rPr lang="cs-CZ" dirty="0"/>
              <a:t>Zpomalují se p</a:t>
            </a:r>
            <a:r>
              <a:rPr lang="cs-CZ" b="1" dirty="0"/>
              <a:t>o</a:t>
            </a:r>
            <a:r>
              <a:rPr lang="cs-CZ" dirty="0"/>
              <a:t>hybující se hodiny?</a:t>
            </a:r>
          </a:p>
        </p:txBody>
      </p:sp>
      <p:sp>
        <p:nvSpPr>
          <p:cNvPr id="5" name="TextovéPole 4">
            <a:extLst>
              <a:ext uri="{FF2B5EF4-FFF2-40B4-BE49-F238E27FC236}">
                <a16:creationId xmlns:a16="http://schemas.microsoft.com/office/drawing/2014/main" id="{A3D3712D-5250-37F2-84E0-E774F1961887}"/>
              </a:ext>
            </a:extLst>
          </p:cNvPr>
          <p:cNvSpPr txBox="1"/>
          <p:nvPr/>
        </p:nvSpPr>
        <p:spPr>
          <a:xfrm>
            <a:off x="575796" y="1811909"/>
            <a:ext cx="8136404" cy="2796920"/>
          </a:xfrm>
          <a:prstGeom prst="rect">
            <a:avLst/>
          </a:prstGeom>
          <a:noFill/>
        </p:spPr>
        <p:txBody>
          <a:bodyPr wrap="square">
            <a:spAutoFit/>
          </a:bodyPr>
          <a:lstStyle/>
          <a:p>
            <a:pPr>
              <a:lnSpc>
                <a:spcPct val="150000"/>
              </a:lnSpc>
            </a:pPr>
            <a:r>
              <a:rPr lang="cs-CZ" sz="2000" dirty="0"/>
              <a:t>Fráze "</a:t>
            </a:r>
            <a:r>
              <a:rPr lang="cs-CZ" sz="2000" b="1" dirty="0"/>
              <a:t>pohybující se hodiny jdou pomaleji</a:t>
            </a:r>
            <a:r>
              <a:rPr lang="cs-CZ" sz="2000" dirty="0"/>
              <a:t>" je všeobecně používaná a běžně se objevuje více než sto let. </a:t>
            </a:r>
          </a:p>
          <a:p>
            <a:pPr>
              <a:lnSpc>
                <a:spcPct val="150000"/>
              </a:lnSpc>
            </a:pPr>
            <a:r>
              <a:rPr lang="cs-CZ" sz="2000" dirty="0"/>
              <a:t>Uvědomujeme si, že návrh nepoužívat tuto frázi, ačkoli je správný, není příliš realistický vzhledem  k "intelektuální setrvačnosti"  fyzikální komunity.</a:t>
            </a:r>
          </a:p>
          <a:p>
            <a:pPr>
              <a:lnSpc>
                <a:spcPct val="150000"/>
              </a:lnSpc>
            </a:pPr>
            <a:endParaRPr lang="cs-CZ" sz="1050" dirty="0"/>
          </a:p>
          <a:p>
            <a:r>
              <a:rPr lang="cs-CZ" sz="2000" dirty="0"/>
              <a:t>Tuto intelektuální setrvačnost dobře potvrzuje </a:t>
            </a:r>
            <a:r>
              <a:rPr lang="cs-CZ" sz="2000" dirty="0" err="1"/>
              <a:t>Okuňův</a:t>
            </a:r>
            <a:r>
              <a:rPr lang="cs-CZ" sz="2000" dirty="0"/>
              <a:t> neúspěšný boj se zastaralým konceptem relativistické hmotnosti</a:t>
            </a:r>
          </a:p>
        </p:txBody>
      </p:sp>
      <p:sp>
        <p:nvSpPr>
          <p:cNvPr id="6" name="TextovéPole 5">
            <a:extLst>
              <a:ext uri="{FF2B5EF4-FFF2-40B4-BE49-F238E27FC236}">
                <a16:creationId xmlns:a16="http://schemas.microsoft.com/office/drawing/2014/main" id="{CC5828A1-D9E1-BAB6-440D-022754C95B00}"/>
              </a:ext>
            </a:extLst>
          </p:cNvPr>
          <p:cNvSpPr txBox="1"/>
          <p:nvPr/>
        </p:nvSpPr>
        <p:spPr>
          <a:xfrm>
            <a:off x="567318" y="1103426"/>
            <a:ext cx="8361997" cy="400110"/>
          </a:xfrm>
          <a:prstGeom prst="rect">
            <a:avLst/>
          </a:prstGeom>
          <a:noFill/>
        </p:spPr>
        <p:txBody>
          <a:bodyPr wrap="square" rtlCol="0">
            <a:spAutoFit/>
          </a:bodyPr>
          <a:lstStyle/>
          <a:p>
            <a:r>
              <a:rPr lang="cs-CZ" sz="2000" dirty="0"/>
              <a:t>Znamená to, že čas plyne pomaleji?        A plyne vůbec čas?</a:t>
            </a:r>
          </a:p>
        </p:txBody>
      </p:sp>
      <p:sp>
        <p:nvSpPr>
          <p:cNvPr id="4" name="TextovéPole 3">
            <a:extLst>
              <a:ext uri="{FF2B5EF4-FFF2-40B4-BE49-F238E27FC236}">
                <a16:creationId xmlns:a16="http://schemas.microsoft.com/office/drawing/2014/main" id="{32A3F7DF-30E4-9080-BBC2-877FA383BF86}"/>
              </a:ext>
            </a:extLst>
          </p:cNvPr>
          <p:cNvSpPr txBox="1"/>
          <p:nvPr/>
        </p:nvSpPr>
        <p:spPr>
          <a:xfrm>
            <a:off x="3525568" y="6084700"/>
            <a:ext cx="8450532" cy="523220"/>
          </a:xfrm>
          <a:prstGeom prst="rect">
            <a:avLst/>
          </a:prstGeom>
          <a:noFill/>
        </p:spPr>
        <p:txBody>
          <a:bodyPr wrap="square">
            <a:spAutoFit/>
          </a:bodyPr>
          <a:lstStyle/>
          <a:p>
            <a:r>
              <a:rPr lang="cs-CZ" sz="1400" i="1" dirty="0"/>
              <a:t>Citace:  Do </a:t>
            </a:r>
            <a:r>
              <a:rPr lang="cs-CZ" sz="1400" i="1" dirty="0" err="1"/>
              <a:t>moving</a:t>
            </a:r>
            <a:r>
              <a:rPr lang="cs-CZ" sz="1400" i="1" dirty="0"/>
              <a:t> </a:t>
            </a:r>
            <a:r>
              <a:rPr lang="cs-CZ" sz="1400" i="1" dirty="0" err="1"/>
              <a:t>clocks</a:t>
            </a:r>
            <a:r>
              <a:rPr lang="cs-CZ" sz="1400" i="1" dirty="0"/>
              <a:t> </a:t>
            </a:r>
            <a:r>
              <a:rPr lang="cs-CZ" sz="1400" i="1" dirty="0" err="1"/>
              <a:t>slow</a:t>
            </a:r>
            <a:r>
              <a:rPr lang="cs-CZ" sz="1400" i="1" dirty="0"/>
              <a:t> </a:t>
            </a:r>
            <a:r>
              <a:rPr lang="cs-CZ" sz="1400" i="1" dirty="0" err="1"/>
              <a:t>down</a:t>
            </a:r>
            <a:r>
              <a:rPr lang="cs-CZ" sz="1400" i="1" dirty="0"/>
              <a:t>?  </a:t>
            </a:r>
            <a:r>
              <a:rPr lang="cs-CZ" sz="1400" dirty="0"/>
              <a:t>A. </a:t>
            </a:r>
            <a:r>
              <a:rPr lang="cs-CZ" sz="1400" dirty="0" err="1"/>
              <a:t>Alizzi</a:t>
            </a:r>
            <a:r>
              <a:rPr lang="cs-CZ" sz="1400" dirty="0"/>
              <a:t>, </a:t>
            </a:r>
            <a:r>
              <a:rPr lang="cs-CZ" sz="1400" dirty="0" err="1"/>
              <a:t>A.Sen</a:t>
            </a:r>
            <a:r>
              <a:rPr lang="cs-CZ" sz="1400" dirty="0"/>
              <a:t>, Z. K. </a:t>
            </a:r>
            <a:r>
              <a:rPr lang="cs-CZ" sz="1400" dirty="0" err="1"/>
              <a:t>Silagadze</a:t>
            </a:r>
            <a:r>
              <a:rPr lang="cs-CZ" sz="1400" dirty="0"/>
              <a:t>, </a:t>
            </a:r>
            <a:r>
              <a:rPr lang="cs-CZ" sz="1400" dirty="0" err="1"/>
              <a:t>October</a:t>
            </a:r>
            <a:r>
              <a:rPr lang="cs-CZ" sz="1400" dirty="0"/>
              <a:t> 2022, </a:t>
            </a:r>
            <a:r>
              <a:rPr lang="cs-CZ" sz="1400" dirty="0" err="1"/>
              <a:t>European</a:t>
            </a:r>
            <a:r>
              <a:rPr lang="cs-CZ" sz="1400" dirty="0"/>
              <a:t> </a:t>
            </a:r>
            <a:r>
              <a:rPr lang="cs-CZ" sz="1400" dirty="0" err="1"/>
              <a:t>Physical</a:t>
            </a:r>
            <a:r>
              <a:rPr lang="cs-CZ" sz="1400" dirty="0"/>
              <a:t> Society </a:t>
            </a:r>
            <a:br>
              <a:rPr lang="cs-CZ" sz="1400" dirty="0"/>
            </a:br>
            <a:r>
              <a:rPr lang="cs-CZ" sz="1400" dirty="0" err="1"/>
              <a:t>European</a:t>
            </a:r>
            <a:r>
              <a:rPr lang="cs-CZ" sz="1400" dirty="0"/>
              <a:t> </a:t>
            </a:r>
            <a:r>
              <a:rPr lang="cs-CZ" sz="1400" dirty="0" err="1"/>
              <a:t>Journal</a:t>
            </a:r>
            <a:r>
              <a:rPr lang="cs-CZ" sz="1400" dirty="0"/>
              <a:t> </a:t>
            </a:r>
            <a:r>
              <a:rPr lang="cs-CZ" sz="1400" dirty="0" err="1"/>
              <a:t>of</a:t>
            </a:r>
            <a:r>
              <a:rPr lang="cs-CZ" sz="1400" dirty="0"/>
              <a:t> </a:t>
            </a:r>
            <a:r>
              <a:rPr lang="cs-CZ" sz="1400" dirty="0" err="1"/>
              <a:t>Physics</a:t>
            </a:r>
            <a:r>
              <a:rPr lang="cs-CZ" sz="1400" dirty="0"/>
              <a:t>, Vol. 43, </a:t>
            </a:r>
            <a:r>
              <a:rPr lang="cs-CZ" sz="1400" dirty="0" err="1"/>
              <a:t>Number</a:t>
            </a:r>
            <a:r>
              <a:rPr lang="cs-CZ" sz="1400" dirty="0"/>
              <a:t> 6 DOI 10.1088/1361-6404/ac93ca</a:t>
            </a:r>
          </a:p>
        </p:txBody>
      </p:sp>
      <p:sp>
        <p:nvSpPr>
          <p:cNvPr id="3" name="TextovéPole 2">
            <a:extLst>
              <a:ext uri="{FF2B5EF4-FFF2-40B4-BE49-F238E27FC236}">
                <a16:creationId xmlns:a16="http://schemas.microsoft.com/office/drawing/2014/main" id="{D12E15F8-8399-D2B0-D456-36329DFB3BA6}"/>
              </a:ext>
            </a:extLst>
          </p:cNvPr>
          <p:cNvSpPr txBox="1"/>
          <p:nvPr/>
        </p:nvSpPr>
        <p:spPr>
          <a:xfrm>
            <a:off x="680351" y="4976506"/>
            <a:ext cx="3318665" cy="400110"/>
          </a:xfrm>
          <a:prstGeom prst="rect">
            <a:avLst/>
          </a:prstGeom>
          <a:noFill/>
        </p:spPr>
        <p:txBody>
          <a:bodyPr wrap="none" rtlCol="0">
            <a:spAutoFit/>
          </a:bodyPr>
          <a:lstStyle/>
          <a:p>
            <a:r>
              <a:rPr lang="cs-CZ" sz="2000" dirty="0"/>
              <a:t>Eternalismus vs. Presentismus</a:t>
            </a:r>
          </a:p>
        </p:txBody>
      </p:sp>
    </p:spTree>
    <p:extLst>
      <p:ext uri="{BB962C8B-B14F-4D97-AF65-F5344CB8AC3E}">
        <p14:creationId xmlns:p14="http://schemas.microsoft.com/office/powerpoint/2010/main" val="188267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6D672E7-7ABC-F5F9-FB06-6B625F6EB849}"/>
              </a:ext>
            </a:extLst>
          </p:cNvPr>
          <p:cNvPicPr>
            <a:picLocks noChangeAspect="1"/>
          </p:cNvPicPr>
          <p:nvPr/>
        </p:nvPicPr>
        <p:blipFill>
          <a:blip r:embed="rId2"/>
          <a:srcRect l="9336" r="9786" b="-1"/>
          <a:stretch/>
        </p:blipFill>
        <p:spPr>
          <a:xfrm>
            <a:off x="3882571" y="-2"/>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9"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4"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6"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ovéPole 4">
            <a:extLst>
              <a:ext uri="{FF2B5EF4-FFF2-40B4-BE49-F238E27FC236}">
                <a16:creationId xmlns:a16="http://schemas.microsoft.com/office/drawing/2014/main" id="{B179282F-96AB-0169-802C-8EBE315F7E4D}"/>
              </a:ext>
            </a:extLst>
          </p:cNvPr>
          <p:cNvSpPr txBox="1"/>
          <p:nvPr/>
        </p:nvSpPr>
        <p:spPr>
          <a:xfrm>
            <a:off x="1415053" y="5252693"/>
            <a:ext cx="2687723" cy="461665"/>
          </a:xfrm>
          <a:prstGeom prst="rect">
            <a:avLst/>
          </a:prstGeom>
          <a:noFill/>
        </p:spPr>
        <p:txBody>
          <a:bodyPr wrap="none" rtlCol="0">
            <a:spAutoFit/>
          </a:bodyPr>
          <a:lstStyle/>
          <a:p>
            <a:r>
              <a:rPr lang="cs-CZ" sz="2400" dirty="0">
                <a:solidFill>
                  <a:schemeClr val="accent2">
                    <a:lumMod val="20000"/>
                    <a:lumOff val="80000"/>
                  </a:schemeClr>
                </a:solidFill>
              </a:rPr>
              <a:t>Děkuji  za pozornost</a:t>
            </a:r>
          </a:p>
        </p:txBody>
      </p:sp>
      <p:sp>
        <p:nvSpPr>
          <p:cNvPr id="2" name="TextovéPole 1">
            <a:extLst>
              <a:ext uri="{FF2B5EF4-FFF2-40B4-BE49-F238E27FC236}">
                <a16:creationId xmlns:a16="http://schemas.microsoft.com/office/drawing/2014/main" id="{5FAB22BC-8529-1285-F4AB-06BA37DDABA7}"/>
              </a:ext>
            </a:extLst>
          </p:cNvPr>
          <p:cNvSpPr txBox="1"/>
          <p:nvPr/>
        </p:nvSpPr>
        <p:spPr>
          <a:xfrm>
            <a:off x="1212574" y="4770783"/>
            <a:ext cx="184731" cy="369332"/>
          </a:xfrm>
          <a:prstGeom prst="rect">
            <a:avLst/>
          </a:prstGeom>
          <a:noFill/>
        </p:spPr>
        <p:txBody>
          <a:bodyPr wrap="none" rtlCol="0">
            <a:spAutoFit/>
          </a:bodyPr>
          <a:lstStyle/>
          <a:p>
            <a:endParaRPr lang="cs-CZ" dirty="0">
              <a:solidFill>
                <a:schemeClr val="bg1"/>
              </a:solidFill>
            </a:endParaRPr>
          </a:p>
        </p:txBody>
      </p:sp>
      <p:sp>
        <p:nvSpPr>
          <p:cNvPr id="6" name="TextovéPole 5">
            <a:extLst>
              <a:ext uri="{FF2B5EF4-FFF2-40B4-BE49-F238E27FC236}">
                <a16:creationId xmlns:a16="http://schemas.microsoft.com/office/drawing/2014/main" id="{06C59FAB-E22F-145C-186F-D74FF639C785}"/>
              </a:ext>
            </a:extLst>
          </p:cNvPr>
          <p:cNvSpPr txBox="1"/>
          <p:nvPr/>
        </p:nvSpPr>
        <p:spPr>
          <a:xfrm>
            <a:off x="128064" y="2508625"/>
            <a:ext cx="4668907" cy="1508105"/>
          </a:xfrm>
          <a:prstGeom prst="rect">
            <a:avLst/>
          </a:prstGeom>
          <a:noFill/>
        </p:spPr>
        <p:txBody>
          <a:bodyPr wrap="square">
            <a:spAutoFit/>
          </a:bodyPr>
          <a:lstStyle/>
          <a:p>
            <a:r>
              <a:rPr lang="cs-CZ" sz="2000" cap="all" dirty="0">
                <a:solidFill>
                  <a:schemeClr val="bg1"/>
                </a:solidFill>
              </a:rPr>
              <a:t>Realita světa je tvořena účastí</a:t>
            </a:r>
          </a:p>
          <a:p>
            <a:endParaRPr lang="cs-CZ" dirty="0">
              <a:solidFill>
                <a:schemeClr val="bg1"/>
              </a:solidFill>
            </a:endParaRPr>
          </a:p>
          <a:p>
            <a:r>
              <a:rPr lang="cs-CZ" dirty="0">
                <a:solidFill>
                  <a:schemeClr val="bg1"/>
                </a:solidFill>
              </a:rPr>
              <a:t>			</a:t>
            </a:r>
            <a:r>
              <a:rPr lang="cs-CZ" i="1" dirty="0">
                <a:solidFill>
                  <a:schemeClr val="bg1"/>
                </a:solidFill>
              </a:rPr>
              <a:t>Josef Šafařík 	</a:t>
            </a:r>
            <a:r>
              <a:rPr lang="cs-CZ" dirty="0">
                <a:solidFill>
                  <a:schemeClr val="bg1"/>
                </a:solidFill>
              </a:rPr>
              <a:t>						(</a:t>
            </a:r>
            <a:r>
              <a:rPr lang="cs-CZ" i="1" dirty="0">
                <a:solidFill>
                  <a:schemeClr val="bg1"/>
                </a:solidFill>
              </a:rPr>
              <a:t>Sedm listů </a:t>
            </a:r>
            <a:r>
              <a:rPr lang="cs-CZ" i="1" dirty="0" err="1">
                <a:solidFill>
                  <a:schemeClr val="bg1"/>
                </a:solidFill>
              </a:rPr>
              <a:t>Melinovi</a:t>
            </a:r>
            <a:r>
              <a:rPr lang="cs-CZ" dirty="0">
                <a:solidFill>
                  <a:schemeClr val="bg1"/>
                </a:solidFill>
              </a:rPr>
              <a:t>)</a:t>
            </a:r>
          </a:p>
          <a:p>
            <a:endParaRPr lang="cs-CZ" dirty="0">
              <a:solidFill>
                <a:schemeClr val="bg1"/>
              </a:solidFill>
            </a:endParaRPr>
          </a:p>
        </p:txBody>
      </p:sp>
    </p:spTree>
    <p:extLst>
      <p:ext uri="{BB962C8B-B14F-4D97-AF65-F5344CB8AC3E}">
        <p14:creationId xmlns:p14="http://schemas.microsoft.com/office/powerpoint/2010/main" val="25455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463F2F4-F618-40E5-4F98-E98C9547754C}"/>
              </a:ext>
            </a:extLst>
          </p:cNvPr>
          <p:cNvSpPr txBox="1"/>
          <p:nvPr/>
        </p:nvSpPr>
        <p:spPr>
          <a:xfrm>
            <a:off x="924673" y="753912"/>
            <a:ext cx="10263883" cy="3693319"/>
          </a:xfrm>
          <a:prstGeom prst="rect">
            <a:avLst/>
          </a:prstGeom>
          <a:noFill/>
        </p:spPr>
        <p:txBody>
          <a:bodyPr wrap="square">
            <a:spAutoFit/>
          </a:bodyPr>
          <a:lstStyle/>
          <a:p>
            <a:endParaRPr lang="cs-CZ" dirty="0"/>
          </a:p>
          <a:p>
            <a:r>
              <a:rPr lang="cs-CZ" dirty="0" err="1"/>
              <a:t>Synge</a:t>
            </a:r>
            <a:r>
              <a:rPr lang="cs-CZ" dirty="0"/>
              <a:t>: </a:t>
            </a:r>
          </a:p>
          <a:p>
            <a:endParaRPr lang="cs-CZ" dirty="0"/>
          </a:p>
          <a:p>
            <a:r>
              <a:rPr lang="cs-CZ" dirty="0"/>
              <a:t>Pro dvoje standardní hodiny je poměr počtu tiků na daném úseku světočáry přírodní konstanta nezávislá na světočáře a na jejich bodech.</a:t>
            </a:r>
          </a:p>
          <a:p>
            <a:r>
              <a:rPr lang="cs-CZ" dirty="0"/>
              <a:t>Současná rafinovaná teorie atomu a jeho vyzařování je tak komplikovaná, že by nebylo moudré čekat přímou a určitou odpověď na otázku, je-li tato hypotéza pravdivá.</a:t>
            </a:r>
          </a:p>
          <a:p>
            <a:endParaRPr lang="cs-CZ" dirty="0"/>
          </a:p>
          <a:p>
            <a:r>
              <a:rPr lang="cs-CZ" dirty="0" err="1"/>
              <a:t>Wheeler</a:t>
            </a:r>
            <a:r>
              <a:rPr lang="cs-CZ" dirty="0"/>
              <a:t>:</a:t>
            </a:r>
          </a:p>
          <a:p>
            <a:endParaRPr lang="cs-CZ" dirty="0"/>
          </a:p>
          <a:p>
            <a:r>
              <a:rPr lang="cs-CZ" dirty="0"/>
              <a:t> Postavme problém jinak: proč vůbec potřebujeme představu o atomové stavbě látky, chceme-li určit etalon délky času. Proč zaplétat do základů klasické obecné teorie relativity kvantum akce?</a:t>
            </a:r>
          </a:p>
          <a:p>
            <a:endParaRPr lang="cs-CZ" dirty="0"/>
          </a:p>
        </p:txBody>
      </p:sp>
      <p:sp>
        <p:nvSpPr>
          <p:cNvPr id="2" name="TextovéPole 1">
            <a:extLst>
              <a:ext uri="{FF2B5EF4-FFF2-40B4-BE49-F238E27FC236}">
                <a16:creationId xmlns:a16="http://schemas.microsoft.com/office/drawing/2014/main" id="{08EB743F-70F6-64CC-DCC1-CECF4E74AD63}"/>
              </a:ext>
            </a:extLst>
          </p:cNvPr>
          <p:cNvSpPr txBox="1"/>
          <p:nvPr/>
        </p:nvSpPr>
        <p:spPr>
          <a:xfrm>
            <a:off x="1212574" y="4770783"/>
            <a:ext cx="3462551" cy="646331"/>
          </a:xfrm>
          <a:prstGeom prst="rect">
            <a:avLst/>
          </a:prstGeom>
          <a:noFill/>
        </p:spPr>
        <p:txBody>
          <a:bodyPr wrap="none" rtlCol="0">
            <a:spAutoFit/>
          </a:bodyPr>
          <a:lstStyle/>
          <a:p>
            <a:r>
              <a:rPr lang="cs-CZ" dirty="0"/>
              <a:t>Josef Šafařík (</a:t>
            </a:r>
            <a:r>
              <a:rPr lang="cs-CZ" i="1" dirty="0"/>
              <a:t>Sedm listů </a:t>
            </a:r>
            <a:r>
              <a:rPr lang="cs-CZ" i="1" dirty="0" err="1"/>
              <a:t>Melinovi</a:t>
            </a:r>
            <a:r>
              <a:rPr lang="cs-CZ" dirty="0"/>
              <a:t>)</a:t>
            </a:r>
          </a:p>
          <a:p>
            <a:r>
              <a:rPr lang="cs-CZ" dirty="0"/>
              <a:t>Realita světa je tvořena účastí</a:t>
            </a:r>
          </a:p>
        </p:txBody>
      </p:sp>
    </p:spTree>
    <p:extLst>
      <p:ext uri="{BB962C8B-B14F-4D97-AF65-F5344CB8AC3E}">
        <p14:creationId xmlns:p14="http://schemas.microsoft.com/office/powerpoint/2010/main" val="398035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334968B-3FF2-9ECF-0098-A43511D329C3}"/>
              </a:ext>
            </a:extLst>
          </p:cNvPr>
          <p:cNvPicPr>
            <a:picLocks noChangeAspect="1"/>
          </p:cNvPicPr>
          <p:nvPr/>
        </p:nvPicPr>
        <p:blipFill>
          <a:blip r:embed="rId2"/>
          <a:srcRect t="3575" r="2" b="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Zástupný obsah 2">
            <a:extLst>
              <a:ext uri="{FF2B5EF4-FFF2-40B4-BE49-F238E27FC236}">
                <a16:creationId xmlns:a16="http://schemas.microsoft.com/office/drawing/2014/main" id="{F61DC066-1B81-4168-DEF4-7405634E242C}"/>
              </a:ext>
            </a:extLst>
          </p:cNvPr>
          <p:cNvSpPr>
            <a:spLocks noGrp="1"/>
          </p:cNvSpPr>
          <p:nvPr>
            <p:ph idx="1"/>
          </p:nvPr>
        </p:nvSpPr>
        <p:spPr>
          <a:xfrm>
            <a:off x="6116569" y="1194590"/>
            <a:ext cx="5712078" cy="4917976"/>
          </a:xfrm>
        </p:spPr>
        <p:txBody>
          <a:bodyPr>
            <a:normAutofit lnSpcReduction="10000"/>
          </a:bodyPr>
          <a:lstStyle/>
          <a:p>
            <a:r>
              <a:rPr lang="cs-CZ" sz="3600" dirty="0"/>
              <a:t>Co (možná)  ještě nevíte o Teorii relativity</a:t>
            </a:r>
          </a:p>
          <a:p>
            <a:endParaRPr lang="cs-CZ" sz="3600" dirty="0"/>
          </a:p>
          <a:p>
            <a:endParaRPr lang="cs-CZ" sz="3600" dirty="0"/>
          </a:p>
          <a:p>
            <a:endParaRPr lang="cs-CZ" sz="3600" dirty="0"/>
          </a:p>
          <a:p>
            <a:endParaRPr lang="cs-CZ" sz="3600" dirty="0"/>
          </a:p>
          <a:p>
            <a:endParaRPr lang="cs-CZ" sz="3600" dirty="0"/>
          </a:p>
          <a:p>
            <a:r>
              <a:rPr lang="cs-CZ" sz="3600" dirty="0"/>
              <a:t>Zpověď emeritního relativisty</a:t>
            </a:r>
          </a:p>
        </p:txBody>
      </p:sp>
    </p:spTree>
    <p:extLst>
      <p:ext uri="{BB962C8B-B14F-4D97-AF65-F5344CB8AC3E}">
        <p14:creationId xmlns:p14="http://schemas.microsoft.com/office/powerpoint/2010/main" val="79896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2893D31-F277-5627-0F95-8F1910E54308}"/>
              </a:ext>
            </a:extLst>
          </p:cNvPr>
          <p:cNvPicPr>
            <a:picLocks noChangeAspect="1"/>
          </p:cNvPicPr>
          <p:nvPr/>
        </p:nvPicPr>
        <p:blipFill>
          <a:blip r:embed="rId2"/>
          <a:stretch>
            <a:fillRect/>
          </a:stretch>
        </p:blipFill>
        <p:spPr>
          <a:xfrm>
            <a:off x="10518203" y="2371519"/>
            <a:ext cx="1225458" cy="1352961"/>
          </a:xfrm>
          <a:prstGeom prst="rect">
            <a:avLst/>
          </a:prstGeom>
        </p:spPr>
      </p:pic>
      <p:sp>
        <p:nvSpPr>
          <p:cNvPr id="2" name="Nadpis 1">
            <a:extLst>
              <a:ext uri="{FF2B5EF4-FFF2-40B4-BE49-F238E27FC236}">
                <a16:creationId xmlns:a16="http://schemas.microsoft.com/office/drawing/2014/main" id="{15A4DF9C-1F4A-78C5-67D9-68289DB9805B}"/>
              </a:ext>
            </a:extLst>
          </p:cNvPr>
          <p:cNvSpPr>
            <a:spLocks noGrp="1"/>
          </p:cNvSpPr>
          <p:nvPr>
            <p:ph type="title"/>
          </p:nvPr>
        </p:nvSpPr>
        <p:spPr>
          <a:xfrm>
            <a:off x="1265060" y="478518"/>
            <a:ext cx="5390160" cy="825320"/>
          </a:xfrm>
        </p:spPr>
        <p:txBody>
          <a:bodyPr>
            <a:normAutofit fontScale="90000"/>
          </a:bodyPr>
          <a:lstStyle/>
          <a:p>
            <a:r>
              <a:rPr lang="cs-CZ" sz="2800" dirty="0"/>
              <a:t>Steven Weinberg (</a:t>
            </a:r>
            <a:r>
              <a:rPr lang="cs-CZ" sz="2400" dirty="0"/>
              <a:t>laureát Nobelovy ceny):</a:t>
            </a:r>
            <a:br>
              <a:rPr lang="cs-CZ" sz="2400" dirty="0"/>
            </a:br>
            <a:endParaRPr lang="cs-CZ" sz="2800" dirty="0"/>
          </a:p>
        </p:txBody>
      </p:sp>
      <p:sp>
        <p:nvSpPr>
          <p:cNvPr id="3" name="Zástupný obsah 2">
            <a:extLst>
              <a:ext uri="{FF2B5EF4-FFF2-40B4-BE49-F238E27FC236}">
                <a16:creationId xmlns:a16="http://schemas.microsoft.com/office/drawing/2014/main" id="{3AF815E9-7EBE-76F5-2F68-7553F4647E0C}"/>
              </a:ext>
            </a:extLst>
          </p:cNvPr>
          <p:cNvSpPr>
            <a:spLocks noGrp="1"/>
          </p:cNvSpPr>
          <p:nvPr>
            <p:ph idx="1"/>
          </p:nvPr>
        </p:nvSpPr>
        <p:spPr>
          <a:xfrm>
            <a:off x="1265060" y="1133484"/>
            <a:ext cx="8833271" cy="1846735"/>
          </a:xfrm>
        </p:spPr>
        <p:txBody>
          <a:bodyPr>
            <a:normAutofit/>
          </a:bodyPr>
          <a:lstStyle/>
          <a:p>
            <a:pPr marL="0" indent="0">
              <a:lnSpc>
                <a:spcPts val="3000"/>
              </a:lnSpc>
              <a:spcBef>
                <a:spcPts val="800"/>
              </a:spcBef>
              <a:spcAft>
                <a:spcPts val="800"/>
              </a:spcAft>
              <a:buNone/>
            </a:pPr>
            <a:r>
              <a:rPr lang="cs-CZ" sz="2000" dirty="0"/>
              <a:t>Důležité je činit předpovědi a o obrazech na fotografických deskách pořízených astronomy, a frekvencích spektrálních čar a tak dále, a prostě nezáleží na tom, zda-</a:t>
            </a:r>
            <a:r>
              <a:rPr lang="cs-CZ" sz="2000" dirty="0" err="1"/>
              <a:t>li</a:t>
            </a:r>
            <a:r>
              <a:rPr lang="cs-CZ" sz="2000" dirty="0"/>
              <a:t> tyto předpovědi připíšeme fyzikálním vlivům gravitačních polí na pohyby planet a fotonů, anebo zakřivení prostoru a času.</a:t>
            </a:r>
          </a:p>
          <a:p>
            <a:endParaRPr lang="cs-CZ" sz="2000" dirty="0"/>
          </a:p>
          <a:p>
            <a:endParaRPr lang="cs-CZ" sz="2000" dirty="0"/>
          </a:p>
          <a:p>
            <a:endParaRPr lang="cs-CZ" sz="2000" dirty="0"/>
          </a:p>
        </p:txBody>
      </p:sp>
      <p:pic>
        <p:nvPicPr>
          <p:cNvPr id="4" name="Obrázek 3">
            <a:extLst>
              <a:ext uri="{FF2B5EF4-FFF2-40B4-BE49-F238E27FC236}">
                <a16:creationId xmlns:a16="http://schemas.microsoft.com/office/drawing/2014/main" id="{7A3E215F-7F97-3B49-421B-AB876AEAEDC5}"/>
              </a:ext>
            </a:extLst>
          </p:cNvPr>
          <p:cNvPicPr>
            <a:picLocks noChangeAspect="1"/>
          </p:cNvPicPr>
          <p:nvPr/>
        </p:nvPicPr>
        <p:blipFill>
          <a:blip r:embed="rId3"/>
          <a:stretch>
            <a:fillRect/>
          </a:stretch>
        </p:blipFill>
        <p:spPr>
          <a:xfrm>
            <a:off x="10352997" y="3810000"/>
            <a:ext cx="1581744" cy="2731648"/>
          </a:xfrm>
          <a:prstGeom prst="rect">
            <a:avLst/>
          </a:prstGeom>
        </p:spPr>
      </p:pic>
      <p:sp>
        <p:nvSpPr>
          <p:cNvPr id="6" name="TextovéPole 5">
            <a:extLst>
              <a:ext uri="{FF2B5EF4-FFF2-40B4-BE49-F238E27FC236}">
                <a16:creationId xmlns:a16="http://schemas.microsoft.com/office/drawing/2014/main" id="{EE26A6AB-2AE3-2BB3-8517-8AE2F32C9B7A}"/>
              </a:ext>
            </a:extLst>
          </p:cNvPr>
          <p:cNvSpPr txBox="1"/>
          <p:nvPr/>
        </p:nvSpPr>
        <p:spPr>
          <a:xfrm>
            <a:off x="1373825" y="2977633"/>
            <a:ext cx="2422918" cy="400110"/>
          </a:xfrm>
          <a:prstGeom prst="rect">
            <a:avLst/>
          </a:prstGeom>
          <a:noFill/>
        </p:spPr>
        <p:txBody>
          <a:bodyPr wrap="square" rtlCol="0">
            <a:spAutoFit/>
          </a:bodyPr>
          <a:lstStyle/>
          <a:p>
            <a:r>
              <a:rPr lang="cs-CZ" sz="2000" dirty="0"/>
              <a:t>David </a:t>
            </a:r>
            <a:r>
              <a:rPr lang="cs-CZ" dirty="0"/>
              <a:t>DEUTSCH,1997:</a:t>
            </a:r>
          </a:p>
        </p:txBody>
      </p:sp>
      <p:pic>
        <p:nvPicPr>
          <p:cNvPr id="7" name="Obrázek 6">
            <a:extLst>
              <a:ext uri="{FF2B5EF4-FFF2-40B4-BE49-F238E27FC236}">
                <a16:creationId xmlns:a16="http://schemas.microsoft.com/office/drawing/2014/main" id="{A1C04AF3-FC39-3A83-15B2-E4584481F4C1}"/>
              </a:ext>
            </a:extLst>
          </p:cNvPr>
          <p:cNvPicPr>
            <a:picLocks noChangeAspect="1"/>
          </p:cNvPicPr>
          <p:nvPr/>
        </p:nvPicPr>
        <p:blipFill>
          <a:blip r:embed="rId4"/>
          <a:stretch>
            <a:fillRect/>
          </a:stretch>
        </p:blipFill>
        <p:spPr>
          <a:xfrm>
            <a:off x="379439" y="245686"/>
            <a:ext cx="713888" cy="1290983"/>
          </a:xfrm>
          <a:prstGeom prst="rect">
            <a:avLst/>
          </a:prstGeom>
        </p:spPr>
      </p:pic>
      <p:sp>
        <p:nvSpPr>
          <p:cNvPr id="9" name="TextovéPole 8">
            <a:extLst>
              <a:ext uri="{FF2B5EF4-FFF2-40B4-BE49-F238E27FC236}">
                <a16:creationId xmlns:a16="http://schemas.microsoft.com/office/drawing/2014/main" id="{3D169C60-EC95-D35C-B62C-ACBA47230408}"/>
              </a:ext>
            </a:extLst>
          </p:cNvPr>
          <p:cNvSpPr txBox="1"/>
          <p:nvPr/>
        </p:nvSpPr>
        <p:spPr>
          <a:xfrm>
            <a:off x="1347776" y="3346965"/>
            <a:ext cx="8667837" cy="3295518"/>
          </a:xfrm>
          <a:prstGeom prst="rect">
            <a:avLst/>
          </a:prstGeom>
          <a:noFill/>
        </p:spPr>
        <p:txBody>
          <a:bodyPr wrap="square" rtlCol="0">
            <a:spAutoFit/>
          </a:bodyPr>
          <a:lstStyle/>
          <a:p>
            <a:pPr>
              <a:lnSpc>
                <a:spcPts val="3000"/>
              </a:lnSpc>
              <a:spcBef>
                <a:spcPts val="600"/>
              </a:spcBef>
              <a:spcAft>
                <a:spcPts val="600"/>
              </a:spcAft>
            </a:pPr>
            <a:r>
              <a:rPr lang="cs-CZ" sz="2000" dirty="0"/>
              <a:t>Weinberg a jiní instrumentalisté se mýlí. Záleží na tom, čemu připíšeme konkrétní obrazy na astronomických fotografických deskách a záleží na tom nejen teoretickým fyzikům jako jsem já, pro něž je hlavní motivací studium teorií a touha lépe porozumět světu.</a:t>
            </a:r>
          </a:p>
          <a:p>
            <a:pPr>
              <a:lnSpc>
                <a:spcPts val="3000"/>
              </a:lnSpc>
              <a:spcAft>
                <a:spcPts val="600"/>
              </a:spcAft>
            </a:pPr>
            <a:r>
              <a:rPr lang="cs-CZ" sz="2000" dirty="0"/>
              <a:t>(Jsem si jist, že je to i </a:t>
            </a:r>
            <a:r>
              <a:rPr lang="cs-CZ" sz="2000" dirty="0" err="1"/>
              <a:t>Weinbergova</a:t>
            </a:r>
            <a:r>
              <a:rPr lang="cs-CZ" sz="2000" dirty="0"/>
              <a:t> motivace: primárně ho nežene vnitřní potřeba předpovídat obrázky a spektra!). Neboť i v ryze praktických aplikacích je objasňující síla teorie prvořadou věcí, zatímco její prediktivní síla je až sekundární, dodatečná.</a:t>
            </a:r>
          </a:p>
        </p:txBody>
      </p:sp>
      <p:pic>
        <p:nvPicPr>
          <p:cNvPr id="13" name="Obrázek 12">
            <a:extLst>
              <a:ext uri="{FF2B5EF4-FFF2-40B4-BE49-F238E27FC236}">
                <a16:creationId xmlns:a16="http://schemas.microsoft.com/office/drawing/2014/main" id="{E62B2FC4-827E-0A43-9FCC-C7E502F43D98}"/>
              </a:ext>
            </a:extLst>
          </p:cNvPr>
          <p:cNvPicPr>
            <a:picLocks noChangeAspect="1"/>
          </p:cNvPicPr>
          <p:nvPr/>
        </p:nvPicPr>
        <p:blipFill>
          <a:blip r:embed="rId5"/>
          <a:stretch>
            <a:fillRect/>
          </a:stretch>
        </p:blipFill>
        <p:spPr>
          <a:xfrm>
            <a:off x="392572" y="2815889"/>
            <a:ext cx="780356" cy="1062151"/>
          </a:xfrm>
          <a:prstGeom prst="rect">
            <a:avLst/>
          </a:prstGeom>
        </p:spPr>
      </p:pic>
      <p:pic>
        <p:nvPicPr>
          <p:cNvPr id="15" name="Obrázek 14">
            <a:extLst>
              <a:ext uri="{FF2B5EF4-FFF2-40B4-BE49-F238E27FC236}">
                <a16:creationId xmlns:a16="http://schemas.microsoft.com/office/drawing/2014/main" id="{9E0A9C52-5D74-F321-49DC-6E909478C4B9}"/>
              </a:ext>
            </a:extLst>
          </p:cNvPr>
          <p:cNvPicPr>
            <a:picLocks noChangeAspect="1"/>
          </p:cNvPicPr>
          <p:nvPr/>
        </p:nvPicPr>
        <p:blipFill>
          <a:blip r:embed="rId6"/>
          <a:stretch>
            <a:fillRect/>
          </a:stretch>
        </p:blipFill>
        <p:spPr>
          <a:xfrm>
            <a:off x="10394970" y="233157"/>
            <a:ext cx="1417591" cy="2050983"/>
          </a:xfrm>
          <a:prstGeom prst="rect">
            <a:avLst/>
          </a:prstGeom>
        </p:spPr>
      </p:pic>
    </p:spTree>
    <p:extLst>
      <p:ext uri="{BB962C8B-B14F-4D97-AF65-F5344CB8AC3E}">
        <p14:creationId xmlns:p14="http://schemas.microsoft.com/office/powerpoint/2010/main" val="329182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ravá složená závorka 22">
            <a:extLst>
              <a:ext uri="{FF2B5EF4-FFF2-40B4-BE49-F238E27FC236}">
                <a16:creationId xmlns:a16="http://schemas.microsoft.com/office/drawing/2014/main" id="{6511544C-2833-9415-5F29-8EB8A95DFD8D}"/>
              </a:ext>
            </a:extLst>
          </p:cNvPr>
          <p:cNvSpPr/>
          <p:nvPr/>
        </p:nvSpPr>
        <p:spPr>
          <a:xfrm rot="5400000">
            <a:off x="8565810" y="2441181"/>
            <a:ext cx="931922" cy="3182809"/>
          </a:xfrm>
          <a:prstGeom prst="rightBrace">
            <a:avLst>
              <a:gd name="adj1" fmla="val 8333"/>
              <a:gd name="adj2" fmla="val 4968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1" name="Pravá složená závorka 20">
            <a:extLst>
              <a:ext uri="{FF2B5EF4-FFF2-40B4-BE49-F238E27FC236}">
                <a16:creationId xmlns:a16="http://schemas.microsoft.com/office/drawing/2014/main" id="{9D9697E9-F584-280E-FEA3-D2EB78654A94}"/>
              </a:ext>
            </a:extLst>
          </p:cNvPr>
          <p:cNvSpPr/>
          <p:nvPr/>
        </p:nvSpPr>
        <p:spPr>
          <a:xfrm rot="5400000">
            <a:off x="2763418" y="1586594"/>
            <a:ext cx="1270222" cy="4949599"/>
          </a:xfrm>
          <a:prstGeom prst="rightBrace">
            <a:avLst>
              <a:gd name="adj1" fmla="val 8333"/>
              <a:gd name="adj2" fmla="val 474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 name="Nadpis 1">
            <a:extLst>
              <a:ext uri="{FF2B5EF4-FFF2-40B4-BE49-F238E27FC236}">
                <a16:creationId xmlns:a16="http://schemas.microsoft.com/office/drawing/2014/main" id="{F0583087-2D83-AE8B-5BED-C1E316043C4D}"/>
              </a:ext>
            </a:extLst>
          </p:cNvPr>
          <p:cNvSpPr>
            <a:spLocks noGrp="1"/>
          </p:cNvSpPr>
          <p:nvPr>
            <p:ph type="title"/>
          </p:nvPr>
        </p:nvSpPr>
        <p:spPr>
          <a:xfrm>
            <a:off x="455466" y="76932"/>
            <a:ext cx="10810336" cy="825320"/>
          </a:xfrm>
        </p:spPr>
        <p:txBody>
          <a:bodyPr>
            <a:normAutofit/>
          </a:bodyPr>
          <a:lstStyle/>
          <a:p>
            <a:r>
              <a:rPr lang="cs-CZ" sz="2800" b="1" dirty="0">
                <a:solidFill>
                  <a:schemeClr val="accent6">
                    <a:lumMod val="50000"/>
                  </a:schemeClr>
                </a:solidFill>
              </a:rPr>
              <a:t>Prostoro</a:t>
            </a:r>
            <a:r>
              <a:rPr lang="cs-CZ" sz="2800" b="1" dirty="0">
                <a:solidFill>
                  <a:srgbClr val="002060"/>
                </a:solidFill>
              </a:rPr>
              <a:t>čas</a:t>
            </a:r>
            <a:r>
              <a:rPr lang="cs-CZ" sz="2800" dirty="0"/>
              <a:t>:  Newton a Einstein</a:t>
            </a:r>
          </a:p>
        </p:txBody>
      </p:sp>
      <p:sp>
        <p:nvSpPr>
          <p:cNvPr id="12" name="Rectangle 8">
            <a:extLst>
              <a:ext uri="{FF2B5EF4-FFF2-40B4-BE49-F238E27FC236}">
                <a16:creationId xmlns:a16="http://schemas.microsoft.com/office/drawing/2014/main" id="{2223A34A-982A-0193-254A-E72D05955A38}"/>
              </a:ext>
            </a:extLst>
          </p:cNvPr>
          <p:cNvSpPr>
            <a:spLocks noChangeArrowheads="1"/>
          </p:cNvSpPr>
          <p:nvPr/>
        </p:nvSpPr>
        <p:spPr bwMode="auto">
          <a:xfrm>
            <a:off x="382555" y="11476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3" name="Objekt 12">
            <a:extLst>
              <a:ext uri="{FF2B5EF4-FFF2-40B4-BE49-F238E27FC236}">
                <a16:creationId xmlns:a16="http://schemas.microsoft.com/office/drawing/2014/main" id="{3B9F2154-6340-2079-74FE-52484063188D}"/>
              </a:ext>
            </a:extLst>
          </p:cNvPr>
          <p:cNvGraphicFramePr>
            <a:graphicFrameLocks noChangeAspect="1"/>
          </p:cNvGraphicFramePr>
          <p:nvPr>
            <p:extLst>
              <p:ext uri="{D42A27DB-BD31-4B8C-83A1-F6EECF244321}">
                <p14:modId xmlns:p14="http://schemas.microsoft.com/office/powerpoint/2010/main" val="3899186306"/>
              </p:ext>
            </p:extLst>
          </p:nvPr>
        </p:nvGraphicFramePr>
        <p:xfrm>
          <a:off x="807113" y="2277807"/>
          <a:ext cx="2266950" cy="1562100"/>
        </p:xfrm>
        <a:graphic>
          <a:graphicData uri="http://schemas.openxmlformats.org/presentationml/2006/ole">
            <mc:AlternateContent xmlns:mc="http://schemas.openxmlformats.org/markup-compatibility/2006">
              <mc:Choice xmlns:v="urn:schemas-microsoft-com:vml" Requires="v">
                <p:oleObj name="Equation" r:id="rId2" imgW="1562100" imgH="1079500" progId="Equation.DSMT4">
                  <p:embed/>
                </p:oleObj>
              </mc:Choice>
              <mc:Fallback>
                <p:oleObj name="Equation" r:id="rId2" imgW="1562100" imgH="1079500"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13" y="2277807"/>
                        <a:ext cx="2266950" cy="156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kt 14">
            <a:extLst>
              <a:ext uri="{FF2B5EF4-FFF2-40B4-BE49-F238E27FC236}">
                <a16:creationId xmlns:a16="http://schemas.microsoft.com/office/drawing/2014/main" id="{18996EFA-4E1F-F698-1E1E-BC3F407815C7}"/>
              </a:ext>
            </a:extLst>
          </p:cNvPr>
          <p:cNvGraphicFramePr>
            <a:graphicFrameLocks noChangeAspect="1"/>
          </p:cNvGraphicFramePr>
          <p:nvPr>
            <p:extLst>
              <p:ext uri="{D42A27DB-BD31-4B8C-83A1-F6EECF244321}">
                <p14:modId xmlns:p14="http://schemas.microsoft.com/office/powerpoint/2010/main" val="611665945"/>
              </p:ext>
            </p:extLst>
          </p:nvPr>
        </p:nvGraphicFramePr>
        <p:xfrm>
          <a:off x="3408413" y="2239707"/>
          <a:ext cx="2266950" cy="1600200"/>
        </p:xfrm>
        <a:graphic>
          <a:graphicData uri="http://schemas.openxmlformats.org/presentationml/2006/ole">
            <mc:AlternateContent xmlns:mc="http://schemas.openxmlformats.org/markup-compatibility/2006">
              <mc:Choice xmlns:v="urn:schemas-microsoft-com:vml" Requires="v">
                <p:oleObj name="Equation" r:id="rId4" imgW="1524000" imgH="1079500" progId="Equation.DSMT4">
                  <p:embed/>
                </p:oleObj>
              </mc:Choice>
              <mc:Fallback>
                <p:oleObj name="Equation" r:id="rId4" imgW="1524000" imgH="10795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8413" y="2239707"/>
                        <a:ext cx="2266950"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a:extLst>
              <a:ext uri="{FF2B5EF4-FFF2-40B4-BE49-F238E27FC236}">
                <a16:creationId xmlns:a16="http://schemas.microsoft.com/office/drawing/2014/main" id="{0A968AC0-6604-C883-836C-16E2D0503E4B}"/>
              </a:ext>
            </a:extLst>
          </p:cNvPr>
          <p:cNvSpPr>
            <a:spLocks noChangeArrowheads="1"/>
          </p:cNvSpPr>
          <p:nvPr/>
        </p:nvSpPr>
        <p:spPr bwMode="auto">
          <a:xfrm>
            <a:off x="6447453" y="10346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7" name="Objekt 16">
            <a:extLst>
              <a:ext uri="{FF2B5EF4-FFF2-40B4-BE49-F238E27FC236}">
                <a16:creationId xmlns:a16="http://schemas.microsoft.com/office/drawing/2014/main" id="{9249A320-DD48-A0DD-BE78-C41ECFF3AFD7}"/>
              </a:ext>
            </a:extLst>
          </p:cNvPr>
          <p:cNvGraphicFramePr>
            <a:graphicFrameLocks noChangeAspect="1"/>
          </p:cNvGraphicFramePr>
          <p:nvPr>
            <p:extLst>
              <p:ext uri="{D42A27DB-BD31-4B8C-83A1-F6EECF244321}">
                <p14:modId xmlns:p14="http://schemas.microsoft.com/office/powerpoint/2010/main" val="880917532"/>
              </p:ext>
            </p:extLst>
          </p:nvPr>
        </p:nvGraphicFramePr>
        <p:xfrm>
          <a:off x="7464539" y="2231969"/>
          <a:ext cx="2867025" cy="1504950"/>
        </p:xfrm>
        <a:graphic>
          <a:graphicData uri="http://schemas.openxmlformats.org/presentationml/2006/ole">
            <mc:AlternateContent xmlns:mc="http://schemas.openxmlformats.org/markup-compatibility/2006">
              <mc:Choice xmlns:v="urn:schemas-microsoft-com:vml" Requires="v">
                <p:oleObj name="Equation" r:id="rId6" imgW="2044700" imgH="1079500" progId="Equation.DSMT4">
                  <p:embed/>
                </p:oleObj>
              </mc:Choice>
              <mc:Fallback>
                <p:oleObj name="Equation" r:id="rId6" imgW="2044700" imgH="10795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539" y="2231969"/>
                        <a:ext cx="2867025"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a:extLst>
              <a:ext uri="{FF2B5EF4-FFF2-40B4-BE49-F238E27FC236}">
                <a16:creationId xmlns:a16="http://schemas.microsoft.com/office/drawing/2014/main" id="{81AAF31F-9452-F749-149B-27241A315CB7}"/>
              </a:ext>
            </a:extLst>
          </p:cNvPr>
          <p:cNvSpPr>
            <a:spLocks noChangeArrowheads="1"/>
          </p:cNvSpPr>
          <p:nvPr/>
        </p:nvSpPr>
        <p:spPr bwMode="auto">
          <a:xfrm>
            <a:off x="923730" y="1158207"/>
            <a:ext cx="1199206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19" name="Objekt 18">
            <a:extLst>
              <a:ext uri="{FF2B5EF4-FFF2-40B4-BE49-F238E27FC236}">
                <a16:creationId xmlns:a16="http://schemas.microsoft.com/office/drawing/2014/main" id="{25A11580-FFA5-869E-D543-E383B0319734}"/>
              </a:ext>
            </a:extLst>
          </p:cNvPr>
          <p:cNvGraphicFramePr>
            <a:graphicFrameLocks noChangeAspect="1"/>
          </p:cNvGraphicFramePr>
          <p:nvPr>
            <p:extLst>
              <p:ext uri="{D42A27DB-BD31-4B8C-83A1-F6EECF244321}">
                <p14:modId xmlns:p14="http://schemas.microsoft.com/office/powerpoint/2010/main" val="1933862231"/>
              </p:ext>
            </p:extLst>
          </p:nvPr>
        </p:nvGraphicFramePr>
        <p:xfrm>
          <a:off x="8069840" y="1214359"/>
          <a:ext cx="2759962" cy="425449"/>
        </p:xfrm>
        <a:graphic>
          <a:graphicData uri="http://schemas.openxmlformats.org/presentationml/2006/ole">
            <mc:AlternateContent xmlns:mc="http://schemas.openxmlformats.org/markup-compatibility/2006">
              <mc:Choice xmlns:v="urn:schemas-microsoft-com:vml" Requires="v">
                <p:oleObj name="Equation" r:id="rId8" imgW="1726451" imgH="266584" progId="Equation.DSMT4">
                  <p:embed/>
                </p:oleObj>
              </mc:Choice>
              <mc:Fallback>
                <p:oleObj name="Equation" r:id="rId8" imgW="1726451" imgH="266584"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9840" y="1214359"/>
                        <a:ext cx="2759962" cy="425449"/>
                      </a:xfrm>
                      <a:prstGeom prst="rect">
                        <a:avLst/>
                      </a:prstGeom>
                      <a:noFill/>
                    </p:spPr>
                  </p:pic>
                </p:oleObj>
              </mc:Fallback>
            </mc:AlternateContent>
          </a:graphicData>
        </a:graphic>
      </p:graphicFrame>
      <p:sp>
        <p:nvSpPr>
          <p:cNvPr id="20" name="TextovéPole 19">
            <a:extLst>
              <a:ext uri="{FF2B5EF4-FFF2-40B4-BE49-F238E27FC236}">
                <a16:creationId xmlns:a16="http://schemas.microsoft.com/office/drawing/2014/main" id="{2E8EEB4D-6B34-DA35-AFE8-5EFDCEFB3CF0}"/>
              </a:ext>
            </a:extLst>
          </p:cNvPr>
          <p:cNvSpPr txBox="1"/>
          <p:nvPr/>
        </p:nvSpPr>
        <p:spPr>
          <a:xfrm>
            <a:off x="467063" y="872391"/>
            <a:ext cx="9300740" cy="400110"/>
          </a:xfrm>
          <a:prstGeom prst="rect">
            <a:avLst/>
          </a:prstGeom>
          <a:noFill/>
        </p:spPr>
        <p:txBody>
          <a:bodyPr wrap="square" rtlCol="0">
            <a:spAutoFit/>
          </a:bodyPr>
          <a:lstStyle/>
          <a:p>
            <a:r>
              <a:rPr lang="cs-CZ" sz="2000" dirty="0"/>
              <a:t>Kvadrát vzdálenosti  </a:t>
            </a:r>
            <a:r>
              <a:rPr lang="cs-CZ" sz="2000" b="1" i="1" dirty="0"/>
              <a:t>s</a:t>
            </a:r>
            <a:r>
              <a:rPr lang="cs-CZ" sz="2000" dirty="0"/>
              <a:t> je kvadratickou funkcí  souřadnic </a:t>
            </a:r>
            <a:r>
              <a:rPr lang="cs-CZ" sz="2000" b="1" i="1" dirty="0" err="1"/>
              <a:t>x</a:t>
            </a:r>
            <a:r>
              <a:rPr lang="cs-CZ" sz="2000" b="1" i="1" baseline="30000" dirty="0" err="1"/>
              <a:t>i</a:t>
            </a:r>
            <a:r>
              <a:rPr lang="cs-CZ" sz="2000" dirty="0"/>
              <a:t> , prostoročas je </a:t>
            </a:r>
            <a:r>
              <a:rPr lang="cs-CZ" sz="2000" i="1" dirty="0"/>
              <a:t>4-</a:t>
            </a:r>
            <a:r>
              <a:rPr lang="cs-CZ" sz="2000" dirty="0"/>
              <a:t>rozměrný  </a:t>
            </a:r>
          </a:p>
        </p:txBody>
      </p:sp>
      <p:sp>
        <p:nvSpPr>
          <p:cNvPr id="22" name="TextovéPole 21">
            <a:extLst>
              <a:ext uri="{FF2B5EF4-FFF2-40B4-BE49-F238E27FC236}">
                <a16:creationId xmlns:a16="http://schemas.microsoft.com/office/drawing/2014/main" id="{13FABCDE-5ADD-65DD-6A69-867F5B8BC5B2}"/>
              </a:ext>
            </a:extLst>
          </p:cNvPr>
          <p:cNvSpPr txBox="1"/>
          <p:nvPr/>
        </p:nvSpPr>
        <p:spPr>
          <a:xfrm>
            <a:off x="3074063" y="4511839"/>
            <a:ext cx="931922" cy="369332"/>
          </a:xfrm>
          <a:prstGeom prst="rect">
            <a:avLst/>
          </a:prstGeom>
          <a:noFill/>
        </p:spPr>
        <p:txBody>
          <a:bodyPr wrap="none" rtlCol="0">
            <a:spAutoFit/>
          </a:bodyPr>
          <a:lstStyle/>
          <a:p>
            <a:r>
              <a:rPr lang="cs-CZ" dirty="0"/>
              <a:t>Newton</a:t>
            </a:r>
          </a:p>
        </p:txBody>
      </p:sp>
      <p:sp>
        <p:nvSpPr>
          <p:cNvPr id="24" name="TextovéPole 23">
            <a:extLst>
              <a:ext uri="{FF2B5EF4-FFF2-40B4-BE49-F238E27FC236}">
                <a16:creationId xmlns:a16="http://schemas.microsoft.com/office/drawing/2014/main" id="{C7E7D9A8-802E-D1E0-99C3-769FD154D542}"/>
              </a:ext>
            </a:extLst>
          </p:cNvPr>
          <p:cNvSpPr txBox="1"/>
          <p:nvPr/>
        </p:nvSpPr>
        <p:spPr>
          <a:xfrm>
            <a:off x="8215012" y="4218105"/>
            <a:ext cx="1317733" cy="369332"/>
          </a:xfrm>
          <a:prstGeom prst="rect">
            <a:avLst/>
          </a:prstGeom>
          <a:noFill/>
        </p:spPr>
        <p:txBody>
          <a:bodyPr wrap="none" rtlCol="0">
            <a:spAutoFit/>
          </a:bodyPr>
          <a:lstStyle/>
          <a:p>
            <a:r>
              <a:rPr lang="cs-CZ" dirty="0"/>
              <a:t>Einstein STR</a:t>
            </a:r>
          </a:p>
        </p:txBody>
      </p:sp>
      <p:sp>
        <p:nvSpPr>
          <p:cNvPr id="27" name="Rectangle 18">
            <a:extLst>
              <a:ext uri="{FF2B5EF4-FFF2-40B4-BE49-F238E27FC236}">
                <a16:creationId xmlns:a16="http://schemas.microsoft.com/office/drawing/2014/main" id="{0235F930-E238-9B24-0D8E-28FAD6E27CE5}"/>
              </a:ext>
            </a:extLst>
          </p:cNvPr>
          <p:cNvSpPr>
            <a:spLocks noChangeArrowheads="1"/>
          </p:cNvSpPr>
          <p:nvPr/>
        </p:nvSpPr>
        <p:spPr bwMode="auto">
          <a:xfrm>
            <a:off x="7769339" y="4450215"/>
            <a:ext cx="1143877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28" name="Objekt 27">
            <a:extLst>
              <a:ext uri="{FF2B5EF4-FFF2-40B4-BE49-F238E27FC236}">
                <a16:creationId xmlns:a16="http://schemas.microsoft.com/office/drawing/2014/main" id="{2371ACAA-FA5E-8BBE-66B9-F016AD79E71F}"/>
              </a:ext>
            </a:extLst>
          </p:cNvPr>
          <p:cNvGraphicFramePr>
            <a:graphicFrameLocks noChangeAspect="1"/>
          </p:cNvGraphicFramePr>
          <p:nvPr>
            <p:extLst>
              <p:ext uri="{D42A27DB-BD31-4B8C-83A1-F6EECF244321}">
                <p14:modId xmlns:p14="http://schemas.microsoft.com/office/powerpoint/2010/main" val="3933343442"/>
              </p:ext>
            </p:extLst>
          </p:nvPr>
        </p:nvGraphicFramePr>
        <p:xfrm>
          <a:off x="7671915" y="4653130"/>
          <a:ext cx="2403931" cy="554066"/>
        </p:xfrm>
        <a:graphic>
          <a:graphicData uri="http://schemas.openxmlformats.org/presentationml/2006/ole">
            <mc:AlternateContent xmlns:mc="http://schemas.openxmlformats.org/markup-compatibility/2006">
              <mc:Choice xmlns:v="urn:schemas-microsoft-com:vml" Requires="v">
                <p:oleObj name="Equation" r:id="rId10" imgW="1371600" imgH="317500" progId="Equation.DSMT4">
                  <p:embed/>
                </p:oleObj>
              </mc:Choice>
              <mc:Fallback>
                <p:oleObj name="Equation" r:id="rId10" imgW="1371600" imgH="317500" progId="Equation.DSMT4">
                  <p:embed/>
                  <p:pic>
                    <p:nvPicPr>
                      <p:cNvPr id="0" name="Object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71915" y="4653130"/>
                        <a:ext cx="2403931" cy="554066"/>
                      </a:xfrm>
                      <a:prstGeom prst="rect">
                        <a:avLst/>
                      </a:prstGeom>
                      <a:noFill/>
                    </p:spPr>
                  </p:pic>
                </p:oleObj>
              </mc:Fallback>
            </mc:AlternateContent>
          </a:graphicData>
        </a:graphic>
      </p:graphicFrame>
      <p:sp>
        <p:nvSpPr>
          <p:cNvPr id="29" name="Rectangle 20">
            <a:extLst>
              <a:ext uri="{FF2B5EF4-FFF2-40B4-BE49-F238E27FC236}">
                <a16:creationId xmlns:a16="http://schemas.microsoft.com/office/drawing/2014/main" id="{829AFAE5-7B7F-6741-4F77-2E63E00B6827}"/>
              </a:ext>
            </a:extLst>
          </p:cNvPr>
          <p:cNvSpPr>
            <a:spLocks noChangeArrowheads="1"/>
          </p:cNvSpPr>
          <p:nvPr/>
        </p:nvSpPr>
        <p:spPr bwMode="auto">
          <a:xfrm flipV="1">
            <a:off x="8820209" y="4311869"/>
            <a:ext cx="824903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0" name="Objekt 29">
            <a:extLst>
              <a:ext uri="{FF2B5EF4-FFF2-40B4-BE49-F238E27FC236}">
                <a16:creationId xmlns:a16="http://schemas.microsoft.com/office/drawing/2014/main" id="{10AD8FA1-9BAF-AA8D-9185-B8725EF321B0}"/>
              </a:ext>
            </a:extLst>
          </p:cNvPr>
          <p:cNvGraphicFramePr>
            <a:graphicFrameLocks noChangeAspect="1"/>
          </p:cNvGraphicFramePr>
          <p:nvPr>
            <p:extLst>
              <p:ext uri="{D42A27DB-BD31-4B8C-83A1-F6EECF244321}">
                <p14:modId xmlns:p14="http://schemas.microsoft.com/office/powerpoint/2010/main" val="1818436975"/>
              </p:ext>
            </p:extLst>
          </p:nvPr>
        </p:nvGraphicFramePr>
        <p:xfrm>
          <a:off x="7375166" y="5281521"/>
          <a:ext cx="1428601" cy="502133"/>
        </p:xfrm>
        <a:graphic>
          <a:graphicData uri="http://schemas.openxmlformats.org/presentationml/2006/ole">
            <mc:AlternateContent xmlns:mc="http://schemas.openxmlformats.org/markup-compatibility/2006">
              <mc:Choice xmlns:v="urn:schemas-microsoft-com:vml" Requires="v">
                <p:oleObj name="Equation" r:id="rId12" imgW="888614" imgH="317362" progId="Equation.DSMT4">
                  <p:embed/>
                </p:oleObj>
              </mc:Choice>
              <mc:Fallback>
                <p:oleObj name="Equation" r:id="rId12" imgW="888614" imgH="317362" progId="Equation.DSMT4">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5166" y="5281521"/>
                        <a:ext cx="1428601" cy="502133"/>
                      </a:xfrm>
                      <a:prstGeom prst="rect">
                        <a:avLst/>
                      </a:prstGeom>
                      <a:noFill/>
                    </p:spPr>
                  </p:pic>
                </p:oleObj>
              </mc:Fallback>
            </mc:AlternateContent>
          </a:graphicData>
        </a:graphic>
      </p:graphicFrame>
      <p:sp>
        <p:nvSpPr>
          <p:cNvPr id="31" name="Rectangle 22">
            <a:extLst>
              <a:ext uri="{FF2B5EF4-FFF2-40B4-BE49-F238E27FC236}">
                <a16:creationId xmlns:a16="http://schemas.microsoft.com/office/drawing/2014/main" id="{E98A5C88-36DC-7367-AFF4-96ACA464A260}"/>
              </a:ext>
            </a:extLst>
          </p:cNvPr>
          <p:cNvSpPr>
            <a:spLocks noChangeArrowheads="1"/>
          </p:cNvSpPr>
          <p:nvPr/>
        </p:nvSpPr>
        <p:spPr bwMode="auto">
          <a:xfrm flipV="1">
            <a:off x="8971190" y="4722727"/>
            <a:ext cx="102369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32" name="Objekt 31">
            <a:extLst>
              <a:ext uri="{FF2B5EF4-FFF2-40B4-BE49-F238E27FC236}">
                <a16:creationId xmlns:a16="http://schemas.microsoft.com/office/drawing/2014/main" id="{2E9B11B7-B7FF-229A-B76D-889DC2210BDB}"/>
              </a:ext>
            </a:extLst>
          </p:cNvPr>
          <p:cNvGraphicFramePr>
            <a:graphicFrameLocks noChangeAspect="1"/>
          </p:cNvGraphicFramePr>
          <p:nvPr>
            <p:extLst>
              <p:ext uri="{D42A27DB-BD31-4B8C-83A1-F6EECF244321}">
                <p14:modId xmlns:p14="http://schemas.microsoft.com/office/powerpoint/2010/main" val="698640233"/>
              </p:ext>
            </p:extLst>
          </p:nvPr>
        </p:nvGraphicFramePr>
        <p:xfrm>
          <a:off x="9266663" y="5186076"/>
          <a:ext cx="931922" cy="731200"/>
        </p:xfrm>
        <a:graphic>
          <a:graphicData uri="http://schemas.openxmlformats.org/presentationml/2006/ole">
            <mc:AlternateContent xmlns:mc="http://schemas.openxmlformats.org/markup-compatibility/2006">
              <mc:Choice xmlns:v="urn:schemas-microsoft-com:vml" Requires="v">
                <p:oleObj name="Equation" r:id="rId14" imgW="571500" imgH="457200" progId="Equation.DSMT4">
                  <p:embed/>
                </p:oleObj>
              </mc:Choice>
              <mc:Fallback>
                <p:oleObj name="Equation" r:id="rId14" imgW="571500" imgH="457200" progId="Equation.DSMT4">
                  <p:embed/>
                  <p:pic>
                    <p:nvPicPr>
                      <p:cNvPr id="0"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66663" y="5186076"/>
                        <a:ext cx="931922" cy="731200"/>
                      </a:xfrm>
                      <a:prstGeom prst="rect">
                        <a:avLst/>
                      </a:prstGeom>
                      <a:noFill/>
                    </p:spPr>
                  </p:pic>
                </p:oleObj>
              </mc:Fallback>
            </mc:AlternateContent>
          </a:graphicData>
        </a:graphic>
      </p:graphicFrame>
      <p:sp>
        <p:nvSpPr>
          <p:cNvPr id="33" name="TextovéPole 32">
            <a:extLst>
              <a:ext uri="{FF2B5EF4-FFF2-40B4-BE49-F238E27FC236}">
                <a16:creationId xmlns:a16="http://schemas.microsoft.com/office/drawing/2014/main" id="{81BB963D-052E-89B4-B0B0-EFB2A54E58D3}"/>
              </a:ext>
            </a:extLst>
          </p:cNvPr>
          <p:cNvSpPr txBox="1"/>
          <p:nvPr/>
        </p:nvSpPr>
        <p:spPr>
          <a:xfrm>
            <a:off x="7319866" y="5896155"/>
            <a:ext cx="3702185" cy="369332"/>
          </a:xfrm>
          <a:prstGeom prst="rect">
            <a:avLst/>
          </a:prstGeom>
          <a:noFill/>
        </p:spPr>
        <p:txBody>
          <a:bodyPr wrap="square" rtlCol="0">
            <a:spAutoFit/>
          </a:bodyPr>
          <a:lstStyle/>
          <a:p>
            <a:r>
              <a:rPr lang="cs-CZ" dirty="0"/>
              <a:t>čas souřadnicový </a:t>
            </a:r>
            <a:r>
              <a:rPr lang="cs-CZ" i="1" dirty="0"/>
              <a:t>t</a:t>
            </a:r>
            <a:r>
              <a:rPr lang="cs-CZ" dirty="0"/>
              <a:t>   a vlastní  čas </a:t>
            </a:r>
            <a:r>
              <a:rPr lang="el-GR" i="1" dirty="0"/>
              <a:t>τ</a:t>
            </a:r>
            <a:endParaRPr lang="cs-CZ" i="1" dirty="0"/>
          </a:p>
        </p:txBody>
      </p:sp>
      <p:pic>
        <p:nvPicPr>
          <p:cNvPr id="4" name="Obrázek 3">
            <a:extLst>
              <a:ext uri="{FF2B5EF4-FFF2-40B4-BE49-F238E27FC236}">
                <a16:creationId xmlns:a16="http://schemas.microsoft.com/office/drawing/2014/main" id="{336A505D-5FF3-98A8-5045-563807350DF0}"/>
              </a:ext>
            </a:extLst>
          </p:cNvPr>
          <p:cNvPicPr>
            <a:picLocks noChangeAspect="1"/>
          </p:cNvPicPr>
          <p:nvPr/>
        </p:nvPicPr>
        <p:blipFill>
          <a:blip r:embed="rId16"/>
          <a:stretch>
            <a:fillRect/>
          </a:stretch>
        </p:blipFill>
        <p:spPr>
          <a:xfrm>
            <a:off x="1164536" y="5093614"/>
            <a:ext cx="828879" cy="1170956"/>
          </a:xfrm>
          <a:prstGeom prst="rect">
            <a:avLst/>
          </a:prstGeom>
        </p:spPr>
      </p:pic>
      <p:sp>
        <p:nvSpPr>
          <p:cNvPr id="5" name="Šipka: dolů 4">
            <a:extLst>
              <a:ext uri="{FF2B5EF4-FFF2-40B4-BE49-F238E27FC236}">
                <a16:creationId xmlns:a16="http://schemas.microsoft.com/office/drawing/2014/main" id="{495DE7AF-2C52-FA23-77C4-06E25AF2EA7A}"/>
              </a:ext>
            </a:extLst>
          </p:cNvPr>
          <p:cNvSpPr/>
          <p:nvPr/>
        </p:nvSpPr>
        <p:spPr>
          <a:xfrm rot="16200000">
            <a:off x="8473409" y="-2536139"/>
            <a:ext cx="79915" cy="6111569"/>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cs-CZ"/>
          </a:p>
        </p:txBody>
      </p:sp>
      <p:pic>
        <p:nvPicPr>
          <p:cNvPr id="7" name="Obrázek 6">
            <a:extLst>
              <a:ext uri="{FF2B5EF4-FFF2-40B4-BE49-F238E27FC236}">
                <a16:creationId xmlns:a16="http://schemas.microsoft.com/office/drawing/2014/main" id="{AFCA6DD3-3256-D1B8-BCB2-359B34ACB406}"/>
              </a:ext>
            </a:extLst>
          </p:cNvPr>
          <p:cNvPicPr>
            <a:picLocks noChangeAspect="1"/>
          </p:cNvPicPr>
          <p:nvPr/>
        </p:nvPicPr>
        <p:blipFill>
          <a:blip r:embed="rId17"/>
          <a:stretch>
            <a:fillRect/>
          </a:stretch>
        </p:blipFill>
        <p:spPr>
          <a:xfrm>
            <a:off x="4936277" y="4587437"/>
            <a:ext cx="1973965" cy="1810441"/>
          </a:xfrm>
          <a:prstGeom prst="rect">
            <a:avLst/>
          </a:prstGeom>
        </p:spPr>
      </p:pic>
    </p:spTree>
    <p:extLst>
      <p:ext uri="{BB962C8B-B14F-4D97-AF65-F5344CB8AC3E}">
        <p14:creationId xmlns:p14="http://schemas.microsoft.com/office/powerpoint/2010/main" val="282323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2A6316-BFFB-5F60-5823-0654BB474041}"/>
              </a:ext>
            </a:extLst>
          </p:cNvPr>
          <p:cNvSpPr>
            <a:spLocks noGrp="1"/>
          </p:cNvSpPr>
          <p:nvPr>
            <p:ph type="title"/>
          </p:nvPr>
        </p:nvSpPr>
        <p:spPr>
          <a:xfrm>
            <a:off x="445975" y="-30298"/>
            <a:ext cx="10515600" cy="1325563"/>
          </a:xfrm>
        </p:spPr>
        <p:txBody>
          <a:bodyPr>
            <a:normAutofit/>
          </a:bodyPr>
          <a:lstStyle/>
          <a:p>
            <a:r>
              <a:rPr lang="cs-CZ" sz="2800" dirty="0"/>
              <a:t>Vztažné soustavy </a:t>
            </a:r>
            <a:r>
              <a:rPr lang="cs-CZ" sz="2800" dirty="0" err="1"/>
              <a:t>Møller</a:t>
            </a:r>
            <a:r>
              <a:rPr lang="cs-CZ" sz="2800" dirty="0"/>
              <a:t>, </a:t>
            </a:r>
            <a:r>
              <a:rPr lang="cs-CZ" sz="2800" dirty="0" err="1"/>
              <a:t>Landau</a:t>
            </a:r>
            <a:r>
              <a:rPr lang="cs-CZ" sz="2800" dirty="0"/>
              <a:t>- </a:t>
            </a:r>
            <a:r>
              <a:rPr lang="cs-CZ" sz="2800" dirty="0" err="1"/>
              <a:t>Lifšic</a:t>
            </a:r>
            <a:r>
              <a:rPr lang="cs-CZ" sz="2800" dirty="0"/>
              <a:t> </a:t>
            </a:r>
          </a:p>
        </p:txBody>
      </p:sp>
      <p:sp>
        <p:nvSpPr>
          <p:cNvPr id="3" name="Zástupný obsah 2">
            <a:extLst>
              <a:ext uri="{FF2B5EF4-FFF2-40B4-BE49-F238E27FC236}">
                <a16:creationId xmlns:a16="http://schemas.microsoft.com/office/drawing/2014/main" id="{615A511A-37C3-EEAF-270F-CC6E76F9636D}"/>
              </a:ext>
            </a:extLst>
          </p:cNvPr>
          <p:cNvSpPr>
            <a:spLocks noGrp="1"/>
          </p:cNvSpPr>
          <p:nvPr>
            <p:ph idx="1"/>
          </p:nvPr>
        </p:nvSpPr>
        <p:spPr>
          <a:xfrm>
            <a:off x="2327886" y="1361323"/>
            <a:ext cx="3898384" cy="318051"/>
          </a:xfrm>
        </p:spPr>
        <p:txBody>
          <a:bodyPr>
            <a:noAutofit/>
          </a:bodyPr>
          <a:lstStyle/>
          <a:p>
            <a:pPr marL="0" indent="0">
              <a:buNone/>
            </a:pPr>
            <a:r>
              <a:rPr lang="cs-CZ" sz="2000" dirty="0"/>
              <a:t>světočáry vztažných bodů</a:t>
            </a:r>
          </a:p>
        </p:txBody>
      </p:sp>
      <p:sp>
        <p:nvSpPr>
          <p:cNvPr id="4" name="Rectangle 2">
            <a:extLst>
              <a:ext uri="{FF2B5EF4-FFF2-40B4-BE49-F238E27FC236}">
                <a16:creationId xmlns:a16="http://schemas.microsoft.com/office/drawing/2014/main" id="{C02A3498-35B7-7FAA-1D51-4A4662A23625}"/>
              </a:ext>
            </a:extLst>
          </p:cNvPr>
          <p:cNvSpPr>
            <a:spLocks noChangeArrowheads="1"/>
          </p:cNvSpPr>
          <p:nvPr/>
        </p:nvSpPr>
        <p:spPr bwMode="auto">
          <a:xfrm>
            <a:off x="7696862" y="4159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DB135FF2-B29A-A9A3-6858-FAB4CFAF38CF}"/>
              </a:ext>
            </a:extLst>
          </p:cNvPr>
          <p:cNvGraphicFramePr>
            <a:graphicFrameLocks noChangeAspect="1"/>
          </p:cNvGraphicFramePr>
          <p:nvPr>
            <p:extLst>
              <p:ext uri="{D42A27DB-BD31-4B8C-83A1-F6EECF244321}">
                <p14:modId xmlns:p14="http://schemas.microsoft.com/office/powerpoint/2010/main" val="1170913624"/>
              </p:ext>
            </p:extLst>
          </p:nvPr>
        </p:nvGraphicFramePr>
        <p:xfrm>
          <a:off x="5876925" y="1238836"/>
          <a:ext cx="1371600" cy="390525"/>
        </p:xfrm>
        <a:graphic>
          <a:graphicData uri="http://schemas.openxmlformats.org/presentationml/2006/ole">
            <mc:AlternateContent xmlns:mc="http://schemas.openxmlformats.org/markup-compatibility/2006">
              <mc:Choice xmlns:v="urn:schemas-microsoft-com:vml" Requires="v">
                <p:oleObj name="Equation" r:id="rId2" imgW="800100" imgH="228600" progId="Equation.DSMT4">
                  <p:embed/>
                </p:oleObj>
              </mc:Choice>
              <mc:Fallback>
                <p:oleObj name="Equation" r:id="rId2" imgW="800100" imgH="2286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1238836"/>
                        <a:ext cx="137160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a:extLst>
              <a:ext uri="{FF2B5EF4-FFF2-40B4-BE49-F238E27FC236}">
                <a16:creationId xmlns:a16="http://schemas.microsoft.com/office/drawing/2014/main" id="{D5EE6530-F709-B7E6-9125-2DA4770F09DD}"/>
              </a:ext>
            </a:extLst>
          </p:cNvPr>
          <p:cNvSpPr>
            <a:spLocks noChangeArrowheads="1"/>
          </p:cNvSpPr>
          <p:nvPr/>
        </p:nvSpPr>
        <p:spPr bwMode="auto">
          <a:xfrm>
            <a:off x="7300788" y="21150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7" name="Objekt 6">
            <a:extLst>
              <a:ext uri="{FF2B5EF4-FFF2-40B4-BE49-F238E27FC236}">
                <a16:creationId xmlns:a16="http://schemas.microsoft.com/office/drawing/2014/main" id="{CB044460-D26F-93FF-55ED-DFC791CF1F79}"/>
              </a:ext>
            </a:extLst>
          </p:cNvPr>
          <p:cNvGraphicFramePr>
            <a:graphicFrameLocks noChangeAspect="1"/>
          </p:cNvGraphicFramePr>
          <p:nvPr>
            <p:extLst>
              <p:ext uri="{D42A27DB-BD31-4B8C-83A1-F6EECF244321}">
                <p14:modId xmlns:p14="http://schemas.microsoft.com/office/powerpoint/2010/main" val="233112925"/>
              </p:ext>
            </p:extLst>
          </p:nvPr>
        </p:nvGraphicFramePr>
        <p:xfrm>
          <a:off x="7003745" y="1816165"/>
          <a:ext cx="1852613" cy="455613"/>
        </p:xfrm>
        <a:graphic>
          <a:graphicData uri="http://schemas.openxmlformats.org/presentationml/2006/ole">
            <mc:AlternateContent xmlns:mc="http://schemas.openxmlformats.org/markup-compatibility/2006">
              <mc:Choice xmlns:v="urn:schemas-microsoft-com:vml" Requires="v">
                <p:oleObj name="Equation" r:id="rId4" imgW="1091880" imgH="266400" progId="Equation.DSMT4">
                  <p:embed/>
                </p:oleObj>
              </mc:Choice>
              <mc:Fallback>
                <p:oleObj name="Equation" r:id="rId4" imgW="1091880" imgH="266400" progId="Equation.DSMT4">
                  <p:embed/>
                  <p:pic>
                    <p:nvPicPr>
                      <p:cNvPr id="0" name="Object 3"/>
                      <p:cNvPicPr>
                        <a:picLocks noChangeAspect="1" noChangeArrowheads="1"/>
                      </p:cNvPicPr>
                      <p:nvPr/>
                    </p:nvPicPr>
                    <p:blipFill>
                      <a:blip r:embed="rId5"/>
                      <a:srcRect/>
                      <a:stretch>
                        <a:fillRect/>
                      </a:stretch>
                    </p:blipFill>
                    <p:spPr bwMode="auto">
                      <a:xfrm>
                        <a:off x="7003745" y="1816165"/>
                        <a:ext cx="185261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1E82092B-D4AA-0470-BEB8-42EA39B41097}"/>
              </a:ext>
            </a:extLst>
          </p:cNvPr>
          <p:cNvSpPr>
            <a:spLocks noChangeArrowheads="1"/>
          </p:cNvSpPr>
          <p:nvPr/>
        </p:nvSpPr>
        <p:spPr bwMode="auto">
          <a:xfrm>
            <a:off x="7378810" y="27180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0" name="Rectangle 8">
            <a:extLst>
              <a:ext uri="{FF2B5EF4-FFF2-40B4-BE49-F238E27FC236}">
                <a16:creationId xmlns:a16="http://schemas.microsoft.com/office/drawing/2014/main" id="{2A24EA36-4F5C-C3B5-2B88-7CFC7357AA9F}"/>
              </a:ext>
            </a:extLst>
          </p:cNvPr>
          <p:cNvSpPr>
            <a:spLocks noChangeArrowheads="1"/>
          </p:cNvSpPr>
          <p:nvPr/>
        </p:nvSpPr>
        <p:spPr bwMode="auto">
          <a:xfrm>
            <a:off x="7378810" y="32045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1" name="Objekt 10">
            <a:extLst>
              <a:ext uri="{FF2B5EF4-FFF2-40B4-BE49-F238E27FC236}">
                <a16:creationId xmlns:a16="http://schemas.microsoft.com/office/drawing/2014/main" id="{5E09E832-A397-82DA-F75A-D1381A365774}"/>
              </a:ext>
            </a:extLst>
          </p:cNvPr>
          <p:cNvGraphicFramePr>
            <a:graphicFrameLocks noChangeAspect="1"/>
          </p:cNvGraphicFramePr>
          <p:nvPr>
            <p:extLst>
              <p:ext uri="{D42A27DB-BD31-4B8C-83A1-F6EECF244321}">
                <p14:modId xmlns:p14="http://schemas.microsoft.com/office/powerpoint/2010/main" val="959051359"/>
              </p:ext>
            </p:extLst>
          </p:nvPr>
        </p:nvGraphicFramePr>
        <p:xfrm>
          <a:off x="7064893" y="2242778"/>
          <a:ext cx="1790700" cy="609600"/>
        </p:xfrm>
        <a:graphic>
          <a:graphicData uri="http://schemas.openxmlformats.org/presentationml/2006/ole">
            <mc:AlternateContent xmlns:mc="http://schemas.openxmlformats.org/markup-compatibility/2006">
              <mc:Choice xmlns:v="urn:schemas-microsoft-com:vml" Requires="v">
                <p:oleObj name="Equation" r:id="rId6" imgW="977900" imgH="330200" progId="Equation.DSMT4">
                  <p:embed/>
                </p:oleObj>
              </mc:Choice>
              <mc:Fallback>
                <p:oleObj name="Equation" r:id="rId6" imgW="977900" imgH="3302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893" y="2242778"/>
                        <a:ext cx="1790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0">
            <a:extLst>
              <a:ext uri="{FF2B5EF4-FFF2-40B4-BE49-F238E27FC236}">
                <a16:creationId xmlns:a16="http://schemas.microsoft.com/office/drawing/2014/main" id="{5870B74C-20F7-2316-8EB2-2AC329656993}"/>
              </a:ext>
            </a:extLst>
          </p:cNvPr>
          <p:cNvSpPr>
            <a:spLocks noChangeArrowheads="1"/>
          </p:cNvSpPr>
          <p:nvPr/>
        </p:nvSpPr>
        <p:spPr bwMode="auto">
          <a:xfrm>
            <a:off x="7378810" y="38160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3" name="Objekt 12">
            <a:extLst>
              <a:ext uri="{FF2B5EF4-FFF2-40B4-BE49-F238E27FC236}">
                <a16:creationId xmlns:a16="http://schemas.microsoft.com/office/drawing/2014/main" id="{5FD1D293-2AFB-E758-1316-00084BD2B46B}"/>
              </a:ext>
            </a:extLst>
          </p:cNvPr>
          <p:cNvGraphicFramePr>
            <a:graphicFrameLocks noChangeAspect="1"/>
          </p:cNvGraphicFramePr>
          <p:nvPr>
            <p:extLst>
              <p:ext uri="{D42A27DB-BD31-4B8C-83A1-F6EECF244321}">
                <p14:modId xmlns:p14="http://schemas.microsoft.com/office/powerpoint/2010/main" val="631516121"/>
              </p:ext>
            </p:extLst>
          </p:nvPr>
        </p:nvGraphicFramePr>
        <p:xfrm>
          <a:off x="9130067" y="2242778"/>
          <a:ext cx="2076450" cy="600075"/>
        </p:xfrm>
        <a:graphic>
          <a:graphicData uri="http://schemas.openxmlformats.org/presentationml/2006/ole">
            <mc:AlternateContent xmlns:mc="http://schemas.openxmlformats.org/markup-compatibility/2006">
              <mc:Choice xmlns:v="urn:schemas-microsoft-com:vml" Requires="v">
                <p:oleObj name="Equation" r:id="rId8" imgW="1155700" imgH="330200" progId="Equation.DSMT4">
                  <p:embed/>
                </p:oleObj>
              </mc:Choice>
              <mc:Fallback>
                <p:oleObj name="Equation" r:id="rId8" imgW="1155700" imgH="3302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0067" y="2242778"/>
                        <a:ext cx="2076450"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ovéPole 15">
            <a:extLst>
              <a:ext uri="{FF2B5EF4-FFF2-40B4-BE49-F238E27FC236}">
                <a16:creationId xmlns:a16="http://schemas.microsoft.com/office/drawing/2014/main" id="{7272A1B1-F2E4-80CC-534C-026B000C6C2B}"/>
              </a:ext>
            </a:extLst>
          </p:cNvPr>
          <p:cNvSpPr txBox="1">
            <a:spLocks/>
          </p:cNvSpPr>
          <p:nvPr/>
        </p:nvSpPr>
        <p:spPr>
          <a:xfrm>
            <a:off x="2327886" y="1842668"/>
            <a:ext cx="3993144" cy="400110"/>
          </a:xfrm>
          <a:prstGeom prst="rect">
            <a:avLst/>
          </a:prstGeom>
          <a:noFill/>
        </p:spPr>
        <p:txBody>
          <a:bodyPr wrap="none" rtlCol="0">
            <a:spAutoFit/>
          </a:bodyPr>
          <a:lstStyle/>
          <a:p>
            <a:r>
              <a:rPr lang="cs-CZ" sz="2000" dirty="0"/>
              <a:t>třírozměrné </a:t>
            </a:r>
            <a:r>
              <a:rPr lang="cs-CZ" sz="2000" dirty="0" err="1"/>
              <a:t>světoplochy</a:t>
            </a:r>
            <a:r>
              <a:rPr lang="cs-CZ" sz="2000" dirty="0"/>
              <a:t> současnosti</a:t>
            </a:r>
          </a:p>
        </p:txBody>
      </p:sp>
      <p:sp>
        <p:nvSpPr>
          <p:cNvPr id="17" name="TextovéPole 16">
            <a:extLst>
              <a:ext uri="{FF2B5EF4-FFF2-40B4-BE49-F238E27FC236}">
                <a16:creationId xmlns:a16="http://schemas.microsoft.com/office/drawing/2014/main" id="{DBE9EDAE-17BF-5B7E-B80B-3E35D67CB1B0}"/>
              </a:ext>
            </a:extLst>
          </p:cNvPr>
          <p:cNvSpPr txBox="1">
            <a:spLocks/>
          </p:cNvSpPr>
          <p:nvPr/>
        </p:nvSpPr>
        <p:spPr>
          <a:xfrm>
            <a:off x="2327886" y="2369475"/>
            <a:ext cx="4532459" cy="400110"/>
          </a:xfrm>
          <a:prstGeom prst="rect">
            <a:avLst/>
          </a:prstGeom>
          <a:noFill/>
        </p:spPr>
        <p:txBody>
          <a:bodyPr wrap="none" rtlCol="0">
            <a:spAutoFit/>
          </a:bodyPr>
          <a:lstStyle/>
          <a:p>
            <a:r>
              <a:rPr lang="cs-CZ" sz="2000" dirty="0"/>
              <a:t>záměny souřadnic v téže vztažné soustavě</a:t>
            </a:r>
          </a:p>
        </p:txBody>
      </p:sp>
      <p:sp>
        <p:nvSpPr>
          <p:cNvPr id="20" name="TextovéPole 19">
            <a:extLst>
              <a:ext uri="{FF2B5EF4-FFF2-40B4-BE49-F238E27FC236}">
                <a16:creationId xmlns:a16="http://schemas.microsoft.com/office/drawing/2014/main" id="{B11F1727-0DE9-D65F-BE2A-C0C05C1669B1}"/>
              </a:ext>
            </a:extLst>
          </p:cNvPr>
          <p:cNvSpPr txBox="1"/>
          <p:nvPr/>
        </p:nvSpPr>
        <p:spPr>
          <a:xfrm>
            <a:off x="1832213" y="3174926"/>
            <a:ext cx="8802757" cy="1015663"/>
          </a:xfrm>
          <a:prstGeom prst="rect">
            <a:avLst/>
          </a:prstGeom>
          <a:noFill/>
        </p:spPr>
        <p:txBody>
          <a:bodyPr wrap="square">
            <a:spAutoFit/>
          </a:bodyPr>
          <a:lstStyle/>
          <a:p>
            <a:r>
              <a:rPr kumimoji="0" lang="cs-CZ"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Møller</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cs-CZ"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The</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cs-CZ"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Theory</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cs-CZ"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of</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 Relativity):</a:t>
            </a:r>
          </a:p>
          <a:p>
            <a:r>
              <a:rPr lang="cs-CZ" sz="2000" dirty="0">
                <a:solidFill>
                  <a:prstClr val="black"/>
                </a:solidFill>
                <a:latin typeface="Calibri "/>
                <a:ea typeface="+mj-ea"/>
                <a:cs typeface="+mj-cs"/>
              </a:rPr>
              <a:t>Současné události (stejné </a:t>
            </a:r>
            <a:r>
              <a:rPr lang="cs-CZ" sz="2000" i="1" dirty="0">
                <a:solidFill>
                  <a:prstClr val="black"/>
                </a:solidFill>
                <a:latin typeface="Calibri "/>
                <a:ea typeface="+mj-ea"/>
                <a:cs typeface="+mj-cs"/>
              </a:rPr>
              <a:t>t</a:t>
            </a:r>
            <a:r>
              <a:rPr lang="cs-CZ" sz="2000" dirty="0">
                <a:solidFill>
                  <a:prstClr val="black"/>
                </a:solidFill>
                <a:latin typeface="Calibri "/>
                <a:ea typeface="+mj-ea"/>
                <a:cs typeface="+mj-cs"/>
              </a:rPr>
              <a:t>) se nemohou vzájemně ovlivnit – požadavek příčinnosti</a:t>
            </a:r>
          </a:p>
          <a:p>
            <a:endParaRPr lang="cs-CZ" sz="2000" dirty="0"/>
          </a:p>
        </p:txBody>
      </p:sp>
      <p:sp>
        <p:nvSpPr>
          <p:cNvPr id="21" name="TextovéPole 20">
            <a:extLst>
              <a:ext uri="{FF2B5EF4-FFF2-40B4-BE49-F238E27FC236}">
                <a16:creationId xmlns:a16="http://schemas.microsoft.com/office/drawing/2014/main" id="{8787191D-C7BD-FB4A-788B-F8F919C39F16}"/>
              </a:ext>
            </a:extLst>
          </p:cNvPr>
          <p:cNvSpPr txBox="1"/>
          <p:nvPr/>
        </p:nvSpPr>
        <p:spPr>
          <a:xfrm>
            <a:off x="3710689" y="4937124"/>
            <a:ext cx="3986173" cy="1015663"/>
          </a:xfrm>
          <a:prstGeom prst="rect">
            <a:avLst/>
          </a:prstGeom>
          <a:noFill/>
        </p:spPr>
        <p:txBody>
          <a:bodyPr wrap="square">
            <a:spAutoFit/>
          </a:bodyPr>
          <a:lstStyle/>
          <a:p>
            <a:r>
              <a:rPr kumimoji="0" lang="cs-CZ" sz="2000" b="0" i="0" u="none" strike="noStrike" kern="1200" cap="none" spc="0" normalizeH="0" baseline="0" noProof="0" dirty="0" err="1">
                <a:ln>
                  <a:noFill/>
                </a:ln>
                <a:solidFill>
                  <a:prstClr val="black"/>
                </a:solidFill>
                <a:effectLst/>
                <a:uLnTx/>
                <a:uFillTx/>
                <a:latin typeface="Calibri Light" panose="020F0302020204030204"/>
                <a:ea typeface="+mj-ea"/>
                <a:cs typeface="+mj-cs"/>
              </a:rPr>
              <a:t>Landau-Lifšic</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ru-RU" sz="2000" b="0" i="0" u="none" strike="noStrike" kern="1200" cap="none" spc="0" normalizeH="0" baseline="0" noProof="0" dirty="0">
                <a:ln>
                  <a:noFill/>
                </a:ln>
                <a:solidFill>
                  <a:prstClr val="black"/>
                </a:solidFill>
                <a:effectLst/>
                <a:uLnTx/>
                <a:uFillTx/>
                <a:latin typeface="Calibri Light" panose="020F0302020204030204"/>
                <a:ea typeface="+mj-ea"/>
                <a:cs typeface="+mj-cs"/>
              </a:rPr>
              <a:t>Теория поля</a:t>
            </a:r>
            <a:r>
              <a:rPr kumimoji="0" lang="cs-CZ" sz="2000" b="0" i="0" u="none" strike="noStrike" kern="1200" cap="none" spc="0" normalizeH="0" baseline="0" noProof="0" dirty="0">
                <a:ln>
                  <a:noFill/>
                </a:ln>
                <a:solidFill>
                  <a:prstClr val="black"/>
                </a:solidFill>
                <a:effectLst/>
                <a:uLnTx/>
                <a:uFillTx/>
                <a:latin typeface="Calibri Light" panose="020F0302020204030204"/>
                <a:ea typeface="+mj-ea"/>
                <a:cs typeface="+mj-cs"/>
              </a:rPr>
              <a:t>):</a:t>
            </a:r>
          </a:p>
          <a:p>
            <a:r>
              <a:rPr lang="cs-CZ" sz="2000" dirty="0">
                <a:solidFill>
                  <a:prstClr val="black"/>
                </a:solidFill>
                <a:latin typeface="Calibri "/>
                <a:ea typeface="+mj-ea"/>
                <a:cs typeface="+mj-cs"/>
              </a:rPr>
              <a:t>Požadavek příčinnosti se neklade</a:t>
            </a:r>
          </a:p>
          <a:p>
            <a:endParaRPr lang="cs-CZ" sz="2000" dirty="0"/>
          </a:p>
        </p:txBody>
      </p:sp>
      <p:pic>
        <p:nvPicPr>
          <p:cNvPr id="14" name="Obrázek 13">
            <a:extLst>
              <a:ext uri="{FF2B5EF4-FFF2-40B4-BE49-F238E27FC236}">
                <a16:creationId xmlns:a16="http://schemas.microsoft.com/office/drawing/2014/main" id="{F0946DBD-7E7C-E702-1DD5-D8335FA0AF76}"/>
              </a:ext>
            </a:extLst>
          </p:cNvPr>
          <p:cNvPicPr>
            <a:picLocks noChangeAspect="1"/>
          </p:cNvPicPr>
          <p:nvPr/>
        </p:nvPicPr>
        <p:blipFill>
          <a:blip r:embed="rId10"/>
          <a:stretch>
            <a:fillRect/>
          </a:stretch>
        </p:blipFill>
        <p:spPr>
          <a:xfrm>
            <a:off x="11126052" y="4767155"/>
            <a:ext cx="860625" cy="1493744"/>
          </a:xfrm>
          <a:prstGeom prst="rect">
            <a:avLst/>
          </a:prstGeom>
        </p:spPr>
      </p:pic>
      <p:pic>
        <p:nvPicPr>
          <p:cNvPr id="15" name="Obrázek 14">
            <a:extLst>
              <a:ext uri="{FF2B5EF4-FFF2-40B4-BE49-F238E27FC236}">
                <a16:creationId xmlns:a16="http://schemas.microsoft.com/office/drawing/2014/main" id="{52B88C05-5A30-DF09-E5FB-7A73206A6032}"/>
              </a:ext>
            </a:extLst>
          </p:cNvPr>
          <p:cNvPicPr>
            <a:picLocks noChangeAspect="1"/>
          </p:cNvPicPr>
          <p:nvPr/>
        </p:nvPicPr>
        <p:blipFill>
          <a:blip r:embed="rId11"/>
          <a:stretch>
            <a:fillRect/>
          </a:stretch>
        </p:blipFill>
        <p:spPr>
          <a:xfrm>
            <a:off x="9949062" y="415946"/>
            <a:ext cx="1371601" cy="1110344"/>
          </a:xfrm>
          <a:prstGeom prst="rect">
            <a:avLst/>
          </a:prstGeom>
        </p:spPr>
      </p:pic>
      <p:pic>
        <p:nvPicPr>
          <p:cNvPr id="9" name="Obrázek 8">
            <a:extLst>
              <a:ext uri="{FF2B5EF4-FFF2-40B4-BE49-F238E27FC236}">
                <a16:creationId xmlns:a16="http://schemas.microsoft.com/office/drawing/2014/main" id="{4F62C131-D017-A4D1-4C71-769773CA7F9A}"/>
              </a:ext>
            </a:extLst>
          </p:cNvPr>
          <p:cNvPicPr>
            <a:picLocks noChangeAspect="1"/>
          </p:cNvPicPr>
          <p:nvPr/>
        </p:nvPicPr>
        <p:blipFill>
          <a:blip r:embed="rId12"/>
          <a:stretch>
            <a:fillRect/>
          </a:stretch>
        </p:blipFill>
        <p:spPr>
          <a:xfrm>
            <a:off x="606432" y="2842853"/>
            <a:ext cx="1079035" cy="1348794"/>
          </a:xfrm>
          <a:prstGeom prst="rect">
            <a:avLst/>
          </a:prstGeom>
        </p:spPr>
      </p:pic>
      <p:pic>
        <p:nvPicPr>
          <p:cNvPr id="18" name="Obrázek 17">
            <a:extLst>
              <a:ext uri="{FF2B5EF4-FFF2-40B4-BE49-F238E27FC236}">
                <a16:creationId xmlns:a16="http://schemas.microsoft.com/office/drawing/2014/main" id="{CFF6AE22-E7DB-F394-8F07-EE5ECB6A21D2}"/>
              </a:ext>
            </a:extLst>
          </p:cNvPr>
          <p:cNvPicPr>
            <a:picLocks noChangeAspect="1"/>
          </p:cNvPicPr>
          <p:nvPr/>
        </p:nvPicPr>
        <p:blipFill>
          <a:blip r:embed="rId13"/>
          <a:stretch>
            <a:fillRect/>
          </a:stretch>
        </p:blipFill>
        <p:spPr>
          <a:xfrm>
            <a:off x="635635" y="4594305"/>
            <a:ext cx="1254851" cy="1396243"/>
          </a:xfrm>
          <a:prstGeom prst="rect">
            <a:avLst/>
          </a:prstGeom>
        </p:spPr>
      </p:pic>
      <p:pic>
        <p:nvPicPr>
          <p:cNvPr id="23" name="Obrázek 22">
            <a:extLst>
              <a:ext uri="{FF2B5EF4-FFF2-40B4-BE49-F238E27FC236}">
                <a16:creationId xmlns:a16="http://schemas.microsoft.com/office/drawing/2014/main" id="{352DA665-2E8A-DEA9-1817-1511BA9D7EA1}"/>
              </a:ext>
            </a:extLst>
          </p:cNvPr>
          <p:cNvPicPr>
            <a:picLocks noChangeAspect="1"/>
          </p:cNvPicPr>
          <p:nvPr/>
        </p:nvPicPr>
        <p:blipFill>
          <a:blip r:embed="rId14"/>
          <a:stretch>
            <a:fillRect/>
          </a:stretch>
        </p:blipFill>
        <p:spPr>
          <a:xfrm>
            <a:off x="2062163" y="4594305"/>
            <a:ext cx="1254851" cy="1415045"/>
          </a:xfrm>
          <a:prstGeom prst="rect">
            <a:avLst/>
          </a:prstGeom>
        </p:spPr>
      </p:pic>
    </p:spTree>
    <p:extLst>
      <p:ext uri="{BB962C8B-B14F-4D97-AF65-F5344CB8AC3E}">
        <p14:creationId xmlns:p14="http://schemas.microsoft.com/office/powerpoint/2010/main" val="766527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8944626-6429-1548-84A1-0E15C84C3E2B}"/>
              </a:ext>
            </a:extLst>
          </p:cNvPr>
          <p:cNvSpPr>
            <a:spLocks noGrp="1"/>
          </p:cNvSpPr>
          <p:nvPr>
            <p:ph type="title"/>
          </p:nvPr>
        </p:nvSpPr>
        <p:spPr>
          <a:xfrm>
            <a:off x="4349596" y="-108475"/>
            <a:ext cx="4784796" cy="1330840"/>
          </a:xfrm>
        </p:spPr>
        <p:txBody>
          <a:bodyPr vert="horz" lIns="91440" tIns="45720" rIns="91440" bIns="45720" rtlCol="0" anchor="ctr">
            <a:normAutofit/>
          </a:bodyPr>
          <a:lstStyle/>
          <a:p>
            <a:r>
              <a:rPr lang="en-US" kern="1200" dirty="0" err="1">
                <a:solidFill>
                  <a:schemeClr val="tx1"/>
                </a:solidFill>
                <a:latin typeface="+mj-lt"/>
                <a:ea typeface="+mj-ea"/>
                <a:cs typeface="+mj-cs"/>
              </a:rPr>
              <a:t>Ideální</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hodiny</a:t>
            </a:r>
            <a:endParaRPr lang="en-US" kern="1200" dirty="0">
              <a:solidFill>
                <a:schemeClr val="tx1"/>
              </a:solidFill>
              <a:latin typeface="+mj-lt"/>
              <a:ea typeface="+mj-ea"/>
              <a:cs typeface="+mj-cs"/>
            </a:endParaRPr>
          </a:p>
        </p:txBody>
      </p:sp>
      <p:sp>
        <p:nvSpPr>
          <p:cNvPr id="7" name="TextovéPole 6">
            <a:extLst>
              <a:ext uri="{FF2B5EF4-FFF2-40B4-BE49-F238E27FC236}">
                <a16:creationId xmlns:a16="http://schemas.microsoft.com/office/drawing/2014/main" id="{2E89AE25-7FFD-BC13-6F3A-D21B174EF57B}"/>
              </a:ext>
            </a:extLst>
          </p:cNvPr>
          <p:cNvSpPr txBox="1"/>
          <p:nvPr/>
        </p:nvSpPr>
        <p:spPr>
          <a:xfrm>
            <a:off x="724779" y="4982848"/>
            <a:ext cx="8228163" cy="2062200"/>
          </a:xfrm>
          <a:prstGeom prst="rect">
            <a:avLst/>
          </a:prstGeom>
        </p:spPr>
        <p:txBody>
          <a:bodyPr vert="horz" lIns="91440" tIns="45720" rIns="91440" bIns="45720" rtlCol="0">
            <a:normAutofit/>
          </a:bodyPr>
          <a:lstStyle/>
          <a:p>
            <a:pPr defTabSz="914400">
              <a:lnSpc>
                <a:spcPct val="90000"/>
              </a:lnSpc>
              <a:spcAft>
                <a:spcPts val="600"/>
              </a:spcAft>
            </a:pPr>
            <a:r>
              <a:rPr lang="cs-CZ" sz="2400" dirty="0"/>
              <a:t>  </a:t>
            </a:r>
            <a:r>
              <a:rPr lang="cs-CZ" sz="2000" dirty="0"/>
              <a:t>Postavme problém jinak: proč vůbec potřebujeme představu o atomové stavbě látky, chceme-li určit etalon délky času. </a:t>
            </a:r>
          </a:p>
          <a:p>
            <a:pPr defTabSz="914400">
              <a:lnSpc>
                <a:spcPts val="2800"/>
              </a:lnSpc>
              <a:spcAft>
                <a:spcPts val="600"/>
              </a:spcAft>
            </a:pPr>
            <a:r>
              <a:rPr lang="cs-CZ" sz="2000" dirty="0"/>
              <a:t>Proč zaplétat do základů klasické obecné teorie relativity kvantum akce?</a:t>
            </a:r>
          </a:p>
          <a:p>
            <a:pPr defTabSz="914400">
              <a:lnSpc>
                <a:spcPct val="90000"/>
              </a:lnSpc>
              <a:spcAft>
                <a:spcPts val="600"/>
              </a:spcAft>
            </a:pPr>
            <a:endParaRPr lang="cs-CZ" sz="2400" dirty="0"/>
          </a:p>
        </p:txBody>
      </p:sp>
      <p:pic>
        <p:nvPicPr>
          <p:cNvPr id="3" name="Obrázek 2">
            <a:extLst>
              <a:ext uri="{FF2B5EF4-FFF2-40B4-BE49-F238E27FC236}">
                <a16:creationId xmlns:a16="http://schemas.microsoft.com/office/drawing/2014/main" id="{EFA16B2E-BC9D-BA84-BC86-0D214E02F768}"/>
              </a:ext>
            </a:extLst>
          </p:cNvPr>
          <p:cNvPicPr>
            <a:picLocks noChangeAspect="1"/>
          </p:cNvPicPr>
          <p:nvPr/>
        </p:nvPicPr>
        <p:blipFill>
          <a:blip r:embed="rId3"/>
          <a:stretch>
            <a:fillRect/>
          </a:stretch>
        </p:blipFill>
        <p:spPr>
          <a:xfrm>
            <a:off x="554766" y="3845965"/>
            <a:ext cx="1077727" cy="1077727"/>
          </a:xfrm>
          <a:prstGeom prst="rect">
            <a:avLst/>
          </a:prstGeom>
        </p:spPr>
      </p:pic>
      <p:sp>
        <p:nvSpPr>
          <p:cNvPr id="4" name="TextovéPole 3">
            <a:extLst>
              <a:ext uri="{FF2B5EF4-FFF2-40B4-BE49-F238E27FC236}">
                <a16:creationId xmlns:a16="http://schemas.microsoft.com/office/drawing/2014/main" id="{809B823D-B66C-ACFA-CBF9-5D5C0C45DAC8}"/>
              </a:ext>
            </a:extLst>
          </p:cNvPr>
          <p:cNvSpPr txBox="1"/>
          <p:nvPr/>
        </p:nvSpPr>
        <p:spPr>
          <a:xfrm>
            <a:off x="8528715" y="6428526"/>
            <a:ext cx="3514680" cy="369332"/>
          </a:xfrm>
          <a:prstGeom prst="rect">
            <a:avLst/>
          </a:prstGeom>
          <a:noFill/>
        </p:spPr>
        <p:txBody>
          <a:bodyPr wrap="none" rtlCol="0">
            <a:spAutoFit/>
          </a:bodyPr>
          <a:lstStyle/>
          <a:p>
            <a:r>
              <a:rPr lang="cs-CZ" dirty="0"/>
              <a:t>Světelné hodiny -  </a:t>
            </a:r>
            <a:r>
              <a:rPr lang="cs-CZ" dirty="0" err="1"/>
              <a:t>Marzke</a:t>
            </a:r>
            <a:r>
              <a:rPr lang="cs-CZ" dirty="0"/>
              <a:t>, </a:t>
            </a:r>
            <a:r>
              <a:rPr lang="cs-CZ" dirty="0" err="1"/>
              <a:t>Wheeler</a:t>
            </a:r>
            <a:endParaRPr lang="cs-CZ" dirty="0"/>
          </a:p>
        </p:txBody>
      </p:sp>
      <p:sp>
        <p:nvSpPr>
          <p:cNvPr id="8" name="TextovéPole 7">
            <a:extLst>
              <a:ext uri="{FF2B5EF4-FFF2-40B4-BE49-F238E27FC236}">
                <a16:creationId xmlns:a16="http://schemas.microsoft.com/office/drawing/2014/main" id="{ED3154F3-9109-5A71-D298-651468FCAE1E}"/>
              </a:ext>
            </a:extLst>
          </p:cNvPr>
          <p:cNvSpPr txBox="1"/>
          <p:nvPr/>
        </p:nvSpPr>
        <p:spPr>
          <a:xfrm>
            <a:off x="630436" y="1686765"/>
            <a:ext cx="8416850" cy="1785104"/>
          </a:xfrm>
          <a:prstGeom prst="rect">
            <a:avLst/>
          </a:prstGeom>
          <a:noFill/>
        </p:spPr>
        <p:txBody>
          <a:bodyPr wrap="square">
            <a:spAutoFit/>
          </a:bodyPr>
          <a:lstStyle/>
          <a:p>
            <a:pPr>
              <a:spcBef>
                <a:spcPts val="600"/>
              </a:spcBef>
              <a:spcAft>
                <a:spcPts val="600"/>
              </a:spcAft>
            </a:pPr>
            <a:r>
              <a:rPr lang="cs-CZ" sz="2000" dirty="0"/>
              <a:t>Pro dvoje standardní hodiny je poměr počtu tiků na daném úseku světočáry přírodní konstanta nezávislá na světočáře a na jejich bodech.</a:t>
            </a:r>
          </a:p>
          <a:p>
            <a:pPr>
              <a:spcBef>
                <a:spcPts val="600"/>
              </a:spcBef>
              <a:spcAft>
                <a:spcPts val="600"/>
              </a:spcAft>
            </a:pPr>
            <a:r>
              <a:rPr lang="cs-CZ" sz="2000" dirty="0"/>
              <a:t>Současná rafinovaná teorie atomu a jeho vyzařování je tak komplikovaná, že by nebylo moudré čekat přímou a určitou odpověď na otázku, je-li tato hypotéza pravdivá.</a:t>
            </a:r>
          </a:p>
        </p:txBody>
      </p:sp>
      <p:pic>
        <p:nvPicPr>
          <p:cNvPr id="5" name="Obrázek 4">
            <a:extLst>
              <a:ext uri="{FF2B5EF4-FFF2-40B4-BE49-F238E27FC236}">
                <a16:creationId xmlns:a16="http://schemas.microsoft.com/office/drawing/2014/main" id="{C69C145D-2129-6306-DA30-D900A5A85549}"/>
              </a:ext>
            </a:extLst>
          </p:cNvPr>
          <p:cNvPicPr>
            <a:picLocks noChangeAspect="1"/>
          </p:cNvPicPr>
          <p:nvPr/>
        </p:nvPicPr>
        <p:blipFill>
          <a:blip r:embed="rId4"/>
          <a:stretch>
            <a:fillRect/>
          </a:stretch>
        </p:blipFill>
        <p:spPr>
          <a:xfrm>
            <a:off x="9154605" y="313130"/>
            <a:ext cx="2406959" cy="6055254"/>
          </a:xfrm>
          <a:prstGeom prst="rect">
            <a:avLst/>
          </a:prstGeom>
        </p:spPr>
      </p:pic>
      <p:sp>
        <p:nvSpPr>
          <p:cNvPr id="9" name="TextovéPole 8">
            <a:extLst>
              <a:ext uri="{FF2B5EF4-FFF2-40B4-BE49-F238E27FC236}">
                <a16:creationId xmlns:a16="http://schemas.microsoft.com/office/drawing/2014/main" id="{DAAEDB75-8929-712F-2A13-F8C9AC775B8E}"/>
              </a:ext>
            </a:extLst>
          </p:cNvPr>
          <p:cNvSpPr txBox="1"/>
          <p:nvPr/>
        </p:nvSpPr>
        <p:spPr>
          <a:xfrm>
            <a:off x="1613394" y="925604"/>
            <a:ext cx="1366656" cy="461665"/>
          </a:xfrm>
          <a:prstGeom prst="rect">
            <a:avLst/>
          </a:prstGeom>
          <a:noFill/>
        </p:spPr>
        <p:txBody>
          <a:bodyPr wrap="none" rtlCol="0">
            <a:spAutoFit/>
          </a:bodyPr>
          <a:lstStyle/>
          <a:p>
            <a:r>
              <a:rPr lang="cs-CZ" sz="2400" dirty="0"/>
              <a:t>J.L. </a:t>
            </a:r>
            <a:r>
              <a:rPr lang="cs-CZ" sz="2400" dirty="0" err="1"/>
              <a:t>Synge</a:t>
            </a:r>
            <a:endParaRPr lang="cs-CZ" sz="2400" dirty="0"/>
          </a:p>
        </p:txBody>
      </p:sp>
      <p:pic>
        <p:nvPicPr>
          <p:cNvPr id="15" name="Obrázek 14">
            <a:extLst>
              <a:ext uri="{FF2B5EF4-FFF2-40B4-BE49-F238E27FC236}">
                <a16:creationId xmlns:a16="http://schemas.microsoft.com/office/drawing/2014/main" id="{099B2884-F555-9AB9-AB55-A5CBB38D95C1}"/>
              </a:ext>
            </a:extLst>
          </p:cNvPr>
          <p:cNvPicPr>
            <a:picLocks noChangeAspect="1"/>
          </p:cNvPicPr>
          <p:nvPr/>
        </p:nvPicPr>
        <p:blipFill>
          <a:blip r:embed="rId5"/>
          <a:stretch>
            <a:fillRect/>
          </a:stretch>
        </p:blipFill>
        <p:spPr>
          <a:xfrm>
            <a:off x="454401" y="441885"/>
            <a:ext cx="948961" cy="1136405"/>
          </a:xfrm>
          <a:prstGeom prst="rect">
            <a:avLst/>
          </a:prstGeom>
        </p:spPr>
      </p:pic>
      <p:sp>
        <p:nvSpPr>
          <p:cNvPr id="17" name="TextovéPole 16">
            <a:extLst>
              <a:ext uri="{FF2B5EF4-FFF2-40B4-BE49-F238E27FC236}">
                <a16:creationId xmlns:a16="http://schemas.microsoft.com/office/drawing/2014/main" id="{06B3384D-F233-3C97-963D-344DE9B571F4}"/>
              </a:ext>
            </a:extLst>
          </p:cNvPr>
          <p:cNvSpPr txBox="1"/>
          <p:nvPr/>
        </p:nvSpPr>
        <p:spPr>
          <a:xfrm>
            <a:off x="1698024" y="4264812"/>
            <a:ext cx="2281549" cy="461665"/>
          </a:xfrm>
          <a:prstGeom prst="rect">
            <a:avLst/>
          </a:prstGeom>
          <a:noFill/>
        </p:spPr>
        <p:txBody>
          <a:bodyPr wrap="square">
            <a:spAutoFit/>
          </a:bodyPr>
          <a:lstStyle/>
          <a:p>
            <a:r>
              <a:rPr lang="cs-CZ" sz="2400" dirty="0"/>
              <a:t>John A. </a:t>
            </a:r>
            <a:r>
              <a:rPr lang="cs-CZ" sz="2400" dirty="0" err="1"/>
              <a:t>Wheeler</a:t>
            </a:r>
            <a:endParaRPr lang="cs-CZ" sz="2400" dirty="0"/>
          </a:p>
        </p:txBody>
      </p:sp>
    </p:spTree>
    <p:extLst>
      <p:ext uri="{BB962C8B-B14F-4D97-AF65-F5344CB8AC3E}">
        <p14:creationId xmlns:p14="http://schemas.microsoft.com/office/powerpoint/2010/main" val="160767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Obrázek 31">
            <a:extLst>
              <a:ext uri="{FF2B5EF4-FFF2-40B4-BE49-F238E27FC236}">
                <a16:creationId xmlns:a16="http://schemas.microsoft.com/office/drawing/2014/main" id="{99E4BDD0-1A79-D623-8F2F-DA60567ACF38}"/>
              </a:ext>
            </a:extLst>
          </p:cNvPr>
          <p:cNvPicPr>
            <a:picLocks noChangeAspect="1"/>
          </p:cNvPicPr>
          <p:nvPr/>
        </p:nvPicPr>
        <p:blipFill>
          <a:blip r:embed="rId3"/>
          <a:stretch>
            <a:fillRect/>
          </a:stretch>
        </p:blipFill>
        <p:spPr>
          <a:xfrm rot="18589481">
            <a:off x="10415066" y="879293"/>
            <a:ext cx="1621652" cy="1163588"/>
          </a:xfrm>
          <a:prstGeom prst="rect">
            <a:avLst/>
          </a:prstGeom>
        </p:spPr>
      </p:pic>
      <p:sp>
        <p:nvSpPr>
          <p:cNvPr id="2" name="Nadpis 1">
            <a:extLst>
              <a:ext uri="{FF2B5EF4-FFF2-40B4-BE49-F238E27FC236}">
                <a16:creationId xmlns:a16="http://schemas.microsoft.com/office/drawing/2014/main" id="{C7B3C228-CD9B-39FC-FF7A-A7A7FB7F82B4}"/>
              </a:ext>
            </a:extLst>
          </p:cNvPr>
          <p:cNvSpPr>
            <a:spLocks noGrp="1"/>
          </p:cNvSpPr>
          <p:nvPr>
            <p:ph type="title"/>
          </p:nvPr>
        </p:nvSpPr>
        <p:spPr>
          <a:xfrm>
            <a:off x="471045" y="88969"/>
            <a:ext cx="2366987" cy="1325563"/>
          </a:xfrm>
        </p:spPr>
        <p:txBody>
          <a:bodyPr>
            <a:normAutofit/>
          </a:bodyPr>
          <a:lstStyle/>
          <a:p>
            <a:r>
              <a:rPr lang="cs-CZ" sz="3600" b="1" dirty="0"/>
              <a:t>Prostor</a:t>
            </a:r>
          </a:p>
        </p:txBody>
      </p:sp>
      <p:sp>
        <p:nvSpPr>
          <p:cNvPr id="4" name="Rectangle 2">
            <a:extLst>
              <a:ext uri="{FF2B5EF4-FFF2-40B4-BE49-F238E27FC236}">
                <a16:creationId xmlns:a16="http://schemas.microsoft.com/office/drawing/2014/main" id="{D155BBD0-2370-059D-9FFF-B7E245621C41}"/>
              </a:ext>
            </a:extLst>
          </p:cNvPr>
          <p:cNvSpPr>
            <a:spLocks noChangeArrowheads="1"/>
          </p:cNvSpPr>
          <p:nvPr/>
        </p:nvSpPr>
        <p:spPr bwMode="auto">
          <a:xfrm>
            <a:off x="1960186" y="237189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2400"/>
          </a:p>
        </p:txBody>
      </p:sp>
      <p:graphicFrame>
        <p:nvGraphicFramePr>
          <p:cNvPr id="5" name="Objekt 4">
            <a:extLst>
              <a:ext uri="{FF2B5EF4-FFF2-40B4-BE49-F238E27FC236}">
                <a16:creationId xmlns:a16="http://schemas.microsoft.com/office/drawing/2014/main" id="{17647517-517D-966C-E2CF-ADBEFF4FF17E}"/>
              </a:ext>
            </a:extLst>
          </p:cNvPr>
          <p:cNvGraphicFramePr>
            <a:graphicFrameLocks noChangeAspect="1"/>
          </p:cNvGraphicFramePr>
          <p:nvPr>
            <p:extLst>
              <p:ext uri="{D42A27DB-BD31-4B8C-83A1-F6EECF244321}">
                <p14:modId xmlns:p14="http://schemas.microsoft.com/office/powerpoint/2010/main" val="3544613970"/>
              </p:ext>
            </p:extLst>
          </p:nvPr>
        </p:nvGraphicFramePr>
        <p:xfrm>
          <a:off x="5384964" y="1581264"/>
          <a:ext cx="2362972" cy="532932"/>
        </p:xfrm>
        <a:graphic>
          <a:graphicData uri="http://schemas.openxmlformats.org/presentationml/2006/ole">
            <mc:AlternateContent xmlns:mc="http://schemas.openxmlformats.org/markup-compatibility/2006">
              <mc:Choice xmlns:v="urn:schemas-microsoft-com:vml" Requires="v">
                <p:oleObj name="Equation" r:id="rId4" imgW="1307880" imgH="291960" progId="Equation.DSMT4">
                  <p:embed/>
                </p:oleObj>
              </mc:Choice>
              <mc:Fallback>
                <p:oleObj name="Equation" r:id="rId4" imgW="1307880" imgH="291960" progId="Equation.DSMT4">
                  <p:embed/>
                  <p:pic>
                    <p:nvPicPr>
                      <p:cNvPr id="0" name="Object 1"/>
                      <p:cNvPicPr>
                        <a:picLocks noChangeAspect="1" noChangeArrowheads="1"/>
                      </p:cNvPicPr>
                      <p:nvPr/>
                    </p:nvPicPr>
                    <p:blipFill>
                      <a:blip r:embed="rId5"/>
                      <a:srcRect/>
                      <a:stretch>
                        <a:fillRect/>
                      </a:stretch>
                    </p:blipFill>
                    <p:spPr bwMode="auto">
                      <a:xfrm>
                        <a:off x="5384964" y="1581264"/>
                        <a:ext cx="2362972" cy="532932"/>
                      </a:xfrm>
                      <a:prstGeom prst="rect">
                        <a:avLst/>
                      </a:prstGeom>
                      <a:noFill/>
                    </p:spPr>
                  </p:pic>
                </p:oleObj>
              </mc:Fallback>
            </mc:AlternateContent>
          </a:graphicData>
        </a:graphic>
      </p:graphicFrame>
      <p:sp>
        <p:nvSpPr>
          <p:cNvPr id="6" name="TextovéPole 5">
            <a:extLst>
              <a:ext uri="{FF2B5EF4-FFF2-40B4-BE49-F238E27FC236}">
                <a16:creationId xmlns:a16="http://schemas.microsoft.com/office/drawing/2014/main" id="{00DE6B66-EA1F-FBC9-3AD3-A0787FC918DB}"/>
              </a:ext>
            </a:extLst>
          </p:cNvPr>
          <p:cNvSpPr txBox="1"/>
          <p:nvPr/>
        </p:nvSpPr>
        <p:spPr>
          <a:xfrm>
            <a:off x="522754" y="1634879"/>
            <a:ext cx="4738670" cy="461665"/>
          </a:xfrm>
          <a:prstGeom prst="rect">
            <a:avLst/>
          </a:prstGeom>
          <a:noFill/>
        </p:spPr>
        <p:txBody>
          <a:bodyPr wrap="none" rtlCol="0">
            <a:spAutoFit/>
          </a:bodyPr>
          <a:lstStyle/>
          <a:p>
            <a:r>
              <a:rPr lang="cs-CZ" sz="2400" dirty="0"/>
              <a:t>Zdálo by se, že prostorová metrika je</a:t>
            </a:r>
          </a:p>
        </p:txBody>
      </p:sp>
      <p:sp>
        <p:nvSpPr>
          <p:cNvPr id="7" name="Rectangle 4">
            <a:extLst>
              <a:ext uri="{FF2B5EF4-FFF2-40B4-BE49-F238E27FC236}">
                <a16:creationId xmlns:a16="http://schemas.microsoft.com/office/drawing/2014/main" id="{DE0B41F9-7C1D-3D76-0B2D-6AC3C53EEE6D}"/>
              </a:ext>
            </a:extLst>
          </p:cNvPr>
          <p:cNvSpPr>
            <a:spLocks noChangeArrowheads="1"/>
          </p:cNvSpPr>
          <p:nvPr/>
        </p:nvSpPr>
        <p:spPr bwMode="auto">
          <a:xfrm>
            <a:off x="3393078" y="29597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2400"/>
          </a:p>
        </p:txBody>
      </p:sp>
      <p:graphicFrame>
        <p:nvGraphicFramePr>
          <p:cNvPr id="8" name="Objekt 7">
            <a:extLst>
              <a:ext uri="{FF2B5EF4-FFF2-40B4-BE49-F238E27FC236}">
                <a16:creationId xmlns:a16="http://schemas.microsoft.com/office/drawing/2014/main" id="{5F31EAED-6849-546E-1124-75E74E40FB4E}"/>
              </a:ext>
            </a:extLst>
          </p:cNvPr>
          <p:cNvGraphicFramePr>
            <a:graphicFrameLocks noChangeAspect="1"/>
          </p:cNvGraphicFramePr>
          <p:nvPr>
            <p:extLst>
              <p:ext uri="{D42A27DB-BD31-4B8C-83A1-F6EECF244321}">
                <p14:modId xmlns:p14="http://schemas.microsoft.com/office/powerpoint/2010/main" val="1574974160"/>
              </p:ext>
            </p:extLst>
          </p:nvPr>
        </p:nvGraphicFramePr>
        <p:xfrm>
          <a:off x="5384964" y="2526526"/>
          <a:ext cx="4953000" cy="914400"/>
        </p:xfrm>
        <a:graphic>
          <a:graphicData uri="http://schemas.openxmlformats.org/presentationml/2006/ole">
            <mc:AlternateContent xmlns:mc="http://schemas.openxmlformats.org/markup-compatibility/2006">
              <mc:Choice xmlns:v="urn:schemas-microsoft-com:vml" Requires="v">
                <p:oleObj name="Equation" r:id="rId6" imgW="2730500" imgH="508000" progId="Equation.DSMT4">
                  <p:embed/>
                </p:oleObj>
              </mc:Choice>
              <mc:Fallback>
                <p:oleObj name="Equation" r:id="rId6" imgW="2730500" imgH="508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4964" y="2526526"/>
                        <a:ext cx="4953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a:extLst>
              <a:ext uri="{FF2B5EF4-FFF2-40B4-BE49-F238E27FC236}">
                <a16:creationId xmlns:a16="http://schemas.microsoft.com/office/drawing/2014/main" id="{94C7FD4E-AA28-A563-13CB-4D0538186FF2}"/>
              </a:ext>
            </a:extLst>
          </p:cNvPr>
          <p:cNvSpPr>
            <a:spLocks noChangeArrowheads="1"/>
          </p:cNvSpPr>
          <p:nvPr/>
        </p:nvSpPr>
        <p:spPr bwMode="auto">
          <a:xfrm>
            <a:off x="3420065" y="384754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2400"/>
          </a:p>
        </p:txBody>
      </p:sp>
      <p:graphicFrame>
        <p:nvGraphicFramePr>
          <p:cNvPr id="10" name="Objekt 9">
            <a:extLst>
              <a:ext uri="{FF2B5EF4-FFF2-40B4-BE49-F238E27FC236}">
                <a16:creationId xmlns:a16="http://schemas.microsoft.com/office/drawing/2014/main" id="{F8AADF70-5300-FAFD-1147-7AE026A03456}"/>
              </a:ext>
            </a:extLst>
          </p:cNvPr>
          <p:cNvGraphicFramePr>
            <a:graphicFrameLocks noChangeAspect="1"/>
          </p:cNvGraphicFramePr>
          <p:nvPr>
            <p:extLst>
              <p:ext uri="{D42A27DB-BD31-4B8C-83A1-F6EECF244321}">
                <p14:modId xmlns:p14="http://schemas.microsoft.com/office/powerpoint/2010/main" val="2233573010"/>
              </p:ext>
            </p:extLst>
          </p:nvPr>
        </p:nvGraphicFramePr>
        <p:xfrm>
          <a:off x="8751796" y="5220355"/>
          <a:ext cx="1238250" cy="504825"/>
        </p:xfrm>
        <a:graphic>
          <a:graphicData uri="http://schemas.openxmlformats.org/presentationml/2006/ole">
            <mc:AlternateContent xmlns:mc="http://schemas.openxmlformats.org/markup-compatibility/2006">
              <mc:Choice xmlns:v="urn:schemas-microsoft-com:vml" Requires="v">
                <p:oleObj name="Equation" r:id="rId8" imgW="660240" imgH="266400" progId="Equation.DSMT4">
                  <p:embed/>
                </p:oleObj>
              </mc:Choice>
              <mc:Fallback>
                <p:oleObj name="Equation" r:id="rId8" imgW="660240" imgH="266400" progId="Equation.DSMT4">
                  <p:embed/>
                  <p:pic>
                    <p:nvPicPr>
                      <p:cNvPr id="0" name="Object 5"/>
                      <p:cNvPicPr>
                        <a:picLocks noChangeAspect="1" noChangeArrowheads="1"/>
                      </p:cNvPicPr>
                      <p:nvPr/>
                    </p:nvPicPr>
                    <p:blipFill>
                      <a:blip r:embed="rId9"/>
                      <a:srcRect/>
                      <a:stretch>
                        <a:fillRect/>
                      </a:stretch>
                    </p:blipFill>
                    <p:spPr bwMode="auto">
                      <a:xfrm>
                        <a:off x="8751796" y="5220355"/>
                        <a:ext cx="1238250" cy="504825"/>
                      </a:xfrm>
                      <a:prstGeom prst="rect">
                        <a:avLst/>
                      </a:prstGeom>
                      <a:noFill/>
                    </p:spPr>
                  </p:pic>
                </p:oleObj>
              </mc:Fallback>
            </mc:AlternateContent>
          </a:graphicData>
        </a:graphic>
      </p:graphicFrame>
      <p:sp>
        <p:nvSpPr>
          <p:cNvPr id="11" name="Rectangle 8">
            <a:extLst>
              <a:ext uri="{FF2B5EF4-FFF2-40B4-BE49-F238E27FC236}">
                <a16:creationId xmlns:a16="http://schemas.microsoft.com/office/drawing/2014/main" id="{00E9374C-C3A2-F519-81C4-5B78BE220EAC}"/>
              </a:ext>
            </a:extLst>
          </p:cNvPr>
          <p:cNvSpPr>
            <a:spLocks noChangeArrowheads="1"/>
          </p:cNvSpPr>
          <p:nvPr/>
        </p:nvSpPr>
        <p:spPr bwMode="auto">
          <a:xfrm>
            <a:off x="3537595" y="442308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2400"/>
          </a:p>
        </p:txBody>
      </p:sp>
      <p:sp>
        <p:nvSpPr>
          <p:cNvPr id="13" name="Rectangle 10">
            <a:extLst>
              <a:ext uri="{FF2B5EF4-FFF2-40B4-BE49-F238E27FC236}">
                <a16:creationId xmlns:a16="http://schemas.microsoft.com/office/drawing/2014/main" id="{60E72152-8BD1-0FA4-FF8A-B2C2516D7CA1}"/>
              </a:ext>
            </a:extLst>
          </p:cNvPr>
          <p:cNvSpPr>
            <a:spLocks noChangeArrowheads="1"/>
          </p:cNvSpPr>
          <p:nvPr/>
        </p:nvSpPr>
        <p:spPr bwMode="auto">
          <a:xfrm>
            <a:off x="3606107" y="50462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sz="2400"/>
          </a:p>
        </p:txBody>
      </p:sp>
      <p:graphicFrame>
        <p:nvGraphicFramePr>
          <p:cNvPr id="14" name="Objekt 13">
            <a:extLst>
              <a:ext uri="{FF2B5EF4-FFF2-40B4-BE49-F238E27FC236}">
                <a16:creationId xmlns:a16="http://schemas.microsoft.com/office/drawing/2014/main" id="{013E1FF8-2F26-5662-623E-33A585C0F72D}"/>
              </a:ext>
            </a:extLst>
          </p:cNvPr>
          <p:cNvGraphicFramePr>
            <a:graphicFrameLocks noChangeAspect="1"/>
          </p:cNvGraphicFramePr>
          <p:nvPr>
            <p:extLst>
              <p:ext uri="{D42A27DB-BD31-4B8C-83A1-F6EECF244321}">
                <p14:modId xmlns:p14="http://schemas.microsoft.com/office/powerpoint/2010/main" val="1945471906"/>
              </p:ext>
            </p:extLst>
          </p:nvPr>
        </p:nvGraphicFramePr>
        <p:xfrm>
          <a:off x="4779394" y="5177520"/>
          <a:ext cx="2069117" cy="462829"/>
        </p:xfrm>
        <a:graphic>
          <a:graphicData uri="http://schemas.openxmlformats.org/presentationml/2006/ole">
            <mc:AlternateContent xmlns:mc="http://schemas.openxmlformats.org/markup-compatibility/2006">
              <mc:Choice xmlns:v="urn:schemas-microsoft-com:vml" Requires="v">
                <p:oleObj name="Equation" r:id="rId10" imgW="1066800" imgH="241300" progId="Equation.DSMT4">
                  <p:embed/>
                </p:oleObj>
              </mc:Choice>
              <mc:Fallback>
                <p:oleObj name="Equation" r:id="rId10" imgW="1066800" imgH="2413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79394" y="5177520"/>
                        <a:ext cx="2069117" cy="462829"/>
                      </a:xfrm>
                      <a:prstGeom prst="rect">
                        <a:avLst/>
                      </a:prstGeom>
                      <a:noFill/>
                    </p:spPr>
                  </p:pic>
                </p:oleObj>
              </mc:Fallback>
            </mc:AlternateContent>
          </a:graphicData>
        </a:graphic>
      </p:graphicFrame>
      <p:sp>
        <p:nvSpPr>
          <p:cNvPr id="15" name="TextovéPole 14">
            <a:extLst>
              <a:ext uri="{FF2B5EF4-FFF2-40B4-BE49-F238E27FC236}">
                <a16:creationId xmlns:a16="http://schemas.microsoft.com/office/drawing/2014/main" id="{7C25807A-F03D-5D1B-12A8-E2C19E7ADB08}"/>
              </a:ext>
            </a:extLst>
          </p:cNvPr>
          <p:cNvSpPr txBox="1"/>
          <p:nvPr/>
        </p:nvSpPr>
        <p:spPr>
          <a:xfrm>
            <a:off x="483947" y="2679924"/>
            <a:ext cx="4426596" cy="461665"/>
          </a:xfrm>
          <a:prstGeom prst="rect">
            <a:avLst/>
          </a:prstGeom>
          <a:noFill/>
        </p:spPr>
        <p:txBody>
          <a:bodyPr wrap="none" rtlCol="0">
            <a:spAutoFit/>
          </a:bodyPr>
          <a:lstStyle/>
          <a:p>
            <a:r>
              <a:rPr lang="cs-CZ" sz="2400" dirty="0"/>
              <a:t>Správná volba je však jiná (</a:t>
            </a:r>
            <a:r>
              <a:rPr kumimoji="0" lang="cs-CZ" sz="2400" b="0" i="0" u="none" strike="noStrike" kern="1200" cap="none" spc="0" normalizeH="0" baseline="0" noProof="0" dirty="0" err="1">
                <a:ln>
                  <a:noFill/>
                </a:ln>
                <a:solidFill>
                  <a:prstClr val="black"/>
                </a:solidFill>
                <a:effectLst/>
                <a:uLnTx/>
                <a:uFillTx/>
                <a:latin typeface="Calibri Light" panose="020F0302020204030204"/>
                <a:ea typeface="+mj-ea"/>
                <a:cs typeface="+mj-cs"/>
              </a:rPr>
              <a:t>Møller</a:t>
            </a:r>
            <a:r>
              <a:rPr kumimoji="0" lang="cs-CZ" sz="2400" b="0" i="0" u="none" strike="noStrike" kern="1200" cap="none" spc="0" normalizeH="0" baseline="0" noProof="0" dirty="0">
                <a:ln>
                  <a:noFill/>
                </a:ln>
                <a:solidFill>
                  <a:prstClr val="black"/>
                </a:solidFill>
                <a:effectLst/>
                <a:uLnTx/>
                <a:uFillTx/>
                <a:latin typeface="Calibri Light" panose="020F0302020204030204"/>
                <a:ea typeface="+mj-ea"/>
                <a:cs typeface="+mj-cs"/>
              </a:rPr>
              <a:t>)</a:t>
            </a:r>
            <a:endParaRPr lang="cs-CZ" sz="2400" dirty="0"/>
          </a:p>
        </p:txBody>
      </p:sp>
      <p:sp>
        <p:nvSpPr>
          <p:cNvPr id="16" name="TextovéPole 15">
            <a:extLst>
              <a:ext uri="{FF2B5EF4-FFF2-40B4-BE49-F238E27FC236}">
                <a16:creationId xmlns:a16="http://schemas.microsoft.com/office/drawing/2014/main" id="{B8D90086-B383-B35A-091C-10396DA3D08F}"/>
              </a:ext>
            </a:extLst>
          </p:cNvPr>
          <p:cNvSpPr txBox="1"/>
          <p:nvPr/>
        </p:nvSpPr>
        <p:spPr>
          <a:xfrm>
            <a:off x="5384964" y="3711090"/>
            <a:ext cx="734817" cy="461665"/>
          </a:xfrm>
          <a:prstGeom prst="rect">
            <a:avLst/>
          </a:prstGeom>
          <a:noFill/>
        </p:spPr>
        <p:txBody>
          <a:bodyPr wrap="none" rtlCol="0">
            <a:spAutoFit/>
          </a:bodyPr>
          <a:lstStyle/>
          <a:p>
            <a:r>
              <a:rPr lang="cs-CZ" sz="2400" dirty="0"/>
              <a:t>platí</a:t>
            </a:r>
          </a:p>
        </p:txBody>
      </p:sp>
      <p:sp>
        <p:nvSpPr>
          <p:cNvPr id="17" name="TextovéPole 16">
            <a:extLst>
              <a:ext uri="{FF2B5EF4-FFF2-40B4-BE49-F238E27FC236}">
                <a16:creationId xmlns:a16="http://schemas.microsoft.com/office/drawing/2014/main" id="{71906E67-E4E5-EDEB-73DA-8C78F9CC14FE}"/>
              </a:ext>
            </a:extLst>
          </p:cNvPr>
          <p:cNvSpPr txBox="1"/>
          <p:nvPr/>
        </p:nvSpPr>
        <p:spPr>
          <a:xfrm>
            <a:off x="471045" y="4531243"/>
            <a:ext cx="6568529" cy="461665"/>
          </a:xfrm>
          <a:prstGeom prst="rect">
            <a:avLst/>
          </a:prstGeom>
          <a:noFill/>
        </p:spPr>
        <p:txBody>
          <a:bodyPr wrap="none" rtlCol="0">
            <a:spAutoFit/>
          </a:bodyPr>
          <a:lstStyle/>
          <a:p>
            <a:r>
              <a:rPr lang="cs-CZ" sz="2400" dirty="0"/>
              <a:t>Vždy se dá zavést synchronní soustava, v níž bude </a:t>
            </a:r>
          </a:p>
        </p:txBody>
      </p:sp>
      <p:sp>
        <p:nvSpPr>
          <p:cNvPr id="18" name="TextovéPole 17">
            <a:extLst>
              <a:ext uri="{FF2B5EF4-FFF2-40B4-BE49-F238E27FC236}">
                <a16:creationId xmlns:a16="http://schemas.microsoft.com/office/drawing/2014/main" id="{DBDEDD63-EFEA-EBC3-D6E1-156BFE8A937E}"/>
              </a:ext>
            </a:extLst>
          </p:cNvPr>
          <p:cNvSpPr txBox="1"/>
          <p:nvPr/>
        </p:nvSpPr>
        <p:spPr>
          <a:xfrm>
            <a:off x="7287898" y="5177520"/>
            <a:ext cx="1024511" cy="461665"/>
          </a:xfrm>
          <a:prstGeom prst="rect">
            <a:avLst/>
          </a:prstGeom>
          <a:noFill/>
        </p:spPr>
        <p:txBody>
          <a:bodyPr wrap="none" rtlCol="0">
            <a:spAutoFit/>
          </a:bodyPr>
          <a:lstStyle/>
          <a:p>
            <a:r>
              <a:rPr lang="cs-CZ" sz="2400" dirty="0"/>
              <a:t>a tedy </a:t>
            </a:r>
          </a:p>
        </p:txBody>
      </p:sp>
      <p:graphicFrame>
        <p:nvGraphicFramePr>
          <p:cNvPr id="19" name="Objekt 18">
            <a:extLst>
              <a:ext uri="{FF2B5EF4-FFF2-40B4-BE49-F238E27FC236}">
                <a16:creationId xmlns:a16="http://schemas.microsoft.com/office/drawing/2014/main" id="{DF2383A5-D361-1809-6F03-95ECF1721901}"/>
              </a:ext>
            </a:extLst>
          </p:cNvPr>
          <p:cNvGraphicFramePr>
            <a:graphicFrameLocks noChangeAspect="1"/>
          </p:cNvGraphicFramePr>
          <p:nvPr>
            <p:extLst>
              <p:ext uri="{D42A27DB-BD31-4B8C-83A1-F6EECF244321}">
                <p14:modId xmlns:p14="http://schemas.microsoft.com/office/powerpoint/2010/main" val="3075072281"/>
              </p:ext>
            </p:extLst>
          </p:nvPr>
        </p:nvGraphicFramePr>
        <p:xfrm>
          <a:off x="7942171" y="1561746"/>
          <a:ext cx="1619250" cy="552450"/>
        </p:xfrm>
        <a:graphic>
          <a:graphicData uri="http://schemas.openxmlformats.org/presentationml/2006/ole">
            <mc:AlternateContent xmlns:mc="http://schemas.openxmlformats.org/markup-compatibility/2006">
              <mc:Choice xmlns:v="urn:schemas-microsoft-com:vml" Requires="v">
                <p:oleObj name="Equation" r:id="rId12" imgW="863280" imgH="291960" progId="Equation.DSMT4">
                  <p:embed/>
                </p:oleObj>
              </mc:Choice>
              <mc:Fallback>
                <p:oleObj name="Equation" r:id="rId12" imgW="863280" imgH="291960" progId="Equation.DSMT4">
                  <p:embed/>
                  <p:pic>
                    <p:nvPicPr>
                      <p:cNvPr id="10" name="Objekt 9">
                        <a:extLst>
                          <a:ext uri="{FF2B5EF4-FFF2-40B4-BE49-F238E27FC236}">
                            <a16:creationId xmlns:a16="http://schemas.microsoft.com/office/drawing/2014/main" id="{F8AADF70-5300-FAFD-1147-7AE026A03456}"/>
                          </a:ext>
                        </a:extLst>
                      </p:cNvPr>
                      <p:cNvPicPr>
                        <a:picLocks noChangeAspect="1" noChangeArrowheads="1"/>
                      </p:cNvPicPr>
                      <p:nvPr/>
                    </p:nvPicPr>
                    <p:blipFill>
                      <a:blip r:embed="rId13"/>
                      <a:srcRect/>
                      <a:stretch>
                        <a:fillRect/>
                      </a:stretch>
                    </p:blipFill>
                    <p:spPr bwMode="auto">
                      <a:xfrm>
                        <a:off x="7942171" y="1561746"/>
                        <a:ext cx="16192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Obrázek 19">
            <a:extLst>
              <a:ext uri="{FF2B5EF4-FFF2-40B4-BE49-F238E27FC236}">
                <a16:creationId xmlns:a16="http://schemas.microsoft.com/office/drawing/2014/main" id="{14EAFD39-7ABA-F86A-A1BD-64855A0E1354}"/>
              </a:ext>
            </a:extLst>
          </p:cNvPr>
          <p:cNvPicPr>
            <a:picLocks noChangeAspect="1"/>
          </p:cNvPicPr>
          <p:nvPr/>
        </p:nvPicPr>
        <p:blipFill>
          <a:blip r:embed="rId14"/>
          <a:stretch>
            <a:fillRect/>
          </a:stretch>
        </p:blipFill>
        <p:spPr>
          <a:xfrm rot="17833540">
            <a:off x="498525" y="5782419"/>
            <a:ext cx="1005634" cy="951761"/>
          </a:xfrm>
          <a:prstGeom prst="rect">
            <a:avLst/>
          </a:prstGeom>
        </p:spPr>
      </p:pic>
      <p:pic>
        <p:nvPicPr>
          <p:cNvPr id="24" name="Grafický objekt 23" descr="Mravenec obrys">
            <a:extLst>
              <a:ext uri="{FF2B5EF4-FFF2-40B4-BE49-F238E27FC236}">
                <a16:creationId xmlns:a16="http://schemas.microsoft.com/office/drawing/2014/main" id="{529AA071-21F3-D4D7-596F-F5C0617E429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3254982">
            <a:off x="9689835" y="830706"/>
            <a:ext cx="284364" cy="284364"/>
          </a:xfrm>
          <a:prstGeom prst="rect">
            <a:avLst/>
          </a:prstGeom>
        </p:spPr>
      </p:pic>
      <p:pic>
        <p:nvPicPr>
          <p:cNvPr id="28" name="Grafický objekt 27" descr="Jablko obrys">
            <a:extLst>
              <a:ext uri="{FF2B5EF4-FFF2-40B4-BE49-F238E27FC236}">
                <a16:creationId xmlns:a16="http://schemas.microsoft.com/office/drawing/2014/main" id="{4CEF4690-B037-1449-1396-914C49B07A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46720" y="320328"/>
            <a:ext cx="914400" cy="914400"/>
          </a:xfrm>
          <a:prstGeom prst="rect">
            <a:avLst/>
          </a:prstGeom>
        </p:spPr>
      </p:pic>
      <p:pic>
        <p:nvPicPr>
          <p:cNvPr id="30" name="Obrázek 29">
            <a:extLst>
              <a:ext uri="{FF2B5EF4-FFF2-40B4-BE49-F238E27FC236}">
                <a16:creationId xmlns:a16="http://schemas.microsoft.com/office/drawing/2014/main" id="{B7E6F718-F223-5191-CCD2-C6BF2DE5CC4D}"/>
              </a:ext>
            </a:extLst>
          </p:cNvPr>
          <p:cNvPicPr>
            <a:picLocks noChangeAspect="1"/>
          </p:cNvPicPr>
          <p:nvPr/>
        </p:nvPicPr>
        <p:blipFill>
          <a:blip r:embed="rId19"/>
          <a:stretch>
            <a:fillRect/>
          </a:stretch>
        </p:blipFill>
        <p:spPr>
          <a:xfrm>
            <a:off x="10544821" y="65910"/>
            <a:ext cx="860768" cy="1231668"/>
          </a:xfrm>
          <a:prstGeom prst="rect">
            <a:avLst/>
          </a:prstGeom>
        </p:spPr>
      </p:pic>
      <p:pic>
        <p:nvPicPr>
          <p:cNvPr id="22" name="Grafický objekt 21" descr="Mravenec se souvislou výplní">
            <a:extLst>
              <a:ext uri="{FF2B5EF4-FFF2-40B4-BE49-F238E27FC236}">
                <a16:creationId xmlns:a16="http://schemas.microsoft.com/office/drawing/2014/main" id="{BB7B6952-BB68-1EA4-7DF1-8CDC4ED1AF0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8905510">
            <a:off x="11248156" y="896771"/>
            <a:ext cx="245232" cy="372476"/>
          </a:xfrm>
          <a:prstGeom prst="rect">
            <a:avLst/>
          </a:prstGeom>
        </p:spPr>
      </p:pic>
      <p:cxnSp>
        <p:nvCxnSpPr>
          <p:cNvPr id="34" name="Přímá spojnice 33">
            <a:extLst>
              <a:ext uri="{FF2B5EF4-FFF2-40B4-BE49-F238E27FC236}">
                <a16:creationId xmlns:a16="http://schemas.microsoft.com/office/drawing/2014/main" id="{4694DAE2-FA7D-FFFB-6504-B7C4373413C4}"/>
              </a:ext>
            </a:extLst>
          </p:cNvPr>
          <p:cNvCxnSpPr/>
          <p:nvPr/>
        </p:nvCxnSpPr>
        <p:spPr>
          <a:xfrm>
            <a:off x="4955177" y="3421409"/>
            <a:ext cx="53059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4AE98F12-379F-9C9C-4A85-26DDC0C0C7F8}"/>
              </a:ext>
            </a:extLst>
          </p:cNvPr>
          <p:cNvCxnSpPr/>
          <p:nvPr/>
        </p:nvCxnSpPr>
        <p:spPr>
          <a:xfrm>
            <a:off x="4817320" y="6012209"/>
            <a:ext cx="5305943"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 name="Objekt 22">
            <a:extLst>
              <a:ext uri="{FF2B5EF4-FFF2-40B4-BE49-F238E27FC236}">
                <a16:creationId xmlns:a16="http://schemas.microsoft.com/office/drawing/2014/main" id="{27DA45F2-25CB-E299-DDF5-AA0699517498}"/>
              </a:ext>
            </a:extLst>
          </p:cNvPr>
          <p:cNvGraphicFramePr>
            <a:graphicFrameLocks noChangeAspect="1"/>
          </p:cNvGraphicFramePr>
          <p:nvPr>
            <p:extLst>
              <p:ext uri="{D42A27DB-BD31-4B8C-83A1-F6EECF244321}">
                <p14:modId xmlns:p14="http://schemas.microsoft.com/office/powerpoint/2010/main" val="1203895320"/>
              </p:ext>
            </p:extLst>
          </p:nvPr>
        </p:nvGraphicFramePr>
        <p:xfrm>
          <a:off x="6679635" y="3647336"/>
          <a:ext cx="1619250" cy="552450"/>
        </p:xfrm>
        <a:graphic>
          <a:graphicData uri="http://schemas.openxmlformats.org/presentationml/2006/ole">
            <mc:AlternateContent xmlns:mc="http://schemas.openxmlformats.org/markup-compatibility/2006">
              <mc:Choice xmlns:v="urn:schemas-microsoft-com:vml" Requires="v">
                <p:oleObj name="Equation" r:id="rId22" imgW="863280" imgH="291960" progId="Equation.DSMT4">
                  <p:embed/>
                </p:oleObj>
              </mc:Choice>
              <mc:Fallback>
                <p:oleObj name="Equation" r:id="rId22" imgW="863280" imgH="291960" progId="Equation.DSMT4">
                  <p:embed/>
                  <p:pic>
                    <p:nvPicPr>
                      <p:cNvPr id="19" name="Objekt 18">
                        <a:extLst>
                          <a:ext uri="{FF2B5EF4-FFF2-40B4-BE49-F238E27FC236}">
                            <a16:creationId xmlns:a16="http://schemas.microsoft.com/office/drawing/2014/main" id="{DF2383A5-D361-1809-6F03-95ECF1721901}"/>
                          </a:ext>
                        </a:extLst>
                      </p:cNvPr>
                      <p:cNvPicPr>
                        <a:picLocks noChangeAspect="1" noChangeArrowheads="1"/>
                      </p:cNvPicPr>
                      <p:nvPr/>
                    </p:nvPicPr>
                    <p:blipFill>
                      <a:blip r:embed="rId23"/>
                      <a:srcRect/>
                      <a:stretch>
                        <a:fillRect/>
                      </a:stretch>
                    </p:blipFill>
                    <p:spPr bwMode="auto">
                      <a:xfrm>
                        <a:off x="6679635" y="3647336"/>
                        <a:ext cx="161925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7553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569AD-AF34-2135-E329-B2911EE90030}"/>
              </a:ext>
            </a:extLst>
          </p:cNvPr>
          <p:cNvSpPr>
            <a:spLocks noGrp="1"/>
          </p:cNvSpPr>
          <p:nvPr>
            <p:ph type="title"/>
          </p:nvPr>
        </p:nvSpPr>
        <p:spPr>
          <a:xfrm>
            <a:off x="1091547" y="175637"/>
            <a:ext cx="10515600" cy="1325563"/>
          </a:xfrm>
        </p:spPr>
        <p:txBody>
          <a:bodyPr>
            <a:normAutofit/>
          </a:bodyPr>
          <a:lstStyle/>
          <a:p>
            <a:r>
              <a:rPr lang="cs-CZ" sz="4000" dirty="0"/>
              <a:t>Vlastní čas a souřadnicový čas</a:t>
            </a:r>
          </a:p>
        </p:txBody>
      </p:sp>
      <p:sp>
        <p:nvSpPr>
          <p:cNvPr id="4" name="Rectangle 2">
            <a:extLst>
              <a:ext uri="{FF2B5EF4-FFF2-40B4-BE49-F238E27FC236}">
                <a16:creationId xmlns:a16="http://schemas.microsoft.com/office/drawing/2014/main" id="{018CA675-0A2E-5942-81D8-3A735244A2A7}"/>
              </a:ext>
            </a:extLst>
          </p:cNvPr>
          <p:cNvSpPr>
            <a:spLocks noChangeArrowheads="1"/>
          </p:cNvSpPr>
          <p:nvPr/>
        </p:nvSpPr>
        <p:spPr bwMode="auto">
          <a:xfrm>
            <a:off x="2068475" y="1862094"/>
            <a:ext cx="109457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a:extLst>
              <a:ext uri="{FF2B5EF4-FFF2-40B4-BE49-F238E27FC236}">
                <a16:creationId xmlns:a16="http://schemas.microsoft.com/office/drawing/2014/main" id="{DA5ECBEF-B8D4-3F7E-8E27-F04A5422D3D5}"/>
              </a:ext>
            </a:extLst>
          </p:cNvPr>
          <p:cNvGraphicFramePr>
            <a:graphicFrameLocks noChangeAspect="1"/>
          </p:cNvGraphicFramePr>
          <p:nvPr>
            <p:extLst>
              <p:ext uri="{D42A27DB-BD31-4B8C-83A1-F6EECF244321}">
                <p14:modId xmlns:p14="http://schemas.microsoft.com/office/powerpoint/2010/main" val="1977055102"/>
              </p:ext>
            </p:extLst>
          </p:nvPr>
        </p:nvGraphicFramePr>
        <p:xfrm>
          <a:off x="2386761" y="1221256"/>
          <a:ext cx="4532244" cy="1496496"/>
        </p:xfrm>
        <a:graphic>
          <a:graphicData uri="http://schemas.openxmlformats.org/presentationml/2006/ole">
            <mc:AlternateContent xmlns:mc="http://schemas.openxmlformats.org/markup-compatibility/2006">
              <mc:Choice xmlns:v="urn:schemas-microsoft-com:vml" Requires="v">
                <p:oleObj name="Equation" r:id="rId3" imgW="2578100" imgH="850900" progId="Equation.DSMT4">
                  <p:embed/>
                </p:oleObj>
              </mc:Choice>
              <mc:Fallback>
                <p:oleObj name="Equation" r:id="rId3" imgW="2578100" imgH="850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761" y="1221256"/>
                        <a:ext cx="4532244" cy="1496496"/>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CC7E0F69-DB7F-A76E-4937-58C720C447CE}"/>
              </a:ext>
            </a:extLst>
          </p:cNvPr>
          <p:cNvSpPr>
            <a:spLocks noChangeArrowheads="1"/>
          </p:cNvSpPr>
          <p:nvPr/>
        </p:nvSpPr>
        <p:spPr bwMode="auto">
          <a:xfrm>
            <a:off x="2736385" y="35788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7" name="Objekt 6">
            <a:extLst>
              <a:ext uri="{FF2B5EF4-FFF2-40B4-BE49-F238E27FC236}">
                <a16:creationId xmlns:a16="http://schemas.microsoft.com/office/drawing/2014/main" id="{85319694-2F74-A227-19A1-33216B81C9A8}"/>
              </a:ext>
            </a:extLst>
          </p:cNvPr>
          <p:cNvGraphicFramePr>
            <a:graphicFrameLocks noChangeAspect="1"/>
          </p:cNvGraphicFramePr>
          <p:nvPr>
            <p:extLst>
              <p:ext uri="{D42A27DB-BD31-4B8C-83A1-F6EECF244321}">
                <p14:modId xmlns:p14="http://schemas.microsoft.com/office/powerpoint/2010/main" val="444061548"/>
              </p:ext>
            </p:extLst>
          </p:nvPr>
        </p:nvGraphicFramePr>
        <p:xfrm>
          <a:off x="2386761" y="2867085"/>
          <a:ext cx="2043112" cy="971550"/>
        </p:xfrm>
        <a:graphic>
          <a:graphicData uri="http://schemas.openxmlformats.org/presentationml/2006/ole">
            <mc:AlternateContent xmlns:mc="http://schemas.openxmlformats.org/markup-compatibility/2006">
              <mc:Choice xmlns:v="urn:schemas-microsoft-com:vml" Requires="v">
                <p:oleObj name="Equation" r:id="rId5" imgW="1041120" imgH="495000" progId="Equation.DSMT4">
                  <p:embed/>
                </p:oleObj>
              </mc:Choice>
              <mc:Fallback>
                <p:oleObj name="Equation" r:id="rId5" imgW="1041120" imgH="495000" progId="Equation.DSMT4">
                  <p:embed/>
                  <p:pic>
                    <p:nvPicPr>
                      <p:cNvPr id="0" name="Object 3"/>
                      <p:cNvPicPr>
                        <a:picLocks noChangeAspect="1" noChangeArrowheads="1"/>
                      </p:cNvPicPr>
                      <p:nvPr/>
                    </p:nvPicPr>
                    <p:blipFill>
                      <a:blip r:embed="rId6"/>
                      <a:srcRect/>
                      <a:stretch>
                        <a:fillRect/>
                      </a:stretch>
                    </p:blipFill>
                    <p:spPr bwMode="auto">
                      <a:xfrm>
                        <a:off x="2386761" y="2867085"/>
                        <a:ext cx="2043112"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a:extLst>
              <a:ext uri="{FF2B5EF4-FFF2-40B4-BE49-F238E27FC236}">
                <a16:creationId xmlns:a16="http://schemas.microsoft.com/office/drawing/2014/main" id="{BD2BC8EF-EC7C-B56D-2E29-BCFB41055682}"/>
              </a:ext>
            </a:extLst>
          </p:cNvPr>
          <p:cNvSpPr>
            <a:spLocks noChangeArrowheads="1"/>
          </p:cNvSpPr>
          <p:nvPr/>
        </p:nvSpPr>
        <p:spPr bwMode="auto">
          <a:xfrm>
            <a:off x="5694270" y="3483428"/>
            <a:ext cx="14143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9" name="Objekt 8">
            <a:extLst>
              <a:ext uri="{FF2B5EF4-FFF2-40B4-BE49-F238E27FC236}">
                <a16:creationId xmlns:a16="http://schemas.microsoft.com/office/drawing/2014/main" id="{C0B0D7F9-B18A-8CE5-D5AB-348BD66C83D1}"/>
              </a:ext>
            </a:extLst>
          </p:cNvPr>
          <p:cNvGraphicFramePr>
            <a:graphicFrameLocks noChangeAspect="1"/>
          </p:cNvGraphicFramePr>
          <p:nvPr>
            <p:extLst>
              <p:ext uri="{D42A27DB-BD31-4B8C-83A1-F6EECF244321}">
                <p14:modId xmlns:p14="http://schemas.microsoft.com/office/powerpoint/2010/main" val="2554311586"/>
              </p:ext>
            </p:extLst>
          </p:nvPr>
        </p:nvGraphicFramePr>
        <p:xfrm>
          <a:off x="5958241" y="2755738"/>
          <a:ext cx="1502796" cy="1082897"/>
        </p:xfrm>
        <a:graphic>
          <a:graphicData uri="http://schemas.openxmlformats.org/presentationml/2006/ole">
            <mc:AlternateContent xmlns:mc="http://schemas.openxmlformats.org/markup-compatibility/2006">
              <mc:Choice xmlns:v="urn:schemas-microsoft-com:vml" Requires="v">
                <p:oleObj name="Equation" r:id="rId7" imgW="723586" imgH="520474" progId="Equation.DSMT4">
                  <p:embed/>
                </p:oleObj>
              </mc:Choice>
              <mc:Fallback>
                <p:oleObj name="Equation" r:id="rId7" imgW="723586" imgH="520474"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8241" y="2755738"/>
                        <a:ext cx="1502796" cy="1082897"/>
                      </a:xfrm>
                      <a:prstGeom prst="rect">
                        <a:avLst/>
                      </a:prstGeom>
                      <a:noFill/>
                    </p:spPr>
                  </p:pic>
                </p:oleObj>
              </mc:Fallback>
            </mc:AlternateContent>
          </a:graphicData>
        </a:graphic>
      </p:graphicFrame>
      <p:sp>
        <p:nvSpPr>
          <p:cNvPr id="10" name="TextovéPole 9">
            <a:extLst>
              <a:ext uri="{FF2B5EF4-FFF2-40B4-BE49-F238E27FC236}">
                <a16:creationId xmlns:a16="http://schemas.microsoft.com/office/drawing/2014/main" id="{FD477A79-7201-8256-1609-EFEC60C64872}"/>
              </a:ext>
            </a:extLst>
          </p:cNvPr>
          <p:cNvSpPr txBox="1"/>
          <p:nvPr/>
        </p:nvSpPr>
        <p:spPr>
          <a:xfrm>
            <a:off x="1899454" y="3748047"/>
            <a:ext cx="2978636" cy="369332"/>
          </a:xfrm>
          <a:prstGeom prst="rect">
            <a:avLst/>
          </a:prstGeom>
          <a:noFill/>
        </p:spPr>
        <p:txBody>
          <a:bodyPr wrap="none" rtlCol="0">
            <a:spAutoFit/>
          </a:bodyPr>
          <a:lstStyle/>
          <a:p>
            <a:r>
              <a:rPr lang="cs-CZ" dirty="0"/>
              <a:t>skalární „gravitační“ potenciál</a:t>
            </a:r>
          </a:p>
        </p:txBody>
      </p:sp>
      <p:sp>
        <p:nvSpPr>
          <p:cNvPr id="11" name="TextovéPole 10">
            <a:extLst>
              <a:ext uri="{FF2B5EF4-FFF2-40B4-BE49-F238E27FC236}">
                <a16:creationId xmlns:a16="http://schemas.microsoft.com/office/drawing/2014/main" id="{68427122-DCA0-477C-8D04-61B937262188}"/>
              </a:ext>
            </a:extLst>
          </p:cNvPr>
          <p:cNvSpPr txBox="1"/>
          <p:nvPr/>
        </p:nvSpPr>
        <p:spPr>
          <a:xfrm>
            <a:off x="5651683" y="3765197"/>
            <a:ext cx="3183564" cy="369332"/>
          </a:xfrm>
          <a:prstGeom prst="rect">
            <a:avLst/>
          </a:prstGeom>
          <a:noFill/>
        </p:spPr>
        <p:txBody>
          <a:bodyPr wrap="none" rtlCol="0">
            <a:spAutoFit/>
          </a:bodyPr>
          <a:lstStyle/>
          <a:p>
            <a:r>
              <a:rPr lang="cs-CZ" dirty="0"/>
              <a:t>vektorový „gravitační“ potenciál</a:t>
            </a:r>
          </a:p>
        </p:txBody>
      </p:sp>
      <p:sp>
        <p:nvSpPr>
          <p:cNvPr id="12" name="TextovéPole 11">
            <a:extLst>
              <a:ext uri="{FF2B5EF4-FFF2-40B4-BE49-F238E27FC236}">
                <a16:creationId xmlns:a16="http://schemas.microsoft.com/office/drawing/2014/main" id="{E4A4841E-ECA6-ED71-76B7-87E941C5AB24}"/>
              </a:ext>
            </a:extLst>
          </p:cNvPr>
          <p:cNvSpPr txBox="1"/>
          <p:nvPr/>
        </p:nvSpPr>
        <p:spPr>
          <a:xfrm>
            <a:off x="1091547" y="4293367"/>
            <a:ext cx="7384650" cy="646331"/>
          </a:xfrm>
          <a:prstGeom prst="rect">
            <a:avLst/>
          </a:prstGeom>
          <a:noFill/>
        </p:spPr>
        <p:txBody>
          <a:bodyPr wrap="none" rtlCol="0">
            <a:spAutoFit/>
          </a:bodyPr>
          <a:lstStyle/>
          <a:p>
            <a:r>
              <a:rPr lang="cs-CZ" dirty="0"/>
              <a:t>Potenciály jsou určeny vztažnou soustavou.</a:t>
            </a:r>
          </a:p>
          <a:p>
            <a:r>
              <a:rPr lang="cs-CZ" dirty="0"/>
              <a:t>Problémy s interpretací vzorce, co vlastně znamená „silnější“ gravitační pole?</a:t>
            </a:r>
          </a:p>
        </p:txBody>
      </p:sp>
      <p:pic>
        <p:nvPicPr>
          <p:cNvPr id="14" name="Obrázek 13">
            <a:extLst>
              <a:ext uri="{FF2B5EF4-FFF2-40B4-BE49-F238E27FC236}">
                <a16:creationId xmlns:a16="http://schemas.microsoft.com/office/drawing/2014/main" id="{0AB0AD91-7C21-1F13-6133-C81A2B485F2A}"/>
              </a:ext>
            </a:extLst>
          </p:cNvPr>
          <p:cNvPicPr>
            <a:picLocks noChangeAspect="1"/>
          </p:cNvPicPr>
          <p:nvPr/>
        </p:nvPicPr>
        <p:blipFill>
          <a:blip r:embed="rId9"/>
          <a:stretch>
            <a:fillRect/>
          </a:stretch>
        </p:blipFill>
        <p:spPr>
          <a:xfrm>
            <a:off x="9639980" y="291102"/>
            <a:ext cx="2143125" cy="2143125"/>
          </a:xfrm>
          <a:prstGeom prst="rect">
            <a:avLst/>
          </a:prstGeom>
        </p:spPr>
      </p:pic>
      <p:graphicFrame>
        <p:nvGraphicFramePr>
          <p:cNvPr id="3" name="Objekt 2">
            <a:extLst>
              <a:ext uri="{FF2B5EF4-FFF2-40B4-BE49-F238E27FC236}">
                <a16:creationId xmlns:a16="http://schemas.microsoft.com/office/drawing/2014/main" id="{869108F9-E4AA-DDAA-C72D-D17BADC5C294}"/>
              </a:ext>
            </a:extLst>
          </p:cNvPr>
          <p:cNvGraphicFramePr>
            <a:graphicFrameLocks noChangeAspect="1"/>
          </p:cNvGraphicFramePr>
          <p:nvPr>
            <p:extLst>
              <p:ext uri="{D42A27DB-BD31-4B8C-83A1-F6EECF244321}">
                <p14:modId xmlns:p14="http://schemas.microsoft.com/office/powerpoint/2010/main" val="3943594380"/>
              </p:ext>
            </p:extLst>
          </p:nvPr>
        </p:nvGraphicFramePr>
        <p:xfrm>
          <a:off x="4278198" y="5208545"/>
          <a:ext cx="2122487" cy="868363"/>
        </p:xfrm>
        <a:graphic>
          <a:graphicData uri="http://schemas.openxmlformats.org/presentationml/2006/ole">
            <mc:AlternateContent xmlns:mc="http://schemas.openxmlformats.org/markup-compatibility/2006">
              <mc:Choice xmlns:v="urn:schemas-microsoft-com:vml" Requires="v">
                <p:oleObj name="Equation" r:id="rId10" imgW="1117440" imgH="457200" progId="Equation.DSMT4">
                  <p:embed/>
                </p:oleObj>
              </mc:Choice>
              <mc:Fallback>
                <p:oleObj name="Equation" r:id="rId10" imgW="1117440" imgH="457200" progId="Equation.DSMT4">
                  <p:embed/>
                  <p:pic>
                    <p:nvPicPr>
                      <p:cNvPr id="0" name=""/>
                      <p:cNvPicPr/>
                      <p:nvPr/>
                    </p:nvPicPr>
                    <p:blipFill>
                      <a:blip r:embed="rId11"/>
                      <a:stretch>
                        <a:fillRect/>
                      </a:stretch>
                    </p:blipFill>
                    <p:spPr>
                      <a:xfrm>
                        <a:off x="4278198" y="5208545"/>
                        <a:ext cx="2122487" cy="868363"/>
                      </a:xfrm>
                      <a:prstGeom prst="rect">
                        <a:avLst/>
                      </a:prstGeom>
                    </p:spPr>
                  </p:pic>
                </p:oleObj>
              </mc:Fallback>
            </mc:AlternateContent>
          </a:graphicData>
        </a:graphic>
      </p:graphicFrame>
      <p:graphicFrame>
        <p:nvGraphicFramePr>
          <p:cNvPr id="13" name="Objekt 12">
            <a:extLst>
              <a:ext uri="{FF2B5EF4-FFF2-40B4-BE49-F238E27FC236}">
                <a16:creationId xmlns:a16="http://schemas.microsoft.com/office/drawing/2014/main" id="{752F8E2D-9448-73BB-1908-9B570AAC7948}"/>
              </a:ext>
            </a:extLst>
          </p:cNvPr>
          <p:cNvGraphicFramePr>
            <a:graphicFrameLocks noChangeAspect="1"/>
          </p:cNvGraphicFramePr>
          <p:nvPr>
            <p:extLst>
              <p:ext uri="{D42A27DB-BD31-4B8C-83A1-F6EECF244321}">
                <p14:modId xmlns:p14="http://schemas.microsoft.com/office/powerpoint/2010/main" val="2143368387"/>
              </p:ext>
            </p:extLst>
          </p:nvPr>
        </p:nvGraphicFramePr>
        <p:xfrm>
          <a:off x="6951197" y="5369381"/>
          <a:ext cx="1881188" cy="504825"/>
        </p:xfrm>
        <a:graphic>
          <a:graphicData uri="http://schemas.openxmlformats.org/presentationml/2006/ole">
            <mc:AlternateContent xmlns:mc="http://schemas.openxmlformats.org/markup-compatibility/2006">
              <mc:Choice xmlns:v="urn:schemas-microsoft-com:vml" Requires="v">
                <p:oleObj name="Equation" r:id="rId12" imgW="1002960" imgH="266400" progId="Equation.DSMT4">
                  <p:embed/>
                </p:oleObj>
              </mc:Choice>
              <mc:Fallback>
                <p:oleObj name="Equation" r:id="rId12" imgW="1002960" imgH="266400" progId="Equation.DSMT4">
                  <p:embed/>
                  <p:pic>
                    <p:nvPicPr>
                      <p:cNvPr id="19" name="Objekt 18">
                        <a:extLst>
                          <a:ext uri="{FF2B5EF4-FFF2-40B4-BE49-F238E27FC236}">
                            <a16:creationId xmlns:a16="http://schemas.microsoft.com/office/drawing/2014/main" id="{DF2383A5-D361-1809-6F03-95ECF1721901}"/>
                          </a:ext>
                        </a:extLst>
                      </p:cNvPr>
                      <p:cNvPicPr>
                        <a:picLocks noChangeAspect="1" noChangeArrowheads="1"/>
                      </p:cNvPicPr>
                      <p:nvPr/>
                    </p:nvPicPr>
                    <p:blipFill>
                      <a:blip r:embed="rId13"/>
                      <a:srcRect/>
                      <a:stretch>
                        <a:fillRect/>
                      </a:stretch>
                    </p:blipFill>
                    <p:spPr bwMode="auto">
                      <a:xfrm>
                        <a:off x="6951197" y="5369381"/>
                        <a:ext cx="1881188"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ovéPole 14">
            <a:extLst>
              <a:ext uri="{FF2B5EF4-FFF2-40B4-BE49-F238E27FC236}">
                <a16:creationId xmlns:a16="http://schemas.microsoft.com/office/drawing/2014/main" id="{BD1B5471-914F-D148-2B1B-573F78E30AD7}"/>
              </a:ext>
            </a:extLst>
          </p:cNvPr>
          <p:cNvSpPr txBox="1"/>
          <p:nvPr/>
        </p:nvSpPr>
        <p:spPr>
          <a:xfrm>
            <a:off x="1118096" y="5309537"/>
            <a:ext cx="2604431" cy="369332"/>
          </a:xfrm>
          <a:prstGeom prst="rect">
            <a:avLst/>
          </a:prstGeom>
          <a:noFill/>
        </p:spPr>
        <p:txBody>
          <a:bodyPr wrap="none" rtlCol="0">
            <a:spAutoFit/>
          </a:bodyPr>
          <a:lstStyle/>
          <a:p>
            <a:r>
              <a:rPr lang="cs-CZ" dirty="0"/>
              <a:t>pohybové rovnice částice:</a:t>
            </a:r>
          </a:p>
        </p:txBody>
      </p:sp>
    </p:spTree>
    <p:extLst>
      <p:ext uri="{BB962C8B-B14F-4D97-AF65-F5344CB8AC3E}">
        <p14:creationId xmlns:p14="http://schemas.microsoft.com/office/powerpoint/2010/main" val="422178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4DF68ADE-837B-B15B-35D6-D8EF22851C12}"/>
              </a:ext>
            </a:extLst>
          </p:cNvPr>
          <p:cNvPicPr>
            <a:picLocks noChangeAspect="1"/>
          </p:cNvPicPr>
          <p:nvPr/>
        </p:nvPicPr>
        <p:blipFill>
          <a:blip r:embed="rId3"/>
          <a:stretch>
            <a:fillRect/>
          </a:stretch>
        </p:blipFill>
        <p:spPr>
          <a:xfrm>
            <a:off x="1288832" y="3372429"/>
            <a:ext cx="3349219" cy="2695162"/>
          </a:xfrm>
          <a:prstGeom prst="rect">
            <a:avLst/>
          </a:prstGeom>
        </p:spPr>
      </p:pic>
      <p:sp>
        <p:nvSpPr>
          <p:cNvPr id="2" name="Nadpis 1">
            <a:extLst>
              <a:ext uri="{FF2B5EF4-FFF2-40B4-BE49-F238E27FC236}">
                <a16:creationId xmlns:a16="http://schemas.microsoft.com/office/drawing/2014/main" id="{985D932A-96CD-D5CF-FC18-B3BA7024A69A}"/>
              </a:ext>
            </a:extLst>
          </p:cNvPr>
          <p:cNvSpPr>
            <a:spLocks noGrp="1"/>
          </p:cNvSpPr>
          <p:nvPr>
            <p:ph type="title"/>
          </p:nvPr>
        </p:nvSpPr>
        <p:spPr/>
        <p:txBody>
          <a:bodyPr/>
          <a:lstStyle/>
          <a:p>
            <a:r>
              <a:rPr lang="cs-CZ" dirty="0"/>
              <a:t>Několik problémů</a:t>
            </a:r>
          </a:p>
        </p:txBody>
      </p:sp>
      <p:sp>
        <p:nvSpPr>
          <p:cNvPr id="4" name="TextovéPole 3">
            <a:extLst>
              <a:ext uri="{FF2B5EF4-FFF2-40B4-BE49-F238E27FC236}">
                <a16:creationId xmlns:a16="http://schemas.microsoft.com/office/drawing/2014/main" id="{9A723D62-5E90-64A7-3748-8DE84A5BB0AD}"/>
              </a:ext>
            </a:extLst>
          </p:cNvPr>
          <p:cNvSpPr txBox="1"/>
          <p:nvPr/>
        </p:nvSpPr>
        <p:spPr>
          <a:xfrm>
            <a:off x="838200" y="1690688"/>
            <a:ext cx="3290516" cy="1365117"/>
          </a:xfrm>
          <a:prstGeom prst="rect">
            <a:avLst/>
          </a:prstGeom>
          <a:noFill/>
        </p:spPr>
        <p:txBody>
          <a:bodyPr wrap="none" rtlCol="0">
            <a:spAutoFit/>
          </a:bodyPr>
          <a:lstStyle/>
          <a:p>
            <a:pPr marL="342900" indent="-342900">
              <a:lnSpc>
                <a:spcPct val="250000"/>
              </a:lnSpc>
              <a:buAutoNum type="arabicPeriod"/>
            </a:pPr>
            <a:r>
              <a:rPr lang="cs-CZ" dirty="0"/>
              <a:t>Mýlil se v roce 1905 Einstein?</a:t>
            </a:r>
          </a:p>
          <a:p>
            <a:pPr marL="342900" indent="-342900">
              <a:lnSpc>
                <a:spcPct val="250000"/>
              </a:lnSpc>
              <a:buAutoNum type="arabicPeriod"/>
            </a:pPr>
            <a:r>
              <a:rPr lang="cs-CZ" dirty="0"/>
              <a:t>Potenciál a intenzita</a:t>
            </a:r>
          </a:p>
        </p:txBody>
      </p:sp>
      <p:pic>
        <p:nvPicPr>
          <p:cNvPr id="5" name="Obrázek 4">
            <a:extLst>
              <a:ext uri="{FF2B5EF4-FFF2-40B4-BE49-F238E27FC236}">
                <a16:creationId xmlns:a16="http://schemas.microsoft.com/office/drawing/2014/main" id="{A652BE93-E314-1517-714B-D8BEB2A3EEAA}"/>
              </a:ext>
            </a:extLst>
          </p:cNvPr>
          <p:cNvPicPr>
            <a:picLocks noChangeAspect="1"/>
          </p:cNvPicPr>
          <p:nvPr/>
        </p:nvPicPr>
        <p:blipFill>
          <a:blip r:embed="rId4"/>
          <a:stretch>
            <a:fillRect/>
          </a:stretch>
        </p:blipFill>
        <p:spPr>
          <a:xfrm>
            <a:off x="9564738" y="849987"/>
            <a:ext cx="1345826" cy="1429288"/>
          </a:xfrm>
          <a:prstGeom prst="rect">
            <a:avLst/>
          </a:prstGeom>
        </p:spPr>
      </p:pic>
      <p:sp>
        <p:nvSpPr>
          <p:cNvPr id="7" name="TextovéPole 6">
            <a:extLst>
              <a:ext uri="{FF2B5EF4-FFF2-40B4-BE49-F238E27FC236}">
                <a16:creationId xmlns:a16="http://schemas.microsoft.com/office/drawing/2014/main" id="{4BF3D0EA-B017-53E2-D550-725F35AE0A4E}"/>
              </a:ext>
            </a:extLst>
          </p:cNvPr>
          <p:cNvSpPr txBox="1"/>
          <p:nvPr/>
        </p:nvSpPr>
        <p:spPr>
          <a:xfrm>
            <a:off x="9564738" y="2373868"/>
            <a:ext cx="2535115" cy="369332"/>
          </a:xfrm>
          <a:prstGeom prst="rect">
            <a:avLst/>
          </a:prstGeom>
          <a:noFill/>
        </p:spPr>
        <p:txBody>
          <a:bodyPr wrap="square">
            <a:spAutoFit/>
          </a:bodyPr>
          <a:lstStyle/>
          <a:p>
            <a:r>
              <a:rPr lang="cs-CZ" dirty="0"/>
              <a:t>Wolfgang </a:t>
            </a:r>
            <a:r>
              <a:rPr lang="cs-CZ" dirty="0" err="1"/>
              <a:t>Rindler</a:t>
            </a:r>
            <a:endParaRPr lang="cs-CZ" dirty="0"/>
          </a:p>
        </p:txBody>
      </p:sp>
      <p:pic>
        <p:nvPicPr>
          <p:cNvPr id="9" name="Obrázek 8">
            <a:extLst>
              <a:ext uri="{FF2B5EF4-FFF2-40B4-BE49-F238E27FC236}">
                <a16:creationId xmlns:a16="http://schemas.microsoft.com/office/drawing/2014/main" id="{4A685F68-88F1-775E-30E1-9EF96BD8A0FA}"/>
              </a:ext>
            </a:extLst>
          </p:cNvPr>
          <p:cNvPicPr>
            <a:picLocks noChangeAspect="1"/>
          </p:cNvPicPr>
          <p:nvPr/>
        </p:nvPicPr>
        <p:blipFill>
          <a:blip r:embed="rId5"/>
          <a:stretch>
            <a:fillRect/>
          </a:stretch>
        </p:blipFill>
        <p:spPr>
          <a:xfrm>
            <a:off x="9758104" y="4114801"/>
            <a:ext cx="1306391" cy="1975415"/>
          </a:xfrm>
          <a:prstGeom prst="rect">
            <a:avLst/>
          </a:prstGeom>
        </p:spPr>
      </p:pic>
      <p:pic>
        <p:nvPicPr>
          <p:cNvPr id="11" name="Obrázek 10">
            <a:extLst>
              <a:ext uri="{FF2B5EF4-FFF2-40B4-BE49-F238E27FC236}">
                <a16:creationId xmlns:a16="http://schemas.microsoft.com/office/drawing/2014/main" id="{9181B976-E25B-2BC1-0327-47C33E31E7D9}"/>
              </a:ext>
            </a:extLst>
          </p:cNvPr>
          <p:cNvPicPr>
            <a:picLocks noChangeAspect="1"/>
          </p:cNvPicPr>
          <p:nvPr/>
        </p:nvPicPr>
        <p:blipFill>
          <a:blip r:embed="rId6"/>
          <a:stretch>
            <a:fillRect/>
          </a:stretch>
        </p:blipFill>
        <p:spPr>
          <a:xfrm>
            <a:off x="5879339" y="839721"/>
            <a:ext cx="3349219" cy="3067050"/>
          </a:xfrm>
          <a:prstGeom prst="rect">
            <a:avLst/>
          </a:prstGeom>
        </p:spPr>
      </p:pic>
      <p:pic>
        <p:nvPicPr>
          <p:cNvPr id="12" name="Obrázek 11">
            <a:extLst>
              <a:ext uri="{FF2B5EF4-FFF2-40B4-BE49-F238E27FC236}">
                <a16:creationId xmlns:a16="http://schemas.microsoft.com/office/drawing/2014/main" id="{0FD51890-832C-E0FC-9CCE-3A8655D30B5B}"/>
              </a:ext>
            </a:extLst>
          </p:cNvPr>
          <p:cNvPicPr>
            <a:picLocks noChangeAspect="1"/>
          </p:cNvPicPr>
          <p:nvPr/>
        </p:nvPicPr>
        <p:blipFill>
          <a:blip r:embed="rId7"/>
          <a:stretch>
            <a:fillRect/>
          </a:stretch>
        </p:blipFill>
        <p:spPr>
          <a:xfrm>
            <a:off x="5938042" y="4336054"/>
            <a:ext cx="3290516" cy="1731537"/>
          </a:xfrm>
          <a:prstGeom prst="rect">
            <a:avLst/>
          </a:prstGeom>
        </p:spPr>
      </p:pic>
    </p:spTree>
    <p:extLst>
      <p:ext uri="{BB962C8B-B14F-4D97-AF65-F5344CB8AC3E}">
        <p14:creationId xmlns:p14="http://schemas.microsoft.com/office/powerpoint/2010/main" val="575969026"/>
      </p:ext>
    </p:extLst>
  </p:cSld>
  <p:clrMapOvr>
    <a:masterClrMapping/>
  </p:clrMapOvr>
</p:sld>
</file>

<file path=ppt/theme/theme1.xml><?xml version="1.0" encoding="utf-8"?>
<a:theme xmlns:a="http://schemas.openxmlformats.org/drawingml/2006/main" name="Motiv Office 2013–2022">
  <a:themeElements>
    <a:clrScheme name="Motiv 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711</TotalTime>
  <Words>2147</Words>
  <Application>Microsoft Office PowerPoint</Application>
  <PresentationFormat>Širokoúhlá obrazovka</PresentationFormat>
  <Paragraphs>138</Paragraphs>
  <Slides>13</Slides>
  <Notes>6</Notes>
  <HiddenSlides>1</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13</vt:i4>
      </vt:variant>
    </vt:vector>
  </HeadingPairs>
  <TitlesOfParts>
    <vt:vector size="20" baseType="lpstr">
      <vt:lpstr>Aptos</vt:lpstr>
      <vt:lpstr>Arial</vt:lpstr>
      <vt:lpstr>Calibri</vt:lpstr>
      <vt:lpstr>Calibri </vt:lpstr>
      <vt:lpstr>Calibri Light</vt:lpstr>
      <vt:lpstr>Motiv Office 2013–2022</vt:lpstr>
      <vt:lpstr>Equation</vt:lpstr>
      <vt:lpstr>Prostoročas, prostor a čas</vt:lpstr>
      <vt:lpstr>Prezentace aplikace PowerPoint</vt:lpstr>
      <vt:lpstr>Steven Weinberg (laureát Nobelovy ceny): </vt:lpstr>
      <vt:lpstr>Prostoročas:  Newton a Einstein</vt:lpstr>
      <vt:lpstr>Vztažné soustavy Møller, Landau- Lifšic </vt:lpstr>
      <vt:lpstr>Ideální hodiny</vt:lpstr>
      <vt:lpstr>Prostor</vt:lpstr>
      <vt:lpstr>Vlastní čas a souřadnicový čas</vt:lpstr>
      <vt:lpstr>Několik problémů</vt:lpstr>
      <vt:lpstr>Stěžejní role  Dopplera  jevu</vt:lpstr>
      <vt:lpstr>Zpomalují se pohybující se hodiny?</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Jindřiška Svobodová</dc:creator>
  <cp:lastModifiedBy>Jindřiška Svobodová</cp:lastModifiedBy>
  <cp:revision>127</cp:revision>
  <cp:lastPrinted>2024-08-19T14:10:01Z</cp:lastPrinted>
  <dcterms:created xsi:type="dcterms:W3CDTF">2024-08-19T08:53:46Z</dcterms:created>
  <dcterms:modified xsi:type="dcterms:W3CDTF">2024-08-22T05:39:18Z</dcterms:modified>
</cp:coreProperties>
</file>