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305" r:id="rId3"/>
    <p:sldId id="257" r:id="rId4"/>
    <p:sldId id="258" r:id="rId5"/>
    <p:sldId id="259" r:id="rId6"/>
    <p:sldId id="260" r:id="rId7"/>
    <p:sldId id="400" r:id="rId8"/>
    <p:sldId id="401" r:id="rId9"/>
    <p:sldId id="381" r:id="rId10"/>
    <p:sldId id="442" r:id="rId11"/>
    <p:sldId id="447" r:id="rId12"/>
    <p:sldId id="435" r:id="rId13"/>
    <p:sldId id="312" r:id="rId14"/>
    <p:sldId id="322" r:id="rId15"/>
    <p:sldId id="397" r:id="rId16"/>
    <p:sldId id="444" r:id="rId17"/>
    <p:sldId id="363" r:id="rId18"/>
    <p:sldId id="364" r:id="rId19"/>
    <p:sldId id="365" r:id="rId20"/>
    <p:sldId id="450" r:id="rId21"/>
    <p:sldId id="451" r:id="rId22"/>
    <p:sldId id="368" r:id="rId23"/>
    <p:sldId id="445" r:id="rId24"/>
    <p:sldId id="443" r:id="rId25"/>
    <p:sldId id="446" r:id="rId26"/>
    <p:sldId id="265" r:id="rId27"/>
    <p:sldId id="458" r:id="rId28"/>
    <p:sldId id="269" r:id="rId29"/>
    <p:sldId id="270" r:id="rId30"/>
    <p:sldId id="273" r:id="rId31"/>
    <p:sldId id="460" r:id="rId32"/>
    <p:sldId id="459" r:id="rId33"/>
    <p:sldId id="452" r:id="rId34"/>
    <p:sldId id="453" r:id="rId35"/>
    <p:sldId id="454" r:id="rId36"/>
    <p:sldId id="455" r:id="rId37"/>
    <p:sldId id="457" r:id="rId38"/>
    <p:sldId id="456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F58E3-920F-4E8F-BAF9-A1BA8F8A1C3D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58957-5CD6-4212-A972-64E933612B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6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04F98-B20D-44AC-A890-EEA5F409F1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434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82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31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312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9481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053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85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926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040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95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392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681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71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66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985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50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33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0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A6A70ED-5617-44A6-BA3B-D6381CB7E409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68011-9E30-4DEC-936C-7DD21E832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437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gif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gif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7" Type="http://schemas.openxmlformats.org/officeDocument/2006/relationships/image" Target="../media/image59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2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0.wmf"/><Relationship Id="rId7" Type="http://schemas.openxmlformats.org/officeDocument/2006/relationships/image" Target="../media/image72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2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7" Type="http://schemas.openxmlformats.org/officeDocument/2006/relationships/image" Target="../media/image78.png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gi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image" Target="../media/image79.wmf"/><Relationship Id="rId7" Type="http://schemas.openxmlformats.org/officeDocument/2006/relationships/image" Target="../media/image82.e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11" Type="http://schemas.openxmlformats.org/officeDocument/2006/relationships/image" Target="../media/image84.wmf"/><Relationship Id="rId5" Type="http://schemas.openxmlformats.org/officeDocument/2006/relationships/image" Target="../media/image80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83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89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jpeg"/><Relationship Id="rId4" Type="http://schemas.openxmlformats.org/officeDocument/2006/relationships/image" Target="../media/image8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wmf"/><Relationship Id="rId7" Type="http://schemas.openxmlformats.org/officeDocument/2006/relationships/image" Target="../media/image15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4.wmf"/><Relationship Id="rId10" Type="http://schemas.openxmlformats.org/officeDocument/2006/relationships/image" Target="../media/image17.w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18.wmf"/><Relationship Id="rId7" Type="http://schemas.openxmlformats.org/officeDocument/2006/relationships/image" Target="../media/image20.wmf"/><Relationship Id="rId12" Type="http://schemas.openxmlformats.org/officeDocument/2006/relationships/image" Target="../media/image24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3.emf"/><Relationship Id="rId5" Type="http://schemas.openxmlformats.org/officeDocument/2006/relationships/image" Target="../media/image19.wmf"/><Relationship Id="rId10" Type="http://schemas.openxmlformats.org/officeDocument/2006/relationships/image" Target="../media/image22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10069772" cy="1771261"/>
          </a:xfrm>
        </p:spPr>
        <p:txBody>
          <a:bodyPr/>
          <a:lstStyle/>
          <a:p>
            <a:r>
              <a:rPr lang="cs-CZ" sz="6000" dirty="0" err="1"/>
              <a:t>Attosekundová</a:t>
            </a:r>
            <a:r>
              <a:rPr lang="cs-CZ" sz="6000" dirty="0"/>
              <a:t> fyzika a metrologie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3429000"/>
            <a:ext cx="8825658" cy="2209800"/>
          </a:xfrm>
        </p:spPr>
        <p:txBody>
          <a:bodyPr/>
          <a:lstStyle/>
          <a:p>
            <a:r>
              <a:rPr lang="cs-CZ" dirty="0">
                <a:latin typeface="+mn-lt"/>
              </a:rPr>
              <a:t>Doc. RNDr. Martin Kozák, Ph.D.</a:t>
            </a:r>
          </a:p>
          <a:p>
            <a:r>
              <a:rPr lang="cs-CZ" dirty="0">
                <a:latin typeface="+mn-lt"/>
              </a:rPr>
              <a:t>Katedra chemické fyziky a optiky, MFF UK, Praha</a:t>
            </a:r>
          </a:p>
          <a:p>
            <a:endParaRPr lang="cs-CZ" dirty="0">
              <a:latin typeface="+mn-lt"/>
            </a:endParaRPr>
          </a:p>
          <a:p>
            <a:r>
              <a:rPr lang="cs-CZ" dirty="0">
                <a:latin typeface="+mn-lt"/>
              </a:rPr>
              <a:t>XXI. SEMINÁŘ O FILOSOFICKÝCH OTÁZKÁCH MATEMATIKY A FYZIKY</a:t>
            </a:r>
          </a:p>
          <a:p>
            <a:r>
              <a:rPr lang="cs-CZ" dirty="0">
                <a:latin typeface="+mn-lt"/>
              </a:rPr>
              <a:t>20.8.2024, Velké Meziříčí</a:t>
            </a:r>
          </a:p>
        </p:txBody>
      </p:sp>
    </p:spTree>
    <p:extLst>
      <p:ext uri="{BB962C8B-B14F-4D97-AF65-F5344CB8AC3E}">
        <p14:creationId xmlns:p14="http://schemas.microsoft.com/office/powerpoint/2010/main" val="349555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DA94816-05F9-E760-F2FF-D379FB952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36" y="1457206"/>
            <a:ext cx="4724271" cy="3933125"/>
          </a:xfrm>
          <a:prstGeom prst="rect">
            <a:avLst/>
          </a:prstGeom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7A513AA8-6A00-D8E9-275D-3DF4159406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9286" y="1445269"/>
          <a:ext cx="4735079" cy="544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81080" imgH="228600" progId="Equation.DSMT4">
                  <p:embed/>
                </p:oleObj>
              </mc:Choice>
              <mc:Fallback>
                <p:oleObj name="Equation" r:id="rId3" imgW="1981080" imgH="228600" progId="Equation.DSMT4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7A513AA8-6A00-D8E9-275D-3DF4159406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39286" y="1445269"/>
                        <a:ext cx="4735079" cy="54467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Nadpis 1">
            <a:extLst>
              <a:ext uri="{FF2B5EF4-FFF2-40B4-BE49-F238E27FC236}">
                <a16:creationId xmlns:a16="http://schemas.microsoft.com/office/drawing/2014/main" id="{1E3F3FC4-CA9A-8EFB-CEEB-2EB2EAF5F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38" y="229421"/>
            <a:ext cx="10015888" cy="1064277"/>
          </a:xfrm>
        </p:spPr>
        <p:txBody>
          <a:bodyPr/>
          <a:lstStyle/>
          <a:p>
            <a:r>
              <a:rPr lang="cs-CZ" dirty="0"/>
              <a:t>Světlo jako elektromagnetické vlnění</a:t>
            </a:r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ED80A6B1-DDCD-8BCA-E40A-01BC8F3F50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9286" y="2238415"/>
          <a:ext cx="3136810" cy="870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82680" imgH="355320" progId="Equation.DSMT4">
                  <p:embed/>
                </p:oleObj>
              </mc:Choice>
              <mc:Fallback>
                <p:oleObj name="Equation" r:id="rId5" imgW="1282680" imgH="355320" progId="Equation.DSMT4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ED80A6B1-DDCD-8BCA-E40A-01BC8F3F50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39286" y="2238415"/>
                        <a:ext cx="3136810" cy="87083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5F80AC36-7B4A-C0F4-66C0-23A8785A49C1}"/>
              </a:ext>
            </a:extLst>
          </p:cNvPr>
          <p:cNvCxnSpPr>
            <a:cxnSpLocks/>
          </p:cNvCxnSpPr>
          <p:nvPr/>
        </p:nvCxnSpPr>
        <p:spPr>
          <a:xfrm flipH="1" flipV="1">
            <a:off x="6636774" y="2910348"/>
            <a:ext cx="452284" cy="972904"/>
          </a:xfrm>
          <a:prstGeom prst="straightConnector1">
            <a:avLst/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2B0CC15-D923-4BA6-C99F-9DB32CB19880}"/>
              </a:ext>
            </a:extLst>
          </p:cNvPr>
          <p:cNvSpPr txBox="1"/>
          <p:nvPr/>
        </p:nvSpPr>
        <p:spPr>
          <a:xfrm>
            <a:off x="6439285" y="3883252"/>
            <a:ext cx="5054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+mj-lt"/>
              </a:rPr>
              <a:t>Rychlost šíření světla – jedna ze základních fyzikálních konstant </a:t>
            </a:r>
            <a:r>
              <a:rPr lang="cs-CZ" sz="2000" i="1" dirty="0">
                <a:latin typeface="+mj-lt"/>
              </a:rPr>
              <a:t>c</a:t>
            </a:r>
            <a:r>
              <a:rPr lang="cs-CZ" sz="2000" dirty="0">
                <a:latin typeface="+mj-lt"/>
              </a:rPr>
              <a:t>=299792458 m/s 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F7C9C046-111C-F4C1-F88C-2BA69D144924}"/>
              </a:ext>
            </a:extLst>
          </p:cNvPr>
          <p:cNvCxnSpPr>
            <a:cxnSpLocks/>
          </p:cNvCxnSpPr>
          <p:nvPr/>
        </p:nvCxnSpPr>
        <p:spPr>
          <a:xfrm flipH="1" flipV="1">
            <a:off x="7201286" y="2610159"/>
            <a:ext cx="837465" cy="588850"/>
          </a:xfrm>
          <a:prstGeom prst="straightConnector1">
            <a:avLst/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96164B6-8B9C-C79F-6B9B-37133AC95856}"/>
              </a:ext>
            </a:extLst>
          </p:cNvPr>
          <p:cNvSpPr txBox="1"/>
          <p:nvPr/>
        </p:nvSpPr>
        <p:spPr>
          <a:xfrm>
            <a:off x="7968202" y="3134500"/>
            <a:ext cx="19762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+mj-lt"/>
              </a:rPr>
              <a:t>Vlnová délka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4DABCC60-5AFA-CFC1-48E3-B3402EF5FF17}"/>
              </a:ext>
            </a:extLst>
          </p:cNvPr>
          <p:cNvCxnSpPr>
            <a:cxnSpLocks/>
          </p:cNvCxnSpPr>
          <p:nvPr/>
        </p:nvCxnSpPr>
        <p:spPr>
          <a:xfrm flipH="1" flipV="1">
            <a:off x="7158473" y="3057494"/>
            <a:ext cx="518317" cy="498742"/>
          </a:xfrm>
          <a:prstGeom prst="straightConnector1">
            <a:avLst/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3947D27-784B-1802-52D0-A8142DE7D15F}"/>
              </a:ext>
            </a:extLst>
          </p:cNvPr>
          <p:cNvSpPr txBox="1"/>
          <p:nvPr/>
        </p:nvSpPr>
        <p:spPr>
          <a:xfrm>
            <a:off x="7637061" y="3486878"/>
            <a:ext cx="26001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+mj-lt"/>
              </a:rPr>
              <a:t>Časová perioda</a:t>
            </a:r>
          </a:p>
        </p:txBody>
      </p:sp>
    </p:spTree>
    <p:extLst>
      <p:ext uri="{BB962C8B-B14F-4D97-AF65-F5344CB8AC3E}">
        <p14:creationId xmlns:p14="http://schemas.microsoft.com/office/powerpoint/2010/main" val="172937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0FB761-133F-5050-E912-14747D654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98" y="231999"/>
            <a:ext cx="10461523" cy="1064277"/>
          </a:xfrm>
        </p:spPr>
        <p:txBody>
          <a:bodyPr/>
          <a:lstStyle/>
          <a:p>
            <a:r>
              <a:rPr lang="cs-CZ" dirty="0"/>
              <a:t>Světlo jako elektromagnetické vlnění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0A3F41-DFA9-F4F1-C814-F130A9C44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744" y="1296277"/>
            <a:ext cx="5716223" cy="4602136"/>
          </a:xfrm>
        </p:spPr>
        <p:txBody>
          <a:bodyPr>
            <a:normAutofit/>
          </a:bodyPr>
          <a:lstStyle/>
          <a:p>
            <a:r>
              <a:rPr lang="cs-CZ" dirty="0"/>
              <a:t>Vlastnosti světelných vln:</a:t>
            </a:r>
          </a:p>
          <a:p>
            <a:r>
              <a:rPr lang="cs-CZ" dirty="0"/>
              <a:t>Vlnová délka </a:t>
            </a:r>
            <a:r>
              <a:rPr lang="el-GR" i="1" dirty="0"/>
              <a:t>λ</a:t>
            </a:r>
            <a:r>
              <a:rPr lang="cs-CZ" dirty="0"/>
              <a:t> – spojená s barvou světla</a:t>
            </a:r>
          </a:p>
          <a:p>
            <a:r>
              <a:rPr lang="cs-CZ" dirty="0"/>
              <a:t>Frekvence – 1/</a:t>
            </a:r>
            <a:r>
              <a:rPr lang="cs-CZ" i="1" dirty="0"/>
              <a:t>T</a:t>
            </a:r>
            <a:r>
              <a:rPr lang="cs-CZ" dirty="0"/>
              <a:t>, kde </a:t>
            </a:r>
            <a:r>
              <a:rPr lang="cs-CZ" i="1" dirty="0"/>
              <a:t>T</a:t>
            </a:r>
            <a:r>
              <a:rPr lang="cs-CZ" dirty="0"/>
              <a:t> je časová perioda vlny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765253-8117-20C2-2D53-63AED9316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5" y="3180376"/>
            <a:ext cx="4590670" cy="34430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AF39A8-F4EB-1D89-D34A-56DE64C75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16" y="965299"/>
            <a:ext cx="3795668" cy="576466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B3244EB-DBEA-900E-1C31-0AEDA4D94641}"/>
              </a:ext>
            </a:extLst>
          </p:cNvPr>
          <p:cNvSpPr/>
          <p:nvPr/>
        </p:nvSpPr>
        <p:spPr>
          <a:xfrm>
            <a:off x="6915612" y="3029170"/>
            <a:ext cx="1013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>
                <a:latin typeface="+mj-lt"/>
              </a:rPr>
              <a:t>10</a:t>
            </a:r>
            <a:r>
              <a:rPr lang="cs-CZ" sz="2000" baseline="30000">
                <a:latin typeface="+mj-lt"/>
              </a:rPr>
              <a:t>15</a:t>
            </a:r>
            <a:r>
              <a:rPr lang="cs-CZ" sz="2000">
                <a:latin typeface="+mj-lt"/>
              </a:rPr>
              <a:t> Hz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E836076-9E60-EC60-782F-24A2B5E6DE3B}"/>
              </a:ext>
            </a:extLst>
          </p:cNvPr>
          <p:cNvSpPr txBox="1"/>
          <p:nvPr/>
        </p:nvSpPr>
        <p:spPr>
          <a:xfrm>
            <a:off x="9332386" y="4405559"/>
            <a:ext cx="3505200" cy="1871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Goudy Old Style" panose="02020502050305020303" pitchFamily="18" charset="0"/>
              <a:buNone/>
              <a:tabLst/>
              <a:defRPr/>
            </a:pPr>
            <a:r>
              <a:rPr lang="cs-CZ" sz="2000" dirty="0">
                <a:solidFill>
                  <a:srgbClr val="412D24"/>
                </a:solidFill>
                <a:latin typeface="+mj-lt"/>
              </a:rPr>
              <a:t>V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12D2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iditelné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412D2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světlo: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Goudy Old Style" panose="02020502050305020303" pitchFamily="18" charset="0"/>
              <a:buNone/>
              <a:tabLst/>
              <a:defRPr/>
            </a:pPr>
            <a:r>
              <a:rPr lang="el-GR" sz="2400" i="1" dirty="0">
                <a:solidFill>
                  <a:schemeClr val="bg1"/>
                </a:solidFill>
              </a:rPr>
              <a:t>λ</a:t>
            </a:r>
            <a:r>
              <a:rPr lang="cs-CZ" sz="2400" i="1" dirty="0">
                <a:solidFill>
                  <a:schemeClr val="bg1"/>
                </a:solidFill>
              </a:rPr>
              <a:t>=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412D2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400-700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12D2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nm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412D2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(10</a:t>
            </a:r>
            <a:r>
              <a:rPr kumimoji="0" lang="cs-CZ" sz="2000" b="0" i="0" u="none" strike="noStrike" kern="1200" cap="none" spc="0" normalizeH="0" baseline="30000" noProof="0" dirty="0">
                <a:ln>
                  <a:noFill/>
                </a:ln>
                <a:solidFill>
                  <a:srgbClr val="412D2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-7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412D2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Goudy Old Style" panose="02020502050305020303" pitchFamily="18" charset="0"/>
              <a:buNone/>
              <a:tabLst/>
              <a:defRPr/>
            </a:pPr>
            <a:r>
              <a:rPr lang="cs-CZ" sz="2000" dirty="0">
                <a:solidFill>
                  <a:srgbClr val="412D24"/>
                </a:solidFill>
                <a:latin typeface="+mj-lt"/>
              </a:rPr>
              <a:t>Časová perioda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Goudy Old Style" panose="02020502050305020303" pitchFamily="18" charset="0"/>
              <a:buNone/>
              <a:tabLst/>
              <a:defRPr/>
            </a:pPr>
            <a:r>
              <a:rPr lang="cs-CZ" sz="2000" i="1" dirty="0">
                <a:solidFill>
                  <a:srgbClr val="412D24"/>
                </a:solidFill>
                <a:latin typeface="+mj-lt"/>
              </a:rPr>
              <a:t>T=</a:t>
            </a:r>
            <a:r>
              <a:rPr lang="cs-CZ" sz="2000" dirty="0">
                <a:solidFill>
                  <a:srgbClr val="412D24"/>
                </a:solidFill>
                <a:latin typeface="+mj-lt"/>
              </a:rPr>
              <a:t>1-2</a:t>
            </a:r>
            <a:r>
              <a:rPr lang="cs-CZ" sz="2000" i="1" dirty="0">
                <a:solidFill>
                  <a:srgbClr val="412D24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412D24"/>
                </a:solidFill>
                <a:latin typeface="+mj-lt"/>
              </a:rPr>
              <a:t>fs</a:t>
            </a:r>
            <a:r>
              <a:rPr lang="cs-CZ" sz="2000" dirty="0">
                <a:solidFill>
                  <a:srgbClr val="412D24"/>
                </a:solidFill>
                <a:latin typeface="+mj-lt"/>
              </a:rPr>
              <a:t> (10</a:t>
            </a:r>
            <a:r>
              <a:rPr lang="cs-CZ" sz="2000" baseline="30000" dirty="0">
                <a:solidFill>
                  <a:srgbClr val="412D24"/>
                </a:solidFill>
                <a:latin typeface="+mj-lt"/>
              </a:rPr>
              <a:t>-15</a:t>
            </a:r>
            <a:r>
              <a:rPr lang="cs-CZ" sz="2000" dirty="0">
                <a:solidFill>
                  <a:srgbClr val="412D24"/>
                </a:solidFill>
                <a:latin typeface="+mj-lt"/>
              </a:rPr>
              <a:t> s)</a:t>
            </a:r>
          </a:p>
        </p:txBody>
      </p:sp>
    </p:spTree>
    <p:extLst>
      <p:ext uri="{BB962C8B-B14F-4D97-AF65-F5344CB8AC3E}">
        <p14:creationId xmlns:p14="http://schemas.microsoft.com/office/powerpoint/2010/main" val="775361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0FB761-133F-5050-E912-14747D654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24" y="231999"/>
            <a:ext cx="10658166" cy="1064277"/>
          </a:xfrm>
        </p:spPr>
        <p:txBody>
          <a:bodyPr/>
          <a:lstStyle/>
          <a:p>
            <a:r>
              <a:rPr lang="cs-CZ" dirty="0"/>
              <a:t>Světlo jako elektromagnetické vlnění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0A3F41-DFA9-F4F1-C814-F130A9C44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744" y="1296277"/>
            <a:ext cx="9076329" cy="4602136"/>
          </a:xfrm>
        </p:spPr>
        <p:txBody>
          <a:bodyPr>
            <a:normAutofit/>
          </a:bodyPr>
          <a:lstStyle/>
          <a:p>
            <a:r>
              <a:rPr lang="cs-CZ" dirty="0"/>
              <a:t>Vlastnosti světelných vln:</a:t>
            </a:r>
          </a:p>
          <a:p>
            <a:r>
              <a:rPr lang="cs-CZ" dirty="0"/>
              <a:t>Vlnová délka </a:t>
            </a:r>
            <a:r>
              <a:rPr lang="el-GR" i="1" dirty="0"/>
              <a:t>λ</a:t>
            </a:r>
            <a:r>
              <a:rPr lang="cs-CZ" dirty="0"/>
              <a:t> – spojená s barvou světla</a:t>
            </a:r>
          </a:p>
          <a:p>
            <a:r>
              <a:rPr lang="cs-CZ" dirty="0"/>
              <a:t>Koherence – schopnost světla interferovat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144E06A-902A-A502-3C20-A3C648022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46" y="2977421"/>
            <a:ext cx="4645218" cy="3561031"/>
          </a:xfrm>
          <a:prstGeom prst="rect">
            <a:avLst/>
          </a:prstGeom>
        </p:spPr>
      </p:pic>
      <p:pic>
        <p:nvPicPr>
          <p:cNvPr id="2050" name="Picture 2" descr="Double slit experiment :: Anton Paar Wiki">
            <a:extLst>
              <a:ext uri="{FF2B5EF4-FFF2-40B4-BE49-F238E27FC236}">
                <a16:creationId xmlns:a16="http://schemas.microsoft.com/office/drawing/2014/main" id="{A21FA77E-E2F2-67BC-D524-CA73783BB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173" y="2977421"/>
            <a:ext cx="4278840" cy="35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50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791109" y="1177925"/>
            <a:ext cx="8738557" cy="5339416"/>
          </a:xfrm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cap="none" dirty="0">
                <a:solidFill>
                  <a:schemeClr val="tx1"/>
                </a:solidFill>
              </a:rPr>
              <a:t>Fotografie s mechanickou závěrkou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cs-CZ" cap="none" dirty="0">
                <a:solidFill>
                  <a:schemeClr val="tx1"/>
                </a:solidFill>
              </a:rPr>
              <a:t>Časové rozlišení 1/1000 s (1 </a:t>
            </a:r>
            <a:r>
              <a:rPr lang="cs-CZ" cap="none" dirty="0" err="1">
                <a:solidFill>
                  <a:schemeClr val="tx1"/>
                </a:solidFill>
              </a:rPr>
              <a:t>ms</a:t>
            </a:r>
            <a:r>
              <a:rPr lang="cs-CZ" cap="none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0465" y="190379"/>
            <a:ext cx="9977535" cy="775780"/>
          </a:xfrm>
        </p:spPr>
        <p:txBody>
          <a:bodyPr>
            <a:noAutofit/>
          </a:bodyPr>
          <a:lstStyle/>
          <a:p>
            <a:r>
              <a:rPr lang="cs-CZ" sz="4200" dirty="0"/>
              <a:t>Časově-rozlišené zobrazování</a:t>
            </a:r>
          </a:p>
        </p:txBody>
      </p:sp>
      <p:sp>
        <p:nvSpPr>
          <p:cNvPr id="3" name="Obdélník 2"/>
          <p:cNvSpPr/>
          <p:nvPr/>
        </p:nvSpPr>
        <p:spPr>
          <a:xfrm>
            <a:off x="10239901" y="5817855"/>
            <a:ext cx="1587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/>
              <a:t>Eadweard</a:t>
            </a:r>
          </a:p>
          <a:p>
            <a:r>
              <a:rPr lang="cs-CZ"/>
              <a:t>Muybridge</a:t>
            </a:r>
          </a:p>
          <a:p>
            <a:r>
              <a:rPr lang="cs-CZ"/>
              <a:t>(1830-1904)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04" y="1766665"/>
            <a:ext cx="3387876" cy="216340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11" y="1766664"/>
            <a:ext cx="3373050" cy="21634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881" y="1779907"/>
            <a:ext cx="3365304" cy="214812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117" y="1770530"/>
            <a:ext cx="3358103" cy="215749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42" y="1766920"/>
            <a:ext cx="3354848" cy="21717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9196" y="1760380"/>
            <a:ext cx="3363589" cy="216764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5995" y="1771355"/>
            <a:ext cx="3363442" cy="216387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1461" y="1771354"/>
            <a:ext cx="3315029" cy="215667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1086" y="1777868"/>
            <a:ext cx="3305774" cy="215016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1214" y="1771353"/>
            <a:ext cx="3310306" cy="215667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2248" y="1771353"/>
            <a:ext cx="3350955" cy="216249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4332" y="1764716"/>
            <a:ext cx="3362568" cy="216331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033" y="4224445"/>
            <a:ext cx="1330859" cy="159341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784" y="4439736"/>
            <a:ext cx="3373050" cy="21634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22" y="1758342"/>
            <a:ext cx="3257788" cy="2169687"/>
          </a:xfrm>
          <a:prstGeom prst="rect">
            <a:avLst/>
          </a:prstGeom>
        </p:spPr>
      </p:pic>
      <p:pic>
        <p:nvPicPr>
          <p:cNvPr id="18" name="Picture 2" descr="undefined">
            <a:extLst>
              <a:ext uri="{FF2B5EF4-FFF2-40B4-BE49-F238E27FC236}">
                <a16:creationId xmlns:a16="http://schemas.microsoft.com/office/drawing/2014/main" id="{A6E70BAC-A1F6-3E62-5501-0A96F5DD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776" y="1758340"/>
            <a:ext cx="4503567" cy="21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04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725794" y="1121942"/>
            <a:ext cx="8738557" cy="5339416"/>
          </a:xfrm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cap="none" dirty="0">
                <a:solidFill>
                  <a:schemeClr val="tx1"/>
                </a:solidFill>
              </a:rPr>
              <a:t>Fotografie s bleskem – pomalý detektor + krátké osvětlení scény</a:t>
            </a:r>
          </a:p>
          <a:p>
            <a:pPr>
              <a:spcBef>
                <a:spcPts val="0"/>
              </a:spcBef>
            </a:pPr>
            <a:endParaRPr lang="cs-CZ" cap="none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cap="none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cap="none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cap="none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cap="none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cap="none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cap="none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cap="none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cap="none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cap="none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cs-CZ" cap="none" dirty="0">
                <a:solidFill>
                  <a:schemeClr val="tx1"/>
                </a:solidFill>
              </a:rPr>
              <a:t>											</a:t>
            </a:r>
          </a:p>
          <a:p>
            <a:pPr>
              <a:spcBef>
                <a:spcPts val="0"/>
              </a:spcBef>
            </a:pPr>
            <a:endParaRPr lang="cs-CZ" cap="none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cs-CZ" cap="none" dirty="0">
                <a:solidFill>
                  <a:schemeClr val="tx1"/>
                </a:solidFill>
              </a:rPr>
              <a:t>Časové rozlišení 1 </a:t>
            </a:r>
            <a:r>
              <a:rPr lang="el-GR" cap="none" dirty="0">
                <a:solidFill>
                  <a:schemeClr val="tx1"/>
                </a:solidFill>
              </a:rPr>
              <a:t>μ</a:t>
            </a:r>
            <a:r>
              <a:rPr lang="cs-CZ" cap="none" dirty="0">
                <a:solidFill>
                  <a:schemeClr val="tx1"/>
                </a:solidFill>
              </a:rPr>
              <a:t>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1136" y="190379"/>
            <a:ext cx="10089502" cy="775780"/>
          </a:xfrm>
        </p:spPr>
        <p:txBody>
          <a:bodyPr>
            <a:noAutofit/>
          </a:bodyPr>
          <a:lstStyle/>
          <a:p>
            <a:r>
              <a:rPr lang="cs-CZ" sz="4200" dirty="0"/>
              <a:t>Časově-rozlišené zobrazování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2942736" y="3354838"/>
            <a:ext cx="26483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>
                <a:latin typeface="+mj-lt"/>
              </a:rPr>
              <a:t>Harold E. </a:t>
            </a:r>
          </a:p>
          <a:p>
            <a:r>
              <a:rPr lang="cs-CZ" sz="2000">
                <a:latin typeface="+mj-lt"/>
              </a:rPr>
              <a:t>Edgerton, MIT</a:t>
            </a:r>
          </a:p>
          <a:p>
            <a:r>
              <a:rPr lang="cs-CZ" sz="2000">
                <a:latin typeface="+mj-lt"/>
              </a:rPr>
              <a:t>(1903-1990)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045" y="2490732"/>
            <a:ext cx="4616565" cy="39706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72" y="2028422"/>
            <a:ext cx="1647324" cy="13178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6" y="2028422"/>
            <a:ext cx="1859222" cy="270432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AF55ECB-2234-CCAD-1239-923DD433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45" y="1640065"/>
            <a:ext cx="2330141" cy="77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63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0BC9FD5-4F36-4009-5D9C-FAAE0E53D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1763128"/>
            <a:ext cx="8051090" cy="359023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15789BE-9F19-F65A-CCAE-BC1EEBC26EA3}"/>
              </a:ext>
            </a:extLst>
          </p:cNvPr>
          <p:cNvSpPr txBox="1"/>
          <p:nvPr/>
        </p:nvSpPr>
        <p:spPr>
          <a:xfrm>
            <a:off x="646111" y="1281081"/>
            <a:ext cx="104293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Fotografie s „laserovým bleskem“</a:t>
            </a:r>
            <a:endParaRPr lang="cs-CZ" sz="2000" b="1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7C1F5B3-7FAA-8AC3-F9AC-B0B0D694AA42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725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200" dirty="0"/>
              <a:t>Časově-rozlišené zobrazování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ED2AF15-7D61-DA43-5C47-6BB48E91AFE4}"/>
              </a:ext>
            </a:extLst>
          </p:cNvPr>
          <p:cNvSpPr/>
          <p:nvPr/>
        </p:nvSpPr>
        <p:spPr>
          <a:xfrm>
            <a:off x="2044924" y="5499973"/>
            <a:ext cx="21105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Theodor H. </a:t>
            </a:r>
            <a:r>
              <a:rPr lang="cs-CZ" sz="2000" dirty="0" err="1"/>
              <a:t>Maiman</a:t>
            </a:r>
            <a:endParaRPr lang="cs-CZ" sz="2000" dirty="0"/>
          </a:p>
          <a:p>
            <a:r>
              <a:rPr lang="cs-CZ" sz="2000" dirty="0"/>
              <a:t>(1927-2007)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353C6E-5CE8-3AD2-232F-9CB614A82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5377554"/>
            <a:ext cx="1260504" cy="1260504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CCFEBFF0-444C-11E4-9D8D-C280E9B005B8}"/>
              </a:ext>
            </a:extLst>
          </p:cNvPr>
          <p:cNvCxnSpPr>
            <a:cxnSpLocks/>
          </p:cNvCxnSpPr>
          <p:nvPr/>
        </p:nvCxnSpPr>
        <p:spPr>
          <a:xfrm flipV="1">
            <a:off x="1906615" y="4561257"/>
            <a:ext cx="388910" cy="1063166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0B98506E-49C3-5F62-916D-45610A08629C}"/>
              </a:ext>
            </a:extLst>
          </p:cNvPr>
          <p:cNvCxnSpPr>
            <a:cxnSpLocks/>
          </p:cNvCxnSpPr>
          <p:nvPr/>
        </p:nvCxnSpPr>
        <p:spPr>
          <a:xfrm flipH="1" flipV="1">
            <a:off x="4150984" y="4191000"/>
            <a:ext cx="1344941" cy="1816804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Pierre Agostini, Ferenc Krausz and Anne L'Huillier win 2023 Nobel Prize for  Physics – Physics World">
            <a:extLst>
              <a:ext uri="{FF2B5EF4-FFF2-40B4-BE49-F238E27FC236}">
                <a16:creationId xmlns:a16="http://schemas.microsoft.com/office/drawing/2014/main" id="{26B21A75-D49E-A381-8B60-35C50342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769" y="5392004"/>
            <a:ext cx="2248812" cy="126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2DA1C104-311A-554D-3ED7-DEA27908813E}"/>
              </a:ext>
            </a:extLst>
          </p:cNvPr>
          <p:cNvSpPr/>
          <p:nvPr/>
        </p:nvSpPr>
        <p:spPr>
          <a:xfrm>
            <a:off x="7944424" y="5499972"/>
            <a:ext cx="3923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Pierre </a:t>
            </a:r>
            <a:r>
              <a:rPr lang="cs-CZ" sz="2000" dirty="0" err="1"/>
              <a:t>Agostini</a:t>
            </a:r>
            <a:r>
              <a:rPr lang="cs-CZ" sz="2000" dirty="0"/>
              <a:t>, Ferenc </a:t>
            </a:r>
            <a:r>
              <a:rPr lang="cs-CZ" sz="2000" dirty="0" err="1"/>
              <a:t>Krausz</a:t>
            </a:r>
            <a:r>
              <a:rPr lang="cs-CZ" sz="2000" dirty="0"/>
              <a:t>, Anne </a:t>
            </a:r>
            <a:r>
              <a:rPr lang="cs-CZ" sz="2000" dirty="0" err="1"/>
              <a:t>L´Huillier</a:t>
            </a:r>
            <a:r>
              <a:rPr lang="cs-CZ" sz="2000" dirty="0"/>
              <a:t> a další</a:t>
            </a:r>
          </a:p>
        </p:txBody>
      </p:sp>
    </p:spTree>
    <p:extLst>
      <p:ext uri="{BB962C8B-B14F-4D97-AF65-F5344CB8AC3E}">
        <p14:creationId xmlns:p14="http://schemas.microsoft.com/office/powerpoint/2010/main" val="281603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dpis 2"/>
          <p:cNvSpPr txBox="1">
            <a:spLocks/>
          </p:cNvSpPr>
          <p:nvPr/>
        </p:nvSpPr>
        <p:spPr>
          <a:xfrm>
            <a:off x="1103312" y="2074606"/>
            <a:ext cx="11088688" cy="5762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0"/>
              </a:spcBef>
            </a:pPr>
            <a:r>
              <a:rPr lang="cs-CZ" dirty="0"/>
              <a:t>LASER (</a:t>
            </a:r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amplification</a:t>
            </a:r>
            <a:r>
              <a:rPr lang="cs-CZ" dirty="0"/>
              <a:t> by </a:t>
            </a:r>
            <a:r>
              <a:rPr lang="cs-CZ" dirty="0" err="1"/>
              <a:t>stimulated</a:t>
            </a:r>
            <a:r>
              <a:rPr lang="cs-CZ" dirty="0"/>
              <a:t> </a:t>
            </a:r>
            <a:r>
              <a:rPr lang="cs-CZ" dirty="0" err="1"/>
              <a:t>emission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radiation</a:t>
            </a:r>
            <a:r>
              <a:rPr lang="cs-CZ" dirty="0"/>
              <a:t>)</a:t>
            </a:r>
          </a:p>
          <a:p>
            <a:pPr marL="0" indent="0">
              <a:buFont typeface="Wingdings 3" charset="2"/>
              <a:buNone/>
            </a:pPr>
            <a:endParaRPr lang="cs-CZ" dirty="0"/>
          </a:p>
          <a:p>
            <a:pPr marL="0" indent="0">
              <a:buFont typeface="Wingdings 3" charset="2"/>
              <a:buNone/>
            </a:pPr>
            <a:endParaRPr lang="cs-CZ" dirty="0"/>
          </a:p>
          <a:p>
            <a:pPr marL="0" indent="0">
              <a:buFont typeface="Wingdings 3" charset="2"/>
              <a:buNone/>
            </a:pPr>
            <a:endParaRPr lang="cs-CZ" dirty="0"/>
          </a:p>
          <a:p>
            <a:pPr marL="0" indent="0">
              <a:buFont typeface="Wingdings 3" charset="2"/>
              <a:buNone/>
            </a:pPr>
            <a:endParaRPr lang="cs-CZ" dirty="0"/>
          </a:p>
          <a:p>
            <a:pPr marL="0" indent="0">
              <a:buFont typeface="Wingdings 3" charset="2"/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kontrolovat procesy s </a:t>
            </a:r>
            <a:r>
              <a:rPr lang="cs-CZ" dirty="0" err="1"/>
              <a:t>attosekundovou</a:t>
            </a:r>
            <a:r>
              <a:rPr lang="cs-CZ" dirty="0"/>
              <a:t> přesností??</a:t>
            </a:r>
          </a:p>
        </p:txBody>
      </p:sp>
      <p:pic>
        <p:nvPicPr>
          <p:cNvPr id="4" name="Obrázek 3" descr="Obsah obrázku text, papírnictví / kancelářské potřeby, vizitka, Papírový výrobek&#10;&#10;Popis byl vytvořen automaticky">
            <a:extLst>
              <a:ext uri="{FF2B5EF4-FFF2-40B4-BE49-F238E27FC236}">
                <a16:creationId xmlns:a16="http://schemas.microsoft.com/office/drawing/2014/main" id="{177D4A1F-3CFF-4874-C070-B6739AE7E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86" y="2726094"/>
            <a:ext cx="5795532" cy="32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1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652075"/>
              </p:ext>
            </p:extLst>
          </p:nvPr>
        </p:nvGraphicFramePr>
        <p:xfrm>
          <a:off x="524490" y="1429757"/>
          <a:ext cx="6816956" cy="509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791520" imgH="2833920" progId="Origin50.Graph">
                  <p:embed/>
                </p:oleObj>
              </mc:Choice>
              <mc:Fallback>
                <p:oleObj name="Graph" r:id="rId2" imgW="3791520" imgH="2833920" progId="Origin50.Graph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4490" y="1429757"/>
                        <a:ext cx="6816956" cy="50955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30942" y="214668"/>
            <a:ext cx="9462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200" dirty="0"/>
              <a:t>Generace</a:t>
            </a:r>
            <a:r>
              <a:rPr lang="cs-CZ" sz="2800" dirty="0"/>
              <a:t> </a:t>
            </a:r>
            <a:r>
              <a:rPr lang="cs-CZ" sz="4200" dirty="0"/>
              <a:t>laserových pulzů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29265" y="980729"/>
            <a:ext cx="9124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cs-CZ" sz="2000" dirty="0"/>
              <a:t>Monochromatická rovinná vlna: 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endParaRPr lang="cs-CZ" sz="2000" dirty="0"/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endParaRPr lang="cs-CZ" sz="2000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678194"/>
              </p:ext>
            </p:extLst>
          </p:nvPr>
        </p:nvGraphicFramePr>
        <p:xfrm>
          <a:off x="7872253" y="1429757"/>
          <a:ext cx="3195106" cy="738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01720" imgH="393480" progId="Equation.DSMT4">
                  <p:embed/>
                </p:oleObj>
              </mc:Choice>
              <mc:Fallback>
                <p:oleObj name="Equation" r:id="rId4" imgW="1701720" imgH="393480" progId="Equation.DSMT4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72253" y="1429757"/>
                        <a:ext cx="3195106" cy="73866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Přímá spojnice 6"/>
          <p:cNvCxnSpPr/>
          <p:nvPr/>
        </p:nvCxnSpPr>
        <p:spPr>
          <a:xfrm flipV="1">
            <a:off x="1734319" y="2238075"/>
            <a:ext cx="5086350" cy="9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638104"/>
              </p:ext>
            </p:extLst>
          </p:nvPr>
        </p:nvGraphicFramePr>
        <p:xfrm>
          <a:off x="7872253" y="2434412"/>
          <a:ext cx="1839291" cy="82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65160" imgH="431640" progId="Equation.DSMT4">
                  <p:embed/>
                </p:oleObj>
              </mc:Choice>
              <mc:Fallback>
                <p:oleObj name="Equation" r:id="rId6" imgW="965160" imgH="431640" progId="Equation.DSMT4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72253" y="2434412"/>
                        <a:ext cx="1839291" cy="82006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041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481773"/>
              </p:ext>
            </p:extLst>
          </p:nvPr>
        </p:nvGraphicFramePr>
        <p:xfrm>
          <a:off x="648929" y="1497713"/>
          <a:ext cx="6814831" cy="50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791520" imgH="2833920" progId="Origin50.Graph">
                  <p:embed/>
                </p:oleObj>
              </mc:Choice>
              <mc:Fallback>
                <p:oleObj name="Graph" r:id="rId2" imgW="3791520" imgH="2833920" progId="Origin50.Graph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8929" y="1497713"/>
                        <a:ext cx="6814831" cy="5094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648929" y="980728"/>
            <a:ext cx="9104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cs-CZ" sz="2000" dirty="0"/>
              <a:t>Dvě monochromatické vlny s odlišnými frekvencemi: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endParaRPr lang="cs-CZ" sz="2000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897820"/>
              </p:ext>
            </p:extLst>
          </p:nvPr>
        </p:nvGraphicFramePr>
        <p:xfrm>
          <a:off x="8131227" y="1497714"/>
          <a:ext cx="3055080" cy="1363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36480" imgH="685800" progId="Equation.DSMT4">
                  <p:embed/>
                </p:oleObj>
              </mc:Choice>
              <mc:Fallback>
                <p:oleObj name="Equation" r:id="rId4" imgW="1536480" imgH="685800" progId="Equation.DSMT4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31227" y="1497714"/>
                        <a:ext cx="3055080" cy="136347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87BD685F-0112-47EC-7EFF-F54272905135}"/>
              </a:ext>
            </a:extLst>
          </p:cNvPr>
          <p:cNvSpPr txBox="1"/>
          <p:nvPr/>
        </p:nvSpPr>
        <p:spPr>
          <a:xfrm>
            <a:off x="530942" y="214668"/>
            <a:ext cx="9462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200" dirty="0"/>
              <a:t>Generace</a:t>
            </a:r>
            <a:r>
              <a:rPr lang="cs-CZ" sz="2800" dirty="0"/>
              <a:t> </a:t>
            </a:r>
            <a:r>
              <a:rPr lang="cs-CZ" sz="4200" dirty="0"/>
              <a:t>laserových pulzů</a:t>
            </a:r>
          </a:p>
        </p:txBody>
      </p:sp>
    </p:spTree>
    <p:extLst>
      <p:ext uri="{BB962C8B-B14F-4D97-AF65-F5344CB8AC3E}">
        <p14:creationId xmlns:p14="http://schemas.microsoft.com/office/powerpoint/2010/main" val="3946625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577604"/>
              </p:ext>
            </p:extLst>
          </p:nvPr>
        </p:nvGraphicFramePr>
        <p:xfrm>
          <a:off x="638788" y="1626602"/>
          <a:ext cx="6555137" cy="50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646080" imgH="2833920" progId="Origin50.Graph">
                  <p:embed/>
                </p:oleObj>
              </mc:Choice>
              <mc:Fallback>
                <p:oleObj name="Graph" r:id="rId2" imgW="3646080" imgH="2833920" progId="Origin50.Graph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8788" y="1626602"/>
                        <a:ext cx="6555137" cy="5094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638788" y="980728"/>
            <a:ext cx="91146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cs-CZ" sz="2000" dirty="0"/>
              <a:t>Celkové elektrické pole: 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endParaRPr lang="cs-CZ" sz="2000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601196"/>
              </p:ext>
            </p:extLst>
          </p:nvPr>
        </p:nvGraphicFramePr>
        <p:xfrm>
          <a:off x="7668700" y="1626601"/>
          <a:ext cx="3861122" cy="1028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4760" imgH="507960" progId="Equation.DSMT4">
                  <p:embed/>
                </p:oleObj>
              </mc:Choice>
              <mc:Fallback>
                <p:oleObj name="Equation" r:id="rId4" imgW="1904760" imgH="507960" progId="Equation.DSMT4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68700" y="1626601"/>
                        <a:ext cx="3861122" cy="102810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9AB568E5-A83C-4CF4-6C57-05562838DF43}"/>
              </a:ext>
            </a:extLst>
          </p:cNvPr>
          <p:cNvSpPr txBox="1"/>
          <p:nvPr/>
        </p:nvSpPr>
        <p:spPr>
          <a:xfrm>
            <a:off x="530942" y="214668"/>
            <a:ext cx="9462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200" dirty="0"/>
              <a:t>Generace</a:t>
            </a:r>
            <a:r>
              <a:rPr lang="cs-CZ" sz="2800" dirty="0"/>
              <a:t> </a:t>
            </a:r>
            <a:r>
              <a:rPr lang="cs-CZ" sz="4200" dirty="0"/>
              <a:t>laserových pulzů</a:t>
            </a:r>
          </a:p>
        </p:txBody>
      </p:sp>
    </p:spTree>
    <p:extLst>
      <p:ext uri="{BB962C8B-B14F-4D97-AF65-F5344CB8AC3E}">
        <p14:creationId xmlns:p14="http://schemas.microsoft.com/office/powerpoint/2010/main" val="2379914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Nobelova cena za fyziku 2023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5130" y="1571626"/>
            <a:ext cx="9404723" cy="4676774"/>
          </a:xfrm>
        </p:spPr>
        <p:txBody>
          <a:bodyPr/>
          <a:lstStyle/>
          <a:p>
            <a:r>
              <a:rPr lang="cs-CZ" dirty="0"/>
              <a:t>Tři osobnosti, které rozvinuly obor </a:t>
            </a:r>
            <a:r>
              <a:rPr lang="cs-CZ" dirty="0" err="1"/>
              <a:t>attosekundové</a:t>
            </a:r>
            <a:r>
              <a:rPr lang="cs-CZ" dirty="0"/>
              <a:t> metrologie</a:t>
            </a:r>
          </a:p>
        </p:txBody>
      </p:sp>
      <p:pic>
        <p:nvPicPr>
          <p:cNvPr id="20482" name="Picture 2" descr="3 scientists awarded 2023 Nobel Prize in Physics for use of light to study electrons">
            <a:extLst>
              <a:ext uri="{FF2B5EF4-FFF2-40B4-BE49-F238E27FC236}">
                <a16:creationId xmlns:a16="http://schemas.microsoft.com/office/drawing/2014/main" id="{84130BCE-248D-4B0B-E529-9C1483B18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181225"/>
            <a:ext cx="43719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280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9623F00E-DA05-DA26-829C-D573AA0434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733006"/>
              </p:ext>
            </p:extLst>
          </p:nvPr>
        </p:nvGraphicFramePr>
        <p:xfrm>
          <a:off x="451435" y="1612681"/>
          <a:ext cx="7384950" cy="516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0080" imgH="2900160" progId="Origin50.Graph">
                  <p:embed/>
                </p:oleObj>
              </mc:Choice>
              <mc:Fallback>
                <p:oleObj name="Graph" r:id="rId2" imgW="4150080" imgH="2900160" progId="Origin50.Graph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1435" y="1612681"/>
                        <a:ext cx="7384950" cy="516155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638788" y="980728"/>
            <a:ext cx="91146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cs-CZ" sz="2000" dirty="0"/>
              <a:t>Celkové elektrické pole: 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endParaRPr lang="cs-CZ" sz="2000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57739"/>
              </p:ext>
            </p:extLst>
          </p:nvPr>
        </p:nvGraphicFramePr>
        <p:xfrm>
          <a:off x="7668700" y="1626601"/>
          <a:ext cx="3861122" cy="1028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4760" imgH="507960" progId="Equation.DSMT4">
                  <p:embed/>
                </p:oleObj>
              </mc:Choice>
              <mc:Fallback>
                <p:oleObj name="Equation" r:id="rId4" imgW="1904760" imgH="507960" progId="Equation.DSMT4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68700" y="1626601"/>
                        <a:ext cx="3861122" cy="102810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9AB568E5-A83C-4CF4-6C57-05562838DF43}"/>
              </a:ext>
            </a:extLst>
          </p:cNvPr>
          <p:cNvSpPr txBox="1"/>
          <p:nvPr/>
        </p:nvSpPr>
        <p:spPr>
          <a:xfrm>
            <a:off x="530942" y="214668"/>
            <a:ext cx="9462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200" dirty="0"/>
              <a:t>Generace</a:t>
            </a:r>
            <a:r>
              <a:rPr lang="cs-CZ" sz="2800" dirty="0"/>
              <a:t> </a:t>
            </a:r>
            <a:r>
              <a:rPr lang="cs-CZ" sz="4200" dirty="0"/>
              <a:t>laserových pulzů</a:t>
            </a:r>
          </a:p>
        </p:txBody>
      </p:sp>
    </p:spTree>
    <p:extLst>
      <p:ext uri="{BB962C8B-B14F-4D97-AF65-F5344CB8AC3E}">
        <p14:creationId xmlns:p14="http://schemas.microsoft.com/office/powerpoint/2010/main" val="3834499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38788" y="980728"/>
            <a:ext cx="91146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cs-CZ" sz="2000" dirty="0"/>
              <a:t>Součet více vln s rozdílnými frekvencemi: 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endParaRPr lang="cs-CZ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AB568E5-A83C-4CF4-6C57-05562838DF43}"/>
              </a:ext>
            </a:extLst>
          </p:cNvPr>
          <p:cNvSpPr txBox="1"/>
          <p:nvPr/>
        </p:nvSpPr>
        <p:spPr>
          <a:xfrm>
            <a:off x="530942" y="214668"/>
            <a:ext cx="9462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200" dirty="0"/>
              <a:t>Generace</a:t>
            </a:r>
            <a:r>
              <a:rPr lang="cs-CZ" sz="2800" dirty="0"/>
              <a:t> </a:t>
            </a:r>
            <a:r>
              <a:rPr lang="cs-CZ" sz="4200" dirty="0"/>
              <a:t>laserových pulzů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25677FC1-4234-14D3-3D5A-1758C04FC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848434"/>
              </p:ext>
            </p:extLst>
          </p:nvPr>
        </p:nvGraphicFramePr>
        <p:xfrm>
          <a:off x="405718" y="1533870"/>
          <a:ext cx="7448744" cy="5206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0080" imgH="2900160" progId="Origin50.Graph">
                  <p:embed/>
                </p:oleObj>
              </mc:Choice>
              <mc:Fallback>
                <p:oleObj name="Graph" r:id="rId2" imgW="4150080" imgH="2900160" progId="Origin50.Graph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5718" y="1533870"/>
                        <a:ext cx="7448744" cy="520614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938097A8-42A6-A6B2-F53D-8ADCDEB4B9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634546"/>
              </p:ext>
            </p:extLst>
          </p:nvPr>
        </p:nvGraphicFramePr>
        <p:xfrm>
          <a:off x="8320907" y="1533870"/>
          <a:ext cx="2660573" cy="1419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82680" imgH="685800" progId="Equation.DSMT4">
                  <p:embed/>
                </p:oleObj>
              </mc:Choice>
              <mc:Fallback>
                <p:oleObj name="Equation" r:id="rId4" imgW="1282680" imgH="685800" progId="Equation.DSMT4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20907" y="1533870"/>
                        <a:ext cx="2660573" cy="141958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1536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63795" y="332657"/>
            <a:ext cx="9615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200" dirty="0"/>
              <a:t>Spektrum vs časový průběh laserového pulzu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795" y="1739134"/>
            <a:ext cx="78488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cs-CZ" sz="2000" dirty="0"/>
              <a:t>Kvantově-mechanický pohled na věc:</a:t>
            </a:r>
          </a:p>
          <a:p>
            <a:pPr>
              <a:spcBef>
                <a:spcPts val="1200"/>
              </a:spcBef>
            </a:pPr>
            <a:r>
              <a:rPr lang="cs-CZ" sz="2000" dirty="0"/>
              <a:t>Heisenbergovy relace neurčitosti: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886130"/>
              </p:ext>
            </p:extLst>
          </p:nvPr>
        </p:nvGraphicFramePr>
        <p:xfrm>
          <a:off x="5935048" y="1804896"/>
          <a:ext cx="2969263" cy="851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71600" imgH="393480" progId="Equation.DSMT4">
                  <p:embed/>
                </p:oleObj>
              </mc:Choice>
              <mc:Fallback>
                <p:oleObj name="Equation" r:id="rId2" imgW="1371600" imgH="393480" progId="Equation.DSMT4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35048" y="1804896"/>
                        <a:ext cx="2969263" cy="85153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3311640"/>
            <a:ext cx="2592288" cy="340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Přímá spojnice se šipkou 12"/>
          <p:cNvCxnSpPr/>
          <p:nvPr/>
        </p:nvCxnSpPr>
        <p:spPr>
          <a:xfrm>
            <a:off x="5303912" y="3789040"/>
            <a:ext cx="9361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5312385" y="4869160"/>
            <a:ext cx="9361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5360934" y="6021288"/>
            <a:ext cx="9361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89" y="3311640"/>
            <a:ext cx="2816780" cy="341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Přímá spojnice 8"/>
          <p:cNvCxnSpPr/>
          <p:nvPr/>
        </p:nvCxnSpPr>
        <p:spPr>
          <a:xfrm>
            <a:off x="3431704" y="3140968"/>
            <a:ext cx="0" cy="17281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4007768" y="3140968"/>
            <a:ext cx="0" cy="17281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>
            <a:off x="3431704" y="3140968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575720" y="278092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cs-CZ" dirty="0"/>
              <a:t>t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8616280" y="276780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cs-CZ" dirty="0"/>
              <a:t>ω</a:t>
            </a:r>
          </a:p>
        </p:txBody>
      </p:sp>
      <p:cxnSp>
        <p:nvCxnSpPr>
          <p:cNvPr id="28" name="Přímá spojnice 27"/>
          <p:cNvCxnSpPr/>
          <p:nvPr/>
        </p:nvCxnSpPr>
        <p:spPr>
          <a:xfrm>
            <a:off x="8688288" y="3150260"/>
            <a:ext cx="0" cy="21509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8904312" y="3150260"/>
            <a:ext cx="0" cy="21509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 flipV="1">
            <a:off x="8688288" y="3140968"/>
            <a:ext cx="216024" cy="464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308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kontrolovat procesy s attosekundovou přesností??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79351" cy="4675686"/>
          </a:xfrm>
        </p:spPr>
        <p:txBody>
          <a:bodyPr>
            <a:normAutofit/>
          </a:bodyPr>
          <a:lstStyle/>
          <a:p>
            <a:r>
              <a:rPr lang="cs-CZ"/>
              <a:t>Ultrakrátké laserové pulzy – kontrola průběhu elektrického pole koherentních optických vln</a:t>
            </a:r>
          </a:p>
          <a:p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528895"/>
              </p:ext>
            </p:extLst>
          </p:nvPr>
        </p:nvGraphicFramePr>
        <p:xfrm>
          <a:off x="447675" y="4313238"/>
          <a:ext cx="3027363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74640" imgH="228600" progId="Equation.DSMT4">
                  <p:embed/>
                </p:oleObj>
              </mc:Choice>
              <mc:Fallback>
                <p:oleObj name="Equation" r:id="rId2" imgW="1574640" imgH="228600" progId="Equation.DSMT4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7675" y="4313238"/>
                        <a:ext cx="3027363" cy="4397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Přímá spojnice se šipkou 6"/>
          <p:cNvCxnSpPr/>
          <p:nvPr/>
        </p:nvCxnSpPr>
        <p:spPr>
          <a:xfrm flipV="1">
            <a:off x="1282315" y="4831615"/>
            <a:ext cx="235974" cy="464818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397599" y="5364612"/>
            <a:ext cx="1361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Obálková </a:t>
            </a:r>
          </a:p>
          <a:p>
            <a:r>
              <a:rPr lang="cs-CZ"/>
              <a:t>funkce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2358351" y="4848412"/>
            <a:ext cx="119985" cy="75818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1554902" y="5679230"/>
            <a:ext cx="13115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Nosná </a:t>
            </a:r>
          </a:p>
          <a:p>
            <a:r>
              <a:rPr lang="cs-CZ"/>
              <a:t>frekvence</a:t>
            </a:r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1713350" y="3601305"/>
            <a:ext cx="1328369" cy="718833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397599" y="2856279"/>
            <a:ext cx="31357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Fáze pole vůči obálce</a:t>
            </a:r>
          </a:p>
          <a:p>
            <a:r>
              <a:rPr lang="cs-CZ"/>
              <a:t>(carrier-envelope phase – </a:t>
            </a:r>
          </a:p>
          <a:p>
            <a:r>
              <a:rPr lang="cs-CZ"/>
              <a:t>CEP)</a:t>
            </a:r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/>
        </p:nvGraphicFramePr>
        <p:xfrm>
          <a:off x="3518072" y="2797357"/>
          <a:ext cx="4610934" cy="3528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15" name="Objek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8072" y="2797357"/>
                        <a:ext cx="4610934" cy="352820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bdélník 15"/>
          <p:cNvSpPr/>
          <p:nvPr/>
        </p:nvSpPr>
        <p:spPr>
          <a:xfrm>
            <a:off x="4391372" y="3201195"/>
            <a:ext cx="6965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sz="2000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/>
        </p:nvGraphicFramePr>
        <p:xfrm>
          <a:off x="7517639" y="2797357"/>
          <a:ext cx="4610933" cy="3528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920760" imgH="3000960" progId="Origin95.Graph">
                  <p:embed/>
                </p:oleObj>
              </mc:Choice>
              <mc:Fallback>
                <p:oleObj name="Graph" r:id="rId6" imgW="3920760" imgH="3000960" progId="Origin95.Graph">
                  <p:embed/>
                  <p:pic>
                    <p:nvPicPr>
                      <p:cNvPr id="17" name="Objekt 1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17639" y="2797357"/>
                        <a:ext cx="4610933" cy="352820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bdélník 17"/>
          <p:cNvSpPr/>
          <p:nvPr/>
        </p:nvSpPr>
        <p:spPr>
          <a:xfrm>
            <a:off x="8390939" y="3201195"/>
            <a:ext cx="6965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sz="2000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cs-CZ" sz="20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D61EE1A-722F-7589-3C06-E4436DFCDE56}"/>
              </a:ext>
            </a:extLst>
          </p:cNvPr>
          <p:cNvSpPr txBox="1"/>
          <p:nvPr/>
        </p:nvSpPr>
        <p:spPr>
          <a:xfrm>
            <a:off x="9271072" y="6325561"/>
            <a:ext cx="28575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cs-CZ" sz="1400" b="0" i="0" dirty="0" err="1">
                <a:solidFill>
                  <a:schemeClr val="bg1"/>
                </a:solidFill>
                <a:effectLst/>
                <a:latin typeface="+mj-lt"/>
              </a:rPr>
              <a:t>Apolonski</a:t>
            </a:r>
            <a:r>
              <a:rPr lang="cs-CZ" sz="1400" b="0" i="0" dirty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cs-CZ" sz="1400" b="1" i="0" dirty="0">
                <a:solidFill>
                  <a:schemeClr val="bg1"/>
                </a:solidFill>
                <a:effectLst/>
                <a:latin typeface="+mj-lt"/>
              </a:rPr>
              <a:t>F. </a:t>
            </a:r>
            <a:r>
              <a:rPr lang="cs-CZ" sz="1400" b="1" i="0" dirty="0" err="1">
                <a:solidFill>
                  <a:schemeClr val="bg1"/>
                </a:solidFill>
                <a:effectLst/>
                <a:latin typeface="+mj-lt"/>
              </a:rPr>
              <a:t>Krausz</a:t>
            </a:r>
            <a:r>
              <a:rPr lang="cs-CZ" sz="1400" b="0" i="0" dirty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+mj-lt"/>
              </a:rPr>
              <a:t>Phys. Rev. Lett. </a:t>
            </a:r>
            <a:r>
              <a:rPr lang="en-US" sz="1400" b="1" i="0" dirty="0">
                <a:solidFill>
                  <a:schemeClr val="bg1"/>
                </a:solidFill>
                <a:effectLst/>
                <a:latin typeface="+mj-lt"/>
              </a:rPr>
              <a:t>85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+mj-lt"/>
              </a:rPr>
              <a:t>, 740 </a:t>
            </a:r>
            <a:r>
              <a:rPr lang="cs-CZ" sz="1400" b="0" i="0" dirty="0">
                <a:solidFill>
                  <a:schemeClr val="bg1"/>
                </a:solidFill>
                <a:effectLst/>
                <a:latin typeface="+mj-lt"/>
              </a:rPr>
              <a:t>(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+mj-lt"/>
              </a:rPr>
              <a:t>2000</a:t>
            </a:r>
            <a:r>
              <a:rPr lang="cs-CZ" sz="14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14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5" name="Picture 4" descr="Ferenc Krausz | Biography, Nobel Prize, &amp; Facts | Britannica">
            <a:extLst>
              <a:ext uri="{FF2B5EF4-FFF2-40B4-BE49-F238E27FC236}">
                <a16:creationId xmlns:a16="http://schemas.microsoft.com/office/drawing/2014/main" id="{A5B1C3F0-F376-4D79-CED8-9B435FF55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7" t="4445" r="21122" b="37315"/>
          <a:stretch/>
        </p:blipFill>
        <p:spPr bwMode="auto">
          <a:xfrm>
            <a:off x="10872038" y="5227505"/>
            <a:ext cx="1256534" cy="108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5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dpis 2"/>
          <p:cNvSpPr txBox="1">
            <a:spLocks/>
          </p:cNvSpPr>
          <p:nvPr/>
        </p:nvSpPr>
        <p:spPr>
          <a:xfrm>
            <a:off x="1103312" y="2074606"/>
            <a:ext cx="11088688" cy="5762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0"/>
              </a:spcBef>
            </a:pPr>
            <a:r>
              <a:rPr lang="cs-CZ"/>
              <a:t>Mode-locking – podélné mody laserového oscilátoru jsou fázově svázány</a:t>
            </a:r>
          </a:p>
          <a:p>
            <a:pPr marL="0" indent="0">
              <a:buFont typeface="Wingdings 3" charset="2"/>
              <a:buNone/>
            </a:pPr>
            <a:endParaRPr lang="cs-CZ"/>
          </a:p>
          <a:p>
            <a:pPr marL="0" indent="0">
              <a:buFont typeface="Wingdings 3" charset="2"/>
              <a:buNone/>
            </a:pPr>
            <a:endParaRPr lang="cs-CZ"/>
          </a:p>
          <a:p>
            <a:pPr marL="0" indent="0">
              <a:buFont typeface="Wingdings 3" charset="2"/>
              <a:buNone/>
            </a:pPr>
            <a:endParaRPr lang="cs-CZ"/>
          </a:p>
          <a:p>
            <a:pPr marL="0" indent="0">
              <a:buFont typeface="Wingdings 3" charset="2"/>
              <a:buNone/>
            </a:pPr>
            <a:endParaRPr lang="cs-CZ"/>
          </a:p>
          <a:p>
            <a:pPr marL="0" indent="0">
              <a:buFont typeface="Wingdings 3" charset="2"/>
              <a:buNone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kontrolovat procesy s attosekundovou přesností??</a:t>
            </a: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1168150" y="2540020"/>
          <a:ext cx="852488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9800" imgH="368280" progId="Equation.DSMT4">
                  <p:embed/>
                </p:oleObj>
              </mc:Choice>
              <mc:Fallback>
                <p:oleObj name="Equation" r:id="rId2" imgW="469800" imgH="368280" progId="Equation.DSMT4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68150" y="2540020"/>
                        <a:ext cx="852488" cy="6683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01" y="3141389"/>
            <a:ext cx="2740420" cy="35077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50" y="3208356"/>
            <a:ext cx="2293848" cy="344077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26729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dpis 2"/>
          <p:cNvSpPr txBox="1">
            <a:spLocks/>
          </p:cNvSpPr>
          <p:nvPr/>
        </p:nvSpPr>
        <p:spPr>
          <a:xfrm>
            <a:off x="1103312" y="2074606"/>
            <a:ext cx="11088688" cy="5762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0"/>
              </a:spcBef>
            </a:pPr>
            <a:r>
              <a:rPr lang="cs-CZ"/>
              <a:t>Mode-locking – podélné mody laserového oscilátoru jsou fázově svázány</a:t>
            </a:r>
          </a:p>
          <a:p>
            <a:pPr marL="0" indent="0">
              <a:buFont typeface="Wingdings 3" charset="2"/>
              <a:buNone/>
            </a:pPr>
            <a:endParaRPr lang="cs-CZ"/>
          </a:p>
          <a:p>
            <a:pPr marL="0" indent="0">
              <a:buFont typeface="Wingdings 3" charset="2"/>
              <a:buNone/>
            </a:pPr>
            <a:endParaRPr lang="cs-CZ"/>
          </a:p>
          <a:p>
            <a:pPr marL="0" indent="0">
              <a:buFont typeface="Wingdings 3" charset="2"/>
              <a:buNone/>
            </a:pPr>
            <a:endParaRPr lang="cs-CZ"/>
          </a:p>
          <a:p>
            <a:pPr marL="0" indent="0">
              <a:buFont typeface="Wingdings 3" charset="2"/>
              <a:buNone/>
            </a:pPr>
            <a:endParaRPr lang="cs-CZ"/>
          </a:p>
          <a:p>
            <a:pPr marL="0" indent="0">
              <a:buFont typeface="Wingdings 3" charset="2"/>
              <a:buNone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kontrolovat procesy s attosekundovou přesností??</a:t>
            </a: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1168150" y="2540020"/>
          <a:ext cx="852488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9800" imgH="368280" progId="Equation.DSMT4">
                  <p:embed/>
                </p:oleObj>
              </mc:Choice>
              <mc:Fallback>
                <p:oleObj name="Equation" r:id="rId2" imgW="469800" imgH="368280" progId="Equation.DSMT4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68150" y="2540020"/>
                        <a:ext cx="852488" cy="6683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01" y="3141389"/>
            <a:ext cx="2740420" cy="35077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50" y="3208356"/>
            <a:ext cx="2293848" cy="344077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90" y="3141390"/>
            <a:ext cx="4680670" cy="350773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4AA3CCF-DBCE-F295-5DF5-F94EA64BB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1487" y="5274261"/>
            <a:ext cx="994343" cy="47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7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6.25E-7 4.81481E-6 L 0.91927 0.00092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kontrolovat procesy s attosekundovou přesností??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79351" cy="4675686"/>
          </a:xfrm>
        </p:spPr>
        <p:txBody>
          <a:bodyPr>
            <a:normAutofit/>
          </a:bodyPr>
          <a:lstStyle/>
          <a:p>
            <a:r>
              <a:rPr lang="cs-CZ"/>
              <a:t>Ionizace atomu interakcí se světlem s energií fotonu nižší než ionizační energie (nerezonanční interakce)</a:t>
            </a:r>
          </a:p>
          <a:p>
            <a:r>
              <a:rPr lang="cs-CZ"/>
              <a:t>Keldyshova teorie – bezrozměrný parametr určující režim interakce: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1515496" y="3293741"/>
          <a:ext cx="1397425" cy="1009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495000" progId="Equation.DSMT4">
                  <p:embed/>
                </p:oleObj>
              </mc:Choice>
              <mc:Fallback>
                <p:oleObj name="Equation" r:id="rId2" imgW="685800" imgH="495000" progId="Equation.DSMT4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15496" y="3293741"/>
                        <a:ext cx="1397425" cy="100925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5652892"/>
              </p:ext>
            </p:extLst>
          </p:nvPr>
        </p:nvGraphicFramePr>
        <p:xfrm>
          <a:off x="3015482" y="3369488"/>
          <a:ext cx="1553908" cy="857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1760" imgH="419040" progId="Equation.DSMT4">
                  <p:embed/>
                </p:oleObj>
              </mc:Choice>
              <mc:Fallback>
                <p:oleObj name="Equation" r:id="rId4" imgW="761760" imgH="419040" progId="Equation.DSMT4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15482" y="3369488"/>
                        <a:ext cx="1553908" cy="85775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23221" r="2317" b="23603"/>
          <a:stretch/>
        </p:blipFill>
        <p:spPr>
          <a:xfrm>
            <a:off x="4767685" y="3293741"/>
            <a:ext cx="7163239" cy="306773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7" t="75714" r="35583" b="9680"/>
          <a:stretch/>
        </p:blipFill>
        <p:spPr>
          <a:xfrm>
            <a:off x="609608" y="5341309"/>
            <a:ext cx="4158077" cy="102016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0774392" y="5851390"/>
            <a:ext cx="1106566" cy="414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381" y="3586006"/>
            <a:ext cx="7378801" cy="2483200"/>
          </a:xfrm>
          <a:prstGeom prst="rect">
            <a:avLst/>
          </a:prstGeom>
        </p:spPr>
      </p:pic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5468313" y="5851390"/>
          <a:ext cx="855663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19040" imgH="203040" progId="Equation.DSMT4">
                  <p:embed/>
                </p:oleObj>
              </mc:Choice>
              <mc:Fallback>
                <p:oleObj name="Equation" r:id="rId8" imgW="419040" imgH="203040" progId="Equation.DSMT4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68313" y="5851390"/>
                        <a:ext cx="855663" cy="4143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10063163" y="5851525"/>
          <a:ext cx="830262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6080" imgH="203040" progId="Equation.DSMT4">
                  <p:embed/>
                </p:oleObj>
              </mc:Choice>
              <mc:Fallback>
                <p:oleObj name="Equation" r:id="rId10" imgW="406080" imgH="203040" progId="Equation.DSMT4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063163" y="5851525"/>
                        <a:ext cx="830262" cy="4143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Přímá spojnice se šipkou 12"/>
          <p:cNvCxnSpPr/>
          <p:nvPr/>
        </p:nvCxnSpPr>
        <p:spPr>
          <a:xfrm flipH="1">
            <a:off x="7495674" y="3693695"/>
            <a:ext cx="541421" cy="533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10478294" y="3705726"/>
            <a:ext cx="0" cy="240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30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Kvantové tunelování</a:t>
            </a:r>
          </a:p>
        </p:txBody>
      </p:sp>
      <p:pic>
        <p:nvPicPr>
          <p:cNvPr id="10242" name="Picture 2" descr="Rectangular potential barrier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37" y="1385068"/>
            <a:ext cx="3679834" cy="20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8485238" y="1505229"/>
            <a:ext cx="68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527558" y="1509326"/>
            <a:ext cx="68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II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0331311" y="1505229"/>
            <a:ext cx="68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III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BB7BD312-F472-700C-7932-1B10B1C99F68}"/>
              </a:ext>
            </a:extLst>
          </p:cNvPr>
          <p:cNvSpPr/>
          <p:nvPr/>
        </p:nvSpPr>
        <p:spPr>
          <a:xfrm>
            <a:off x="1406012" y="2822898"/>
            <a:ext cx="206477" cy="2064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4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93 L 0.08242 0.00162 L -0.00052 -0.00093 Z " pathEditMode="relative" ptsTypes="A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Kvantové tunelování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3726426"/>
            <a:ext cx="11123101" cy="3002178"/>
          </a:xfrm>
        </p:spPr>
        <p:txBody>
          <a:bodyPr>
            <a:norm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Propustnost obdélníkové potenciálové bariéry: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</p:txBody>
      </p:sp>
      <p:pic>
        <p:nvPicPr>
          <p:cNvPr id="10242" name="Picture 2" descr="Rectangular potential barrier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37" y="1385068"/>
            <a:ext cx="3679834" cy="20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8485238" y="1505229"/>
            <a:ext cx="68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527558" y="1509326"/>
            <a:ext cx="68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II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0331311" y="1505229"/>
            <a:ext cx="68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III</a:t>
            </a:r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670054"/>
              </p:ext>
            </p:extLst>
          </p:nvPr>
        </p:nvGraphicFramePr>
        <p:xfrm>
          <a:off x="852837" y="4302432"/>
          <a:ext cx="5132388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66880" imgH="761760" progId="Equation.DSMT4">
                  <p:embed/>
                </p:oleObj>
              </mc:Choice>
              <mc:Fallback>
                <p:oleObj name="Equation" r:id="rId3" imgW="2666880" imgH="761760" progId="Equation.DSMT4">
                  <p:embed/>
                  <p:pic>
                    <p:nvPicPr>
                      <p:cNvPr id="21" name="Objekt 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2837" y="4302432"/>
                        <a:ext cx="5132388" cy="14668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0" name="Picture 2" descr="https://upload.wikimedia.org/wikipedia/commons/thumb/b/b5/TvsE9.tif/lossy-page1-350px-TvsE9.ti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364" y="2175362"/>
            <a:ext cx="4541053" cy="35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17D00C4-9429-DCB1-12BA-064B1110E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589" y="2402337"/>
            <a:ext cx="660913" cy="47419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AF4ECA0-0515-E354-C5E4-3A3D785D2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723" y="2557925"/>
            <a:ext cx="660913" cy="16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7 L 0.0888 0.0007 L -0.00026 0.0007 Z " pathEditMode="relative" ptsTypes="A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70833E-6 -3.7037E-6 L 0.13229 -0.0002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Dynamické kvantové tunelování elektronů v atomech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1" y="2052918"/>
            <a:ext cx="10665901" cy="4675686"/>
          </a:xfrm>
        </p:spPr>
        <p:txBody>
          <a:bodyPr>
            <a:normAutofit/>
          </a:bodyPr>
          <a:lstStyle/>
          <a:p>
            <a:r>
              <a:rPr lang="cs-CZ">
                <a:sym typeface="Wingdings" panose="05000000000000000000" pitchFamily="2" charset="2"/>
              </a:rPr>
              <a:t>Valenční elektron v Coulombickém potenciálu jádra+ostatních elektronů</a:t>
            </a:r>
          </a:p>
          <a:p>
            <a:endParaRPr lang="cs-CZ">
              <a:sym typeface="Wingdings" panose="05000000000000000000" pitchFamily="2" charset="2"/>
            </a:endParaRPr>
          </a:p>
          <a:p>
            <a:endParaRPr lang="cs-CZ">
              <a:sym typeface="Wingdings" panose="05000000000000000000" pitchFamily="2" charset="2"/>
            </a:endParaRPr>
          </a:p>
          <a:p>
            <a:endParaRPr lang="cs-CZ">
              <a:sym typeface="Wingdings" panose="05000000000000000000" pitchFamily="2" charset="2"/>
            </a:endParaRPr>
          </a:p>
        </p:txBody>
      </p:sp>
      <p:pic>
        <p:nvPicPr>
          <p:cNvPr id="13317" name="Picture 5" descr="https://upload.wikimedia.org/wikipedia/commons/thumb/9/9b/Tunnel_ionization_3.png/330px-Tunnel_ionization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1" y="2641954"/>
            <a:ext cx="4538214" cy="345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897136"/>
              </p:ext>
            </p:extLst>
          </p:nvPr>
        </p:nvGraphicFramePr>
        <p:xfrm>
          <a:off x="6339627" y="4267103"/>
          <a:ext cx="3630230" cy="89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57400" imgH="507960" progId="Equation.DSMT4">
                  <p:embed/>
                </p:oleObj>
              </mc:Choice>
              <mc:Fallback>
                <p:oleObj name="Equation" r:id="rId3" imgW="2057400" imgH="507960" progId="Equation.DSMT4">
                  <p:embed/>
                  <p:pic>
                    <p:nvPicPr>
                      <p:cNvPr id="13" name="Objek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39627" y="4267103"/>
                        <a:ext cx="3630230" cy="8994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/>
          <p:cNvSpPr/>
          <p:nvPr/>
        </p:nvSpPr>
        <p:spPr>
          <a:xfrm>
            <a:off x="6263427" y="2502892"/>
            <a:ext cx="55057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>
                <a:sym typeface="Wingdings" panose="05000000000000000000" pitchFamily="2" charset="2"/>
              </a:rPr>
              <a:t>Rychlost tunelování (pravděpodobnost za jednotku času) jako funkce přiloženého</a:t>
            </a:r>
          </a:p>
          <a:p>
            <a:r>
              <a:rPr lang="cs-CZ" sz="2000">
                <a:sym typeface="Wingdings" panose="05000000000000000000" pitchFamily="2" charset="2"/>
              </a:rPr>
              <a:t>elektrického pole laseru </a:t>
            </a:r>
            <a:r>
              <a:rPr lang="cs-CZ" sz="2000" i="1">
                <a:sym typeface="Wingdings" panose="05000000000000000000" pitchFamily="2" charset="2"/>
              </a:rPr>
              <a:t>E</a:t>
            </a:r>
            <a:r>
              <a:rPr lang="cs-CZ" sz="2000" i="1" baseline="-25000">
                <a:sym typeface="Wingdings" panose="05000000000000000000" pitchFamily="2" charset="2"/>
              </a:rPr>
              <a:t>L</a:t>
            </a:r>
            <a:r>
              <a:rPr lang="cs-CZ" sz="2000">
                <a:sym typeface="Wingdings" panose="05000000000000000000" pitchFamily="2" charset="2"/>
              </a:rPr>
              <a:t>(</a:t>
            </a:r>
            <a:r>
              <a:rPr lang="cs-CZ" sz="2000" i="1">
                <a:sym typeface="Wingdings" panose="05000000000000000000" pitchFamily="2" charset="2"/>
              </a:rPr>
              <a:t>t</a:t>
            </a:r>
            <a:r>
              <a:rPr lang="cs-CZ" sz="2000">
                <a:sym typeface="Wingdings" panose="05000000000000000000" pitchFamily="2" charset="2"/>
              </a:rPr>
              <a:t>) – ADK teorie</a:t>
            </a:r>
          </a:p>
          <a:p>
            <a:r>
              <a:rPr lang="cs-CZ" sz="2000">
                <a:sym typeface="Wingdings" panose="05000000000000000000" pitchFamily="2" charset="2"/>
              </a:rPr>
              <a:t>(</a:t>
            </a:r>
            <a:r>
              <a:rPr lang="cs-CZ" sz="2000"/>
              <a:t>Ammosov, Delone, Krainov, 1986</a:t>
            </a:r>
            <a:r>
              <a:rPr lang="cs-CZ" sz="2000">
                <a:sym typeface="Wingdings" panose="05000000000000000000" pitchFamily="2" charset="2"/>
              </a:rPr>
              <a:t>) uvažující kvazistatický limit: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412535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Časové škály v </a:t>
            </a:r>
            <a:r>
              <a:rPr lang="cs-CZ" dirty="0" err="1"/>
              <a:t>nanosvětě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10028108" cy="4195481"/>
          </a:xfrm>
        </p:spPr>
        <p:txBody>
          <a:bodyPr/>
          <a:lstStyle/>
          <a:p>
            <a:r>
              <a:rPr lang="cs-CZ" dirty="0"/>
              <a:t>Jaké procesy se odehrávají na </a:t>
            </a:r>
            <a:r>
              <a:rPr lang="cs-CZ" dirty="0" err="1"/>
              <a:t>attosekundových</a:t>
            </a:r>
            <a:r>
              <a:rPr lang="cs-CZ" dirty="0"/>
              <a:t> časových škálách?</a:t>
            </a:r>
          </a:p>
        </p:txBody>
      </p:sp>
      <p:sp>
        <p:nvSpPr>
          <p:cNvPr id="4" name="Obdélník 3"/>
          <p:cNvSpPr/>
          <p:nvPr/>
        </p:nvSpPr>
        <p:spPr>
          <a:xfrm>
            <a:off x="8190042" y="2661873"/>
            <a:ext cx="2479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/>
              <a:t>G. Steinmeyer, D. H. Sutter, L. Gallmann, N. Matuschek, U. Keller, Science 286, 1507 (1999).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544623"/>
            <a:ext cx="7307890" cy="4046283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5952226" y="4261449"/>
            <a:ext cx="1785668" cy="1708030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7737894" y="4807974"/>
            <a:ext cx="845667" cy="108155"/>
          </a:xfrm>
          <a:prstGeom prst="straightConnector1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8583561" y="3871739"/>
            <a:ext cx="3451123" cy="2719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cs-CZ" dirty="0" err="1"/>
              <a:t>Attosekundová</a:t>
            </a:r>
            <a:r>
              <a:rPr lang="cs-CZ" dirty="0"/>
              <a:t> fyzika zkoumá dynamiku elektronů a jejich excitací v atomech, molekulách a pevných látkách</a:t>
            </a:r>
          </a:p>
        </p:txBody>
      </p:sp>
    </p:spTree>
    <p:extLst>
      <p:ext uri="{BB962C8B-B14F-4D97-AF65-F5344CB8AC3E}">
        <p14:creationId xmlns:p14="http://schemas.microsoft.com/office/powerpoint/2010/main" val="274910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Attosekundové procesy v atomech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1437658"/>
            <a:ext cx="10665901" cy="499588"/>
          </a:xfrm>
        </p:spPr>
        <p:txBody>
          <a:bodyPr>
            <a:norm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Jevy, které mohou po excitaci elektronu a jeho šíření v laserovém poli nastat: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612" y="1937246"/>
            <a:ext cx="3540982" cy="461046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74693" y="1939083"/>
            <a:ext cx="7027966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+mj-lt"/>
              <a:buAutoNum type="romanLcPeriod"/>
            </a:pPr>
            <a:r>
              <a:rPr lang="cs-CZ" sz="2000" dirty="0">
                <a:solidFill>
                  <a:prstClr val="white"/>
                </a:solidFill>
                <a:ea typeface="+mj-ea"/>
                <a:cs typeface="+mj-cs"/>
                <a:sym typeface="Wingdings" panose="05000000000000000000" pitchFamily="2" charset="2"/>
              </a:rPr>
              <a:t>Elastický zpětný rozptyl elektronu – emise elektronu s vysokou kinetickou energií</a:t>
            </a:r>
          </a:p>
          <a:p>
            <a:pPr marL="514350" lvl="0" indent="-51435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+mj-lt"/>
              <a:buAutoNum type="romanLcPeriod"/>
            </a:pPr>
            <a:r>
              <a:rPr lang="cs-CZ" sz="2000" dirty="0">
                <a:solidFill>
                  <a:prstClr val="white"/>
                </a:solidFill>
                <a:ea typeface="+mj-ea"/>
                <a:cs typeface="+mj-cs"/>
                <a:sym typeface="Wingdings" panose="05000000000000000000" pitchFamily="2" charset="2"/>
              </a:rPr>
              <a:t>Emise vysokoenergetického fotonu</a:t>
            </a:r>
          </a:p>
          <a:p>
            <a:pPr marL="514350" lvl="0" indent="-51435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+mj-lt"/>
              <a:buAutoNum type="romanLcPeriod"/>
            </a:pPr>
            <a:r>
              <a:rPr lang="cs-CZ" sz="2000" dirty="0">
                <a:solidFill>
                  <a:prstClr val="white"/>
                </a:solidFill>
                <a:ea typeface="+mj-ea"/>
                <a:cs typeface="+mj-cs"/>
                <a:sym typeface="Wingdings" panose="05000000000000000000" pitchFamily="2" charset="2"/>
              </a:rPr>
              <a:t>Vyražení dalšího valenčního elektronu pomocí neelastického rozptylu</a:t>
            </a:r>
          </a:p>
          <a:p>
            <a:pPr marL="514350" lvl="0" indent="-51435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+mj-lt"/>
              <a:buAutoNum type="romanLcPeriod"/>
            </a:pPr>
            <a:r>
              <a:rPr lang="cs-CZ" sz="2000" dirty="0">
                <a:solidFill>
                  <a:prstClr val="white"/>
                </a:solidFill>
                <a:ea typeface="+mj-ea"/>
                <a:cs typeface="+mj-cs"/>
                <a:sym typeface="Wingdings" panose="05000000000000000000" pitchFamily="2" charset="2"/>
              </a:rPr>
              <a:t>Excitace elektronů na hlubokých hladinách</a:t>
            </a:r>
          </a:p>
          <a:p>
            <a:pPr marL="514350" lvl="0" indent="-51435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+mj-lt"/>
              <a:buAutoNum type="romanLcPeriod"/>
            </a:pPr>
            <a:r>
              <a:rPr lang="cs-CZ" sz="2000" dirty="0">
                <a:solidFill>
                  <a:prstClr val="white"/>
                </a:solidFill>
                <a:ea typeface="+mj-ea"/>
                <a:cs typeface="+mj-cs"/>
                <a:sym typeface="Wingdings" panose="05000000000000000000" pitchFamily="2" charset="2"/>
              </a:rPr>
              <a:t>Urychlení elektronu laserovým polem</a:t>
            </a:r>
          </a:p>
        </p:txBody>
      </p:sp>
    </p:spTree>
    <p:extLst>
      <p:ext uri="{BB962C8B-B14F-4D97-AF65-F5344CB8AC3E}">
        <p14:creationId xmlns:p14="http://schemas.microsoft.com/office/powerpoint/2010/main" val="253421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ATI (</a:t>
            </a:r>
            <a:r>
              <a:rPr lang="cs-CZ" dirty="0" err="1"/>
              <a:t>above-threshold</a:t>
            </a:r>
            <a:r>
              <a:rPr lang="cs-CZ" dirty="0"/>
              <a:t> </a:t>
            </a:r>
            <a:r>
              <a:rPr lang="cs-CZ" dirty="0" err="1"/>
              <a:t>ionization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1563329"/>
            <a:ext cx="11123101" cy="5004619"/>
          </a:xfrm>
        </p:spPr>
        <p:txBody>
          <a:bodyPr>
            <a:norm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Zesílené laserové pulzy dopadají na shluk atomů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1" y="2117275"/>
            <a:ext cx="3200818" cy="149329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2484994" y="3605271"/>
            <a:ext cx="1535998" cy="36933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sym typeface="Wingdings" panose="05000000000000000000" pitchFamily="2" charset="2"/>
              </a:rPr>
              <a:t>Spektrometr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7650" name="Picture 2" descr="Multi-photon above threshold ionization of multi-electron atoms and  molecules using the R-matrix approach | Scientific Reports">
            <a:extLst>
              <a:ext uri="{FF2B5EF4-FFF2-40B4-BE49-F238E27FC236}">
                <a16:creationId xmlns:a16="http://schemas.microsoft.com/office/drawing/2014/main" id="{E25BBF57-A9F9-9362-1E3B-05CB7EA75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1" y="4126302"/>
            <a:ext cx="3020821" cy="220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A5C966B-CE05-4AAA-906C-6E81EFE792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12"/>
          <a:stretch/>
        </p:blipFill>
        <p:spPr>
          <a:xfrm>
            <a:off x="5596166" y="2641259"/>
            <a:ext cx="5199352" cy="313057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BF660B4-9842-092A-24CC-406F90F372DA}"/>
              </a:ext>
            </a:extLst>
          </p:cNvPr>
          <p:cNvSpPr txBox="1"/>
          <p:nvPr/>
        </p:nvSpPr>
        <p:spPr>
          <a:xfrm>
            <a:off x="5596166" y="6142002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P. </a:t>
            </a:r>
            <a:r>
              <a:rPr lang="cs-CZ" sz="1600" b="1" dirty="0" err="1"/>
              <a:t>Agostini</a:t>
            </a:r>
            <a:r>
              <a:rPr lang="cs-CZ" sz="1600" dirty="0"/>
              <a:t>, et al., </a:t>
            </a:r>
            <a:r>
              <a:rPr lang="cs-CZ" sz="1600" dirty="0" err="1"/>
              <a:t>Phys</a:t>
            </a:r>
            <a:r>
              <a:rPr lang="cs-CZ" sz="1600" dirty="0"/>
              <a:t>. </a:t>
            </a:r>
            <a:r>
              <a:rPr lang="cs-CZ" sz="1600" dirty="0" err="1"/>
              <a:t>Rev</a:t>
            </a:r>
            <a:r>
              <a:rPr lang="cs-CZ" sz="1600" dirty="0"/>
              <a:t>. </a:t>
            </a:r>
            <a:r>
              <a:rPr lang="cs-CZ" sz="1600" dirty="0" err="1"/>
              <a:t>Lett</a:t>
            </a:r>
            <a:r>
              <a:rPr lang="cs-CZ" sz="1600" dirty="0"/>
              <a:t>. 42, 1127 (1979).</a:t>
            </a:r>
          </a:p>
        </p:txBody>
      </p:sp>
      <p:pic>
        <p:nvPicPr>
          <p:cNvPr id="4098" name="Picture 2" descr="Pierre Agostini | Biography, Nobel Prize, &amp; Facts | Britannica">
            <a:extLst>
              <a:ext uri="{FF2B5EF4-FFF2-40B4-BE49-F238E27FC236}">
                <a16:creationId xmlns:a16="http://schemas.microsoft.com/office/drawing/2014/main" id="{63762E93-014E-7F55-D321-BCF422F1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621" y="2633158"/>
            <a:ext cx="1276901" cy="149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E6490311-BDB0-FB32-E9F4-4FDE928847CB}"/>
              </a:ext>
            </a:extLst>
          </p:cNvPr>
          <p:cNvCxnSpPr>
            <a:cxnSpLocks/>
          </p:cNvCxnSpPr>
          <p:nvPr/>
        </p:nvCxnSpPr>
        <p:spPr>
          <a:xfrm>
            <a:off x="3424335" y="4616775"/>
            <a:ext cx="4077477" cy="1000254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Multi-photon above threshold ionization of multi-electron atoms and  molecules using the R-matrix approach | Scientific Reports">
            <a:extLst>
              <a:ext uri="{FF2B5EF4-FFF2-40B4-BE49-F238E27FC236}">
                <a16:creationId xmlns:a16="http://schemas.microsoft.com/office/drawing/2014/main" id="{4EF1CEAE-65DE-D5CE-2AD1-B0018E730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3" r="73932"/>
          <a:stretch/>
        </p:blipFill>
        <p:spPr bwMode="auto">
          <a:xfrm>
            <a:off x="1097307" y="4930750"/>
            <a:ext cx="787477" cy="140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2D7773-B5C5-A9FF-04FD-F1D3216E2785}"/>
              </a:ext>
            </a:extLst>
          </p:cNvPr>
          <p:cNvSpPr txBox="1"/>
          <p:nvPr/>
        </p:nvSpPr>
        <p:spPr>
          <a:xfrm>
            <a:off x="6967386" y="5775408"/>
            <a:ext cx="268339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Kinetická energie elektronů</a:t>
            </a:r>
          </a:p>
        </p:txBody>
      </p:sp>
    </p:spTree>
    <p:extLst>
      <p:ext uri="{BB962C8B-B14F-4D97-AF65-F5344CB8AC3E}">
        <p14:creationId xmlns:p14="http://schemas.microsoft.com/office/powerpoint/2010/main" val="1278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Generace </a:t>
            </a:r>
            <a:r>
              <a:rPr lang="cs-CZ" sz="3600" dirty="0" err="1"/>
              <a:t>attosekundových</a:t>
            </a:r>
            <a:r>
              <a:rPr lang="cs-CZ" sz="3600" dirty="0"/>
              <a:t> pulzů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71" y="1108013"/>
            <a:ext cx="5651510" cy="427667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267571" y="6164260"/>
            <a:ext cx="42210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P. B. </a:t>
            </a:r>
            <a:r>
              <a:rPr lang="cs-CZ" sz="1400" dirty="0" err="1"/>
              <a:t>Corkum</a:t>
            </a:r>
            <a:r>
              <a:rPr lang="cs-CZ" sz="1400" dirty="0"/>
              <a:t>, F. </a:t>
            </a:r>
            <a:r>
              <a:rPr lang="cs-CZ" sz="1400" dirty="0" err="1"/>
              <a:t>Krausz</a:t>
            </a:r>
            <a:r>
              <a:rPr lang="cs-CZ" sz="1400" dirty="0"/>
              <a:t>, </a:t>
            </a:r>
            <a:r>
              <a:rPr lang="cs-CZ" sz="1400" dirty="0" err="1"/>
              <a:t>Nat</a:t>
            </a:r>
            <a:r>
              <a:rPr lang="cs-CZ" sz="1400" dirty="0"/>
              <a:t>. </a:t>
            </a:r>
            <a:r>
              <a:rPr lang="cs-CZ" sz="1400" dirty="0" err="1"/>
              <a:t>Phys</a:t>
            </a:r>
            <a:r>
              <a:rPr lang="cs-CZ" sz="1400" dirty="0"/>
              <a:t>. 3, 381 (2007).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EC0270-70FB-509D-81E7-9AFC6D7A9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196" y="1108012"/>
            <a:ext cx="5830715" cy="427667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74080A6-4869-53E5-798F-C734710C326E}"/>
              </a:ext>
            </a:extLst>
          </p:cNvPr>
          <p:cNvSpPr/>
          <p:nvPr/>
        </p:nvSpPr>
        <p:spPr>
          <a:xfrm>
            <a:off x="6235196" y="5421391"/>
            <a:ext cx="35926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F. </a:t>
            </a:r>
            <a:r>
              <a:rPr lang="cs-CZ" sz="1400" dirty="0" err="1"/>
              <a:t>Krausz,Rev</a:t>
            </a:r>
            <a:r>
              <a:rPr lang="cs-CZ" sz="1400" dirty="0"/>
              <a:t>. </a:t>
            </a:r>
            <a:r>
              <a:rPr lang="cs-CZ" sz="1400" dirty="0" err="1"/>
              <a:t>Mod</a:t>
            </a:r>
            <a:r>
              <a:rPr lang="cs-CZ" sz="1400" dirty="0"/>
              <a:t>. </a:t>
            </a:r>
            <a:r>
              <a:rPr lang="cs-CZ" sz="1400" dirty="0" err="1"/>
              <a:t>Phys</a:t>
            </a:r>
            <a:r>
              <a:rPr lang="cs-CZ" sz="1400" dirty="0"/>
              <a:t>. 81, 163 (2009).</a:t>
            </a:r>
          </a:p>
        </p:txBody>
      </p:sp>
      <p:pic>
        <p:nvPicPr>
          <p:cNvPr id="3" name="Picture 2" descr="Congratulations on your Nobel Prize, Anne L'Huillier ...">
            <a:extLst>
              <a:ext uri="{FF2B5EF4-FFF2-40B4-BE49-F238E27FC236}">
                <a16:creationId xmlns:a16="http://schemas.microsoft.com/office/drawing/2014/main" id="{E4E166EA-B30F-CEE1-AABC-06B49460C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r="24210"/>
          <a:stretch/>
        </p:blipFill>
        <p:spPr bwMode="auto">
          <a:xfrm>
            <a:off x="438771" y="5004753"/>
            <a:ext cx="1097982" cy="112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lenary Presentation: Dr. Paul Corkum - I2MTC 2022 | May 16 - 19, 2022 |  Ottawa, Canada">
            <a:extLst>
              <a:ext uri="{FF2B5EF4-FFF2-40B4-BE49-F238E27FC236}">
                <a16:creationId xmlns:a16="http://schemas.microsoft.com/office/drawing/2014/main" id="{A3C2CF7D-158C-EE78-764A-7BE209F90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27" y="5004753"/>
            <a:ext cx="975954" cy="112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FE3BFB1-A57F-CD1C-8E6B-CBBEB155816E}"/>
              </a:ext>
            </a:extLst>
          </p:cNvPr>
          <p:cNvSpPr txBox="1"/>
          <p:nvPr/>
        </p:nvSpPr>
        <p:spPr>
          <a:xfrm>
            <a:off x="1548384" y="5566154"/>
            <a:ext cx="3299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M </a:t>
            </a:r>
            <a:r>
              <a:rPr lang="cs-CZ" sz="1400" dirty="0" err="1"/>
              <a:t>Ferray</a:t>
            </a:r>
            <a:r>
              <a:rPr lang="cs-CZ" sz="1400" dirty="0"/>
              <a:t>, </a:t>
            </a:r>
            <a:r>
              <a:rPr lang="cs-CZ" sz="1400" b="1" dirty="0"/>
              <a:t>A.</a:t>
            </a:r>
            <a:r>
              <a:rPr lang="cs-CZ" sz="1400" dirty="0"/>
              <a:t> </a:t>
            </a:r>
            <a:r>
              <a:rPr lang="cs-CZ" sz="1400" b="1" dirty="0" err="1"/>
              <a:t>L´Huillier</a:t>
            </a:r>
            <a:r>
              <a:rPr lang="cs-CZ" sz="1400" dirty="0"/>
              <a:t>, et al., J. </a:t>
            </a:r>
            <a:r>
              <a:rPr lang="cs-CZ" sz="1400" dirty="0" err="1"/>
              <a:t>Phys</a:t>
            </a:r>
            <a:r>
              <a:rPr lang="cs-CZ" sz="1400" dirty="0"/>
              <a:t>. B: At. Mol. </a:t>
            </a:r>
            <a:r>
              <a:rPr lang="cs-CZ" sz="1400" dirty="0" err="1"/>
              <a:t>Opt</a:t>
            </a:r>
            <a:r>
              <a:rPr lang="cs-CZ" sz="1400" dirty="0"/>
              <a:t>. </a:t>
            </a:r>
            <a:r>
              <a:rPr lang="cs-CZ" sz="1400" dirty="0" err="1"/>
              <a:t>Phys</a:t>
            </a:r>
            <a:r>
              <a:rPr lang="cs-CZ" sz="1400" dirty="0"/>
              <a:t>. 21 L31 (1988).</a:t>
            </a:r>
          </a:p>
        </p:txBody>
      </p:sp>
    </p:spTree>
    <p:extLst>
      <p:ext uri="{BB962C8B-B14F-4D97-AF65-F5344CB8AC3E}">
        <p14:creationId xmlns:p14="http://schemas.microsoft.com/office/powerpoint/2010/main" val="168066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b="43877"/>
          <a:stretch/>
        </p:blipFill>
        <p:spPr>
          <a:xfrm>
            <a:off x="725288" y="2232901"/>
            <a:ext cx="9142637" cy="391597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Attosekundová</a:t>
            </a:r>
            <a:r>
              <a:rPr lang="cs-CZ" sz="3600" dirty="0"/>
              <a:t> metrologie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46111" y="1293724"/>
            <a:ext cx="5528547" cy="5004619"/>
          </a:xfrm>
        </p:spPr>
        <p:txBody>
          <a:bodyPr>
            <a:norm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Rozmítací kamera: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</p:txBody>
      </p:sp>
      <p:pic>
        <p:nvPicPr>
          <p:cNvPr id="28674" name="Picture 2" descr="What is Internal Structer and Working Principle Of Cathod Ray Tube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13" y="2232901"/>
            <a:ext cx="7940288" cy="39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1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Attosekundové pulzy - charakterizace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46110" y="1293724"/>
            <a:ext cx="11421563" cy="5004619"/>
          </a:xfrm>
        </p:spPr>
        <p:txBody>
          <a:bodyPr>
            <a:normAutofit/>
          </a:bodyPr>
          <a:lstStyle/>
          <a:p>
            <a:r>
              <a:rPr lang="cs-CZ">
                <a:sym typeface="Wingdings" panose="05000000000000000000" pitchFamily="2" charset="2"/>
              </a:rPr>
              <a:t>Attosekundová rozmítací kamera – iterační algoritmus umožňuje rekonstrukci pole attosekundového pulzu v čase a zároveň rekonstrukci pole infračerveného pulzu: </a:t>
            </a:r>
          </a:p>
          <a:p>
            <a:pPr marL="0" indent="0">
              <a:buNone/>
            </a:pPr>
            <a:endParaRPr lang="cs-CZ">
              <a:sym typeface="Wingdings" panose="05000000000000000000" pitchFamily="2" charset="2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28" y="2201781"/>
            <a:ext cx="5291936" cy="4319337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1227320" y="2305872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>
                <a:sym typeface="Wingdings" panose="05000000000000000000" pitchFamily="2" charset="2"/>
              </a:rPr>
              <a:t>Měření</a:t>
            </a: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3696021" y="2305872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>
                <a:sym typeface="Wingdings" panose="05000000000000000000" pitchFamily="2" charset="2"/>
              </a:rPr>
              <a:t>Výpočet</a:t>
            </a:r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1432506" y="4467545"/>
            <a:ext cx="4195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  <a:sym typeface="Wingdings" panose="05000000000000000000" pitchFamily="2" charset="2"/>
              </a:rPr>
              <a:t>Rekonstruovaný attosekundový pulz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764" y="2216742"/>
            <a:ext cx="2174998" cy="40886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764" y="2694254"/>
            <a:ext cx="4405405" cy="82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77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Příklady experimentů s attosekundovým časovým rozlišením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46110" y="1673352"/>
            <a:ext cx="11421563" cy="5082191"/>
          </a:xfrm>
        </p:spPr>
        <p:txBody>
          <a:bodyPr>
            <a:norm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Zobrazení koherentní dynamiky elektronového vlnového balíku v atomu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447857" y="6329122"/>
            <a:ext cx="46313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/>
              <a:t>E. Goulielmakis, et al., Nature 466, 739 (2010).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09" y="2062546"/>
            <a:ext cx="3801748" cy="469299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857" y="2062546"/>
            <a:ext cx="2924515" cy="394506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73" y="2062547"/>
            <a:ext cx="3312424" cy="39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9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Příklady experimentů s attosekundovým časovým rozlišením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46110" y="1673352"/>
            <a:ext cx="11421563" cy="5082191"/>
          </a:xfrm>
        </p:spPr>
        <p:txBody>
          <a:bodyPr>
            <a:normAutofit/>
          </a:bodyPr>
          <a:lstStyle/>
          <a:p>
            <a:r>
              <a:rPr lang="cs-CZ">
                <a:sym typeface="Wingdings" panose="05000000000000000000" pitchFamily="2" charset="2"/>
              </a:rPr>
              <a:t>Časově-rozlišený optický Kerrův jev (nelineární index lomu)</a:t>
            </a:r>
          </a:p>
          <a:p>
            <a:pPr marL="0" indent="0">
              <a:buNone/>
            </a:pPr>
            <a:endParaRPr lang="cs-CZ">
              <a:sym typeface="Wingdings" panose="05000000000000000000" pitchFamily="2" charset="2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09" y="3327118"/>
            <a:ext cx="6979987" cy="23301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096" y="3327118"/>
            <a:ext cx="4233672" cy="233037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832106" y="5764126"/>
            <a:ext cx="51099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/>
              <a:t>A. Sommer, et al., Nature 534, 86 (2016).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80" y="2650624"/>
            <a:ext cx="4905179" cy="4232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35" y="2208751"/>
            <a:ext cx="1705216" cy="3349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207" y="2529516"/>
            <a:ext cx="1864197" cy="690722"/>
          </a:xfrm>
          <a:prstGeom prst="rect">
            <a:avLst/>
          </a:prstGeom>
        </p:spPr>
      </p:pic>
      <p:cxnSp>
        <p:nvCxnSpPr>
          <p:cNvPr id="15" name="Přímá spojnice se šipkou 14"/>
          <p:cNvCxnSpPr/>
          <p:nvPr/>
        </p:nvCxnSpPr>
        <p:spPr>
          <a:xfrm>
            <a:off x="5743584" y="2855139"/>
            <a:ext cx="1088522" cy="0"/>
          </a:xfrm>
          <a:prstGeom prst="straightConnector1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4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Příklady experimentů s attosekundovým časovým rozlišením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46110" y="1673352"/>
            <a:ext cx="11421563" cy="5082191"/>
          </a:xfrm>
        </p:spPr>
        <p:txBody>
          <a:bodyPr>
            <a:normAutofit/>
          </a:bodyPr>
          <a:lstStyle/>
          <a:p>
            <a:r>
              <a:rPr lang="cs-CZ" dirty="0" err="1">
                <a:sym typeface="Wingdings" panose="05000000000000000000" pitchFamily="2" charset="2"/>
              </a:rPr>
              <a:t>Attosekundové</a:t>
            </a:r>
            <a:r>
              <a:rPr lang="cs-CZ" dirty="0">
                <a:sym typeface="Wingdings" panose="05000000000000000000" pitchFamily="2" charset="2"/>
              </a:rPr>
              <a:t> zpoždění při kvantovém tunelování elektronu z atomu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311BCB-6794-5037-7F94-7A1D801EB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45" y="2356510"/>
            <a:ext cx="4170074" cy="38759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70C7773-223D-B033-2C6B-DA0359430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320" y="2356510"/>
            <a:ext cx="5273776" cy="339117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2FFA4BD-A3D6-C9E1-4039-3355E9BA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320" y="2370266"/>
            <a:ext cx="5558270" cy="3390007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D9757C97-30FC-C2AA-32F1-F696A5962A2A}"/>
              </a:ext>
            </a:extLst>
          </p:cNvPr>
          <p:cNvSpPr/>
          <p:nvPr/>
        </p:nvSpPr>
        <p:spPr>
          <a:xfrm>
            <a:off x="4888319" y="5833769"/>
            <a:ext cx="51219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Klünder</a:t>
            </a:r>
            <a:r>
              <a:rPr lang="cs-CZ" sz="1600" dirty="0"/>
              <a:t>, </a:t>
            </a:r>
            <a:r>
              <a:rPr lang="cs-CZ" sz="1600" b="1" dirty="0"/>
              <a:t>A. </a:t>
            </a:r>
            <a:r>
              <a:rPr lang="cs-CZ" sz="1600" b="1" dirty="0" err="1"/>
              <a:t>L´Huillier</a:t>
            </a:r>
            <a:r>
              <a:rPr lang="cs-CZ" sz="1600" dirty="0"/>
              <a:t>, et al., PRL 106, 143002 (2011).</a:t>
            </a:r>
          </a:p>
        </p:txBody>
      </p:sp>
    </p:spTree>
    <p:extLst>
      <p:ext uri="{BB962C8B-B14F-4D97-AF65-F5344CB8AC3E}">
        <p14:creationId xmlns:p14="http://schemas.microsoft.com/office/powerpoint/2010/main" val="16316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Závěr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46110" y="1299412"/>
            <a:ext cx="11421563" cy="5456132"/>
          </a:xfrm>
        </p:spPr>
        <p:txBody>
          <a:bodyPr>
            <a:normAutofit/>
          </a:bodyPr>
          <a:lstStyle/>
          <a:p>
            <a:r>
              <a:rPr lang="cs-CZ" dirty="0" err="1">
                <a:sym typeface="Wingdings" panose="05000000000000000000" pitchFamily="2" charset="2"/>
              </a:rPr>
              <a:t>Attosekundová</a:t>
            </a:r>
            <a:r>
              <a:rPr lang="cs-CZ" dirty="0">
                <a:sym typeface="Wingdings" panose="05000000000000000000" pitchFamily="2" charset="2"/>
              </a:rPr>
              <a:t> fyzika umožnila zobrazit koherentní dynamikou valenčních elektronů</a:t>
            </a:r>
          </a:p>
          <a:p>
            <a:r>
              <a:rPr lang="cs-CZ" dirty="0">
                <a:latin typeface="+mn-lt"/>
                <a:sym typeface="Wingdings" panose="05000000000000000000" pitchFamily="2" charset="2"/>
              </a:rPr>
              <a:t>Tato oblast spojuje kvantovou fyziku (tunelový jev), klasickou fyziku (částice v elektromagnetickém poli) a </a:t>
            </a:r>
            <a:r>
              <a:rPr lang="cs-CZ" dirty="0" err="1">
                <a:latin typeface="+mn-lt"/>
                <a:sym typeface="Wingdings" panose="05000000000000000000" pitchFamily="2" charset="2"/>
              </a:rPr>
              <a:t>nanosvět</a:t>
            </a:r>
            <a:endParaRPr lang="cs-CZ" dirty="0">
              <a:latin typeface="+mn-lt"/>
              <a:sym typeface="Wingdings" panose="05000000000000000000" pitchFamily="2" charset="2"/>
            </a:endParaRPr>
          </a:p>
          <a:p>
            <a:r>
              <a:rPr lang="cs-CZ" dirty="0">
                <a:latin typeface="+mn-lt"/>
                <a:sym typeface="Wingdings" panose="05000000000000000000" pitchFamily="2" charset="2"/>
              </a:rPr>
              <a:t>Objevy trojice laureátů letošní Nobelovy ceny za fyziku vedly ke generaci koherentního záření s energií fotonů 10 eV-1 </a:t>
            </a:r>
            <a:r>
              <a:rPr lang="cs-CZ" dirty="0" err="1">
                <a:latin typeface="+mn-lt"/>
                <a:sym typeface="Wingdings" panose="05000000000000000000" pitchFamily="2" charset="2"/>
              </a:rPr>
              <a:t>keV</a:t>
            </a:r>
            <a:r>
              <a:rPr lang="cs-CZ" dirty="0">
                <a:latin typeface="+mn-lt"/>
                <a:sym typeface="Wingdings" panose="05000000000000000000" pitchFamily="2" charset="2"/>
              </a:rPr>
              <a:t>, které postupně nachází uplatnění v zobrazování, litografii, výzkumu, ….</a:t>
            </a:r>
          </a:p>
        </p:txBody>
      </p:sp>
      <p:pic>
        <p:nvPicPr>
          <p:cNvPr id="21506" name="Picture 2" descr="Institute of Applied Physics // Ultrafast source of attosecond light  flashes for fundamental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32" y="3576997"/>
            <a:ext cx="4404393" cy="276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3224" t="61052" r="23486" b="9299"/>
          <a:stretch/>
        </p:blipFill>
        <p:spPr>
          <a:xfrm>
            <a:off x="5678906" y="3576996"/>
            <a:ext cx="4409606" cy="276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82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Časové škály v nanosvětě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2045367"/>
            <a:ext cx="10579351" cy="4203031"/>
          </a:xfrm>
        </p:spPr>
        <p:txBody>
          <a:bodyPr/>
          <a:lstStyle/>
          <a:p>
            <a:r>
              <a:rPr lang="cs-CZ" dirty="0"/>
              <a:t>Souvislost rychlosti dynamických procesů s vazebnou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     energií – </a:t>
            </a:r>
            <a:r>
              <a:rPr lang="cs-CZ" dirty="0" err="1"/>
              <a:t>viriální</a:t>
            </a:r>
            <a:r>
              <a:rPr lang="cs-CZ" dirty="0"/>
              <a:t> teorém kvantové mechaniky: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Odhad klasické střední rychlosti elektronu v atomu vodíku:</a:t>
            </a:r>
            <a:endParaRPr lang="cs-CZ" i="1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966772"/>
              </p:ext>
            </p:extLst>
          </p:nvPr>
        </p:nvGraphicFramePr>
        <p:xfrm>
          <a:off x="1088189" y="2825117"/>
          <a:ext cx="2793698" cy="746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73120" imgH="393480" progId="Equation.DSMT4">
                  <p:embed/>
                </p:oleObj>
              </mc:Choice>
              <mc:Fallback>
                <p:oleObj name="Equation" r:id="rId2" imgW="1473120" imgH="393480" progId="Equation.DSMT4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8189" y="2825117"/>
                        <a:ext cx="2793698" cy="74659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051905"/>
              </p:ext>
            </p:extLst>
          </p:nvPr>
        </p:nvGraphicFramePr>
        <p:xfrm>
          <a:off x="1088188" y="4138626"/>
          <a:ext cx="6707025" cy="2301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03440" imgH="1168200" progId="Equation.DSMT4">
                  <p:embed/>
                </p:oleObj>
              </mc:Choice>
              <mc:Fallback>
                <p:oleObj name="Equation" r:id="rId4" imgW="3403440" imgH="1168200" progId="Equation.DSMT4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88188" y="4138626"/>
                        <a:ext cx="6707025" cy="230189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7" descr="Hydrogen atom GIFs - Get the best gif on GIF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19" y="4138626"/>
            <a:ext cx="2421857" cy="242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oulomb potential in the Hydrogen atom showing the discrete energy... |  Download Scientific Diagr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948" y="554493"/>
            <a:ext cx="3691771" cy="29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30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Časové škály v nanosvětě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1938618"/>
            <a:ext cx="10579351" cy="4195481"/>
          </a:xfrm>
        </p:spPr>
        <p:txBody>
          <a:bodyPr/>
          <a:lstStyle/>
          <a:p>
            <a:r>
              <a:rPr lang="cs-CZ"/>
              <a:t>Průměrná doba jednoho oběhu elektronu kolem jádra: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 b="1"/>
          </a:p>
          <a:p>
            <a:pPr marL="0" indent="0">
              <a:buNone/>
            </a:pPr>
            <a:endParaRPr lang="cs-CZ"/>
          </a:p>
          <a:p>
            <a:endParaRPr lang="cs-CZ"/>
          </a:p>
          <a:p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408221"/>
              </p:ext>
            </p:extLst>
          </p:nvPr>
        </p:nvGraphicFramePr>
        <p:xfrm>
          <a:off x="1088188" y="2369740"/>
          <a:ext cx="572452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71800" imgH="660240" progId="Equation.DSMT4">
                  <p:embed/>
                </p:oleObj>
              </mc:Choice>
              <mc:Fallback>
                <p:oleObj name="Equation" r:id="rId2" imgW="2971800" imgH="660240" progId="Equation.DSMT4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8188" y="2369740"/>
                        <a:ext cx="5724525" cy="1270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Hydrogen atom GIFs - Get the best gif on GIF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760" y="2484040"/>
            <a:ext cx="2421857" cy="242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260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Časové škály v </a:t>
            </a:r>
            <a:r>
              <a:rPr lang="cs-CZ" dirty="0" err="1"/>
              <a:t>nanosvětě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79351" cy="4195481"/>
          </a:xfrm>
        </p:spPr>
        <p:txBody>
          <a:bodyPr/>
          <a:lstStyle/>
          <a:p>
            <a:r>
              <a:rPr lang="cs-CZ" dirty="0"/>
              <a:t>Kvantově-mechanický systém – </a:t>
            </a:r>
            <a:r>
              <a:rPr lang="cs-CZ" dirty="0" err="1"/>
              <a:t>Schrödingerova</a:t>
            </a:r>
            <a:r>
              <a:rPr lang="cs-CZ" dirty="0"/>
              <a:t> rovnice: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Řešení:</a:t>
            </a:r>
          </a:p>
          <a:p>
            <a:endParaRPr lang="cs-CZ" dirty="0"/>
          </a:p>
          <a:p>
            <a:r>
              <a:rPr lang="cs-CZ" dirty="0"/>
              <a:t>Prostorová část vlnové funkce je řešením stacionární </a:t>
            </a:r>
            <a:r>
              <a:rPr lang="cs-CZ" dirty="0" err="1"/>
              <a:t>Schrödingerovy</a:t>
            </a:r>
            <a:r>
              <a:rPr lang="cs-CZ" dirty="0"/>
              <a:t> rovnice: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988552"/>
              </p:ext>
            </p:extLst>
          </p:nvPr>
        </p:nvGraphicFramePr>
        <p:xfrm>
          <a:off x="1539726" y="2526492"/>
          <a:ext cx="406082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08160" imgH="482400" progId="Equation.DSMT4">
                  <p:embed/>
                </p:oleObj>
              </mc:Choice>
              <mc:Fallback>
                <p:oleObj name="Equation" r:id="rId2" imgW="21081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39726" y="2526492"/>
                        <a:ext cx="4060825" cy="9271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262926"/>
              </p:ext>
            </p:extLst>
          </p:nvPr>
        </p:nvGraphicFramePr>
        <p:xfrm>
          <a:off x="2644254" y="3705829"/>
          <a:ext cx="225107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68200" imgH="355320" progId="Equation.DSMT4">
                  <p:embed/>
                </p:oleObj>
              </mc:Choice>
              <mc:Fallback>
                <p:oleObj name="Equation" r:id="rId4" imgW="1168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4254" y="3705829"/>
                        <a:ext cx="2251075" cy="6826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12719"/>
              </p:ext>
            </p:extLst>
          </p:nvPr>
        </p:nvGraphicFramePr>
        <p:xfrm>
          <a:off x="1539726" y="5103123"/>
          <a:ext cx="32543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88760" imgH="482400" progId="Equation.DSMT4">
                  <p:embed/>
                </p:oleObj>
              </mc:Choice>
              <mc:Fallback>
                <p:oleObj name="Equation" r:id="rId6" imgW="16887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39726" y="5103123"/>
                        <a:ext cx="3254375" cy="9271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8"/>
          <a:srcRect l="22039" t="75614" r="28421" b="18772"/>
          <a:stretch/>
        </p:blipFill>
        <p:spPr>
          <a:xfrm>
            <a:off x="6136105" y="5126317"/>
            <a:ext cx="5938693" cy="75712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911477" y="5181712"/>
            <a:ext cx="989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Atom </a:t>
            </a:r>
          </a:p>
          <a:p>
            <a:r>
              <a:rPr lang="cs-CZ" dirty="0"/>
              <a:t>vodíku: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37114"/>
              </p:ext>
            </p:extLst>
          </p:nvPr>
        </p:nvGraphicFramePr>
        <p:xfrm>
          <a:off x="6268325" y="5309616"/>
          <a:ext cx="2444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6720" imgH="203040" progId="Equation.DSMT4">
                  <p:embed/>
                </p:oleObj>
              </mc:Choice>
              <mc:Fallback>
                <p:oleObj name="Equation" r:id="rId9" imgW="1267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68325" y="5309616"/>
                        <a:ext cx="244475" cy="3905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463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Časové škály v nanosvětě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79351" cy="4675686"/>
          </a:xfrm>
        </p:spPr>
        <p:txBody>
          <a:bodyPr>
            <a:normAutofit/>
          </a:bodyPr>
          <a:lstStyle/>
          <a:p>
            <a:r>
              <a:rPr lang="cs-CZ"/>
              <a:t>Kvantově-mechanický vývoj systému – pravděpodobnost:</a:t>
            </a:r>
          </a:p>
          <a:p>
            <a:endParaRPr lang="cs-CZ"/>
          </a:p>
          <a:p>
            <a:endParaRPr lang="cs-CZ"/>
          </a:p>
          <a:p>
            <a:r>
              <a:rPr lang="cs-CZ"/>
              <a:t>Superpozice dvou stavů s rozdílnou energií:</a:t>
            </a:r>
          </a:p>
          <a:p>
            <a:endParaRPr lang="cs-CZ"/>
          </a:p>
          <a:p>
            <a:endParaRPr lang="cs-CZ"/>
          </a:p>
          <a:p>
            <a:r>
              <a:rPr lang="cs-CZ"/>
              <a:t>Pravděpodobnost:</a:t>
            </a:r>
          </a:p>
          <a:p>
            <a:endParaRPr lang="cs-CZ"/>
          </a:p>
          <a:p>
            <a:endParaRPr lang="cs-CZ"/>
          </a:p>
          <a:p>
            <a:r>
              <a:rPr lang="cs-CZ"/>
              <a:t>Periodická funkce času s periodou:</a:t>
            </a: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1545686" y="2565071"/>
          <a:ext cx="3036888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74640" imgH="304560" progId="Equation.DSMT4">
                  <p:embed/>
                </p:oleObj>
              </mc:Choice>
              <mc:Fallback>
                <p:oleObj name="Equation" r:id="rId2" imgW="1574640" imgH="304560" progId="Equation.DSMT4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5686" y="2565071"/>
                        <a:ext cx="3036888" cy="5873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1545686" y="3807758"/>
          <a:ext cx="38703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06280" imgH="355320" progId="Equation.DSMT4">
                  <p:embed/>
                </p:oleObj>
              </mc:Choice>
              <mc:Fallback>
                <p:oleObj name="Equation" r:id="rId4" imgW="2006280" imgH="355320" progId="Equation.DSMT4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5686" y="3807758"/>
                        <a:ext cx="3870325" cy="685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/>
        </p:nvGraphicFramePr>
        <p:xfrm>
          <a:off x="1545686" y="5122992"/>
          <a:ext cx="7715251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00320" imgH="380880" progId="Equation.DSMT4">
                  <p:embed/>
                </p:oleObj>
              </mc:Choice>
              <mc:Fallback>
                <p:oleObj name="Equation" r:id="rId6" imgW="4000320" imgH="380880" progId="Equation.DSMT4">
                  <p:embed/>
                  <p:pic>
                    <p:nvPicPr>
                      <p:cNvPr id="11" name="Objek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5686" y="5122992"/>
                        <a:ext cx="7715251" cy="7334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/>
        </p:nvGraphicFramePr>
        <p:xfrm>
          <a:off x="6012791" y="5876825"/>
          <a:ext cx="1519238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87320" imgH="444240" progId="Equation.DSMT4">
                  <p:embed/>
                </p:oleObj>
              </mc:Choice>
              <mc:Fallback>
                <p:oleObj name="Equation" r:id="rId8" imgW="787320" imgH="444240" progId="Equation.DSMT4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12791" y="5876825"/>
                        <a:ext cx="1519238" cy="8572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/>
          <p:cNvSpPr/>
          <p:nvPr/>
        </p:nvSpPr>
        <p:spPr>
          <a:xfrm>
            <a:off x="7421594" y="2495550"/>
            <a:ext cx="2289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/>
              <a:t>Stacionární stavy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7421594" y="3607703"/>
            <a:ext cx="1672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/>
              <a:t>Vlnový balík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506" y="4028221"/>
            <a:ext cx="4358143" cy="9411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6506" y="2975350"/>
            <a:ext cx="1677000" cy="5690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12"/>
          <a:srcRect b="4306"/>
          <a:stretch/>
        </p:blipFill>
        <p:spPr>
          <a:xfrm>
            <a:off x="9109689" y="2976144"/>
            <a:ext cx="1780200" cy="56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Časové škály v </a:t>
            </a:r>
            <a:r>
              <a:rPr lang="cs-CZ" dirty="0" err="1"/>
              <a:t>nanosvětě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79351" cy="4675686"/>
          </a:xfrm>
        </p:spPr>
        <p:txBody>
          <a:bodyPr>
            <a:normAutofit/>
          </a:bodyPr>
          <a:lstStyle/>
          <a:p>
            <a:r>
              <a:rPr lang="cs-CZ" dirty="0"/>
              <a:t>Charakteristické časové škály v různých systémech: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Vibrace atomů v molekulách a pevných látkách</a:t>
            </a:r>
          </a:p>
          <a:p>
            <a:pPr marL="0" indent="0">
              <a:buNone/>
            </a:pPr>
            <a:r>
              <a:rPr lang="cs-CZ" dirty="0"/>
              <a:t>Dynamika valenčních elektronů</a:t>
            </a:r>
          </a:p>
          <a:p>
            <a:pPr marL="0" indent="0">
              <a:buNone/>
            </a:pPr>
            <a:r>
              <a:rPr lang="cs-CZ" dirty="0"/>
              <a:t>Dynamika elektronů ve vnitřních slupkách atomů</a:t>
            </a:r>
          </a:p>
          <a:p>
            <a:pPr marL="0" indent="0">
              <a:buNone/>
            </a:pPr>
            <a:r>
              <a:rPr lang="cs-CZ" dirty="0"/>
              <a:t>Rychlost jaderné fúze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err="1"/>
              <a:t>Attosekundová</a:t>
            </a:r>
            <a:r>
              <a:rPr lang="cs-CZ" b="1" dirty="0"/>
              <a:t> fyzika studuje dynamiku valenčních elektronů</a:t>
            </a:r>
          </a:p>
          <a:p>
            <a:endParaRPr lang="cs-CZ" dirty="0"/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/>
        </p:nvGraphicFramePr>
        <p:xfrm>
          <a:off x="1527175" y="2544763"/>
          <a:ext cx="105410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45760" imgH="393480" progId="Equation.DSMT4">
                  <p:embed/>
                </p:oleObj>
              </mc:Choice>
              <mc:Fallback>
                <p:oleObj name="Equation" r:id="rId2" imgW="545760" imgH="393480" progId="Equation.DSMT4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7175" y="2544763"/>
                        <a:ext cx="1054100" cy="7588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ástupný symbol pro obsah 2"/>
          <p:cNvSpPr txBox="1">
            <a:spLocks/>
          </p:cNvSpPr>
          <p:nvPr/>
        </p:nvSpPr>
        <p:spPr>
          <a:xfrm>
            <a:off x="7712203" y="3353435"/>
            <a:ext cx="3288972" cy="467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l-GR" dirty="0"/>
              <a:t>Δ</a:t>
            </a:r>
            <a:r>
              <a:rPr lang="cs-CZ" i="1" dirty="0"/>
              <a:t>E</a:t>
            </a:r>
            <a:r>
              <a:rPr lang="cs-CZ" dirty="0"/>
              <a:t>				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+mn-lt"/>
                <a:cs typeface="Times New Roman" panose="02020603050405020304" pitchFamily="18" charset="0"/>
              </a:rPr>
              <a:t>1-100 </a:t>
            </a:r>
            <a:r>
              <a:rPr lang="cs-CZ" dirty="0" err="1">
                <a:latin typeface="+mn-lt"/>
                <a:cs typeface="Times New Roman" panose="02020603050405020304" pitchFamily="18" charset="0"/>
              </a:rPr>
              <a:t>meV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		20 </a:t>
            </a:r>
            <a:r>
              <a:rPr lang="cs-CZ" dirty="0" err="1">
                <a:latin typeface="+mn-lt"/>
                <a:cs typeface="Times New Roman" panose="02020603050405020304" pitchFamily="18" charset="0"/>
              </a:rPr>
              <a:t>fs</a:t>
            </a:r>
            <a:endParaRPr lang="cs-CZ" dirty="0">
              <a:latin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+mn-lt"/>
                <a:cs typeface="Times New Roman" panose="02020603050405020304" pitchFamily="18" charset="0"/>
              </a:rPr>
              <a:t>10 eV			200 as</a:t>
            </a:r>
          </a:p>
          <a:p>
            <a:pPr marL="0" indent="0">
              <a:buNone/>
            </a:pPr>
            <a:r>
              <a:rPr lang="cs-CZ" dirty="0">
                <a:latin typeface="+mn-lt"/>
                <a:cs typeface="Times New Roman" panose="02020603050405020304" pitchFamily="18" charset="0"/>
              </a:rPr>
              <a:t>1 </a:t>
            </a:r>
            <a:r>
              <a:rPr lang="cs-CZ" dirty="0" err="1">
                <a:latin typeface="+mn-lt"/>
                <a:cs typeface="Times New Roman" panose="02020603050405020304" pitchFamily="18" charset="0"/>
              </a:rPr>
              <a:t>keV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			2 as</a:t>
            </a:r>
          </a:p>
          <a:p>
            <a:pPr marL="0" indent="0">
              <a:buNone/>
            </a:pPr>
            <a:r>
              <a:rPr lang="cs-CZ" dirty="0">
                <a:latin typeface="+mn-lt"/>
                <a:cs typeface="Times New Roman" panose="02020603050405020304" pitchFamily="18" charset="0"/>
              </a:rPr>
              <a:t>17 </a:t>
            </a:r>
            <a:r>
              <a:rPr lang="cs-CZ" dirty="0" err="1">
                <a:latin typeface="+mn-lt"/>
                <a:cs typeface="Times New Roman" panose="02020603050405020304" pitchFamily="18" charset="0"/>
              </a:rPr>
              <a:t>MeV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		10</a:t>
            </a:r>
            <a:r>
              <a:rPr lang="cs-CZ" baseline="30000" dirty="0">
                <a:latin typeface="+mn-lt"/>
                <a:cs typeface="Times New Roman" panose="02020603050405020304" pitchFamily="18" charset="0"/>
              </a:rPr>
              <a:t>-7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 as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84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Časové škály v </a:t>
            </a:r>
            <a:r>
              <a:rPr lang="cs-CZ" dirty="0" err="1"/>
              <a:t>nanosvětě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krátká je </a:t>
            </a:r>
            <a:r>
              <a:rPr lang="cs-CZ" dirty="0" err="1"/>
              <a:t>attosekunda</a:t>
            </a:r>
            <a:r>
              <a:rPr lang="cs-CZ" dirty="0"/>
              <a:t>?</a:t>
            </a:r>
          </a:p>
        </p:txBody>
      </p:sp>
      <p:pic>
        <p:nvPicPr>
          <p:cNvPr id="24578" name="Picture 2" descr="Attophysics — new tools to fathom the world of electrons | Explained - The  Hindu">
            <a:extLst>
              <a:ext uri="{FF2B5EF4-FFF2-40B4-BE49-F238E27FC236}">
                <a16:creationId xmlns:a16="http://schemas.microsoft.com/office/drawing/2014/main" id="{2DF88B4B-91F8-5711-F48E-8EA08C3C8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4" b="18128"/>
          <a:stretch/>
        </p:blipFill>
        <p:spPr bwMode="auto">
          <a:xfrm>
            <a:off x="893693" y="2669726"/>
            <a:ext cx="9578100" cy="373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4237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30196</TotalTime>
  <Words>1055</Words>
  <Application>Microsoft Office PowerPoint</Application>
  <PresentationFormat>Širokoúhlá obrazovka</PresentationFormat>
  <Paragraphs>230</Paragraphs>
  <Slides>38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38</vt:i4>
      </vt:variant>
    </vt:vector>
  </HeadingPairs>
  <TitlesOfParts>
    <vt:vector size="48" baseType="lpstr">
      <vt:lpstr>Arial</vt:lpstr>
      <vt:lpstr>Calibri</vt:lpstr>
      <vt:lpstr>Century Gothic</vt:lpstr>
      <vt:lpstr>Goudy Old Style</vt:lpstr>
      <vt:lpstr>Times New Roman</vt:lpstr>
      <vt:lpstr>Wingdings</vt:lpstr>
      <vt:lpstr>Wingdings 3</vt:lpstr>
      <vt:lpstr>Ion</vt:lpstr>
      <vt:lpstr>Equation</vt:lpstr>
      <vt:lpstr>Graph</vt:lpstr>
      <vt:lpstr>Attosekundová fyzika a metrologie</vt:lpstr>
      <vt:lpstr>Nobelova cena za fyziku 2023</vt:lpstr>
      <vt:lpstr>Časové škály v nanosvětě</vt:lpstr>
      <vt:lpstr>Časové škály v nanosvětě</vt:lpstr>
      <vt:lpstr>Časové škály v nanosvětě</vt:lpstr>
      <vt:lpstr>Časové škály v nanosvětě</vt:lpstr>
      <vt:lpstr>Časové škály v nanosvětě</vt:lpstr>
      <vt:lpstr>Časové škály v nanosvětě</vt:lpstr>
      <vt:lpstr>Časové škály v nanosvětě</vt:lpstr>
      <vt:lpstr>Světlo jako elektromagnetické vlnění</vt:lpstr>
      <vt:lpstr>Světlo jako elektromagnetické vlnění</vt:lpstr>
      <vt:lpstr>Světlo jako elektromagnetické vlnění</vt:lpstr>
      <vt:lpstr>Časově-rozlišené zobrazování</vt:lpstr>
      <vt:lpstr>Časově-rozlišené zobrazování</vt:lpstr>
      <vt:lpstr>Prezentace aplikace PowerPoint</vt:lpstr>
      <vt:lpstr>Jak kontrolovat procesy s attosekundovou přesností??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kontrolovat procesy s attosekundovou přesností??</vt:lpstr>
      <vt:lpstr>Jak kontrolovat procesy s attosekundovou přesností??</vt:lpstr>
      <vt:lpstr>Jak kontrolovat procesy s attosekundovou přesností??</vt:lpstr>
      <vt:lpstr>Jak kontrolovat procesy s attosekundovou přesností??</vt:lpstr>
      <vt:lpstr>Kvantové tunelování</vt:lpstr>
      <vt:lpstr>Kvantové tunelování</vt:lpstr>
      <vt:lpstr>Dynamické kvantové tunelování elektronů v atomech</vt:lpstr>
      <vt:lpstr>Attosekundové procesy v atomech</vt:lpstr>
      <vt:lpstr>ATI (above-threshold ionization)</vt:lpstr>
      <vt:lpstr>Generace attosekundových pulzů</vt:lpstr>
      <vt:lpstr>Attosekundová metrologie</vt:lpstr>
      <vt:lpstr>Attosekundové pulzy - charakterizace</vt:lpstr>
      <vt:lpstr>Příklady experimentů s attosekundovým časovým rozlišením</vt:lpstr>
      <vt:lpstr>Příklady experimentů s attosekundovým časovým rozlišením</vt:lpstr>
      <vt:lpstr>Příklady experimentů s attosekundovým časovým rozlišením</vt:lpstr>
      <vt:lpstr>Závěr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Attosekundová fyzika</dc:title>
  <dc:creator>Martin Kozák</dc:creator>
  <cp:lastModifiedBy>Martin Kozák</cp:lastModifiedBy>
  <cp:revision>107</cp:revision>
  <dcterms:created xsi:type="dcterms:W3CDTF">2021-05-04T05:41:37Z</dcterms:created>
  <dcterms:modified xsi:type="dcterms:W3CDTF">2024-08-22T06:48:18Z</dcterms:modified>
</cp:coreProperties>
</file>