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816" r:id="rId2"/>
    <p:sldId id="777" r:id="rId3"/>
    <p:sldId id="808" r:id="rId4"/>
    <p:sldId id="873" r:id="rId5"/>
    <p:sldId id="867" r:id="rId6"/>
    <p:sldId id="868" r:id="rId7"/>
    <p:sldId id="871" r:id="rId8"/>
    <p:sldId id="872" r:id="rId9"/>
    <p:sldId id="862" r:id="rId10"/>
    <p:sldId id="802" r:id="rId11"/>
    <p:sldId id="864" r:id="rId12"/>
    <p:sldId id="866" r:id="rId13"/>
    <p:sldId id="855" r:id="rId14"/>
    <p:sldId id="797" r:id="rId15"/>
    <p:sldId id="798" r:id="rId16"/>
    <p:sldId id="340" r:id="rId17"/>
    <p:sldId id="823" r:id="rId18"/>
    <p:sldId id="863" r:id="rId19"/>
    <p:sldId id="815" r:id="rId20"/>
    <p:sldId id="258" r:id="rId21"/>
    <p:sldId id="869" r:id="rId22"/>
    <p:sldId id="870" r:id="rId23"/>
    <p:sldId id="803" r:id="rId24"/>
    <p:sldId id="811" r:id="rId25"/>
    <p:sldId id="812" r:id="rId26"/>
    <p:sldId id="804" r:id="rId27"/>
    <p:sldId id="814" r:id="rId28"/>
    <p:sldId id="813" r:id="rId29"/>
    <p:sldId id="271" r:id="rId30"/>
    <p:sldId id="272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762" r:id="rId40"/>
    <p:sldId id="267" r:id="rId41"/>
    <p:sldId id="268" r:id="rId42"/>
    <p:sldId id="269" r:id="rId43"/>
    <p:sldId id="270" r:id="rId44"/>
    <p:sldId id="766" r:id="rId45"/>
    <p:sldId id="767" r:id="rId46"/>
    <p:sldId id="768" r:id="rId47"/>
    <p:sldId id="769" r:id="rId48"/>
    <p:sldId id="820" r:id="rId49"/>
    <p:sldId id="818" r:id="rId50"/>
    <p:sldId id="819" r:id="rId51"/>
    <p:sldId id="821" r:id="rId52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2504" autoAdjust="0"/>
  </p:normalViewPr>
  <p:slideViewPr>
    <p:cSldViewPr showGuides="1">
      <p:cViewPr varScale="1">
        <p:scale>
          <a:sx n="110" d="100"/>
          <a:sy n="110" d="100"/>
        </p:scale>
        <p:origin x="768" y="168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13DFA-931C-4352-9BC3-9CBBB9695485}" type="datetime1">
              <a:rPr lang="cs-CZ" smtClean="0">
                <a:latin typeface="Calibri" panose="020F0502020204030204" pitchFamily="34" charset="0"/>
              </a:rPr>
              <a:t>19.08.2024</a:t>
            </a:fld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cs-CZ" smtClean="0">
                <a:latin typeface="Calibri" panose="020F0502020204030204" pitchFamily="34" charset="0"/>
              </a:rPr>
              <a:t>‹#›</a:t>
            </a:fld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F6ED1A5-149E-4BEB-8F22-7B1609F995CE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41221E5-7225-48EB-A4EE-420E7BFCF7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0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40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(Sudet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35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D481F6-6275-4F9A-8BEC-FEA40F97AC10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15374" y="9374300"/>
            <a:ext cx="2912594" cy="486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4F865BF-30AB-4AA9-AA8E-0CCDB00EC6A2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3815374" y="9374301"/>
            <a:ext cx="2917271" cy="4917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F82693-D6D8-453B-B2AF-B2F46C71B45C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1122627" y="740212"/>
            <a:ext cx="4490509" cy="370105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39942" name="Rectangle 4"/>
          <p:cNvSpPr>
            <a:spLocks noGrp="1" noChangeArrowheads="1"/>
          </p:cNvSpPr>
          <p:nvPr>
            <p:ph type="body"/>
          </p:nvPr>
        </p:nvSpPr>
        <p:spPr>
          <a:xfrm>
            <a:off x="673576" y="4688007"/>
            <a:ext cx="5382374" cy="4434416"/>
          </a:xfrm>
          <a:noFill/>
          <a:ln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3815373" y="9374301"/>
            <a:ext cx="2918831" cy="4934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F9F1E15-15F2-49D5-AF05-464A4995F68D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0258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57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3" name="Přímá spojnice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 rtl="0">
              <a:defRPr sz="54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85C77472-059D-4C68-8AC7-CD75808C3D76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66DFE-5FCC-435A-83F4-EBD832EDD947}" type="datetime1">
              <a:rPr lang="cs-CZ" noProof="0" smtClean="0"/>
              <a:t>19.08.2024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í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972056-2A79-4B89-9AA2-1890533C94CB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54AFDA-84A6-4B2B-83CC-EA9C0533667A}" type="datetime1">
              <a:rPr lang="cs-CZ" noProof="0" smtClean="0"/>
              <a:t>19.08.2024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1" name="Obdélník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2" name="Přímá spojnice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8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3" name="Přímá spojnice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7" name="Obdélník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8" name="Obdélník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30" name="Obdélník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1" name="Přímá spojnice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57A59506-72FD-4495-9AB4-84BEB64D693F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3BDC1-1D26-41EB-8826-FEE8DF515E5F}" type="datetime1">
              <a:rPr lang="cs-CZ" noProof="0" smtClean="0"/>
              <a:t>19.08.2024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9098-85CB-40A7-8EB9-32085B9BD4CC}" type="datetime1">
              <a:rPr lang="cs-CZ" noProof="0" smtClean="0"/>
              <a:t>19.08.2024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8DABD2-5123-463E-A7B6-799F51B171FE}" type="datetime1">
              <a:rPr lang="cs-CZ" noProof="0" smtClean="0"/>
              <a:t>19.08.2024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613434-694E-4FC6-9BB3-2DA8A4CEFE37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AC7BDE-1898-4D6C-AEA1-04714C1F1329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BCFE3752-42E2-4502-B52B-1640F9E32865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í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E57BB58-40ED-4251-A96D-306698F4AE93}" type="datetime1">
              <a:rPr lang="cs-CZ" smtClean="0"/>
              <a:pPr/>
              <a:t>19.08.2024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1.png"/><Relationship Id="rId7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23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68.png"/><Relationship Id="rId21" Type="http://schemas.openxmlformats.org/officeDocument/2006/relationships/image" Target="../media/image186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2" Type="http://schemas.openxmlformats.org/officeDocument/2006/relationships/image" Target="../media/image167.png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24" Type="http://schemas.openxmlformats.org/officeDocument/2006/relationships/image" Target="../media/image189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aude.ai/" TargetMode="External"/><Relationship Id="rId4" Type="http://schemas.openxmlformats.org/officeDocument/2006/relationships/hyperlink" Target="https://chatgpt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54052" y="776491"/>
            <a:ext cx="8329031" cy="666303"/>
          </a:xfrm>
        </p:spPr>
        <p:txBody>
          <a:bodyPr rtlCol="0"/>
          <a:lstStyle/>
          <a:p>
            <a:pPr rtl="0"/>
            <a:r>
              <a:rPr lang="cs-CZ" sz="4000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sz="4000" dirty="0">
              <a:latin typeface="Georgia" panose="02040502050405020303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18148" y="4168031"/>
            <a:ext cx="5545155" cy="1187774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RNDr. Dag Hrubý, M. M.</a:t>
            </a:r>
          </a:p>
          <a:p>
            <a:pPr algn="ctr" rtl="0">
              <a:lnSpc>
                <a:spcPct val="120000"/>
              </a:lnSpc>
            </a:pPr>
            <a:r>
              <a:rPr lang="cs-CZ" sz="1600" dirty="0">
                <a:latin typeface="Georgia" panose="02040502050405020303" pitchFamily="18" charset="0"/>
              </a:rPr>
              <a:t>edukátor transmisivní industriální školy</a:t>
            </a:r>
          </a:p>
          <a:p>
            <a:pPr algn="ctr" rtl="0">
              <a:lnSpc>
                <a:spcPct val="120000"/>
              </a:lnSpc>
            </a:pPr>
            <a:r>
              <a:rPr lang="cs-CZ" sz="1600" dirty="0">
                <a:latin typeface="Georgia" panose="02040502050405020303" pitchFamily="18" charset="0"/>
              </a:rPr>
              <a:t>řešitel grantu: UMMPRTLPSZT</a:t>
            </a:r>
          </a:p>
        </p:txBody>
      </p:sp>
      <p:sp>
        <p:nvSpPr>
          <p:cNvPr id="31" name="Obdélník 30" descr="Chart">
            <a:extLst>
              <a:ext uri="{FF2B5EF4-FFF2-40B4-BE49-F238E27FC236}">
                <a16:creationId xmlns:a16="http://schemas.microsoft.com/office/drawing/2014/main" id="{963FC480-46A8-1082-02D0-64BE13617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049EE75C-5BFE-DEBA-FA05-1A2B355D3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ED73F6-10E8-B940-AD2E-3017296F757A}"/>
              </a:ext>
            </a:extLst>
          </p:cNvPr>
          <p:cNvSpPr txBox="1"/>
          <p:nvPr/>
        </p:nvSpPr>
        <p:spPr>
          <a:xfrm>
            <a:off x="2926060" y="1578938"/>
            <a:ext cx="8097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XXI. seminář o filosofických otázkách matematiky a fyziky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cs-CZ" sz="2400" dirty="0">
                <a:latin typeface="Georgia" panose="02040502050405020303" pitchFamily="18" charset="0"/>
              </a:rPr>
              <a:t>20. – 23. srpna 2024, Gymnázium Velké Meziříčí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E7098-CCCC-FCB7-9842-DD5532484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173" y="2726780"/>
            <a:ext cx="3837614" cy="12106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A80923-5AAC-11EC-E7C9-F2C8890F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2726780"/>
            <a:ext cx="1716178" cy="24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tafetu GVM převezme v srpnu Ilona Pokorná">
            <a:extLst>
              <a:ext uri="{FF2B5EF4-FFF2-40B4-BE49-F238E27FC236}">
                <a16:creationId xmlns:a16="http://schemas.microsoft.com/office/drawing/2014/main" id="{C9E1FD02-B31E-18F0-591F-53F16C6D8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0" t="11346" r="16268" b="25527"/>
          <a:stretch/>
        </p:blipFill>
        <p:spPr bwMode="auto">
          <a:xfrm>
            <a:off x="8601730" y="2728778"/>
            <a:ext cx="1746006" cy="24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4D21C-193D-6E02-0B97-541DF6573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Georgia" panose="02040502050405020303" pitchFamily="18" charset="0"/>
              </a:rPr>
              <a:t>Co mne 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zaujalo</a:t>
            </a:r>
          </a:p>
        </p:txBody>
      </p:sp>
      <p:pic>
        <p:nvPicPr>
          <p:cNvPr id="2050" name="Picture 2" descr="Kontexty vzdělávání v postmoderní situaci - Jitka Lorenzová od 288 Kč -  Zbozi.cz">
            <a:extLst>
              <a:ext uri="{FF2B5EF4-FFF2-40B4-BE49-F238E27FC236}">
                <a16:creationId xmlns:a16="http://schemas.microsoft.com/office/drawing/2014/main" id="{5B3571DC-E87F-8CDC-F8A4-7481E6C28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1700808"/>
            <a:ext cx="271072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B7A876B-D6AC-552F-1079-DF182A81C1D0}"/>
              </a:ext>
            </a:extLst>
          </p:cNvPr>
          <p:cNvSpPr txBox="1"/>
          <p:nvPr/>
        </p:nvSpPr>
        <p:spPr>
          <a:xfrm>
            <a:off x="1701925" y="5877272"/>
            <a:ext cx="9937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LORENZOVÁ, Jitka. 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Kontexty vzdělávání v postmoderní situaci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 Praha: Filozofická fakulta UK, 2016.</a:t>
            </a:r>
          </a:p>
          <a:p>
            <a:r>
              <a:rPr lang="cs-CZ" sz="1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endParaRPr lang="cs-CZ" sz="1600" dirty="0">
              <a:latin typeface="Georgia" panose="02040502050405020303" pitchFamily="18" charset="0"/>
            </a:endParaRPr>
          </a:p>
        </p:txBody>
      </p:sp>
      <p:pic>
        <p:nvPicPr>
          <p:cNvPr id="3" name="Picture 4" descr="Sociální pedagogika jako studijní obor Sociální pedagogika na Katedře  pedagogiky Filozofické fakulty Univerzity Karlovy v">
            <a:extLst>
              <a:ext uri="{FF2B5EF4-FFF2-40B4-BE49-F238E27FC236}">
                <a16:creationId xmlns:a16="http://schemas.microsoft.com/office/drawing/2014/main" id="{4D70B378-E54C-952F-096C-D1E0608F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3460520"/>
            <a:ext cx="1584176" cy="21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799FA64-2BD3-F1C1-6B2D-FECAF4CAC9DA}"/>
              </a:ext>
            </a:extLst>
          </p:cNvPr>
          <p:cNvSpPr txBox="1">
            <a:spLocks/>
          </p:cNvSpPr>
          <p:nvPr/>
        </p:nvSpPr>
        <p:spPr>
          <a:xfrm>
            <a:off x="4556667" y="1700808"/>
            <a:ext cx="7226378" cy="386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Euphemia" pitchFamily="34" charset="0"/>
              <a:buNone/>
            </a:pPr>
            <a:r>
              <a:rPr lang="cs-CZ" sz="2000" b="1" dirty="0">
                <a:solidFill>
                  <a:srgbClr val="212529"/>
                </a:solidFill>
                <a:latin typeface="Georgia" panose="02040502050405020303" pitchFamily="18" charset="0"/>
              </a:rPr>
              <a:t>Kontexty vzdělávání v postmoderní situaci</a:t>
            </a:r>
          </a:p>
          <a:p>
            <a:pPr marL="0" indent="0">
              <a:lnSpc>
                <a:spcPct val="100000"/>
              </a:lnSpc>
              <a:buFont typeface="Euphemia" pitchFamily="34" charset="0"/>
              <a:buNone/>
            </a:pPr>
            <a:r>
              <a:rPr lang="cs-CZ" sz="2000" dirty="0">
                <a:solidFill>
                  <a:srgbClr val="212529"/>
                </a:solidFill>
                <a:latin typeface="Georgia" panose="02040502050405020303" pitchFamily="18" charset="0"/>
              </a:rPr>
              <a:t>1. Východiska postmoderního myšlení			                   2. Věda, výzkum a pedagogika v postmoderní situaci 	                   </a:t>
            </a: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3. Vzdělávání v knowledge society</a:t>
            </a:r>
          </a:p>
          <a:p>
            <a:pPr marL="0" indent="0">
              <a:lnSpc>
                <a:spcPct val="100000"/>
              </a:lnSpc>
              <a:buFont typeface="Euphemia" pitchFamily="34" charset="0"/>
              <a:buNone/>
            </a:pPr>
            <a:r>
              <a:rPr lang="cs-CZ" sz="1800" dirty="0">
                <a:latin typeface="Georgia" panose="02040502050405020303" pitchFamily="18" charset="0"/>
              </a:rPr>
              <a:t>Globalizace a vzdělávání					                                    Od informačního paradigmatu ve vzdělávání ke konceptu                                                 společnosti vědění 	                                                                                                               Neoliberální kontrolní rámec společnosti vědění 		                          Univerzita, věda a akademici v </a:t>
            </a:r>
            <a:r>
              <a:rPr lang="cs-CZ" sz="1800" dirty="0">
                <a:solidFill>
                  <a:srgbClr val="212529"/>
                </a:solidFill>
                <a:latin typeface="Georgia" panose="02040502050405020303" pitchFamily="18" charset="0"/>
              </a:rPr>
              <a:t>knowledge society		                                Věda a výuka jako postakademické instituce			                            Situace učitelství v podmínkách profesní nejednoznačnosti 	        Učitelská profese mezi veřejným zájmem, etikou a profesní identitou</a:t>
            </a:r>
            <a:endParaRPr lang="cs-CZ" sz="1800" dirty="0">
              <a:latin typeface="Georgia" panose="02040502050405020303" pitchFamily="18" charset="0"/>
            </a:endParaRPr>
          </a:p>
          <a:p>
            <a:pPr marL="0" indent="0">
              <a:buFont typeface="Euphemia" pitchFamily="34" charset="0"/>
              <a:buNone/>
            </a:pPr>
            <a:endParaRPr lang="cs-CZ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3C9D5-BEBB-DEFB-F615-70E25EC6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31" y="244947"/>
            <a:ext cx="9782801" cy="1239837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Přijímací zkoušky na G4, 1.kolo, 2024, ČR </a:t>
            </a:r>
          </a:p>
        </p:txBody>
      </p:sp>
      <p:pic>
        <p:nvPicPr>
          <p:cNvPr id="3" name="Picture 2" descr="PowerBi">
            <a:extLst>
              <a:ext uri="{FF2B5EF4-FFF2-40B4-BE49-F238E27FC236}">
                <a16:creationId xmlns:a16="http://schemas.microsoft.com/office/drawing/2014/main" id="{F3900D9C-1883-F3DC-90E6-AC70EFF4D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1732" y="1556792"/>
            <a:ext cx="4459069" cy="512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3EF4F42-7DC1-0DE8-8ADE-2263B76415E8}"/>
              </a:ext>
            </a:extLst>
          </p:cNvPr>
          <p:cNvGraphicFramePr>
            <a:graphicFrameLocks noGrp="1"/>
          </p:cNvGraphicFramePr>
          <p:nvPr/>
        </p:nvGraphicFramePr>
        <p:xfrm>
          <a:off x="6108024" y="1556792"/>
          <a:ext cx="5327308" cy="1872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827">
                  <a:extLst>
                    <a:ext uri="{9D8B030D-6E8A-4147-A177-3AD203B41FA5}">
                      <a16:colId xmlns:a16="http://schemas.microsoft.com/office/drawing/2014/main" val="1754125626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1834426612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3012313723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3506358344"/>
                    </a:ext>
                  </a:extLst>
                </a:gridCol>
              </a:tblGrid>
              <a:tr h="614577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Přihlášky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Přijati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Podíl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223917"/>
                  </a:ext>
                </a:extLst>
              </a:tr>
              <a:tr h="419210">
                <a:tc>
                  <a:txBody>
                    <a:bodyPr/>
                    <a:lstStyle/>
                    <a:p>
                      <a:r>
                        <a:rPr lang="cs-CZ" dirty="0"/>
                        <a:t>G4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18 750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12 294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65,57 %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747392"/>
                  </a:ext>
                </a:extLst>
              </a:tr>
              <a:tr h="419210">
                <a:tc>
                  <a:txBody>
                    <a:bodyPr/>
                    <a:lstStyle/>
                    <a:p>
                      <a:r>
                        <a:rPr lang="cs-CZ" dirty="0"/>
                        <a:t>G6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7 774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1 937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24,92 %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471250"/>
                  </a:ext>
                </a:extLst>
              </a:tr>
              <a:tr h="419210">
                <a:tc>
                  <a:txBody>
                    <a:bodyPr/>
                    <a:lstStyle/>
                    <a:p>
                      <a:r>
                        <a:rPr lang="cs-CZ" dirty="0"/>
                        <a:t>G8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19 453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7 510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38,61 %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309803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BFA7A34-9DE3-3293-2C9A-4BFBF2AFE3FE}"/>
              </a:ext>
            </a:extLst>
          </p:cNvPr>
          <p:cNvGraphicFramePr>
            <a:graphicFrameLocks noGrp="1"/>
          </p:cNvGraphicFramePr>
          <p:nvPr/>
        </p:nvGraphicFramePr>
        <p:xfrm>
          <a:off x="6108024" y="3622143"/>
          <a:ext cx="5327308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827">
                  <a:extLst>
                    <a:ext uri="{9D8B030D-6E8A-4147-A177-3AD203B41FA5}">
                      <a16:colId xmlns:a16="http://schemas.microsoft.com/office/drawing/2014/main" val="3510618371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3561153007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1852547439"/>
                    </a:ext>
                  </a:extLst>
                </a:gridCol>
                <a:gridCol w="1331827">
                  <a:extLst>
                    <a:ext uri="{9D8B030D-6E8A-4147-A177-3AD203B41FA5}">
                      <a16:colId xmlns:a16="http://schemas.microsoft.com/office/drawing/2014/main" val="455218274"/>
                    </a:ext>
                  </a:extLst>
                </a:gridCol>
              </a:tblGrid>
              <a:tr h="342037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Přihlášky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Přijati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Podíl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01740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cs-CZ" dirty="0"/>
                        <a:t>G4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55,60 %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6815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cs-CZ" dirty="0"/>
                        <a:t>G6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20,07 %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130946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cs-CZ" dirty="0"/>
                        <a:t>G8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31,13 %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24928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EB78CA1-FDC5-666B-AF8D-0D7B190D612C}"/>
              </a:ext>
            </a:extLst>
          </p:cNvPr>
          <p:cNvSpPr txBox="1"/>
          <p:nvPr/>
        </p:nvSpPr>
        <p:spPr>
          <a:xfrm>
            <a:off x="6108024" y="5278327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M 70 minut	50 bodů</a:t>
            </a:r>
          </a:p>
          <a:p>
            <a:r>
              <a:rPr lang="cs-CZ" dirty="0" err="1">
                <a:latin typeface="Georgia" panose="02040502050405020303" pitchFamily="18" charset="0"/>
              </a:rPr>
              <a:t>Č</a:t>
            </a:r>
            <a:r>
              <a:rPr lang="cs-CZ" dirty="0">
                <a:latin typeface="Georgia" panose="02040502050405020303" pitchFamily="18" charset="0"/>
              </a:rPr>
              <a:t>  60 minut	50 bodů</a:t>
            </a:r>
          </a:p>
          <a:p>
            <a:r>
              <a:rPr lang="cs-CZ" dirty="0">
                <a:latin typeface="Georgia" panose="02040502050405020303" pitchFamily="18" charset="0"/>
              </a:rPr>
              <a:t>Minimální hranice úspěšnosti není stanovena,</a:t>
            </a:r>
          </a:p>
          <a:p>
            <a:r>
              <a:rPr lang="cs-CZ" dirty="0">
                <a:latin typeface="Georgia" panose="02040502050405020303" pitchFamily="18" charset="0"/>
              </a:rPr>
              <a:t>k</a:t>
            </a:r>
            <a:r>
              <a:rPr lang="cs-CZ">
                <a:latin typeface="Georgia" panose="02040502050405020303" pitchFamily="18" charset="0"/>
              </a:rPr>
              <a:t>aždá </a:t>
            </a:r>
            <a:r>
              <a:rPr lang="cs-CZ" dirty="0">
                <a:latin typeface="Georgia" panose="02040502050405020303" pitchFamily="18" charset="0"/>
              </a:rPr>
              <a:t>škola si ji může stanovit sama. </a:t>
            </a:r>
          </a:p>
        </p:txBody>
      </p:sp>
    </p:spTree>
    <p:extLst>
      <p:ext uri="{BB962C8B-B14F-4D97-AF65-F5344CB8AC3E}">
        <p14:creationId xmlns:p14="http://schemas.microsoft.com/office/powerpoint/2010/main" val="31600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17F7E-1331-E0F4-73D1-8F659D11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Co mne zaujalo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3D5509-45C5-0356-8A21-EF319BFE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7" y="1556793"/>
            <a:ext cx="4284952" cy="24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95158D-0F4A-C12F-E539-BEBD7457A60D}"/>
              </a:ext>
            </a:extLst>
          </p:cNvPr>
          <p:cNvSpPr txBox="1"/>
          <p:nvPr/>
        </p:nvSpPr>
        <p:spPr>
          <a:xfrm>
            <a:off x="1593436" y="4106304"/>
            <a:ext cx="7741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Osík					Opatov (Sudety)</a:t>
            </a:r>
          </a:p>
          <a:p>
            <a:pPr marL="342900" indent="-342900">
              <a:buAutoNum type="arabicPlain" startAt="1040"/>
            </a:pP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     		počet obyvatel          	1133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74,6%      	účast ve volbách		57,1%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25,6% 		pro populisty 		40,6%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1,5%		v exekuci		  	  4,7%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2,0%		míra nezaměstnanosti	  4,9%</a:t>
            </a:r>
          </a:p>
          <a:p>
            <a:pPr marL="342900" indent="-342900">
              <a:buAutoNum type="arabicPlain" startAt="1040"/>
            </a:pP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Znak obce Osík">
            <a:extLst>
              <a:ext uri="{FF2B5EF4-FFF2-40B4-BE49-F238E27FC236}">
                <a16:creationId xmlns:a16="http://schemas.microsoft.com/office/drawing/2014/main" id="{0B404632-0B56-FE82-0B20-C9594C0F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08" y="1594910"/>
            <a:ext cx="1227324" cy="143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ec Opatov">
            <a:extLst>
              <a:ext uri="{FF2B5EF4-FFF2-40B4-BE49-F238E27FC236}">
                <a16:creationId xmlns:a16="http://schemas.microsoft.com/office/drawing/2014/main" id="{1EC0B448-2B6C-1391-9D4A-D6CC7569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1439126"/>
            <a:ext cx="1442286" cy="17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0BE9E6-79FB-EF2D-7146-D687D9C00FC4}"/>
              </a:ext>
            </a:extLst>
          </p:cNvPr>
          <p:cNvSpPr txBox="1"/>
          <p:nvPr/>
        </p:nvSpPr>
        <p:spPr>
          <a:xfrm>
            <a:off x="1425294" y="6135695"/>
            <a:ext cx="1036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Korčák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M.,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Netrdová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P. (2022):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Historická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hranice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Sudet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současná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sociálně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prostorová diferenciace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Česka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kvantitativní pohled na dlouhodobý dopad institucionálních změn. Geografie, 127(4), 365−390. </a:t>
            </a:r>
            <a:endParaRPr lang="cs-CZ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Sudety: Zátěž trvá, ale naděje existuje – Týdeník FORUM">
            <a:extLst>
              <a:ext uri="{FF2B5EF4-FFF2-40B4-BE49-F238E27FC236}">
                <a16:creationId xmlns:a16="http://schemas.microsoft.com/office/drawing/2014/main" id="{224EB1FE-3DE0-E81C-D7C8-179B130C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91" y="3866117"/>
            <a:ext cx="3378571" cy="2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abe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8348" y="2645838"/>
            <a:ext cx="4128478" cy="20183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95E7F6-88E2-4767-99E6-AD203B8F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177" y="1464340"/>
            <a:ext cx="7587738" cy="8125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440F2C-3404-4190-96F0-2D6238CE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329" y="2102097"/>
            <a:ext cx="5539390" cy="627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DEBA2C-F7DC-4439-9DB9-C2240C903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329" y="2769976"/>
            <a:ext cx="3480026" cy="6590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6A7548F-3382-487B-BFCF-319614CB1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004" y="3511280"/>
            <a:ext cx="2977349" cy="53150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90B9BFD-EDCE-4496-B752-48DE128D0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177" y="4787228"/>
            <a:ext cx="8802997" cy="63708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A293537-066A-4CDF-AA3F-4B5AA300D7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9407" y="5620815"/>
            <a:ext cx="7295896" cy="6370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946E0E-8C77-CDDB-3E75-0D5684AE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538" y="117814"/>
            <a:ext cx="9782801" cy="1239837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Abero</a:t>
            </a:r>
          </a:p>
        </p:txBody>
      </p:sp>
    </p:spTree>
    <p:extLst>
      <p:ext uri="{BB962C8B-B14F-4D97-AF65-F5344CB8AC3E}">
        <p14:creationId xmlns:p14="http://schemas.microsoft.com/office/powerpoint/2010/main" val="8491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335D6-1711-7F44-81B6-66E303C1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Georgia" panose="02040502050405020303" pitchFamily="18" charset="0"/>
              </a:rPr>
              <a:t>Abero</a:t>
            </a:r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Zástupný obsah 4" descr="Obsah obrázku černá, tma&#10;&#10;Popis byl vytvořen automaticky">
            <a:extLst>
              <a:ext uri="{FF2B5EF4-FFF2-40B4-BE49-F238E27FC236}">
                <a16:creationId xmlns:a16="http://schemas.microsoft.com/office/drawing/2014/main" id="{4A655E03-1263-4643-9D43-53B59A744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884" y="1417637"/>
            <a:ext cx="9744763" cy="5421726"/>
          </a:xfrm>
        </p:spPr>
      </p:pic>
    </p:spTree>
    <p:extLst>
      <p:ext uri="{BB962C8B-B14F-4D97-AF65-F5344CB8AC3E}">
        <p14:creationId xmlns:p14="http://schemas.microsoft.com/office/powerpoint/2010/main" val="21669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2C196-2010-B42C-75E2-F4C13AB5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Georgia" panose="02040502050405020303" pitchFamily="18" charset="0"/>
              </a:rPr>
              <a:t>Abero</a:t>
            </a:r>
            <a:endParaRPr lang="cs-CZ" dirty="0"/>
          </a:p>
        </p:txBody>
      </p:sp>
      <p:pic>
        <p:nvPicPr>
          <p:cNvPr id="5" name="Zástupný obsah 4" descr="Obsah obrázku černá, tma&#10;&#10;Popis byl vytvořen automaticky">
            <a:extLst>
              <a:ext uri="{FF2B5EF4-FFF2-40B4-BE49-F238E27FC236}">
                <a16:creationId xmlns:a16="http://schemas.microsoft.com/office/drawing/2014/main" id="{7659AFB5-2343-E343-6F48-15DE53E2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964" y="1556792"/>
            <a:ext cx="10139744" cy="4248472"/>
          </a:xfrm>
        </p:spPr>
      </p:pic>
    </p:spTree>
    <p:extLst>
      <p:ext uri="{BB962C8B-B14F-4D97-AF65-F5344CB8AC3E}">
        <p14:creationId xmlns:p14="http://schemas.microsoft.com/office/powerpoint/2010/main" val="31587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721334" y="1729035"/>
            <a:ext cx="9613544" cy="46803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dirty="0">
                <a:solidFill>
                  <a:srgbClr val="FF0000"/>
                </a:solidFill>
                <a:latin typeface="Georgia" pitchFamily="18" charset="0"/>
              </a:rPr>
              <a:t>Kvadratura kruhu</a:t>
            </a:r>
            <a:br>
              <a:rPr lang="cs-CZ" sz="3200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cs-CZ" sz="3200" dirty="0">
                <a:solidFill>
                  <a:srgbClr val="FF0000"/>
                </a:solidFill>
                <a:latin typeface="Georgia" pitchFamily="18" charset="0"/>
              </a:rPr>
              <a:t>Trisekce úhlu</a:t>
            </a:r>
            <a:br>
              <a:rPr lang="cs-CZ" sz="3200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cs-CZ" sz="3200" dirty="0">
                <a:solidFill>
                  <a:srgbClr val="FF0000"/>
                </a:solidFill>
                <a:latin typeface="Georgia" pitchFamily="18" charset="0"/>
              </a:rPr>
              <a:t>Reduplikace krychle</a:t>
            </a:r>
            <a:br>
              <a:rPr lang="cs-CZ" sz="3200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cs-CZ" sz="2000" i="1" dirty="0">
                <a:solidFill>
                  <a:srgbClr val="0070C0"/>
                </a:solidFill>
                <a:latin typeface="Georgia" pitchFamily="18" charset="0"/>
              </a:rPr>
              <a:t>(Délský - Délfský problém)</a:t>
            </a:r>
            <a:r>
              <a:rPr lang="ar-SA" sz="2000" i="1" dirty="0">
                <a:solidFill>
                  <a:srgbClr val="0070C0"/>
                </a:solidFill>
              </a:rPr>
              <a:t>‏</a:t>
            </a: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i="1" dirty="0">
              <a:solidFill>
                <a:srgbClr val="0070C0"/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Konstruovatelná úsečka</a:t>
            </a:r>
          </a:p>
          <a:p>
            <a:pPr>
              <a:buClr>
                <a:srgbClr val="00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1" dirty="0">
                <a:latin typeface="Georgia" pitchFamily="18" charset="0"/>
                <a:cs typeface="Times New Roman" pitchFamily="18" charset="0"/>
              </a:rPr>
              <a:t>Eukleidovská konstrukce</a:t>
            </a:r>
            <a:r>
              <a:rPr lang="cs-CZ" sz="1400" dirty="0">
                <a:latin typeface="Georgia" pitchFamily="18" charset="0"/>
                <a:cs typeface="Times New Roman" pitchFamily="18" charset="0"/>
              </a:rPr>
              <a:t> neboli </a:t>
            </a:r>
            <a:r>
              <a:rPr lang="cs-CZ" sz="1400" b="1" dirty="0">
                <a:latin typeface="Georgia" pitchFamily="18" charset="0"/>
                <a:cs typeface="Times New Roman" pitchFamily="18" charset="0"/>
              </a:rPr>
              <a:t>konstrukce pomocí kružítka a pravítka</a:t>
            </a:r>
            <a:r>
              <a:rPr lang="cs-CZ" sz="1400" dirty="0">
                <a:latin typeface="Georgia" pitchFamily="18" charset="0"/>
                <a:cs typeface="Times New Roman" pitchFamily="18" charset="0"/>
              </a:rPr>
              <a:t> označuje konstrukci geometrických objektů pouze pomocí idealizovaného pravítka a kružítka. 	O pravítku se předpokládá, že má nekonečnou délku, jen jednu hranu a žádné značky pro měření, o kružítku se předpokládá, že může nakreslit jakkoli velikou kružnici.</a:t>
            </a:r>
            <a:endParaRPr lang="cs-CZ" sz="3200" i="1" dirty="0">
              <a:solidFill>
                <a:srgbClr val="0033CC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21334" y="194712"/>
            <a:ext cx="9782801" cy="1239837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Abero</a:t>
            </a:r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Obrázek 4" descr="kvad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7476" y="1748435"/>
            <a:ext cx="1751185" cy="17511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89FC3C-F22D-49D9-A130-D90F2173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10" y="3895755"/>
            <a:ext cx="1638620" cy="14600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14EA24-9BB8-43EA-B187-5C5A3047B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00" y="3777221"/>
            <a:ext cx="1578536" cy="15785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B129545-2876-42E2-A3D9-F0969AE52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50" y="4136231"/>
            <a:ext cx="1219526" cy="121952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7827968-0B06-F5FB-DD51-DB478A5FF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01" y="1729035"/>
            <a:ext cx="1449311" cy="2166720"/>
          </a:xfrm>
          <a:prstGeom prst="rect">
            <a:avLst/>
          </a:prstGeom>
        </p:spPr>
      </p:pic>
      <p:pic>
        <p:nvPicPr>
          <p:cNvPr id="1026" name="Picture 2" descr="25Cesko /8.3.1993/ Pavel Tigrid odmítl místo šéfredaktora Lidových novin |  ČeskéNoviny.cz">
            <a:extLst>
              <a:ext uri="{FF2B5EF4-FFF2-40B4-BE49-F238E27FC236}">
                <a16:creationId xmlns:a16="http://schemas.microsoft.com/office/drawing/2014/main" id="{488DEA24-8FFB-2556-4550-2FBC0BCC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r="18381"/>
          <a:stretch/>
        </p:blipFill>
        <p:spPr bwMode="auto">
          <a:xfrm>
            <a:off x="9508692" y="1743766"/>
            <a:ext cx="1349579" cy="16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9F5870-B8EB-700A-605C-9E96DE935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6860" r="-14109" b="23293"/>
          <a:stretch/>
        </p:blipFill>
        <p:spPr bwMode="auto">
          <a:xfrm>
            <a:off x="7901601" y="4047434"/>
            <a:ext cx="1755805" cy="156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Quadrature of the Circle (Classic Reprint): John A. Parker:  9781527655720: Amazon.com: Books">
            <a:extLst>
              <a:ext uri="{FF2B5EF4-FFF2-40B4-BE49-F238E27FC236}">
                <a16:creationId xmlns:a16="http://schemas.microsoft.com/office/drawing/2014/main" id="{A2E212C1-A58D-80F0-136D-818E05D4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92" y="3658974"/>
            <a:ext cx="1321606" cy="198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20">
        <p:fade/>
      </p:transition>
    </mc:Choice>
    <mc:Fallback xmlns="">
      <p:transition advTm="5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C8F90-31F4-C8A7-B075-650E25CA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Reduplikace krychle</a:t>
            </a:r>
          </a:p>
        </p:txBody>
      </p:sp>
      <p:pic>
        <p:nvPicPr>
          <p:cNvPr id="10" name="Obrázek 9" descr="Obsah obrázku skica, diagram, design&#10;&#10;Popis byl vytvořen automaticky">
            <a:extLst>
              <a:ext uri="{FF2B5EF4-FFF2-40B4-BE49-F238E27FC236}">
                <a16:creationId xmlns:a16="http://schemas.microsoft.com/office/drawing/2014/main" id="{01E7581C-4F9C-3020-1530-AEEBB52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5" t="30372" r="43862" b="28191"/>
          <a:stretch/>
        </p:blipFill>
        <p:spPr>
          <a:xfrm>
            <a:off x="1593436" y="1916832"/>
            <a:ext cx="2167822" cy="1872208"/>
          </a:xfrm>
          <a:prstGeom prst="rect">
            <a:avLst/>
          </a:prstGeom>
        </p:spPr>
      </p:pic>
      <p:pic>
        <p:nvPicPr>
          <p:cNvPr id="13" name="Obrázek 12" descr="Obsah obrázku skica, diagram, design&#10;&#10;Popis byl vytvořen automaticky">
            <a:extLst>
              <a:ext uri="{FF2B5EF4-FFF2-40B4-BE49-F238E27FC236}">
                <a16:creationId xmlns:a16="http://schemas.microsoft.com/office/drawing/2014/main" id="{89835284-8B1D-888E-7CE0-FB121A3CD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5" t="30372" r="43862" b="28191"/>
          <a:stretch/>
        </p:blipFill>
        <p:spPr>
          <a:xfrm>
            <a:off x="3574132" y="1556792"/>
            <a:ext cx="2820282" cy="2435696"/>
          </a:xfrm>
          <a:prstGeom prst="rect">
            <a:avLst/>
          </a:prstGeom>
        </p:spPr>
      </p:pic>
      <p:pic>
        <p:nvPicPr>
          <p:cNvPr id="8" name="Obrázek 7" descr="Obsah obrázku Písmo, text, číslo, bílé&#10;&#10;Popis byl vytvořen automaticky">
            <a:extLst>
              <a:ext uri="{FF2B5EF4-FFF2-40B4-BE49-F238E27FC236}">
                <a16:creationId xmlns:a16="http://schemas.microsoft.com/office/drawing/2014/main" id="{9854A3A1-C2B0-7EFA-00B9-43C8B6BA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36" y="4352528"/>
            <a:ext cx="4089138" cy="948680"/>
          </a:xfrm>
          <a:prstGeom prst="rect">
            <a:avLst/>
          </a:prstGeom>
        </p:spPr>
      </p:pic>
      <p:pic>
        <p:nvPicPr>
          <p:cNvPr id="11" name="Obrázek 10" descr="Obsah obrázku text, Písmo, bílé, řada/pruh&#10;&#10;Popis byl vytvořen automaticky">
            <a:extLst>
              <a:ext uri="{FF2B5EF4-FFF2-40B4-BE49-F238E27FC236}">
                <a16:creationId xmlns:a16="http://schemas.microsoft.com/office/drawing/2014/main" id="{C609049A-A92D-6993-2C3C-4A95DB4C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35" y="5242396"/>
            <a:ext cx="4855593" cy="1066924"/>
          </a:xfrm>
          <a:prstGeom prst="rect">
            <a:avLst/>
          </a:prstGeom>
        </p:spPr>
      </p:pic>
      <p:pic>
        <p:nvPicPr>
          <p:cNvPr id="14" name="Obrázek 13" descr="Obsah obrázku skica, černobílá&#10;&#10;Popis byl vytvořen automaticky">
            <a:extLst>
              <a:ext uri="{FF2B5EF4-FFF2-40B4-BE49-F238E27FC236}">
                <a16:creationId xmlns:a16="http://schemas.microsoft.com/office/drawing/2014/main" id="{D4924E25-5CDF-41D8-1486-FA577CF2E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116" y="3574571"/>
            <a:ext cx="372231" cy="333023"/>
          </a:xfrm>
          <a:prstGeom prst="rect">
            <a:avLst/>
          </a:prstGeom>
        </p:spPr>
      </p:pic>
      <p:pic>
        <p:nvPicPr>
          <p:cNvPr id="17" name="Obrázek 16" descr="Obsah obrázku Písmo, Grafika, bílé, symbol&#10;&#10;Popis byl vytvořen automaticky">
            <a:extLst>
              <a:ext uri="{FF2B5EF4-FFF2-40B4-BE49-F238E27FC236}">
                <a16:creationId xmlns:a16="http://schemas.microsoft.com/office/drawing/2014/main" id="{D40BCD52-F8A4-1DCC-55A0-51B1156C3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428" y="3668452"/>
            <a:ext cx="683620" cy="504056"/>
          </a:xfrm>
          <a:prstGeom prst="rect">
            <a:avLst/>
          </a:prstGeom>
        </p:spPr>
      </p:pic>
      <p:pic>
        <p:nvPicPr>
          <p:cNvPr id="19" name="Obrázek 18" descr="Obsah obrázku Písmo, bílé, text, Grafika&#10;&#10;Popis byl vytvořen automaticky">
            <a:extLst>
              <a:ext uri="{FF2B5EF4-FFF2-40B4-BE49-F238E27FC236}">
                <a16:creationId xmlns:a16="http://schemas.microsoft.com/office/drawing/2014/main" id="{7258CD58-AA93-8054-D1FD-F386DFA98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4" y="5019985"/>
            <a:ext cx="2159789" cy="562445"/>
          </a:xfrm>
          <a:prstGeom prst="rect">
            <a:avLst/>
          </a:prstGeom>
        </p:spPr>
      </p:pic>
      <p:pic>
        <p:nvPicPr>
          <p:cNvPr id="21" name="Obrázek 20" descr="Obsah obrázku řada/pruh, diagram, Vykreslený graf, text&#10;&#10;Popis byl vytvořen automaticky">
            <a:extLst>
              <a:ext uri="{FF2B5EF4-FFF2-40B4-BE49-F238E27FC236}">
                <a16:creationId xmlns:a16="http://schemas.microsoft.com/office/drawing/2014/main" id="{D5C9E45B-5AC7-707C-A8FF-61BC61285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9346" y="1916831"/>
            <a:ext cx="2820282" cy="27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Dag - Hrubý\Dokumenty\Obrázky\ath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908" y="1862772"/>
            <a:ext cx="7272809" cy="454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557908" y="1383128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i="1" dirty="0">
                <a:latin typeface="Georgia" pitchFamily="18" charset="0"/>
              </a:rPr>
              <a:t>Ούδείς άγεωμέτρητος εισίτω</a:t>
            </a:r>
            <a:endParaRPr lang="cs-CZ" sz="2400" dirty="0">
              <a:latin typeface="Georgia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DEC0755-14E6-B90E-5A0A-265B47306937}"/>
              </a:ext>
            </a:extLst>
          </p:cNvPr>
          <p:cNvSpPr txBox="1"/>
          <p:nvPr/>
        </p:nvSpPr>
        <p:spPr>
          <a:xfrm>
            <a:off x="9045695" y="1884827"/>
            <a:ext cx="237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Georgia" panose="02040502050405020303" pitchFamily="18" charset="0"/>
              </a:rPr>
              <a:t>Číslo, bod, přímka, rovina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0FDFFBF-8155-99C9-90A9-156626BC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8" y="143291"/>
            <a:ext cx="9782801" cy="1239837"/>
          </a:xfrm>
        </p:spPr>
        <p:txBody>
          <a:bodyPr/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Abero</a:t>
            </a:r>
            <a:endParaRPr lang="cs-CZ" dirty="0"/>
          </a:p>
        </p:txBody>
      </p:sp>
      <p:pic>
        <p:nvPicPr>
          <p:cNvPr id="6" name="Picture 8" descr="C:\Documents and Settings\Dag - Hrubý\Dokumenty\DAG\Prezentace\Platon\anim01.gif">
            <a:extLst>
              <a:ext uri="{FF2B5EF4-FFF2-40B4-BE49-F238E27FC236}">
                <a16:creationId xmlns:a16="http://schemas.microsoft.com/office/drawing/2014/main" id="{E8856739-F360-46D3-3C87-8E4873798B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8760" y="2561423"/>
            <a:ext cx="1180131" cy="11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Dag - Hrubý\Dokumenty\DAG\Prezentace\Platon\anim06.gif">
            <a:extLst>
              <a:ext uri="{FF2B5EF4-FFF2-40B4-BE49-F238E27FC236}">
                <a16:creationId xmlns:a16="http://schemas.microsoft.com/office/drawing/2014/main" id="{DD69FC50-6E84-8F62-FEBD-EFB6665092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03608" y="2561423"/>
            <a:ext cx="1180133" cy="118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Dag - Hrubý\Dokumenty\DAG\Prezentace\Platon\anim05.gif">
            <a:extLst>
              <a:ext uri="{FF2B5EF4-FFF2-40B4-BE49-F238E27FC236}">
                <a16:creationId xmlns:a16="http://schemas.microsoft.com/office/drawing/2014/main" id="{D68A80B8-78BD-ABD8-0DD5-785796AB8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73556" y="3769046"/>
            <a:ext cx="1178018" cy="117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Dag - Hrubý\Dokumenty\DAG\Prezentace\Platon\anim22.gif">
            <a:extLst>
              <a:ext uri="{FF2B5EF4-FFF2-40B4-BE49-F238E27FC236}">
                <a16:creationId xmlns:a16="http://schemas.microsoft.com/office/drawing/2014/main" id="{A7082A65-BFA0-8B4D-21AC-D4672080F8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22910" y="3901436"/>
            <a:ext cx="1045629" cy="104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Documents and Settings\Dag - Hrubý\Dokumenty\DAG\Prezentace\Platon\anim23.gif">
            <a:extLst>
              <a:ext uri="{FF2B5EF4-FFF2-40B4-BE49-F238E27FC236}">
                <a16:creationId xmlns:a16="http://schemas.microsoft.com/office/drawing/2014/main" id="{2540B7C1-6315-F72D-1938-A36BD14F4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4599" y="5048401"/>
            <a:ext cx="1178018" cy="112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596A6-F591-5302-9E56-BBFA83F8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Georgia" panose="02040502050405020303" pitchFamily="18" charset="0"/>
              </a:rPr>
              <a:t>Co mne 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zaujalo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A9A1FB-A9D6-77A9-0C9D-B3AF82EF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Georgia" panose="02040502050405020303" pitchFamily="18" charset="0"/>
              </a:rPr>
              <a:t>Vysoko vzlétl orel lidské vzdělanosti</a:t>
            </a:r>
          </a:p>
        </p:txBody>
      </p:sp>
    </p:spTree>
    <p:extLst>
      <p:ext uri="{BB962C8B-B14F-4D97-AF65-F5344CB8AC3E}">
        <p14:creationId xmlns:p14="http://schemas.microsoft.com/office/powerpoint/2010/main" val="42369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2CF4C-0753-901F-9526-B37725F0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Program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28D2A-78E6-373E-194A-E28447DEB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514350" indent="-514350" algn="ctr">
              <a:buAutoNum type="arabicPeriod"/>
            </a:pPr>
            <a:r>
              <a:rPr lang="cs-CZ" sz="48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</a:p>
          <a:p>
            <a:pPr marL="514350" indent="-514350" algn="ctr">
              <a:buAutoNum type="arabicPeriod"/>
            </a:pPr>
            <a:r>
              <a:rPr lang="cs-CZ" sz="48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</a:p>
          <a:p>
            <a:pPr marL="514350" indent="-514350" algn="ctr">
              <a:buAutoNum type="arabicPeriod"/>
            </a:pPr>
            <a:r>
              <a:rPr lang="cs-CZ" sz="48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</a:p>
        </p:txBody>
      </p:sp>
    </p:spTree>
    <p:extLst>
      <p:ext uri="{BB962C8B-B14F-4D97-AF65-F5344CB8AC3E}">
        <p14:creationId xmlns:p14="http://schemas.microsoft.com/office/powerpoint/2010/main" val="18914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2ACCB-19E4-84B0-D6FE-294BDF87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EB877C-19CD-0CD0-EA3E-89D531639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516" y="1700807"/>
            <a:ext cx="3347768" cy="4655221"/>
          </a:xfrm>
        </p:spPr>
      </p:pic>
      <p:pic>
        <p:nvPicPr>
          <p:cNvPr id="1026" name="Picture 2" descr="Pursuing 'Conclusions Infinite:' the divine inspiration of Georg Cantor -  Hektoen International">
            <a:extLst>
              <a:ext uri="{FF2B5EF4-FFF2-40B4-BE49-F238E27FC236}">
                <a16:creationId xmlns:a16="http://schemas.microsoft.com/office/drawing/2014/main" id="{57A56499-E09D-B1CB-42E6-F8A1CA22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90" y="1417637"/>
            <a:ext cx="1718346" cy="19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RATOWSKI - Encyklopedia w INTERIA.PL">
            <a:extLst>
              <a:ext uri="{FF2B5EF4-FFF2-40B4-BE49-F238E27FC236}">
                <a16:creationId xmlns:a16="http://schemas.microsoft.com/office/drawing/2014/main" id="{DC237AB6-D5A7-42E8-BB6D-A4E091C75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9"/>
          <a:stretch/>
        </p:blipFill>
        <p:spPr bwMode="auto">
          <a:xfrm>
            <a:off x="5682714" y="3042865"/>
            <a:ext cx="1604244" cy="19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4F25E8-9E89-03E7-950B-1A5F4B15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87" y="4581128"/>
            <a:ext cx="1512168" cy="19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C6C7E92-CA7D-3AD5-696E-F6DA9995851B}"/>
              </a:ext>
            </a:extLst>
          </p:cNvPr>
          <p:cNvSpPr txBox="1"/>
          <p:nvPr/>
        </p:nvSpPr>
        <p:spPr>
          <a:xfrm>
            <a:off x="8385335" y="5009180"/>
            <a:ext cx="27254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Giuseppe Peano</a:t>
            </a:r>
            <a:endParaRPr lang="en-GB" sz="2400" b="1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Georgia" panose="02040502050405020303" pitchFamily="18" charset="0"/>
              </a:rPr>
              <a:t>(1858-1932)</a:t>
            </a:r>
            <a:endParaRPr lang="cs-CZ" sz="2400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C5372B7-8F83-9823-34CB-6B82774239BD}"/>
              </a:ext>
            </a:extLst>
          </p:cNvPr>
          <p:cNvSpPr txBox="1"/>
          <p:nvPr/>
        </p:nvSpPr>
        <p:spPr>
          <a:xfrm>
            <a:off x="7299066" y="3337118"/>
            <a:ext cx="37353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Kazimierz Kuratowski</a:t>
            </a:r>
            <a:endParaRPr lang="en-GB" sz="2400" b="1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Georgia" panose="02040502050405020303" pitchFamily="18" charset="0"/>
              </a:rPr>
              <a:t>(1896-1980)</a:t>
            </a:r>
            <a:endParaRPr lang="cs-CZ" sz="2400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252099-985C-EEE0-BD99-AA8EE4AC958E}"/>
              </a:ext>
            </a:extLst>
          </p:cNvPr>
          <p:cNvSpPr txBox="1"/>
          <p:nvPr/>
        </p:nvSpPr>
        <p:spPr>
          <a:xfrm>
            <a:off x="6678935" y="1470255"/>
            <a:ext cx="3486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Georg F. L. P. Cantor</a:t>
            </a:r>
            <a:endParaRPr lang="en-GB" sz="2400" b="1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Georgia" panose="02040502050405020303" pitchFamily="18" charset="0"/>
              </a:rPr>
              <a:t>(1845-1918)</a:t>
            </a:r>
            <a:endParaRPr lang="cs-CZ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1FD7B-A74B-CAE0-E324-71CAC838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C7BCCB0-E6E7-EC75-5E38-FBC6B35B0DAC}"/>
              </a:ext>
            </a:extLst>
          </p:cNvPr>
          <p:cNvSpPr txBox="1"/>
          <p:nvPr/>
        </p:nvSpPr>
        <p:spPr>
          <a:xfrm>
            <a:off x="1593436" y="1470663"/>
            <a:ext cx="818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Vaughan Pratt, </a:t>
            </a:r>
            <a:r>
              <a:rPr lang="cs-CZ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Department of Computer Science, Stanford University</a:t>
            </a:r>
          </a:p>
        </p:txBody>
      </p:sp>
      <p:pic>
        <p:nvPicPr>
          <p:cNvPr id="1026" name="Picture 2" descr="Vaughan Pratt - Wikipedia">
            <a:extLst>
              <a:ext uri="{FF2B5EF4-FFF2-40B4-BE49-F238E27FC236}">
                <a16:creationId xmlns:a16="http://schemas.microsoft.com/office/drawing/2014/main" id="{47F3E4BE-5744-53D5-4260-18FA6724A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4383" r="10650" b="14621"/>
          <a:stretch/>
        </p:blipFill>
        <p:spPr bwMode="auto">
          <a:xfrm>
            <a:off x="1690036" y="2727928"/>
            <a:ext cx="2360965" cy="29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9FDB41-1932-6996-7D36-EF55DF50D291}"/>
              </a:ext>
            </a:extLst>
          </p:cNvPr>
          <p:cNvSpPr txBox="1"/>
          <p:nvPr/>
        </p:nvSpPr>
        <p:spPr>
          <a:xfrm>
            <a:off x="1671330" y="6271344"/>
            <a:ext cx="945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A. De Morgan. On the syllogism, no. IV, and on the logic of relations. </a:t>
            </a:r>
            <a:r>
              <a:rPr lang="cs-CZ" sz="140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Trans. Cambridge Phil. Soc., </a:t>
            </a:r>
            <a:r>
              <a:rPr lang="cs-CZ" sz="1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10:331–358, 1860. </a:t>
            </a:r>
            <a:endParaRPr lang="cs-CZ" sz="1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09141D1-FF28-765D-58EB-21B5DF54AFBA}"/>
              </a:ext>
            </a:extLst>
          </p:cNvPr>
          <p:cNvSpPr txBox="1"/>
          <p:nvPr/>
        </p:nvSpPr>
        <p:spPr>
          <a:xfrm>
            <a:off x="1561651" y="1976801"/>
            <a:ext cx="73083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Origins of the Calculus of Binary Relations </a:t>
            </a:r>
          </a:p>
          <a:p>
            <a:r>
              <a:rPr lang="cs-CZ" sz="1400" b="0" i="1" u="none" strike="noStrike" dirty="0">
                <a:solidFill>
                  <a:srgbClr val="0A629C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1992 Proceedings of the Seventh Annual IEEE Symposium on Logic in Computer Science</a:t>
            </a:r>
            <a:endParaRPr lang="cs-CZ" sz="1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9D2FF5-D16B-014B-60F6-EBD4571E2A96}"/>
              </a:ext>
            </a:extLst>
          </p:cNvPr>
          <p:cNvSpPr txBox="1"/>
          <p:nvPr/>
        </p:nvSpPr>
        <p:spPr>
          <a:xfrm>
            <a:off x="4051002" y="2688989"/>
            <a:ext cx="72110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effectLst/>
                <a:latin typeface="Georgia" panose="02040502050405020303" pitchFamily="18" charset="0"/>
              </a:rPr>
              <a:t>Abstract </a:t>
            </a:r>
            <a:endParaRPr lang="cs-CZ" sz="1600" dirty="0">
              <a:latin typeface="Georgia" panose="02040502050405020303" pitchFamily="18" charset="0"/>
            </a:endParaRPr>
          </a:p>
          <a:p>
            <a:pPr algn="just"/>
            <a:r>
              <a:rPr lang="cs-CZ" sz="1600" dirty="0">
                <a:effectLst/>
                <a:latin typeface="Georgia" panose="02040502050405020303" pitchFamily="18" charset="0"/>
              </a:rPr>
              <a:t>The calculus of binary relations was introduced by De Morgan in 1860, and was subsequently greatly developed by Peirce and Schröder. Half a century later Tarski, Jonsson, Lyndon, and Monk further developed the calculus from the perspective of modern model theory. </a:t>
            </a:r>
            <a:endParaRPr lang="cs-CZ" sz="1600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Augustus De Morgan – Wikipedie">
            <a:extLst>
              <a:ext uri="{FF2B5EF4-FFF2-40B4-BE49-F238E27FC236}">
                <a16:creationId xmlns:a16="http://schemas.microsoft.com/office/drawing/2014/main" id="{27FCD85E-753B-39AB-F6EF-43B26605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07" y="4008647"/>
            <a:ext cx="1567876" cy="19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les Sanders Peirce's Semiotics — The Triadic Model | by Lesley Lanir |  Medium">
            <a:extLst>
              <a:ext uri="{FF2B5EF4-FFF2-40B4-BE49-F238E27FC236}">
                <a16:creationId xmlns:a16="http://schemas.microsoft.com/office/drawing/2014/main" id="{37D5A8A1-D6C5-33B3-7B18-29940ADA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13" y="4025686"/>
            <a:ext cx="1560450" cy="19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39C3790-A74A-CA78-2A53-C1EAE850FF33}"/>
              </a:ext>
            </a:extLst>
          </p:cNvPr>
          <p:cNvSpPr txBox="1"/>
          <p:nvPr/>
        </p:nvSpPr>
        <p:spPr>
          <a:xfrm>
            <a:off x="6134314" y="5963567"/>
            <a:ext cx="2408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Charles Sanders Peirce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85786A-073E-B176-F5BB-A69E74FFE195}"/>
              </a:ext>
            </a:extLst>
          </p:cNvPr>
          <p:cNvSpPr txBox="1"/>
          <p:nvPr/>
        </p:nvSpPr>
        <p:spPr>
          <a:xfrm>
            <a:off x="4051002" y="5945306"/>
            <a:ext cx="2183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0" u="none" strike="noStrike" dirty="0">
                <a:solidFill>
                  <a:srgbClr val="0070C0"/>
                </a:solidFill>
                <a:effectLst/>
                <a:highlight>
                  <a:srgbClr val="F8F9FA"/>
                </a:highlight>
                <a:latin typeface="Georgia" panose="02040502050405020303" pitchFamily="18" charset="0"/>
              </a:rPr>
              <a:t>Augustus De Morgan</a:t>
            </a:r>
            <a:endParaRPr lang="cs-CZ" sz="1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32" name="Picture 8" descr="Ernst Schröder (1841 - 1902) - Biography - MacTutor History of Mathematics">
            <a:extLst>
              <a:ext uri="{FF2B5EF4-FFF2-40B4-BE49-F238E27FC236}">
                <a16:creationId xmlns:a16="http://schemas.microsoft.com/office/drawing/2014/main" id="{4C414800-BA25-0F39-E0D7-7AE76A74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19" y="4047508"/>
            <a:ext cx="1471667" cy="17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B46EDC68-53EB-15B3-6587-19E2FAB5AC86}"/>
              </a:ext>
            </a:extLst>
          </p:cNvPr>
          <p:cNvSpPr txBox="1"/>
          <p:nvPr/>
        </p:nvSpPr>
        <p:spPr>
          <a:xfrm>
            <a:off x="8539241" y="5954436"/>
            <a:ext cx="184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400" b="1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Ernst Schröder</a:t>
            </a:r>
          </a:p>
        </p:txBody>
      </p:sp>
    </p:spTree>
    <p:extLst>
      <p:ext uri="{BB962C8B-B14F-4D97-AF65-F5344CB8AC3E}">
        <p14:creationId xmlns:p14="http://schemas.microsoft.com/office/powerpoint/2010/main" val="4249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A5A86-817B-94AA-E57D-F4ABF27C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43E5C-B0D0-8917-30B7-6DCB5C52F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Victor Makarov, </a:t>
            </a:r>
            <a:r>
              <a:rPr lang="cs-CZ" sz="1600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5. April 2021</a:t>
            </a:r>
          </a:p>
          <a:p>
            <a:pPr marL="0" indent="0">
              <a:buNone/>
            </a:pPr>
            <a:r>
              <a:rPr lang="cs-CZ" sz="2400" b="0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An Axiomatic Definition of Ordered Pairs in Zermelo-Fraenkel Set Theory 	</a:t>
            </a:r>
          </a:p>
          <a:p>
            <a:pPr marL="0" indent="0">
              <a:buNone/>
            </a:pPr>
            <a:r>
              <a:rPr lang="cs-CZ" sz="2400" b="0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	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CCBD7C2-416D-565C-D225-28452C570D19}"/>
              </a:ext>
            </a:extLst>
          </p:cNvPr>
          <p:cNvSpPr txBox="1"/>
          <p:nvPr/>
        </p:nvSpPr>
        <p:spPr>
          <a:xfrm>
            <a:off x="1601974" y="2644170"/>
            <a:ext cx="79429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600" dirty="0">
              <a:effectLst/>
              <a:latin typeface="Georgia" panose="02040502050405020303" pitchFamily="18" charset="0"/>
            </a:endParaRPr>
          </a:p>
          <a:p>
            <a:r>
              <a:rPr lang="cs-CZ" sz="1600" dirty="0">
                <a:effectLst/>
                <a:latin typeface="Georgia" panose="02040502050405020303" pitchFamily="18" charset="0"/>
              </a:rPr>
              <a:t>Theorem 2.1. 					   		    Let M be any model of ZF, MF be the expansion of M by adding to M the function F, defined as follows: </a:t>
            </a:r>
            <a:endParaRPr lang="cs-CZ" sz="1600" dirty="0">
              <a:latin typeface="Georgia" panose="02040502050405020303" pitchFamily="18" charset="0"/>
            </a:endParaRPr>
          </a:p>
          <a:p>
            <a:pPr algn="ctr"/>
            <a:r>
              <a:rPr lang="cs-CZ" sz="1600" i="1" dirty="0">
                <a:effectLst/>
                <a:latin typeface="Georgia" panose="02040502050405020303" pitchFamily="18" charset="0"/>
              </a:rPr>
              <a:t>F(x,y) = {{x},{x,y}} </a:t>
            </a:r>
          </a:p>
          <a:p>
            <a:r>
              <a:rPr lang="cs-CZ" sz="1600" dirty="0">
                <a:effectLst/>
                <a:latin typeface="Georgia" panose="02040502050405020303" pitchFamily="18" charset="0"/>
              </a:rPr>
              <a:t>Then MF is a model of ZFf. 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0A30E41-C15B-648A-552B-F706DFDE74F3}"/>
              </a:ext>
            </a:extLst>
          </p:cNvPr>
          <p:cNvSpPr txBox="1"/>
          <p:nvPr/>
        </p:nvSpPr>
        <p:spPr>
          <a:xfrm>
            <a:off x="1601974" y="4387083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Georgia" panose="02040502050405020303" pitchFamily="18" charset="0"/>
              </a:rPr>
              <a:t>Note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that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this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approach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allows</a:t>
            </a:r>
            <a:r>
              <a:rPr lang="cs-CZ" sz="1600" dirty="0">
                <a:effectLst/>
                <a:latin typeface="Georgia" panose="02040502050405020303" pitchFamily="18" charset="0"/>
              </a:rPr>
              <a:t> to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avoid</a:t>
            </a:r>
            <a:r>
              <a:rPr lang="cs-CZ" sz="1600" dirty="0">
                <a:effectLst/>
                <a:latin typeface="Georgia" panose="02040502050405020303" pitchFamily="18" charset="0"/>
              </a:rPr>
              <a:t> so called ’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accidental</a:t>
            </a:r>
            <a:r>
              <a:rPr lang="cs-CZ" sz="1600" dirty="0">
                <a:effectLst/>
                <a:latin typeface="Georgia" panose="02040502050405020303" pitchFamily="18" charset="0"/>
              </a:rPr>
              <a:t>’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theorems</a:t>
            </a:r>
            <a:r>
              <a:rPr lang="cs-CZ" sz="1600" dirty="0">
                <a:effectLst/>
                <a:latin typeface="Georgia" panose="02040502050405020303" pitchFamily="18" charset="0"/>
              </a:rPr>
              <a:t> (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see</a:t>
            </a:r>
            <a:r>
              <a:rPr lang="cs-CZ" sz="1600" dirty="0">
                <a:effectLst/>
                <a:latin typeface="Georgia" panose="02040502050405020303" pitchFamily="18" charset="0"/>
              </a:rPr>
              <a:t> [3])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like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endParaRPr lang="cs-CZ" sz="1600" dirty="0">
              <a:latin typeface="Georgia" panose="02040502050405020303" pitchFamily="18" charset="0"/>
            </a:endParaRPr>
          </a:p>
          <a:p>
            <a:r>
              <a:rPr lang="cs-CZ" sz="1600" dirty="0">
                <a:effectLst/>
                <a:latin typeface="Georgia" panose="02040502050405020303" pitchFamily="18" charset="0"/>
              </a:rPr>
              <a:t>(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a,a</a:t>
            </a:r>
            <a:r>
              <a:rPr lang="cs-CZ" sz="1600" dirty="0">
                <a:effectLst/>
                <a:latin typeface="Georgia" panose="02040502050405020303" pitchFamily="18" charset="0"/>
              </a:rPr>
              <a:t>) = {{a}},{a} ∈ (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a,b</a:t>
            </a:r>
            <a:r>
              <a:rPr lang="cs-CZ" sz="1600" dirty="0">
                <a:effectLst/>
                <a:latin typeface="Georgia" panose="02040502050405020303" pitchFamily="18" charset="0"/>
              </a:rPr>
              <a:t>){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a,b</a:t>
            </a:r>
            <a:r>
              <a:rPr lang="cs-CZ" sz="1600" dirty="0">
                <a:effectLst/>
                <a:latin typeface="Georgia" panose="02040502050405020303" pitchFamily="18" charset="0"/>
              </a:rPr>
              <a:t>} ∈ (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a,b</a:t>
            </a:r>
            <a:r>
              <a:rPr lang="cs-CZ" sz="1600" dirty="0">
                <a:effectLst/>
                <a:latin typeface="Georgia" panose="02040502050405020303" pitchFamily="18" charset="0"/>
              </a:rPr>
              <a:t>) (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if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Kuratowski</a:t>
            </a:r>
            <a:r>
              <a:rPr lang="cs-CZ" sz="1600" dirty="0">
                <a:effectLst/>
                <a:latin typeface="Georgia" panose="02040502050405020303" pitchFamily="18" charset="0"/>
              </a:rPr>
              <a:t> definition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was</a:t>
            </a:r>
            <a:r>
              <a:rPr lang="cs-CZ" sz="1600" dirty="0">
                <a:effectLst/>
                <a:latin typeface="Georgia" panose="02040502050405020303" pitchFamily="18" charset="0"/>
              </a:rPr>
              <a:t> </a:t>
            </a:r>
            <a:r>
              <a:rPr lang="cs-CZ" sz="1600" dirty="0" err="1">
                <a:effectLst/>
                <a:latin typeface="Georgia" panose="02040502050405020303" pitchFamily="18" charset="0"/>
              </a:rPr>
              <a:t>used</a:t>
            </a:r>
            <a:r>
              <a:rPr lang="cs-CZ" sz="1600" dirty="0">
                <a:effectLst/>
                <a:latin typeface="Georgia" panose="02040502050405020303" pitchFamily="18" charset="0"/>
              </a:rPr>
              <a:t>). 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39C103-509E-A958-F13F-EEEF7D50C0A6}"/>
              </a:ext>
            </a:extLst>
          </p:cNvPr>
          <p:cNvSpPr txBox="1"/>
          <p:nvPr/>
        </p:nvSpPr>
        <p:spPr>
          <a:xfrm>
            <a:off x="1607028" y="5473997"/>
            <a:ext cx="9782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Georgia" panose="02040502050405020303" pitchFamily="18" charset="0"/>
              </a:rPr>
              <a:t>[3]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Ciaran</a:t>
            </a:r>
            <a:r>
              <a:rPr lang="cs-CZ" sz="1400" dirty="0">
                <a:effectLst/>
                <a:latin typeface="Georgia" panose="02040502050405020303" pitchFamily="18" charset="0"/>
              </a:rPr>
              <a:t>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Dunne</a:t>
            </a:r>
            <a:r>
              <a:rPr lang="cs-CZ" sz="1400" dirty="0">
                <a:effectLst/>
                <a:latin typeface="Georgia" panose="02040502050405020303" pitchFamily="18" charset="0"/>
              </a:rPr>
              <a:t>, J. B.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Wells</a:t>
            </a:r>
            <a:r>
              <a:rPr lang="cs-CZ" sz="1400" dirty="0">
                <a:effectLst/>
                <a:latin typeface="Georgia" panose="02040502050405020303" pitchFamily="18" charset="0"/>
              </a:rPr>
              <a:t>, and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Fairouz</a:t>
            </a:r>
            <a:r>
              <a:rPr lang="cs-CZ" sz="1400" dirty="0">
                <a:effectLst/>
                <a:latin typeface="Georgia" panose="02040502050405020303" pitchFamily="18" charset="0"/>
              </a:rPr>
              <a:t>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Kamareddine</a:t>
            </a:r>
            <a:r>
              <a:rPr lang="cs-CZ" sz="1400" dirty="0">
                <a:effectLst/>
                <a:latin typeface="Georgia" panose="02040502050405020303" pitchFamily="18" charset="0"/>
              </a:rPr>
              <a:t>. Adding an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Abstraction</a:t>
            </a:r>
            <a:r>
              <a:rPr lang="cs-CZ" sz="1400" dirty="0">
                <a:effectLst/>
                <a:latin typeface="Georgia" panose="02040502050405020303" pitchFamily="18" charset="0"/>
              </a:rPr>
              <a:t> </a:t>
            </a:r>
            <a:r>
              <a:rPr lang="cs-CZ" sz="1400" dirty="0" err="1">
                <a:effectLst/>
                <a:latin typeface="Georgia" panose="02040502050405020303" pitchFamily="18" charset="0"/>
              </a:rPr>
              <a:t>Barrier</a:t>
            </a:r>
            <a:r>
              <a:rPr lang="cs-CZ" sz="1400" dirty="0">
                <a:effectLst/>
                <a:latin typeface="Georgia" panose="02040502050405020303" pitchFamily="18" charset="0"/>
              </a:rPr>
              <a:t> to ZF Set Theory. In </a:t>
            </a:r>
            <a:r>
              <a:rPr lang="cs-CZ" sz="1400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Lecture</a:t>
            </a:r>
            <a:r>
              <a:rPr lang="cs-CZ" sz="1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Notes in </a:t>
            </a:r>
            <a:r>
              <a:rPr lang="cs-CZ" sz="1400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Artificial</a:t>
            </a:r>
            <a:r>
              <a:rPr lang="cs-CZ" sz="1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Intelligence</a:t>
            </a:r>
            <a:r>
              <a:rPr lang="cs-CZ" sz="140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, vol.12236(2020), pp. 89-104</a:t>
            </a:r>
            <a:r>
              <a:rPr lang="cs-CZ" sz="1400" dirty="0">
                <a:effectLst/>
                <a:latin typeface="Georgia" panose="02040502050405020303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1375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6DEF1-868E-0015-8F44-5FAC8D2B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4D663D-AFBD-9914-8BD4-C3CA0240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096" y="1503803"/>
            <a:ext cx="2486159" cy="3850394"/>
          </a:xfrm>
          <a:prstGeom prst="rect">
            <a:avLst/>
          </a:prstGeom>
        </p:spPr>
      </p:pic>
      <p:pic>
        <p:nvPicPr>
          <p:cNvPr id="10" name="Zástupný obsah 4" descr="Obsah obrázku Lidská tvář, muž, portrét, oblek&#10;&#10;Popis byl vytvořen automaticky">
            <a:extLst>
              <a:ext uri="{FF2B5EF4-FFF2-40B4-BE49-F238E27FC236}">
                <a16:creationId xmlns:a16="http://schemas.microsoft.com/office/drawing/2014/main" id="{F5B6A8AB-E234-FB49-22AD-BCFC6629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4092" y="4077072"/>
            <a:ext cx="1255312" cy="187220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BBD351-E8A9-CFD1-4951-F0EC44BEA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5" t="5901" r="9275" b="5901"/>
          <a:stretch/>
        </p:blipFill>
        <p:spPr>
          <a:xfrm>
            <a:off x="4497864" y="1593049"/>
            <a:ext cx="2273082" cy="36719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B0E68D-7F3D-8EC4-6775-1E05886D1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157" y="1791935"/>
            <a:ext cx="4705761" cy="32561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D05F3B-D5C7-3D0D-C6F5-46B767DFC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676" y="4442233"/>
            <a:ext cx="1255312" cy="18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FEA42-BE3B-79DD-7C1E-9D525201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BD7BE6B1-12FF-6836-D105-643390D63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2478528"/>
            <a:ext cx="9334613" cy="4979392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D6C4B1F-7320-7432-1138-B22F947B0D05}"/>
              </a:ext>
            </a:extLst>
          </p:cNvPr>
          <p:cNvSpPr txBox="1"/>
          <p:nvPr/>
        </p:nvSpPr>
        <p:spPr>
          <a:xfrm>
            <a:off x="1701923" y="1624917"/>
            <a:ext cx="10009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Kazimierz Kuratowski: </a:t>
            </a:r>
            <a:r>
              <a:rPr lang="fr-FR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Sur la notion de l'ordre dans la Théorie des Ensembles.</a:t>
            </a:r>
            <a:r>
              <a:rPr lang="fr-FR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 In: </a:t>
            </a:r>
            <a:r>
              <a:rPr lang="fr-FR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Fundamenta Mathematica.</a:t>
            </a:r>
            <a:r>
              <a:rPr lang="fr-FR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 II (1921), str. 171.</a:t>
            </a:r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F8C41E-944F-054D-C293-E9D7F313C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DDF57B7-31B0-5672-12E8-2FCAFF2FB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699"/>
          <a:stretch/>
        </p:blipFill>
        <p:spPr>
          <a:xfrm>
            <a:off x="1593437" y="1556792"/>
            <a:ext cx="1116600" cy="1445761"/>
          </a:xfrm>
          <a:prstGeom prst="rect">
            <a:avLst/>
          </a:prstGeom>
        </p:spPr>
      </p:pic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B9873BD9-A605-F071-2FC0-97BD4D66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23" y="2080114"/>
            <a:ext cx="5018542" cy="8747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ECC2EDE-6431-AA14-68A3-0EA9AF52555C}"/>
              </a:ext>
            </a:extLst>
          </p:cNvPr>
          <p:cNvSpPr txBox="1"/>
          <p:nvPr/>
        </p:nvSpPr>
        <p:spPr>
          <a:xfrm>
            <a:off x="2854052" y="1516784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Georgia" panose="02040502050405020303" pitchFamily="18" charset="0"/>
              </a:rPr>
              <a:t>Norbert Wiener, 1914</a:t>
            </a:r>
            <a:endParaRPr lang="cs-CZ" sz="3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KURATOWSKI - Encyklopedia w INTERIA.PL">
            <a:extLst>
              <a:ext uri="{FF2B5EF4-FFF2-40B4-BE49-F238E27FC236}">
                <a16:creationId xmlns:a16="http://schemas.microsoft.com/office/drawing/2014/main" id="{A0DDF23D-7751-A1B3-6531-AB5DE4DA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9"/>
          <a:stretch/>
        </p:blipFill>
        <p:spPr bwMode="auto">
          <a:xfrm>
            <a:off x="1564836" y="4634736"/>
            <a:ext cx="1116601" cy="12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černá, tma&#10;&#10;Popis byl vytvořen automaticky">
            <a:extLst>
              <a:ext uri="{FF2B5EF4-FFF2-40B4-BE49-F238E27FC236}">
                <a16:creationId xmlns:a16="http://schemas.microsoft.com/office/drawing/2014/main" id="{3540D087-D9E1-F235-11C1-DC21BFECA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123" y="5082030"/>
            <a:ext cx="4437897" cy="8747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E9B4181-BA5A-5133-6F53-61C348CB039B}"/>
              </a:ext>
            </a:extLst>
          </p:cNvPr>
          <p:cNvSpPr txBox="1"/>
          <p:nvPr/>
        </p:nvSpPr>
        <p:spPr>
          <a:xfrm>
            <a:off x="2998068" y="4607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Kazimierz Kuratowski</a:t>
            </a:r>
            <a:r>
              <a:rPr lang="en-GB" sz="32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, 1921</a:t>
            </a:r>
            <a:r>
              <a:rPr lang="cs-CZ" sz="32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 </a:t>
            </a:r>
            <a:endParaRPr lang="cs-CZ" sz="3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Obrázek 13" descr="Obsah obrázku černá, tma&#10;&#10;Popis byl vytvořen automaticky">
            <a:extLst>
              <a:ext uri="{FF2B5EF4-FFF2-40B4-BE49-F238E27FC236}">
                <a16:creationId xmlns:a16="http://schemas.microsoft.com/office/drawing/2014/main" id="{4716E2D3-4F8E-6BD9-01AE-69B76A89E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092" y="3755194"/>
            <a:ext cx="4514097" cy="80467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5935EFD-8C90-6A10-976C-1F45DA45C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693" y="3113722"/>
            <a:ext cx="1143744" cy="139791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37AE59F-038B-C883-7CBF-2EBC3DE9D90A}"/>
              </a:ext>
            </a:extLst>
          </p:cNvPr>
          <p:cNvSpPr txBox="1"/>
          <p:nvPr/>
        </p:nvSpPr>
        <p:spPr>
          <a:xfrm>
            <a:off x="1846835" y="307670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Felix Hausdorff, 1914 </a:t>
            </a:r>
          </a:p>
        </p:txBody>
      </p:sp>
    </p:spTree>
    <p:extLst>
      <p:ext uri="{BB962C8B-B14F-4D97-AF65-F5344CB8AC3E}">
        <p14:creationId xmlns:p14="http://schemas.microsoft.com/office/powerpoint/2010/main" val="31775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EA33C-08BD-9258-4C00-E3EBE449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1026" name="Picture 2" descr="Book page image">
            <a:extLst>
              <a:ext uri="{FF2B5EF4-FFF2-40B4-BE49-F238E27FC236}">
                <a16:creationId xmlns:a16="http://schemas.microsoft.com/office/drawing/2014/main" id="{CCDBD3BF-9AD7-58FE-0C2F-4F1AF68371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1539555"/>
            <a:ext cx="2867830" cy="491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B39D41-660A-3D58-EC4F-94637A28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44" y="1535122"/>
            <a:ext cx="2867830" cy="49242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359F5A-7837-99B6-FAB9-25B0C683A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924" y="1535122"/>
            <a:ext cx="3384376" cy="41364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2A2BC3-76E3-E8B2-1C87-DCD711AEA6C6}"/>
              </a:ext>
            </a:extLst>
          </p:cNvPr>
          <p:cNvSpPr txBox="1"/>
          <p:nvPr/>
        </p:nvSpPr>
        <p:spPr>
          <a:xfrm>
            <a:off x="1701924" y="5789067"/>
            <a:ext cx="33843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0" i="0" dirty="0">
                <a:solidFill>
                  <a:srgbClr val="4D5156"/>
                </a:solidFill>
                <a:effectLst/>
                <a:latin typeface="Georgia" panose="02040502050405020303" pitchFamily="18" charset="0"/>
              </a:rPr>
              <a:t>Felix </a:t>
            </a:r>
            <a:r>
              <a:rPr lang="cs-CZ" sz="2400" b="1" i="0" dirty="0">
                <a:solidFill>
                  <a:srgbClr val="5F6368"/>
                </a:solidFill>
                <a:effectLst/>
                <a:latin typeface="Georgia" panose="02040502050405020303" pitchFamily="18" charset="0"/>
              </a:rPr>
              <a:t>Hausdorff</a:t>
            </a:r>
            <a:r>
              <a:rPr lang="cs-CZ" sz="2400" b="0" i="0" dirty="0">
                <a:solidFill>
                  <a:srgbClr val="4D5156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cs-CZ" b="0" i="0" dirty="0">
                <a:solidFill>
                  <a:srgbClr val="4D5156"/>
                </a:solidFill>
                <a:effectLst/>
                <a:latin typeface="Georgia" panose="02040502050405020303" pitchFamily="18" charset="0"/>
              </a:rPr>
              <a:t>(1868 -1942) </a:t>
            </a:r>
            <a:endParaRPr lang="cs-C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D4A96-7E52-0831-07E9-64FFD03B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 descr="Obsah obrázku černá, tma&#10;&#10;Popis byl vytvořen automaticky">
            <a:extLst>
              <a:ext uri="{FF2B5EF4-FFF2-40B4-BE49-F238E27FC236}">
                <a16:creationId xmlns:a16="http://schemas.microsoft.com/office/drawing/2014/main" id="{184CF728-A8CC-FD34-DA17-61889BCE6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115" y="1593997"/>
            <a:ext cx="4437897" cy="87477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0BA902-E965-E3DA-8323-66FD82CA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31" y="2331999"/>
            <a:ext cx="8314961" cy="729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9855AF-9695-F585-BBC0-D57CA3906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941" y="3061996"/>
            <a:ext cx="8485967" cy="729997"/>
          </a:xfrm>
          <a:prstGeom prst="rect">
            <a:avLst/>
          </a:prstGeom>
        </p:spPr>
      </p:pic>
      <p:pic>
        <p:nvPicPr>
          <p:cNvPr id="2050" name="Picture 2" descr="Úvod do klasické teorie množin - Petr Vopěnka od 261 Kč - Zbozi.cz">
            <a:extLst>
              <a:ext uri="{FF2B5EF4-FFF2-40B4-BE49-F238E27FC236}">
                <a16:creationId xmlns:a16="http://schemas.microsoft.com/office/drawing/2014/main" id="{9968F570-8F17-909B-1F99-01F46E77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1" y="3940028"/>
            <a:ext cx="17240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tr Vopěnka – Wikipedie">
            <a:extLst>
              <a:ext uri="{FF2B5EF4-FFF2-40B4-BE49-F238E27FC236}">
                <a16:creationId xmlns:a16="http://schemas.microsoft.com/office/drawing/2014/main" id="{D4039286-7F00-5141-23F3-E18502F6C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5"/>
          <a:stretch/>
        </p:blipFill>
        <p:spPr bwMode="auto">
          <a:xfrm>
            <a:off x="3728527" y="3955011"/>
            <a:ext cx="2090318" cy="25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CDA7B4-F596-38A5-2742-E7F0638FD898}"/>
              </a:ext>
            </a:extLst>
          </p:cNvPr>
          <p:cNvSpPr txBox="1"/>
          <p:nvPr/>
        </p:nvSpPr>
        <p:spPr>
          <a:xfrm>
            <a:off x="5882033" y="3976358"/>
            <a:ext cx="5494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VOPĚNKA, Petr.</a:t>
            </a:r>
          </a:p>
          <a:p>
            <a:r>
              <a:rPr lang="cs-CZ" i="1" dirty="0">
                <a:latin typeface="Georgia" panose="02040502050405020303" pitchFamily="18" charset="0"/>
              </a:rPr>
              <a:t>Úvod do klasické teorie množin.</a:t>
            </a:r>
          </a:p>
          <a:p>
            <a:r>
              <a:rPr lang="cs-CZ" dirty="0">
                <a:latin typeface="Georgia" panose="02040502050405020303" pitchFamily="18" charset="0"/>
              </a:rPr>
              <a:t>Plzeň: Západočeská univerzita, 2011.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ECFD7AD-7AA5-0CF8-A54C-1E3612CC0D4E}"/>
              </a:ext>
            </a:extLst>
          </p:cNvPr>
          <p:cNvSpPr txBox="1"/>
          <p:nvPr/>
        </p:nvSpPr>
        <p:spPr>
          <a:xfrm>
            <a:off x="5936406" y="5084053"/>
            <a:ext cx="5702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Uspořádaná dvojice</a:t>
            </a:r>
            <a:r>
              <a:rPr lang="de-AT" sz="2000" dirty="0">
                <a:solidFill>
                  <a:srgbClr val="0070C0"/>
                </a:solidFill>
                <a:latin typeface="Georgia" panose="02040502050405020303" pitchFamily="18" charset="0"/>
              </a:rPr>
              <a:t>           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není množina.</a:t>
            </a:r>
          </a:p>
          <a:p>
            <a:r>
              <a:rPr lang="cs-CZ" dirty="0">
                <a:latin typeface="Georgia" panose="02040502050405020303" pitchFamily="18" charset="0"/>
              </a:rPr>
              <a:t> s.</a:t>
            </a:r>
            <a:r>
              <a:rPr lang="de-AT" dirty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29</a:t>
            </a:r>
          </a:p>
        </p:txBody>
      </p:sp>
      <p:pic>
        <p:nvPicPr>
          <p:cNvPr id="4" name="Obrázek 3" descr="Obsah obrázku černá, tma&#10;&#10;Popis byl vytvořen automaticky">
            <a:extLst>
              <a:ext uri="{FF2B5EF4-FFF2-40B4-BE49-F238E27FC236}">
                <a16:creationId xmlns:a16="http://schemas.microsoft.com/office/drawing/2014/main" id="{98AB8556-6B95-08CB-FE2C-132EEB29C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066" y="4905120"/>
            <a:ext cx="1224136" cy="73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971F4-380D-2403-08FA-D74AF460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11" name="Zástupný obsah 10" descr="Obsah obrázku černá, tma&#10;&#10;Popis byl vytvořen automaticky">
            <a:extLst>
              <a:ext uri="{FF2B5EF4-FFF2-40B4-BE49-F238E27FC236}">
                <a16:creationId xmlns:a16="http://schemas.microsoft.com/office/drawing/2014/main" id="{0DD0FDC5-697B-3394-E183-E4BE28739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028" y="2852936"/>
            <a:ext cx="7293884" cy="2545432"/>
          </a:xfrm>
        </p:spPr>
      </p:pic>
    </p:spTree>
    <p:extLst>
      <p:ext uri="{BB962C8B-B14F-4D97-AF65-F5344CB8AC3E}">
        <p14:creationId xmlns:p14="http://schemas.microsoft.com/office/powerpoint/2010/main" val="38491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30B49-FC0A-52BD-9D0D-567E7935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75C802-70C2-921C-5E07-7FAE987E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24" y="2310446"/>
            <a:ext cx="3957165" cy="6420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A2703EE-5DEE-F9C9-1635-50755EB7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63" y="3166111"/>
            <a:ext cx="3596426" cy="1224136"/>
          </a:xfrm>
          <a:prstGeom prst="rect">
            <a:avLst/>
          </a:prstGeom>
        </p:spPr>
      </p:pic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4F877854-3011-3100-8887-2CE17F4C2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3436" y="1954117"/>
            <a:ext cx="5753031" cy="3902732"/>
          </a:xfr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BF3B4D0-68BF-C7D7-0902-7E79E6EEE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963" y="4471781"/>
            <a:ext cx="3652321" cy="9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4B713-D00F-2409-8F88-795636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Hádanka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A57AF9-3169-580E-6476-4D9E00D5CD55}"/>
              </a:ext>
            </a:extLst>
          </p:cNvPr>
          <p:cNvSpPr txBox="1"/>
          <p:nvPr/>
        </p:nvSpPr>
        <p:spPr>
          <a:xfrm>
            <a:off x="4654252" y="1646453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20. srpen 1779</a:t>
            </a:r>
            <a:endParaRPr lang="cs-CZ" sz="2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AutoShape 16" descr="Alfred North Whitehead A Treatise on Universal Algebra by Alfred North  Whitehead, Paperback | Indigo Chapters | The Pen Centre">
            <a:extLst>
              <a:ext uri="{FF2B5EF4-FFF2-40B4-BE49-F238E27FC236}">
                <a16:creationId xmlns:a16="http://schemas.microsoft.com/office/drawing/2014/main" id="{7583D906-7B2D-5C01-55CF-6E6B3398AA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262814-68FE-8A0C-0A1E-C172EE990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7" r="20842"/>
          <a:stretch/>
        </p:blipFill>
        <p:spPr>
          <a:xfrm>
            <a:off x="1515764" y="1646453"/>
            <a:ext cx="2850456" cy="38270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803D67F-D44C-B30C-1CEB-41688485D617}"/>
              </a:ext>
            </a:extLst>
          </p:cNvPr>
          <p:cNvSpPr txBox="1"/>
          <p:nvPr/>
        </p:nvSpPr>
        <p:spPr>
          <a:xfrm>
            <a:off x="1480713" y="587727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Baron Jöns Jacob Berzelius</a:t>
            </a:r>
            <a:endParaRPr lang="cs-CZ" sz="3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023361B-DACC-B9BE-8517-64E27EB3C3E8}"/>
              </a:ext>
            </a:extLst>
          </p:cNvPr>
          <p:cNvSpPr txBox="1"/>
          <p:nvPr/>
        </p:nvSpPr>
        <p:spPr>
          <a:xfrm>
            <a:off x="4654252" y="2148802"/>
            <a:ext cx="672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02122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s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polu s </a:t>
            </a:r>
            <a:r>
              <a:rPr lang="cs-CZ" dirty="0">
                <a:solidFill>
                  <a:srgbClr val="202122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R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obertem Boylem, Johnem Daltonem a Antoniem Lavosierem </a:t>
            </a:r>
            <a:r>
              <a:rPr lang="cs-CZ" b="0" i="0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je považován za otce moderní </a:t>
            </a:r>
            <a:r>
              <a:rPr lang="cs-CZ" dirty="0">
                <a:solidFill>
                  <a:srgbClr val="202122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chemie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331945D-7C12-A73D-21CE-31E359DCFD68}"/>
              </a:ext>
            </a:extLst>
          </p:cNvPr>
          <p:cNvSpPr txBox="1"/>
          <p:nvPr/>
        </p:nvSpPr>
        <p:spPr>
          <a:xfrm>
            <a:off x="4670104" y="2828835"/>
            <a:ext cx="672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02122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v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ymyslel moderní chemické značky prvků, jejichž názvy odvodil z latiny a řečtiny, například O pro kyslík, Fe pro železo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05979C-80D9-C264-8BEB-77168730E115}"/>
              </a:ext>
            </a:extLst>
          </p:cNvPr>
          <p:cNvSpPr txBox="1"/>
          <p:nvPr/>
        </p:nvSpPr>
        <p:spPr>
          <a:xfrm>
            <a:off x="4672310" y="3549134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202122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p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oložil základy experimentální elektrochemie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5A39B4-1811-B32A-4873-1CE8A2D3A1CF}"/>
              </a:ext>
            </a:extLst>
          </p:cNvPr>
          <p:cNvSpPr txBox="1"/>
          <p:nvPr/>
        </p:nvSpPr>
        <p:spPr>
          <a:xfrm>
            <a:off x="4670104" y="4021665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333333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č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len 95 vědeckých společností celého světa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25922B-1A99-E3E3-D707-38EDA22158A4}"/>
              </a:ext>
            </a:extLst>
          </p:cNvPr>
          <p:cNvSpPr txBox="1"/>
          <p:nvPr/>
        </p:nvSpPr>
        <p:spPr>
          <a:xfrm>
            <a:off x="4670104" y="4464965"/>
            <a:ext cx="546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objevil chemické prvky cer, selen, křemík a thorium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32" name="Picture 8" descr="Wert von sverige 10 ore Briefmarken">
            <a:extLst>
              <a:ext uri="{FF2B5EF4-FFF2-40B4-BE49-F238E27FC236}">
                <a16:creationId xmlns:a16="http://schemas.microsoft.com/office/drawing/2014/main" id="{E0C7F7D5-7215-C25C-4C77-C9BAAE78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54" y="4937496"/>
            <a:ext cx="1586973" cy="17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979 Geburtstag von Jöns Jacob Berzelius - - Briefmarken-Versand-Welt.de">
            <a:extLst>
              <a:ext uri="{FF2B5EF4-FFF2-40B4-BE49-F238E27FC236}">
                <a16:creationId xmlns:a16="http://schemas.microsoft.com/office/drawing/2014/main" id="{16285EE9-3ECD-E10D-C27C-9159CE0F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07" y="4955072"/>
            <a:ext cx="1362629" cy="17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CCFFA3D-F3C4-B6F5-3F0F-50AFA39877BF}"/>
              </a:ext>
            </a:extLst>
          </p:cNvPr>
          <p:cNvSpPr txBox="1"/>
          <p:nvPr/>
        </p:nvSpPr>
        <p:spPr>
          <a:xfrm>
            <a:off x="4735047" y="5032619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Kde jsem byl já </a:t>
            </a:r>
          </a:p>
          <a:p>
            <a:r>
              <a:rPr lang="cs-CZ" dirty="0">
                <a:latin typeface="Georgia" panose="02040502050405020303" pitchFamily="18" charset="0"/>
              </a:rPr>
              <a:t>20. srpna 1968?</a:t>
            </a:r>
          </a:p>
        </p:txBody>
      </p:sp>
    </p:spTree>
    <p:extLst>
      <p:ext uri="{BB962C8B-B14F-4D97-AF65-F5344CB8AC3E}">
        <p14:creationId xmlns:p14="http://schemas.microsoft.com/office/powerpoint/2010/main" val="28849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E2465-740E-B0B8-7D45-53F17B2F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21" name="Zástupný obsah 20">
            <a:extLst>
              <a:ext uri="{FF2B5EF4-FFF2-40B4-BE49-F238E27FC236}">
                <a16:creationId xmlns:a16="http://schemas.microsoft.com/office/drawing/2014/main" id="{F010F74A-414B-FCB7-1AC4-E02BFD483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1700808"/>
            <a:ext cx="5831717" cy="4572000"/>
          </a:xfrm>
        </p:spPr>
      </p:pic>
      <p:pic>
        <p:nvPicPr>
          <p:cNvPr id="23" name="Obrázek 22" descr="Obsah obrázku text&#10;&#10;Popis byl vytvořen automaticky">
            <a:extLst>
              <a:ext uri="{FF2B5EF4-FFF2-40B4-BE49-F238E27FC236}">
                <a16:creationId xmlns:a16="http://schemas.microsoft.com/office/drawing/2014/main" id="{CC873928-CBFD-00FB-16EC-D5F5266F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2132856"/>
            <a:ext cx="4131457" cy="64807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FDF72061-1CBD-2FA1-BC3A-7453D5FC1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16" y="5085184"/>
            <a:ext cx="397963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F00D9-846B-484B-3E5E-D472815D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359BFA-9F2F-DF24-CC84-1763F673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13" y="2276872"/>
            <a:ext cx="5475577" cy="7692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8F9A40-7C57-16FF-43C4-F19F10FE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97" y="3631288"/>
            <a:ext cx="2655072" cy="1525904"/>
          </a:xfrm>
          <a:prstGeom prst="rect">
            <a:avLst/>
          </a:prstGeom>
        </p:spPr>
      </p:pic>
      <p:pic>
        <p:nvPicPr>
          <p:cNvPr id="9" name="Obrázek 8" descr="Obsah obrázku šipka&#10;&#10;Popis byl vytvořen automaticky">
            <a:extLst>
              <a:ext uri="{FF2B5EF4-FFF2-40B4-BE49-F238E27FC236}">
                <a16:creationId xmlns:a16="http://schemas.microsoft.com/office/drawing/2014/main" id="{D7614268-223F-358C-A919-997B7BF0D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35" y="1417637"/>
            <a:ext cx="40104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79C93-2A0F-347E-D4F6-D1CC79CA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527666"/>
            <a:ext cx="9782801" cy="1239837"/>
          </a:xfrm>
        </p:spPr>
        <p:txBody>
          <a:bodyPr/>
          <a:lstStyle/>
          <a:p>
            <a:r>
              <a:rPr lang="cs-CZ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6DAACA-9B6B-DD3F-4B8D-AEA678BC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08" y="1916832"/>
            <a:ext cx="4124710" cy="9361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C85D6E-F9F5-2766-C27D-A9FA50E3D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89" y="2852936"/>
            <a:ext cx="2375147" cy="17540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847624-5CBD-B88C-CF27-C6219E6E9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35" y="1988840"/>
            <a:ext cx="5757671" cy="33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2912A9-8190-A6B2-8CE5-10ECC44D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Grafy relací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63F137-D6D1-9E71-4019-09773780B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36" y="1700808"/>
            <a:ext cx="4860542" cy="10801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68C549-36CE-85D0-25DD-7B2F55AAB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20" y="1556792"/>
            <a:ext cx="2967550" cy="204298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8088AC3-65AD-3907-219C-63BA8C2B8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45" y="3212976"/>
            <a:ext cx="971548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06207-4EBD-2623-F870-0154DC41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E778440-2E6A-BFC9-A3CD-5F1718FE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42" y="1771785"/>
            <a:ext cx="4369952" cy="10091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E49102-E705-83AD-A32D-90EAAD9A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3020868"/>
            <a:ext cx="2781362" cy="18963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E475DA-BC4E-800F-E66D-32DB17D72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36" y="1988840"/>
            <a:ext cx="5293064" cy="30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8562A-CCA6-D973-10DE-452F8B27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7D34A09-AE66-334F-DAC6-C61D6018E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717" y="1628800"/>
            <a:ext cx="4043992" cy="9396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30DA29B-7490-61BF-5D85-996797CF9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618" y="3105192"/>
            <a:ext cx="2260190" cy="18752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0A8899-00A9-746D-4379-ED8C3395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956" y="1646023"/>
            <a:ext cx="4889866" cy="41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B226A-AD40-4610-BD92-12FE79E9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1B9EAC-3C72-D018-04A9-AB71F1EAB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2209797"/>
            <a:ext cx="4720938" cy="424353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426AB7-0859-FAFB-13D5-C5ECD725C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1664204"/>
            <a:ext cx="3053977" cy="9727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D233DC-2E19-EE01-5288-711A2776F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636" y="2636912"/>
            <a:ext cx="2880320" cy="30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F800F-678A-B174-279F-3D8466B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F7ED4C-B318-6D9B-D160-2CDE2B103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1556792"/>
            <a:ext cx="4589006" cy="408885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859AA2-26ED-74C6-F4B6-E3481D13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60" y="2578365"/>
            <a:ext cx="3452497" cy="8484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C4B4A5-6428-4B1E-0A02-4E65FF326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68" y="3789040"/>
            <a:ext cx="3052001" cy="9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37BA5-3253-26C2-714A-13AE2228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 descr="Obsah obrázku noční obloha&#10;&#10;Popis byl vytvořen automaticky">
            <a:extLst>
              <a:ext uri="{FF2B5EF4-FFF2-40B4-BE49-F238E27FC236}">
                <a16:creationId xmlns:a16="http://schemas.microsoft.com/office/drawing/2014/main" id="{318B4A3A-FDC6-F854-762D-93FE8EB33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1484784"/>
            <a:ext cx="3996920" cy="341982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851AC9-9375-0429-6696-D3507082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6" y="1433325"/>
            <a:ext cx="2952328" cy="17591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D145D6-C4B2-91E5-CAB3-A6491AF9F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70" y="3027358"/>
            <a:ext cx="3085785" cy="6432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898C6C-E27E-77A1-B9FB-9CAAB81BE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454" y="3643312"/>
            <a:ext cx="3140617" cy="6432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1CFEE78-743F-8169-28A8-C7A983905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429" y="4286523"/>
            <a:ext cx="5472608" cy="6677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73A7258-A048-0792-7320-EB96878DC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951" y="4706525"/>
            <a:ext cx="3609889" cy="13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F8044-CE9D-AA62-D591-6FC09F65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2BE44CF-7ACD-A262-2A21-02928D84F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220" y="1491195"/>
            <a:ext cx="2575565" cy="236830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89E6AE-700C-C2B0-8B78-E247CAFC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848" y="1530818"/>
            <a:ext cx="3014478" cy="228905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C72CD43-8C66-D600-2818-8325D091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63" y="1746233"/>
            <a:ext cx="3289734" cy="12151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95482EB-5953-8C38-F07A-0A3ED131A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307" y="3802224"/>
            <a:ext cx="2309559" cy="70730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FEDD5B0-5771-16F1-F814-F0787C6FF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970" y="3846618"/>
            <a:ext cx="1949656" cy="62097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F5C225C-AD64-2644-AE82-58A94DA48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902" y="2968521"/>
            <a:ext cx="1949656" cy="96703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491BE1E-5226-E351-AE5E-BA983B919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260" y="4570325"/>
            <a:ext cx="5253339" cy="193071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E8BB39B-B7A5-8B98-4BEA-95F09C52F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036" y="5025954"/>
            <a:ext cx="3976201" cy="8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A167A-3892-392E-32B7-155DA160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Zvací dopis z roku 1968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6EDCE0-BAF5-7A52-6899-734E90FC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148" y="1600200"/>
            <a:ext cx="9782801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0" i="0" u="none" strike="noStrike" dirty="0">
                <a:solidFill>
                  <a:srgbClr val="372C2C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Od Kolderova tajemníka Kaska si jej pak 3. srpna 1968 na záchodě bratislavského hotelu Sorea převzal hlavní ukrajinský komunista Petr Šelest, jeden z původců myšlenky okupace Československa. Ten dopis předal Brežněvovi, který z něj měl velkou radost, protože šlo o </a:t>
            </a:r>
            <a:r>
              <a:rPr lang="cs-CZ" sz="2000" i="0" u="none" strike="noStrike" dirty="0">
                <a:solidFill>
                  <a:srgbClr val="372C2C"/>
                </a:solidFill>
                <a:effectLst/>
                <a:latin typeface="Georgia" panose="02040502050405020303" pitchFamily="18" charset="0"/>
              </a:rPr>
              <a:t>poslední chybějící článek plánu invaze</a:t>
            </a:r>
            <a:r>
              <a:rPr lang="cs-CZ" sz="2000" i="0" u="none" strike="noStrike" dirty="0">
                <a:solidFill>
                  <a:srgbClr val="372C2C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.</a:t>
            </a: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srgbClr val="372C2C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solidFill>
                  <a:srgbClr val="0070C0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    Vasil Biľak        				  		</a:t>
            </a:r>
            <a:endParaRPr lang="cs-CZ" sz="1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Milouš Jakeš slaví 97. narozeniny: Tajemství dlouhověkosti rudých papalášů!">
            <a:extLst>
              <a:ext uri="{FF2B5EF4-FFF2-40B4-BE49-F238E27FC236}">
                <a16:creationId xmlns:a16="http://schemas.microsoft.com/office/drawing/2014/main" id="{24B96DA2-8A13-4AE5-FA5F-F34AEDB9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8" y="2926055"/>
            <a:ext cx="1622410" cy="23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il Biľak alias Gyula: Zrádce nežil krátce... Boží mlýny melou pomalu...">
            <a:extLst>
              <a:ext uri="{FF2B5EF4-FFF2-40B4-BE49-F238E27FC236}">
                <a16:creationId xmlns:a16="http://schemas.microsoft.com/office/drawing/2014/main" id="{3382E5F1-C7A6-F62F-C580-F11884B3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82" y="2926055"/>
            <a:ext cx="1639400" cy="23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dra, Alois : I">
            <a:extLst>
              <a:ext uri="{FF2B5EF4-FFF2-40B4-BE49-F238E27FC236}">
                <a16:creationId xmlns:a16="http://schemas.microsoft.com/office/drawing/2014/main" id="{1A33C851-5046-E89E-AB89-AB6A1B50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04" y="2926055"/>
            <a:ext cx="2064113" cy="23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ahomír Kolder byl jedním z nejortodoxnějších komunistů. Tvrdě vystupupoval proti jakýmkoliv reformám.">
            <a:extLst>
              <a:ext uri="{FF2B5EF4-FFF2-40B4-BE49-F238E27FC236}">
                <a16:creationId xmlns:a16="http://schemas.microsoft.com/office/drawing/2014/main" id="{9DD8023B-8A32-BB10-A1F6-FA46455E5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13550" b="25700"/>
          <a:stretch/>
        </p:blipFill>
        <p:spPr bwMode="auto">
          <a:xfrm>
            <a:off x="7244092" y="2947401"/>
            <a:ext cx="1991424" cy="23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ldřich Švestka podepisoval zvací dopis jako člen předsednictva ÚV KSČ.">
            <a:extLst>
              <a:ext uri="{FF2B5EF4-FFF2-40B4-BE49-F238E27FC236}">
                <a16:creationId xmlns:a16="http://schemas.microsoft.com/office/drawing/2014/main" id="{965D7A0B-9C78-9EA4-4CD0-304659E4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190" y="2926055"/>
            <a:ext cx="1842160" cy="23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B0EA6C-6236-2502-52B0-C5129EB16951}"/>
              </a:ext>
            </a:extLst>
          </p:cNvPr>
          <p:cNvSpPr txBox="1"/>
          <p:nvPr/>
        </p:nvSpPr>
        <p:spPr>
          <a:xfrm>
            <a:off x="3352182" y="5553662"/>
            <a:ext cx="17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Antonín Kapek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55FC45E-12A0-15FC-5723-C77523D1C343}"/>
              </a:ext>
            </a:extLst>
          </p:cNvPr>
          <p:cNvSpPr txBox="1"/>
          <p:nvPr/>
        </p:nvSpPr>
        <p:spPr>
          <a:xfrm>
            <a:off x="5473449" y="555366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Alois Indra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7C3CD2-44B4-87E5-5A7C-B6FCB1B4A23B}"/>
              </a:ext>
            </a:extLst>
          </p:cNvPr>
          <p:cNvSpPr txBox="1"/>
          <p:nvPr/>
        </p:nvSpPr>
        <p:spPr>
          <a:xfrm>
            <a:off x="7244092" y="555366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Drahomír Kolder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4DB9D6-025D-F372-BE26-4091388C10B0}"/>
              </a:ext>
            </a:extLst>
          </p:cNvPr>
          <p:cNvSpPr txBox="1"/>
          <p:nvPr/>
        </p:nvSpPr>
        <p:spPr>
          <a:xfrm>
            <a:off x="9361634" y="5553662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Oldřich Švestka</a:t>
            </a:r>
          </a:p>
        </p:txBody>
      </p:sp>
    </p:spTree>
    <p:extLst>
      <p:ext uri="{BB962C8B-B14F-4D97-AF65-F5344CB8AC3E}">
        <p14:creationId xmlns:p14="http://schemas.microsoft.com/office/powerpoint/2010/main" val="41852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79312-1728-7EFE-C367-BD52F6A7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E34BDE-3D41-D25F-AADD-B1327354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35" y="1875144"/>
            <a:ext cx="4007563" cy="76176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323AE6B-60C0-890A-153C-03D8B272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35" y="2911970"/>
            <a:ext cx="4428969" cy="248496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0044AD9-B9FA-A177-926F-9E2195FDF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52" y="1909848"/>
            <a:ext cx="4707284" cy="148184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0F80728-0E42-FF2E-F7B0-5ED1752E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818" y="3356992"/>
            <a:ext cx="2376158" cy="266429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B91B100-83BD-2236-478C-823AF82B3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078" y="3501008"/>
            <a:ext cx="2684377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2B908-1500-C6AB-C9C1-5DA9FCDD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D1368-676C-9F1E-A26D-92184B4D8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1916832"/>
            <a:ext cx="4870893" cy="440332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3228E2-9FCA-51FE-3DDE-D8A9C1D3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1916832"/>
            <a:ext cx="2708504" cy="15121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D8964F-ECCC-5928-05EE-F59F62A3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778" y="3434420"/>
            <a:ext cx="284013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7384D-7BD3-BDC4-69C2-F993535D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A69869-8690-9220-7036-BF19A898E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549" y="1413378"/>
            <a:ext cx="3420856" cy="316506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BBC7092-1CDA-AE65-45E5-1576F5C3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138" y="3140968"/>
            <a:ext cx="4031611" cy="10801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47E6D2-DB5D-468D-D37B-66332F1B2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061" y="4121502"/>
            <a:ext cx="6391763" cy="10801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7A65A72-C6E9-6758-ED39-B68574009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17" y="1436382"/>
            <a:ext cx="3331049" cy="188892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342106C-8822-91A1-0380-CB6D2320B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960" y="4797152"/>
            <a:ext cx="5864331" cy="172819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0842606-62DD-CFC1-A2D8-E989CF865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114" y="4121502"/>
            <a:ext cx="2838270" cy="27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BD92C-B0EE-3E01-C32F-048A3052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029B87-13BD-6F45-039D-9FCFD28F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8763" y="4077072"/>
            <a:ext cx="2434326" cy="221583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301C3B-28F9-85D0-FC0C-2452939CE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420" y="4077072"/>
            <a:ext cx="2253651" cy="22158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59E996-A026-EE78-1FF2-01178D5B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112" y="1526648"/>
            <a:ext cx="2340736" cy="2372853"/>
          </a:xfrm>
          <a:prstGeom prst="rect">
            <a:avLst/>
          </a:prstGeom>
        </p:spPr>
      </p:pic>
      <p:pic>
        <p:nvPicPr>
          <p:cNvPr id="11" name="Obrázek 10" descr="Obsah obrázku sport&#10;&#10;Popis byl vytvořen automaticky">
            <a:extLst>
              <a:ext uri="{FF2B5EF4-FFF2-40B4-BE49-F238E27FC236}">
                <a16:creationId xmlns:a16="http://schemas.microsoft.com/office/drawing/2014/main" id="{9A1C8FA0-7921-ED04-D439-B52F1FC71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004" y="4028689"/>
            <a:ext cx="2310181" cy="23418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4E69758-4BF7-7651-657D-8ACEE4C2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596" y="1492445"/>
            <a:ext cx="2374475" cy="240705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86E0B14-9B1A-DD06-8A1A-71E4ABDC6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436" y="1937679"/>
            <a:ext cx="3558160" cy="16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B9C3-129D-624D-A67C-BE2E73D9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29D9532F-F31E-F45B-6B10-CF4C3B058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3429000"/>
            <a:ext cx="2667005" cy="2633477"/>
          </a:xfrm>
        </p:spPr>
      </p:pic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447B3FE7-0E9D-FA48-013B-9C8B8B01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3429000"/>
            <a:ext cx="2645669" cy="2859030"/>
          </a:xfrm>
          <a:prstGeom prst="rect">
            <a:avLst/>
          </a:prstGeom>
        </p:spPr>
      </p:pic>
      <p:pic>
        <p:nvPicPr>
          <p:cNvPr id="9" name="Obrázek 8" descr="Obsah obrázku šipka&#10;&#10;Popis byl vytvořen automaticky">
            <a:extLst>
              <a:ext uri="{FF2B5EF4-FFF2-40B4-BE49-F238E27FC236}">
                <a16:creationId xmlns:a16="http://schemas.microsoft.com/office/drawing/2014/main" id="{2EDDB428-57A1-E039-672D-F4CC136A1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40" y="3279647"/>
            <a:ext cx="2788926" cy="29321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2EB4D9E-F166-6845-73E7-53D13B54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59" y="1678403"/>
            <a:ext cx="271166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4C5CB-3BC0-8B8F-CF8B-1EFA7CE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9" name="Zástupný obsah 8" descr="Obsah obrázku laserová, barevné, tmavé, čára&#10;&#10;Popis byl vytvořen automaticky">
            <a:extLst>
              <a:ext uri="{FF2B5EF4-FFF2-40B4-BE49-F238E27FC236}">
                <a16:creationId xmlns:a16="http://schemas.microsoft.com/office/drawing/2014/main" id="{3C185AC7-EF2A-E477-0F68-2342E761C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134" y="3678599"/>
            <a:ext cx="5772556" cy="233296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0B64A7-6DC5-CCD0-0F17-FA91A1D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1720026"/>
            <a:ext cx="3606156" cy="185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94FD0-7008-4DE7-0FCB-47A434F1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60EF6B-A229-1031-A33A-A787FEE3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5" y="1861994"/>
            <a:ext cx="3096827" cy="1567005"/>
          </a:xfrm>
          <a:prstGeom prst="rect">
            <a:avLst/>
          </a:prstGeo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2A5374F7-7851-FB04-80AA-BB68862B2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3614" y="1861994"/>
            <a:ext cx="3990798" cy="4081182"/>
          </a:xfrm>
        </p:spPr>
      </p:pic>
    </p:spTree>
    <p:extLst>
      <p:ext uri="{BB962C8B-B14F-4D97-AF65-F5344CB8AC3E}">
        <p14:creationId xmlns:p14="http://schemas.microsoft.com/office/powerpoint/2010/main" val="2280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E6EDA-25D8-232E-7111-5F2B0032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Binární relace</a:t>
            </a:r>
            <a:endParaRPr lang="cs-CZ" dirty="0"/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7FD2D136-E255-8F92-68E3-09FADB1E1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972" y="3429000"/>
            <a:ext cx="2736304" cy="267816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3A7AAA-7A96-4F5B-7384-5AF5EF46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638" y="3571398"/>
            <a:ext cx="2507684" cy="25352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52DB1B-9DEA-CC53-CDD0-4A10F5AC0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660" y="3545760"/>
            <a:ext cx="2507684" cy="25864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BBFD49B-98DF-8FE4-D488-F21AFDE7C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435" y="1595354"/>
            <a:ext cx="3240301" cy="14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5CC47-8B22-79D0-F15B-8B4EA89F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EF625D5-428B-1647-40E9-02FA441F543A}"/>
              </a:ext>
            </a:extLst>
          </p:cNvPr>
          <p:cNvGraphicFramePr>
            <a:graphicFrameLocks noGrp="1"/>
          </p:cNvGraphicFramePr>
          <p:nvPr/>
        </p:nvGraphicFramePr>
        <p:xfrm>
          <a:off x="1593436" y="1519426"/>
          <a:ext cx="8050225" cy="50003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56560">
                  <a:extLst>
                    <a:ext uri="{9D8B030D-6E8A-4147-A177-3AD203B41FA5}">
                      <a16:colId xmlns:a16="http://schemas.microsoft.com/office/drawing/2014/main" val="339051506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995514627"/>
                    </a:ext>
                  </a:extLst>
                </a:gridCol>
                <a:gridCol w="926467">
                  <a:extLst>
                    <a:ext uri="{9D8B030D-6E8A-4147-A177-3AD203B41FA5}">
                      <a16:colId xmlns:a16="http://schemas.microsoft.com/office/drawing/2014/main" val="2719430690"/>
                    </a:ext>
                  </a:extLst>
                </a:gridCol>
                <a:gridCol w="945741">
                  <a:extLst>
                    <a:ext uri="{9D8B030D-6E8A-4147-A177-3AD203B41FA5}">
                      <a16:colId xmlns:a16="http://schemas.microsoft.com/office/drawing/2014/main" val="1278408808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970190011"/>
                    </a:ext>
                  </a:extLst>
                </a:gridCol>
                <a:gridCol w="884953">
                  <a:extLst>
                    <a:ext uri="{9D8B030D-6E8A-4147-A177-3AD203B41FA5}">
                      <a16:colId xmlns:a16="http://schemas.microsoft.com/office/drawing/2014/main" val="2778834467"/>
                    </a:ext>
                  </a:extLst>
                </a:gridCol>
              </a:tblGrid>
              <a:tr h="49713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cs-CZ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mld $</a:t>
                      </a:r>
                      <a:endParaRPr lang="cs-CZ" b="0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mld $</a:t>
                      </a:r>
                      <a:endParaRPr lang="cs-CZ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98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Microsoft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3 042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Visa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765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2 843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Novo Nordisk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551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9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Saudi Aramco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2 062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JPMorgan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506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34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NVIDIA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1 825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UnitedHealth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49046"/>
                  </a:ext>
                </a:extLst>
              </a:tr>
              <a:tr h="42399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Alphabet (Google)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1 820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Walmart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197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1 776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LVMH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60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Meta Platforms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1 206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Mastercard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39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Georgia" panose="02040502050405020303" pitchFamily="18" charset="0"/>
                        </a:rPr>
                        <a:t>Berkshire Hathaway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 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Exxon Mobil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514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Eli Lilly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 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ASML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TSMC (Taiwan)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 670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Johnson &amp;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89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Tesla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 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03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Broadcom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 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Procter &amp; Gamble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93473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A22CB86-0969-D0C3-BC20-DC5275B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82" y="2052927"/>
            <a:ext cx="308744" cy="3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17D462-04F2-A62E-BCCD-CC200908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50" y="2412981"/>
            <a:ext cx="308744" cy="3282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F9AC95-4C1C-AC7D-0E79-846F24109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210" y="2786718"/>
            <a:ext cx="328228" cy="328228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C026284-782F-3F35-984D-4D28C05A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84" y="3171004"/>
            <a:ext cx="289715" cy="2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93BF72-1E2A-203D-59AB-52FD1BC4E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0" y="3539993"/>
            <a:ext cx="262979" cy="2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6A9E0C0-BB12-E37D-4D1D-6CF169B2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04" y="4337395"/>
            <a:ext cx="267247" cy="3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35A493D-D09B-78FB-C8DA-072E9CE6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58" y="4707334"/>
            <a:ext cx="267247" cy="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F586F37-4520-515E-D9C4-0F96C4E9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7" y="5040712"/>
            <a:ext cx="328229" cy="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9671F0E-00E4-2C16-FA1F-FA206B9A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84" y="5435072"/>
            <a:ext cx="328229" cy="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BDA76F2-5A88-FB09-2F47-76C66982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7" y="5814504"/>
            <a:ext cx="289715" cy="2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E80FDBD-45F8-E9B1-A46B-2A713A4E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82" y="6161796"/>
            <a:ext cx="289716" cy="28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ED130B92-5525-CCD1-40B2-B71D8E08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16" y="3957963"/>
            <a:ext cx="328229" cy="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659D395-64C1-1B85-9C1B-B05FB4BD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33" y="2037695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2F37B760-DC78-0C05-A646-88AA3511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43" y="2418511"/>
            <a:ext cx="303338" cy="3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92079013-7C4B-7434-620D-9E82BADB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78" y="2791805"/>
            <a:ext cx="381510" cy="3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D038D11F-24A9-F6CE-603B-026FFD05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42" y="3142293"/>
            <a:ext cx="289715" cy="34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A3FE8B1-8B11-03B8-12A3-B38B431F7F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74136" y="3584247"/>
            <a:ext cx="303601" cy="303601"/>
          </a:xfrm>
          <a:prstGeom prst="rect">
            <a:avLst/>
          </a:prstGeom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F770CE8C-F791-BE2D-2BBB-637E1C80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76" y="3877837"/>
            <a:ext cx="4064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A92BE6EA-524D-F190-51CF-5AF4F585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27" y="4325607"/>
            <a:ext cx="328229" cy="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C55AB71D-B0B4-A99B-1565-CDBE0BA9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6" y="4725038"/>
            <a:ext cx="273113" cy="2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EE55AB72-2FB6-955A-D342-365925F32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47" y="5070793"/>
            <a:ext cx="375911" cy="3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5CC63689-28BB-94C2-F5DF-9C1E9895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78" y="5415108"/>
            <a:ext cx="346689" cy="3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C707D0FB-1B6E-CD19-C4CF-41611E2F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02" y="5851080"/>
            <a:ext cx="253140" cy="25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5A169AF4-11F5-944B-F964-EDD9E30C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27" y="6152717"/>
            <a:ext cx="289715" cy="3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21F12237-28B1-9C3A-C97F-F4EC133D1E02}"/>
              </a:ext>
            </a:extLst>
          </p:cNvPr>
          <p:cNvSpPr txBox="1">
            <a:spLocks/>
          </p:cNvSpPr>
          <p:nvPr/>
        </p:nvSpPr>
        <p:spPr>
          <a:xfrm>
            <a:off x="1593435" y="189513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Největší firmy světa v roce 2024</a:t>
            </a:r>
          </a:p>
        </p:txBody>
      </p:sp>
    </p:spTree>
    <p:extLst>
      <p:ext uri="{BB962C8B-B14F-4D97-AF65-F5344CB8AC3E}">
        <p14:creationId xmlns:p14="http://schemas.microsoft.com/office/powerpoint/2010/main" val="30048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758BA-3151-AD3D-21BA-23CF7D60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Největší ekonomiky světa podle HDP 2022</a:t>
            </a:r>
          </a:p>
        </p:txBody>
      </p:sp>
      <p:sp>
        <p:nvSpPr>
          <p:cNvPr id="5" name="AutoShape 8" descr="Francie">
            <a:extLst>
              <a:ext uri="{FF2B5EF4-FFF2-40B4-BE49-F238E27FC236}">
                <a16:creationId xmlns:a16="http://schemas.microsoft.com/office/drawing/2014/main" id="{FCE60FFE-4E13-8F54-661B-C40D3142D6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93850" y="1874838"/>
            <a:ext cx="2794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F815E55-676B-6293-33C2-473E93E59891}"/>
              </a:ext>
            </a:extLst>
          </p:cNvPr>
          <p:cNvGraphicFramePr>
            <a:graphicFrameLocks noGrp="1"/>
          </p:cNvGraphicFramePr>
          <p:nvPr/>
        </p:nvGraphicFramePr>
        <p:xfrm>
          <a:off x="1733550" y="1692407"/>
          <a:ext cx="9185397" cy="47525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61799">
                  <a:extLst>
                    <a:ext uri="{9D8B030D-6E8A-4147-A177-3AD203B41FA5}">
                      <a16:colId xmlns:a16="http://schemas.microsoft.com/office/drawing/2014/main" val="1697612412"/>
                    </a:ext>
                  </a:extLst>
                </a:gridCol>
                <a:gridCol w="3061799">
                  <a:extLst>
                    <a:ext uri="{9D8B030D-6E8A-4147-A177-3AD203B41FA5}">
                      <a16:colId xmlns:a16="http://schemas.microsoft.com/office/drawing/2014/main" val="7401324"/>
                    </a:ext>
                  </a:extLst>
                </a:gridCol>
                <a:gridCol w="3061799">
                  <a:extLst>
                    <a:ext uri="{9D8B030D-6E8A-4147-A177-3AD203B41FA5}">
                      <a16:colId xmlns:a16="http://schemas.microsoft.com/office/drawing/2014/main" val="1196327163"/>
                    </a:ext>
                  </a:extLst>
                </a:gridCol>
              </a:tblGrid>
              <a:tr h="44125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mil $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73912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  <a:ea typeface="STXihei" panose="020B0400000000000000" pitchFamily="34" charset="-122"/>
                        </a:rPr>
                        <a:t>25 462 700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499758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Čína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  <a:ea typeface="STXihei" panose="020B0400000000000000" pitchFamily="34" charset="-122"/>
                        </a:rPr>
                        <a:t>17 936 170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212352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Japonsko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  <a:ea typeface="STXihei" panose="020B0400000000000000" pitchFamily="34" charset="-122"/>
                        </a:rPr>
                        <a:t>  4 231 141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207502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Německo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  <a:ea typeface="STXihei" panose="020B0400000000000000" pitchFamily="34" charset="-122"/>
                        </a:rPr>
                        <a:t>  4 072 191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12845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Indie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  <a:ea typeface="STXihei" panose="020B0400000000000000" pitchFamily="34" charset="-122"/>
                        </a:rPr>
                        <a:t>  3 385 089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733506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Spojené království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3 070 667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271899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Francie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cs-CZ" dirty="0">
                          <a:latin typeface="Georgia" panose="02040502050405020303" pitchFamily="18" charset="0"/>
                        </a:rPr>
                        <a:t>2 782 905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71792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Rusko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cs-CZ" dirty="0">
                          <a:latin typeface="Georgia" panose="02040502050405020303" pitchFamily="18" charset="0"/>
                        </a:rPr>
                        <a:t>2 240 422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13897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Kanada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2 139 840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212207"/>
                  </a:ext>
                </a:extLst>
              </a:tr>
              <a:tr h="431128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Itálie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 2 010 431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04631"/>
                  </a:ext>
                </a:extLst>
              </a:tr>
            </a:tbl>
          </a:graphicData>
        </a:graphic>
      </p:graphicFrame>
      <p:pic>
        <p:nvPicPr>
          <p:cNvPr id="1037" name="Picture 13" descr="vlajka Spojených států amerických">
            <a:extLst>
              <a:ext uri="{FF2B5EF4-FFF2-40B4-BE49-F238E27FC236}">
                <a16:creationId xmlns:a16="http://schemas.microsoft.com/office/drawing/2014/main" id="{CDCD96DE-7D24-EB19-CBC8-6E67FFA0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79" y="2207125"/>
            <a:ext cx="504056" cy="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vlajka Čínské lidové republiky">
            <a:extLst>
              <a:ext uri="{FF2B5EF4-FFF2-40B4-BE49-F238E27FC236}">
                <a16:creationId xmlns:a16="http://schemas.microsoft.com/office/drawing/2014/main" id="{B898D28E-9C20-3919-112F-ACDD9AC8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79" y="2615326"/>
            <a:ext cx="480097" cy="31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vlajka Japonska">
            <a:extLst>
              <a:ext uri="{FF2B5EF4-FFF2-40B4-BE49-F238E27FC236}">
                <a16:creationId xmlns:a16="http://schemas.microsoft.com/office/drawing/2014/main" id="{624CC597-7F5A-1327-C3F9-16EA17B7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87" y="3022005"/>
            <a:ext cx="470889" cy="3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vlajka Německa">
            <a:extLst>
              <a:ext uri="{FF2B5EF4-FFF2-40B4-BE49-F238E27FC236}">
                <a16:creationId xmlns:a16="http://schemas.microsoft.com/office/drawing/2014/main" id="{230CCB03-2EFB-80C8-3F85-BD58EF3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60" y="3511031"/>
            <a:ext cx="470862" cy="28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vlajka Indie">
            <a:extLst>
              <a:ext uri="{FF2B5EF4-FFF2-40B4-BE49-F238E27FC236}">
                <a16:creationId xmlns:a16="http://schemas.microsoft.com/office/drawing/2014/main" id="{D937C8B7-0721-048C-E239-78C8A778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96" y="3911719"/>
            <a:ext cx="470862" cy="31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vlajka Spojeného království">
            <a:extLst>
              <a:ext uri="{FF2B5EF4-FFF2-40B4-BE49-F238E27FC236}">
                <a16:creationId xmlns:a16="http://schemas.microsoft.com/office/drawing/2014/main" id="{A5FB2035-0DC9-EDC8-C740-A6833AAAF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80" y="4423361"/>
            <a:ext cx="470862" cy="2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5" descr="vlajka Francie">
            <a:extLst>
              <a:ext uri="{FF2B5EF4-FFF2-40B4-BE49-F238E27FC236}">
                <a16:creationId xmlns:a16="http://schemas.microsoft.com/office/drawing/2014/main" id="{844BF78C-48BD-CDB6-CC61-75B149A89D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2413" y="29210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51" name="Picture 27" descr="vlajka Francie">
            <a:extLst>
              <a:ext uri="{FF2B5EF4-FFF2-40B4-BE49-F238E27FC236}">
                <a16:creationId xmlns:a16="http://schemas.microsoft.com/office/drawing/2014/main" id="{0F75EE9F-C800-6A6E-60AF-B75F895B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79" y="4824049"/>
            <a:ext cx="483977" cy="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vlajka Ruska">
            <a:extLst>
              <a:ext uri="{FF2B5EF4-FFF2-40B4-BE49-F238E27FC236}">
                <a16:creationId xmlns:a16="http://schemas.microsoft.com/office/drawing/2014/main" id="{D7496CE0-4D1F-CF07-CD3D-42845318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79" y="5258781"/>
            <a:ext cx="470862" cy="31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vlajka Kanady">
            <a:extLst>
              <a:ext uri="{FF2B5EF4-FFF2-40B4-BE49-F238E27FC236}">
                <a16:creationId xmlns:a16="http://schemas.microsoft.com/office/drawing/2014/main" id="{84D45258-99F1-1B8D-6B60-79B889EF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60" y="5682355"/>
            <a:ext cx="461681" cy="23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vlajka Itálie">
            <a:extLst>
              <a:ext uri="{FF2B5EF4-FFF2-40B4-BE49-F238E27FC236}">
                <a16:creationId xmlns:a16="http://schemas.microsoft.com/office/drawing/2014/main" id="{69B1D14F-E63D-E97C-0BDB-2AF32F0E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60" y="6077449"/>
            <a:ext cx="448565" cy="2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38270-10A5-B51A-B40E-21D08379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540519-7924-4A51-7969-81168DF4A4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1441842"/>
            <a:ext cx="2556760" cy="1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AI GPT-5: Next Generation AI Model Arriving This Summer - GeeksforGeeks">
            <a:extLst>
              <a:ext uri="{FF2B5EF4-FFF2-40B4-BE49-F238E27FC236}">
                <a16:creationId xmlns:a16="http://schemas.microsoft.com/office/drawing/2014/main" id="{C47B6E7C-F5B5-0068-B999-30353C83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7" y="1417637"/>
            <a:ext cx="4030521" cy="18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aude 3: Nejinteligentnější AI současnosti | Editee">
            <a:extLst>
              <a:ext uri="{FF2B5EF4-FFF2-40B4-BE49-F238E27FC236}">
                <a16:creationId xmlns:a16="http://schemas.microsoft.com/office/drawing/2014/main" id="{EBD0BC9C-FA6F-2111-D766-0A1D60D5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01" y="3091447"/>
            <a:ext cx="2556760" cy="14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et Llama 3 | Meta's Most Advanced AI Model">
            <a:extLst>
              <a:ext uri="{FF2B5EF4-FFF2-40B4-BE49-F238E27FC236}">
                <a16:creationId xmlns:a16="http://schemas.microsoft.com/office/drawing/2014/main" id="{0BC73278-8D87-A62F-B6EA-A64A3304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01" y="4610703"/>
            <a:ext cx="2556759" cy="14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leash your imagination through Midjourney AI art">
            <a:extLst>
              <a:ext uri="{FF2B5EF4-FFF2-40B4-BE49-F238E27FC236}">
                <a16:creationId xmlns:a16="http://schemas.microsoft.com/office/drawing/2014/main" id="{9F748A1B-4DF1-96A0-E06B-C8977BC2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98" y="4512180"/>
            <a:ext cx="2715053" cy="15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8E352-9DEE-14B7-8DEB-D5D7FC89E31B}"/>
              </a:ext>
            </a:extLst>
          </p:cNvPr>
          <p:cNvSpPr txBox="1"/>
          <p:nvPr/>
        </p:nvSpPr>
        <p:spPr>
          <a:xfrm>
            <a:off x="8485898" y="1342081"/>
            <a:ext cx="30495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70C0"/>
                </a:solidFill>
                <a:latin typeface="Georgia" panose="02040502050405020303" pitchFamily="18" charset="0"/>
              </a:rPr>
              <a:t>Gemini</a:t>
            </a:r>
          </a:p>
          <a:p>
            <a:r>
              <a:rPr lang="cs-CZ" sz="4000" dirty="0">
                <a:solidFill>
                  <a:srgbClr val="00B050"/>
                </a:solidFill>
                <a:latin typeface="Georgia" panose="02040502050405020303" pitchFamily="18" charset="0"/>
              </a:rPr>
              <a:t>GPT</a:t>
            </a:r>
          </a:p>
          <a:p>
            <a:r>
              <a:rPr lang="cs-CZ" sz="4000" dirty="0">
                <a:solidFill>
                  <a:srgbClr val="7030A0"/>
                </a:solidFill>
                <a:latin typeface="Georgia" panose="02040502050405020303" pitchFamily="18" charset="0"/>
              </a:rPr>
              <a:t>Claude</a:t>
            </a:r>
            <a:endParaRPr lang="cs-CZ" sz="12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cs-CZ" sz="40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LLaMA</a:t>
            </a:r>
          </a:p>
          <a:p>
            <a:r>
              <a:rPr lang="cs-CZ" sz="4000" dirty="0">
                <a:solidFill>
                  <a:srgbClr val="FF0000"/>
                </a:solidFill>
                <a:latin typeface="Georgia" panose="02040502050405020303" pitchFamily="18" charset="0"/>
              </a:rPr>
              <a:t>Midjourney</a:t>
            </a:r>
          </a:p>
        </p:txBody>
      </p:sp>
      <p:pic>
        <p:nvPicPr>
          <p:cNvPr id="3" name="Picture 2" descr="How AI is Rapidly Shaping the Future of Education - B-AIM pick selects">
            <a:extLst>
              <a:ext uri="{FF2B5EF4-FFF2-40B4-BE49-F238E27FC236}">
                <a16:creationId xmlns:a16="http://schemas.microsoft.com/office/drawing/2014/main" id="{F0C74328-659E-4D0A-8ED1-91A0C324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7" y="3347170"/>
            <a:ext cx="4086200" cy="27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C4B133-F328-A1A7-93EA-AD7BF68D23D9}"/>
              </a:ext>
            </a:extLst>
          </p:cNvPr>
          <p:cNvSpPr txBox="1"/>
          <p:nvPr/>
        </p:nvSpPr>
        <p:spPr>
          <a:xfrm>
            <a:off x="1578601" y="6191155"/>
            <a:ext cx="962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J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edno vyhledávání pomocí AI služby jako ChatGPT spotřebuje přibližně 2,9 watt-hodin elektřiny, což je téměř desetkrát více než standardní vyhledávání na Googlu.						         (sýr, pes)</a:t>
            </a:r>
            <a:endParaRPr lang="cs-CZ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A478E-14AA-229F-6F19-EB183DBC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Nejbohatší země světa podle HDP na obyvatele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ABE6ADA-A8BA-B968-D618-A40C042E8626}"/>
              </a:ext>
            </a:extLst>
          </p:cNvPr>
          <p:cNvGraphicFramePr>
            <a:graphicFrameLocks noGrp="1"/>
          </p:cNvGraphicFramePr>
          <p:nvPr/>
        </p:nvGraphicFramePr>
        <p:xfrm>
          <a:off x="1595605" y="1572379"/>
          <a:ext cx="7769760" cy="5122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37461">
                  <a:extLst>
                    <a:ext uri="{9D8B030D-6E8A-4147-A177-3AD203B41FA5}">
                      <a16:colId xmlns:a16="http://schemas.microsoft.com/office/drawing/2014/main" val="176561391"/>
                    </a:ext>
                  </a:extLst>
                </a:gridCol>
                <a:gridCol w="3566994">
                  <a:extLst>
                    <a:ext uri="{9D8B030D-6E8A-4147-A177-3AD203B41FA5}">
                      <a16:colId xmlns:a16="http://schemas.microsoft.com/office/drawing/2014/main" val="2452331477"/>
                    </a:ext>
                  </a:extLst>
                </a:gridCol>
                <a:gridCol w="1186440">
                  <a:extLst>
                    <a:ext uri="{9D8B030D-6E8A-4147-A177-3AD203B41FA5}">
                      <a16:colId xmlns:a16="http://schemas.microsoft.com/office/drawing/2014/main" val="1729983058"/>
                    </a:ext>
                  </a:extLst>
                </a:gridCol>
                <a:gridCol w="2478865">
                  <a:extLst>
                    <a:ext uri="{9D8B030D-6E8A-4147-A177-3AD203B41FA5}">
                      <a16:colId xmlns:a16="http://schemas.microsoft.com/office/drawing/2014/main" val="710320873"/>
                    </a:ext>
                  </a:extLst>
                </a:gridCol>
              </a:tblGrid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Lucembursko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142 213 $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2335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Singapur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127 564 $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005957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Irsko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126 905 $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607127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Norsko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114 898 $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40441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Katar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114 648 $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0" marR="76200" marT="19050" marB="19050" anchor="ctr"/>
                </a:tc>
                <a:extLst>
                  <a:ext uri="{0D108BD9-81ED-4DB2-BD59-A6C34878D82A}">
                    <a16:rowId xmlns:a16="http://schemas.microsoft.com/office/drawing/2014/main" val="1549734732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Bermudské ostrovy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95 837 $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07453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Spojené arabské emiráty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87 729 $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03082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Švýcarsko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83 598 $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0" dirty="0">
                        <a:solidFill>
                          <a:srgbClr val="FF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823573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76 398 $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472886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Dánsko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74 005 $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797132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Nizozemsko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69 577 $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254074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Brunej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69 275 $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06477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Georgia" panose="02040502050405020303" pitchFamily="18" charset="0"/>
                        </a:rPr>
                        <a:t> 69 049 $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282405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</a:rPr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</a:rPr>
                        <a:t> 49 945 $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400542"/>
                  </a:ext>
                </a:extLst>
              </a:tr>
            </a:tbl>
          </a:graphicData>
        </a:graphic>
      </p:graphicFrame>
      <p:pic>
        <p:nvPicPr>
          <p:cNvPr id="5" name="Picture 13" descr="vlajka Spojených států amerických">
            <a:extLst>
              <a:ext uri="{FF2B5EF4-FFF2-40B4-BE49-F238E27FC236}">
                <a16:creationId xmlns:a16="http://schemas.microsoft.com/office/drawing/2014/main" id="{104D7F1D-2CDA-B268-0BE8-04C0A108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88" y="4581128"/>
            <a:ext cx="419744" cy="22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Švýcarská vlajka">
            <a:extLst>
              <a:ext uri="{FF2B5EF4-FFF2-40B4-BE49-F238E27FC236}">
                <a16:creationId xmlns:a16="http://schemas.microsoft.com/office/drawing/2014/main" id="{94BD2FCD-6B2A-64E8-820A-F5B77E40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58" y="4170869"/>
            <a:ext cx="385355" cy="2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cemburská vlajka">
            <a:extLst>
              <a:ext uri="{FF2B5EF4-FFF2-40B4-BE49-F238E27FC236}">
                <a16:creationId xmlns:a16="http://schemas.microsoft.com/office/drawing/2014/main" id="{03F2161D-E291-C07A-E96E-DFBCEC3E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58" y="1641048"/>
            <a:ext cx="411473" cy="2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ngapurská vlajka">
            <a:extLst>
              <a:ext uri="{FF2B5EF4-FFF2-40B4-BE49-F238E27FC236}">
                <a16:creationId xmlns:a16="http://schemas.microsoft.com/office/drawing/2014/main" id="{47B8201F-EB30-C1A3-20E3-3526C5B7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58" y="1990992"/>
            <a:ext cx="428451" cy="2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rská vlajka">
            <a:extLst>
              <a:ext uri="{FF2B5EF4-FFF2-40B4-BE49-F238E27FC236}">
                <a16:creationId xmlns:a16="http://schemas.microsoft.com/office/drawing/2014/main" id="{590203E6-C172-A648-ECA6-CDBC6D1E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82" y="2371102"/>
            <a:ext cx="43204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rská vlajka">
            <a:extLst>
              <a:ext uri="{FF2B5EF4-FFF2-40B4-BE49-F238E27FC236}">
                <a16:creationId xmlns:a16="http://schemas.microsoft.com/office/drawing/2014/main" id="{9DF5846A-E206-28F2-D1BA-5A47F9A3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807" y="2720247"/>
            <a:ext cx="393606" cy="2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lajka Kataru">
            <a:extLst>
              <a:ext uri="{FF2B5EF4-FFF2-40B4-BE49-F238E27FC236}">
                <a16:creationId xmlns:a16="http://schemas.microsoft.com/office/drawing/2014/main" id="{C71880F2-82D8-EE76-537E-6C1C0CD59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62" y="3062908"/>
            <a:ext cx="432047" cy="2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ermudská vlajka">
            <a:extLst>
              <a:ext uri="{FF2B5EF4-FFF2-40B4-BE49-F238E27FC236}">
                <a16:creationId xmlns:a16="http://schemas.microsoft.com/office/drawing/2014/main" id="{71E54B52-2D03-3396-C277-FD4EF207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8058" y="3449881"/>
            <a:ext cx="407876" cy="24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Vlajka Spojených arabských emirátů">
            <a:extLst>
              <a:ext uri="{FF2B5EF4-FFF2-40B4-BE49-F238E27FC236}">
                <a16:creationId xmlns:a16="http://schemas.microsoft.com/office/drawing/2014/main" id="{AE7D2F94-C932-B427-E4CB-E3C106122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87" y="3808278"/>
            <a:ext cx="404277" cy="2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ánská vlajka">
            <a:extLst>
              <a:ext uri="{FF2B5EF4-FFF2-40B4-BE49-F238E27FC236}">
                <a16:creationId xmlns:a16="http://schemas.microsoft.com/office/drawing/2014/main" id="{1733D32D-65E3-68F4-73F0-54F849B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87" y="4871271"/>
            <a:ext cx="404277" cy="3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izozemská vlajka">
            <a:extLst>
              <a:ext uri="{FF2B5EF4-FFF2-40B4-BE49-F238E27FC236}">
                <a16:creationId xmlns:a16="http://schemas.microsoft.com/office/drawing/2014/main" id="{D5A387F9-B13A-B68E-EFFE-75F9F953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86" y="5264018"/>
            <a:ext cx="432048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runejská vlajka">
            <a:extLst>
              <a:ext uri="{FF2B5EF4-FFF2-40B4-BE49-F238E27FC236}">
                <a16:creationId xmlns:a16="http://schemas.microsoft.com/office/drawing/2014/main" id="{E677ED31-8EB2-93F6-E4D3-0C12B3A0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58" y="5623948"/>
            <a:ext cx="420178" cy="2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slandská vlajka">
            <a:extLst>
              <a:ext uri="{FF2B5EF4-FFF2-40B4-BE49-F238E27FC236}">
                <a16:creationId xmlns:a16="http://schemas.microsoft.com/office/drawing/2014/main" id="{E60E2722-6E0C-A401-C6B5-9B7DAF38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56" y="5991876"/>
            <a:ext cx="420178" cy="3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Česká vlajka">
            <a:extLst>
              <a:ext uri="{FF2B5EF4-FFF2-40B4-BE49-F238E27FC236}">
                <a16:creationId xmlns:a16="http://schemas.microsoft.com/office/drawing/2014/main" id="{FC6D43C3-3E08-CAD9-6104-F1459FB4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85" y="6374504"/>
            <a:ext cx="432049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E37CB7-4C99-DEDA-6C23-0F11D90D539C}"/>
              </a:ext>
            </a:extLst>
          </p:cNvPr>
          <p:cNvSpPr txBox="1"/>
          <p:nvPr/>
        </p:nvSpPr>
        <p:spPr>
          <a:xfrm>
            <a:off x="9838828" y="147266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0479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D8DAE-3A59-AFD3-768C-F6DD2B55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Průměrná mzda v roce 2024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04385BE-B324-360F-3B1B-79AD74D01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93436" y="1497956"/>
          <a:ext cx="9037481" cy="5182244"/>
        </p:xfrm>
        <a:graphic>
          <a:graphicData uri="http://schemas.openxmlformats.org/drawingml/2006/table">
            <a:tbl>
              <a:tblPr/>
              <a:tblGrid>
                <a:gridCol w="1755482">
                  <a:extLst>
                    <a:ext uri="{9D8B030D-6E8A-4147-A177-3AD203B41FA5}">
                      <a16:colId xmlns:a16="http://schemas.microsoft.com/office/drawing/2014/main" val="2747887608"/>
                    </a:ext>
                  </a:extLst>
                </a:gridCol>
                <a:gridCol w="2145589">
                  <a:extLst>
                    <a:ext uri="{9D8B030D-6E8A-4147-A177-3AD203B41FA5}">
                      <a16:colId xmlns:a16="http://schemas.microsoft.com/office/drawing/2014/main" val="4278125901"/>
                    </a:ext>
                  </a:extLst>
                </a:gridCol>
                <a:gridCol w="5136410">
                  <a:extLst>
                    <a:ext uri="{9D8B030D-6E8A-4147-A177-3AD203B41FA5}">
                      <a16:colId xmlns:a16="http://schemas.microsoft.com/office/drawing/2014/main" val="1557265588"/>
                    </a:ext>
                  </a:extLst>
                </a:gridCol>
              </a:tblGrid>
              <a:tr h="3633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dirty="0">
                          <a:effectLst/>
                          <a:latin typeface="Georgia" panose="02040502050405020303" pitchFamily="18" charset="0"/>
                        </a:rPr>
                        <a:t>Průměrná mzda</a:t>
                      </a:r>
                      <a:endParaRPr lang="cs-CZ" sz="16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dirty="0">
                          <a:effectLst/>
                          <a:latin typeface="Georgia" panose="02040502050405020303" pitchFamily="18" charset="0"/>
                        </a:rPr>
                        <a:t>Průměrná mzda v Kč</a:t>
                      </a:r>
                      <a:endParaRPr lang="cs-CZ" sz="16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dirty="0">
                          <a:effectLst/>
                          <a:latin typeface="Georgia" panose="02040502050405020303" pitchFamily="18" charset="0"/>
                        </a:rPr>
                        <a:t>Minimální mzda v Kč</a:t>
                      </a:r>
                      <a:endParaRPr lang="cs-CZ" sz="16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722566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Švýcarsko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200 175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97 600 Kč, návrh, zamítnut,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uklízečka 3 500 $ (79 653 Kč)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076235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Island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141 942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 Kč       2022, odhad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531087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Lucembursko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136 737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58 959 Kč 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34660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Dánsko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122 375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není stanovena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016341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Nizozemí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112 043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47 770 Kč 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780371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Norsko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111 390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není stanovena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576284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Belgie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107 794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45 497 Kč 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885066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Irsko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106 463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40 650 Kč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330167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Německo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107 227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50 570 Kč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742699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Rakousko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102 600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37 050 Kč.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238657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Velká Británie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98 935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44 900 Kč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332434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Francie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80 925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40 705 Kč 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719393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Itálie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65 954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není stanovena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079942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Česká republika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43 967 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18 900 Kč 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796121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Chorvatsko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34 445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11 411 Kč        2023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319310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Polsko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31 077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23 964 Kč 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337589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</a:rPr>
                        <a:t>Slovensko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30 270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17 185 Kč 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754779"/>
                  </a:ext>
                </a:extLst>
              </a:tr>
              <a:tr h="247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Georgia" panose="02040502050405020303" pitchFamily="18" charset="0"/>
                        </a:rPr>
                        <a:t>Ukrajina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9 116 Kč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3 581 Kč        2024</a:t>
                      </a:r>
                    </a:p>
                  </a:txBody>
                  <a:tcPr marL="32152" marR="32152" marT="8038" marB="8038" anchor="ctr">
                    <a:lnL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964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CC1EE5D-63D8-3CFD-F0F2-5687FFC88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36793" y="184919"/>
            <a:ext cx="430615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111111"/>
                </a:solidFill>
                <a:effectLst/>
                <a:latin typeface="Barlow" pitchFamily="2" charset="0"/>
              </a:rPr>
              <a:t>Tabulka: průměrné mzdy ve vybraných evropských státech za rok 2022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A278F-718F-D368-F358-80B031F0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AI</a:t>
            </a:r>
          </a:p>
        </p:txBody>
      </p:sp>
      <p:pic>
        <p:nvPicPr>
          <p:cNvPr id="2050" name="Picture 2" descr="AI in the Classroom: Transforming Education as a Teaching Companion">
            <a:extLst>
              <a:ext uri="{FF2B5EF4-FFF2-40B4-BE49-F238E27FC236}">
                <a16:creationId xmlns:a16="http://schemas.microsoft.com/office/drawing/2014/main" id="{9BBB5E00-C80C-4CAE-7D2B-C290594AFC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555845"/>
            <a:ext cx="9001000" cy="51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Future Of AI In Education - BIOZONE North America">
            <a:extLst>
              <a:ext uri="{FF2B5EF4-FFF2-40B4-BE49-F238E27FC236}">
                <a16:creationId xmlns:a16="http://schemas.microsoft.com/office/drawing/2014/main" id="{8790C973-1DF4-6A8E-456E-CB5E4C77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5327942"/>
            <a:ext cx="2372158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320A706-9E42-816E-8854-5F9FC444AC66}"/>
              </a:ext>
            </a:extLst>
          </p:cNvPr>
          <p:cNvSpPr txBox="1"/>
          <p:nvPr/>
        </p:nvSpPr>
        <p:spPr>
          <a:xfrm>
            <a:off x="2477326" y="938804"/>
            <a:ext cx="888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1200" u="sng" dirty="0">
                <a:solidFill>
                  <a:srgbClr val="92D050"/>
                </a:solidFill>
                <a:effectLst/>
                <a:latin typeface="Georgia" panose="02040502050405020303" pitchFamily="18" charset="0"/>
              </a:rPr>
              <a:t>https://Gemini.google.com</a:t>
            </a:r>
            <a:r>
              <a:rPr lang="cs-CZ" sz="1200" dirty="0">
                <a:solidFill>
                  <a:srgbClr val="386573"/>
                </a:solidFill>
                <a:latin typeface="Georgia" panose="02040502050405020303" pitchFamily="18" charset="0"/>
              </a:rPr>
              <a:t>, </a:t>
            </a:r>
            <a:r>
              <a:rPr lang="cs-CZ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cs-CZ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4"/>
              </a:rPr>
              <a:t>https://Chatgpt.com</a:t>
            </a:r>
            <a:r>
              <a:rPr lang="cs-CZ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   </a:t>
            </a:r>
            <a:r>
              <a:rPr lang="cs-CZ" sz="1200" dirty="0">
                <a:solidFill>
                  <a:srgbClr val="386573"/>
                </a:solidFill>
                <a:effectLst/>
                <a:latin typeface="Georgia" panose="02040502050405020303" pitchFamily="18" charset="0"/>
                <a:hlinkClick r:id="rId5"/>
              </a:rPr>
              <a:t>https://Claude.ai</a:t>
            </a:r>
            <a:r>
              <a:rPr lang="cs-CZ" sz="1200" dirty="0">
                <a:solidFill>
                  <a:srgbClr val="386573"/>
                </a:solidFill>
                <a:latin typeface="Georgia" panose="02040502050405020303" pitchFamily="18" charset="0"/>
              </a:rPr>
              <a:t>, </a:t>
            </a:r>
            <a:r>
              <a:rPr lang="cs-CZ" sz="12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sz="1200" u="sng" dirty="0">
                <a:solidFill>
                  <a:srgbClr val="92D050"/>
                </a:solidFill>
                <a:effectLst/>
                <a:latin typeface="Georgia" panose="02040502050405020303" pitchFamily="18" charset="0"/>
              </a:rPr>
              <a:t>https://llama.meta.com</a:t>
            </a:r>
          </a:p>
        </p:txBody>
      </p:sp>
    </p:spTree>
    <p:extLst>
      <p:ext uri="{BB962C8B-B14F-4D97-AF65-F5344CB8AC3E}">
        <p14:creationId xmlns:p14="http://schemas.microsoft.com/office/powerpoint/2010/main" val="3212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D0D3-C8BC-977C-9A62-E1A5EDD0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12389D-93C3-2F9E-1B00-94D6C4E09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72" y="2164270"/>
            <a:ext cx="1765102" cy="14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EC9098-B1B2-7A2F-3247-3370F4A4075A}"/>
              </a:ext>
            </a:extLst>
          </p:cNvPr>
          <p:cNvSpPr txBox="1"/>
          <p:nvPr/>
        </p:nvSpPr>
        <p:spPr>
          <a:xfrm>
            <a:off x="3641907" y="1544509"/>
            <a:ext cx="64915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1" i="0" u="none" strike="noStrike" dirty="0">
                <a:solidFill>
                  <a:srgbClr val="3A677B"/>
                </a:solidFill>
                <a:effectLst/>
                <a:latin typeface="Georgia" panose="02040502050405020303" pitchFamily="18" charset="0"/>
              </a:rPr>
              <a:t>Grafická karta PNY NVIDIA H100 PCIE 94 GB HBM3 ECC 5120-bit, PCIe 5.0 x16, Dual Slot, ATX bracket, NVlink Support, retail</a:t>
            </a:r>
          </a:p>
          <a:p>
            <a:pPr algn="l"/>
            <a:r>
              <a:rPr lang="cs-CZ" sz="1600" b="1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Dostupnost</a:t>
            </a:r>
            <a:endParaRPr lang="cs-CZ" sz="1600" b="0" i="0" u="none" strike="noStrike" dirty="0">
              <a:solidFill>
                <a:srgbClr val="666666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cs-CZ" sz="1600" b="0" i="0" u="none" strike="noStrike" dirty="0">
                <a:solidFill>
                  <a:srgbClr val="55A845"/>
                </a:solidFill>
                <a:effectLst/>
                <a:latin typeface="Georgia" panose="02040502050405020303" pitchFamily="18" charset="0"/>
              </a:rPr>
              <a:t>Plzeň - k vyzvednutí do 48 hodin</a:t>
            </a:r>
          </a:p>
          <a:p>
            <a:pPr algn="l"/>
            <a:r>
              <a:rPr lang="cs-CZ" sz="1600" b="0" i="0" u="none" strike="noStrike" dirty="0">
                <a:solidFill>
                  <a:srgbClr val="55A845"/>
                </a:solidFill>
                <a:effectLst/>
                <a:latin typeface="Georgia" panose="02040502050405020303" pitchFamily="18" charset="0"/>
              </a:rPr>
              <a:t>e-shop - SKLADEM (expedice do 48 hodin)</a:t>
            </a:r>
          </a:p>
          <a:p>
            <a:pPr algn="l"/>
            <a:r>
              <a:rPr lang="cs-CZ" sz="1400" b="1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Cena</a:t>
            </a:r>
            <a:endParaRPr lang="cs-CZ" sz="1400" b="0" i="0" u="none" strike="noStrike" dirty="0">
              <a:solidFill>
                <a:srgbClr val="666666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cs-CZ" sz="1400" b="1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992 609 Kč</a:t>
            </a:r>
            <a:endParaRPr lang="cs-CZ" sz="1400" b="0" i="0" u="none" strike="noStrike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838052-5C31-B055-B5C9-6FD05B77C3E5}"/>
              </a:ext>
            </a:extLst>
          </p:cNvPr>
          <p:cNvSpPr txBox="1"/>
          <p:nvPr/>
        </p:nvSpPr>
        <p:spPr>
          <a:xfrm>
            <a:off x="1338809" y="4004105"/>
            <a:ext cx="619576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i="0" u="none" strike="noStrike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Na čipech od NVIDIA běží většina současných AI služeb.</a:t>
            </a:r>
          </a:p>
          <a:p>
            <a:pPr algn="l" fontAlgn="base"/>
            <a:r>
              <a:rPr lang="cs-CZ" b="1" i="0" u="none" strike="noStrike" dirty="0">
                <a:solidFill>
                  <a:srgbClr val="0070C0"/>
                </a:solidFill>
                <a:effectLst/>
                <a:highlight>
                  <a:srgbClr val="FFF5F5"/>
                </a:highlight>
                <a:latin typeface="Georgia" panose="02040502050405020303" pitchFamily="18" charset="0"/>
              </a:rPr>
              <a:t>Blackwell GB200 </a:t>
            </a:r>
          </a:p>
          <a:p>
            <a:pPr fontAlgn="base"/>
            <a:r>
              <a:rPr lang="cs-CZ" sz="1400" b="0" i="0" u="none" strike="noStrike" dirty="0">
                <a:effectLst/>
                <a:latin typeface="Georgia" panose="02040502050405020303" pitchFamily="18" charset="0"/>
              </a:rPr>
              <a:t>Nvidia B200 je monstrózní dvojčip s 208 miliardami tranzistorů.      Vdechne život nové generaci AI.</a:t>
            </a:r>
          </a:p>
          <a:p>
            <a:pPr algn="l" fontAlgn="base"/>
            <a:endParaRPr lang="cs-CZ" i="0" u="none" strike="noStrike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30" name="Picture 6" descr="nVidia HGX H100 640GB HBM2 935-24287-0001-000">
            <a:extLst>
              <a:ext uri="{FF2B5EF4-FFF2-40B4-BE49-F238E27FC236}">
                <a16:creationId xmlns:a16="http://schemas.microsoft.com/office/drawing/2014/main" id="{51DFEE0A-6812-6666-74C4-A093B1D0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64" y="3831299"/>
            <a:ext cx="2048486" cy="204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017AE8-185C-E6D6-8E16-1C94907E3470}"/>
              </a:ext>
            </a:extLst>
          </p:cNvPr>
          <p:cNvSpPr txBox="1"/>
          <p:nvPr/>
        </p:nvSpPr>
        <p:spPr>
          <a:xfrm>
            <a:off x="5446340" y="5630036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0" i="0" u="none" strike="noStrike" dirty="0">
                <a:solidFill>
                  <a:srgbClr val="4D4C4C"/>
                </a:solidFill>
                <a:effectLst/>
                <a:latin typeface="Georgia" panose="02040502050405020303" pitchFamily="18" charset="0"/>
              </a:rPr>
              <a:t>Grafický čip: </a:t>
            </a:r>
            <a:r>
              <a:rPr lang="cs-CZ" sz="1400" b="1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Hopper</a:t>
            </a:r>
            <a:r>
              <a:rPr lang="cs-CZ" sz="1400" b="0" i="0" u="none" strike="noStrike" dirty="0">
                <a:solidFill>
                  <a:srgbClr val="4D4C4C"/>
                </a:solidFill>
                <a:effectLst/>
                <a:latin typeface="Georgia" panose="02040502050405020303" pitchFamily="18" charset="0"/>
              </a:rPr>
              <a:t> Velikost paměti: 640 GB Počet tensor jader: 535 Teoretický výkon: 268 </a:t>
            </a:r>
            <a:r>
              <a:rPr lang="cs-CZ" sz="1400" i="0" u="none" strike="noStrike" dirty="0">
                <a:solidFill>
                  <a:srgbClr val="4D4C4C"/>
                </a:solidFill>
                <a:effectLst/>
                <a:latin typeface="Georgia" panose="02040502050405020303" pitchFamily="18" charset="0"/>
              </a:rPr>
              <a:t>TFLOP			                 </a:t>
            </a:r>
            <a:r>
              <a:rPr lang="cs-CZ" sz="1400" b="1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NVIDIA HGX H100 640GB - 935-24287-0001-000</a:t>
            </a:r>
          </a:p>
          <a:p>
            <a:r>
              <a:rPr lang="cs-CZ" sz="1400" b="1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7 982 262 Kč</a:t>
            </a:r>
            <a:r>
              <a:rPr lang="cs-CZ" sz="1400" b="0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 s DPH</a:t>
            </a:r>
            <a:endParaRPr lang="cs-CZ" sz="1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32" name="Picture 8" descr="NVIDIA logo">
            <a:extLst>
              <a:ext uri="{FF2B5EF4-FFF2-40B4-BE49-F238E27FC236}">
                <a16:creationId xmlns:a16="http://schemas.microsoft.com/office/drawing/2014/main" id="{46D85572-23DF-ADF1-207B-E6C133BED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65" y="5268434"/>
            <a:ext cx="1523920" cy="4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Česká asociace umělé inteligence">
            <a:extLst>
              <a:ext uri="{FF2B5EF4-FFF2-40B4-BE49-F238E27FC236}">
                <a16:creationId xmlns:a16="http://schemas.microsoft.com/office/drawing/2014/main" id="{7964A8B9-08E2-4E9A-DFAE-4837EEF0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4959598"/>
            <a:ext cx="2532688" cy="5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ensen Huang's Homes: Inside the Nvidia CEO's Property Portfolio - Mansion  Global">
            <a:extLst>
              <a:ext uri="{FF2B5EF4-FFF2-40B4-BE49-F238E27FC236}">
                <a16:creationId xmlns:a16="http://schemas.microsoft.com/office/drawing/2014/main" id="{C7564966-C167-F95A-1CE4-1DCFC00E7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1807"/>
          <a:stretch/>
        </p:blipFill>
        <p:spPr bwMode="auto">
          <a:xfrm>
            <a:off x="3663711" y="5209786"/>
            <a:ext cx="1368151" cy="13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9918E4-8EED-DD0B-FF39-8AD553C42132}"/>
              </a:ext>
            </a:extLst>
          </p:cNvPr>
          <p:cNvSpPr txBox="1"/>
          <p:nvPr/>
        </p:nvSpPr>
        <p:spPr>
          <a:xfrm>
            <a:off x="1475190" y="5922423"/>
            <a:ext cx="195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Jensen Huang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48410B-200B-4147-5FA6-58AFF5EF1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2142" r="57782" b="4646"/>
          <a:stretch/>
        </p:blipFill>
        <p:spPr bwMode="auto">
          <a:xfrm>
            <a:off x="1460500" y="1462227"/>
            <a:ext cx="1667885" cy="236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02972-D3E9-6BE2-C2F7-B95BF7E6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AI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BEB5B7-2429-8827-0B87-03A129405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360" y="1628800"/>
            <a:ext cx="2697611" cy="381642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11A7B28-B7FD-0CE2-0F57-1B9DDCCB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1426917"/>
            <a:ext cx="7114495" cy="422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72F54A-EA91-41FF-3A05-D9B239258D05}"/>
              </a:ext>
            </a:extLst>
          </p:cNvPr>
          <p:cNvSpPr txBox="1"/>
          <p:nvPr/>
        </p:nvSpPr>
        <p:spPr>
          <a:xfrm>
            <a:off x="6109338" y="2558363"/>
            <a:ext cx="4911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10 nejpopulárnějších nástrojů AI, které učitelé 	   používají aktivně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6D4F50-20E8-1894-8221-75F8A05A8C12}"/>
              </a:ext>
            </a:extLst>
          </p:cNvPr>
          <p:cNvSpPr txBox="1"/>
          <p:nvPr/>
        </p:nvSpPr>
        <p:spPr>
          <a:xfrm>
            <a:off x="6535778" y="3447086"/>
            <a:ext cx="4464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DALL-</a:t>
            </a:r>
            <a:r>
              <a:rPr lang="cs-CZ" sz="120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</a:t>
            </a:r>
            <a:r>
              <a:rPr lang="cs-CZ" sz="120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 </a:t>
            </a:r>
            <a:r>
              <a:rPr lang="cs-CZ" sz="12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a DALL-E2 jsou modely strojového učení vyvinuté společností OpenAI pro generování digitálních obrazů na základě popisů. Model DALL-</a:t>
            </a:r>
            <a:r>
              <a:rPr lang="cs-CZ" sz="120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</a:t>
            </a:r>
            <a:r>
              <a:rPr lang="cs-CZ" sz="12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 byl odhalen společností OpenAI v příspěvku na blogu v lednu 2021 a využívá verzi GPT-3 upravenou pro generování obrázků.</a:t>
            </a:r>
            <a:endParaRPr lang="cs-CZ" sz="1200" dirty="0">
              <a:latin typeface="Georgia" panose="02040502050405020303" pitchFamily="18" charset="0"/>
            </a:endParaRPr>
          </a:p>
        </p:txBody>
      </p:sp>
      <p:pic>
        <p:nvPicPr>
          <p:cNvPr id="2054" name="Picture 6" descr="Stáhněte si mobilní aplikaci Microsoft Copilot AI | Copilot">
            <a:extLst>
              <a:ext uri="{FF2B5EF4-FFF2-40B4-BE49-F238E27FC236}">
                <a16:creationId xmlns:a16="http://schemas.microsoft.com/office/drawing/2014/main" id="{CC0A449F-3265-FD93-4D56-C8971A99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794" y="5726614"/>
            <a:ext cx="1440160" cy="4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atgpt">
            <a:extLst>
              <a:ext uri="{FF2B5EF4-FFF2-40B4-BE49-F238E27FC236}">
                <a16:creationId xmlns:a16="http://schemas.microsoft.com/office/drawing/2014/main" id="{5528716B-8AD4-9593-52EA-BEFEDA9E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84" y="5699224"/>
            <a:ext cx="980976" cy="9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ng AI Chat - Best ChatGPT Alternative">
            <a:extLst>
              <a:ext uri="{FF2B5EF4-FFF2-40B4-BE49-F238E27FC236}">
                <a16:creationId xmlns:a16="http://schemas.microsoft.com/office/drawing/2014/main" id="{465A089B-16C3-2357-CF6E-B69937362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25516" r="16983" b="25700"/>
          <a:stretch/>
        </p:blipFill>
        <p:spPr bwMode="auto">
          <a:xfrm>
            <a:off x="6109338" y="5705885"/>
            <a:ext cx="1763520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39747E-8D53-76E9-7EB3-D7FFB1EE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5" y="5704926"/>
            <a:ext cx="1346702" cy="3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DE033-6B64-D308-3F42-9F142C21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  <a:cs typeface="DaunPenh" panose="020F0502020204030204" pitchFamily="2" charset="0"/>
              </a:rPr>
              <a:t>Co mne zaujalo</a:t>
            </a:r>
          </a:p>
        </p:txBody>
      </p:sp>
      <p:pic>
        <p:nvPicPr>
          <p:cNvPr id="1026" name="Picture 2" descr="Škola, ideje a hodnoty ve věku tl;dr">
            <a:extLst>
              <a:ext uri="{FF2B5EF4-FFF2-40B4-BE49-F238E27FC236}">
                <a16:creationId xmlns:a16="http://schemas.microsoft.com/office/drawing/2014/main" id="{CF85A063-1BEE-9AF7-339A-C22F3347B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123" y="1506311"/>
            <a:ext cx="2884120" cy="40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0D7C02-B229-BA08-61AE-460B7B39C150}"/>
              </a:ext>
            </a:extLst>
          </p:cNvPr>
          <p:cNvSpPr txBox="1"/>
          <p:nvPr/>
        </p:nvSpPr>
        <p:spPr>
          <a:xfrm>
            <a:off x="4614423" y="1950238"/>
            <a:ext cx="124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Georgia" panose="02040502050405020303" pitchFamily="18" charset="0"/>
              </a:rPr>
              <a:t>tl; dr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C594E0-D105-A306-802A-4B0EC42D5732}"/>
              </a:ext>
            </a:extLst>
          </p:cNvPr>
          <p:cNvSpPr txBox="1"/>
          <p:nvPr/>
        </p:nvSpPr>
        <p:spPr>
          <a:xfrm>
            <a:off x="1847833" y="3469146"/>
            <a:ext cx="3240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400" b="0" i="0" dirty="0">
                <a:effectLst/>
                <a:latin typeface="Georgia" panose="02040502050405020303" pitchFamily="18" charset="0"/>
              </a:rPr>
              <a:t>Mgr. Zdeněk Ježek, Ph.D.</a:t>
            </a:r>
          </a:p>
          <a:p>
            <a:pPr algn="l"/>
            <a:r>
              <a:rPr lang="cs-CZ" sz="1400" dirty="0">
                <a:latin typeface="Georgia" panose="02040502050405020303" pitchFamily="18" charset="0"/>
              </a:rPr>
              <a:t>SUŠG, Jihlava</a:t>
            </a:r>
            <a:endParaRPr lang="cs-CZ" sz="1400" b="0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F73875-B85D-0F78-4044-5D08BBEC3D0A}"/>
              </a:ext>
            </a:extLst>
          </p:cNvPr>
          <p:cNvSpPr txBox="1"/>
          <p:nvPr/>
        </p:nvSpPr>
        <p:spPr>
          <a:xfrm>
            <a:off x="5762716" y="1884249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i="0" dirty="0">
                <a:solidFill>
                  <a:srgbClr val="4D5156"/>
                </a:solidFill>
                <a:effectLst/>
                <a:latin typeface="Georgia" panose="02040502050405020303" pitchFamily="18" charset="0"/>
              </a:rPr>
              <a:t>too long; didn't read</a:t>
            </a:r>
            <a:endParaRPr lang="cs-CZ" sz="2000" dirty="0"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37753B-B284-C3F8-9A2E-2F45030D6BA7}"/>
              </a:ext>
            </a:extLst>
          </p:cNvPr>
          <p:cNvSpPr txBox="1"/>
          <p:nvPr/>
        </p:nvSpPr>
        <p:spPr>
          <a:xfrm>
            <a:off x="5807113" y="2176222"/>
            <a:ext cx="3816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4D5156"/>
                </a:solidFill>
                <a:effectLst/>
                <a:latin typeface="Georgia" panose="02040502050405020303" pitchFamily="18" charset="0"/>
              </a:rPr>
              <a:t>příliš dlouhé, nečetl jsem</a:t>
            </a:r>
            <a:endParaRPr lang="cs-CZ" sz="2000" dirty="0">
              <a:latin typeface="Georgia" panose="020405020504050203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E8ABB40-1A15-461A-A8A4-DE2FCB6D9687}"/>
              </a:ext>
            </a:extLst>
          </p:cNvPr>
          <p:cNvSpPr txBox="1"/>
          <p:nvPr/>
        </p:nvSpPr>
        <p:spPr>
          <a:xfrm>
            <a:off x="4708732" y="2601002"/>
            <a:ext cx="60131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Škola, literatura, svět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Teze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Neutralita školství je neuskutečnitelným snem posttotalitního režimu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Jednoduché myšlení může být špatné myšlení 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Je načase dát si pozor na zdravý rozum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Rozumět společnosti nelze přímo, ale skrze metafory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Nepřestávat myslet, začít důvěřovat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Georgia" panose="02040502050405020303" pitchFamily="18" charset="0"/>
              </a:rPr>
              <a:t>Nevím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F6BDFE-0E1D-D52F-9E6B-240B438F8531}"/>
              </a:ext>
            </a:extLst>
          </p:cNvPr>
          <p:cNvSpPr txBox="1"/>
          <p:nvPr/>
        </p:nvSpPr>
        <p:spPr>
          <a:xfrm>
            <a:off x="1671659" y="5641676"/>
            <a:ext cx="962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Georgia" panose="02040502050405020303" pitchFamily="18" charset="0"/>
              </a:rPr>
              <a:t>Poslední dvě věty knihy: </a:t>
            </a:r>
            <a:r>
              <a:rPr lang="cs-CZ" sz="1400" i="1" dirty="0">
                <a:latin typeface="Georgia" panose="02040502050405020303" pitchFamily="18" charset="0"/>
              </a:rPr>
              <a:t>„Existuje tedy cesta, jak pomoci člověku zorientovat se ve světě, naučit ho odhalit snahy </a:t>
            </a:r>
          </a:p>
          <a:p>
            <a:r>
              <a:rPr lang="cs-CZ" sz="1400" i="1" dirty="0">
                <a:latin typeface="Georgia" panose="02040502050405020303" pitchFamily="18" charset="0"/>
              </a:rPr>
              <a:t>o manipulaci s jeho názory a ukázat mu, jak se dobrat k pravdě v záplavě nepřeberného množství informaci? Nevím.“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1505E01-7AA2-9F86-7D5A-1B7747DD35BD}"/>
              </a:ext>
            </a:extLst>
          </p:cNvPr>
          <p:cNvSpPr txBox="1"/>
          <p:nvPr/>
        </p:nvSpPr>
        <p:spPr>
          <a:xfrm>
            <a:off x="4582243" y="1496579"/>
            <a:ext cx="6668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JEŽEK, Zdeněk. </a:t>
            </a:r>
            <a:r>
              <a:rPr lang="cs-CZ" sz="16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Škola, ideje a  hodnoty ve věku tl; dr. </a:t>
            </a:r>
            <a:r>
              <a:rPr lang="cs-CZ" sz="1600" b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Brno: MU, 2023.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8EF7C9-6105-20E1-D75C-76A9B053032B}"/>
              </a:ext>
            </a:extLst>
          </p:cNvPr>
          <p:cNvSpPr txBox="1"/>
          <p:nvPr/>
        </p:nvSpPr>
        <p:spPr>
          <a:xfrm>
            <a:off x="4707402" y="4515838"/>
            <a:ext cx="666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ŘEZÁČ, Václav. </a:t>
            </a:r>
            <a:r>
              <a:rPr lang="cs-CZ" sz="1600" i="1" dirty="0">
                <a:solidFill>
                  <a:srgbClr val="0070C0"/>
                </a:solidFill>
                <a:latin typeface="Georgia" panose="02040502050405020303" pitchFamily="18" charset="0"/>
              </a:rPr>
              <a:t>Nástup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. Praha: Československý spisovatel, 1955.</a:t>
            </a:r>
          </a:p>
          <a:p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TUČKOVÁ, Kateřina.  </a:t>
            </a:r>
            <a:r>
              <a:rPr lang="cs-CZ" sz="1600" i="1" dirty="0">
                <a:solidFill>
                  <a:srgbClr val="0070C0"/>
                </a:solidFill>
                <a:latin typeface="Georgia" panose="02040502050405020303" pitchFamily="18" charset="0"/>
              </a:rPr>
              <a:t>Vyhnání Gerty Schnirch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. Brno: Host, 2009.</a:t>
            </a:r>
          </a:p>
        </p:txBody>
      </p:sp>
    </p:spTree>
    <p:extLst>
      <p:ext uri="{BB962C8B-B14F-4D97-AF65-F5344CB8AC3E}">
        <p14:creationId xmlns:p14="http://schemas.microsoft.com/office/powerpoint/2010/main" val="17782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20">
        <p:fade/>
      </p:transition>
    </mc:Choice>
    <mc:Fallback xmlns="">
      <p:transition advTm="5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Matematika (16:9)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62_TF02787947.potx" id="{D0989847-7158-4525-84D5-08C070932B79}" vid="{3197F297-9ED6-48D8-AD89-B22D54243D15}"/>
    </a:ext>
  </a:extLst>
</a:theme>
</file>

<file path=ppt/theme/theme2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Matematická prezentace se symbolem pí (širokoúhlá)</Template>
  <TotalTime>12293</TotalTime>
  <Words>1923</Words>
  <Application>Microsoft Macintosh PowerPoint</Application>
  <PresentationFormat>Vlastní</PresentationFormat>
  <Paragraphs>432</Paragraphs>
  <Slides>51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60" baseType="lpstr">
      <vt:lpstr>Arial</vt:lpstr>
      <vt:lpstr>Barlow</vt:lpstr>
      <vt:lpstr>Calibri</vt:lpstr>
      <vt:lpstr>DejaVu Sans</vt:lpstr>
      <vt:lpstr>Euphemia</vt:lpstr>
      <vt:lpstr>Georgia</vt:lpstr>
      <vt:lpstr>Noto Serif</vt:lpstr>
      <vt:lpstr>Times New Roman</vt:lpstr>
      <vt:lpstr>Matematika (16:9)</vt:lpstr>
      <vt:lpstr>Binární relace</vt:lpstr>
      <vt:lpstr>Program přednášky</vt:lpstr>
      <vt:lpstr>Hádanka</vt:lpstr>
      <vt:lpstr>Zvací dopis z roku 1968</vt:lpstr>
      <vt:lpstr>AI</vt:lpstr>
      <vt:lpstr>AI</vt:lpstr>
      <vt:lpstr>AI</vt:lpstr>
      <vt:lpstr>AI</vt:lpstr>
      <vt:lpstr>Co mne zaujalo</vt:lpstr>
      <vt:lpstr>Co mne zaujalo</vt:lpstr>
      <vt:lpstr>Přijímací zkoušky na G4, 1.kolo, 2024, ČR </vt:lpstr>
      <vt:lpstr>Co mne zaujalo</vt:lpstr>
      <vt:lpstr>Abero</vt:lpstr>
      <vt:lpstr>Abero</vt:lpstr>
      <vt:lpstr>Abero</vt:lpstr>
      <vt:lpstr>Abero</vt:lpstr>
      <vt:lpstr>Reduplikace krychle</vt:lpstr>
      <vt:lpstr>Abero</vt:lpstr>
      <vt:lpstr>Co mne zaujalo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Grafy relací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Binární relace</vt:lpstr>
      <vt:lpstr> </vt:lpstr>
      <vt:lpstr>Největší ekonomiky světa podle HDP 2022</vt:lpstr>
      <vt:lpstr>Nejbohatší země světa podle HDP na obyvatele</vt:lpstr>
      <vt:lpstr>Průměrná mzda v roce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Grafy relací</dc:title>
  <dc:creator>Dag Hrubý</dc:creator>
  <cp:lastModifiedBy>Hruby Dag</cp:lastModifiedBy>
  <cp:revision>85</cp:revision>
  <dcterms:created xsi:type="dcterms:W3CDTF">2022-10-16T18:04:11Z</dcterms:created>
  <dcterms:modified xsi:type="dcterms:W3CDTF">2024-08-19T15:28:51Z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