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2349"/>
    <a:srgbClr val="E9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5DE33-906A-4E21-B116-111255C24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1C9010-752F-4A13-8F2F-A54F7E7A5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8C4945-59B9-4B24-9030-10121774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8E15B8-AA37-459E-AAE1-8ADA44FA5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9545C9-DDDF-40AD-9A74-173D100E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75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BAADE-9A09-4629-AA43-30877892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B7D33A-79DC-46C7-8640-A1BFBCE58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C7C4AB-473E-4BA1-8239-94809B287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DB943F-E80B-423A-9DDD-E9F68173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ED2468-6A6B-4CAD-9D1E-5E50B64C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59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886A42A-65AB-4199-A552-8AC3A46F2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FC38DF-ABFE-4C1E-B93C-78DA11E86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6FFE2A-F299-4C84-B7DB-3CCEE4D1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FB5241-0855-4695-BE51-E61B807A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448D88-06FC-4547-A5F6-DBB8042E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20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4CA2F-E228-4358-8BD6-46683174B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48D596-D5B1-49F5-B8B5-8B903B5A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37F709-6EEE-4A10-9BBE-E1BADB70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E09176-FC9A-4E68-9284-499265922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E8DADC-9017-41EF-9AC4-302921C5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97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6DDF3-0033-482C-96B7-A336C6FA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8DC6C1-D70A-4C99-AFA1-FB7C652B2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45F675-0491-4B54-9589-1F04FDA4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86AD88-A946-404D-882F-51A787C9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89B3E4-C319-46BD-8D03-A9BCC3EE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5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C3D94-E08C-4D70-B303-0F88555A3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8823E8-B9F7-4827-84D2-947935B72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E545C8E-21FE-4F77-858B-1C555CA6D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E3EAA0-0C17-42CC-BB79-B4749095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6EBC78-3011-438A-9679-BB9C1D40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D730C6-3ABA-4264-A774-36F211DF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44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8B306A-D298-4DE4-B1D0-426F882E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438CF1-4813-4EF9-8B29-4E561FB1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2BDD47C-4C1B-46C7-985B-DD3D9F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F74F925-F55B-46B6-BB37-0FD75B1574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A11F187-5D02-48E3-AAC7-688329F3A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3D3F78B-1B0D-41C7-B595-7902C9CD4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F22058-45E9-4252-8C36-EB6A4695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CD0C74-62AD-46BE-B4D7-7A831FA3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78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899E44-4680-4F2B-956A-9E408CC7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A54BBB-8EED-4E84-9119-65A03E6F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32923D-48AE-4263-9654-14899EA4E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07EA88-22D0-4079-87E5-0B13225C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67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32A458-149A-4B8D-9572-AAA8F65D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BE32834-8354-4BE6-AB91-2069A9C6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AB017C-B74A-416F-8DF9-EB1C66A1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51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71963-208D-453D-BA28-8451C059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A3D329-959D-4AA2-8DE8-D83AEF82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F955AFD-B929-4A1C-B297-995B7D297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75D8E5-5171-416F-8EF6-8F785E41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8D9369-40CE-40C4-B12B-BF453CB98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925191-7A7E-49F7-AE82-B34B7D3F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859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8796B-CCA2-4300-802C-A96F5786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EB4F16F-2DAB-4B0A-AC36-34A89DB07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5757319-C14D-4490-A7B9-D931840DE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617EBC-12D5-4F2C-8208-63F4A744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737DF2F-6AFA-4929-9560-9FAA821F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2486B2-9072-4F27-BF0C-FD050609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72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089664-10DE-422F-89A6-053AEADF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8FD6BC-AA7B-4453-973F-2A3092939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4FAF6D-F059-4B15-9FB7-FB1F9FA2B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56C4-5D98-420A-BA15-A8ACA8CCB385}" type="datetimeFigureOut">
              <a:rPr lang="cs-CZ" smtClean="0"/>
              <a:t>21.8.2022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2E9294-6184-484B-B3DF-DD16B0784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2091B8-C28B-4073-A969-9C677324B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588C-00DA-4E5A-A3D6-634DC90B31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475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12D956-50A2-42B6-AE70-63CF3510E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916" y="1761118"/>
            <a:ext cx="10751127" cy="1326717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X. seminář o filosofických otázkách matematiky a fyziky, </a:t>
            </a:r>
            <a:br>
              <a:rPr lang="cs-CZ" sz="3200" dirty="0">
                <a:latin typeface="+mn-lt"/>
              </a:rPr>
            </a:br>
            <a:r>
              <a:rPr lang="cs-CZ" sz="3200" dirty="0">
                <a:latin typeface="+mn-lt"/>
              </a:rPr>
              <a:t>Velké Meziříčí 2000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0D05DD1-0231-4F89-879A-237DDD8D8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0709" y="3211316"/>
            <a:ext cx="9850582" cy="202608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742349"/>
                </a:solidFill>
              </a:rPr>
              <a:t>XX. seminář o filosofických otázkách matematiky a fyziky,</a:t>
            </a:r>
          </a:p>
          <a:p>
            <a:r>
              <a:rPr lang="cs-CZ" sz="4000" b="1">
                <a:solidFill>
                  <a:srgbClr val="742349"/>
                </a:solidFill>
              </a:rPr>
              <a:t>22.–25</a:t>
            </a:r>
            <a:r>
              <a:rPr lang="cs-CZ" sz="4000" b="1" dirty="0">
                <a:solidFill>
                  <a:srgbClr val="742349"/>
                </a:solidFill>
              </a:rPr>
              <a:t>. srpna 2022</a:t>
            </a:r>
          </a:p>
          <a:p>
            <a:endParaRPr lang="cs-CZ" sz="4000" b="1" dirty="0">
              <a:solidFill>
                <a:srgbClr val="E94E00"/>
              </a:solidFill>
            </a:endParaRPr>
          </a:p>
          <a:p>
            <a:endParaRPr lang="cs-CZ" sz="4000" b="1" dirty="0">
              <a:solidFill>
                <a:srgbClr val="E94E00"/>
              </a:solidFill>
            </a:endParaRPr>
          </a:p>
        </p:txBody>
      </p:sp>
      <p:pic>
        <p:nvPicPr>
          <p:cNvPr id="4" name="Picture 2" descr="jcmf_0192_b">
            <a:extLst>
              <a:ext uri="{FF2B5EF4-FFF2-40B4-BE49-F238E27FC236}">
                <a16:creationId xmlns:a16="http://schemas.microsoft.com/office/drawing/2014/main" id="{2BE2A9DB-1906-4305-98AC-5BA67F3E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17" y="646279"/>
            <a:ext cx="1114839" cy="11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vm-logo-RGB">
            <a:extLst>
              <a:ext uri="{FF2B5EF4-FFF2-40B4-BE49-F238E27FC236}">
                <a16:creationId xmlns:a16="http://schemas.microsoft.com/office/drawing/2014/main" id="{DA87CB9A-9FF6-4B3C-B69C-D390539CA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656" y="5144072"/>
            <a:ext cx="12827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5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2EC2D-0F4C-4D0E-AC1B-5900DE4B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36" y="1306285"/>
            <a:ext cx="11038215" cy="16459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800" b="1" dirty="0">
                <a:solidFill>
                  <a:srgbClr val="742349"/>
                </a:solidFill>
                <a:latin typeface="+mn-lt"/>
              </a:rPr>
              <a:t>Připomenutí:</a:t>
            </a: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r>
              <a:rPr lang="cs-CZ" sz="2400" dirty="0">
                <a:latin typeface="+mn-lt"/>
              </a:rPr>
              <a:t>RNDr. Antonín Fingerland, CSc., Doc. Ing. Ivan Štoll, CSc.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Doc. RNDr. Jiří Langer, CSc., Doc. RNDr. Jan Slavík, CSc.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D308EE97-BDCB-4DB0-AF41-782A78A97A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3" r="4495"/>
          <a:stretch/>
        </p:blipFill>
        <p:spPr>
          <a:xfrm>
            <a:off x="4111145" y="3254149"/>
            <a:ext cx="3227154" cy="290141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4248" t="19143" r="61401" b="12707"/>
          <a:stretch/>
        </p:blipFill>
        <p:spPr>
          <a:xfrm>
            <a:off x="859269" y="2952206"/>
            <a:ext cx="2226656" cy="35052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37830"/>
          <a:stretch/>
        </p:blipFill>
        <p:spPr>
          <a:xfrm>
            <a:off x="8363519" y="3066554"/>
            <a:ext cx="2414831" cy="3276600"/>
          </a:xfrm>
          <a:prstGeom prst="rect">
            <a:avLst/>
          </a:prstGeom>
        </p:spPr>
      </p:pic>
      <p:pic>
        <p:nvPicPr>
          <p:cNvPr id="7" name="Picture 2" descr="jcmf_0192_b">
            <a:extLst>
              <a:ext uri="{FF2B5EF4-FFF2-40B4-BE49-F238E27FC236}">
                <a16:creationId xmlns:a16="http://schemas.microsoft.com/office/drawing/2014/main" id="{2BE2A9DB-1906-4305-98AC-5BA67F3E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84" y="580104"/>
            <a:ext cx="1114839" cy="11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82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3227" r="8564" b="8798"/>
          <a:stretch/>
        </p:blipFill>
        <p:spPr>
          <a:xfrm>
            <a:off x="2974723" y="2044259"/>
            <a:ext cx="6104900" cy="440699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341" y="639244"/>
            <a:ext cx="1115665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9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4735" y="2142034"/>
            <a:ext cx="9489533" cy="905965"/>
          </a:xfrm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br>
              <a:rPr lang="cs-CZ" sz="2800" b="1" dirty="0">
                <a:solidFill>
                  <a:srgbClr val="742349"/>
                </a:solidFill>
                <a:latin typeface="+mn-lt"/>
              </a:rPr>
            </a:br>
            <a:r>
              <a:rPr lang="cs-CZ" sz="2800" b="1" dirty="0">
                <a:latin typeface="+mn-lt"/>
              </a:rPr>
              <a:t>Klubovna</a:t>
            </a:r>
            <a:r>
              <a:rPr lang="cs-CZ" sz="2800" dirty="0">
                <a:latin typeface="+mn-lt"/>
              </a:rPr>
              <a:t>: káva, limonáda, čaj, sborníky, časopisy, …, počítač </a:t>
            </a:r>
            <a:br>
              <a:rPr lang="cs-CZ" sz="2800" dirty="0">
                <a:latin typeface="+mn-lt"/>
              </a:rPr>
            </a:br>
            <a:r>
              <a:rPr lang="cs-CZ" sz="2800" dirty="0">
                <a:latin typeface="+mn-lt"/>
              </a:rPr>
              <a:t>připojení – viz tabule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4735" y="3048000"/>
            <a:ext cx="10707329" cy="2585884"/>
          </a:xfrm>
        </p:spPr>
        <p:txBody>
          <a:bodyPr>
            <a:normAutofit fontScale="92500" lnSpcReduction="20000"/>
          </a:bodyPr>
          <a:lstStyle/>
          <a:p>
            <a:pPr algn="just"/>
            <a:endParaRPr lang="cs-CZ" dirty="0"/>
          </a:p>
          <a:p>
            <a:pPr algn="just"/>
            <a:r>
              <a:rPr lang="cs-CZ" dirty="0"/>
              <a:t>Úterý 23. 8.</a:t>
            </a:r>
          </a:p>
          <a:p>
            <a:pPr algn="just"/>
            <a:r>
              <a:rPr lang="cs-CZ" dirty="0"/>
              <a:t>17.00	</a:t>
            </a:r>
            <a:r>
              <a:rPr lang="cs-CZ" b="1" dirty="0">
                <a:solidFill>
                  <a:srgbClr val="742349"/>
                </a:solidFill>
              </a:rPr>
              <a:t>J. Rákosník:  Znát a učit elementární matematiku je triviální? O knize </a:t>
            </a:r>
            <a:r>
              <a:rPr lang="cs-CZ" b="1" dirty="0" err="1">
                <a:solidFill>
                  <a:srgbClr val="742349"/>
                </a:solidFill>
              </a:rPr>
              <a:t>Liping</a:t>
            </a:r>
            <a:r>
              <a:rPr lang="cs-CZ" b="1" dirty="0">
                <a:solidFill>
                  <a:srgbClr val="742349"/>
                </a:solidFill>
              </a:rPr>
              <a:t> </a:t>
            </a:r>
            <a:r>
              <a:rPr lang="cs-CZ" b="1" dirty="0" err="1">
                <a:solidFill>
                  <a:srgbClr val="742349"/>
                </a:solidFill>
              </a:rPr>
              <a:t>Ma</a:t>
            </a:r>
            <a:r>
              <a:rPr lang="cs-CZ" b="1" dirty="0">
                <a:solidFill>
                  <a:srgbClr val="742349"/>
                </a:solidFill>
              </a:rPr>
              <a:t>.</a:t>
            </a:r>
          </a:p>
          <a:p>
            <a:pPr algn="just"/>
            <a:r>
              <a:rPr lang="cs-CZ" b="1" dirty="0">
                <a:solidFill>
                  <a:srgbClr val="742349"/>
                </a:solidFill>
              </a:rPr>
              <a:t>                                         </a:t>
            </a:r>
          </a:p>
          <a:p>
            <a:pPr algn="just"/>
            <a:r>
              <a:rPr lang="cs-CZ" b="1" dirty="0">
                <a:solidFill>
                  <a:srgbClr val="742349"/>
                </a:solidFill>
              </a:rPr>
              <a:t>                              </a:t>
            </a:r>
          </a:p>
          <a:p>
            <a:pPr algn="just"/>
            <a:r>
              <a:rPr lang="cs-CZ" b="1" dirty="0">
                <a:solidFill>
                  <a:srgbClr val="742349"/>
                </a:solidFill>
              </a:rPr>
              <a:t>                                  </a:t>
            </a:r>
          </a:p>
          <a:p>
            <a:pPr algn="just"/>
            <a:r>
              <a:rPr lang="cs-CZ" b="1" dirty="0">
                <a:solidFill>
                  <a:srgbClr val="742349"/>
                </a:solidFill>
              </a:rPr>
              <a:t>                                             </a:t>
            </a:r>
            <a:r>
              <a:rPr lang="cs-CZ" dirty="0" err="1"/>
              <a:t>Daysy</a:t>
            </a:r>
            <a:r>
              <a:rPr lang="cs-CZ" dirty="0"/>
              <a:t> </a:t>
            </a:r>
            <a:r>
              <a:rPr lang="cs-CZ" dirty="0" err="1"/>
              <a:t>Christodoulou</a:t>
            </a:r>
            <a:r>
              <a:rPr lang="cs-CZ" dirty="0"/>
              <a:t>: 7 mýtů o vzdělávání</a:t>
            </a:r>
          </a:p>
        </p:txBody>
      </p:sp>
      <p:pic>
        <p:nvPicPr>
          <p:cNvPr id="4" name="Picture 2" descr="jcmf_0192_b">
            <a:extLst>
              <a:ext uri="{FF2B5EF4-FFF2-40B4-BE49-F238E27FC236}">
                <a16:creationId xmlns:a16="http://schemas.microsoft.com/office/drawing/2014/main" id="{2BE2A9DB-1906-4305-98AC-5BA67F3E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84" y="575745"/>
            <a:ext cx="1114839" cy="11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MOV ped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1" t="4763" r="8320" b="3162"/>
          <a:stretch/>
        </p:blipFill>
        <p:spPr bwMode="auto">
          <a:xfrm>
            <a:off x="1632157" y="4510845"/>
            <a:ext cx="1683935" cy="16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94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0252" t="17035" r="28446" b="7142"/>
          <a:stretch/>
        </p:blipFill>
        <p:spPr>
          <a:xfrm>
            <a:off x="932964" y="1680752"/>
            <a:ext cx="2976745" cy="4055954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59045" y="3048000"/>
            <a:ext cx="7118555" cy="1787014"/>
          </a:xfrm>
        </p:spPr>
        <p:txBody>
          <a:bodyPr/>
          <a:lstStyle/>
          <a:p>
            <a:r>
              <a:rPr lang="cs-CZ" dirty="0"/>
              <a:t>Úterý 23. 8. v 16 h představení a prodej knihy</a:t>
            </a:r>
          </a:p>
          <a:p>
            <a:r>
              <a:rPr lang="cs-CZ" dirty="0"/>
              <a:t>Cena 399 Kč, </a:t>
            </a:r>
            <a:r>
              <a:rPr lang="cs-CZ" b="1" dirty="0"/>
              <a:t>pro účastníky semináře 299 Kč.</a:t>
            </a:r>
          </a:p>
        </p:txBody>
      </p:sp>
      <p:pic>
        <p:nvPicPr>
          <p:cNvPr id="5" name="Picture 2" descr="jcmf_0192_b">
            <a:extLst>
              <a:ext uri="{FF2B5EF4-FFF2-40B4-BE49-F238E27FC236}">
                <a16:creationId xmlns:a16="http://schemas.microsoft.com/office/drawing/2014/main" id="{2BE2A9DB-1906-4305-98AC-5BA67F3E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8" y="565913"/>
            <a:ext cx="1114839" cy="11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8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26383" y="1916403"/>
            <a:ext cx="11138261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7423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Společenský večer dne 24. srpna 2022 ve 20 hodin</a:t>
            </a:r>
            <a:endParaRPr lang="cs-CZ" sz="28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7423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Kavárně a vinárně Dvojka</a:t>
            </a:r>
            <a:endParaRPr lang="cs-CZ" sz="2800" b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600" b="1" dirty="0">
                <a:solidFill>
                  <a:srgbClr val="742349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2100" t="9331" r="4287" b="14454"/>
          <a:stretch/>
        </p:blipFill>
        <p:spPr>
          <a:xfrm>
            <a:off x="2602507" y="3034225"/>
            <a:ext cx="7361576" cy="3371302"/>
          </a:xfrm>
          <a:prstGeom prst="rect">
            <a:avLst/>
          </a:prstGeom>
        </p:spPr>
      </p:pic>
      <p:pic>
        <p:nvPicPr>
          <p:cNvPr id="9" name="Picture 2" descr="jcmf_0192_b">
            <a:extLst>
              <a:ext uri="{FF2B5EF4-FFF2-40B4-BE49-F238E27FC236}">
                <a16:creationId xmlns:a16="http://schemas.microsoft.com/office/drawing/2014/main" id="{2BE2A9DB-1906-4305-98AC-5BA67F3E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96" y="546248"/>
            <a:ext cx="1114839" cy="11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09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4409" t="16404" r="44291" b="7303"/>
          <a:stretch/>
        </p:blipFill>
        <p:spPr>
          <a:xfrm>
            <a:off x="1592830" y="314636"/>
            <a:ext cx="4464832" cy="6121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4386" t="14409" r="44303" b="5263"/>
          <a:stretch/>
        </p:blipFill>
        <p:spPr>
          <a:xfrm>
            <a:off x="6410633" y="314636"/>
            <a:ext cx="4237355" cy="61148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51210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188</Words>
  <Application>Microsoft Office PowerPoint</Application>
  <PresentationFormat>Širokoúhlá obrazovka</PresentationFormat>
  <Paragraphs>17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X. seminář o filosofických otázkách matematiky a fyziky,  Velké Meziříčí 2000</vt:lpstr>
      <vt:lpstr>Připomenutí: RNDr. Antonín Fingerland, CSc., Doc. Ing. Ivan Štoll, CSc. Doc. RNDr. Jiří Langer, CSc., Doc. RNDr. Jan Slavík, CSc.</vt:lpstr>
      <vt:lpstr>Prezentace aplikace PowerPoint</vt:lpstr>
      <vt:lpstr>                            Klubovna: káva, limonáda, čaj, sborníky, časopisy, …, počítač  připojení – viz tabule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seminář o filosofických otázkách matematiky a fyziky,  Velké Meziříčí 2000</dc:title>
  <dc:creator>Trojánková Jitka</dc:creator>
  <cp:lastModifiedBy>Trojánková Jitka</cp:lastModifiedBy>
  <cp:revision>24</cp:revision>
  <dcterms:created xsi:type="dcterms:W3CDTF">2022-08-08T19:04:42Z</dcterms:created>
  <dcterms:modified xsi:type="dcterms:W3CDTF">2022-08-21T16:02:00Z</dcterms:modified>
</cp:coreProperties>
</file>