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4" r:id="rId2"/>
    <p:sldId id="296" r:id="rId3"/>
    <p:sldId id="271" r:id="rId4"/>
    <p:sldId id="272" r:id="rId5"/>
    <p:sldId id="270" r:id="rId6"/>
    <p:sldId id="274" r:id="rId7"/>
    <p:sldId id="580" r:id="rId8"/>
    <p:sldId id="273" r:id="rId9"/>
    <p:sldId id="298" r:id="rId10"/>
    <p:sldId id="275" r:id="rId11"/>
    <p:sldId id="280" r:id="rId12"/>
    <p:sldId id="589" r:id="rId13"/>
    <p:sldId id="583" r:id="rId14"/>
    <p:sldId id="584" r:id="rId15"/>
    <p:sldId id="276" r:id="rId16"/>
    <p:sldId id="278" r:id="rId17"/>
    <p:sldId id="279" r:id="rId18"/>
    <p:sldId id="291" r:id="rId19"/>
    <p:sldId id="581" r:id="rId20"/>
    <p:sldId id="303" r:id="rId21"/>
    <p:sldId id="257" r:id="rId22"/>
    <p:sldId id="258" r:id="rId23"/>
    <p:sldId id="259" r:id="rId24"/>
    <p:sldId id="265" r:id="rId25"/>
    <p:sldId id="585" r:id="rId26"/>
    <p:sldId id="582" r:id="rId27"/>
    <p:sldId id="288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5503" autoAdjust="0"/>
  </p:normalViewPr>
  <p:slideViewPr>
    <p:cSldViewPr snapToGrid="0">
      <p:cViewPr varScale="1">
        <p:scale>
          <a:sx n="69" d="100"/>
          <a:sy n="69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03DAB-C9A7-43CC-BFBB-EC9112E40BB1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23EA9-AAD6-4D4D-AAC2-97E4E5B87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799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23EA9-AAD6-4D4D-AAC2-97E4E5B8766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96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23EA9-AAD6-4D4D-AAC2-97E4E5B8766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8717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23EA9-AAD6-4D4D-AAC2-97E4E5B8766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93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23EA9-AAD6-4D4D-AAC2-97E4E5B8766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62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323EA9-AAD6-4D4D-AAC2-97E4E5B8766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100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23EA9-AAD6-4D4D-AAC2-97E4E5B8766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260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2345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9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313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830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49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78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16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3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225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79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444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4C9CA-0A6C-4EFB-B2EE-9BA15F9A5ED4}" type="datetimeFigureOut">
              <a:rPr lang="cs-CZ" smtClean="0"/>
              <a:t>21.8.2022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F8E45-A4EE-48E2-933D-95EF0946B4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19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3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http://nobelprize.org/physics/laureates/1921/einstein.jpg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http://www.bnl.gov/bnlweb/pubaf/pr/photos/2005/feynman-w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D8A3A6-9EC8-47EC-98DC-34CC7AA82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8607"/>
            <a:ext cx="10515600" cy="3528356"/>
          </a:xfrm>
        </p:spPr>
        <p:txBody>
          <a:bodyPr/>
          <a:lstStyle/>
          <a:p>
            <a:r>
              <a:rPr lang="cs-CZ" dirty="0"/>
              <a:t>Úvodní motivace</a:t>
            </a:r>
          </a:p>
          <a:p>
            <a:r>
              <a:rPr lang="cs-CZ" dirty="0" err="1"/>
              <a:t>Dvojštěrbinový</a:t>
            </a:r>
            <a:r>
              <a:rPr lang="cs-CZ" dirty="0"/>
              <a:t> experiment</a:t>
            </a:r>
          </a:p>
          <a:p>
            <a:r>
              <a:rPr lang="cs-CZ" dirty="0"/>
              <a:t>Stručný přehled dalších difrakčních experimentů</a:t>
            </a:r>
          </a:p>
          <a:p>
            <a:r>
              <a:rPr lang="cs-CZ" dirty="0"/>
              <a:t>Výklad a demonstrace jednoho z nich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C7F6FD9-E388-4D56-9F9A-B47BABCC03B4}"/>
              </a:ext>
            </a:extLst>
          </p:cNvPr>
          <p:cNvSpPr txBox="1">
            <a:spLocks/>
          </p:cNvSpPr>
          <p:nvPr/>
        </p:nvSpPr>
        <p:spPr>
          <a:xfrm>
            <a:off x="561683" y="839111"/>
            <a:ext cx="10515600" cy="1434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latin typeface="+mn-lt"/>
              </a:rPr>
              <a:t>Vlnové a částicové vlastnosti elektronů a jejich demonstrace</a:t>
            </a:r>
            <a:br>
              <a:rPr lang="cs-CZ" sz="3200" b="1" dirty="0">
                <a:latin typeface="+mn-lt"/>
              </a:rPr>
            </a:br>
            <a:r>
              <a:rPr lang="cs-CZ" sz="2800" b="1" dirty="0">
                <a:latin typeface="+mn-lt"/>
              </a:rPr>
              <a:t>Aleš Trojánek, GVM, 24. 8. 2022</a:t>
            </a:r>
          </a:p>
        </p:txBody>
      </p:sp>
    </p:spTree>
    <p:extLst>
      <p:ext uri="{BB962C8B-B14F-4D97-AF65-F5344CB8AC3E}">
        <p14:creationId xmlns:p14="http://schemas.microsoft.com/office/powerpoint/2010/main" val="1785876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24303" y="480200"/>
            <a:ext cx="8970410" cy="1055357"/>
          </a:xfrm>
        </p:spPr>
        <p:txBody>
          <a:bodyPr>
            <a:normAutofit lnSpcReduction="10000"/>
          </a:bodyPr>
          <a:lstStyle/>
          <a:p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</a:rPr>
              <a:t>Feynmanova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 formulace kvantové mechaniky</a:t>
            </a:r>
            <a:r>
              <a:rPr lang="cs-CZ" sz="36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r>
              <a:rPr lang="cs-CZ" sz="3000" dirty="0">
                <a:solidFill>
                  <a:schemeClr val="accent1">
                    <a:lumMod val="75000"/>
                  </a:schemeClr>
                </a:solidFill>
              </a:rPr>
              <a:t>částice se pohybuje po všech možných drahách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2AC2DC-4DFC-4CC0-83F5-F469E38C8B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94" t="40234" r="29569" b="23803"/>
          <a:stretch/>
        </p:blipFill>
        <p:spPr>
          <a:xfrm>
            <a:off x="2879487" y="2006488"/>
            <a:ext cx="5860041" cy="402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0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8305" t="46850" r="32675" b="20955"/>
          <a:stretch/>
        </p:blipFill>
        <p:spPr>
          <a:xfrm>
            <a:off x="717133" y="1614898"/>
            <a:ext cx="10757734" cy="397428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717133" y="32188"/>
            <a:ext cx="9655901" cy="993228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Kdy přechází kvantový svět v klasický?</a:t>
            </a:r>
          </a:p>
        </p:txBody>
      </p:sp>
    </p:spTree>
    <p:extLst>
      <p:ext uri="{BB962C8B-B14F-4D97-AF65-F5344CB8AC3E}">
        <p14:creationId xmlns:p14="http://schemas.microsoft.com/office/powerpoint/2010/main" val="4169434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717133" y="32188"/>
            <a:ext cx="9655901" cy="993228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Kdy přechází kvantový svět v klasický?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3AC95BC-553C-4DCD-BF1D-83F4C6373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2942" y="1449388"/>
            <a:ext cx="4967287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938E45C-7BAE-46C1-9D08-E3364A522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116" y="1037748"/>
            <a:ext cx="3573463" cy="55895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850916AA-52E2-49FC-84C8-B463F515A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73034" y="196387"/>
            <a:ext cx="1689442" cy="161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Obsah obrázku text, muž, osoba, tabule&#10;&#10;Popis byl vytvořen automaticky">
            <a:extLst>
              <a:ext uri="{FF2B5EF4-FFF2-40B4-BE49-F238E27FC236}">
                <a16:creationId xmlns:a16="http://schemas.microsoft.com/office/drawing/2014/main" id="{432E3688-B07C-436F-8171-8BEF43F9DA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" y="4652555"/>
            <a:ext cx="2472145" cy="16764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2FA0095-716D-4769-84F3-29A65BE5BEBA}"/>
              </a:ext>
            </a:extLst>
          </p:cNvPr>
          <p:cNvSpPr txBox="1"/>
          <p:nvPr/>
        </p:nvSpPr>
        <p:spPr>
          <a:xfrm>
            <a:off x="306131" y="6430337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Anton </a:t>
            </a:r>
            <a:r>
              <a:rPr lang="cs-CZ" dirty="0" err="1"/>
              <a:t>Zeilinger</a:t>
            </a:r>
            <a:r>
              <a:rPr lang="cs-CZ" dirty="0"/>
              <a:t> (Vídeň)</a:t>
            </a:r>
          </a:p>
        </p:txBody>
      </p:sp>
    </p:spTree>
    <p:extLst>
      <p:ext uri="{BB962C8B-B14F-4D97-AF65-F5344CB8AC3E}">
        <p14:creationId xmlns:p14="http://schemas.microsoft.com/office/powerpoint/2010/main" val="1180558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870985C-862B-43B9-AC8B-B6D33924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720" y="1367212"/>
            <a:ext cx="11538560" cy="429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ADE825D-4F51-49EB-859F-74C362CB3662}"/>
              </a:ext>
            </a:extLst>
          </p:cNvPr>
          <p:cNvSpPr txBox="1"/>
          <p:nvPr/>
        </p:nvSpPr>
        <p:spPr>
          <a:xfrm>
            <a:off x="421109" y="6007857"/>
            <a:ext cx="6145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M. Arndt, </a:t>
            </a:r>
            <a:r>
              <a:rPr lang="cs-CZ" sz="2200" i="1" dirty="0" err="1"/>
              <a:t>Phys</a:t>
            </a:r>
            <a:r>
              <a:rPr lang="cs-CZ" sz="2200" i="1" dirty="0"/>
              <a:t>. </a:t>
            </a:r>
            <a:r>
              <a:rPr lang="cs-CZ" sz="2200" i="1" dirty="0" err="1"/>
              <a:t>Today</a:t>
            </a:r>
            <a:r>
              <a:rPr lang="cs-CZ" sz="2200" i="1" dirty="0"/>
              <a:t>, </a:t>
            </a:r>
            <a:r>
              <a:rPr lang="cs-CZ" sz="2200" dirty="0"/>
              <a:t>May 2014 (P. Dub)</a:t>
            </a:r>
          </a:p>
        </p:txBody>
      </p:sp>
      <p:sp>
        <p:nvSpPr>
          <p:cNvPr id="8" name="Nadpis 2">
            <a:extLst>
              <a:ext uri="{FF2B5EF4-FFF2-40B4-BE49-F238E27FC236}">
                <a16:creationId xmlns:a16="http://schemas.microsoft.com/office/drawing/2014/main" id="{DCA63460-55A2-45BC-997C-E063FF8A9703}"/>
              </a:ext>
            </a:extLst>
          </p:cNvPr>
          <p:cNvSpPr txBox="1">
            <a:spLocks/>
          </p:cNvSpPr>
          <p:nvPr/>
        </p:nvSpPr>
        <p:spPr>
          <a:xfrm>
            <a:off x="717133" y="32188"/>
            <a:ext cx="9655901" cy="9932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Kdy přechází kvantový svět v klasický?</a:t>
            </a:r>
            <a:endParaRPr lang="cs-CZ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0040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0C0EFD3-7923-4B84-ADF8-607B6BC3C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0" t="20268" r="42913" b="41724"/>
          <a:stretch/>
        </p:blipFill>
        <p:spPr>
          <a:xfrm>
            <a:off x="2103678" y="2381410"/>
            <a:ext cx="7466853" cy="3420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83E118C-E47E-4072-8AB5-DB9626EE25B2}"/>
              </a:ext>
            </a:extLst>
          </p:cNvPr>
          <p:cNvSpPr txBox="1"/>
          <p:nvPr/>
        </p:nvSpPr>
        <p:spPr>
          <a:xfrm>
            <a:off x="4865473" y="6008914"/>
            <a:ext cx="294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+mn-lt"/>
              </a:rPr>
              <a:t>(P. Cejnar, 12. 5. 2022)</a:t>
            </a:r>
            <a:endParaRPr lang="cs-CZ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870A077B-7C00-4DC2-94FF-6E6C74D5E3C0}"/>
                  </a:ext>
                </a:extLst>
              </p:cNvPr>
              <p:cNvSpPr txBox="1"/>
              <p:nvPr/>
            </p:nvSpPr>
            <p:spPr>
              <a:xfrm>
                <a:off x="2304110" y="1377148"/>
                <a:ext cx="6700937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4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Např. pro</a:t>
                </a:r>
                <a:r>
                  <a:rPr lang="cs-CZ" sz="2400" b="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cs-CZ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cs-CZ" sz="2400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cs-CZ" sz="2400" dirty="0"/>
                  <a:t>  přechází STR v klasickou mechaniku</a:t>
                </a:r>
              </a:p>
            </p:txBody>
          </p:sp>
        </mc:Choice>
        <mc:Fallback xmlns=""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870A077B-7C00-4DC2-94FF-6E6C74D5E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110" y="1377148"/>
                <a:ext cx="6700937" cy="586571"/>
              </a:xfrm>
              <a:prstGeom prst="rect">
                <a:avLst/>
              </a:prstGeom>
              <a:blipFill>
                <a:blip r:embed="rId3"/>
                <a:stretch>
                  <a:fillRect l="-1456" r="-364" b="-104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Nadpis 2">
            <a:extLst>
              <a:ext uri="{FF2B5EF4-FFF2-40B4-BE49-F238E27FC236}">
                <a16:creationId xmlns:a16="http://schemas.microsoft.com/office/drawing/2014/main" id="{2B1451E2-7555-48E1-9FFB-C23CCA97E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33" y="32188"/>
            <a:ext cx="9655901" cy="993228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Kdy přechází kvantový svět v klasický?</a:t>
            </a:r>
          </a:p>
        </p:txBody>
      </p:sp>
    </p:spTree>
    <p:extLst>
      <p:ext uri="{BB962C8B-B14F-4D97-AF65-F5344CB8AC3E}">
        <p14:creationId xmlns:p14="http://schemas.microsoft.com/office/powerpoint/2010/main" val="201064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40846" y="360982"/>
            <a:ext cx="8957187" cy="66859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Přehled difrakčních experimentů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33" y="2225817"/>
            <a:ext cx="9367432" cy="440820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184411" y="1391941"/>
            <a:ext cx="9218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err="1">
                <a:solidFill>
                  <a:srgbClr val="404040"/>
                </a:solidFill>
                <a:ea typeface="Cambria Math" panose="02040503050406030204" pitchFamily="18" charset="0"/>
              </a:rPr>
              <a:t>Laueho</a:t>
            </a:r>
            <a:r>
              <a:rPr lang="cs-CZ" sz="2800" b="1" dirty="0">
                <a:solidFill>
                  <a:srgbClr val="404040"/>
                </a:solidFill>
                <a:ea typeface="Cambria Math" panose="02040503050406030204" pitchFamily="18" charset="0"/>
              </a:rPr>
              <a:t> metoda </a:t>
            </a:r>
            <a:r>
              <a:rPr lang="cs-CZ" sz="2800" dirty="0">
                <a:solidFill>
                  <a:srgbClr val="404040"/>
                </a:solidFill>
                <a:ea typeface="Cambria Math" panose="02040503050406030204" pitchFamily="18" charset="0"/>
              </a:rPr>
              <a:t>(1912) slouží k zjišťování symetrie krystalu </a:t>
            </a:r>
            <a:endParaRPr lang="cs-CZ" sz="2800" dirty="0"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31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06204" y="5372214"/>
                <a:ext cx="9055510" cy="1199528"/>
              </a:xfrm>
            </p:spPr>
            <p:txBody>
              <a:bodyPr>
                <a:normAutofit/>
              </a:bodyPr>
              <a:lstStyle/>
              <a:p>
                <a:endParaRPr lang="cs-CZ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 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 2, …</m:t>
                      </m:r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3" name="Podnadpis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06204" y="5372214"/>
                <a:ext cx="9055510" cy="119952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2814" t="39502" r="30612" b="40903"/>
          <a:stretch/>
        </p:blipFill>
        <p:spPr>
          <a:xfrm>
            <a:off x="842373" y="2285969"/>
            <a:ext cx="7435575" cy="308407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7536" y="1130629"/>
            <a:ext cx="8533191" cy="1012725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+mn-lt"/>
              </a:rPr>
              <a:t>interference elektronových vln při odrazu od pravidelně uspořádaných atomů na povrchu krystalu niklu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F9212C30-D159-4DA5-AE32-219D0A271803}"/>
              </a:ext>
            </a:extLst>
          </p:cNvPr>
          <p:cNvSpPr txBox="1">
            <a:spLocks/>
          </p:cNvSpPr>
          <p:nvPr/>
        </p:nvSpPr>
        <p:spPr>
          <a:xfrm>
            <a:off x="533443" y="378281"/>
            <a:ext cx="10792917" cy="6097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000" b="1" dirty="0" err="1">
                <a:latin typeface="+mn-lt"/>
              </a:rPr>
              <a:t>Davissonův-Germerův</a:t>
            </a:r>
            <a:r>
              <a:rPr lang="cs-CZ" sz="3000" b="1" dirty="0">
                <a:latin typeface="+mn-lt"/>
              </a:rPr>
              <a:t> experiment (1925)</a:t>
            </a:r>
            <a:endParaRPr lang="cs-CZ" sz="2800" dirty="0">
              <a:latin typeface="+mn-lt"/>
            </a:endParaRPr>
          </a:p>
        </p:txBody>
      </p:sp>
      <p:pic>
        <p:nvPicPr>
          <p:cNvPr id="6" name="Obrázek 13" descr="davisson-l_germer-r.jpg">
            <a:extLst>
              <a:ext uri="{FF2B5EF4-FFF2-40B4-BE49-F238E27FC236}">
                <a16:creationId xmlns:a16="http://schemas.microsoft.com/office/drawing/2014/main" id="{DED19AB4-64B8-41EE-938B-8DB1B38F76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0727" y="2421791"/>
            <a:ext cx="3373523" cy="342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10">
            <a:extLst>
              <a:ext uri="{FF2B5EF4-FFF2-40B4-BE49-F238E27FC236}">
                <a16:creationId xmlns:a16="http://schemas.microsoft.com/office/drawing/2014/main" id="{A6349193-A256-446C-9508-A7D2478C3B15}"/>
              </a:ext>
            </a:extLst>
          </p:cNvPr>
          <p:cNvCxnSpPr/>
          <p:nvPr/>
        </p:nvCxnSpPr>
        <p:spPr>
          <a:xfrm>
            <a:off x="10071553" y="4712780"/>
            <a:ext cx="720725" cy="1512887"/>
          </a:xfrm>
          <a:prstGeom prst="straightConnector1">
            <a:avLst/>
          </a:prstGeom>
          <a:ln w="28575">
            <a:solidFill>
              <a:srgbClr val="00B05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>
            <a:extLst>
              <a:ext uri="{FF2B5EF4-FFF2-40B4-BE49-F238E27FC236}">
                <a16:creationId xmlns:a16="http://schemas.microsoft.com/office/drawing/2014/main" id="{624EFAF1-9820-48B0-9FEE-CFDD2CA32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1191" y="6236780"/>
            <a:ext cx="2160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>
                <a:solidFill>
                  <a:srgbClr val="00B050"/>
                </a:solidFill>
              </a:rPr>
              <a:t>vakuová trubice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BD2F852-C7F7-494F-BF2D-122679EC7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72521" y="1618515"/>
            <a:ext cx="4111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00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3A2FB3C-975A-40BF-8F4C-7E8A0C8C9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6971" y="1631215"/>
            <a:ext cx="4127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00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89ECFB4-74FD-4264-9481-74EB67907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5758" y="1578828"/>
            <a:ext cx="7207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/>
              <a:t>Who is who?</a:t>
            </a:r>
          </a:p>
        </p:txBody>
      </p:sp>
    </p:spTree>
    <p:extLst>
      <p:ext uri="{BB962C8B-B14F-4D97-AF65-F5344CB8AC3E}">
        <p14:creationId xmlns:p14="http://schemas.microsoft.com/office/powerpoint/2010/main" val="277335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610B0-8066-49FF-8132-7C640AE6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43" y="391880"/>
            <a:ext cx="10792917" cy="979853"/>
          </a:xfrm>
        </p:spPr>
        <p:txBody>
          <a:bodyPr>
            <a:normAutofit/>
          </a:bodyPr>
          <a:lstStyle/>
          <a:p>
            <a:r>
              <a:rPr lang="cs-CZ" sz="3000" b="1" dirty="0">
                <a:latin typeface="+mn-lt"/>
              </a:rPr>
              <a:t>G. P. Thomson – 1927 , 1928</a:t>
            </a:r>
            <a:br>
              <a:rPr lang="cs-CZ" sz="3000" dirty="0">
                <a:latin typeface="+mn-lt"/>
              </a:rPr>
            </a:br>
            <a:r>
              <a:rPr lang="cs-CZ" sz="2800" dirty="0">
                <a:latin typeface="+mn-lt"/>
              </a:rPr>
              <a:t>difrakce elektronů odrazem od jednotlivých krystalových rovin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7CAC90B-6785-4B5A-9073-6655A290A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7348" y="5082527"/>
            <a:ext cx="8023498" cy="468321"/>
          </a:xfrm>
        </p:spPr>
        <p:txBody>
          <a:bodyPr>
            <a:normAutofit/>
          </a:bodyPr>
          <a:lstStyle/>
          <a:p>
            <a:pPr algn="just"/>
            <a:r>
              <a:rPr lang="pl-PL" dirty="0"/>
              <a:t>J. J. Thomson: 1897: objev elektronu jako </a:t>
            </a:r>
            <a:r>
              <a:rPr lang="pl-PL" b="1" dirty="0">
                <a:solidFill>
                  <a:srgbClr val="FF0000"/>
                </a:solidFill>
              </a:rPr>
              <a:t>„částice</a:t>
            </a:r>
            <a:r>
              <a:rPr lang="pl-PL" dirty="0"/>
              <a:t>” (NC 1906)</a:t>
            </a:r>
            <a:endParaRPr lang="cs-CZ" dirty="0"/>
          </a:p>
        </p:txBody>
      </p:sp>
      <p:pic>
        <p:nvPicPr>
          <p:cNvPr id="1026" name="Picture 2" descr="http://edu.techmania.cz/sites/default/files/styles/large/public/vedci/insert/thomsonjj_portret.jpg?itok=VpbVylui">
            <a:extLst>
              <a:ext uri="{FF2B5EF4-FFF2-40B4-BE49-F238E27FC236}">
                <a16:creationId xmlns:a16="http://schemas.microsoft.com/office/drawing/2014/main" id="{BE7602F6-FF62-41F6-9235-444C65AD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48" y="2035383"/>
            <a:ext cx="1491329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du.techmania.cz/sites/default/files/vedci/insert/thomsongp_portret.jpg">
            <a:extLst>
              <a:ext uri="{FF2B5EF4-FFF2-40B4-BE49-F238E27FC236}">
                <a16:creationId xmlns:a16="http://schemas.microsoft.com/office/drawing/2014/main" id="{C35F273D-9114-4590-8A3D-760910A7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25" y="2024813"/>
            <a:ext cx="1706880" cy="2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B38C0D-3D8B-42C0-82F0-D0C158BA2F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58" t="46973" r="16256" b="23498"/>
          <a:stretch/>
        </p:blipFill>
        <p:spPr>
          <a:xfrm>
            <a:off x="4710434" y="1808999"/>
            <a:ext cx="7077378" cy="328336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18761538-A978-4B88-B885-CD22EA011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7314" y="2631656"/>
            <a:ext cx="129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000" dirty="0">
                <a:solidFill>
                  <a:schemeClr val="accent1"/>
                </a:solidFill>
                <a:latin typeface="Verdana" pitchFamily="34" charset="0"/>
              </a:rPr>
              <a:t>10</a:t>
            </a:r>
            <a:r>
              <a:rPr lang="cs-CZ" sz="2000" baseline="30000" dirty="0">
                <a:solidFill>
                  <a:schemeClr val="accent1"/>
                </a:solidFill>
                <a:latin typeface="Verdana" pitchFamily="34" charset="0"/>
                <a:sym typeface="Symbol" pitchFamily="18" charset="2"/>
              </a:rPr>
              <a:t></a:t>
            </a:r>
            <a:r>
              <a:rPr lang="cs-CZ" sz="2000" baseline="30000" dirty="0">
                <a:solidFill>
                  <a:schemeClr val="accent1"/>
                </a:solidFill>
                <a:latin typeface="Verdana" pitchFamily="34" charset="0"/>
              </a:rPr>
              <a:t>3 </a:t>
            </a:r>
            <a:r>
              <a:rPr lang="cs-CZ" sz="2000" dirty="0">
                <a:solidFill>
                  <a:schemeClr val="accent1"/>
                </a:solidFill>
                <a:latin typeface="Verdana" pitchFamily="34" charset="0"/>
              </a:rPr>
              <a:t>Pa</a:t>
            </a:r>
            <a:r>
              <a:rPr lang="cs-CZ" sz="2000" baseline="30000" dirty="0">
                <a:solidFill>
                  <a:schemeClr val="accent1"/>
                </a:solidFill>
                <a:latin typeface="Verdana" pitchFamily="34" charset="0"/>
              </a:rPr>
              <a:t> </a:t>
            </a:r>
            <a:endParaRPr lang="cs-CZ" sz="2000" dirty="0">
              <a:solidFill>
                <a:schemeClr val="accent1"/>
              </a:solidFill>
              <a:latin typeface="Verdana" pitchFamily="34" charset="0"/>
            </a:endParaRP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7A1F52FC-6303-4E00-BA5F-6E619834C5EC}"/>
              </a:ext>
            </a:extLst>
          </p:cNvPr>
          <p:cNvSpPr txBox="1">
            <a:spLocks/>
          </p:cNvSpPr>
          <p:nvPr/>
        </p:nvSpPr>
        <p:spPr>
          <a:xfrm>
            <a:off x="533443" y="5699202"/>
            <a:ext cx="10587404" cy="836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dirty="0"/>
              <a:t>G. P. Thomson: Nobelova cena za fyziku v roce 1937 za experimentální důkaz interferenčního jevu v krystalech ozářených elektrony – objev elekronu jako „</a:t>
            </a:r>
            <a:r>
              <a:rPr lang="pl-PL" b="1" dirty="0">
                <a:solidFill>
                  <a:srgbClr val="FF0000"/>
                </a:solidFill>
              </a:rPr>
              <a:t>vlny”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468885E-BBEB-42A6-AEF1-EEB0A0BA5552}"/>
              </a:ext>
            </a:extLst>
          </p:cNvPr>
          <p:cNvSpPr/>
          <p:nvPr/>
        </p:nvSpPr>
        <p:spPr>
          <a:xfrm>
            <a:off x="2928611" y="1814342"/>
            <a:ext cx="8938923" cy="374633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09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6">
            <a:extLst>
              <a:ext uri="{FF2B5EF4-FFF2-40B4-BE49-F238E27FC236}">
                <a16:creationId xmlns:a16="http://schemas.microsoft.com/office/drawing/2014/main" id="{46550522-2484-439F-BEAA-02B9A22BBE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425" y="1229424"/>
            <a:ext cx="10953135" cy="4399151"/>
          </a:xfrm>
        </p:spPr>
        <p:txBody>
          <a:bodyPr>
            <a:normAutofit fontScale="92500"/>
          </a:bodyPr>
          <a:lstStyle/>
          <a:p>
            <a:pPr algn="just">
              <a:spcAft>
                <a:spcPts val="600"/>
              </a:spcAft>
            </a:pPr>
            <a:r>
              <a:rPr lang="cs-CZ" sz="2600" b="1" dirty="0">
                <a:solidFill>
                  <a:srgbClr val="FF0000"/>
                </a:solidFill>
              </a:rPr>
              <a:t>Fotony</a:t>
            </a:r>
            <a:r>
              <a:rPr lang="cs-CZ" sz="2600" b="1" dirty="0"/>
              <a:t>	</a:t>
            </a:r>
            <a:r>
              <a:rPr lang="cs-CZ" sz="2600" dirty="0"/>
              <a:t>	</a:t>
            </a:r>
            <a:r>
              <a:rPr lang="cs-CZ" sz="2600" b="1" dirty="0"/>
              <a:t>Elektromagnetická interakce</a:t>
            </a:r>
            <a:r>
              <a:rPr lang="cs-CZ" sz="2600" dirty="0"/>
              <a:t>: dopadající </a:t>
            </a:r>
            <a:r>
              <a:rPr lang="cs-CZ" sz="2600" dirty="0" err="1"/>
              <a:t>elmag</a:t>
            </a:r>
            <a:r>
              <a:rPr lang="cs-CZ" sz="2600" dirty="0"/>
              <a:t>. vlna rozkmitá 			elektrické dipóly (zpolarizované atomy), které budí sekundární </a:t>
            </a:r>
            <a:r>
              <a:rPr lang="cs-CZ" sz="2600" dirty="0" err="1"/>
              <a:t>elmag</a:t>
            </a:r>
            <a:r>
              <a:rPr lang="cs-CZ" sz="2600" dirty="0"/>
              <a:t>. 		vlny (</a:t>
            </a:r>
            <a:r>
              <a:rPr lang="cs-CZ" sz="2600" dirty="0" err="1"/>
              <a:t>rtg</a:t>
            </a:r>
            <a:r>
              <a:rPr lang="cs-CZ" sz="2600" dirty="0"/>
              <a:t> záření se v krystalu téměř neabsorbuje a prostupuje celým 		vzorkem)</a:t>
            </a:r>
          </a:p>
          <a:p>
            <a:pPr algn="just">
              <a:spcAft>
                <a:spcPts val="600"/>
              </a:spcAft>
            </a:pPr>
            <a:r>
              <a:rPr lang="cs-CZ" sz="2600" b="1" dirty="0">
                <a:solidFill>
                  <a:srgbClr val="00B0F0"/>
                </a:solidFill>
              </a:rPr>
              <a:t>Elektrony</a:t>
            </a:r>
            <a:r>
              <a:rPr lang="cs-CZ" sz="2600" b="1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cs-CZ" sz="2600" b="1" dirty="0" err="1"/>
              <a:t>Coulombovská</a:t>
            </a:r>
            <a:r>
              <a:rPr lang="cs-CZ" sz="2600" b="1" dirty="0"/>
              <a:t> síla</a:t>
            </a:r>
            <a:r>
              <a:rPr lang="cs-CZ" sz="2600" dirty="0"/>
              <a:t>: dopadající elektron se rozptyluje v důsledku 			elektrostatické interakce na elektronech v elektronovém obalu</a:t>
            </a:r>
          </a:p>
          <a:p>
            <a:pPr algn="just">
              <a:spcAft>
                <a:spcPts val="600"/>
              </a:spcAft>
            </a:pPr>
            <a:r>
              <a:rPr lang="cs-CZ" sz="2600" b="1" dirty="0">
                <a:solidFill>
                  <a:srgbClr val="00B050"/>
                </a:solidFill>
              </a:rPr>
              <a:t>Neutrony	</a:t>
            </a:r>
            <a:r>
              <a:rPr lang="cs-CZ" sz="2600" b="1" dirty="0"/>
              <a:t>Interakce mezi magnetickými dipóly: </a:t>
            </a:r>
            <a:r>
              <a:rPr lang="cs-CZ" sz="2600" dirty="0"/>
              <a:t>dopadající neutron, který nemá 		elektrický náboj, má nenulový magnetický moment, pronikne 			elektronovým obalem atomu a dojde k interakci mezi magnetickým 		momentem neutronu a magnetickým momentem jádra</a:t>
            </a:r>
          </a:p>
          <a:p>
            <a:pPr algn="just"/>
            <a:r>
              <a:rPr lang="cs-CZ" sz="2600" dirty="0"/>
              <a:t>                 		</a:t>
            </a:r>
            <a:endParaRPr lang="cs-CZ" sz="2000" i="1" dirty="0"/>
          </a:p>
          <a:p>
            <a:pPr algn="just"/>
            <a:endParaRPr lang="cs-CZ" sz="20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D7CAC90B-6785-4B5A-9073-6655A290A4D5}"/>
              </a:ext>
            </a:extLst>
          </p:cNvPr>
          <p:cNvSpPr txBox="1">
            <a:spLocks/>
          </p:cNvSpPr>
          <p:nvPr/>
        </p:nvSpPr>
        <p:spPr>
          <a:xfrm>
            <a:off x="609600" y="5924550"/>
            <a:ext cx="10511809" cy="695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8" name="Podnadpis 4"/>
          <p:cNvSpPr txBox="1">
            <a:spLocks/>
          </p:cNvSpPr>
          <p:nvPr/>
        </p:nvSpPr>
        <p:spPr>
          <a:xfrm>
            <a:off x="733425" y="5924550"/>
            <a:ext cx="10125075" cy="695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i="1" dirty="0"/>
              <a:t>P. Dub: Vazba a struktura krystalů (2022)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C895339-4BDE-41BF-B1F3-B32121461B98}"/>
              </a:ext>
            </a:extLst>
          </p:cNvPr>
          <p:cNvSpPr txBox="1"/>
          <p:nvPr/>
        </p:nvSpPr>
        <p:spPr>
          <a:xfrm>
            <a:off x="1759663" y="435430"/>
            <a:ext cx="9098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Mechanismus difrakce – interakce záření s krystalem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59647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E7596-CCC7-4BD5-8A2A-C81D0E499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135" y="589083"/>
            <a:ext cx="9144000" cy="471055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Realizace </a:t>
            </a:r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dvojštěrbin</a:t>
            </a:r>
            <a:endParaRPr lang="cs-CZ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17F3A2-E64C-45D1-987D-CDECCCDA6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9418" y="1413165"/>
            <a:ext cx="9698182" cy="1588283"/>
          </a:xfrm>
        </p:spPr>
        <p:txBody>
          <a:bodyPr/>
          <a:lstStyle/>
          <a:p>
            <a:pPr algn="just"/>
            <a:r>
              <a:rPr lang="cs-CZ" b="1" dirty="0">
                <a:solidFill>
                  <a:srgbClr val="FF0000"/>
                </a:solidFill>
              </a:rPr>
              <a:t>Fotony:  </a:t>
            </a:r>
            <a:r>
              <a:rPr lang="cs-CZ" dirty="0"/>
              <a:t>		otvory v překážkách</a:t>
            </a:r>
          </a:p>
          <a:p>
            <a:pPr algn="just"/>
            <a:r>
              <a:rPr lang="cs-CZ" b="1" dirty="0">
                <a:solidFill>
                  <a:srgbClr val="00B0F0"/>
                </a:solidFill>
              </a:rPr>
              <a:t>Elektrony:</a:t>
            </a:r>
            <a:r>
              <a:rPr lang="cs-CZ" dirty="0"/>
              <a:t>		vytvořeny elektrickým polem </a:t>
            </a:r>
          </a:p>
          <a:p>
            <a:pPr algn="just"/>
            <a:r>
              <a:rPr lang="cs-CZ" b="1" dirty="0"/>
              <a:t>Fullereny:	</a:t>
            </a:r>
            <a:r>
              <a:rPr lang="cs-CZ" dirty="0"/>
              <a:t>	</a:t>
            </a:r>
            <a:r>
              <a:rPr lang="cs-CZ" dirty="0" err="1"/>
              <a:t>nanostruktury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1013872-2EE3-4CA1-AC48-4BEE90543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53" t="47317" r="30713" b="25271"/>
          <a:stretch/>
        </p:blipFill>
        <p:spPr>
          <a:xfrm>
            <a:off x="3456982" y="3001448"/>
            <a:ext cx="5472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28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889" y="1792615"/>
            <a:ext cx="2221421" cy="2944368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 rotWithShape="1">
          <a:blip r:embed="rId3"/>
          <a:srcRect l="7913" t="32266" r="59050" b="16437"/>
          <a:stretch/>
        </p:blipFill>
        <p:spPr>
          <a:xfrm>
            <a:off x="581134" y="2212137"/>
            <a:ext cx="4168847" cy="36410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40931" t="62209" r="28962" b="13351"/>
          <a:stretch/>
        </p:blipFill>
        <p:spPr>
          <a:xfrm>
            <a:off x="4766415" y="4032675"/>
            <a:ext cx="4680000" cy="213702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2FFDC3B-2FE5-445B-B301-2F2BADCE1512}"/>
              </a:ext>
            </a:extLst>
          </p:cNvPr>
          <p:cNvSpPr/>
          <p:nvPr/>
        </p:nvSpPr>
        <p:spPr>
          <a:xfrm>
            <a:off x="2096063" y="449047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</a:rPr>
              <a:t>Youngův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</a:rPr>
              <a:t>dvojštěrbinový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 experiment (1801) </a:t>
            </a:r>
          </a:p>
        </p:txBody>
      </p:sp>
    </p:spTree>
    <p:extLst>
      <p:ext uri="{BB962C8B-B14F-4D97-AF65-F5344CB8AC3E}">
        <p14:creationId xmlns:p14="http://schemas.microsoft.com/office/powerpoint/2010/main" val="380863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275" y="1682091"/>
            <a:ext cx="10452360" cy="309563"/>
          </a:xfrm>
        </p:spPr>
        <p:txBody>
          <a:bodyPr>
            <a:noAutofit/>
          </a:bodyPr>
          <a:lstStyle/>
          <a:p>
            <a:pPr algn="ctr"/>
            <a:r>
              <a:rPr lang="cs-CZ" sz="2800" dirty="0">
                <a:latin typeface="+mn-lt"/>
              </a:rPr>
              <a:t>Schéma pomůcky Elektronová difrakce</a:t>
            </a:r>
            <a:br>
              <a:rPr lang="cs-CZ" sz="2800" dirty="0">
                <a:latin typeface="+mn-lt"/>
              </a:rPr>
            </a:br>
            <a:r>
              <a:rPr lang="cs-CZ" sz="2800" dirty="0">
                <a:latin typeface="+mn-lt"/>
              </a:rPr>
              <a:t>(Grant: I KAP II)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D2CDDE-FA39-4421-9569-F9BB3EFEA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15" t="35186" r="13834" b="38121"/>
          <a:stretch/>
        </p:blipFill>
        <p:spPr>
          <a:xfrm>
            <a:off x="2936356" y="2325914"/>
            <a:ext cx="6033260" cy="374908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0E44A34-FCC9-47DF-BE25-C03D0756D6F6}"/>
              </a:ext>
            </a:extLst>
          </p:cNvPr>
          <p:cNvSpPr txBox="1">
            <a:spLocks/>
          </p:cNvSpPr>
          <p:nvPr/>
        </p:nvSpPr>
        <p:spPr>
          <a:xfrm>
            <a:off x="1184365" y="445810"/>
            <a:ext cx="9483634" cy="601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Difrakce elektronů na  polykrystalické uhlíkové mřížce</a:t>
            </a:r>
          </a:p>
        </p:txBody>
      </p:sp>
    </p:spTree>
    <p:extLst>
      <p:ext uri="{BB962C8B-B14F-4D97-AF65-F5344CB8AC3E}">
        <p14:creationId xmlns:p14="http://schemas.microsoft.com/office/powerpoint/2010/main" val="895149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03213" y="1396024"/>
            <a:ext cx="10045937" cy="1538763"/>
          </a:xfrm>
        </p:spPr>
        <p:txBody>
          <a:bodyPr/>
          <a:lstStyle/>
          <a:p>
            <a:r>
              <a:rPr lang="cs-CZ" sz="2800" b="1" dirty="0" err="1">
                <a:ea typeface="Cambria Math" panose="02040503050406030204" pitchFamily="18" charset="0"/>
              </a:rPr>
              <a:t>Debyeova-Scherrerova</a:t>
            </a:r>
            <a:r>
              <a:rPr lang="cs-CZ" sz="2800" b="1" dirty="0">
                <a:ea typeface="Cambria Math" panose="02040503050406030204" pitchFamily="18" charset="0"/>
              </a:rPr>
              <a:t>  prášková metoda (1916)</a:t>
            </a:r>
          </a:p>
          <a:p>
            <a:r>
              <a:rPr lang="cs-CZ" sz="2800" dirty="0">
                <a:ea typeface="Cambria Math" panose="02040503050406030204" pitchFamily="18" charset="0"/>
              </a:rPr>
              <a:t>Na niklové mřížce je nanesena tenká vrstva polykrystalů grafitu </a:t>
            </a:r>
          </a:p>
          <a:p>
            <a:r>
              <a:rPr lang="cs-CZ" dirty="0">
                <a:ea typeface="Cambria Math" panose="02040503050406030204" pitchFamily="18" charset="0"/>
              </a:rPr>
              <a:t>(obr.  níže jen pro ilustraci) </a:t>
            </a:r>
          </a:p>
          <a:p>
            <a:endParaRPr lang="cs-CZ" dirty="0"/>
          </a:p>
        </p:txBody>
      </p:sp>
      <p:pic>
        <p:nvPicPr>
          <p:cNvPr id="1026" name="Picture 2" descr="Method of dynamical refinement of electron diffraction data developed in GEC allows for locating even the lightest atoms - hydrogen atoms, shown as yellow isosurfaces in the potential map and overlaid with the structure model of paracetamol (A) and cobalt aluminophosphate (B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312" y="3171825"/>
            <a:ext cx="4360926" cy="314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85D0C5F0-44C7-435F-AFBF-71B3CFEB2D55}"/>
              </a:ext>
            </a:extLst>
          </p:cNvPr>
          <p:cNvSpPr txBox="1">
            <a:spLocks/>
          </p:cNvSpPr>
          <p:nvPr/>
        </p:nvSpPr>
        <p:spPr>
          <a:xfrm>
            <a:off x="1184365" y="445810"/>
            <a:ext cx="9483634" cy="601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Difrakce elektronů na  polykrystalické uhlíkové mřížce</a:t>
            </a:r>
          </a:p>
        </p:txBody>
      </p:sp>
    </p:spTree>
    <p:extLst>
      <p:ext uri="{BB962C8B-B14F-4D97-AF65-F5344CB8AC3E}">
        <p14:creationId xmlns:p14="http://schemas.microsoft.com/office/powerpoint/2010/main" val="1919605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403131" y="4248274"/>
                <a:ext cx="9230648" cy="2082661"/>
              </a:xfr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pPr>
                  <a:spcBef>
                    <a:spcPts val="0"/>
                  </a:spcBef>
                  <a:spcAft>
                    <a:spcPts val="1800"/>
                  </a:spcAft>
                </a:pPr>
                <a:r>
                  <a:rPr lang="cs-CZ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Braggova rovnice</a:t>
                </a:r>
              </a:p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</m:t>
                          </m:r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=1, 2, …</m:t>
                          </m:r>
                        </m:e>
                      </m:func>
                    </m:oMath>
                  </m:oMathPara>
                </a14:m>
                <a:endParaRPr lang="cs-CZ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cs-CZ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Pro </a:t>
                </a:r>
                <a:r>
                  <a:rPr lang="cs-CZ" sz="28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n </a:t>
                </a:r>
                <a:r>
                  <a:rPr lang="cs-CZ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=1 dostaneme  </a:t>
                </a:r>
                <a14:m>
                  <m:oMath xmlns:m="http://schemas.openxmlformats.org/officeDocument/2006/math">
                    <m:r>
                      <a:rPr lang="cs-CZ" sz="2800" i="1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 sz="28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cs-CZ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cs-CZ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cs-CZ" sz="2800" i="1">
                            <a:latin typeface="Cambria Math" panose="02040503050406030204" pitchFamily="18" charset="0"/>
                          </a:rPr>
                          <m:t>𝑑</m:t>
                        </m:r>
                      </m:den>
                    </m:f>
                  </m:oMath>
                </a14:m>
                <a:endParaRPr lang="cs-CZ" sz="2800" dirty="0"/>
              </a:p>
              <a:p>
                <a:endParaRPr lang="cs-CZ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Podnadpis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403131" y="4248274"/>
                <a:ext cx="9230648" cy="2082661"/>
              </a:xfrm>
              <a:blipFill>
                <a:blip r:embed="rId2"/>
                <a:stretch>
                  <a:fillRect t="-526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680" y="488731"/>
            <a:ext cx="4645550" cy="34678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Přímá spojnice 5"/>
          <p:cNvCxnSpPr/>
          <p:nvPr/>
        </p:nvCxnSpPr>
        <p:spPr>
          <a:xfrm>
            <a:off x="5895551" y="1821743"/>
            <a:ext cx="845574" cy="511278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361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020631" y="3799308"/>
                <a:ext cx="9952169" cy="2944853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≐</m:t>
                          </m:r>
                          <m:func>
                            <m:func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cs-CZ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≐2</m:t>
                              </m:r>
                              <m:func>
                                <m:funcPr>
                                  <m:ctrlP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cs-CZ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cs-CZ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𝜗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cs-CZ" dirty="0"/>
              </a:p>
              <a:p>
                <a:pPr>
                  <a:spcBef>
                    <a:spcPts val="0"/>
                  </a:spcBef>
                </a:pPr>
                <a:endParaRPr lang="cs-CZ" sz="28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</m:func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cs-CZ" dirty="0"/>
              </a:p>
              <a:p>
                <a:pPr>
                  <a:spcBef>
                    <a:spcPts val="0"/>
                  </a:spcBef>
                </a:pPr>
                <a:r>
                  <a:rPr lang="cs-CZ" dirty="0"/>
                  <a:t>			          	</a:t>
                </a:r>
                <a:endParaRPr lang="cs-CZ" sz="2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 panose="02040503050406030204" pitchFamily="18" charset="0"/>
                        </a:rPr>
                        <m:t>2</m:t>
                      </m:r>
                      <m:func>
                        <m:func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  <m:r>
                            <a:rPr lang="cs-CZ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≐</m:t>
                          </m:r>
                          <m:f>
                            <m:fPr>
                              <m:ctrlP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s-CZ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3" name="Podnadpis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020631" y="3799308"/>
                <a:ext cx="9952169" cy="2944853"/>
              </a:xfr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t="12582" r="-1686" b="67340"/>
          <a:stretch/>
        </p:blipFill>
        <p:spPr bwMode="auto">
          <a:xfrm>
            <a:off x="1779032" y="1338604"/>
            <a:ext cx="8388000" cy="2095723"/>
          </a:xfrm>
          <a:prstGeom prst="rect">
            <a:avLst/>
          </a:prstGeom>
          <a:noFill/>
          <a:ln w="34925"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ravá složená závorka 6"/>
          <p:cNvSpPr/>
          <p:nvPr/>
        </p:nvSpPr>
        <p:spPr>
          <a:xfrm>
            <a:off x="6835525" y="4922619"/>
            <a:ext cx="294785" cy="1550125"/>
          </a:xfrm>
          <a:prstGeom prst="rightBrac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DC2348A-AD88-44FA-9DEC-E5EB61892C3A}"/>
              </a:ext>
            </a:extLst>
          </p:cNvPr>
          <p:cNvSpPr/>
          <p:nvPr/>
        </p:nvSpPr>
        <p:spPr>
          <a:xfrm>
            <a:off x="1586688" y="4922619"/>
            <a:ext cx="3136663" cy="57210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>
                <a:solidFill>
                  <a:schemeClr val="tx1"/>
                </a:solidFill>
              </a:rPr>
              <a:t>Braggova</a:t>
            </a:r>
            <a:r>
              <a:rPr lang="cs-CZ" sz="2400" dirty="0">
                <a:solidFill>
                  <a:schemeClr val="tx1"/>
                </a:solidFill>
              </a:rPr>
              <a:t> rovnice 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Nadpis 1">
                <a:extLst>
                  <a:ext uri="{FF2B5EF4-FFF2-40B4-BE49-F238E27FC236}">
                    <a16:creationId xmlns:a16="http://schemas.microsoft.com/office/drawing/2014/main" id="{03838FC4-A1EA-4710-B61D-D68D7B2E115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7255239" y="4817450"/>
                <a:ext cx="3717561" cy="1309162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≐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≐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f>
                        <m:fPr>
                          <m:ctrlPr>
                            <a:rPr lang="cs-CZ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9" name="Nadpis 1">
                <a:extLst>
                  <a:ext uri="{FF2B5EF4-FFF2-40B4-BE49-F238E27FC236}">
                    <a16:creationId xmlns:a16="http://schemas.microsoft.com/office/drawing/2014/main" id="{03838FC4-A1EA-4710-B61D-D68D7B2E11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7255239" y="4817450"/>
                <a:ext cx="3717561" cy="1309162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odnadpis 2">
            <a:extLst>
              <a:ext uri="{FF2B5EF4-FFF2-40B4-BE49-F238E27FC236}">
                <a16:creationId xmlns:a16="http://schemas.microsoft.com/office/drawing/2014/main" id="{3B7FAE05-6602-446E-92F2-49E2FD9AB5B3}"/>
              </a:ext>
            </a:extLst>
          </p:cNvPr>
          <p:cNvSpPr txBox="1">
            <a:spLocks/>
          </p:cNvSpPr>
          <p:nvPr/>
        </p:nvSpPr>
        <p:spPr>
          <a:xfrm>
            <a:off x="3009775" y="481303"/>
            <a:ext cx="6172450" cy="613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Debyeova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 – </a:t>
            </a:r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Scherrerova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 metoda</a:t>
            </a:r>
          </a:p>
        </p:txBody>
      </p:sp>
    </p:spTree>
    <p:extLst>
      <p:ext uri="{BB962C8B-B14F-4D97-AF65-F5344CB8AC3E}">
        <p14:creationId xmlns:p14="http://schemas.microsoft.com/office/powerpoint/2010/main" val="2768492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011" y="1413938"/>
            <a:ext cx="3776870" cy="384644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619" y="1413938"/>
            <a:ext cx="3776870" cy="3488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dnadpis 4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942974" y="5403941"/>
                <a:ext cx="9848851" cy="1131043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cs-CZ" dirty="0"/>
                  <a:t>Na levém obr. jsou vyznačeny vzdálenosti dvou krystalových rovin atomů grafitu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1 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cs-CZ" dirty="0"/>
                  <a:t> Na pravém obr. jsou znázorněny difrakční kroužky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cs-CZ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dirty="0"/>
                  <a:t> na stínítku, které odpovídají vzdálenostem rovin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cs-CZ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i="1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dirty="0"/>
                  <a:t>.</a:t>
                </a:r>
              </a:p>
            </p:txBody>
          </p:sp>
        </mc:Choice>
        <mc:Fallback xmlns="">
          <p:sp>
            <p:nvSpPr>
              <p:cNvPr id="5" name="Podnadpis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942974" y="5403941"/>
                <a:ext cx="9848851" cy="1131043"/>
              </a:xfrm>
              <a:blipFill>
                <a:blip r:embed="rId4"/>
                <a:stretch>
                  <a:fillRect l="-991" t="-7527" r="-929" b="-752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odnadpis 2">
            <a:extLst>
              <a:ext uri="{FF2B5EF4-FFF2-40B4-BE49-F238E27FC236}">
                <a16:creationId xmlns:a16="http://schemas.microsoft.com/office/drawing/2014/main" id="{B397D1FB-4ABC-4D84-B983-E13E30DF3674}"/>
              </a:ext>
            </a:extLst>
          </p:cNvPr>
          <p:cNvSpPr txBox="1">
            <a:spLocks/>
          </p:cNvSpPr>
          <p:nvPr/>
        </p:nvSpPr>
        <p:spPr>
          <a:xfrm>
            <a:off x="3009775" y="481303"/>
            <a:ext cx="6172450" cy="613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Debyeova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 – </a:t>
            </a:r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Scherrerova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 metoda</a:t>
            </a:r>
          </a:p>
        </p:txBody>
      </p:sp>
    </p:spTree>
    <p:extLst>
      <p:ext uri="{BB962C8B-B14F-4D97-AF65-F5344CB8AC3E}">
        <p14:creationId xmlns:p14="http://schemas.microsoft.com/office/powerpoint/2010/main" val="581386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/>
          <p:cNvSpPr/>
          <p:nvPr/>
        </p:nvSpPr>
        <p:spPr>
          <a:xfrm>
            <a:off x="2464349" y="1839779"/>
            <a:ext cx="196644" cy="2163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660993" y="1947933"/>
            <a:ext cx="130769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6026EFBB-BF47-4DCE-BA7E-6D3545F61B56}"/>
              </a:ext>
            </a:extLst>
          </p:cNvPr>
          <p:cNvCxnSpPr>
            <a:cxnSpLocks/>
          </p:cNvCxnSpPr>
          <p:nvPr/>
        </p:nvCxnSpPr>
        <p:spPr>
          <a:xfrm>
            <a:off x="4780441" y="3316103"/>
            <a:ext cx="4424519" cy="47212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Nadpis 4">
            <a:extLst>
              <a:ext uri="{FF2B5EF4-FFF2-40B4-BE49-F238E27FC236}">
                <a16:creationId xmlns:a16="http://schemas.microsoft.com/office/drawing/2014/main" id="{C65E7000-D803-478C-95E4-5E3A73EA2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311" y="393652"/>
            <a:ext cx="9618688" cy="64131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Urychlení elektronu elektrickým polem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5BF4444-162F-421C-BABF-47FC4D4D1C6A}"/>
                  </a:ext>
                </a:extLst>
              </p:cNvPr>
              <p:cNvSpPr txBox="1"/>
              <p:nvPr/>
            </p:nvSpPr>
            <p:spPr>
              <a:xfrm>
                <a:off x="1336765" y="2422679"/>
                <a:ext cx="16723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2800" b="0" i="0" smtClean="0">
                              <a:latin typeface="Cambria Math" panose="02040503050406030204" pitchFamily="18" charset="0"/>
                            </a:rPr>
                            <m:t>el</m:t>
                          </m:r>
                        </m:sub>
                      </m:sSub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cs-CZ" sz="2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10" name="TextovéPole 9">
                <a:extLst>
                  <a:ext uri="{FF2B5EF4-FFF2-40B4-BE49-F238E27FC236}">
                    <a16:creationId xmlns:a16="http://schemas.microsoft.com/office/drawing/2014/main" id="{75BF4444-162F-421C-BABF-47FC4D4D1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765" y="2422679"/>
                <a:ext cx="1672316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C183C16B-83C0-4476-A82D-38F2D44C540A}"/>
                  </a:ext>
                </a:extLst>
              </p:cNvPr>
              <p:cNvSpPr txBox="1"/>
              <p:nvPr/>
            </p:nvSpPr>
            <p:spPr>
              <a:xfrm>
                <a:off x="1397725" y="3004715"/>
                <a:ext cx="3530197" cy="8645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𝑒𝑈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−0=</m:t>
                      </m:r>
                      <m:f>
                        <m:fPr>
                          <m:ctrlPr>
                            <a:rPr lang="cs-CZ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cs-CZ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cs-CZ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C183C16B-83C0-4476-A82D-38F2D44C5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725" y="3004715"/>
                <a:ext cx="3530197" cy="8645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73BDB3EE-2073-4A2E-91FF-01E385F0C341}"/>
                  </a:ext>
                </a:extLst>
              </p:cNvPr>
              <p:cNvSpPr txBox="1"/>
              <p:nvPr/>
            </p:nvSpPr>
            <p:spPr>
              <a:xfrm>
                <a:off x="8551819" y="3101599"/>
                <a:ext cx="1105988" cy="890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73BDB3EE-2073-4A2E-91FF-01E385F0C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819" y="3101599"/>
                <a:ext cx="1105988" cy="8905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D55FEDBE-7E82-42C4-8FF8-DA69AA4AE898}"/>
                  </a:ext>
                </a:extLst>
              </p:cNvPr>
              <p:cNvSpPr txBox="1"/>
              <p:nvPr/>
            </p:nvSpPr>
            <p:spPr>
              <a:xfrm>
                <a:off x="3224349" y="4328640"/>
                <a:ext cx="5116284" cy="12730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cs-CZ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cs-CZ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s-CZ" sz="2800" b="0" i="1" smtClean="0">
                                  <a:latin typeface="Cambria Math" panose="02040503050406030204" pitchFamily="18" charset="0"/>
                                </a:rPr>
                                <m:t>𝑒𝑚𝑈</m:t>
                              </m:r>
                            </m:e>
                          </m:rad>
                        </m:den>
                      </m:f>
                      <m:r>
                        <a:rPr lang="cs-CZ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800" b="0" i="1" smtClean="0">
                                  <a:latin typeface="Cambria Math" panose="02040503050406030204" pitchFamily="18" charset="0"/>
                                </a:rPr>
                                <m:t>150</m:t>
                              </m:r>
                            </m:num>
                            <m:den>
                              <m:f>
                                <m:fPr>
                                  <m:type m:val="lin"/>
                                  <m:ctrlPr>
                                    <a:rPr lang="cs-CZ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2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cs-CZ" sz="2800" b="0" i="0" smtClean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den>
                              </m:f>
                            </m:den>
                          </m:f>
                        </m:e>
                      </m:rad>
                      <m:sSup>
                        <m:sSup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cs-CZ" sz="2800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D55FEDBE-7E82-42C4-8FF8-DA69AA4AE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349" y="4328640"/>
                <a:ext cx="5116284" cy="12730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ovéPole 14">
            <a:extLst>
              <a:ext uri="{FF2B5EF4-FFF2-40B4-BE49-F238E27FC236}">
                <a16:creationId xmlns:a16="http://schemas.microsoft.com/office/drawing/2014/main" id="{4B751EC8-3002-4059-AF33-3C4BD83D0A1D}"/>
              </a:ext>
            </a:extLst>
          </p:cNvPr>
          <p:cNvSpPr txBox="1"/>
          <p:nvPr/>
        </p:nvSpPr>
        <p:spPr>
          <a:xfrm>
            <a:off x="3224349" y="5962353"/>
            <a:ext cx="558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Vlnová délka </a:t>
            </a:r>
            <a:r>
              <a:rPr lang="cs-CZ" sz="2800" i="1" u="sng" dirty="0" err="1">
                <a:solidFill>
                  <a:schemeClr val="accent5">
                    <a:lumMod val="75000"/>
                  </a:schemeClr>
                </a:solidFill>
              </a:rPr>
              <a:t>nerelativistické</a:t>
            </a:r>
            <a:r>
              <a:rPr lang="cs-CZ" sz="2800" dirty="0">
                <a:solidFill>
                  <a:schemeClr val="accent5">
                    <a:lumMod val="75000"/>
                  </a:schemeClr>
                </a:solidFill>
              </a:rPr>
              <a:t> částice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8E47DE-60FC-49BD-A047-6372700BCD52}"/>
              </a:ext>
            </a:extLst>
          </p:cNvPr>
          <p:cNvSpPr txBox="1"/>
          <p:nvPr/>
        </p:nvSpPr>
        <p:spPr>
          <a:xfrm>
            <a:off x="2830234" y="1256319"/>
            <a:ext cx="3265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ighlight>
                  <a:srgbClr val="00FF00"/>
                </a:highlight>
              </a:rPr>
              <a:t>Částice (</a:t>
            </a:r>
            <a:r>
              <a:rPr lang="cs-CZ" sz="2400" dirty="0" err="1">
                <a:highlight>
                  <a:srgbClr val="00FF00"/>
                </a:highlight>
              </a:rPr>
              <a:t>nerelativistická</a:t>
            </a:r>
            <a:r>
              <a:rPr lang="cs-CZ" sz="2400" dirty="0">
                <a:highlight>
                  <a:srgbClr val="00FF00"/>
                </a:highlight>
              </a:rPr>
              <a:t>)</a:t>
            </a:r>
            <a:r>
              <a:rPr lang="cs-CZ" sz="2400" dirty="0"/>
              <a:t>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992B887-6D42-44FC-83D2-365261B07C9A}"/>
              </a:ext>
            </a:extLst>
          </p:cNvPr>
          <p:cNvSpPr txBox="1"/>
          <p:nvPr/>
        </p:nvSpPr>
        <p:spPr>
          <a:xfrm>
            <a:off x="8551819" y="1252542"/>
            <a:ext cx="808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ighlight>
                  <a:srgbClr val="00FFFF"/>
                </a:highlight>
              </a:rPr>
              <a:t>Vlna</a:t>
            </a:r>
            <a:r>
              <a:rPr lang="cs-CZ" sz="2400" dirty="0">
                <a:highlight>
                  <a:srgbClr val="00FF00"/>
                </a:highlight>
              </a:rPr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92767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342194AC-A734-4337-BD80-C8386D434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1598" y="2470620"/>
            <a:ext cx="5614111" cy="613859"/>
          </a:xfrm>
        </p:spPr>
        <p:txBody>
          <a:bodyPr>
            <a:normAutofit fontScale="92500"/>
          </a:bodyPr>
          <a:lstStyle/>
          <a:p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Debyeova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 – </a:t>
            </a:r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Scherrerova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ea typeface="Cambria Math" panose="02040503050406030204" pitchFamily="18" charset="0"/>
              </a:rPr>
              <a:t> metoda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8404CF63-2BFE-4914-8136-27F218CF010C}"/>
                  </a:ext>
                </a:extLst>
              </p:cNvPr>
              <p:cNvSpPr/>
              <p:nvPr/>
            </p:nvSpPr>
            <p:spPr>
              <a:xfrm>
                <a:off x="2659868" y="3181882"/>
                <a:ext cx="6242491" cy="7018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l-GR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≐</m:t>
                    </m:r>
                    <m:r>
                      <a:rPr lang="cs-CZ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cs-CZ" sz="2800" dirty="0"/>
                  <a:t>     (</a:t>
                </a:r>
                <a:r>
                  <a:rPr lang="cs-CZ" sz="2800" i="1" dirty="0"/>
                  <a:t>L </a:t>
                </a:r>
                <a:r>
                  <a:rPr lang="cs-CZ" sz="2800" dirty="0"/>
                  <a:t>= 130 mm)                        </a:t>
                </a:r>
                <a:r>
                  <a:rPr lang="cs-CZ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(2)</a:t>
                </a:r>
              </a:p>
            </p:txBody>
          </p:sp>
        </mc:Choice>
        <mc:Fallback xmlns="">
          <p:sp>
            <p:nvSpPr>
              <p:cNvPr id="4" name="Obdélník 3">
                <a:extLst>
                  <a:ext uri="{FF2B5EF4-FFF2-40B4-BE49-F238E27FC236}">
                    <a16:creationId xmlns:a16="http://schemas.microsoft.com/office/drawing/2014/main" id="{8404CF63-2BFE-4914-8136-27F218CF01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868" y="3181882"/>
                <a:ext cx="6242491" cy="701859"/>
              </a:xfrm>
              <a:prstGeom prst="rect">
                <a:avLst/>
              </a:prstGeom>
              <a:blipFill>
                <a:blip r:embed="rId2"/>
                <a:stretch>
                  <a:fillRect r="-195" b="-1217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0E2BE2D1-AEFE-4CF0-A5E2-32D563E486EE}"/>
                  </a:ext>
                </a:extLst>
              </p:cNvPr>
              <p:cNvSpPr/>
              <p:nvPr/>
            </p:nvSpPr>
            <p:spPr>
              <a:xfrm>
                <a:off x="2659868" y="1250785"/>
                <a:ext cx="6518966" cy="969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cs-CZ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𝑒𝑚𝑈</m:t>
                            </m:r>
                          </m:e>
                        </m:rad>
                      </m:den>
                    </m:f>
                    <m:r>
                      <a:rPr lang="cs-CZ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150</m:t>
                            </m:r>
                          </m:num>
                          <m:den>
                            <m:r>
                              <a:rPr lang="cs-CZ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cs-CZ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</m:den>
                        </m:f>
                      </m:e>
                    </m:rad>
                    <m:sSup>
                      <m:sSupPr>
                        <m:ctrlP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a:rPr lang="cs-CZ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cs-CZ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(1)</m:t>
                    </m:r>
                  </m:oMath>
                </a14:m>
                <a:r>
                  <a:rPr lang="cs-CZ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Obdélník 5">
                <a:extLst>
                  <a:ext uri="{FF2B5EF4-FFF2-40B4-BE49-F238E27FC236}">
                    <a16:creationId xmlns:a16="http://schemas.microsoft.com/office/drawing/2014/main" id="{0E2BE2D1-AEFE-4CF0-A5E2-32D563E486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868" y="1250785"/>
                <a:ext cx="6518966" cy="9691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Nadpis 4">
                <a:extLst>
                  <a:ext uri="{FF2B5EF4-FFF2-40B4-BE49-F238E27FC236}">
                    <a16:creationId xmlns:a16="http://schemas.microsoft.com/office/drawing/2014/main" id="{D2873CB0-B74B-4DEE-940F-A27576DB99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97356" y="4141894"/>
                <a:ext cx="10127673" cy="255596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/>
                <a:r>
                  <a:rPr lang="cs-CZ" sz="2600" u="sng" dirty="0">
                    <a:latin typeface="+mn-lt"/>
                  </a:rPr>
                  <a:t>Výpočet vlnové délky podle (1) a (2):</a:t>
                </a:r>
              </a:p>
              <a:p>
                <a:pPr algn="just"/>
                <a:endParaRPr lang="cs-CZ" sz="1200" dirty="0">
                  <a:latin typeface="+mn-lt"/>
                </a:endParaRPr>
              </a:p>
              <a:p>
                <a:pPr algn="just"/>
                <a:r>
                  <a:rPr lang="cs-CZ" sz="2600" dirty="0">
                    <a:latin typeface="+mn-lt"/>
                  </a:rPr>
                  <a:t>(1) </a:t>
                </a:r>
                <a14:m>
                  <m:oMath xmlns:m="http://schemas.openxmlformats.org/officeDocument/2006/math">
                    <m:r>
                      <a:rPr lang="cs-CZ" sz="26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cs-CZ" sz="2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600" dirty="0">
                    <a:latin typeface="+mn-lt"/>
                  </a:rPr>
                  <a:t> 4,0 </a:t>
                </a:r>
                <a:r>
                  <a:rPr lang="cs-CZ" sz="2600" dirty="0" err="1">
                    <a:latin typeface="+mn-lt"/>
                  </a:rPr>
                  <a:t>kV</a:t>
                </a:r>
                <a:r>
                  <a:rPr lang="cs-CZ" sz="2600" dirty="0">
                    <a:latin typeface="+mn-lt"/>
                  </a:rPr>
                  <a:t>			</a:t>
                </a:r>
                <a14:m>
                  <m:oMath xmlns:m="http://schemas.openxmlformats.org/officeDocument/2006/math">
                    <m:r>
                      <a:rPr lang="cs-CZ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</m:t>
                    </m:r>
                    <m:r>
                      <a:rPr lang="cs-CZ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cs-CZ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cs-CZ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1,9</m:t>
                    </m:r>
                    <m:r>
                      <a:rPr lang="cs-CZ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·</m:t>
                    </m:r>
                    <m:sSup>
                      <m:sSupPr>
                        <m:ctrlPr>
                          <a:rPr lang="cs-CZ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  <m:r>
                      <a:rPr lang="cs-CZ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lang="cs-CZ" sz="2600" dirty="0">
                  <a:latin typeface="+mn-lt"/>
                </a:endParaRPr>
              </a:p>
              <a:p>
                <a:endParaRPr lang="cs-CZ" sz="2600" dirty="0">
                  <a:latin typeface="+mn-lt"/>
                </a:endParaRPr>
              </a:p>
              <a:p>
                <a:pPr algn="just"/>
                <a:r>
                  <a:rPr lang="cs-CZ" sz="2600" dirty="0">
                    <a:latin typeface="+mn-lt"/>
                  </a:rPr>
                  <a:t>(2)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600" i="1">
                        <a:latin typeface="Cambria Math" panose="02040503050406030204" pitchFamily="18" charset="0"/>
                      </a:rPr>
                      <m:t>0,213</m:t>
                    </m:r>
                    <m:r>
                      <a:rPr lang="cs-CZ" sz="2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2600" b="0" i="0" smtClean="0">
                        <a:latin typeface="Cambria Math" panose="02040503050406030204" pitchFamily="18" charset="0"/>
                      </a:rPr>
                      <m:t>nm</m:t>
                    </m:r>
                    <m:r>
                      <a:rPr lang="cs-CZ" sz="2600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cs-CZ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cs-CZ" sz="2600" b="0" i="1" smtClean="0">
                        <a:latin typeface="Cambria Math" panose="02040503050406030204" pitchFamily="18" charset="0"/>
                      </a:rPr>
                      <m:t>=25 </m:t>
                    </m:r>
                    <m:r>
                      <m:rPr>
                        <m:sty m:val="p"/>
                      </m:rPr>
                      <a:rPr lang="cs-CZ" sz="2600" b="0" i="0" smtClean="0">
                        <a:latin typeface="Cambria Math" panose="02040503050406030204" pitchFamily="18" charset="0"/>
                      </a:rPr>
                      <m:t>mm</m:t>
                    </m:r>
                    <m:r>
                      <a:rPr lang="cs-CZ" sz="2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2600" b="0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cs-CZ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=2,0</m:t>
                    </m:r>
                    <m:r>
                      <a:rPr lang="cs-CZ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·</m:t>
                    </m:r>
                    <m:sSup>
                      <m:sSupPr>
                        <m:ctrlPr>
                          <a:rPr lang="cs-CZ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  <m:r>
                      <a:rPr lang="cs-CZ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lang="cs-CZ" sz="2600" b="0" dirty="0">
                  <a:latin typeface="Cambria Math" panose="02040503050406030204" pitchFamily="18" charset="0"/>
                </a:endParaRPr>
              </a:p>
              <a:p>
                <a:pPr algn="just"/>
                <a:endParaRPr lang="cs-CZ" sz="800" b="0" dirty="0">
                  <a:latin typeface="Cambria Math" panose="02040503050406030204" pitchFamily="18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cs-CZ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600" i="1">
                        <a:latin typeface="Cambria Math" panose="02040503050406030204" pitchFamily="18" charset="0"/>
                      </a:rPr>
                      <m:t>0,123</m:t>
                    </m:r>
                    <m:r>
                      <a:rPr lang="cs-CZ" sz="2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2600" b="0" i="0" smtClean="0">
                        <a:latin typeface="Cambria Math" panose="02040503050406030204" pitchFamily="18" charset="0"/>
                      </a:rPr>
                      <m:t>nm</m:t>
                    </m:r>
                    <m:r>
                      <a:rPr lang="cs-CZ" sz="2600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cs-CZ" sz="2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cs-CZ" sz="2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cs-CZ" sz="2600" b="0" i="1" smtClean="0">
                        <a:latin typeface="Cambria Math" panose="02040503050406030204" pitchFamily="18" charset="0"/>
                      </a:rPr>
                      <m:t>=43 </m:t>
                    </m:r>
                    <m:r>
                      <m:rPr>
                        <m:sty m:val="p"/>
                      </m:rPr>
                      <a:rPr lang="cs-CZ" sz="2600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cs-CZ" sz="2600" dirty="0">
                    <a:latin typeface="+mn-lt"/>
                  </a:rPr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cs-CZ" sz="260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cs-CZ" sz="2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=2,0</m:t>
                    </m:r>
                    <m:r>
                      <a:rPr lang="cs-CZ" sz="2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·</m:t>
                    </m:r>
                    <m:sSup>
                      <m:sSupPr>
                        <m:ctrlPr>
                          <a:rPr lang="cs-CZ" sz="2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sz="2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−11  </m:t>
                        </m:r>
                      </m:sup>
                    </m:sSup>
                    <m:r>
                      <m:rPr>
                        <m:sty m:val="p"/>
                      </m:rPr>
                      <a:rPr lang="cs-CZ" sz="2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lang="cs-CZ" sz="2600" dirty="0">
                  <a:latin typeface="+mn-lt"/>
                </a:endParaRPr>
              </a:p>
              <a:p>
                <a:endParaRPr lang="cs-CZ" sz="2600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Nadpis 4">
                <a:extLst>
                  <a:ext uri="{FF2B5EF4-FFF2-40B4-BE49-F238E27FC236}">
                    <a16:creationId xmlns:a16="http://schemas.microsoft.com/office/drawing/2014/main" id="{D2873CB0-B74B-4DEE-940F-A27576DB9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356" y="4141894"/>
                <a:ext cx="10127673" cy="2555966"/>
              </a:xfrm>
              <a:prstGeom prst="rect">
                <a:avLst/>
              </a:prstGeom>
              <a:blipFill>
                <a:blip r:embed="rId4"/>
                <a:stretch>
                  <a:fillRect l="-1083" t="-166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Nadpis 4">
            <a:extLst>
              <a:ext uri="{FF2B5EF4-FFF2-40B4-BE49-F238E27FC236}">
                <a16:creationId xmlns:a16="http://schemas.microsoft.com/office/drawing/2014/main" id="{A8225DD6-877D-4622-B92C-C159F8673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311" y="393652"/>
            <a:ext cx="9618688" cy="64131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Urychlení elektronu elektrickým polem</a:t>
            </a:r>
          </a:p>
        </p:txBody>
      </p:sp>
    </p:spTree>
    <p:extLst>
      <p:ext uri="{BB962C8B-B14F-4D97-AF65-F5344CB8AC3E}">
        <p14:creationId xmlns:p14="http://schemas.microsoft.com/office/powerpoint/2010/main" val="1288387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Obrázek 141">
            <a:extLst>
              <a:ext uri="{FF2B5EF4-FFF2-40B4-BE49-F238E27FC236}">
                <a16:creationId xmlns:a16="http://schemas.microsoft.com/office/drawing/2014/main" id="{EDE6A11F-CCB8-4AAC-8DEB-86C0A785F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1" t="3120" r="3929" b="6406"/>
          <a:stretch/>
        </p:blipFill>
        <p:spPr>
          <a:xfrm>
            <a:off x="2005329" y="2919476"/>
            <a:ext cx="2124000" cy="2088000"/>
          </a:xfrm>
          <a:prstGeom prst="rect">
            <a:avLst/>
          </a:prstGeom>
        </p:spPr>
      </p:pic>
      <p:sp>
        <p:nvSpPr>
          <p:cNvPr id="143" name="Ovál 142">
            <a:extLst>
              <a:ext uri="{FF2B5EF4-FFF2-40B4-BE49-F238E27FC236}">
                <a16:creationId xmlns:a16="http://schemas.microsoft.com/office/drawing/2014/main" id="{768CE433-966B-4889-9E38-68FA576D04B8}"/>
              </a:ext>
            </a:extLst>
          </p:cNvPr>
          <p:cNvSpPr/>
          <p:nvPr/>
        </p:nvSpPr>
        <p:spPr>
          <a:xfrm>
            <a:off x="8353004" y="4233896"/>
            <a:ext cx="181396" cy="190059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Obdélník 143">
                <a:extLst>
                  <a:ext uri="{FF2B5EF4-FFF2-40B4-BE49-F238E27FC236}">
                    <a16:creationId xmlns:a16="http://schemas.microsoft.com/office/drawing/2014/main" id="{16439E62-263D-4E5F-BC19-84D90BBD2F45}"/>
                  </a:ext>
                </a:extLst>
              </p:cNvPr>
              <p:cNvSpPr/>
              <p:nvPr/>
            </p:nvSpPr>
            <p:spPr>
              <a:xfrm>
                <a:off x="1016904" y="5142832"/>
                <a:ext cx="10380931" cy="1261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80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cs-CZ" sz="2800" i="1" dirty="0" smtClean="0">
                        <a:latin typeface="Cambria Math" panose="02040503050406030204" pitchFamily="18" charset="0"/>
                      </a:rPr>
                      <m:t> =4,0 </m:t>
                    </m:r>
                    <m:r>
                      <m:rPr>
                        <m:sty m:val="p"/>
                      </m:rPr>
                      <a:rPr lang="cs-CZ" sz="2800" b="0" i="0" dirty="0" smtClean="0">
                        <a:latin typeface="Cambria Math" panose="02040503050406030204" pitchFamily="18" charset="0"/>
                      </a:rPr>
                      <m:t>kV</m:t>
                    </m:r>
                  </m:oMath>
                </a14:m>
                <a:r>
                  <a:rPr lang="cs-CZ" sz="2800" dirty="0"/>
                  <a:t>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1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cs-CZ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1,9</m:t>
                    </m:r>
                    <m:r>
                      <a:rPr lang="cs-CZ" sz="2800" b="0" i="1" smtClean="0">
                        <a:latin typeface="Cambria Math" panose="02040503050406030204" pitchFamily="18" charset="0"/>
                      </a:rPr>
                      <m:t>·</m:t>
                    </m:r>
                    <m:sSup>
                      <m:sSupPr>
                        <m:ctrlPr>
                          <a:rPr lang="cs-CZ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cs-CZ" sz="28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cs-CZ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cs-CZ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cs-CZ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=1,0 </m:t>
                    </m:r>
                    <m:r>
                      <m:rPr>
                        <m:sty m:val="p"/>
                      </m:rPr>
                      <a:rPr lang="cs-CZ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cs-CZ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m:rPr>
                        <m:sty m:val="p"/>
                      </m:rPr>
                      <a:rPr lang="el-GR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cs-CZ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=12·</m:t>
                    </m:r>
                    <m:sSup>
                      <m:sSupPr>
                        <m:ctrlPr>
                          <a:rPr lang="cs-CZ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m:rPr>
                        <m:sty m:val="p"/>
                      </m:rPr>
                      <a:rPr lang="cs-CZ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lang="cs-CZ" sz="2400" dirty="0"/>
              </a:p>
              <a:p>
                <a:r>
                  <a:rPr lang="cs-CZ" sz="2400" dirty="0"/>
                  <a:t>Vlnové vlastnosti se projeví,		                    Vlnové vlastnosti se neprojeví,</a:t>
                </a:r>
              </a:p>
              <a:p>
                <a:r>
                  <a:rPr lang="cs-CZ" sz="2400" dirty="0">
                    <a:solidFill>
                      <a:srgbClr val="FF0000"/>
                    </a:solidFill>
                  </a:rPr>
                  <a:t>dojde k difrakci na grafitu                                          nedojde k difrakci na grafitu</a:t>
                </a:r>
              </a:p>
            </p:txBody>
          </p:sp>
        </mc:Choice>
        <mc:Fallback xmlns="">
          <p:sp>
            <p:nvSpPr>
              <p:cNvPr id="144" name="Obdélník 143">
                <a:extLst>
                  <a:ext uri="{FF2B5EF4-FFF2-40B4-BE49-F238E27FC236}">
                    <a16:creationId xmlns:a16="http://schemas.microsoft.com/office/drawing/2014/main" id="{16439E62-263D-4E5F-BC19-84D90BBD2F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904" y="5142832"/>
                <a:ext cx="10380931" cy="1261884"/>
              </a:xfrm>
              <a:prstGeom prst="rect">
                <a:avLst/>
              </a:prstGeom>
              <a:blipFill>
                <a:blip r:embed="rId4"/>
                <a:stretch>
                  <a:fillRect l="-940" t="-4831" b="-1014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5034559E-B6D0-443F-9852-45418419EAE3}"/>
                  </a:ext>
                </a:extLst>
              </p:cNvPr>
              <p:cNvSpPr/>
              <p:nvPr/>
            </p:nvSpPr>
            <p:spPr>
              <a:xfrm>
                <a:off x="2493818" y="1814945"/>
                <a:ext cx="6608117" cy="9691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cs-CZ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cs-CZ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𝑒𝑚𝑈</m:t>
                            </m:r>
                          </m:e>
                        </m:rad>
                      </m:den>
                    </m:f>
                    <m:r>
                      <a:rPr lang="cs-CZ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150</m:t>
                            </m:r>
                          </m:num>
                          <m:den>
                            <m:r>
                              <a:rPr lang="cs-CZ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cs-CZ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sty m:val="p"/>
                              </m:rPr>
                              <a:rPr lang="cs-CZ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V</m:t>
                            </m:r>
                          </m:den>
                        </m:f>
                      </m:e>
                    </m:rad>
                    <m:sSup>
                      <m:sSupPr>
                        <m:ctrlP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cs-CZ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a:rPr lang="cs-CZ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cs-CZ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(1)</m:t>
                    </m:r>
                  </m:oMath>
                </a14:m>
                <a:r>
                  <a:rPr lang="cs-CZ" sz="2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5034559E-B6D0-443F-9852-45418419EA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814945"/>
                <a:ext cx="6608117" cy="969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Nadpis 2">
            <a:extLst>
              <a:ext uri="{FF2B5EF4-FFF2-40B4-BE49-F238E27FC236}">
                <a16:creationId xmlns:a16="http://schemas.microsoft.com/office/drawing/2014/main" id="{816D7B72-FD78-41BF-8CB1-0FC7E4BBC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904" y="714786"/>
            <a:ext cx="9651096" cy="598205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70C0"/>
                </a:solidFill>
                <a:latin typeface="+mn-lt"/>
              </a:rPr>
              <a:t>Závěrem</a:t>
            </a:r>
          </a:p>
        </p:txBody>
      </p:sp>
    </p:spTree>
    <p:extLst>
      <p:ext uri="{BB962C8B-B14F-4D97-AF65-F5344CB8AC3E}">
        <p14:creationId xmlns:p14="http://schemas.microsoft.com/office/powerpoint/2010/main" val="2441715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3664" t="17049" r="59966" b="41393"/>
          <a:stretch/>
        </p:blipFill>
        <p:spPr>
          <a:xfrm>
            <a:off x="270769" y="1199291"/>
            <a:ext cx="3858037" cy="342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7713" t="61555" r="64359" b="14012"/>
          <a:stretch/>
        </p:blipFill>
        <p:spPr>
          <a:xfrm>
            <a:off x="4612520" y="839505"/>
            <a:ext cx="4032000" cy="3091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text 4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24232" y="4813134"/>
                <a:ext cx="10580534" cy="1691149"/>
              </a:xfr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>
                <a:normAutofit fontScale="92500"/>
              </a:bodyPr>
              <a:lstStyle/>
              <a:p>
                <a:pPr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𝑠𝑖𝑛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</m:t>
                      </m:r>
                      <m:r>
                        <m:rPr>
                          <m:sty m:val="p"/>
                        </m:rP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dr</m:t>
                      </m:r>
                      <m: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hov</m:t>
                      </m:r>
                      <m: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ý </m:t>
                      </m:r>
                      <m:r>
                        <m:rPr>
                          <m:sty m:val="p"/>
                        </m:rP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rozd</m:t>
                      </m:r>
                      <m: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</m:oMath>
                  </m:oMathPara>
                </a14:m>
                <a:endParaRPr lang="cs-CZ" sz="26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cs-CZ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cs-CZ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m:rPr>
                          <m:sty m:val="p"/>
                        </m:rPr>
                        <a:rPr lang="el-GR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                 </m:t>
                      </m:r>
                      <m:r>
                        <m:rPr>
                          <m:sty m:val="p"/>
                        </m:rP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kde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 1, 2, …   </m:t>
                      </m:r>
                      <m:r>
                        <m:rPr>
                          <m:sty m:val="p"/>
                        </m:rP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maxima</m:t>
                      </m:r>
                      <m: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sv</m:t>
                      </m:r>
                      <m: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ě</m:t>
                      </m:r>
                      <m:r>
                        <m:rPr>
                          <m:sty m:val="p"/>
                        </m:rP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tl</m:t>
                      </m:r>
                      <m: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é </m:t>
                      </m:r>
                      <m:r>
                        <m:rPr>
                          <m:sty m:val="p"/>
                        </m:rP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prou</m:t>
                      </m:r>
                      <m: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ž</m:t>
                      </m:r>
                      <m:r>
                        <m:rPr>
                          <m:sty m:val="p"/>
                        </m:rPr>
                        <a:rPr lang="cs-CZ" sz="2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ky</m:t>
                      </m:r>
                    </m:oMath>
                  </m:oMathPara>
                </a14:m>
                <a:endParaRPr lang="cs-CZ" sz="26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func>
                        <m:funcPr>
                          <m:ctrlPr>
                            <a:rPr lang="cs-CZ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cs-CZ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cs-CZ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cs-CZ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cs-CZ" sz="2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cs-CZ" sz="2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2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cs-CZ" sz="2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sty m:val="p"/>
                            </m:rPr>
                            <a:rPr lang="el-GR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cs-CZ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 </m:t>
                          </m:r>
                          <m: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kde</m:t>
                          </m:r>
                          <m: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cs-CZ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cs-CZ" sz="2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=0, 1, 2, …   </m:t>
                          </m:r>
                          <m:r>
                            <m:rPr>
                              <m:sty m:val="p"/>
                            </m:rP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minima</m:t>
                          </m:r>
                          <m: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r>
                            <m:rPr>
                              <m:sty m:val="p"/>
                            </m:rP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tmav</m:t>
                          </m:r>
                          <m: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é </m:t>
                          </m:r>
                          <m:r>
                            <m:rPr>
                              <m:sty m:val="p"/>
                            </m:rP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prou</m:t>
                          </m:r>
                          <m: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ž</m:t>
                          </m:r>
                          <m:r>
                            <m:rPr>
                              <m:sty m:val="p"/>
                            </m:rPr>
                            <a:rPr lang="cs-CZ" sz="2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ky</m:t>
                          </m:r>
                        </m:e>
                      </m:func>
                    </m:oMath>
                  </m:oMathPara>
                </a14:m>
                <a:endParaRPr lang="cs-CZ" sz="2600" dirty="0">
                  <a:solidFill>
                    <a:schemeClr val="tx1"/>
                  </a:solidFill>
                </a:endParaRPr>
              </a:p>
              <a:p>
                <a:endParaRPr lang="cs-C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Zástupný symbol pro text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24232" y="4813134"/>
                <a:ext cx="10580534" cy="169114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41415" t="62549" r="29814" b="26342"/>
          <a:stretch/>
        </p:blipFill>
        <p:spPr>
          <a:xfrm rot="5400000">
            <a:off x="8599236" y="2135944"/>
            <a:ext cx="3683148" cy="79994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0F22876-ED64-4494-81F1-9F90C37841D2}"/>
              </a:ext>
            </a:extLst>
          </p:cNvPr>
          <p:cNvSpPr/>
          <p:nvPr/>
        </p:nvSpPr>
        <p:spPr>
          <a:xfrm>
            <a:off x="2096063" y="449047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</a:rPr>
              <a:t>Youngův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</a:rPr>
              <a:t>dvojštěrbinový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</a:rPr>
              <a:t> experiment (1801) </a:t>
            </a:r>
          </a:p>
        </p:txBody>
      </p:sp>
    </p:spTree>
    <p:extLst>
      <p:ext uri="{BB962C8B-B14F-4D97-AF65-F5344CB8AC3E}">
        <p14:creationId xmlns:p14="http://schemas.microsoft.com/office/powerpoint/2010/main" val="65038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52382" y="343425"/>
            <a:ext cx="7882121" cy="688259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Fotoelektrický jev (A. Einstein - 1905)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195400" y="4417745"/>
                <a:ext cx="9801200" cy="2198559"/>
              </a:xfr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>
                <a:normAutofit fontScale="62500" lnSpcReduction="20000"/>
              </a:bodyPr>
              <a:lstStyle/>
              <a:p>
                <a:r>
                  <a:rPr lang="cs-CZ" dirty="0"/>
                  <a:t>                                             </a:t>
                </a:r>
              </a:p>
              <a:p>
                <a:pPr>
                  <a:spcBef>
                    <a:spcPts val="600"/>
                  </a:spcBef>
                </a:pPr>
                <a:r>
                  <a:rPr lang="cs-CZ" sz="3400" dirty="0"/>
                  <a:t>                           </a:t>
                </a:r>
                <a14:m>
                  <m:oMath xmlns:m="http://schemas.openxmlformats.org/officeDocument/2006/math">
                    <m:r>
                      <a:rPr lang="cs-CZ" sz="3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cs-CZ" sz="3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3400" i="1">
                        <a:latin typeface="Cambria Math" panose="02040503050406030204" pitchFamily="18" charset="0"/>
                      </a:rPr>
                      <m:t>h𝑓</m:t>
                    </m:r>
                    <m:r>
                      <a:rPr lang="cs-CZ" sz="3400" i="1">
                        <a:latin typeface="Cambria Math" panose="02040503050406030204" pitchFamily="18" charset="0"/>
                      </a:rPr>
                      <m:t>                          </m:t>
                    </m:r>
                    <m:r>
                      <a:rPr lang="cs-CZ" sz="3400" b="0" i="0" smtClean="0">
                        <a:latin typeface="Cambria Math" panose="02040503050406030204" pitchFamily="18" charset="0"/>
                      </a:rPr>
                      <m:t>              </m:t>
                    </m:r>
                    <m:r>
                      <m:rPr>
                        <m:sty m:val="p"/>
                      </m:rPr>
                      <a:rPr lang="cs-CZ" sz="3400">
                        <a:latin typeface="Cambria Math" panose="02040503050406030204" pitchFamily="18" charset="0"/>
                      </a:rPr>
                      <m:t>energie</m:t>
                    </m:r>
                    <m:r>
                      <a:rPr lang="cs-CZ" sz="3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3400">
                        <a:latin typeface="Cambria Math" panose="02040503050406030204" pitchFamily="18" charset="0"/>
                      </a:rPr>
                      <m:t>fotonu</m:t>
                    </m:r>
                    <m:r>
                      <a:rPr lang="cs-CZ" sz="3400">
                        <a:latin typeface="Cambria Math" panose="02040503050406030204" pitchFamily="18" charset="0"/>
                      </a:rPr>
                      <m:t>      </m:t>
                    </m:r>
                  </m:oMath>
                </a14:m>
                <a:endParaRPr lang="cs-CZ" sz="3400" dirty="0"/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cs-CZ" sz="3400">
                        <a:latin typeface="Cambria Math" panose="02040503050406030204" pitchFamily="18" charset="0"/>
                      </a:rPr>
                      <m:t>                                   </m:t>
                    </m:r>
                  </m:oMath>
                </a14:m>
                <a:r>
                  <a:rPr lang="cs-CZ" sz="3400" dirty="0"/>
                  <a:t>                            </a:t>
                </a:r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s-CZ" sz="3400" i="1">
                          <a:latin typeface="Cambria Math" panose="02040503050406030204" pitchFamily="18" charset="0"/>
                        </a:rPr>
                        <m:t>                            </m:t>
                      </m:r>
                      <m:r>
                        <a:rPr lang="cs-CZ" sz="3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cs-CZ" sz="3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400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cs-CZ" sz="34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cs-CZ" sz="3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400" i="1">
                              <a:latin typeface="Cambria Math" panose="02040503050406030204" pitchFamily="18" charset="0"/>
                            </a:rPr>
                            <m:t>h𝑓</m:t>
                          </m:r>
                        </m:num>
                        <m:den>
                          <m:r>
                            <a:rPr lang="cs-CZ" sz="34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cs-CZ" sz="3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3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34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cs-CZ" sz="34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cs-CZ" sz="3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3400">
                          <a:latin typeface="Cambria Math" panose="02040503050406030204" pitchFamily="18" charset="0"/>
                        </a:rPr>
                        <m:t>                 </m:t>
                      </m:r>
                      <m:r>
                        <m:rPr>
                          <m:sty m:val="p"/>
                        </m:rPr>
                        <a:rPr lang="cs-CZ" sz="3400">
                          <a:latin typeface="Cambria Math" panose="02040503050406030204" pitchFamily="18" charset="0"/>
                        </a:rPr>
                        <m:t>velikost</m:t>
                      </m:r>
                      <m:r>
                        <a:rPr lang="cs-CZ" sz="3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3400">
                          <a:latin typeface="Cambria Math" panose="02040503050406030204" pitchFamily="18" charset="0"/>
                        </a:rPr>
                        <m:t>hybnosti</m:t>
                      </m:r>
                      <m:r>
                        <a:rPr lang="cs-CZ" sz="34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3400">
                          <a:latin typeface="Cambria Math" panose="02040503050406030204" pitchFamily="18" charset="0"/>
                        </a:rPr>
                        <m:t>fotonu</m:t>
                      </m:r>
                      <m:r>
                        <a:rPr lang="cs-CZ" sz="34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cs-CZ" sz="3400" dirty="0"/>
              </a:p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3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cs-CZ" sz="3400" i="1" dirty="0"/>
              </a:p>
              <a:p>
                <a:pPr>
                  <a:spcBef>
                    <a:spcPts val="600"/>
                  </a:spcBef>
                </a:pPr>
                <a:r>
                  <a:rPr lang="cs-CZ" sz="3400" dirty="0"/>
                  <a:t>                                   </a:t>
                </a:r>
                <a14:m>
                  <m:oMath xmlns:m="http://schemas.openxmlformats.org/officeDocument/2006/math">
                    <m:r>
                      <a:rPr lang="cs-CZ" sz="3400" b="0" i="0" smtClean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cs-CZ" sz="3400" i="1">
                        <a:latin typeface="Cambria Math" panose="02040503050406030204" pitchFamily="18" charset="0"/>
                      </a:rPr>
                      <m:t>h𝑓</m:t>
                    </m:r>
                    <m:r>
                      <a:rPr lang="cs-CZ" sz="3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cs-CZ" sz="3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3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cs-CZ" sz="34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cs-CZ" sz="3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cs-CZ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3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cs-CZ" sz="3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cs-CZ" sz="3400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cs-CZ" sz="3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sz="3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cs-CZ" sz="3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cs-CZ" sz="3400" i="1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cs-CZ" sz="3400" b="0" i="1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cs-CZ" sz="3400" b="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3400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m:rPr>
                        <m:sty m:val="p"/>
                      </m:rPr>
                      <a:rPr lang="cs-CZ" sz="3400" i="0">
                        <a:latin typeface="Cambria Math" panose="02040503050406030204" pitchFamily="18" charset="0"/>
                      </a:rPr>
                      <m:t>ovnice</m:t>
                    </m:r>
                    <m:r>
                      <a:rPr lang="cs-CZ" sz="3400" i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3400">
                        <a:latin typeface="Cambria Math" panose="02040503050406030204" pitchFamily="18" charset="0"/>
                      </a:rPr>
                      <m:t>fotoelektrick</m:t>
                    </m:r>
                    <m:r>
                      <a:rPr lang="cs-CZ" sz="340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s-CZ" sz="3400">
                        <a:latin typeface="Cambria Math" panose="02040503050406030204" pitchFamily="18" charset="0"/>
                      </a:rPr>
                      <m:t>ho</m:t>
                    </m:r>
                    <m:r>
                      <a:rPr lang="cs-CZ" sz="3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s-CZ" sz="3400">
                        <a:latin typeface="Cambria Math" panose="02040503050406030204" pitchFamily="18" charset="0"/>
                      </a:rPr>
                      <m:t>jevu</m:t>
                    </m:r>
                    <m:r>
                      <a:rPr lang="cs-CZ" sz="3400">
                        <a:latin typeface="Cambria Math" panose="02040503050406030204" pitchFamily="18" charset="0"/>
                      </a:rPr>
                      <m:t>     </m:t>
                    </m:r>
                  </m:oMath>
                </a14:m>
                <a:endParaRPr lang="cs-CZ" sz="3400" dirty="0"/>
              </a:p>
            </p:txBody>
          </p:sp>
        </mc:Choice>
        <mc:Fallback xmlns="">
          <p:sp>
            <p:nvSpPr>
              <p:cNvPr id="3" name="Podnadpis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195400" y="4417745"/>
                <a:ext cx="9801200" cy="219855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42" descr="fotoel"/>
          <p:cNvPicPr>
            <a:picLocks noChangeAspect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t="17497" r="34357" b="69991"/>
          <a:stretch>
            <a:fillRect/>
          </a:stretch>
        </p:blipFill>
        <p:spPr bwMode="auto">
          <a:xfrm>
            <a:off x="695500" y="1875399"/>
            <a:ext cx="5141840" cy="178033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obrázek 47" descr="Albert Einstein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8"/>
          <a:stretch>
            <a:fillRect/>
          </a:stretch>
        </p:blipFill>
        <p:spPr bwMode="auto">
          <a:xfrm>
            <a:off x="10272863" y="1036140"/>
            <a:ext cx="1265301" cy="167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t="15987" r="19330" b="14676"/>
          <a:stretch/>
        </p:blipFill>
        <p:spPr bwMode="auto">
          <a:xfrm>
            <a:off x="6096000" y="1604480"/>
            <a:ext cx="4180276" cy="2588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4292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3801" y="140455"/>
            <a:ext cx="10842173" cy="923108"/>
          </a:xfrm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Ještě jednou </a:t>
            </a:r>
            <a:r>
              <a:rPr lang="cs-CZ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dvojštěbinový</a:t>
            </a:r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experiment</a:t>
            </a:r>
          </a:p>
        </p:txBody>
      </p:sp>
      <p:pic>
        <p:nvPicPr>
          <p:cNvPr id="1027" name="Picture 3" descr="dvojšterbinový%20ex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1367"/>
          <a:stretch>
            <a:fillRect/>
          </a:stretch>
        </p:blipFill>
        <p:spPr bwMode="auto">
          <a:xfrm>
            <a:off x="2996274" y="1437805"/>
            <a:ext cx="5428882" cy="3662436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696686" y="5476875"/>
            <a:ext cx="9726944" cy="109096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just"/>
            <a:r>
              <a:rPr lang="cs-CZ" dirty="0">
                <a:ea typeface="Cambria Math" panose="02040503050406030204" pitchFamily="18" charset="0"/>
              </a:rPr>
              <a:t>Poznámky:  bodová zčernání, … vlnové i částicové chování</a:t>
            </a:r>
          </a:p>
          <a:p>
            <a:pPr algn="just"/>
            <a:r>
              <a:rPr lang="cs-CZ" dirty="0">
                <a:ea typeface="Cambria Math" panose="02040503050406030204" pitchFamily="18" charset="0"/>
              </a:rPr>
              <a:t>difrakční jev vymizí, jestliže můžeme získat informaci o tom, kterou štěrbinou foton prošel, …</a:t>
            </a:r>
          </a:p>
          <a:p>
            <a:pPr algn="just"/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93001087-147C-4CC6-B2E5-6A18691873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90" y="3594208"/>
            <a:ext cx="2328000" cy="18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29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14994" y="243837"/>
            <a:ext cx="9353005" cy="783771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Vlnové vlastnosti částic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dnadpis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801188" y="1341120"/>
                <a:ext cx="10249104" cy="2522957"/>
              </a:xfr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>
                <a:normAutofit fontScale="250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cs-CZ" i="1" dirty="0"/>
              </a:p>
              <a:p>
                <a:pPr algn="l"/>
                <a:r>
                  <a:rPr lang="cs-CZ" sz="112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Světlo:</a:t>
                </a:r>
              </a:p>
              <a:p>
                <a:pPr algn="l"/>
                <a:endParaRPr lang="cs-CZ" sz="9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96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cs-CZ" sz="9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cs-CZ" sz="9600" i="1">
                          <a:latin typeface="Cambria Math" panose="02040503050406030204" pitchFamily="18" charset="0"/>
                        </a:rPr>
                        <m:t>h𝑓</m:t>
                      </m:r>
                      <m:r>
                        <a:rPr lang="cs-CZ" sz="9600" i="1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r>
                        <a:rPr lang="cs-CZ" sz="96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cs-CZ" sz="9600" i="1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cs-CZ" sz="9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96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cs-CZ" sz="9600"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m:rPr>
                          <m:sty m:val="p"/>
                        </m:rPr>
                        <a:rPr lang="cs-CZ" sz="9600">
                          <a:latin typeface="Cambria Math" panose="02040503050406030204" pitchFamily="18" charset="0"/>
                        </a:rPr>
                        <m:t>kvantov</m:t>
                      </m:r>
                      <m:r>
                        <a:rPr lang="cs-CZ" sz="9600">
                          <a:latin typeface="Cambria Math" panose="02040503050406030204" pitchFamily="18" charset="0"/>
                        </a:rPr>
                        <m:t>é </m:t>
                      </m:r>
                      <m:r>
                        <m:rPr>
                          <m:sty m:val="p"/>
                        </m:rPr>
                        <a:rPr lang="cs-CZ" sz="9600">
                          <a:latin typeface="Cambria Math" panose="02040503050406030204" pitchFamily="18" charset="0"/>
                        </a:rPr>
                        <m:t>parametry</m:t>
                      </m:r>
                      <m:r>
                        <a:rPr lang="cs-CZ" sz="96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9600">
                          <a:latin typeface="Cambria Math" panose="02040503050406030204" pitchFamily="18" charset="0"/>
                        </a:rPr>
                        <m:t>fotonu</m:t>
                      </m:r>
                      <m:r>
                        <a:rPr lang="cs-CZ" sz="9600">
                          <a:latin typeface="Cambria Math" panose="02040503050406030204" pitchFamily="18" charset="0"/>
                        </a:rPr>
                        <m:t>            </m:t>
                      </m:r>
                    </m:oMath>
                  </m:oMathPara>
                </a14:m>
                <a:endParaRPr lang="cs-CZ" sz="9600" dirty="0"/>
              </a:p>
              <a:p>
                <a:r>
                  <a:rPr lang="cs-CZ" sz="9600" b="1" dirty="0"/>
                  <a:t> </a:t>
                </a:r>
                <a:endParaRPr lang="cs-CZ" sz="9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96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cs-CZ" sz="9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9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9600" i="1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cs-CZ" sz="9600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cs-CZ" sz="9600" i="1"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a:rPr lang="cs-CZ" sz="9600" b="0" i="1" smtClean="0">
                          <a:latin typeface="Cambria Math" panose="02040503050406030204" pitchFamily="18" charset="0"/>
                        </a:rPr>
                        <m:t>            </m:t>
                      </m:r>
                      <m:r>
                        <a:rPr lang="cs-CZ" sz="9600" i="1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cs-CZ" sz="96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cs-CZ" sz="9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cs-CZ" sz="96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cs-CZ" sz="9600" i="1">
                          <a:latin typeface="Cambria Math" panose="02040503050406030204" pitchFamily="18" charset="0"/>
                        </a:rPr>
                        <m:t>             </m:t>
                      </m:r>
                      <m:r>
                        <m:rPr>
                          <m:sty m:val="p"/>
                        </m:rPr>
                        <a:rPr lang="cs-CZ" sz="9600">
                          <a:latin typeface="Cambria Math" panose="02040503050406030204" pitchFamily="18" charset="0"/>
                        </a:rPr>
                        <m:t>parametry</m:t>
                      </m:r>
                      <m:r>
                        <a:rPr lang="cs-CZ" sz="96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9600">
                          <a:latin typeface="Cambria Math" panose="02040503050406030204" pitchFamily="18" charset="0"/>
                        </a:rPr>
                        <m:t>pro</m:t>
                      </m:r>
                      <m:r>
                        <a:rPr lang="cs-CZ" sz="96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9600">
                          <a:latin typeface="Cambria Math" panose="02040503050406030204" pitchFamily="18" charset="0"/>
                        </a:rPr>
                        <m:t>odpov</m:t>
                      </m:r>
                      <m:r>
                        <a:rPr lang="cs-CZ" sz="9600">
                          <a:latin typeface="Cambria Math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cs-CZ" sz="9600">
                          <a:latin typeface="Cambria Math" panose="02040503050406030204" pitchFamily="18" charset="0"/>
                        </a:rPr>
                        <m:t>daj</m:t>
                      </m:r>
                      <m:r>
                        <a:rPr lang="cs-CZ" sz="9600">
                          <a:latin typeface="Cambria Math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cs-CZ" sz="960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cs-CZ" sz="9600">
                          <a:latin typeface="Cambria Math" panose="02040503050406030204" pitchFamily="18" charset="0"/>
                        </a:rPr>
                        <m:t>í </m:t>
                      </m:r>
                      <m:r>
                        <m:rPr>
                          <m:sty m:val="p"/>
                        </m:rPr>
                        <a:rPr lang="cs-CZ" sz="9600">
                          <a:latin typeface="Cambria Math" panose="02040503050406030204" pitchFamily="18" charset="0"/>
                        </a:rPr>
                        <m:t>vlnu</m:t>
                      </m:r>
                      <m:r>
                        <a:rPr lang="cs-CZ" sz="960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cs-CZ" sz="9600" dirty="0"/>
              </a:p>
              <a:p>
                <a:r>
                  <a:rPr lang="cs-CZ" dirty="0"/>
                  <a:t> </a:t>
                </a:r>
              </a:p>
              <a:p>
                <a:endParaRPr lang="cs-CZ" sz="4200" i="1" dirty="0"/>
              </a:p>
            </p:txBody>
          </p:sp>
        </mc:Choice>
        <mc:Fallback xmlns="">
          <p:sp>
            <p:nvSpPr>
              <p:cNvPr id="3" name="Podnadpis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801188" y="1341120"/>
                <a:ext cx="10249104" cy="2522957"/>
              </a:xfrm>
              <a:blipFill>
                <a:blip r:embed="rId2"/>
                <a:stretch>
                  <a:fillRect l="-118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.. Podstata difrakce Rozptyl elektronů na elektronovém obalu a jádrech Duální povaha elektronového paprsku Louis de Broglie Primární monoenergetický sva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138" y="4132777"/>
            <a:ext cx="2346674" cy="221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dnadpis 3"/>
              <p:cNvSpPr txBox="1">
                <a:spLocks/>
              </p:cNvSpPr>
              <p:nvPr/>
            </p:nvSpPr>
            <p:spPr>
              <a:xfrm>
                <a:off x="801188" y="4229698"/>
                <a:ext cx="7707087" cy="211449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vert="horz" lIns="91440" tIns="45720" rIns="91440" bIns="45720" rtlCol="0">
                <a:normAutofit fontScale="250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cs-CZ" sz="8000" dirty="0"/>
                  <a:t> </a:t>
                </a:r>
              </a:p>
              <a:p>
                <a:pPr algn="just"/>
                <a:r>
                  <a:rPr lang="cs-CZ" sz="1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Louis de </a:t>
                </a:r>
                <a:r>
                  <a:rPr lang="cs-CZ" sz="112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Broglie</a:t>
                </a:r>
                <a:r>
                  <a:rPr lang="cs-CZ" sz="1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(1924</a:t>
                </a:r>
                <a:r>
                  <a:rPr lang="cs-CZ" sz="8600" dirty="0"/>
                  <a:t>)</a:t>
                </a:r>
              </a:p>
              <a:p>
                <a:pPr algn="just"/>
                <a:endParaRPr lang="cs-CZ" sz="960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1200" i="1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cs-CZ" sz="1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1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cs-CZ" sz="1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cs-CZ" sz="1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cs-CZ" sz="11200" b="0" i="0" smtClean="0">
                          <a:latin typeface="Cambria Math" panose="02040503050406030204" pitchFamily="18" charset="0"/>
                        </a:rPr>
                        <m:t>                </m:t>
                      </m:r>
                      <m:r>
                        <m:rPr>
                          <m:sty m:val="p"/>
                        </m:rPr>
                        <a:rPr lang="cs-CZ" sz="11200" b="0" i="0" smtClean="0">
                          <a:latin typeface="Cambria Math" panose="02040503050406030204" pitchFamily="18" charset="0"/>
                        </a:rPr>
                        <m:t>de</m:t>
                      </m:r>
                      <m:r>
                        <a:rPr lang="cs-CZ" sz="1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1200" b="0" i="0" smtClean="0">
                          <a:latin typeface="Cambria Math" panose="02040503050406030204" pitchFamily="18" charset="0"/>
                        </a:rPr>
                        <m:t>Broglieova</m:t>
                      </m:r>
                      <m:r>
                        <a:rPr lang="cs-CZ" sz="11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cs-CZ" sz="11200" b="0" i="0" smtClean="0">
                          <a:latin typeface="Cambria Math" panose="02040503050406030204" pitchFamily="18" charset="0"/>
                        </a:rPr>
                        <m:t>vlnov</m:t>
                      </m:r>
                      <m:r>
                        <a:rPr lang="cs-CZ" sz="11200" b="0" i="0" smtClean="0">
                          <a:latin typeface="Cambria Math" panose="02040503050406030204" pitchFamily="18" charset="0"/>
                        </a:rPr>
                        <m:t>á </m:t>
                      </m:r>
                      <m:r>
                        <m:rPr>
                          <m:sty m:val="p"/>
                        </m:rPr>
                        <a:rPr lang="cs-CZ" sz="112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cs-CZ" sz="11200" b="0" i="0" smtClean="0">
                          <a:latin typeface="Cambria Math" panose="02040503050406030204" pitchFamily="18" charset="0"/>
                        </a:rPr>
                        <m:t>é</m:t>
                      </m:r>
                      <m:r>
                        <m:rPr>
                          <m:sty m:val="p"/>
                        </m:rPr>
                        <a:rPr lang="cs-CZ" sz="11200" b="0" i="0" smtClean="0">
                          <a:latin typeface="Cambria Math" panose="02040503050406030204" pitchFamily="18" charset="0"/>
                        </a:rPr>
                        <m:t>lka</m:t>
                      </m:r>
                    </m:oMath>
                  </m:oMathPara>
                </a14:m>
                <a:endParaRPr lang="cs-CZ" sz="11200" dirty="0"/>
              </a:p>
              <a:p>
                <a:pPr algn="just"/>
                <a:r>
                  <a:rPr lang="cs-CZ" sz="7400" dirty="0"/>
                  <a:t> </a:t>
                </a:r>
                <a14:m>
                  <m:oMath xmlns:m="http://schemas.openxmlformats.org/officeDocument/2006/math">
                    <m:r>
                      <a:rPr lang="cs-CZ" sz="7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cs-CZ" sz="7400" dirty="0"/>
              </a:p>
            </p:txBody>
          </p:sp>
        </mc:Choice>
        <mc:Fallback xmlns="">
          <p:sp>
            <p:nvSpPr>
              <p:cNvPr id="5" name="Podnadpis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188" y="4229698"/>
                <a:ext cx="7707087" cy="2114498"/>
              </a:xfrm>
              <a:prstGeom prst="rect">
                <a:avLst/>
              </a:prstGeom>
              <a:blipFill>
                <a:blip r:embed="rId4"/>
                <a:stretch>
                  <a:fillRect l="-1581" b="-17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CE207B23-EA4F-48A1-A6A4-474CA7347A0C}"/>
              </a:ext>
            </a:extLst>
          </p:cNvPr>
          <p:cNvSpPr/>
          <p:nvPr/>
        </p:nvSpPr>
        <p:spPr>
          <a:xfrm>
            <a:off x="3893574" y="2015613"/>
            <a:ext cx="6420465" cy="1622322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663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8B3A7C6C-2A70-404C-B64B-61468AB81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644" y="1461866"/>
            <a:ext cx="45001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u="sng" dirty="0"/>
              <a:t>A. </a:t>
            </a:r>
            <a:r>
              <a:rPr lang="en-GB" sz="2800" u="sng" dirty="0" err="1"/>
              <a:t>Tomomura</a:t>
            </a:r>
            <a:r>
              <a:rPr lang="en-GB" sz="2800" u="sng" dirty="0"/>
              <a:t>, </a:t>
            </a:r>
            <a:r>
              <a:rPr lang="cs-CZ" sz="2800" u="sng" dirty="0"/>
              <a:t>Japonsko 1984</a:t>
            </a:r>
          </a:p>
        </p:txBody>
      </p:sp>
      <p:pic>
        <p:nvPicPr>
          <p:cNvPr id="5" name="Picture 10" descr="Dvousterbina">
            <a:extLst>
              <a:ext uri="{FF2B5EF4-FFF2-40B4-BE49-F238E27FC236}">
                <a16:creationId xmlns:a16="http://schemas.microsoft.com/office/drawing/2014/main" id="{D3BFA135-0949-4875-9F3A-244EF31D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9295" y="1239755"/>
            <a:ext cx="388302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8">
            <a:extLst>
              <a:ext uri="{FF2B5EF4-FFF2-40B4-BE49-F238E27FC236}">
                <a16:creationId xmlns:a16="http://schemas.microsoft.com/office/drawing/2014/main" id="{40BA2161-0713-4DA8-B001-5DBAE4BE0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645" y="3429000"/>
            <a:ext cx="4721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/>
              <a:t>Nejkrásnější fyzikální experiment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70DBE84-6DA9-4A58-A47F-718A63471E33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475409"/>
            <a:ext cx="10515600" cy="6145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Dvojštěrbinový</a:t>
            </a:r>
            <a:r>
              <a:rPr lang="cs-CZ" alt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experiment s elektrony</a:t>
            </a:r>
          </a:p>
        </p:txBody>
      </p:sp>
      <p:sp>
        <p:nvSpPr>
          <p:cNvPr id="9" name="TextovéPole 10">
            <a:extLst>
              <a:ext uri="{FF2B5EF4-FFF2-40B4-BE49-F238E27FC236}">
                <a16:creationId xmlns:a16="http://schemas.microsoft.com/office/drawing/2014/main" id="{9F6DA44D-6F36-4C7A-AB25-9C1766090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415" y="2373921"/>
            <a:ext cx="47214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Jeden elektron po druhém!   </a:t>
            </a:r>
          </a:p>
        </p:txBody>
      </p:sp>
      <p:sp>
        <p:nvSpPr>
          <p:cNvPr id="2" name="Obdélník 1"/>
          <p:cNvSpPr/>
          <p:nvPr/>
        </p:nvSpPr>
        <p:spPr>
          <a:xfrm>
            <a:off x="7579005" y="2644259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 </a:t>
            </a:r>
            <a:endParaRPr lang="cs-CZ" dirty="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5AB99BE3-DD8D-473C-8B79-6B17B78C5ACB}"/>
              </a:ext>
            </a:extLst>
          </p:cNvPr>
          <p:cNvCxnSpPr>
            <a:cxnSpLocks/>
          </p:cNvCxnSpPr>
          <p:nvPr/>
        </p:nvCxnSpPr>
        <p:spPr>
          <a:xfrm>
            <a:off x="1741714" y="1461866"/>
            <a:ext cx="0" cy="4477380"/>
          </a:xfrm>
          <a:prstGeom prst="straightConnector1">
            <a:avLst/>
          </a:prstGeom>
          <a:ln w="9525">
            <a:solidFill>
              <a:schemeClr val="bg2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084BC4E-821A-41B6-BFC2-0BC6B3CC4E91}"/>
              </a:ext>
            </a:extLst>
          </p:cNvPr>
          <p:cNvSpPr txBox="1"/>
          <p:nvPr/>
        </p:nvSpPr>
        <p:spPr>
          <a:xfrm>
            <a:off x="905695" y="342900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1,5 m</a:t>
            </a:r>
          </a:p>
        </p:txBody>
      </p:sp>
    </p:spTree>
    <p:extLst>
      <p:ext uri="{BB962C8B-B14F-4D97-AF65-F5344CB8AC3E}">
        <p14:creationId xmlns:p14="http://schemas.microsoft.com/office/powerpoint/2010/main" val="3321558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oto of Richard Feynman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32" y="4408684"/>
            <a:ext cx="11557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52" descr="v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b="2820"/>
          <a:stretch>
            <a:fillRect/>
          </a:stretch>
        </p:blipFill>
        <p:spPr bwMode="auto">
          <a:xfrm>
            <a:off x="2536724" y="1835716"/>
            <a:ext cx="5022262" cy="220783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6" name="Picture 2" descr="https://upload.wikimedia.org/wikipedia/commons/8/82/Fullerene-C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09" y="2566604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36724" y="4597783"/>
            <a:ext cx="90456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cs-CZ" sz="2400" b="1" dirty="0">
                <a:ea typeface="Cambria Math" panose="02040503050406030204" pitchFamily="18" charset="0"/>
              </a:rPr>
              <a:t>Richard </a:t>
            </a:r>
            <a:r>
              <a:rPr lang="cs-CZ" sz="2400" b="1" dirty="0" err="1">
                <a:ea typeface="Cambria Math" panose="02040503050406030204" pitchFamily="18" charset="0"/>
              </a:rPr>
              <a:t>Feynman</a:t>
            </a:r>
            <a:r>
              <a:rPr lang="cs-CZ" sz="2400" b="1" dirty="0">
                <a:ea typeface="Cambria Math" panose="02040503050406030204" pitchFamily="18" charset="0"/>
              </a:rPr>
              <a:t> </a:t>
            </a:r>
            <a:r>
              <a:rPr lang="cs-CZ" sz="2400" dirty="0">
                <a:ea typeface="Cambria Math" panose="02040503050406030204" pitchFamily="18" charset="0"/>
              </a:rPr>
              <a:t>(1918–1988): </a:t>
            </a:r>
            <a:r>
              <a:rPr lang="cs-CZ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Budeme zkoumat jev, který nelze vysvětlit žádným klasickým způsobem a který tvoří </a:t>
            </a:r>
            <a:r>
              <a:rPr lang="cs-CZ" sz="2400" b="1" dirty="0">
                <a:ea typeface="Cambria Math" panose="02040503050406030204" pitchFamily="18" charset="0"/>
                <a:cs typeface="Times New Roman" panose="02020603050405020304" pitchFamily="18" charset="0"/>
              </a:rPr>
              <a:t>samu podstatu kvantové mechaniky</a:t>
            </a:r>
            <a:r>
              <a:rPr lang="cs-CZ" sz="2400" dirty="0">
                <a:ea typeface="Cambria Math" panose="02040503050406030204" pitchFamily="18" charset="0"/>
                <a:cs typeface="Times New Roman" panose="02020603050405020304" pitchFamily="18" charset="0"/>
              </a:rPr>
              <a:t>. Obsahuje vlastně celou a jedinou záhadu. Tuto záhadu nemůžeme vysvětlit. Můžeme si jen říct, jak to funguje, a tím si ozřejmíme základní zvláštnosti kvantové mechaniky“</a:t>
            </a:r>
            <a:r>
              <a:rPr lang="cs-CZ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cs-CZ" sz="2400" dirty="0">
              <a:ea typeface="Times New Roman" panose="02020603050405020304" pitchFamily="18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8153400" y="2004245"/>
            <a:ext cx="3200400" cy="4172718"/>
          </a:xfrm>
        </p:spPr>
        <p:txBody>
          <a:bodyPr/>
          <a:lstStyle/>
          <a:p>
            <a:r>
              <a:rPr lang="cs-CZ" dirty="0"/>
              <a:t>1999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4EED2D3-7497-4A13-B9E4-7F0CAFB81CD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475409"/>
            <a:ext cx="10515600" cy="6145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Znovu </a:t>
            </a:r>
            <a:r>
              <a:rPr lang="cs-CZ" altLang="cs-CZ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dvojštěrbinový</a:t>
            </a:r>
            <a:r>
              <a:rPr lang="cs-CZ" alt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499584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ifrakc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8" t="17065" r="11641" b="68263"/>
          <a:stretch>
            <a:fillRect/>
          </a:stretch>
        </p:blipFill>
        <p:spPr>
          <a:xfrm>
            <a:off x="2640014" y="2205038"/>
            <a:ext cx="5826125" cy="2659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8692" name="Picture 4" descr="Difrak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0" t="32147" r="11641" b="51991"/>
          <a:stretch>
            <a:fillRect/>
          </a:stretch>
        </p:blipFill>
        <p:spPr bwMode="auto">
          <a:xfrm>
            <a:off x="2711450" y="2205039"/>
            <a:ext cx="5894388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8693" name="Picture 5" descr="Difrak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7" t="47626" r="11641" b="36513"/>
          <a:stretch>
            <a:fillRect/>
          </a:stretch>
        </p:blipFill>
        <p:spPr bwMode="auto">
          <a:xfrm>
            <a:off x="2855913" y="2276476"/>
            <a:ext cx="575310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8694" name="Picture 6" descr="Difrak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6" t="63103" r="11641" b="21034"/>
          <a:stretch>
            <a:fillRect/>
          </a:stretch>
        </p:blipFill>
        <p:spPr bwMode="auto">
          <a:xfrm>
            <a:off x="2927350" y="2276475"/>
            <a:ext cx="5608638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8695" name="Picture 7" descr="Difrak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7" t="78581" r="11641" b="5556"/>
          <a:stretch>
            <a:fillRect/>
          </a:stretch>
        </p:blipFill>
        <p:spPr bwMode="auto">
          <a:xfrm>
            <a:off x="2927350" y="2274888"/>
            <a:ext cx="574675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9E5790B9-D2AF-4DDE-B674-FB62210FE660}"/>
              </a:ext>
            </a:extLst>
          </p:cNvPr>
          <p:cNvSpPr txBox="1">
            <a:spLocks noChangeArrowheads="1"/>
          </p:cNvSpPr>
          <p:nvPr/>
        </p:nvSpPr>
        <p:spPr>
          <a:xfrm>
            <a:off x="846909" y="487045"/>
            <a:ext cx="10515600" cy="8078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Animace </a:t>
            </a:r>
            <a:r>
              <a:rPr lang="cs-CZ" altLang="cs-CZ" sz="32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dvojštěrbinového</a:t>
            </a:r>
            <a:r>
              <a:rPr lang="cs-CZ" altLang="cs-CZ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experimentu</a:t>
            </a:r>
          </a:p>
        </p:txBody>
      </p:sp>
    </p:spTree>
    <p:extLst>
      <p:ext uri="{BB962C8B-B14F-4D97-AF65-F5344CB8AC3E}">
        <p14:creationId xmlns:p14="http://schemas.microsoft.com/office/powerpoint/2010/main" val="57374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</TotalTime>
  <Words>950</Words>
  <Application>Microsoft Office PowerPoint</Application>
  <PresentationFormat>Širokoúhlá obrazovka</PresentationFormat>
  <Paragraphs>127</Paragraphs>
  <Slides>27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Symbol</vt:lpstr>
      <vt:lpstr>Times New Roman</vt:lpstr>
      <vt:lpstr>Verdana</vt:lpstr>
      <vt:lpstr>Motiv Office</vt:lpstr>
      <vt:lpstr>Prezentace aplikace PowerPoint</vt:lpstr>
      <vt:lpstr>Prezentace aplikace PowerPoint</vt:lpstr>
      <vt:lpstr>Prezentace aplikace PowerPoint</vt:lpstr>
      <vt:lpstr>Fotoelektrický jev (A. Einstein - 1905) </vt:lpstr>
      <vt:lpstr>Ještě jednou dvojštěbinový experiment</vt:lpstr>
      <vt:lpstr>Vlnové vlastnosti částic</vt:lpstr>
      <vt:lpstr>Prezentace aplikace PowerPoint</vt:lpstr>
      <vt:lpstr>Prezentace aplikace PowerPoint</vt:lpstr>
      <vt:lpstr>Prezentace aplikace PowerPoint</vt:lpstr>
      <vt:lpstr>Prezentace aplikace PowerPoint</vt:lpstr>
      <vt:lpstr>Kdy přechází kvantový svět v klasický?</vt:lpstr>
      <vt:lpstr>Kdy přechází kvantový svět v klasický?</vt:lpstr>
      <vt:lpstr>Prezentace aplikace PowerPoint</vt:lpstr>
      <vt:lpstr>Kdy přechází kvantový svět v klasický?</vt:lpstr>
      <vt:lpstr>Přehled difrakčních experimentů </vt:lpstr>
      <vt:lpstr>interference elektronových vln při odrazu od pravidelně uspořádaných atomů na povrchu krystalu niklu</vt:lpstr>
      <vt:lpstr>G. P. Thomson – 1927 , 1928 difrakce elektronů odrazem od jednotlivých krystalových rovin</vt:lpstr>
      <vt:lpstr>Prezentace aplikace PowerPoint</vt:lpstr>
      <vt:lpstr>Realizace dvojštěrbin</vt:lpstr>
      <vt:lpstr>Schéma pomůcky Elektronová difrakce (Grant: I KAP II) </vt:lpstr>
      <vt:lpstr>Prezentace aplikace PowerPoint</vt:lpstr>
      <vt:lpstr>Prezentace aplikace PowerPoint</vt:lpstr>
      <vt:lpstr>λ/d≐D/2L→ λ≐d D/2L</vt:lpstr>
      <vt:lpstr>Prezentace aplikace PowerPoint</vt:lpstr>
      <vt:lpstr>Urychlení elektronu elektrickým polem</vt:lpstr>
      <vt:lpstr>Urychlení elektronu elektrickým polem</vt:lpstr>
      <vt:lpstr>Závěrem</vt:lpstr>
    </vt:vector>
  </TitlesOfParts>
  <Company>GVM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Demonstrace vlnových a částicových vlastností elektronů</dc:title>
  <dc:creator>Aleš Trojánek</dc:creator>
  <cp:lastModifiedBy>Trojánková Jitka</cp:lastModifiedBy>
  <cp:revision>198</cp:revision>
  <dcterms:created xsi:type="dcterms:W3CDTF">2022-05-20T08:42:30Z</dcterms:created>
  <dcterms:modified xsi:type="dcterms:W3CDTF">2022-08-21T16:15:08Z</dcterms:modified>
</cp:coreProperties>
</file>