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92" r:id="rId4"/>
    <p:sldId id="259" r:id="rId5"/>
    <p:sldId id="305" r:id="rId6"/>
    <p:sldId id="258" r:id="rId7"/>
    <p:sldId id="285" r:id="rId8"/>
    <p:sldId id="286" r:id="rId9"/>
    <p:sldId id="287" r:id="rId10"/>
    <p:sldId id="293" r:id="rId11"/>
    <p:sldId id="294" r:id="rId12"/>
    <p:sldId id="295" r:id="rId13"/>
    <p:sldId id="306" r:id="rId14"/>
    <p:sldId id="296" r:id="rId15"/>
    <p:sldId id="307" r:id="rId16"/>
    <p:sldId id="309" r:id="rId17"/>
    <p:sldId id="284" r:id="rId18"/>
    <p:sldId id="289" r:id="rId19"/>
    <p:sldId id="288" r:id="rId20"/>
  </p:sldIdLst>
  <p:sldSz cx="12192000" cy="6858000"/>
  <p:notesSz cx="6858000" cy="9144000"/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/>
    <p:restoredTop sz="94660"/>
  </p:normalViewPr>
  <p:slideViewPr>
    <p:cSldViewPr snapToGrid="0" showGuides="1">
      <p:cViewPr varScale="1">
        <p:scale>
          <a:sx n="83" d="100"/>
          <a:sy n="83" d="100"/>
        </p:scale>
        <p:origin x="68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Obdélník 14"/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Obdélník 16"/>
          <p:cNvSpPr/>
          <p:nvPr/>
        </p:nvSpPr>
        <p:spPr bwMode="auto">
          <a:xfrm>
            <a:off x="1320800" y="0"/>
            <a:ext cx="24288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522413" y="0"/>
            <a:ext cx="306388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Přímá spojovací čára 23"/>
          <p:cNvSpPr>
            <a:spLocks noChangeShapeType="1"/>
          </p:cNvSpPr>
          <p:nvPr/>
        </p:nvSpPr>
        <p:spPr bwMode="auto">
          <a:xfrm>
            <a:off x="230187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Přímá spojovací čára 2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1215231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Elipsa 27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 bwMode="auto">
          <a:xfrm>
            <a:off x="1746250" y="4867275"/>
            <a:ext cx="85566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Elipsa 29"/>
          <p:cNvSpPr/>
          <p:nvPr/>
        </p:nvSpPr>
        <p:spPr bwMode="auto">
          <a:xfrm>
            <a:off x="1454150" y="5500688"/>
            <a:ext cx="184150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Elipsa 30"/>
          <p:cNvSpPr/>
          <p:nvPr/>
        </p:nvSpPr>
        <p:spPr bwMode="auto">
          <a:xfrm>
            <a:off x="2219325" y="5788025"/>
            <a:ext cx="365125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Elipsa 31"/>
          <p:cNvSpPr/>
          <p:nvPr/>
        </p:nvSpPr>
        <p:spPr>
          <a:xfrm>
            <a:off x="2540000" y="4495800"/>
            <a:ext cx="48736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Nadpis 7"/>
          <p:cNvSpPr>
            <a:spLocks noGrp="1"/>
          </p:cNvSpPr>
          <p:nvPr>
            <p:ph type="ctrTitle" hasCustomPrompt="1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fontAlgn="base"/>
            <a:r>
              <a:rPr lang="cs-CZ" strike="noStrike" noProof="1"/>
              <a:t>Klepnutím lze upravit styl předlohy podnadpisů.</a:t>
            </a:r>
            <a:endParaRPr lang="en-US" strike="noStrike" noProof="1"/>
          </a:p>
        </p:txBody>
      </p:sp>
      <p:sp>
        <p:nvSpPr>
          <p:cNvPr id="33" name="Zástupný symbol pro datum 27"/>
          <p:cNvSpPr>
            <a:spLocks noGrp="1"/>
          </p:cNvSpPr>
          <p:nvPr>
            <p:ph type="dt" sz="half" idx="2"/>
          </p:nvPr>
        </p:nvSpPr>
        <p:spPr bwMode="auto">
          <a:xfrm rot="5400000">
            <a:off x="10733088" y="1111250"/>
            <a:ext cx="2286000" cy="508000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25D7976-CAA8-45C0-8B7E-761E3C0D0DE7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Zástupný symbol pro zápatí 16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10045700" y="4117975"/>
            <a:ext cx="3657600" cy="511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Zástupný symbol pro číslo snímku 28"/>
          <p:cNvSpPr>
            <a:spLocks noGrp="1"/>
          </p:cNvSpPr>
          <p:nvPr>
            <p:ph type="sldNum" sz="quarter" idx="4"/>
          </p:nvPr>
        </p:nvSpPr>
        <p:spPr bwMode="auto">
          <a:xfrm>
            <a:off x="1766888" y="4929188"/>
            <a:ext cx="812800" cy="517525"/>
          </a:xfrm>
          <a:prstGeom prst="rect">
            <a:avLst/>
          </a:prstGeom>
        </p:spPr>
        <p:txBody>
          <a:bodyPr vert="horz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 hasCustomPrompt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13" name="Zástupný symbol pro datum 6"/>
          <p:cNvSpPr>
            <a:spLocks noGrp="1"/>
          </p:cNvSpPr>
          <p:nvPr>
            <p:ph type="dt" sz="half" idx="2"/>
          </p:nvPr>
        </p:nvSpPr>
        <p:spPr>
          <a:xfrm rot="5400000">
            <a:off x="10454481" y="1018381"/>
            <a:ext cx="2011363" cy="511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38547AB-7528-4D38-90D0-62637E8E8A6A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Zástupný symbol pro číslo snímku 8"/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rtlCol="0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  <p:sp>
        <p:nvSpPr>
          <p:cNvPr id="17" name="Zástupný symbol pro zápatí 9"/>
          <p:cNvSpPr>
            <a:spLocks noGrp="1"/>
          </p:cNvSpPr>
          <p:nvPr>
            <p:ph type="ftr" sz="quarter" idx="3"/>
          </p:nvPr>
        </p:nvSpPr>
        <p:spPr>
          <a:xfrm rot="5400000">
            <a:off x="9853613" y="3675063"/>
            <a:ext cx="3200400" cy="48895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Obdélník 14"/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Obdélník 16"/>
          <p:cNvSpPr/>
          <p:nvPr/>
        </p:nvSpPr>
        <p:spPr bwMode="auto">
          <a:xfrm>
            <a:off x="1320800" y="0"/>
            <a:ext cx="242888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522413" y="0"/>
            <a:ext cx="306388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Přímá spojovací čára 23"/>
          <p:cNvSpPr>
            <a:spLocks noChangeShapeType="1"/>
          </p:cNvSpPr>
          <p:nvPr/>
        </p:nvSpPr>
        <p:spPr bwMode="auto">
          <a:xfrm>
            <a:off x="230187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Přímá spojovací čára 2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Obdélník 2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Elipsa 2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Elipsa 27"/>
          <p:cNvSpPr/>
          <p:nvPr/>
        </p:nvSpPr>
        <p:spPr bwMode="auto">
          <a:xfrm>
            <a:off x="1766888" y="4867275"/>
            <a:ext cx="854075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Elipsa 28"/>
          <p:cNvSpPr/>
          <p:nvPr/>
        </p:nvSpPr>
        <p:spPr bwMode="auto">
          <a:xfrm>
            <a:off x="1454150" y="5500688"/>
            <a:ext cx="184150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Elipsa 29"/>
          <p:cNvSpPr/>
          <p:nvPr/>
        </p:nvSpPr>
        <p:spPr bwMode="auto">
          <a:xfrm>
            <a:off x="2219325" y="5791200"/>
            <a:ext cx="365125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Elipsa 30"/>
          <p:cNvSpPr/>
          <p:nvPr/>
        </p:nvSpPr>
        <p:spPr bwMode="auto">
          <a:xfrm>
            <a:off x="2505075" y="4479925"/>
            <a:ext cx="48736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Přímá spojovací čára 31"/>
          <p:cNvSpPr>
            <a:spLocks noChangeShapeType="1"/>
          </p:cNvSpPr>
          <p:nvPr/>
        </p:nvSpPr>
        <p:spPr bwMode="auto">
          <a:xfrm>
            <a:off x="1213008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048000" y="5010150"/>
            <a:ext cx="82296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fontAlgn="base"/>
            <a:r>
              <a:rPr lang="cs-CZ" strike="noStrike" noProof="1"/>
              <a:t>Klepnutím lze upravit styly předlohy textu.</a:t>
            </a:r>
          </a:p>
        </p:txBody>
      </p:sp>
      <p:sp>
        <p:nvSpPr>
          <p:cNvPr id="33" name="Zástupný symbol pro datum 3"/>
          <p:cNvSpPr>
            <a:spLocks noGrp="1"/>
          </p:cNvSpPr>
          <p:nvPr>
            <p:ph type="dt" sz="half" idx="2"/>
          </p:nvPr>
        </p:nvSpPr>
        <p:spPr bwMode="auto">
          <a:xfrm rot="5400000">
            <a:off x="10731500" y="1106488"/>
            <a:ext cx="2286000" cy="508000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F2C4A09-5579-4B27-9808-87DE647ADAB7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Zástupný symbol pro zápatí 4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10046494" y="4114006"/>
            <a:ext cx="3657600" cy="512763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Zástupný symbol pro číslo snímku 5"/>
          <p:cNvSpPr>
            <a:spLocks noGrp="1"/>
          </p:cNvSpPr>
          <p:nvPr>
            <p:ph type="sldNum" sz="quarter" idx="4"/>
          </p:nvPr>
        </p:nvSpPr>
        <p:spPr bwMode="auto">
          <a:xfrm>
            <a:off x="1787525" y="4929188"/>
            <a:ext cx="812800" cy="517525"/>
          </a:xfrm>
          <a:prstGeom prst="rect">
            <a:avLst/>
          </a:prstGeom>
        </p:spPr>
        <p:txBody>
          <a:bodyPr vert="horz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 hasCustomPrompt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 hasCustomPrompt="1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273050"/>
            <a:ext cx="100584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 hasCustomPrompt="1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 hasCustomPrompt="1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 hasCustomPrompt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cs-CZ" strike="noStrike" noProof="1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 hasCustomPrompt="1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cs-CZ" strike="noStrike" noProof="1"/>
              <a:t>Klepnutím lze upravit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13" name="Zástupný symbol pro datum 5"/>
          <p:cNvSpPr>
            <a:spLocks noGrp="1"/>
          </p:cNvSpPr>
          <p:nvPr>
            <p:ph type="dt" sz="half" idx="2"/>
          </p:nvPr>
        </p:nvSpPr>
        <p:spPr>
          <a:xfrm rot="5400000">
            <a:off x="10454481" y="1018381"/>
            <a:ext cx="2011363" cy="511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84B7D39-3D73-464E-9251-EFC1CB407F2A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Zástupný symbol pro číslo snímku 6"/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rtlCol="0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  <p:sp>
        <p:nvSpPr>
          <p:cNvPr id="17" name="Zástupný symbol pro zápatí 7"/>
          <p:cNvSpPr>
            <a:spLocks noGrp="1"/>
          </p:cNvSpPr>
          <p:nvPr>
            <p:ph type="ftr" sz="quarter" idx="3"/>
          </p:nvPr>
        </p:nvSpPr>
        <p:spPr>
          <a:xfrm rot="5400000">
            <a:off x="9853613" y="3675063"/>
            <a:ext cx="3200400" cy="48895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825658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Přímá spojovací čára 17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10875963" y="5715000"/>
            <a:ext cx="730250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 rot="5400000">
            <a:off x="5547360" y="3124200"/>
            <a:ext cx="6309360" cy="6096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 hasCustomPrompt="1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fontAlgn="base"/>
            <a:r>
              <a:rPr lang="cs-CZ" strike="noStrike" noProof="1"/>
              <a:t>Klepnutím lze upravit styly předlohy textu.</a:t>
            </a: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 hasCustomPrompt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fontAlgn="base"/>
            <a:r>
              <a:rPr lang="cs-CZ" strike="noStrike" noProof="1"/>
              <a:t>Klepnutím lze upravit styly předlohy textu.</a:t>
            </a:r>
          </a:p>
          <a:p>
            <a:pPr lvl="1" fontAlgn="base"/>
            <a:r>
              <a:rPr lang="cs-CZ" strike="noStrike" noProof="1"/>
              <a:t>Druhá úroveň</a:t>
            </a:r>
          </a:p>
          <a:p>
            <a:pPr lvl="2" fontAlgn="base"/>
            <a:r>
              <a:rPr lang="cs-CZ" strike="noStrike" noProof="1"/>
              <a:t>Třetí úroveň</a:t>
            </a:r>
          </a:p>
          <a:p>
            <a:pPr lvl="3" fontAlgn="base"/>
            <a:r>
              <a:rPr lang="cs-CZ" strike="noStrike" noProof="1"/>
              <a:t>Čtvrtá úroveň</a:t>
            </a:r>
          </a:p>
          <a:p>
            <a:pPr lvl="4" fontAlgn="base"/>
            <a:r>
              <a:rPr lang="cs-CZ" strike="noStrike" noProof="1"/>
              <a:t>Pátá úroveň</a:t>
            </a:r>
            <a:endParaRPr lang="en-US" strike="noStrike" noProof="1"/>
          </a:p>
        </p:txBody>
      </p:sp>
      <p:sp>
        <p:nvSpPr>
          <p:cNvPr id="24" name="Zástupný symbol pro datum 20"/>
          <p:cNvSpPr>
            <a:spLocks noGrp="1"/>
          </p:cNvSpPr>
          <p:nvPr>
            <p:ph type="dt" sz="half" idx="12"/>
          </p:nvPr>
        </p:nvSpPr>
        <p:spPr>
          <a:xfrm rot="5400000">
            <a:off x="10454481" y="1018381"/>
            <a:ext cx="2011363" cy="511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8A507E5-2B8D-4F58-BC0F-823FEEAE5C84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rtlCol="0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  <p:sp>
        <p:nvSpPr>
          <p:cNvPr id="26" name="Zástupný symbol pro zápatí 22"/>
          <p:cNvSpPr>
            <a:spLocks noGrp="1"/>
          </p:cNvSpPr>
          <p:nvPr>
            <p:ph type="ftr" sz="quarter" idx="3"/>
          </p:nvPr>
        </p:nvSpPr>
        <p:spPr>
          <a:xfrm rot="5400000">
            <a:off x="9853613" y="3675063"/>
            <a:ext cx="3200400" cy="48895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10875963" y="5715000"/>
            <a:ext cx="730250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825658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 rot="5400000">
            <a:off x="5518404" y="3124200"/>
            <a:ext cx="6309360" cy="6096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cs-CZ" sz="3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Klepnutím na ikonu přidáte obrázek.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fontAlgn="base"/>
            <a:r>
              <a:rPr lang="cs-CZ" strike="noStrike" noProof="1"/>
              <a:t>Klepnutím lze upravit styly předlohy textu.</a:t>
            </a:r>
          </a:p>
        </p:txBody>
      </p:sp>
      <p:sp>
        <p:nvSpPr>
          <p:cNvPr id="24" name="Zástupný symbol pro datum 16"/>
          <p:cNvSpPr>
            <a:spLocks noGrp="1"/>
          </p:cNvSpPr>
          <p:nvPr>
            <p:ph type="dt" sz="half" idx="12"/>
          </p:nvPr>
        </p:nvSpPr>
        <p:spPr>
          <a:xfrm rot="5400000">
            <a:off x="10454481" y="1018381"/>
            <a:ext cx="2011363" cy="511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DA3403F-2110-4333-B00D-10FFFBF34D5D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rtlCol="0" anchor="ctr"/>
          <a:lstStyle/>
          <a:p>
            <a:pPr algn="ctr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/>
          </a:p>
        </p:txBody>
      </p:sp>
      <p:sp>
        <p:nvSpPr>
          <p:cNvPr id="26" name="Zástupný symbol pro zápatí 20"/>
          <p:cNvSpPr>
            <a:spLocks noGrp="1"/>
          </p:cNvSpPr>
          <p:nvPr>
            <p:ph type="ftr" sz="quarter" idx="3"/>
          </p:nvPr>
        </p:nvSpPr>
        <p:spPr>
          <a:xfrm rot="5400000">
            <a:off x="9853613" y="3675063"/>
            <a:ext cx="3200400" cy="488950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fontAlgn="base"/>
            <a:r>
              <a:rPr lang="cs-CZ" strike="noStrike" noProof="1"/>
              <a:t>Klepnutím lze upravit styl předlohy nadpisů.</a:t>
            </a:r>
            <a:endParaRPr lang="en-US" strike="noStrike" noProof="1"/>
          </a:p>
        </p:txBody>
      </p:sp>
      <p:sp>
        <p:nvSpPr>
          <p:cNvPr id="1028" name="Zástupný symbol pro text 12"/>
          <p:cNvSpPr>
            <a:spLocks noGrp="1"/>
          </p:cNvSpPr>
          <p:nvPr>
            <p:ph type="body"/>
          </p:nvPr>
        </p:nvSpPr>
        <p:spPr>
          <a:xfrm>
            <a:off x="609600" y="1600200"/>
            <a:ext cx="9956800" cy="4873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cs-CZ" altLang="x-none" dirty="0"/>
              <a:t>Klepnutím lze upravit styly předlohy textu.</a:t>
            </a:r>
          </a:p>
          <a:p>
            <a:pPr lvl="1"/>
            <a:r>
              <a:rPr lang="cs-CZ" altLang="x-none" dirty="0"/>
              <a:t>Druhá úroveň</a:t>
            </a:r>
          </a:p>
          <a:p>
            <a:pPr lvl="2"/>
            <a:r>
              <a:rPr lang="cs-CZ" altLang="x-none" dirty="0"/>
              <a:t>Třetí úroveň</a:t>
            </a:r>
          </a:p>
          <a:p>
            <a:pPr lvl="3"/>
            <a:r>
              <a:rPr lang="cs-CZ" altLang="x-none" dirty="0"/>
              <a:t>Čtvrtá úroveň</a:t>
            </a:r>
          </a:p>
          <a:p>
            <a:pPr lvl="4"/>
            <a:r>
              <a:rPr lang="cs-CZ" altLang="x-none" dirty="0"/>
              <a:t>Pátá úroveň</a:t>
            </a:r>
            <a:endParaRPr lang="en-US" dirty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10454481" y="1018381"/>
            <a:ext cx="2011363" cy="511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9026F5-B052-4AA3-B54F-DA28345F64A6}" type="datetimeFigureOut">
              <a:rPr kumimoji="0" lang="cs-CZ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21.08.2022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9853613" y="3675063"/>
            <a:ext cx="3200400" cy="48895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10875963" y="5715000"/>
            <a:ext cx="730250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0839450" y="5734050"/>
            <a:ext cx="812800" cy="520700"/>
          </a:xfrm>
          <a:prstGeom prst="rect">
            <a:avLst/>
          </a:prstGeom>
        </p:spPr>
        <p:txBody>
          <a:bodyPr vert="horz" anchor="ctr"/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lvl="0" eaLnBrk="1" fontAlgn="base" hangingPunct="1">
              <a:buNone/>
            </a:pPr>
            <a:fld id="{9A0DB2DC-4C9A-4742-B13C-FB6460FD3503}" type="slidenum">
              <a:rPr lang="cs-CZ" altLang="cs-CZ" strike="noStrike" noProof="1" dirty="0"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cs-CZ" altLang="cs-CZ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880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182880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ctrTitle" hasCustomPrompt="1"/>
          </p:nvPr>
        </p:nvSpPr>
        <p:spPr/>
        <p:txBody>
          <a:bodyPr vert="horz" anchor="b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sz="3110" b="1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  <a:sym typeface="+mn-ea"/>
              </a:rPr>
              <a:t>Pedagogický výzkum, tzv. experti a politici</a:t>
            </a:r>
            <a:br>
              <a:rPr lang="cs-CZ" sz="3110" dirty="0">
                <a:sym typeface="+mn-ea"/>
              </a:rPr>
            </a:br>
            <a:r>
              <a:rPr kumimoji="0" lang="cs-CZ" sz="3110" b="1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  <a:sym typeface="+mn-ea"/>
              </a:rPr>
              <a:t>(o vztahu vědeckovýzkumných poznatků a školsko-politických rozhodnutí)</a:t>
            </a:r>
            <a:endParaRPr kumimoji="0" lang="cs-CZ" altLang="cs-CZ" sz="3110" b="1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19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048000" y="5003800"/>
            <a:ext cx="8229600" cy="137160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buSzPct val="70000"/>
              <a:buFont typeface="Wingdings 3" panose="05040102010807070707" pitchFamily="18" charset="2"/>
            </a:pPr>
            <a:r>
              <a:rPr lang="cs-CZ" altLang="x-none" kern="1200" dirty="0">
                <a:latin typeface="+mn-lt"/>
                <a:ea typeface="+mn-ea"/>
                <a:cs typeface="+mn-cs"/>
              </a:rPr>
              <a:t>Stanislav Štech</a:t>
            </a:r>
          </a:p>
          <a:p>
            <a:pPr eaLnBrk="1" hangingPunct="1">
              <a:buSzPct val="70000"/>
              <a:buFont typeface="Wingdings 3" panose="05040102010807070707" pitchFamily="18" charset="2"/>
            </a:pPr>
            <a:r>
              <a:rPr lang="cs-CZ" altLang="x-none" kern="1200" dirty="0">
                <a:latin typeface="+mn-lt"/>
                <a:ea typeface="+mn-ea"/>
                <a:cs typeface="+mn-cs"/>
              </a:rPr>
              <a:t>Katedra psychologie Pedagogické fakulty Univerzity Karlovy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en-US" sz="30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Příklad 2 - Revize RVP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 hasCustomPrompt="1"/>
          </p:nvPr>
        </p:nvSpPr>
        <p:spPr/>
        <p:txBody>
          <a:bodyPr anchor="t" anchorCtr="0"/>
          <a:lstStyle/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en-US" dirty="0"/>
              <a:t>Nesourodý argumentační chaos: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en-US" dirty="0"/>
              <a:t>Revize RVP jako zákonem plánovaný cyklický (pětiletý) proces – v referenčních zemích (Finsko) je to včetně přípravy, implementace a monitorování (solidní výzkumná zjištění) 9 – 12 let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en-US" dirty="0"/>
              <a:t>ČŠI: od r. 2007 se nedaří implementovat „kompetenční“ přístup 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en-US" dirty="0"/>
              <a:t>Nárůst počtu neúspěšných žáků: argument - mají toho moc, ergo učí se i z hlediska života zbytečnosti   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en-US" dirty="0"/>
              <a:t>Výuka v době uzavření škol ukázala nezbytnost redukce učiva</a:t>
            </a:r>
          </a:p>
          <a:p>
            <a:pPr marL="0" indent="0">
              <a:buClr>
                <a:schemeClr val="accent1"/>
              </a:buClr>
              <a:buSzPct val="70000"/>
              <a:buNone/>
            </a:pPr>
            <a:endParaRPr lang="cs-CZ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en-US" sz="2665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Změna se slabou referenční hodnotou a zmatečně  argumentovaná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sz="quarter" idx="1" hasCustomPrompt="1"/>
          </p:nvPr>
        </p:nvSpPr>
        <p:spPr/>
        <p:txBody>
          <a:bodyPr anchor="t" anchorCtr="0"/>
          <a:lstStyle/>
          <a:p>
            <a:pPr algn="l"/>
            <a:r>
              <a:rPr lang="cs-CZ" sz="1800" b="0" i="0" u="none" strike="noStrike" baseline="0" dirty="0"/>
              <a:t>Strategie 2030+: profil absolventa základního a středního vzdělávání = posílit neúspěšný kompetenční přístup, ergo „provzdušnit“ (redukce učiva až o 50%) = </a:t>
            </a:r>
            <a:r>
              <a:rPr lang="cs-CZ" sz="1800" b="1" dirty="0"/>
              <a:t>Učivo jako brzda kompetencí </a:t>
            </a:r>
            <a:r>
              <a:rPr lang="cs-CZ" sz="1800" b="0" i="0" u="none" strike="noStrike" baseline="0" dirty="0"/>
              <a:t>(bez opory ve výzkumných datech)</a:t>
            </a:r>
          </a:p>
          <a:p>
            <a:pPr algn="l"/>
            <a:r>
              <a:rPr lang="cs-CZ" sz="1800" b="0" i="0" u="none" strike="noStrike" baseline="0" dirty="0"/>
              <a:t>„Panuje prakticky úplná shoda na tom, že kompetenční přístup je třeba v rámci RVP zachovat; v tom, co tento přístup přesně znamená, již ovšem shoda nepanuje. Nicméně většina účastníků by asi souhlasila s formulací … , že jde o „</a:t>
            </a:r>
            <a:r>
              <a:rPr lang="cs-CZ" sz="1800" b="0" i="1" u="none" strike="noStrike" baseline="0" dirty="0"/>
              <a:t>uplatnění vzdělávacího obsahu v reálných životních situacích</a:t>
            </a:r>
            <a:r>
              <a:rPr lang="cs-CZ" sz="1800" b="0" i="0" u="none" strike="noStrike" baseline="0" dirty="0"/>
              <a:t>“ (skupina Kompetence a gramotnosti, leden 2022)</a:t>
            </a:r>
          </a:p>
          <a:p>
            <a:pPr algn="l"/>
            <a:r>
              <a:rPr lang="cs-CZ" sz="1800" dirty="0"/>
              <a:t>Kognitivní jádro pracuje s nevyjasněnými pojmy (cíl vzdělávání, kurikulum, kompetence, učivo) a vztahy mezi nimi.   </a:t>
            </a:r>
            <a:endParaRPr lang="cs-CZ" sz="1800" b="0" i="0" u="none" strike="noStrike" baseline="0" dirty="0"/>
          </a:p>
          <a:p>
            <a:pPr algn="l"/>
            <a:r>
              <a:rPr lang="cs-CZ" altLang="zh-CN" sz="1800" dirty="0"/>
              <a:t>Referenční hodnota neurčená a nediskutovaná: emancipační, kulturní funkce kurikula (co má být všem společné – </a:t>
            </a:r>
            <a:r>
              <a:rPr lang="cs-CZ" altLang="zh-CN" sz="1800" dirty="0" err="1"/>
              <a:t>basics</a:t>
            </a:r>
            <a:r>
              <a:rPr lang="cs-CZ" altLang="zh-CN" sz="1800" dirty="0"/>
              <a:t>, </a:t>
            </a:r>
            <a:r>
              <a:rPr lang="cs-CZ" altLang="zh-CN" sz="1800" dirty="0" err="1"/>
              <a:t>socle</a:t>
            </a:r>
            <a:r>
              <a:rPr lang="cs-CZ" altLang="zh-CN" sz="1800" dirty="0"/>
              <a:t> </a:t>
            </a:r>
            <a:r>
              <a:rPr lang="cs-CZ" altLang="zh-CN" sz="1800" dirty="0" err="1"/>
              <a:t>commun</a:t>
            </a:r>
            <a:r>
              <a:rPr lang="cs-CZ" altLang="zh-CN" sz="1800" dirty="0"/>
              <a:t>, jádrové učivo), nebo produkce elit?; rozporná : </a:t>
            </a:r>
            <a:r>
              <a:rPr lang="cs-CZ" altLang="zh-CN" sz="1800" dirty="0" err="1"/>
              <a:t>well-being</a:t>
            </a:r>
            <a:r>
              <a:rPr lang="cs-CZ" altLang="zh-CN" sz="1800" dirty="0"/>
              <a:t> a současně excelence (pohoda a </a:t>
            </a:r>
            <a:r>
              <a:rPr lang="cs-CZ" altLang="zh-CN" sz="1800" dirty="0" err="1"/>
              <a:t>supervýkonnost</a:t>
            </a:r>
            <a:r>
              <a:rPr lang="cs-CZ" altLang="zh-CN" sz="1800" dirty="0"/>
              <a:t> současně) </a:t>
            </a:r>
          </a:p>
          <a:p>
            <a:pPr algn="l"/>
            <a:r>
              <a:rPr lang="cs-CZ" altLang="zh-CN" sz="1800" dirty="0"/>
              <a:t>Rozpaky: proč vlastně „reformovat“ a revidovat? A co to vlastně znamená, když nemáme cíl.</a:t>
            </a:r>
            <a:endParaRPr lang="en-US" altLang="zh-CN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en-US" sz="30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Absence zprostředkování politikům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 hasCustomPrompt="1"/>
          </p:nvPr>
        </p:nvSpPr>
        <p:spPr/>
        <p:txBody>
          <a:bodyPr anchor="t" anchorCtr="0"/>
          <a:lstStyle/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dirty="0"/>
              <a:t>Pracovní skupiny „velké revize“ – široké spektrum oborových didaktiků, ředitelů škol, učitelů jako babylonská věž – výsledek: přehled „názorů“ a zkušeností bez opory o výzkumná zjištění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dirty="0"/>
              <a:t>Stát zcela selhal v monitorování kurikulární reformy a politici řeči didaktického výzkumu nerozumí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dirty="0"/>
              <a:t>Odborníci jako alibi? Př. povinného druhého cizího jazyka (politik neumí argumentovat a schovává se za „expertní skupiny nám to tak řekly“): „sotva zvládnou jeden cizí jazyk“ x platí tedy, že povinně se má vyučovat jen to, co zvládne většina? Nebo existuje jiný účel?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dirty="0"/>
              <a:t>Argumenty didaktiků a učitelů cizích jazyků stojí proti instrumentální logice selského rozumu</a:t>
            </a:r>
          </a:p>
          <a:p>
            <a:pPr marL="0" indent="0">
              <a:buClr>
                <a:schemeClr val="accent1"/>
              </a:buClr>
              <a:buSzPct val="70000"/>
              <a:buNone/>
            </a:pPr>
            <a:endParaRPr lang="en-US" altLang="zh-C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Nezdařená legitimizace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/>
            <a:r>
              <a:rPr lang="cs-CZ" sz="1800" i="0" u="none" strike="noStrike" baseline="0" dirty="0"/>
              <a:t>Neúspěšná kurikulární reforma z poloviny první dekády nebyla poctivě analyzována a interpretována (proč nebyla v praxi akceptována?)</a:t>
            </a:r>
          </a:p>
          <a:p>
            <a:pPr algn="l"/>
            <a:r>
              <a:rPr lang="cs-CZ" sz="1800" i="0" u="none" strike="noStrike" baseline="0" dirty="0"/>
              <a:t>Chybí pohled na celek vzdělávání (návaznosti, návraty-spirály, progrese) – </a:t>
            </a:r>
            <a:r>
              <a:rPr lang="cs-CZ" sz="1800" i="0" u="none" strike="noStrike" baseline="0" dirty="0" err="1"/>
              <a:t>srv</a:t>
            </a:r>
            <a:r>
              <a:rPr lang="cs-CZ" sz="1800" dirty="0"/>
              <a:t>. </a:t>
            </a:r>
            <a:r>
              <a:rPr lang="cs-CZ" sz="1800" dirty="0" err="1"/>
              <a:t>Příhodovská</a:t>
            </a:r>
            <a:r>
              <a:rPr lang="cs-CZ" sz="1800" dirty="0"/>
              <a:t> reforma z přelomu 20. a 30. let ve zlínských pokusných školách  důraz na provázanost konceptuální sítě v jednotlivých vzdělávacích oblastech </a:t>
            </a:r>
          </a:p>
          <a:p>
            <a:pPr algn="l"/>
            <a:r>
              <a:rPr lang="cs-CZ" sz="1800" dirty="0"/>
              <a:t>Ignorovány poznatky didaktického výzkumu o „překladu“ poznatků (např. metoda AAA Slavík, Janík, </a:t>
            </a:r>
            <a:r>
              <a:rPr lang="cs-CZ" sz="1800" dirty="0" err="1"/>
              <a:t>Najvar</a:t>
            </a:r>
            <a:r>
              <a:rPr lang="cs-CZ" sz="1800" dirty="0"/>
              <a:t> ad.) nebo o spirálovém vyučování, které není pouhou redundancí</a:t>
            </a:r>
            <a:endParaRPr lang="cs-CZ" sz="1800" i="0" u="none" strike="noStrike" baseline="0" dirty="0"/>
          </a:p>
          <a:p>
            <a:pPr algn="l"/>
            <a:r>
              <a:rPr lang="cs-CZ" sz="1800" dirty="0"/>
              <a:t>Chybí</a:t>
            </a:r>
            <a:r>
              <a:rPr lang="cs-CZ" sz="1800" i="0" u="none" strike="noStrike" baseline="0" dirty="0"/>
              <a:t> reflexe toho, proč se pro školní vzdělávání vybraly právě ty poznatky a dovednosti, které se vyučují,</a:t>
            </a:r>
          </a:p>
          <a:p>
            <a:pPr algn="l"/>
            <a:r>
              <a:rPr lang="cs-CZ" sz="1800" i="0" u="none" strike="noStrike" baseline="0" dirty="0"/>
              <a:t>a nakonec jsou v učivu zamlčeny či překryty vazby a souvislosti, které by dávaly učitelům i žákům smysl. </a:t>
            </a:r>
          </a:p>
          <a:p>
            <a:pPr algn="l"/>
            <a:r>
              <a:rPr lang="cs-CZ" sz="1800" dirty="0"/>
              <a:t>Jde o provázaný systém, se kterým souvisejí další funkce školy – vyučovací metody a prostředky, hodnocení žáků, jejich orientace ad.</a:t>
            </a:r>
            <a:r>
              <a:rPr lang="cs-CZ" sz="1800" i="0" u="none" strike="noStrike" baseline="0" dirty="0"/>
              <a:t> </a:t>
            </a:r>
          </a:p>
          <a:p>
            <a:pPr algn="l"/>
            <a:r>
              <a:rPr lang="cs-CZ" sz="1800" dirty="0"/>
              <a:t>Nedostatečně silný hlas několika málo odborníků uvolnil prostor </a:t>
            </a:r>
            <a:r>
              <a:rPr lang="cs-CZ" sz="1800" dirty="0" err="1"/>
              <a:t>dojmologii</a:t>
            </a:r>
            <a:r>
              <a:rPr lang="cs-CZ" sz="1800" dirty="0"/>
              <a:t> a povede k napětí a vytváření soupeřících skupin aktérů.</a:t>
            </a:r>
            <a:endParaRPr lang="cs-CZ" sz="1800" i="0" u="none" strike="noStrike" baseline="0" dirty="0"/>
          </a:p>
          <a:p>
            <a:pPr marL="0" indent="0" algn="l">
              <a:buNone/>
            </a:pPr>
            <a:r>
              <a:rPr lang="cs-CZ" sz="1800" b="0" i="0" u="none" strike="noStrike" baseline="0" dirty="0">
                <a:latin typeface="ArialMT"/>
              </a:rPr>
              <a:t> 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en-US" sz="30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Příklad 3 - </a:t>
            </a:r>
            <a:r>
              <a:rPr lang="cs-CZ" altLang="en-US" sz="3200" dirty="0"/>
              <a:t>“otevření” učitelské profese </a:t>
            </a:r>
            <a:endParaRPr kumimoji="0" lang="cs-CZ" altLang="en-US" sz="3000" b="0" i="0" u="none" strike="noStrike" kern="1200" cap="small" spc="0" normalizeH="0" baseline="0" noProof="1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 hasCustomPrompt="1"/>
          </p:nvPr>
        </p:nvSpPr>
        <p:spPr/>
        <p:txBody>
          <a:bodyPr anchor="t" anchorCtr="0"/>
          <a:lstStyle/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kumimoji="0" lang="cs-CZ" altLang="en-US" sz="24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cs-CZ" altLang="en-US" sz="20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§ 9a novely ZoPP, odst. 1 a 5: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sz="1600" i="1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„ZAMĚSTNANCI, KTERÝ JE ABSOLVENTEM AKREDITOVANÉHO MAGISTERSKÉHO STUDIJNÍHO PROGRAMU MŮŽE ŘEDITEL ŠKOLY PÍSEMNĚ UZNAT PŘEDPOKLAD ODBORNÉ KVALIFIKACE  UČITELE 2.ST. ZŠ NEBO UČITELE VŠEOBECNĚ VZDĚLÁVACÍCH PŘEDMĚTŮ SŠ ZA SPLNĚNÝ NA DOBU NEJDÉLE 3 LET ODE DNE, KDY TUTO PEDAGOGICKOU ČINNOST ZAČAL VYKONÁVAT“+ </a:t>
            </a:r>
            <a:r>
              <a:rPr lang="cs-CZ" altLang="zh-CN" sz="1600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ODST. 5 - PLNĚ KVALIFIKOVANÝM I BAKALÁŘ STUDUJÍCÍ NMGR.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Argumentace zoufalým nedostatkem učitelů, nenastupováním absolventů a odchody z profese (data 2014 -2019)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Argumentace administrativní zátěží při přijetí nekvalifikovaného zájemce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Argumentace autonomií ředitele (finální odpovědnost za kvalitu vzdělávání)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zh-CN" cap="small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Klíčový je praktický výkon a zájem o práci, nikoli „papír“</a:t>
            </a:r>
          </a:p>
          <a:p>
            <a:pPr>
              <a:buClr>
                <a:schemeClr val="accent1"/>
              </a:buClr>
              <a:buSzPct val="70000"/>
              <a:buFont typeface="Wingdings" panose="05000000000000000000" pitchFamily="2" charset="2"/>
            </a:pPr>
            <a:endParaRPr lang="en-US" altLang="zh-C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Přesvědčivě argumentovaná změna na úkor referenční hodnoty profesionality veřejné služby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Pragmatická argumentace (nedostatek učitelů) a hodnota autonomie školy – ti, co to prakticky dělají, nejlépe vědí</a:t>
            </a:r>
          </a:p>
          <a:p>
            <a:r>
              <a:rPr lang="cs-CZ" dirty="0"/>
              <a:t>Argumenty v rozporu s daty z let 2019-2022: ČSÚ, MŠMT, projekt </a:t>
            </a:r>
            <a:r>
              <a:rPr lang="cs-CZ" i="1" dirty="0"/>
              <a:t>Důvody nedostatku učitelů </a:t>
            </a:r>
            <a:r>
              <a:rPr lang="cs-CZ" dirty="0"/>
              <a:t>– Koucký) – kvalifikovaných učitelů výrazně přibývá (za 5 let na ZŠ o 26%), absolventi začali výrazně více nastupovat, po pandemii narůstá počet kvalifikovaných učitelů, kteří do škol jdou z jiných sfér, demografické sedlo zmírní problém na ZŠ a do 4 let i na SŠ. Klíčový problém – aprobovanost a regionální rozdíly novela neřeší. Navíc není důvod k plošnému opatření. Opakované tvrzení o nedostatku učitelů je ovšem přesvědčivé jako ohrožení vzdělávání</a:t>
            </a:r>
          </a:p>
          <a:p>
            <a:r>
              <a:rPr lang="cs-CZ" dirty="0"/>
              <a:t>Podobně přesvědčivý je argument o právu ředitele školy udělovat kvalifikaci </a:t>
            </a:r>
            <a:r>
              <a:rPr lang="cs-CZ" dirty="0">
                <a:solidFill>
                  <a:srgbClr val="FF0000"/>
                </a:solidFill>
              </a:rPr>
              <a:t>x</a:t>
            </a:r>
            <a:r>
              <a:rPr lang="cs-CZ" dirty="0"/>
              <a:t> nese finální, nikoli však výlučnou odpovědnost 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Zprostředkování poznatků o profesi učitele experty-praktiky, neziskovkami a soukromými aktéry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000" dirty="0"/>
              <a:t>Kognitivní jádro – profese = dlouhá, hluboká (teoretická) příprava (psychologie, didaktika) + indukce pod supervizí + reflexe vlastní praxe + in </a:t>
            </a:r>
            <a:r>
              <a:rPr lang="cs-CZ" sz="2000" dirty="0" err="1"/>
              <a:t>service</a:t>
            </a:r>
            <a:r>
              <a:rPr lang="cs-CZ" sz="2000" dirty="0"/>
              <a:t> vzdělávání (</a:t>
            </a:r>
            <a:r>
              <a:rPr lang="cs-CZ" sz="2000" dirty="0" err="1"/>
              <a:t>Hargreaves</a:t>
            </a:r>
            <a:r>
              <a:rPr lang="cs-CZ" sz="2000" dirty="0"/>
              <a:t>; Spilková) </a:t>
            </a:r>
            <a:r>
              <a:rPr lang="cs-CZ" sz="2000" dirty="0">
                <a:solidFill>
                  <a:srgbClr val="FF0000"/>
                </a:solidFill>
              </a:rPr>
              <a:t>X </a:t>
            </a:r>
          </a:p>
          <a:p>
            <a:r>
              <a:rPr lang="cs-CZ" sz="2000" dirty="0"/>
              <a:t>Kvalitních učitelů hned po VŠ není dost a nejsou dostatečně připraveni – téměř unisono hlas ředitelů škol</a:t>
            </a:r>
          </a:p>
          <a:p>
            <a:r>
              <a:rPr lang="cs-CZ" sz="2000" dirty="0"/>
              <a:t>Kdo přijde z praxe je „odborník“</a:t>
            </a:r>
          </a:p>
          <a:p>
            <a:r>
              <a:rPr lang="cs-CZ" sz="2000" dirty="0"/>
              <a:t>Hlasy výzkumu a teoretiků profese zatlačeny a diskvalifikovány argumentem „potrefené husy“ využívající lidovou moudrost „kdo umí, umí, kdo neumí, učí“ (aplikovanou na univerzitní učitelskou pregraduální přípravu).</a:t>
            </a:r>
          </a:p>
          <a:p>
            <a:r>
              <a:rPr lang="cs-CZ" sz="2000" dirty="0"/>
              <a:t>V důsledku skrytě útok na akademickou, univerzitní, teoretickou přípravu</a:t>
            </a:r>
          </a:p>
          <a:p>
            <a:r>
              <a:rPr lang="cs-CZ" sz="2000" dirty="0"/>
              <a:t>Demise státu (kdo uděluje aprobaci?)</a:t>
            </a:r>
          </a:p>
          <a:p>
            <a:r>
              <a:rPr lang="cs-CZ" sz="2000" dirty="0" err="1"/>
              <a:t>Deprofesionalizace</a:t>
            </a:r>
            <a:r>
              <a:rPr lang="cs-CZ" sz="2000" dirty="0"/>
              <a:t> jako cesta k řešení problému?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anchor="b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4000" b="0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Závěry ze zkušeností výzkumníka a politika</a:t>
            </a:r>
          </a:p>
        </p:txBody>
      </p:sp>
      <p:sp>
        <p:nvSpPr>
          <p:cNvPr id="20482" name="Zástupný symbol pro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cs-CZ" altLang="x-none" sz="1900" b="1" dirty="0">
                <a:solidFill>
                  <a:srgbClr val="404040"/>
                </a:solidFill>
              </a:rPr>
              <a:t>Kognitivní jádro</a:t>
            </a:r>
            <a:r>
              <a:rPr lang="fr-FR" altLang="x-none" sz="1900" b="1" dirty="0">
                <a:solidFill>
                  <a:srgbClr val="404040"/>
                </a:solidFill>
              </a:rPr>
              <a:t> </a:t>
            </a:r>
            <a:r>
              <a:rPr lang="cs-CZ" altLang="x-none" sz="1900" b="1" dirty="0">
                <a:solidFill>
                  <a:srgbClr val="404040"/>
                </a:solidFill>
              </a:rPr>
              <a:t>: </a:t>
            </a:r>
            <a:r>
              <a:rPr lang="cs-CZ" altLang="x-none" sz="1900" dirty="0">
                <a:solidFill>
                  <a:srgbClr val="404040"/>
                </a:solidFill>
              </a:rPr>
              <a:t>kognitivní paradigma, které je základem stávající praxe (politiky) musí být zpochybněno důkazy o jejím selhávání + kognitivní paradigma navrhované změny s ním musí být konfrontováno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endParaRPr lang="fr-FR" altLang="x-none" sz="1900" dirty="0">
              <a:solidFill>
                <a:srgbClr val="40404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cs-CZ" altLang="x-none" sz="1900" b="1" dirty="0">
                <a:solidFill>
                  <a:srgbClr val="404040"/>
                </a:solidFill>
              </a:rPr>
              <a:t>Kontext vzdělávacího systému</a:t>
            </a:r>
            <a:r>
              <a:rPr lang="fr-FR" altLang="x-none" sz="1900" b="1" dirty="0">
                <a:solidFill>
                  <a:srgbClr val="404040"/>
                </a:solidFill>
              </a:rPr>
              <a:t> </a:t>
            </a:r>
            <a:r>
              <a:rPr lang="cs-CZ" altLang="x-none" sz="1900" b="1" dirty="0">
                <a:solidFill>
                  <a:srgbClr val="404040"/>
                </a:solidFill>
              </a:rPr>
              <a:t>: </a:t>
            </a:r>
            <a:r>
              <a:rPr lang="cs-CZ" altLang="x-none" sz="1900" dirty="0">
                <a:solidFill>
                  <a:srgbClr val="404040"/>
                </a:solidFill>
              </a:rPr>
              <a:t>hodnoty, o které se opírá stávající vzdělávací praxe (v případě „inkluze“ meritokratický princip ospravedlňující ranou selekci) nemůže znevěrohodňovat hodnoty, na nichž je založena politická změna (zde: společenská koheze, solidarita, společné vzdělávání pro všechny)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endParaRPr lang="fr-FR" altLang="x-none" sz="1900" dirty="0">
              <a:solidFill>
                <a:srgbClr val="40404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cs-CZ" altLang="x-none" sz="1900" b="1" dirty="0">
                <a:solidFill>
                  <a:srgbClr val="404040"/>
                </a:solidFill>
              </a:rPr>
              <a:t>Neignorovat nové aktéry </a:t>
            </a:r>
            <a:r>
              <a:rPr lang="cs-CZ" altLang="x-none" sz="1900" dirty="0">
                <a:solidFill>
                  <a:srgbClr val="404040"/>
                </a:solidFill>
              </a:rPr>
              <a:t>(neformální sítě jako platforma hlasů praktiků, veřejné mínění, výzkumníci akceptující roli expertů při zavádění změn do praxe) 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endParaRPr lang="fr-FR" altLang="x-none" sz="1900" dirty="0">
              <a:solidFill>
                <a:srgbClr val="40404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</a:pPr>
            <a:r>
              <a:rPr lang="cs-CZ" altLang="x-none" sz="1900" b="1" dirty="0">
                <a:solidFill>
                  <a:srgbClr val="404040"/>
                </a:solidFill>
              </a:rPr>
              <a:t>Instituovat zprostředkující organizace </a:t>
            </a:r>
            <a:r>
              <a:rPr lang="cs-CZ" altLang="x-none" sz="1900" dirty="0">
                <a:solidFill>
                  <a:srgbClr val="404040"/>
                </a:solidFill>
              </a:rPr>
              <a:t>působící jako převodní páky mezi výzkumem, politickou decizí a veřejností a aplikující politiku veřejné osvěty opírající se o „zakořeněné poznání“</a:t>
            </a:r>
            <a:endParaRPr lang="cs-CZ" altLang="x-none" sz="1900" i="1" dirty="0">
              <a:solidFill>
                <a:srgbClr val="404040"/>
              </a:solidFill>
            </a:endParaRPr>
          </a:p>
        </p:txBody>
      </p:sp>
      <p:sp>
        <p:nvSpPr>
          <p:cNvPr id="20483" name="Zástupný symbol pro datum 4"/>
          <p:cNvSpPr>
            <a:spLocks noGrp="1"/>
          </p:cNvSpPr>
          <p:nvPr>
            <p:ph type="dt" sz="half" idx="2"/>
          </p:nvPr>
        </p:nvSpPr>
        <p:spPr>
          <a:xfrm rot="5400000">
            <a:off x="676275" y="6040438"/>
            <a:ext cx="6297613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eaLnBrk="1" hangingPunct="1">
              <a:buSzTx/>
            </a:pPr>
            <a:r>
              <a:rPr lang="fr-FR" altLang="cs-CZ" sz="1200" dirty="0">
                <a:solidFill>
                  <a:srgbClr val="FFFFFF"/>
                </a:solidFill>
                <a:latin typeface="Calibri" panose="020F0502020204030204" pitchFamily="34" charset="0"/>
              </a:rPr>
              <a:t>15-18 nov. 2021</a:t>
            </a:r>
            <a:endParaRPr lang="en-US" altLang="cs-CZ" sz="1200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4"/>
          </p:nvPr>
        </p:nvSpPr>
        <p:spPr>
          <a:xfrm>
            <a:off x="7205663" y="6042025"/>
            <a:ext cx="911225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ctr" eaLnBrk="1" hangingPunct="1">
              <a:buSzTx/>
            </a:pPr>
            <a:fld id="{9A0DB2DC-4C9A-4742-B13C-FB6460FD3503}" type="slidenum">
              <a:rPr lang="en-US" altLang="cs-CZ" sz="1400" b="1" dirty="0">
                <a:solidFill>
                  <a:srgbClr val="FFFFFF"/>
                </a:solidFill>
                <a:latin typeface="Calibri" panose="020F0502020204030204" pitchFamily="34" charset="0"/>
              </a:rPr>
              <a:t>17</a:t>
            </a:fld>
            <a:endParaRPr lang="en-US" altLang="cs-CZ" sz="14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20485" name="Zástupný symbol pro zápatí 5"/>
          <p:cNvSpPr>
            <a:spLocks noGrp="1"/>
          </p:cNvSpPr>
          <p:nvPr>
            <p:ph type="ftr" sz="quarter" idx="3"/>
          </p:nvPr>
        </p:nvSpPr>
        <p:spPr>
          <a:xfrm rot="5400000">
            <a:off x="8588375" y="6040438"/>
            <a:ext cx="684213" cy="365125"/>
          </a:xfrm>
          <a:noFill/>
          <a:ln>
            <a:noFill/>
          </a:ln>
        </p:spPr>
        <p:txBody>
          <a:bodyPr anchor="ctr" anchorCtr="0"/>
          <a:lstStyle>
            <a:lvl1pPr marL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r" eaLnBrk="1" hangingPunct="1">
              <a:buSzTx/>
            </a:pPr>
            <a:r>
              <a:rPr lang="cs-CZ" altLang="cs-CZ" sz="1200" dirty="0">
                <a:solidFill>
                  <a:schemeClr val="accent1"/>
                </a:solidFill>
                <a:latin typeface="Trebuchet MS" panose="020B0603020202020204" pitchFamily="34" charset="0"/>
              </a:rPr>
              <a:t> </a:t>
            </a:r>
            <a:endParaRPr lang="en-US" altLang="cs-CZ" sz="1200" dirty="0">
              <a:solidFill>
                <a:schemeClr val="accent1"/>
              </a:solidFill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sz="3000" b="1" i="0" u="none" strike="noStrike" kern="1200" cap="sm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Obecné otázky</a:t>
            </a:r>
            <a:br>
              <a:rPr kumimoji="0" lang="cs-CZ" sz="3000" b="1" i="0" u="none" strike="noStrike" kern="1200" cap="small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cs-CZ" sz="3000" b="0" i="0" u="none" strike="noStrike" kern="1200" cap="small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jakou roli hrají učitelé jako praktičtí profesionálové? Riziko: osobní zkušenost a její omezení (surovina zkušenosti není vzácná ruda poznání)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mají politici respektovat především hlas ředitelů škol (rizika autonomie)?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jaká je role výzkumu a teorie ?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nová 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profesionalita: a) týmová práce (komunikace s podpůrnými pedagogickými profesemi), b) orientace ve výzkumných poznatcích a jejich validitě, c) schopnost sebereflexe a vhled do systému institucionálního vzdělávání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/>
              <a:buChar char="•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sz="3000" b="0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Arial" panose="020B0604020202020204"/>
              <a:buChar char="•"/>
              <a:defRPr/>
            </a:pPr>
            <a:r>
              <a:rPr kumimoji="0" lang="cs-CZ" sz="2400" b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Dahl</a:t>
            </a: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R. A. (1961):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Who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governs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Democracy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Power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2400" b="0" i="1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American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City</a:t>
            </a: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New </a:t>
            </a:r>
            <a:r>
              <a:rPr kumimoji="0" lang="cs-CZ" sz="2400" b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Haven</a:t>
            </a: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Y ale University </a:t>
            </a:r>
            <a:r>
              <a:rPr kumimoji="0" lang="cs-CZ" sz="2400" b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Press</a:t>
            </a:r>
            <a:r>
              <a:rPr kumimoji="0" lang="cs-CZ" sz="2400" b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kumimoji="0" lang="cs-CZ" sz="2400" b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Arial" panose="020B0604020202020204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Weiss, C. H. (1979). The many meanings of research utilization.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Administration Review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39(5), 426 – 431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Freeman, R., &amp; Sturdy, S. (2015).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Knowledge in policy: Embodied, inscribed, enacted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Chicago: Bristol University Press.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None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/>
              <a:buChar char="•"/>
              <a:defRPr/>
            </a:pPr>
            <a:r>
              <a:rPr kumimoji="0" 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Štech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S. (2021). Výzkum, experti a politici – podivuhodný </a:t>
            </a:r>
            <a:b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život ideje inkluzivního vzdělávání v ČR. </a:t>
            </a:r>
            <a:r>
              <a:rPr kumimoji="0" lang="cs-CZ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Pedagogika</a:t>
            </a: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71, 3, s. 403-420.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None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/>
              <a:buChar char="•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/>
              <a:buChar char="•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3000" b="0" i="0" u="none" strike="noStrike" kern="1200" cap="small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Dynamika vztahů mezi výzkumem a politikou – lineární vztah nefunguje</a:t>
            </a:r>
          </a:p>
        </p:txBody>
      </p:sp>
      <p:sp>
        <p:nvSpPr>
          <p:cNvPr id="9218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Knowledge-driven (nejen) politická praxe nefunguje 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Iluzorní představa modelu „speaking truth to power“ (Dahl, 1961; Weissová, 1979)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Od 60.let 20.století další modely: mediační (mezi vědce a uživatele jejich poznatků vstupují experti), zpracovávající veřejné mínění nebo osvětový (nejprve „vzdělat“ praktiky)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Dva hlavní procesy: 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mediace = překlad vědeckého poznatku do řeči srozumitelné uživateli 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" panose="05000000000000000000" pitchFamily="2" charset="2"/>
            </a:pPr>
            <a:r>
              <a:rPr lang="cs-CZ" altLang="cs-CZ" dirty="0"/>
              <a:t>legitimizace = z poznatku se musí stát účinný argument dokládající správnost rozhodnutí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cs-CZ" altLang="en-US" sz="3000" b="0" i="0" u="none" strike="noStrike" kern="1200" cap="small" spc="0" normalizeH="0" baseline="0" noProof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Demonstrace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sz="quarter" idx="1" hasCustomPrompt="1"/>
          </p:nvPr>
        </p:nvSpPr>
        <p:spPr/>
        <p:txBody>
          <a:bodyPr anchor="t" anchorCtr="0"/>
          <a:lstStyle/>
          <a:p>
            <a:pPr marL="0" indent="0"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cs-CZ" altLang="en-US" sz="2800" dirty="0"/>
              <a:t>1) implementace tzv. inkluzívního vzdělávání</a:t>
            </a:r>
          </a:p>
          <a:p>
            <a:pPr marL="0" indent="0"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endParaRPr lang="cs-CZ" altLang="en-US" sz="2800" dirty="0"/>
          </a:p>
          <a:p>
            <a:pPr marL="0" indent="0"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cs-CZ" altLang="en-US" sz="2800" dirty="0"/>
              <a:t>2) revize RVP</a:t>
            </a:r>
          </a:p>
          <a:p>
            <a:pPr marL="0" indent="0"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endParaRPr lang="cs-CZ" altLang="en-US" sz="2800" dirty="0"/>
          </a:p>
          <a:p>
            <a:pPr marL="0" indent="0">
              <a:buClr>
                <a:schemeClr val="accent1"/>
              </a:buClr>
              <a:buSzPct val="70000"/>
              <a:buFont typeface="Wingdings" panose="05000000000000000000" pitchFamily="2" charset="2"/>
              <a:buNone/>
            </a:pPr>
            <a:r>
              <a:rPr lang="cs-CZ" altLang="en-US" sz="2800" dirty="0"/>
              <a:t>3) “otevření” učitelské profese - par. 9)a zákona o pedagogických pracovnících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sz="3000" b="0" i="0" u="none" strike="noStrike" kern="1200" cap="small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 ovlivňuje úspěšnou aplikaci vědeckého poznatku v politickém rozhodnutí?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None/>
            </a:pPr>
            <a:r>
              <a:rPr kumimoji="0" lang="cs-CZ" altLang="x-none" b="1" i="0" u="none" strike="noStrike" kern="1200" cap="none" spc="0" normalizeH="0" baseline="0" noProof="1">
                <a:solidFill>
                  <a:srgbClr val="404040"/>
                </a:solidFill>
                <a:latin typeface="+mn-lt"/>
                <a:ea typeface="+mn-ea"/>
                <a:cs typeface="+mn-cs"/>
              </a:rPr>
              <a:t>„Kognitivní jádro“</a:t>
            </a:r>
            <a:r>
              <a:rPr kumimoji="0" lang="cs-CZ" altLang="x-none" b="0" i="0" u="none" strike="noStrike" kern="1200" cap="none" spc="0" normalizeH="0" baseline="0" noProof="1">
                <a:solidFill>
                  <a:srgbClr val="404040"/>
                </a:solidFill>
                <a:latin typeface="+mn-lt"/>
                <a:ea typeface="+mn-ea"/>
                <a:cs typeface="+mn-cs"/>
              </a:rPr>
              <a:t>: </a:t>
            </a: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kumimoji="0" lang="cs-CZ" altLang="x-none" b="0" i="0" u="none" strike="noStrike" kern="1200" cap="none" spc="0" normalizeH="0" baseline="0" noProof="1">
                <a:solidFill>
                  <a:srgbClr val="404040"/>
                </a:solidFill>
                <a:latin typeface="+mn-lt"/>
                <a:ea typeface="+mn-ea"/>
                <a:cs typeface="+mn-cs"/>
              </a:rPr>
              <a:t>1) koncept modifikovatelnosti, dynamická diagnostika, přístup scaffoldingu a zóny nejbližšího vývoje (kulturní psychologie, Feuerstein);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None/>
            </a:pPr>
            <a:endParaRPr kumimoji="0" lang="cs-CZ" altLang="x-none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kumimoji="0" lang="cs-CZ" altLang="x-none" b="0" i="0" u="none" strike="noStrike" kern="1200" cap="none" spc="0" normalizeH="0" baseline="0" noProof="1">
                <a:solidFill>
                  <a:srgbClr val="404040"/>
                </a:solidFill>
                <a:latin typeface="+mn-lt"/>
                <a:ea typeface="+mn-ea"/>
                <a:cs typeface="+mn-cs"/>
              </a:rPr>
              <a:t>2) cognitive load theory a význam paměťového učení a drilu (Sweller), poznatky o významu spirálového kurikula (Bruner), kognitivní architektura (Anderson) vs. “kompetenční obrat” ;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None/>
            </a:pPr>
            <a:endParaRPr kumimoji="0" lang="cs-CZ" altLang="x-none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kumimoji="0" lang="cs-CZ" altLang="x-none" b="0" i="0" u="none" strike="noStrike" kern="1200" cap="none" spc="0" normalizeH="0" baseline="0" noProof="1">
                <a:solidFill>
                  <a:srgbClr val="404040"/>
                </a:solidFill>
                <a:latin typeface="+mn-lt"/>
                <a:ea typeface="+mn-ea"/>
                <a:cs typeface="+mn-cs"/>
              </a:rPr>
              <a:t>3) vztah profesní kvalifikace a kvality výsledků žáků (Darling-Hammond); poznatky o vztahu “zakořeněné teorie” a intuitivní praxe; efektivita řízeného vyučování vs. unguided instruction (Kirschner) </a:t>
            </a: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endParaRPr kumimoji="0" lang="cs-CZ" altLang="x-none" sz="2000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endParaRPr kumimoji="0" lang="cs-CZ" altLang="x-none" sz="2000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7004" y="384048"/>
            <a:ext cx="9824720" cy="846455"/>
          </a:xfrm>
        </p:spPr>
        <p:txBody>
          <a:bodyPr>
            <a:normAutofit fontScale="90000"/>
          </a:bodyPr>
          <a:lstStyle/>
          <a:p>
            <a:r>
              <a:rPr lang="cs-CZ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sym typeface="+mn-ea"/>
              </a:rPr>
              <a:t> </a:t>
            </a:r>
            <a:br>
              <a:rPr lang="cs-CZ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sym typeface="+mn-ea"/>
              </a:rPr>
            </a:br>
            <a:r>
              <a:rPr kumimoji="0" lang="cs-CZ" sz="3000" b="0" i="0" u="none" strike="noStrike" kern="1200" cap="small" spc="0" normalizeH="0" baseline="0" noProof="0" dirty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 ovlivňuje úspěšnou aplikaci vědeckého poznatku v politickém rozhodnutí?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  <a:sym typeface="+mn-ea"/>
              </a:rPr>
              <a:t>Kognitivní jádro musí být empiricky ověřeno a teoreticky koherentní. Aby bylo přesvědčivé, musí „zapadat“ do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None/>
            </a:pPr>
            <a:endParaRPr kumimoji="0" lang="cs-CZ" altLang="x-none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  <a:p>
            <a:pPr marL="273050" marR="0" indent="-27305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  <a:sym typeface="+mn-ea"/>
              </a:rPr>
              <a:t>společensky převažující „</a:t>
            </a:r>
            <a:r>
              <a:rPr lang="cs-CZ" altLang="x-none" b="1" dirty="0">
                <a:solidFill>
                  <a:srgbClr val="404040"/>
                </a:solidFill>
                <a:sym typeface="+mn-ea"/>
              </a:rPr>
              <a:t>referenční hodnoty“ :</a:t>
            </a:r>
            <a:r>
              <a:rPr lang="cs-CZ" altLang="x-none" dirty="0">
                <a:solidFill>
                  <a:srgbClr val="404040"/>
                </a:solidFill>
                <a:sym typeface="+mn-ea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None/>
            </a:pPr>
            <a:r>
              <a:rPr lang="cs-CZ" altLang="x-none" dirty="0">
                <a:solidFill>
                  <a:srgbClr val="404040"/>
                </a:solidFill>
                <a:sym typeface="+mn-ea"/>
              </a:rPr>
              <a:t>   1) práva dítěte, idea společenské koheze a solidarity;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None/>
            </a:pPr>
            <a:r>
              <a:rPr lang="cs-CZ" altLang="x-none" dirty="0">
                <a:solidFill>
                  <a:srgbClr val="404040"/>
                </a:solidFill>
                <a:sym typeface="+mn-ea"/>
              </a:rPr>
              <a:t>   2) představa o kompetentním členu kultury;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None/>
            </a:pPr>
            <a:r>
              <a:rPr lang="cs-CZ" altLang="x-none" dirty="0">
                <a:solidFill>
                  <a:srgbClr val="404040"/>
                </a:solidFill>
                <a:sym typeface="+mn-ea"/>
              </a:rPr>
              <a:t>   3) učitel jako skutečný “profesionál” podle sociologie profesí </a:t>
            </a:r>
            <a:endParaRPr kumimoji="0" lang="cs-CZ" altLang="x-none" b="0" i="0" u="none" strike="noStrike" kern="1200" cap="none" spc="0" normalizeH="0" baseline="0" noProof="1">
              <a:solidFill>
                <a:srgbClr val="404040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3000" b="0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Poznatek má svůj „život“</a:t>
            </a:r>
          </a:p>
        </p:txBody>
      </p:sp>
      <p:sp>
        <p:nvSpPr>
          <p:cNvPr id="12290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Freeman a Sturdy: tři stavy (skupenství) poznatku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Zosobněný či ztělesněný (</a:t>
            </a:r>
            <a:r>
              <a:rPr lang="cs-CZ" altLang="x-none" i="1" dirty="0">
                <a:solidFill>
                  <a:srgbClr val="404040"/>
                </a:solidFill>
              </a:rPr>
              <a:t>embodied</a:t>
            </a:r>
            <a:r>
              <a:rPr lang="cs-CZ" altLang="x-none" dirty="0">
                <a:solidFill>
                  <a:srgbClr val="404040"/>
                </a:solidFill>
              </a:rPr>
              <a:t>), např. Feuersteinovo zprostředkované učení; strukturace učiva na základní (jádrové) a rozvíjející (Chlup, Příhoda; D. Dvořák); učitel jako facilitátor a motivátor (Hejný) 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Vepsaný (</a:t>
            </a:r>
            <a:r>
              <a:rPr lang="cs-CZ" altLang="x-none" i="1" dirty="0">
                <a:solidFill>
                  <a:srgbClr val="404040"/>
                </a:solidFill>
              </a:rPr>
              <a:t>inscribed</a:t>
            </a:r>
            <a:r>
              <a:rPr lang="cs-CZ" altLang="x-none" dirty="0">
                <a:solidFill>
                  <a:srgbClr val="404040"/>
                </a:solidFill>
              </a:rPr>
              <a:t>), např. metodika praxe dynamické diagnostiky; revize učiva ; oslabení akademické přípravy ve prospěch praxe   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V praxi žijící (</a:t>
            </a:r>
            <a:r>
              <a:rPr lang="cs-CZ" altLang="x-none" i="1" dirty="0">
                <a:solidFill>
                  <a:srgbClr val="404040"/>
                </a:solidFill>
              </a:rPr>
              <a:t>enacted</a:t>
            </a:r>
            <a:r>
              <a:rPr lang="cs-CZ" altLang="x-none" dirty="0">
                <a:solidFill>
                  <a:srgbClr val="404040"/>
                </a:solidFill>
              </a:rPr>
              <a:t>), např. učitelé v běžné škole pracující s žákem s poruchou učení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V každém stavu či „skupenství“ se vědecký poznatek posouvá, pozměňuje 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3000" b="0" i="0" u="none" strike="noStrike" kern="1200" cap="small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Příklad 1 – neúčinná legitimizace proinkluzivní reformy</a:t>
            </a:r>
          </a:p>
        </p:txBody>
      </p:sp>
      <p:sp>
        <p:nvSpPr>
          <p:cNvPr id="13314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endParaRPr lang="cs-CZ" altLang="x-none" dirty="0">
              <a:solidFill>
                <a:srgbClr val="404040"/>
              </a:solidFill>
            </a:endParaRP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„cizí“ idea</a:t>
            </a:r>
          </a:p>
          <a:p>
            <a:pPr eaLnBrk="1" hangingPunct="1">
              <a:buClr>
                <a:schemeClr val="accent1"/>
              </a:buClr>
              <a:buSzPct val="70000"/>
              <a:buFont typeface="Arial" panose="020B0604020202020204" pitchFamily="34" charset="0"/>
              <a:buNone/>
            </a:pPr>
            <a:r>
              <a:rPr lang="cs-CZ" altLang="x-none" dirty="0">
                <a:solidFill>
                  <a:srgbClr val="404040"/>
                </a:solidFill>
              </a:rPr>
              <a:t>Kořeny: deklarace ze Salamanky, rozsudek D.H. proti ČR, best practices ze zahraničí</a:t>
            </a: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None/>
            </a:pPr>
            <a:endParaRPr lang="cs-CZ" altLang="x-none" dirty="0">
              <a:solidFill>
                <a:srgbClr val="404040"/>
              </a:solidFill>
            </a:endParaRPr>
          </a:p>
          <a:p>
            <a:pPr eaLnBrk="1" hangingPunct="1"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</a:pPr>
            <a:r>
              <a:rPr lang="cs-CZ" altLang="x-none" dirty="0">
                <a:solidFill>
                  <a:srgbClr val="404040"/>
                </a:solidFill>
              </a:rPr>
              <a:t>Věc specialistů </a:t>
            </a:r>
          </a:p>
          <a:p>
            <a:pPr eaLnBrk="1" hangingPunct="1">
              <a:buClr>
                <a:schemeClr val="accent1"/>
              </a:buClr>
              <a:buSzPct val="70000"/>
              <a:buFont typeface="Arial" panose="020B0604020202020204" pitchFamily="34" charset="0"/>
              <a:buNone/>
            </a:pPr>
            <a:r>
              <a:rPr lang="cs-CZ" altLang="x-none" dirty="0">
                <a:solidFill>
                  <a:srgbClr val="404040"/>
                </a:solidFill>
              </a:rPr>
              <a:t> pilotní projekty věcí speciálních pedagogů, ačkoliv hlavními aktéry reformy jsou učitelé běžných škol (př. Asistent pedagoga „vepsaný“ jako pomocník učitele pro práci se všemi žáky v praxi funguje jako asistent dítěte s postižením)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3000" b="0" i="0" u="none" strike="noStrike" kern="1200" cap="small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Změna se silnou referenční hodnotou, ale slabě argumentovaná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Koncept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modifikovatelnosti 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opírá se o sociokulturní a kulturně-historickou koncepci geneze vyšších psychických funkcí (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Vygotskij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 Cole,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Scribnerová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Wertsch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ad.)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Empiricky doložen např.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Feuersteinovým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FIE (např.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Tzuriel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Kozulin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nápravami deficitů dílčích funkcí (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Sindelarová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cs-CZ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Elkoninovou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metodou rozvoje jazykových schopností ad.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Dále také pozitivními pedagogickými efekty dynamické diagnostiky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Proti tomuto konceptu stojí koncepce stability a relativní neměnnosti intelektových předpokladů (odkazy na Gaussovu křivku)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Potíže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vzdělavatelnosti</a:t>
            </a: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(modifikovatelnost automaticky nezaručuje vzdělavatelnost v praktickém kontextu) nevedly ke konfrontaci obou konceptů, aby ukázaly slabiny praxe založené na modifikovatelnosti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 hasCustomPrompt="1"/>
          </p:nvPr>
        </p:nvSpPr>
        <p:spPr/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cs-CZ" altLang="cs-CZ" sz="2800" b="0" i="0" u="none" strike="noStrike" kern="1200" cap="small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Nezdařené zprostředkování – odtržení kognitivního jádra reformy od referenční hodnoty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quarter" idx="1" hasCustomPrompt="1"/>
          </p:nvPr>
        </p:nvSpPr>
        <p:spPr/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Experti vytlačili výzkumníky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Místo nich „překládají“ vědecké poznatky odborníci z jinou specializací, mediální experti nebo praktici s dílčí zkušeností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3" panose="05040102010807070707" pitchFamily="18" charset="2"/>
              <a:buChar char=""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Výsledek: převažuje obraz ideologického opatření a/nebo kroku vynuceného ze zahraničí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206</TotalTime>
  <Words>1948</Words>
  <Application>Microsoft Office PowerPoint</Application>
  <PresentationFormat>Širokoúhlá obrazovka</PresentationFormat>
  <Paragraphs>126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8" baseType="lpstr">
      <vt:lpstr>Arial</vt:lpstr>
      <vt:lpstr>ArialMT</vt:lpstr>
      <vt:lpstr>Calibri</vt:lpstr>
      <vt:lpstr>Century Schoolbook</vt:lpstr>
      <vt:lpstr>Trebuchet MS</vt:lpstr>
      <vt:lpstr>Wingdings</vt:lpstr>
      <vt:lpstr>Wingdings 2</vt:lpstr>
      <vt:lpstr>Wingdings 3</vt:lpstr>
      <vt:lpstr>Arkýř</vt:lpstr>
      <vt:lpstr>Pedagogický výzkum, tzv. experti a politici (o vztahu vědeckovýzkumných poznatků a školsko-politických rozhodnutí)</vt:lpstr>
      <vt:lpstr>Dynamika vztahů mezi výzkumem a politikou – lineární vztah nefunguje</vt:lpstr>
      <vt:lpstr>Demonstrace</vt:lpstr>
      <vt:lpstr>Co ovlivňuje úspěšnou aplikaci vědeckého poznatku v politickém rozhodnutí?</vt:lpstr>
      <vt:lpstr>  Co ovlivňuje úspěšnou aplikaci vědeckého poznatku v politickém rozhodnutí?</vt:lpstr>
      <vt:lpstr>Poznatek má svůj „život“</vt:lpstr>
      <vt:lpstr>Příklad 1 – neúčinná legitimizace proinkluzivní reformy</vt:lpstr>
      <vt:lpstr>Změna se silnou referenční hodnotou, ale slabě argumentovaná</vt:lpstr>
      <vt:lpstr>Nezdařené zprostředkování – odtržení kognitivního jádra reformy od referenční hodnoty</vt:lpstr>
      <vt:lpstr>Příklad 2 - Revize RVP</vt:lpstr>
      <vt:lpstr>Změna se slabou referenční hodnotou a zmatečně  argumentovaná</vt:lpstr>
      <vt:lpstr>Absence zprostředkování politikům</vt:lpstr>
      <vt:lpstr>Nezdařená legitimizace</vt:lpstr>
      <vt:lpstr>Příklad 3 - “otevření” učitelské profese </vt:lpstr>
      <vt:lpstr>Přesvědčivě argumentovaná změna na úkor referenční hodnoty profesionality veřejné služby</vt:lpstr>
      <vt:lpstr>Zprostředkování poznatků o profesi učitele experty-praktiky, neziskovkami a soukromými aktéry</vt:lpstr>
      <vt:lpstr>Závěry ze zkušeností výzkumníka a politika</vt:lpstr>
      <vt:lpstr>Obecné otázky 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Vědecké poznatky a (vzdělávací) politika</dc:title>
  <dc:creator>Stanislav Štech</dc:creator>
  <cp:lastModifiedBy>Stanislav Štech</cp:lastModifiedBy>
  <cp:revision>24</cp:revision>
  <dcterms:created xsi:type="dcterms:W3CDTF">2021-11-10T21:41:00Z</dcterms:created>
  <dcterms:modified xsi:type="dcterms:W3CDTF">2022-08-21T13:47:51Z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F7C4BE69E290414994039A94FF7C28B8</vt:lpwstr>
  </property>
  <property fmtid="{D5CDD505-2E9C-101B-9397-08002B2CF9AE}" pid="3" name="KSOProductBuildVer">
    <vt:lpwstr>1033-11.2.0.11254</vt:lpwstr>
  </property>
</Properties>
</file>