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2" r:id="rId4"/>
    <p:sldId id="258" r:id="rId5"/>
    <p:sldId id="260" r:id="rId6"/>
    <p:sldId id="263" r:id="rId7"/>
    <p:sldId id="261" r:id="rId8"/>
    <p:sldId id="264" r:id="rId9"/>
    <p:sldId id="265" r:id="rId10"/>
    <p:sldId id="284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6" r:id="rId19"/>
    <p:sldId id="277" r:id="rId20"/>
    <p:sldId id="275" r:id="rId21"/>
    <p:sldId id="278" r:id="rId22"/>
    <p:sldId id="279" r:id="rId23"/>
    <p:sldId id="281" r:id="rId24"/>
    <p:sldId id="287" r:id="rId25"/>
    <p:sldId id="285" r:id="rId26"/>
    <p:sldId id="288" r:id="rId27"/>
    <p:sldId id="286" r:id="rId28"/>
    <p:sldId id="282" r:id="rId29"/>
    <p:sldId id="283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2CB0A-1160-417F-8039-4913D394C320}" type="datetimeFigureOut">
              <a:rPr lang="cs-CZ" smtClean="0"/>
              <a:t>23.8.2022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0F294-A6F4-4067-A48B-6A34D45DE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81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Další knihy, přednášky, kurzy. V 90. letech velké pozdvižení v USA. WW2, Sputnik, ...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0F294-A6F4-4067-A48B-6A34D45DEEF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3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DPMZ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znamená víc než umět správně počítat a odůvodňovat početní algoritmy. Učitel s DPMZ si pojmové struktury a základní přístupy matematiky obsažené v elementární matematice nejen uvědomuje, ale je také schopen je učit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0F294-A6F4-4067-A48B-6A34D45DEEF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22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0F294-A6F4-4067-A48B-6A34D45DEEF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852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Citovat z předmluvy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0F294-A6F4-4067-A48B-6A34D45DEEF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0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XX. seminář o filosofických otázkách matematiky a fyziky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pPr/>
              <a:t>‹#›</a:t>
            </a:fld>
            <a:r>
              <a:rPr lang="cs-CZ" dirty="0" smtClean="0"/>
              <a:t>/AA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48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81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97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0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0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15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2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33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8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0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A0636-17EE-455F-A545-9D7405E159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7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45451"/>
          </a:xfrm>
        </p:spPr>
        <p:txBody>
          <a:bodyPr/>
          <a:lstStyle/>
          <a:p>
            <a:r>
              <a:rPr lang="cs-CZ" dirty="0"/>
              <a:t>Znát a učit elementární matematiku je triviální</a:t>
            </a:r>
            <a:r>
              <a:rPr lang="cs-CZ" dirty="0" smtClean="0"/>
              <a:t>?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knize </a:t>
            </a:r>
            <a:r>
              <a:rPr lang="cs-CZ" dirty="0" err="1"/>
              <a:t>Liping</a:t>
            </a:r>
            <a:r>
              <a:rPr lang="cs-CZ" dirty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97623"/>
            <a:ext cx="9144000" cy="53487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Jiří Rákosník</a:t>
            </a:r>
            <a:endParaRPr lang="cs-CZ" sz="280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2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Přístup amerických učitelů</a:t>
            </a:r>
          </a:p>
          <a:p>
            <a:pPr lvl="1">
              <a:spcBef>
                <a:spcPts val="1800"/>
              </a:spcBef>
            </a:pPr>
            <a:r>
              <a:rPr lang="cs-CZ" dirty="0" smtClean="0"/>
              <a:t>převážně </a:t>
            </a:r>
            <a:r>
              <a:rPr lang="cs-CZ" dirty="0"/>
              <a:t>„půjčíme si desítku“, výjimečně „</a:t>
            </a:r>
            <a:r>
              <a:rPr lang="cs-CZ" dirty="0" smtClean="0"/>
              <a:t>přeskupování“</a:t>
            </a:r>
          </a:p>
          <a:p>
            <a:pPr lvl="1">
              <a:spcBef>
                <a:spcPts val="1800"/>
              </a:spcBef>
            </a:pPr>
            <a:r>
              <a:rPr lang="cs-CZ" dirty="0" smtClean="0"/>
              <a:t>problematické </a:t>
            </a:r>
            <a:r>
              <a:rPr lang="cs-CZ" dirty="0"/>
              <a:t>využívání názorných pomůcek (dřívka apod.)</a:t>
            </a:r>
          </a:p>
          <a:p>
            <a:pPr marL="0" lvl="0" indent="0">
              <a:buNone/>
            </a:pPr>
            <a:r>
              <a:rPr lang="cs-CZ" dirty="0" smtClean="0"/>
              <a:t>Přístup </a:t>
            </a:r>
            <a:r>
              <a:rPr lang="cs-CZ" dirty="0" smtClean="0">
                <a:solidFill>
                  <a:prstClr val="black"/>
                </a:solidFill>
              </a:rPr>
              <a:t>čínských učitelů</a:t>
            </a:r>
          </a:p>
          <a:p>
            <a:pPr lvl="1"/>
            <a:r>
              <a:rPr lang="cs-CZ" dirty="0" smtClean="0"/>
              <a:t>převážně </a:t>
            </a:r>
            <a:r>
              <a:rPr lang="cs-CZ" dirty="0"/>
              <a:t>„přeskupování“, rozkládání jednotky vyššího </a:t>
            </a:r>
            <a:r>
              <a:rPr lang="cs-CZ" dirty="0" smtClean="0"/>
              <a:t>řádu</a:t>
            </a:r>
          </a:p>
          <a:p>
            <a:pPr lvl="1"/>
            <a:r>
              <a:rPr lang="cs-CZ" dirty="0" smtClean="0"/>
              <a:t>často </a:t>
            </a:r>
            <a:r>
              <a:rPr lang="cs-CZ" dirty="0"/>
              <a:t>ve spojení se sčítáním s přechodem přes desítku a s pojetím základu číselné soustavy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36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5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2. Násobení víceciferných čísel: práce s chybami žáků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5118"/>
                <a:ext cx="10515600" cy="4951845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cs-CZ" b="1" dirty="0" smtClean="0"/>
                  <a:t>Scénář</a:t>
                </a:r>
                <a:endParaRPr lang="cs-CZ" dirty="0"/>
              </a:p>
              <a:p>
                <a:pPr marL="0" indent="0">
                  <a:buNone/>
                  <a:tabLst>
                    <a:tab pos="7715250" algn="r"/>
                  </a:tabLst>
                </a:pPr>
                <a:r>
                  <a:rPr lang="cs-CZ" dirty="0"/>
                  <a:t>Někteří učitelé v šestém ročníku si všimli, že několik žáků dělalo při násobení velkých čísel stejné chyby. Když se pokoušeli </a:t>
                </a:r>
                <a:r>
                  <a:rPr lang="cs-CZ" dirty="0" smtClean="0"/>
                  <a:t>vynásobit	123</a:t>
                </a:r>
              </a:p>
              <a:p>
                <a:pPr marL="0" indent="0">
                  <a:lnSpc>
                    <a:spcPct val="70000"/>
                  </a:lnSpc>
                  <a:spcBef>
                    <a:spcPts val="0"/>
                  </a:spcBef>
                  <a:buNone/>
                  <a:tabLst>
                    <a:tab pos="7715250" algn="r"/>
                  </a:tabLst>
                </a:pPr>
                <a:r>
                  <a:rPr lang="cs-CZ" dirty="0"/>
                  <a:t>	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cs-CZ" dirty="0" smtClean="0"/>
                  <a:t> 645</a:t>
                </a:r>
              </a:p>
              <a:p>
                <a:pPr marL="0" indent="0">
                  <a:lnSpc>
                    <a:spcPct val="30000"/>
                  </a:lnSpc>
                  <a:spcBef>
                    <a:spcPts val="0"/>
                  </a:spcBef>
                  <a:buNone/>
                  <a:tabLst>
                    <a:tab pos="7715250" algn="r"/>
                  </a:tabLst>
                </a:pPr>
                <a:r>
                  <a:rPr lang="cs-CZ" dirty="0"/>
                  <a:t>	</a:t>
                </a:r>
                <a:r>
                  <a:rPr lang="cs-CZ" dirty="0" smtClean="0"/>
                  <a:t>----------</a:t>
                </a:r>
              </a:p>
              <a:p>
                <a:pPr marL="0" indent="0">
                  <a:buNone/>
                </a:pPr>
                <a:r>
                  <a:rPr lang="cs-CZ" dirty="0" smtClean="0"/>
                  <a:t>zřejmě </a:t>
                </a:r>
                <a:r>
                  <a:rPr lang="cs-CZ" dirty="0"/>
                  <a:t>zapomněli na každém řádku „posunout čísla“ (tj. částečné </a:t>
                </a:r>
                <a:r>
                  <a:rPr lang="cs-CZ" dirty="0" smtClean="0"/>
                  <a:t>součiny). </a:t>
                </a:r>
                <a:endParaRPr lang="cs-CZ" dirty="0"/>
              </a:p>
              <a:p>
                <a:pPr marL="0" indent="0" defTabSz="1152525">
                  <a:spcBef>
                    <a:spcPts val="0"/>
                  </a:spcBef>
                  <a:buNone/>
                  <a:tabLst>
                    <a:tab pos="3586163" algn="r"/>
                    <a:tab pos="4127500" algn="l"/>
                    <a:tab pos="7173913" algn="r"/>
                  </a:tabLst>
                </a:pPr>
                <a:r>
                  <a:rPr lang="cs-CZ" dirty="0" smtClean="0"/>
                  <a:t>Postupovali takto: 	123	a nikoli takto:	123</a:t>
                </a:r>
              </a:p>
              <a:p>
                <a:pPr marL="0" indent="0" defTabSz="1152525">
                  <a:lnSpc>
                    <a:spcPct val="80000"/>
                  </a:lnSpc>
                  <a:spcBef>
                    <a:spcPts val="0"/>
                  </a:spcBef>
                  <a:buNone/>
                  <a:tabLst>
                    <a:tab pos="3586163" algn="r"/>
                    <a:tab pos="7173913" algn="r"/>
                  </a:tabLst>
                </a:pPr>
                <a:r>
                  <a:rPr lang="cs-CZ" dirty="0" smtClean="0"/>
                  <a:t>	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cs-CZ" dirty="0" smtClean="0"/>
                  <a:t> 645	 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cs-CZ" dirty="0" smtClean="0"/>
                  <a:t> 645</a:t>
                </a:r>
              </a:p>
              <a:p>
                <a:pPr marL="0" indent="0" defTabSz="1152525">
                  <a:lnSpc>
                    <a:spcPct val="30000"/>
                  </a:lnSpc>
                  <a:spcBef>
                    <a:spcPts val="0"/>
                  </a:spcBef>
                  <a:buNone/>
                  <a:tabLst>
                    <a:tab pos="3586163" algn="r"/>
                    <a:tab pos="7173913" algn="r"/>
                  </a:tabLst>
                </a:pPr>
                <a:r>
                  <a:rPr lang="cs-CZ" dirty="0" smtClean="0"/>
                  <a:t>	---------	---------</a:t>
                </a:r>
              </a:p>
              <a:p>
                <a:pPr marL="0" indent="0" defTabSz="1152525">
                  <a:lnSpc>
                    <a:spcPct val="70000"/>
                  </a:lnSpc>
                  <a:spcBef>
                    <a:spcPts val="0"/>
                  </a:spcBef>
                  <a:buNone/>
                  <a:tabLst>
                    <a:tab pos="3586163" algn="r"/>
                    <a:tab pos="7173913" algn="r"/>
                  </a:tabLst>
                </a:pPr>
                <a:r>
                  <a:rPr lang="cs-CZ" dirty="0"/>
                  <a:t>	</a:t>
                </a:r>
                <a:r>
                  <a:rPr lang="cs-CZ" dirty="0" smtClean="0"/>
                  <a:t>615	615</a:t>
                </a:r>
              </a:p>
              <a:p>
                <a:pPr marL="0" indent="0" defTabSz="1152525">
                  <a:lnSpc>
                    <a:spcPct val="80000"/>
                  </a:lnSpc>
                  <a:spcBef>
                    <a:spcPts val="0"/>
                  </a:spcBef>
                  <a:buNone/>
                  <a:tabLst>
                    <a:tab pos="3585600" algn="r"/>
                    <a:tab pos="7030800" algn="r"/>
                  </a:tabLst>
                </a:pPr>
                <a:r>
                  <a:rPr lang="cs-CZ" dirty="0"/>
                  <a:t>	</a:t>
                </a:r>
                <a:r>
                  <a:rPr lang="cs-CZ" dirty="0" smtClean="0"/>
                  <a:t>492	492</a:t>
                </a:r>
              </a:p>
              <a:p>
                <a:pPr marL="0" indent="0" defTabSz="1152525">
                  <a:lnSpc>
                    <a:spcPct val="80000"/>
                  </a:lnSpc>
                  <a:spcBef>
                    <a:spcPts val="0"/>
                  </a:spcBef>
                  <a:buNone/>
                  <a:tabLst>
                    <a:tab pos="3585600" algn="r"/>
                    <a:tab pos="6886800" algn="r"/>
                  </a:tabLst>
                </a:pPr>
                <a:r>
                  <a:rPr lang="cs-CZ" dirty="0" smtClean="0"/>
                  <a:t>	738	738</a:t>
                </a:r>
              </a:p>
              <a:p>
                <a:pPr marL="0" indent="0" defTabSz="1152525">
                  <a:lnSpc>
                    <a:spcPct val="30000"/>
                  </a:lnSpc>
                  <a:spcBef>
                    <a:spcPts val="0"/>
                  </a:spcBef>
                  <a:buNone/>
                  <a:tabLst>
                    <a:tab pos="3586163" algn="r"/>
                    <a:tab pos="7173913" algn="r"/>
                  </a:tabLst>
                </a:pPr>
                <a:r>
                  <a:rPr lang="cs-CZ" dirty="0" smtClean="0"/>
                  <a:t>	---------	---------</a:t>
                </a:r>
              </a:p>
              <a:p>
                <a:pPr marL="0" indent="0" defTabSz="1152525">
                  <a:lnSpc>
                    <a:spcPct val="70000"/>
                  </a:lnSpc>
                  <a:spcBef>
                    <a:spcPts val="0"/>
                  </a:spcBef>
                  <a:buNone/>
                  <a:tabLst>
                    <a:tab pos="3586163" algn="r"/>
                    <a:tab pos="7173913" algn="r"/>
                  </a:tabLst>
                </a:pPr>
                <a:r>
                  <a:rPr lang="cs-CZ" dirty="0"/>
                  <a:t>	</a:t>
                </a:r>
                <a:r>
                  <a:rPr lang="cs-CZ" dirty="0" smtClean="0"/>
                  <a:t>1845	79335</a:t>
                </a:r>
              </a:p>
              <a:p>
                <a:pPr marL="0" indent="0">
                  <a:buNone/>
                </a:pPr>
                <a:r>
                  <a:rPr lang="cs-CZ" dirty="0" smtClean="0"/>
                  <a:t>Všichni </a:t>
                </a:r>
                <a:r>
                  <a:rPr lang="cs-CZ" dirty="0"/>
                  <a:t>tito učitelé se sice shodovali v tom, že je to problém, lišili se však v názoru, co s tím. Co byste dělali, kdybyste učili v šestém ročníku a zjistili, že někteří žáci dělají takovou chybu?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5118"/>
                <a:ext cx="10515600" cy="4951845"/>
              </a:xfrm>
              <a:blipFill>
                <a:blip r:embed="rId2"/>
                <a:stretch>
                  <a:fillRect l="-928" t="-1724" b="-54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15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Přístup amerických učitelů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rocedurální postupy bez porozumění podstaty – posouvání v dalším řádku s použitím označení „jednotkový, desítkový, stovkový sloupec“, použití linkovaného papíru, doplnění nul nebo obrázků jako zástupných symbolů </a:t>
            </a:r>
          </a:p>
          <a:p>
            <a:pPr lvl="1"/>
            <a:r>
              <a:rPr lang="cs-CZ" dirty="0" smtClean="0"/>
              <a:t>Konceptuální postupy – vysvětlení logického základu, rozdělení úlohy do tří částečných úloh</a:t>
            </a:r>
          </a:p>
          <a:p>
            <a:pPr marL="0" lvl="0" indent="0">
              <a:buNone/>
            </a:pPr>
            <a:r>
              <a:rPr lang="cs-CZ" dirty="0" smtClean="0"/>
              <a:t>Přístup </a:t>
            </a:r>
            <a:r>
              <a:rPr lang="cs-CZ" dirty="0" smtClean="0">
                <a:solidFill>
                  <a:prstClr val="black"/>
                </a:solidFill>
              </a:rPr>
              <a:t>čínských učitelů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Zcela převažovaly konceptuální postupy – využití distributivního zákona nebo poziční číselné soustavy (řád číslice), popř. obou současně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Výukové strategie – vysvětlení a ukázka nebo řízený postup žáků pokus-omyl doplněný o rozbory, diskuse, ověřování pravidel</a:t>
            </a:r>
          </a:p>
          <a:p>
            <a:pPr marL="0" lvl="1" indent="0">
              <a:buNone/>
            </a:pPr>
            <a:r>
              <a:rPr lang="cs-CZ" sz="2400" dirty="0" smtClean="0">
                <a:solidFill>
                  <a:prstClr val="black"/>
                </a:solidFill>
              </a:rPr>
              <a:t>Poučení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Jestliže má učitel dobré znalosti obsahu, nemusejí z toho ještě automaticky vzniknout nadějné výukové metody nebo nové koncepce výuky. Avšak bez řádné podpory dobrými znalostmi obsahu se nadějné metody ani nové koncepce výuky nedají úspěšně vytvářet.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584"/>
          </a:xfrm>
        </p:spPr>
        <p:txBody>
          <a:bodyPr>
            <a:normAutofit/>
          </a:bodyPr>
          <a:lstStyle/>
          <a:p>
            <a:r>
              <a:rPr lang="cs-CZ" sz="3200" dirty="0"/>
              <a:t>3</a:t>
            </a:r>
            <a:r>
              <a:rPr lang="cs-CZ" sz="3200" dirty="0" smtClean="0"/>
              <a:t>. Tvorba interpretací: dělení zlomkem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5118"/>
                <a:ext cx="10515600" cy="5193437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cs-CZ" b="1" dirty="0" smtClean="0"/>
                  <a:t>Scénář</a:t>
                </a: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Lidé zřejmě přistupují k řešení úloh obsahujících dělení zlomkem rozdílným způsobem. Jak byste řešili třeba úlohu následujícího typu?</a:t>
                </a:r>
              </a:p>
              <a:p>
                <a:pPr marL="0" indent="0">
                  <a:spcBef>
                    <a:spcPts val="600"/>
                  </a:spcBef>
                  <a:buNone/>
                  <a:tabLst>
                    <a:tab pos="4320000" algn="r"/>
                    <a:tab pos="6120000" algn="r"/>
                  </a:tabLst>
                </a:pPr>
                <a:r>
                  <a:rPr lang="cs-CZ" dirty="0"/>
                  <a:t>	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Představte si, že učíte dělení zlomkem. Mnozí učitelé se pokoušejí spojovat matematiku s jinými věcmi, aby dětem přiblížili vykládanou látku. Někdy přicházejí se situacemi z reálného světa nebo se slovními úlohami, které ukazují využití některé konkrétní části obsahu. Co byste považovali za dobrou slovní úlohu nebo model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5118"/>
                <a:ext cx="10515600" cy="5193437"/>
              </a:xfrm>
              <a:blipFill>
                <a:blip r:embed="rId2"/>
                <a:stretch>
                  <a:fillRect l="-928" t="-16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Američtí učitelé</a:t>
            </a:r>
          </a:p>
          <a:p>
            <a:pPr marL="0" indent="0">
              <a:buNone/>
            </a:pPr>
            <a:r>
              <a:rPr lang="cs-CZ" sz="2000" dirty="0" smtClean="0"/>
              <a:t>Početní </a:t>
            </a:r>
            <a:r>
              <a:rPr lang="cs-CZ" sz="2000" dirty="0"/>
              <a:t>výkony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správný algoritmus, úplná </a:t>
            </a:r>
            <a:r>
              <a:rPr lang="cs-CZ" dirty="0" smtClean="0"/>
              <a:t>odpověď	43 %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správný </a:t>
            </a:r>
            <a:r>
              <a:rPr lang="cs-CZ" dirty="0"/>
              <a:t>algoritmus, neúplná </a:t>
            </a:r>
            <a:r>
              <a:rPr lang="cs-CZ" dirty="0" smtClean="0"/>
              <a:t>odpověď	9 %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neúplný </a:t>
            </a:r>
            <a:r>
              <a:rPr lang="cs-CZ" dirty="0"/>
              <a:t>algoritmus, nejistá, neúplná </a:t>
            </a:r>
            <a:r>
              <a:rPr lang="cs-CZ" dirty="0" smtClean="0"/>
              <a:t>odpověď	19 %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útržkovité </a:t>
            </a:r>
            <a:r>
              <a:rPr lang="cs-CZ" dirty="0"/>
              <a:t>vzpomínky na algoritmus, žádná </a:t>
            </a:r>
            <a:r>
              <a:rPr lang="cs-CZ" dirty="0" smtClean="0"/>
              <a:t>odpověď	24 %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špatná strategie, žádná </a:t>
            </a:r>
            <a:r>
              <a:rPr lang="cs-CZ" dirty="0" smtClean="0"/>
              <a:t>odpověď	5 %</a:t>
            </a:r>
          </a:p>
          <a:p>
            <a:pPr marL="0" indent="0">
              <a:buNone/>
            </a:pPr>
            <a:r>
              <a:rPr lang="cs-CZ" sz="2000" dirty="0" smtClean="0"/>
              <a:t>Interpretace úlohy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zaměňování </a:t>
            </a:r>
            <a:r>
              <a:rPr lang="cs-CZ" dirty="0"/>
              <a:t>dělení </a:t>
            </a:r>
            <a:r>
              <a:rPr lang="cs-CZ" dirty="0" smtClean="0"/>
              <a:t>½ s </a:t>
            </a:r>
            <a:r>
              <a:rPr lang="cs-CZ" dirty="0"/>
              <a:t>dělením </a:t>
            </a:r>
            <a:r>
              <a:rPr lang="cs-CZ" dirty="0" smtClean="0"/>
              <a:t>2	48 %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z</a:t>
            </a:r>
            <a:r>
              <a:rPr lang="cs-CZ" dirty="0" smtClean="0"/>
              <a:t>aměňování dělení ½ s násobením ½ 	28 %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z</a:t>
            </a:r>
            <a:r>
              <a:rPr lang="cs-CZ" dirty="0" smtClean="0"/>
              <a:t>aměňování tří pojmů dělení ½, </a:t>
            </a:r>
            <a:r>
              <a:rPr lang="cs-CZ" dirty="0"/>
              <a:t>dělení 2 a </a:t>
            </a:r>
            <a:r>
              <a:rPr lang="cs-CZ" dirty="0" smtClean="0"/>
              <a:t>násobení ½ 	10 %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nezaměňování pojmů, ale žádná slovní úloha pro interpretaci	10 %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s</a:t>
            </a:r>
            <a:r>
              <a:rPr lang="cs-CZ" dirty="0" smtClean="0"/>
              <a:t>právné pojetí a didakticky problematická interpretace	4 %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0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Čínští učitelé</a:t>
            </a:r>
          </a:p>
          <a:p>
            <a:pPr marL="0" indent="0">
              <a:buNone/>
            </a:pPr>
            <a:r>
              <a:rPr lang="cs-CZ" sz="2000" dirty="0" smtClean="0"/>
              <a:t>Početní </a:t>
            </a:r>
            <a:r>
              <a:rPr lang="cs-CZ" sz="2000" dirty="0"/>
              <a:t>výkony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Všech 72 čínských učitelů vypočítalo správný a úplný výsledek úlohy. Místo „převrátit a násobit“ čínští učitelé používali vyjádření „dělení číslem je ekvivalentní násobení jeho převrácenou hodnotou</a:t>
            </a:r>
            <a:r>
              <a:rPr lang="cs-CZ" dirty="0" smtClean="0"/>
              <a:t>“, ale navrhovali i další přístupy (použití desetinných čísel, distributivního zákona.</a:t>
            </a:r>
            <a:endParaRPr lang="cs-CZ" dirty="0"/>
          </a:p>
          <a:p>
            <a:pPr marL="0" indent="0">
              <a:buNone/>
            </a:pPr>
            <a:r>
              <a:rPr lang="cs-CZ" sz="2000" dirty="0" smtClean="0"/>
              <a:t>Interpretace úlohy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90 % čínských učitelů vytvořilo úlohu pro správnou interpretaci (někteří jich vytvořili více)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/>
              <a:t>P</a:t>
            </a:r>
            <a:r>
              <a:rPr lang="cs-CZ" dirty="0" smtClean="0"/>
              <a:t>oužité modely dělení zlomkem:</a:t>
            </a:r>
          </a:p>
          <a:p>
            <a:pPr lvl="2">
              <a:tabLst>
                <a:tab pos="7624800" algn="r"/>
              </a:tabLst>
            </a:pPr>
            <a:r>
              <a:rPr lang="cs-CZ" sz="2000" dirty="0"/>
              <a:t>p</a:t>
            </a:r>
            <a:r>
              <a:rPr lang="da-DK" sz="2000" dirty="0" smtClean="0"/>
              <a:t>odílový model: zjistit, kolik ½</a:t>
            </a:r>
            <a:r>
              <a:rPr lang="cs-CZ" sz="2000" dirty="0" smtClean="0"/>
              <a:t> </a:t>
            </a:r>
            <a:r>
              <a:rPr lang="da-DK" sz="2000" dirty="0" smtClean="0"/>
              <a:t>se vejde do 1¾, nebo zjistit, kolikrát ½</a:t>
            </a:r>
            <a:r>
              <a:rPr lang="cs-CZ" sz="2000" dirty="0" smtClean="0"/>
              <a:t> </a:t>
            </a:r>
            <a:r>
              <a:rPr lang="da-DK" sz="2000" dirty="0" smtClean="0"/>
              <a:t>je 1¾</a:t>
            </a:r>
            <a:r>
              <a:rPr lang="cs-CZ" sz="2000" dirty="0" smtClean="0"/>
              <a:t> </a:t>
            </a:r>
          </a:p>
          <a:p>
            <a:pPr lvl="2">
              <a:tabLst>
                <a:tab pos="7624800" algn="r"/>
              </a:tabLst>
            </a:pPr>
            <a:r>
              <a:rPr lang="cs-CZ" sz="2000" dirty="0"/>
              <a:t>p</a:t>
            </a:r>
            <a:r>
              <a:rPr lang="cs-CZ" sz="2000" dirty="0" smtClean="0"/>
              <a:t>artitivní model dělení: najít číslo, jehož ½ je 1¾ </a:t>
            </a:r>
          </a:p>
          <a:p>
            <a:pPr lvl="2">
              <a:tabLst>
                <a:tab pos="7624800" algn="r"/>
              </a:tabLst>
            </a:pPr>
            <a:r>
              <a:rPr lang="cs-CZ" sz="2000" dirty="0"/>
              <a:t>m</a:t>
            </a:r>
            <a:r>
              <a:rPr lang="cs-CZ" sz="2000" dirty="0" smtClean="0"/>
              <a:t>odel součinu a činitelů: najít činitele, který po vynásobení ½ dá 1¾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8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31750" cy="7445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4. Prozkoumávat nové znalosti: vztah mezi obvodem a obsahem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5193437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Scénář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Představte si, že některá z vašich žákyň přijde plná vzrušení do třídy a řekne vám, že objevila teorii, o které jste ve třídě nikdy nemluvili. Vysvětluje svůj objev, že se zvětšujícím se obvodem uzavřeného obrazce  se rovněž zvětšuje jeho obsah. Aby vám doložila svou úvahu, ukáže vám následující obrázek:</a:t>
            </a:r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endParaRPr lang="cs-CZ" dirty="0"/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endParaRPr lang="cs-CZ" dirty="0" smtClean="0"/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endParaRPr lang="cs-CZ" dirty="0"/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endParaRPr lang="cs-CZ" dirty="0" smtClean="0"/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r>
              <a:rPr lang="cs-CZ" dirty="0" smtClean="0"/>
              <a:t>Jak </a:t>
            </a:r>
            <a:r>
              <a:rPr lang="cs-CZ" dirty="0"/>
              <a:t>byste té žákyni odpověděli?</a:t>
            </a:r>
          </a:p>
          <a:p>
            <a:pPr marL="0" indent="0">
              <a:spcBef>
                <a:spcPts val="600"/>
              </a:spcBef>
              <a:buNone/>
              <a:tabLst>
                <a:tab pos="4320000" algn="r"/>
                <a:tab pos="6120000" algn="r"/>
              </a:tabLst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16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988598" y="3391270"/>
            <a:ext cx="1080000" cy="1080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336480" y="3391270"/>
            <a:ext cx="2160000" cy="1080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209800" y="302193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cm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351885" y="363717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cm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99767" y="364483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cm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98123" y="299479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 cm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83978" y="4471270"/>
            <a:ext cx="1488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obvod 16 cm</a:t>
            </a:r>
          </a:p>
          <a:p>
            <a:pPr algn="ctr"/>
            <a:r>
              <a:rPr lang="cs-CZ" dirty="0" smtClean="0"/>
              <a:t>obsah 16 cm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740078" y="4471270"/>
            <a:ext cx="1449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obvod 24 cm</a:t>
            </a:r>
          </a:p>
          <a:p>
            <a:pPr algn="ctr"/>
            <a:r>
              <a:rPr lang="cs-CZ" dirty="0" smtClean="0"/>
              <a:t>obsah 32 cm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5617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8384"/>
            <a:ext cx="10515600" cy="4898579"/>
          </a:xfrm>
          <a:noFill/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Strategie amerických učitelů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přijmout tvrzení bez výhrad	9 %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ochota přijmout tvrzení s tím, že se musí podívat se do učebnice 	22 %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ověřit tvrzení několika dalšími příklady	57 %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neúspěšný pokus prokoumat tvrzení matematicky	8 %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matematické prozkoumání problému se správným závěrem	4 %</a:t>
            </a:r>
          </a:p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</a:rPr>
              <a:t>Strategie </a:t>
            </a:r>
            <a:r>
              <a:rPr lang="cs-CZ" dirty="0" smtClean="0">
                <a:solidFill>
                  <a:prstClr val="black"/>
                </a:solidFill>
              </a:rPr>
              <a:t>čínských </a:t>
            </a:r>
            <a:r>
              <a:rPr lang="cs-CZ" dirty="0">
                <a:solidFill>
                  <a:prstClr val="black"/>
                </a:solidFill>
              </a:rPr>
              <a:t>učitelů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přijmout tvrzení bez výhrad 	8 %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potřeba podívat se do učebnice	0 %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chybný matematický postup vedoucí k nesprávnému závěru	22 %</a:t>
            </a:r>
          </a:p>
          <a:p>
            <a:pPr marL="457200" lvl="1" indent="0">
              <a:buNone/>
              <a:tabLst>
                <a:tab pos="7624800" algn="r"/>
              </a:tabLst>
            </a:pPr>
            <a:r>
              <a:rPr lang="cs-CZ" dirty="0" smtClean="0"/>
              <a:t>matematické prozkoumání problému se správným závěrem 	70 %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1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2381"/>
            <a:ext cx="10515600" cy="36645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Autorčin příběh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O knize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Je snadné učit elementární věci?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Závěry </a:t>
            </a: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 doporučení</a:t>
            </a: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4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51934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Do očí bijící rozdíly</a:t>
            </a:r>
          </a:p>
          <a:p>
            <a:r>
              <a:rPr lang="cs-CZ" dirty="0"/>
              <a:t>S</a:t>
            </a:r>
            <a:r>
              <a:rPr lang="cs-CZ" dirty="0" smtClean="0"/>
              <a:t>kupina 72 čínských učitelů (typicky absolventi let základní školy a 2–3 roky studia na učitelském ústavu): většina u </a:t>
            </a:r>
            <a:r>
              <a:rPr lang="cs-CZ" dirty="0"/>
              <a:t>všech čtyř témat předvedla jak algoritmické schopnosti, tak konceptuální porozumění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kupina 23 „nadprůměrných“ amerických učitelů (</a:t>
            </a:r>
            <a:r>
              <a:rPr lang="cs-CZ" dirty="0"/>
              <a:t>11 až 12 let formálního </a:t>
            </a:r>
            <a:r>
              <a:rPr lang="cs-CZ" dirty="0" smtClean="0"/>
              <a:t>vzdělávání, bakalářský </a:t>
            </a:r>
            <a:r>
              <a:rPr lang="cs-CZ" dirty="0"/>
              <a:t>titul a často ještě rok nebo dva dalšího </a:t>
            </a:r>
            <a:r>
              <a:rPr lang="cs-CZ" dirty="0" smtClean="0"/>
              <a:t>studia): většina prokázala </a:t>
            </a:r>
            <a:r>
              <a:rPr lang="cs-CZ" dirty="0"/>
              <a:t>dobré algoritmické schopnosti </a:t>
            </a:r>
            <a:r>
              <a:rPr lang="cs-CZ" dirty="0" smtClean="0"/>
              <a:t>v</a:t>
            </a:r>
            <a:r>
              <a:rPr lang="cs-CZ" dirty="0"/>
              <a:t> odčítání a násobení celých čísel, měli však potíže s dvěma pokročilejšími tématy, s dělením zlomkem a s obvodem a obsahem </a:t>
            </a:r>
            <a:r>
              <a:rPr lang="cs-CZ" dirty="0" smtClean="0"/>
              <a:t>obdélníku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4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08422"/>
            <a:ext cx="10515600" cy="3668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Autorčin příběh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O knize</a:t>
            </a:r>
          </a:p>
          <a:p>
            <a:pPr marL="0" indent="0">
              <a:buNone/>
            </a:pPr>
            <a:r>
              <a:rPr lang="cs-CZ" sz="2800" dirty="0" smtClean="0"/>
              <a:t>Je </a:t>
            </a:r>
            <a:r>
              <a:rPr lang="cs-CZ" sz="2800" dirty="0"/>
              <a:t>snadné učit elementární věci?</a:t>
            </a:r>
          </a:p>
          <a:p>
            <a:pPr marL="0" indent="0">
              <a:buNone/>
            </a:pPr>
            <a:r>
              <a:rPr lang="cs-CZ" sz="2800" dirty="0" smtClean="0"/>
              <a:t>Závěry </a:t>
            </a:r>
            <a:r>
              <a:rPr lang="cs-CZ" sz="2800" dirty="0"/>
              <a:t>a doporučení</a:t>
            </a: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51" y="428171"/>
            <a:ext cx="3773649" cy="574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7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494270"/>
            <a:ext cx="11011931" cy="568269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Podstata znalostí čínských učitelů</a:t>
            </a:r>
          </a:p>
          <a:p>
            <a:pPr lvl="1"/>
            <a:r>
              <a:rPr lang="cs-CZ" dirty="0" smtClean="0"/>
              <a:t>Najít matematické odůvodnění algoritmu – úsloví „vědět </a:t>
            </a:r>
            <a:r>
              <a:rPr lang="cs-CZ" dirty="0"/>
              <a:t>jak a také vědět </a:t>
            </a:r>
            <a:r>
              <a:rPr lang="cs-CZ" dirty="0" smtClean="0"/>
              <a:t>proč“</a:t>
            </a:r>
          </a:p>
          <a:p>
            <a:pPr lvl="1"/>
            <a:r>
              <a:rPr lang="cs-CZ" dirty="0" smtClean="0"/>
              <a:t>Odůvodnit vysvětlení symbolickým odvozením</a:t>
            </a:r>
          </a:p>
          <a:p>
            <a:pPr lvl="1"/>
            <a:r>
              <a:rPr lang="cs-CZ" dirty="0" smtClean="0"/>
              <a:t>Vícenásobné přístupy k provádění výpočtu: flexibilita pramenící z konceptuálního porozumění</a:t>
            </a:r>
          </a:p>
          <a:p>
            <a:pPr lvl="1"/>
            <a:r>
              <a:rPr lang="cs-CZ" dirty="0" smtClean="0"/>
              <a:t>Vztahy mezi čtyřmi základními operacemi: „silniční síť“ propojující oblast elementární matematiky</a:t>
            </a:r>
          </a:p>
          <a:p>
            <a:pPr lvl="1"/>
            <a:r>
              <a:rPr lang="cs-CZ" dirty="0" smtClean="0"/>
              <a:t>Znalostní balíčky a jejich klíčové součásti: rozumět průběžným souvislostem v učení („</a:t>
            </a:r>
            <a:r>
              <a:rPr lang="cs-CZ" i="1" dirty="0" smtClean="0"/>
              <a:t>Jako </a:t>
            </a:r>
            <a:r>
              <a:rPr lang="cs-CZ" i="1" dirty="0"/>
              <a:t>učitel matematiky </a:t>
            </a:r>
            <a:r>
              <a:rPr lang="cs-CZ" i="1" dirty="0" smtClean="0"/>
              <a:t>musím znát </a:t>
            </a:r>
            <a:r>
              <a:rPr lang="cs-CZ" i="1" dirty="0"/>
              <a:t>místo každé součásti znalostí v celém systému matematiky a její souvislosti se znalostmi získanými dříve</a:t>
            </a:r>
            <a:r>
              <a:rPr lang="cs-CZ" dirty="0" smtClean="0"/>
              <a:t>.“) </a:t>
            </a:r>
          </a:p>
          <a:p>
            <a:pPr lvl="1"/>
            <a:r>
              <a:rPr lang="cs-CZ" dirty="0" smtClean="0"/>
              <a:t>Elementární matematika jako matematický základ – něco, co </a:t>
            </a:r>
            <a:r>
              <a:rPr lang="cs-CZ" dirty="0"/>
              <a:t>je </a:t>
            </a:r>
            <a:r>
              <a:rPr lang="cs-CZ" dirty="0" smtClean="0"/>
              <a:t>základové (</a:t>
            </a:r>
            <a:r>
              <a:rPr lang="cs-CZ" i="1" dirty="0"/>
              <a:t>Matematika ze základní školy složená z aritmetiky a základní geometrie je </a:t>
            </a:r>
            <a:r>
              <a:rPr lang="cs-CZ" i="1" dirty="0" smtClean="0"/>
              <a:t>základem </a:t>
            </a:r>
            <a:r>
              <a:rPr lang="cs-CZ" i="1" dirty="0"/>
              <a:t>disciplíny, na němž jsou budována další odvětví</a:t>
            </a:r>
            <a:r>
              <a:rPr lang="cs-CZ" dirty="0" smtClean="0"/>
              <a:t>.), primární (</a:t>
            </a:r>
            <a:r>
              <a:rPr lang="cs-CZ" i="1" dirty="0"/>
              <a:t>Elementární matematika obsahuje zárodky mnoha důležitých pojmů pokročilejších odvětví disciplíny</a:t>
            </a:r>
            <a:r>
              <a:rPr lang="cs-CZ" dirty="0" smtClean="0"/>
              <a:t>.) a elementární – </a:t>
            </a:r>
            <a:r>
              <a:rPr lang="cs-CZ" dirty="0" smtClean="0">
                <a:solidFill>
                  <a:srgbClr val="FF0000"/>
                </a:solidFill>
              </a:rPr>
              <a:t>nikoli něco jednoduchého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Důkladné porozumění matematickým základům (p</a:t>
            </a:r>
            <a:r>
              <a:rPr lang="en-US" dirty="0" err="1" smtClean="0"/>
              <a:t>rofound</a:t>
            </a:r>
            <a:r>
              <a:rPr lang="en-US" dirty="0" smtClean="0"/>
              <a:t> </a:t>
            </a:r>
            <a:r>
              <a:rPr lang="cs-CZ" dirty="0" smtClean="0"/>
              <a:t>u</a:t>
            </a:r>
            <a:r>
              <a:rPr lang="en-US" dirty="0" err="1" smtClean="0"/>
              <a:t>nderstanding</a:t>
            </a:r>
            <a:r>
              <a:rPr lang="en-US" dirty="0" smtClean="0"/>
              <a:t> </a:t>
            </a:r>
            <a:r>
              <a:rPr lang="cs-CZ" dirty="0" smtClean="0"/>
              <a:t>o</a:t>
            </a:r>
            <a:r>
              <a:rPr lang="en-US" dirty="0" smtClean="0"/>
              <a:t>f</a:t>
            </a:r>
            <a:r>
              <a:rPr lang="cs-CZ" dirty="0" smtClean="0"/>
              <a:t> f</a:t>
            </a:r>
            <a:r>
              <a:rPr lang="en-US" dirty="0" err="1" smtClean="0"/>
              <a:t>undamental</a:t>
            </a:r>
            <a:r>
              <a:rPr lang="en-US" dirty="0" smtClean="0"/>
              <a:t> </a:t>
            </a:r>
            <a:r>
              <a:rPr lang="cs-CZ" dirty="0" smtClean="0"/>
              <a:t>m</a:t>
            </a:r>
            <a:r>
              <a:rPr lang="en-US" dirty="0" err="1" smtClean="0"/>
              <a:t>athematics</a:t>
            </a:r>
            <a:r>
              <a:rPr lang="cs-CZ" dirty="0" smtClean="0"/>
              <a:t>)</a:t>
            </a:r>
          </a:p>
          <a:p>
            <a:pPr lvl="2"/>
            <a:r>
              <a:rPr lang="cs-CZ" b="1" dirty="0"/>
              <a:t>základní představy</a:t>
            </a:r>
            <a:r>
              <a:rPr lang="cs-CZ" dirty="0"/>
              <a:t>: elementární matematika se skládá ze základních představ (např. pojem rovnosti)</a:t>
            </a:r>
          </a:p>
          <a:p>
            <a:pPr lvl="2"/>
            <a:r>
              <a:rPr lang="cs-CZ" b="1" dirty="0" smtClean="0"/>
              <a:t>propojenost</a:t>
            </a:r>
            <a:r>
              <a:rPr lang="cs-CZ" dirty="0" smtClean="0"/>
              <a:t>: vidět, jak spolu matematické koncepty souvisejí a budovat na tom nové znalosti žáků</a:t>
            </a:r>
          </a:p>
          <a:p>
            <a:pPr lvl="2"/>
            <a:r>
              <a:rPr lang="cs-CZ" b="1" dirty="0"/>
              <a:t>r</a:t>
            </a:r>
            <a:r>
              <a:rPr lang="cs-CZ" b="1" dirty="0" smtClean="0"/>
              <a:t>ůznorodé pohledy</a:t>
            </a:r>
            <a:r>
              <a:rPr lang="cs-CZ" dirty="0" smtClean="0"/>
              <a:t>: umět přistupovat k matematice z různých pohledů</a:t>
            </a:r>
          </a:p>
          <a:p>
            <a:pPr lvl="2"/>
            <a:r>
              <a:rPr lang="cs-CZ" b="1" dirty="0" smtClean="0"/>
              <a:t>průběžné souvislosti</a:t>
            </a:r>
            <a:r>
              <a:rPr lang="cs-CZ" dirty="0" smtClean="0"/>
              <a:t>: co se učí dnes, tvoří základ pro znalosti získávané v budoucnosti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XX. seminář o filosofických otázkách matematiky a fyziky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6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2381"/>
            <a:ext cx="10515600" cy="3664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Autorčin příběh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O knize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Je snadné učit elementární věci?</a:t>
            </a:r>
          </a:p>
          <a:p>
            <a:pPr marL="0" indent="0">
              <a:buNone/>
            </a:pPr>
            <a:r>
              <a:rPr lang="cs-CZ" sz="2800" dirty="0"/>
              <a:t>Závěry a </a:t>
            </a:r>
            <a:r>
              <a:rPr lang="cs-CZ" sz="2800" dirty="0" smtClean="0"/>
              <a:t>doporučení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2874"/>
            <a:ext cx="10906958" cy="5031744"/>
          </a:xfrm>
        </p:spPr>
        <p:txBody>
          <a:bodyPr/>
          <a:lstStyle/>
          <a:p>
            <a:r>
              <a:rPr lang="cs-CZ" dirty="0" smtClean="0"/>
              <a:t>Tři etapy, v nichž se vyvíjejí učitelovy znalosti obsahu školské matematiky ve vzestupné spirále:</a:t>
            </a:r>
          </a:p>
          <a:p>
            <a:pPr lvl="1"/>
            <a:r>
              <a:rPr lang="cs-CZ" b="1" dirty="0" smtClean="0"/>
              <a:t>Studium ve škole </a:t>
            </a:r>
            <a:r>
              <a:rPr lang="cs-CZ" dirty="0" smtClean="0"/>
              <a:t>– získávání matematických schopností</a:t>
            </a:r>
          </a:p>
          <a:p>
            <a:pPr lvl="1"/>
            <a:r>
              <a:rPr lang="cs-CZ" b="1" dirty="0" smtClean="0"/>
              <a:t>Učitelská příprava</a:t>
            </a:r>
            <a:r>
              <a:rPr lang="cs-CZ" dirty="0" smtClean="0"/>
              <a:t> – propojování matematických schopnosti s</a:t>
            </a:r>
            <a:r>
              <a:rPr lang="cs-CZ" dirty="0"/>
              <a:t> primárním zájmem o to, jak vyučovat školskou matematiku a jak se jí </a:t>
            </a:r>
            <a:r>
              <a:rPr lang="cs-CZ" dirty="0" smtClean="0"/>
              <a:t>učit</a:t>
            </a:r>
          </a:p>
          <a:p>
            <a:pPr lvl="1"/>
            <a:r>
              <a:rPr lang="cs-CZ" b="1" dirty="0" smtClean="0"/>
              <a:t>Výuka</a:t>
            </a:r>
            <a:r>
              <a:rPr lang="cs-CZ" dirty="0" smtClean="0"/>
              <a:t> – rozvíjení učitelových znalostí obsahu v průběhu jeho kariéry s cílem dosáhnout důkladného porozumění matematickým základům</a:t>
            </a:r>
          </a:p>
          <a:p>
            <a:r>
              <a:rPr lang="cs-CZ" dirty="0"/>
              <a:t>Studie Národního centra pro výzkum vzdělávání učitelů </a:t>
            </a:r>
            <a:r>
              <a:rPr lang="cs-CZ" dirty="0" smtClean="0"/>
              <a:t>v USA z r. 1991 ukázala, že </a:t>
            </a:r>
            <a:r>
              <a:rPr lang="cs-CZ" dirty="0"/>
              <a:t>většina amerických programů přípravy učitelů se soustřeďuje na to, jak učit matematiku, a ne na matematiku samotnou</a:t>
            </a:r>
            <a:r>
              <a:rPr lang="cs-CZ" dirty="0" smtClean="0"/>
              <a:t>. (Je to v ČR jiné?) </a:t>
            </a:r>
          </a:p>
          <a:p>
            <a:r>
              <a:rPr lang="cs-CZ" dirty="0" smtClean="0"/>
              <a:t>V USA se </a:t>
            </a:r>
            <a:r>
              <a:rPr lang="cs-CZ" dirty="0"/>
              <a:t>nepostačující elementární matematika („jednoduché dovednosti“, „kupecké počty“) a neuspokojivé matematické vzdělávání vzájemně </a:t>
            </a:r>
            <a:r>
              <a:rPr lang="cs-CZ" dirty="0" smtClean="0"/>
              <a:t>posilují.</a:t>
            </a:r>
          </a:p>
          <a:p>
            <a:r>
              <a:rPr lang="cs-CZ" dirty="0" smtClean="0"/>
              <a:t>Elementární matematika v žádném případě není povrchní a každý, kdo ji učí, ji musí tvrdě studovat, aby jí porozuměl v úplnosti.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37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740081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aměřte se současně na znalosti učitele a na učení se žáka</a:t>
            </a:r>
          </a:p>
          <a:p>
            <a:r>
              <a:rPr lang="cs-CZ" dirty="0" smtClean="0"/>
              <a:t>Není nezbytné</a:t>
            </a:r>
            <a:r>
              <a:rPr lang="cs-CZ" dirty="0"/>
              <a:t>, aby zlepšení znalostí učitelů předcházelo zlepšení vědomostí, které žáci získají. Spíš </a:t>
            </a:r>
            <a:r>
              <a:rPr lang="cs-CZ" dirty="0" smtClean="0"/>
              <a:t>je třeba </a:t>
            </a:r>
            <a:r>
              <a:rPr lang="cs-CZ" dirty="0"/>
              <a:t>se na obojí </a:t>
            </a:r>
            <a:r>
              <a:rPr lang="cs-CZ" dirty="0" smtClean="0"/>
              <a:t>zaměřit současně, práce </a:t>
            </a:r>
            <a:r>
              <a:rPr lang="cs-CZ" dirty="0"/>
              <a:t>na jednom by měla podpořit zlepšení druhého. </a:t>
            </a:r>
            <a:r>
              <a:rPr lang="cs-CZ" dirty="0" smtClean="0"/>
              <a:t>Nelze očekávat</a:t>
            </a:r>
            <a:r>
              <a:rPr lang="cs-CZ" dirty="0"/>
              <a:t>, že když nejprve zlepšíme matematické znalosti učitelů, automaticky tím zlepšíme matematické vzdělávání žáků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5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740081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Posilujte u učitelů interakci mezi studiem školské matematiky a studiem, jak školskou matematiku učit</a:t>
            </a:r>
          </a:p>
          <a:p>
            <a:r>
              <a:rPr lang="cs-CZ" dirty="0"/>
              <a:t>Představa, že by se i zkušení učitelé mohli a měli dále poučovat ve svých třídách, je v ostrém kontrastu s tradičním předpokladem, že kdo se stal učitelem, ten se toho už naučil dost. Není příliš přehnané tvrzení, že podle konvencí školské kultury učitelé již z definice vědí – znají obsah oblasti, kterou mají učit, sled lekcí, které musejí při vyučování projít, a postupy zavedení pořádku v místnosti plné žáků.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5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Změňte zaměření přípravy učitelů</a:t>
            </a:r>
          </a:p>
          <a:p>
            <a:r>
              <a:rPr lang="cs-CZ" dirty="0"/>
              <a:t>Podstatnou školskou matematiku bychom měli nově vybudovat s úplnějším porozuměním vztahu mezi matematikou elementární a novými rozvinutými směry této disciplíny. </a:t>
            </a:r>
            <a:r>
              <a:rPr lang="cs-CZ" dirty="0" smtClean="0"/>
              <a:t>To je </a:t>
            </a:r>
            <a:r>
              <a:rPr lang="cs-CZ" dirty="0"/>
              <a:t>úkolem pro badatele v oblasti matematického vzdělávání. Dokud se taková školská matematika nepřipraví, neodstraní se vzájemné posilování nekvalitního obsahu a výuky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5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Pochopte roli, kterou v reformě mohou mít </a:t>
            </a:r>
            <a:r>
              <a:rPr lang="cs-CZ" dirty="0" err="1" smtClean="0"/>
              <a:t>kurikulární</a:t>
            </a:r>
            <a:r>
              <a:rPr lang="cs-CZ" dirty="0" smtClean="0"/>
              <a:t> materiály včetně učebnic</a:t>
            </a:r>
          </a:p>
          <a:p>
            <a:r>
              <a:rPr lang="cs-CZ" dirty="0"/>
              <a:t>Pedagogové často učebnice podceňují a mnozí reformně zaměření učitelé je zavrhují a pohrdavě hlásí, že texty nepoužívají. Taková idealizace odborné nezávislosti vede k názoru, že dobří učitelé se neřídí učebnicemi a místo toho si tvoří vlastní kurikula... Tenhle odpor k textům a idealizovaná představa samostatného odborníka brání důkladnému zvažování konstruktivní role, kterou může </a:t>
            </a:r>
            <a:r>
              <a:rPr lang="cs-CZ" dirty="0" smtClean="0"/>
              <a:t>kurikulum mít.</a:t>
            </a:r>
          </a:p>
          <a:p>
            <a:pPr marL="185738" indent="0">
              <a:buNone/>
            </a:pPr>
            <a:r>
              <a:rPr lang="cs-CZ" dirty="0"/>
              <a:t>Příručky učitelů mohou vysvětlit, co měli tvůrci kurikula na mysli, a důvody pro výběr a uspořádání </a:t>
            </a:r>
            <a:r>
              <a:rPr lang="cs-CZ" dirty="0" smtClean="0"/>
              <a:t>témat, mohou </a:t>
            </a:r>
            <a:r>
              <a:rPr lang="cs-CZ" dirty="0"/>
              <a:t>poskytnout i specifické informace o povaze reakcí žáků na konkrétní </a:t>
            </a:r>
            <a:r>
              <a:rPr lang="cs-CZ" dirty="0" smtClean="0"/>
              <a:t>aktivity. Informace </a:t>
            </a:r>
            <a:r>
              <a:rPr lang="cs-CZ" dirty="0"/>
              <a:t>o reakcích žáků mohou pomoci učitelům, kteří se zaměřují na to, jak žáci přemýšlejí. Takové informace však mohou být k ničemu, když učitelé nepoznají jejich důležitost nebo když nemají čas a sílu, aby důkladně studovali </a:t>
            </a:r>
            <a:r>
              <a:rPr lang="cs-CZ" dirty="0" smtClean="0"/>
              <a:t>příručky.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Pochopte klíč k reformě: interakce ve třídě v jakékoli formě musejí být zaměřené na matematiku, která je podstatná</a:t>
            </a:r>
          </a:p>
          <a:p>
            <a:r>
              <a:rPr lang="cs-CZ" dirty="0"/>
              <a:t>V čínských třídách sedí žáci v řadách čelem k učiteli, který je samozřejmě vedoucí osobností, určuje program a řídí výuku ve třídě. Na druhé straně lze v čínských třídách, zvláště v třídách učitelů s DPMZ, pozorovat rysy zastávané reformou: výuku pro konceptuální porozumění, nadšení žáků a příležitosti, aby vyjádřili své myšlenky, jejich účast na vlastním procesu učení se a přispívání k němu. Jak je možné, že se tyto zdánlivě protichůdné rysy – některé reformou odmítané a jiné jí obhajované – vyskytují zároveň? </a:t>
            </a:r>
            <a:endParaRPr lang="cs-CZ" dirty="0" smtClean="0"/>
          </a:p>
          <a:p>
            <a:pPr marL="271463" indent="0">
              <a:buNone/>
            </a:pPr>
            <a:r>
              <a:rPr lang="cs-CZ" dirty="0"/>
              <a:t>Metafora přenosu popisující tradiční výuku matematiky jako pokus o přenos znalostí od učitele na pasivní žáky může být vhodná jen „v politickém kontextu reformy</a:t>
            </a:r>
            <a:r>
              <a:rPr lang="cs-CZ" dirty="0" smtClean="0"/>
              <a:t>“.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8101"/>
            <a:ext cx="10515600" cy="530886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Z předmluvy </a:t>
            </a:r>
            <a:r>
              <a:rPr lang="cs-CZ" sz="2800" dirty="0" err="1"/>
              <a:t>Lee</a:t>
            </a:r>
            <a:r>
              <a:rPr lang="cs-CZ" sz="2800" dirty="0"/>
              <a:t> S. </a:t>
            </a:r>
            <a:r>
              <a:rPr lang="cs-CZ" sz="2800" dirty="0" err="1" smtClean="0"/>
              <a:t>Shulmana</a:t>
            </a:r>
            <a:endParaRPr lang="cs-CZ" sz="2800" dirty="0"/>
          </a:p>
          <a:p>
            <a:pPr lvl="0"/>
            <a:r>
              <a:rPr lang="cs-CZ" dirty="0" smtClean="0"/>
              <a:t>Tato </a:t>
            </a:r>
            <a:r>
              <a:rPr lang="cs-CZ" dirty="0"/>
              <a:t>kniha vypadá jako srovnávací studie o amerických a čínských učitelích matematiky, ale její nejdůležitější příspěvek je teoretický, nikoli srovnávací.</a:t>
            </a:r>
          </a:p>
          <a:p>
            <a:r>
              <a:rPr lang="cs-CZ" dirty="0"/>
              <a:t>Může se zdát, že se tato kniha týká spíš porozumění </a:t>
            </a:r>
            <a:r>
              <a:rPr lang="cs-CZ" i="1" dirty="0"/>
              <a:t>obsahu</a:t>
            </a:r>
            <a:r>
              <a:rPr lang="cs-CZ" dirty="0"/>
              <a:t> matematiky než její didaktice, ale její </a:t>
            </a:r>
            <a:r>
              <a:rPr lang="cs-CZ" dirty="0" smtClean="0"/>
              <a:t>pojetí </a:t>
            </a:r>
            <a:r>
              <a:rPr lang="cs-CZ" dirty="0"/>
              <a:t>obsahu je důkladně didaktické.</a:t>
            </a:r>
          </a:p>
          <a:p>
            <a:pPr lvl="0"/>
            <a:r>
              <a:rPr lang="cs-CZ" dirty="0"/>
              <a:t>Může se zdát, že se tato kniha týká jen praktického vyučování matematice, ale dožaduje se sluchu těch, kdo určují politiku vyučování a vzdělávání učitelů.</a:t>
            </a:r>
          </a:p>
          <a:p>
            <a:pPr lvl="0"/>
            <a:r>
              <a:rPr lang="cs-CZ" dirty="0"/>
              <a:t>Může se zdát, že největší význam má tato kniha pro přípravu budoucích učitelů, ale její patrně nejdůležitější zjištění souvisejí s tím, jak chápeme práci učitelů a jejich celoživotní odborný růst.</a:t>
            </a:r>
          </a:p>
          <a:p>
            <a:pPr lvl="0"/>
            <a:r>
              <a:rPr lang="cs-CZ" dirty="0"/>
              <a:t>Tato kniha se zaměřuje na práci učitelů na základních školách, ale jejími nejdůležitějšími čtenáři mohou být stejně dobře jak pracovníci škol a univerzit, kteří přednášejí matematiku budoucím učitelům, tak budoucí rodiče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6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Liping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i="1" dirty="0"/>
              <a:t>K plné podpoře výuky matematice učitelé potřebují především hluboké porozumění základní matematice. Musí dobře znát matematiku, kterou každý den vyučují, a cítit se sebejistě a bezpečně, když ji vykládají.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2381"/>
            <a:ext cx="10515600" cy="3664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Autorčin příběh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O knize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Je </a:t>
            </a: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snadné učit elementární věci?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Závěry </a:t>
            </a: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 doporučení</a:t>
            </a: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0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701336"/>
            <a:ext cx="10924713" cy="5475627"/>
          </a:xfrm>
        </p:spPr>
        <p:txBody>
          <a:bodyPr/>
          <a:lstStyle/>
          <a:p>
            <a:r>
              <a:rPr lang="cs-CZ" dirty="0" smtClean="0"/>
              <a:t>Narozena 15. dubna 1951</a:t>
            </a:r>
          </a:p>
          <a:p>
            <a:r>
              <a:rPr lang="cs-CZ" dirty="0"/>
              <a:t>Jako žákyně </a:t>
            </a:r>
            <a:r>
              <a:rPr lang="cs-CZ" dirty="0" smtClean="0"/>
              <a:t>8. ročníku střední školy </a:t>
            </a:r>
            <a:r>
              <a:rPr lang="cs-CZ" dirty="0"/>
              <a:t>v Šanghaji byla v rámci </a:t>
            </a:r>
            <a:r>
              <a:rPr lang="cs-CZ" dirty="0" smtClean="0"/>
              <a:t>Kulturní </a:t>
            </a:r>
            <a:r>
              <a:rPr lang="cs-CZ" dirty="0"/>
              <a:t>revoluce poslána „na venkov“ </a:t>
            </a:r>
            <a:r>
              <a:rPr lang="cs-CZ" dirty="0" smtClean="0"/>
              <a:t>do vesnice </a:t>
            </a:r>
            <a:r>
              <a:rPr lang="cs-CZ" dirty="0" err="1"/>
              <a:t>Čchun-čchien</a:t>
            </a:r>
            <a:r>
              <a:rPr lang="cs-CZ" dirty="0"/>
              <a:t> </a:t>
            </a:r>
            <a:r>
              <a:rPr lang="cs-CZ" dirty="0" smtClean="0"/>
              <a:t>k</a:t>
            </a:r>
            <a:r>
              <a:rPr lang="cs-CZ" dirty="0"/>
              <a:t> převychování rolníky pracujícími na </a:t>
            </a:r>
            <a:r>
              <a:rPr lang="cs-CZ" dirty="0" smtClean="0"/>
              <a:t>polích. Předák vesnice ji požádal, aby se stala učitelkou ve vesnické škole. </a:t>
            </a:r>
          </a:p>
          <a:p>
            <a:r>
              <a:rPr lang="cs-CZ" dirty="0" smtClean="0"/>
              <a:t>1970 učitelka v jednotřídce</a:t>
            </a:r>
          </a:p>
          <a:p>
            <a:r>
              <a:rPr lang="cs-CZ" dirty="0" smtClean="0"/>
              <a:t>1974–1976  ředitelka školy</a:t>
            </a:r>
          </a:p>
          <a:p>
            <a:r>
              <a:rPr lang="cs-CZ" dirty="0" smtClean="0"/>
              <a:t>1978–1980 </a:t>
            </a:r>
            <a:r>
              <a:rPr lang="cs-CZ" dirty="0"/>
              <a:t>inspektorka základních škol v </a:t>
            </a:r>
            <a:r>
              <a:rPr lang="cs-CZ" dirty="0" smtClean="0"/>
              <a:t>okrese Jung-</a:t>
            </a:r>
            <a:r>
              <a:rPr lang="cs-CZ" dirty="0" err="1" smtClean="0"/>
              <a:t>feng</a:t>
            </a:r>
            <a:r>
              <a:rPr lang="cs-CZ" dirty="0" smtClean="0"/>
              <a:t>, oblast </a:t>
            </a:r>
            <a:r>
              <a:rPr lang="cs-CZ" dirty="0" err="1" smtClean="0"/>
              <a:t>Ťiang</a:t>
            </a:r>
            <a:r>
              <a:rPr lang="cs-CZ" dirty="0" smtClean="0"/>
              <a:t>-si</a:t>
            </a:r>
          </a:p>
          <a:p>
            <a:r>
              <a:rPr lang="cs-CZ" dirty="0" smtClean="0"/>
              <a:t>1983 titul magistra na </a:t>
            </a:r>
            <a:r>
              <a:rPr lang="cs-CZ" dirty="0"/>
              <a:t>Východočínské vysoké </a:t>
            </a:r>
            <a:r>
              <a:rPr lang="cs-CZ" dirty="0" smtClean="0"/>
              <a:t>škole </a:t>
            </a:r>
            <a:r>
              <a:rPr lang="cs-CZ" dirty="0"/>
              <a:t>pedagogické</a:t>
            </a:r>
            <a:endParaRPr lang="cs-CZ" dirty="0" smtClean="0"/>
          </a:p>
          <a:p>
            <a:r>
              <a:rPr lang="cs-CZ" dirty="0" smtClean="0"/>
              <a:t>1988 emigrace do USA</a:t>
            </a:r>
          </a:p>
          <a:p>
            <a:r>
              <a:rPr lang="cs-CZ" dirty="0" smtClean="0"/>
              <a:t>1989–1991 doktorské studium na Michiganské státní univerzitě</a:t>
            </a:r>
          </a:p>
          <a:p>
            <a:r>
              <a:rPr lang="cs-CZ" dirty="0" smtClean="0"/>
              <a:t>1991–1996 dokončení doktorského studia na </a:t>
            </a:r>
            <a:r>
              <a:rPr lang="cs-CZ" dirty="0" err="1" smtClean="0"/>
              <a:t>Stanfordově</a:t>
            </a:r>
            <a:r>
              <a:rPr lang="cs-CZ" dirty="0" smtClean="0"/>
              <a:t> univerzitě, školitel </a:t>
            </a:r>
            <a:r>
              <a:rPr lang="cs-CZ" dirty="0" err="1" smtClean="0"/>
              <a:t>Lee</a:t>
            </a:r>
            <a:r>
              <a:rPr lang="cs-CZ" dirty="0" smtClean="0"/>
              <a:t> </a:t>
            </a:r>
            <a:r>
              <a:rPr lang="cs-CZ" dirty="0"/>
              <a:t>S. </a:t>
            </a:r>
            <a:r>
              <a:rPr lang="cs-CZ" dirty="0" err="1"/>
              <a:t>Shulman</a:t>
            </a:r>
            <a:r>
              <a:rPr lang="cs-CZ" dirty="0"/>
              <a:t>, někdejší předseda Státní komise pro vzdělávání; </a:t>
            </a:r>
            <a:endParaRPr lang="cs-CZ" dirty="0" smtClean="0"/>
          </a:p>
          <a:p>
            <a:pPr marL="266700" indent="-266700">
              <a:spcBef>
                <a:spcPts val="0"/>
              </a:spcBef>
              <a:buNone/>
            </a:pPr>
            <a:r>
              <a:rPr lang="cs-CZ" dirty="0" smtClean="0"/>
              <a:t>	výzkumné projekty: </a:t>
            </a:r>
            <a:r>
              <a:rPr lang="cs-CZ" dirty="0"/>
              <a:t>vzdělávání učitelů, srovnávací </a:t>
            </a:r>
            <a:r>
              <a:rPr lang="cs-CZ" dirty="0" smtClean="0"/>
              <a:t>vzdělávání</a:t>
            </a:r>
            <a:endParaRPr lang="cs-CZ" dirty="0"/>
          </a:p>
          <a:p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4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0214"/>
            <a:ext cx="10858185" cy="5262563"/>
          </a:xfrm>
        </p:spPr>
        <p:txBody>
          <a:bodyPr/>
          <a:lstStyle/>
          <a:p>
            <a:r>
              <a:rPr lang="cs-CZ" dirty="0" smtClean="0"/>
              <a:t>1994 založila Stanfordskou čínskou školu v Palo </a:t>
            </a:r>
            <a:r>
              <a:rPr lang="cs-CZ" dirty="0" err="1" smtClean="0"/>
              <a:t>Alto</a:t>
            </a:r>
            <a:r>
              <a:rPr lang="cs-CZ" dirty="0" smtClean="0"/>
              <a:t>, kde aplikovala čínskou tradiční pedagogiku a moderní teorii vzdělávání</a:t>
            </a:r>
          </a:p>
          <a:p>
            <a:r>
              <a:rPr lang="cs-CZ" dirty="0" smtClean="0"/>
              <a:t>1996–1997 </a:t>
            </a:r>
            <a:r>
              <a:rPr lang="cs-CZ" dirty="0" err="1" smtClean="0"/>
              <a:t>McDonnellovo</a:t>
            </a:r>
            <a:r>
              <a:rPr lang="cs-CZ" dirty="0" smtClean="0"/>
              <a:t> </a:t>
            </a:r>
            <a:r>
              <a:rPr lang="cs-CZ" dirty="0" err="1" smtClean="0"/>
              <a:t>postdoktorské</a:t>
            </a:r>
            <a:r>
              <a:rPr lang="cs-CZ" dirty="0" smtClean="0"/>
              <a:t> stipendium</a:t>
            </a:r>
            <a:endParaRPr lang="cs-CZ" dirty="0"/>
          </a:p>
          <a:p>
            <a:pPr marL="266700" indent="0">
              <a:spcBef>
                <a:spcPts val="0"/>
              </a:spcBef>
              <a:buNone/>
            </a:pPr>
            <a:r>
              <a:rPr lang="cs-CZ" dirty="0"/>
              <a:t>na Pedagogické </a:t>
            </a:r>
            <a:r>
              <a:rPr lang="cs-CZ" dirty="0" smtClean="0"/>
              <a:t>fakultě Kalifornské univerzity, 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cs-CZ" dirty="0"/>
              <a:t>pokračování výzkumu </a:t>
            </a:r>
            <a:r>
              <a:rPr lang="cs-CZ" dirty="0" smtClean="0"/>
              <a:t>a přepracování disertace do knihy</a:t>
            </a:r>
          </a:p>
          <a:p>
            <a:r>
              <a:rPr lang="cs-CZ" dirty="0" smtClean="0"/>
              <a:t>1998–1999 konzultant v </a:t>
            </a:r>
            <a:r>
              <a:rPr lang="cs-CZ" dirty="0"/>
              <a:t>Carnegieho nadaci </a:t>
            </a:r>
            <a:r>
              <a:rPr lang="cs-CZ" dirty="0" smtClean="0"/>
              <a:t>pro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cs-CZ" dirty="0"/>
              <a:t>zlepšování výuky</a:t>
            </a:r>
            <a:endParaRPr lang="cs-CZ" dirty="0" smtClean="0"/>
          </a:p>
          <a:p>
            <a:r>
              <a:rPr lang="cs-CZ" dirty="0"/>
              <a:t>2000 </a:t>
            </a:r>
            <a:r>
              <a:rPr lang="cs-CZ" dirty="0" smtClean="0"/>
              <a:t>hostující profesorka v </a:t>
            </a:r>
            <a:r>
              <a:rPr lang="cs-CZ" dirty="0" err="1" smtClean="0"/>
              <a:t>Hooverově</a:t>
            </a:r>
            <a:r>
              <a:rPr lang="cs-CZ" dirty="0" smtClean="0"/>
              <a:t> ústavu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cs-CZ" dirty="0" err="1"/>
              <a:t>Stanfordovy</a:t>
            </a:r>
            <a:r>
              <a:rPr lang="cs-CZ" dirty="0"/>
              <a:t> univerzity</a:t>
            </a:r>
          </a:p>
          <a:p>
            <a:r>
              <a:rPr lang="cs-CZ" dirty="0" smtClean="0"/>
              <a:t>2006–2008 členka Amerického státního poradního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cs-CZ" dirty="0"/>
              <a:t>panelu pro </a:t>
            </a:r>
            <a:r>
              <a:rPr lang="cs-CZ" dirty="0" smtClean="0"/>
              <a:t>matematiku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23.8.2022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5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3"/>
          <a:stretch/>
        </p:blipFill>
        <p:spPr>
          <a:xfrm>
            <a:off x="8153400" y="1403671"/>
            <a:ext cx="3542985" cy="456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2381"/>
            <a:ext cx="10515600" cy="3664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Autorčin příběh</a:t>
            </a:r>
          </a:p>
          <a:p>
            <a:pPr marL="0" indent="0">
              <a:buNone/>
            </a:pPr>
            <a:r>
              <a:rPr lang="cs-CZ" sz="2800" dirty="0" smtClean="0"/>
              <a:t>O knize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Je </a:t>
            </a: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snadné učit elementární věci?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bg2">
                    <a:lumMod val="90000"/>
                  </a:schemeClr>
                </a:solidFill>
              </a:rPr>
              <a:t>Závěry </a:t>
            </a:r>
            <a:r>
              <a:rPr lang="cs-CZ" sz="2800" dirty="0">
                <a:solidFill>
                  <a:schemeClr val="bg2">
                    <a:lumMod val="90000"/>
                  </a:schemeClr>
                </a:solidFill>
              </a:rPr>
              <a:t>a doporučení</a:t>
            </a: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609" y="719091"/>
            <a:ext cx="10924713" cy="500511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Obsah</a:t>
            </a:r>
          </a:p>
          <a:p>
            <a:pPr marL="0" indent="0">
              <a:buNone/>
            </a:pPr>
            <a:r>
              <a:rPr lang="cs-CZ" dirty="0" smtClean="0"/>
              <a:t>Předmluvy a úvod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Odčítání </a:t>
            </a:r>
            <a:r>
              <a:rPr lang="cs-CZ" dirty="0"/>
              <a:t>s přeskupováním: přístupy k výuce tématu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Násobení víceciferných čísel: práce s chybami žáků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Tvorba interpretací: dělení zlomkem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Prozkoumávat nové znalosti: vztah mezi obvodem a obsahem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Znalosti obsahu: důkladné porozumění matematickým základům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Důkladné porozumění matematickým základům: kdy a jak se ho dosáhne?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Závěr</a:t>
            </a:r>
          </a:p>
          <a:p>
            <a:pPr marL="0" indent="0">
              <a:buNone/>
            </a:pPr>
            <a:r>
              <a:rPr lang="cs-CZ" dirty="0" smtClean="0"/>
              <a:t>Dodatek: Překlenování </a:t>
            </a:r>
            <a:r>
              <a:rPr lang="cs-CZ" dirty="0"/>
              <a:t>polarizací: Jak kniha </a:t>
            </a:r>
            <a:r>
              <a:rPr lang="cs-CZ" i="1" dirty="0"/>
              <a:t>Znát a učit elementární matematiku</a:t>
            </a:r>
            <a:r>
              <a:rPr lang="cs-CZ" dirty="0"/>
              <a:t> vstoupila do americké matematiky a do debat o vzdělávání v </a:t>
            </a:r>
            <a:r>
              <a:rPr lang="cs-CZ" dirty="0" smtClean="0"/>
              <a:t>matematice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23.8.2022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XX. seminář o filosofických otázkách matematiky a fyziky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0A0636-17EE-455F-A545-9D7405E1590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5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609" y="719091"/>
            <a:ext cx="10773793" cy="540650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Kapitoly 1–4</a:t>
            </a:r>
          </a:p>
          <a:p>
            <a:pPr lvl="1"/>
            <a:r>
              <a:rPr lang="cs-CZ" dirty="0" smtClean="0"/>
              <a:t>poznatky z rozhovorů s učiteli v rámci studie </a:t>
            </a:r>
            <a:r>
              <a:rPr lang="en-US" dirty="0" smtClean="0"/>
              <a:t>Teacher Education and Learning to Teach</a:t>
            </a:r>
            <a:r>
              <a:rPr lang="cs-CZ" dirty="0"/>
              <a:t> </a:t>
            </a:r>
            <a:r>
              <a:rPr lang="cs-CZ" dirty="0" smtClean="0"/>
              <a:t>(TELT)</a:t>
            </a:r>
            <a:endParaRPr lang="cs-CZ" dirty="0"/>
          </a:p>
          <a:p>
            <a:pPr lvl="1"/>
            <a:r>
              <a:rPr lang="cs-CZ" dirty="0" smtClean="0"/>
              <a:t>srovnání reakcí a odpovědí amerických a čínských učitelů na čtyři vybraná témata z elementární školské matematiky</a:t>
            </a:r>
          </a:p>
          <a:p>
            <a:pPr marL="0" indent="0">
              <a:buNone/>
            </a:pPr>
            <a:r>
              <a:rPr lang="cs-CZ" dirty="0" smtClean="0"/>
              <a:t>Kapitola 5</a:t>
            </a:r>
          </a:p>
          <a:p>
            <a:pPr lvl="1"/>
            <a:r>
              <a:rPr lang="cs-CZ" dirty="0" smtClean="0"/>
              <a:t>pojem </a:t>
            </a:r>
            <a:r>
              <a:rPr lang="cs-CZ" i="1" dirty="0" smtClean="0"/>
              <a:t>matematických základů</a:t>
            </a:r>
            <a:endParaRPr lang="cs-CZ" dirty="0" smtClean="0"/>
          </a:p>
          <a:p>
            <a:pPr lvl="1"/>
            <a:r>
              <a:rPr lang="cs-CZ" dirty="0" smtClean="0"/>
              <a:t>pojem </a:t>
            </a:r>
            <a:r>
              <a:rPr lang="cs-CZ" i="1" dirty="0" smtClean="0"/>
              <a:t>důkladného </a:t>
            </a:r>
            <a:r>
              <a:rPr lang="cs-CZ" i="1" dirty="0"/>
              <a:t>porozumění matematickým </a:t>
            </a:r>
            <a:r>
              <a:rPr lang="cs-CZ" i="1" dirty="0" smtClean="0"/>
              <a:t>základům</a:t>
            </a:r>
            <a:endParaRPr lang="cs-CZ" dirty="0"/>
          </a:p>
          <a:p>
            <a:pPr lvl="1"/>
            <a:r>
              <a:rPr lang="cs-CZ" i="1" dirty="0" smtClean="0"/>
              <a:t>znalostní balíček </a:t>
            </a:r>
            <a:r>
              <a:rPr lang="cs-CZ" dirty="0" smtClean="0"/>
              <a:t>jako </a:t>
            </a:r>
            <a:r>
              <a:rPr lang="cs-CZ" dirty="0"/>
              <a:t>síť procedurálních a konceptuálních témat, která výuku příslušného tématu podporují nebo se o ni </a:t>
            </a:r>
            <a:r>
              <a:rPr lang="cs-CZ" dirty="0" smtClean="0"/>
              <a:t>opírají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Kapitola 6</a:t>
            </a:r>
          </a:p>
          <a:p>
            <a:pPr lvl="1"/>
            <a:r>
              <a:rPr lang="cs-CZ" dirty="0" smtClean="0"/>
              <a:t>výsledky </a:t>
            </a:r>
            <a:r>
              <a:rPr lang="cs-CZ" dirty="0"/>
              <a:t>krátkého výzkumu, kdy a jak učitelé v Číně </a:t>
            </a:r>
            <a:r>
              <a:rPr lang="cs-CZ" dirty="0" smtClean="0"/>
              <a:t>(na rozdíl od učitelů v USA) docilují </a:t>
            </a:r>
            <a:r>
              <a:rPr lang="cs-CZ" dirty="0"/>
              <a:t>důkladného porozumění matematickým </a:t>
            </a:r>
            <a:r>
              <a:rPr lang="cs-CZ" dirty="0" smtClean="0"/>
              <a:t>základům</a:t>
            </a:r>
          </a:p>
          <a:p>
            <a:pPr marL="0" indent="0">
              <a:buNone/>
            </a:pPr>
            <a:r>
              <a:rPr lang="cs-CZ" dirty="0" smtClean="0"/>
              <a:t>Kapitola 7</a:t>
            </a:r>
          </a:p>
          <a:p>
            <a:pPr lvl="1"/>
            <a:r>
              <a:rPr lang="cs-CZ" dirty="0" smtClean="0"/>
              <a:t>návrhy změn </a:t>
            </a:r>
            <a:r>
              <a:rPr lang="cs-CZ" dirty="0"/>
              <a:t>v přípravě učitelů, </a:t>
            </a:r>
            <a:r>
              <a:rPr lang="cs-CZ" dirty="0" smtClean="0"/>
              <a:t>podpoře </a:t>
            </a:r>
            <a:r>
              <a:rPr lang="cs-CZ" dirty="0"/>
              <a:t>učitelů a výzkumu matematického vzdělávání, které by mohly učitelům </a:t>
            </a:r>
            <a:r>
              <a:rPr lang="cs-CZ" dirty="0" smtClean="0"/>
              <a:t>v USA umožnit </a:t>
            </a:r>
            <a:r>
              <a:rPr lang="cs-CZ" dirty="0"/>
              <a:t>dosažení důkladného porozumění matematickým základům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23.8.2022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XX. seminář o filosofických otázkách matematiky a fyziky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0A0636-17EE-455F-A545-9D7405E1590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22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5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1. Odčítání s přeskupováním: přístupy k výuce tématu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5193437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Scénář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Věnujme nějaký čas přemýšlení o jednom specifickém tématu, se kterým můžete pracovat při výuce: odčítání s přeskupováním. Podívejte se na následující příklady: </a:t>
            </a:r>
            <a:endParaRPr lang="cs-CZ" dirty="0" smtClean="0"/>
          </a:p>
          <a:p>
            <a:pPr marL="0" indent="0">
              <a:buNone/>
              <a:tabLst>
                <a:tab pos="4320000" algn="r"/>
                <a:tab pos="6120000" algn="r"/>
              </a:tabLst>
            </a:pPr>
            <a:r>
              <a:rPr lang="cs-CZ" dirty="0" smtClean="0"/>
              <a:t>	52	91</a:t>
            </a:r>
          </a:p>
          <a:p>
            <a:pPr marL="0" indent="0">
              <a:spcBef>
                <a:spcPts val="0"/>
              </a:spcBef>
              <a:buNone/>
              <a:tabLst>
                <a:tab pos="4320000" algn="r"/>
                <a:tab pos="6120000" algn="r"/>
              </a:tabLst>
            </a:pPr>
            <a:r>
              <a:rPr lang="cs-CZ" dirty="0"/>
              <a:t>	</a:t>
            </a:r>
            <a:r>
              <a:rPr lang="cs-CZ" dirty="0" smtClean="0"/>
              <a:t> –25	 –79</a:t>
            </a:r>
          </a:p>
          <a:p>
            <a:pPr marL="0" indent="0">
              <a:lnSpc>
                <a:spcPct val="30000"/>
              </a:lnSpc>
              <a:spcBef>
                <a:spcPts val="0"/>
              </a:spcBef>
              <a:buNone/>
              <a:tabLst>
                <a:tab pos="4320000" algn="r"/>
                <a:tab pos="6120000" algn="r"/>
              </a:tabLst>
            </a:pPr>
            <a:r>
              <a:rPr lang="cs-CZ" dirty="0"/>
              <a:t>	</a:t>
            </a:r>
            <a:r>
              <a:rPr lang="cs-CZ" dirty="0" smtClean="0"/>
              <a:t>------	------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byste k těmto úlohám přistupovali, kdybyste učili ve druhém ročníku? Čemu by podle vás měli žáci rozumět </a:t>
            </a:r>
            <a:r>
              <a:rPr lang="cs-CZ" dirty="0" smtClean="0"/>
              <a:t>nebo co </a:t>
            </a:r>
            <a:r>
              <a:rPr lang="cs-CZ" dirty="0"/>
              <a:t>by měli umět dělat, než se mohou začít učit odčítání s přeskupováním</a:t>
            </a:r>
            <a:r>
              <a:rPr lang="cs-CZ" dirty="0" smtClean="0"/>
              <a:t>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23.8.2022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XX. seminář o filosofických otázkách matematiky a fyziky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0636-17EE-455F-A545-9D7405E1590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46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2947</Words>
  <Application>Microsoft Office PowerPoint</Application>
  <PresentationFormat>Širokoúhlá obrazovka</PresentationFormat>
  <Paragraphs>302</Paragraphs>
  <Slides>29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Motiv Office</vt:lpstr>
      <vt:lpstr>Znát a učit elementární matematiku je triviální?  O knize Liping Ma</vt:lpstr>
      <vt:lpstr> </vt:lpstr>
      <vt:lpstr> 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1. Odčítání s přeskupováním: přístupy k výuce tématu</vt:lpstr>
      <vt:lpstr>Prezentace aplikace PowerPoint</vt:lpstr>
      <vt:lpstr>2. Násobení víceciferných čísel: práce s chybami žáků</vt:lpstr>
      <vt:lpstr>Prezentace aplikace PowerPoint</vt:lpstr>
      <vt:lpstr>3. Tvorba interpretací: dělení zlomkem</vt:lpstr>
      <vt:lpstr>Prezentace aplikace PowerPoint</vt:lpstr>
      <vt:lpstr>Prezentace aplikace PowerPoint</vt:lpstr>
      <vt:lpstr>4. Prozkoumávat nové znalosti: vztah mezi obvodem a obsahem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Doporučení Liping Ma</vt:lpstr>
      <vt:lpstr>Doporučení Liping Ma</vt:lpstr>
      <vt:lpstr>Doporučení Liping Ma</vt:lpstr>
      <vt:lpstr>Doporučení Liping Ma</vt:lpstr>
      <vt:lpstr>Doporučení Liping Ma</vt:lpstr>
      <vt:lpstr>Prezentace aplikace PowerPoint</vt:lpstr>
      <vt:lpstr>Liping Ma:</vt:lpstr>
    </vt:vector>
  </TitlesOfParts>
  <Company>IM 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Znát a učit elementární matematiku je triviální?  O knize Liping Ma</dc:title>
  <dc:creator>Jiří Rákosník</dc:creator>
  <cp:lastModifiedBy>Jiří Rákosník</cp:lastModifiedBy>
  <cp:revision>60</cp:revision>
  <dcterms:created xsi:type="dcterms:W3CDTF">2022-08-22T14:53:04Z</dcterms:created>
  <dcterms:modified xsi:type="dcterms:W3CDTF">2022-08-23T14:05:28Z</dcterms:modified>
</cp:coreProperties>
</file>