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5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128" y="-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23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96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18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41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5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29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49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12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4B60-1022-4EDC-9455-86EEACC31227}" type="datetimeFigureOut">
              <a:rPr lang="en-GB" smtClean="0"/>
              <a:t>24/08/22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3D799-A1E7-46C8-B65E-C0CA9BDBC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KIpnl5zdav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Co všechno se vejde do (výuky) fyziky? 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20071"/>
          </a:xfrm>
        </p:spPr>
        <p:txBody>
          <a:bodyPr>
            <a:normAutofit fontScale="92500"/>
          </a:bodyPr>
          <a:lstStyle/>
          <a:p>
            <a:r>
              <a:rPr lang="cs-CZ" sz="3600" dirty="0" smtClean="0"/>
              <a:t>Jan Maršálek</a:t>
            </a:r>
            <a:endParaRPr lang="cs-CZ" sz="3600" dirty="0"/>
          </a:p>
          <a:p>
            <a:r>
              <a:rPr lang="cs-CZ" dirty="0"/>
              <a:t>Kabinet pro studium vědy, techniky a společnosti, Filosofický ústav AV ČR</a:t>
            </a:r>
          </a:p>
          <a:p>
            <a:r>
              <a:rPr lang="cs-CZ" dirty="0"/>
              <a:t> </a:t>
            </a:r>
          </a:p>
          <a:p>
            <a:r>
              <a:rPr lang="cs-CZ" sz="3600" dirty="0" smtClean="0"/>
              <a:t>Lukáš Zámečník</a:t>
            </a:r>
            <a:endParaRPr lang="cs-CZ" sz="3600" dirty="0"/>
          </a:p>
          <a:p>
            <a:r>
              <a:rPr lang="cs-CZ" dirty="0"/>
              <a:t>Katedra obecné lingvistiky, </a:t>
            </a:r>
            <a:r>
              <a:rPr lang="cs-CZ" dirty="0" smtClean="0"/>
              <a:t>FF </a:t>
            </a:r>
            <a:r>
              <a:rPr lang="cs-CZ" dirty="0"/>
              <a:t>Univerzity Palackého v Olomouci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9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85582" cy="1325563"/>
          </a:xfrm>
        </p:spPr>
        <p:txBody>
          <a:bodyPr/>
          <a:lstStyle/>
          <a:p>
            <a:r>
              <a:rPr lang="cs-CZ" i="1" dirty="0" smtClean="0"/>
              <a:t>Einstein and </a:t>
            </a:r>
            <a:r>
              <a:rPr lang="cs-CZ" i="1" dirty="0" err="1" smtClean="0"/>
              <a:t>Eddington</a:t>
            </a:r>
            <a:r>
              <a:rPr lang="cs-CZ" i="1" dirty="0" smtClean="0"/>
              <a:t> </a:t>
            </a:r>
            <a:r>
              <a:rPr lang="cs-CZ" sz="3200" dirty="0" smtClean="0"/>
              <a:t>(2008)</a:t>
            </a:r>
            <a:endParaRPr lang="en-GB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9327" y="5578764"/>
            <a:ext cx="7982528" cy="969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://www.youtube.com/watch?v=KIpnl5zdavU</a:t>
            </a:r>
            <a:endParaRPr lang="en-GB" dirty="0"/>
          </a:p>
        </p:txBody>
      </p:sp>
      <p:pic>
        <p:nvPicPr>
          <p:cNvPr id="1028" name="Picture 4" descr="The man who made Einstein world-famous - BBC Ne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85" y="1999961"/>
            <a:ext cx="5359397" cy="301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instein and Eddington - film screening and talk - Eddington Cambrid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714" y="2003567"/>
            <a:ext cx="5385155" cy="301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83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00364"/>
            <a:ext cx="10515600" cy="55765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(1) Předsedající </a:t>
            </a:r>
            <a:r>
              <a:rPr lang="cs-CZ" dirty="0" smtClean="0"/>
              <a:t>shromáždění </a:t>
            </a:r>
            <a:r>
              <a:rPr lang="cs-CZ" dirty="0"/>
              <a:t>(Sir Joseph Thomson, prezident </a:t>
            </a:r>
            <a:r>
              <a:rPr lang="cs-CZ" dirty="0" err="1"/>
              <a:t>Royal</a:t>
            </a:r>
            <a:r>
              <a:rPr lang="cs-CZ" dirty="0"/>
              <a:t> Society) formuluje princip </a:t>
            </a:r>
            <a:r>
              <a:rPr lang="cs-CZ" b="1" dirty="0" smtClean="0"/>
              <a:t>kruciálního experimentu</a:t>
            </a:r>
            <a:r>
              <a:rPr lang="cs-CZ" dirty="0" smtClean="0"/>
              <a:t>: </a:t>
            </a:r>
            <a:r>
              <a:rPr lang="cs-CZ" dirty="0"/>
              <a:t>Výsledky experimentu mají rozsoudit sporné </a:t>
            </a:r>
            <a:r>
              <a:rPr lang="cs-CZ" dirty="0" smtClean="0"/>
              <a:t>strany – </a:t>
            </a:r>
            <a:r>
              <a:rPr lang="cs-CZ" dirty="0"/>
              <a:t>buď Newton, nebo Einstein.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dirty="0" err="1"/>
              <a:t>Eddington</a:t>
            </a:r>
            <a:r>
              <a:rPr lang="cs-CZ" dirty="0"/>
              <a:t> překrývá fotografické desky a </a:t>
            </a:r>
            <a:r>
              <a:rPr lang="cs-CZ" b="1" dirty="0"/>
              <a:t>pouhým okem pozoruje</a:t>
            </a:r>
            <a:r>
              <a:rPr lang="cs-CZ" dirty="0"/>
              <a:t> posun. Vyhrává tak Einstein.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(3) </a:t>
            </a:r>
            <a:r>
              <a:rPr lang="cs-CZ" dirty="0" err="1"/>
              <a:t>Eddington</a:t>
            </a:r>
            <a:r>
              <a:rPr lang="cs-CZ" dirty="0"/>
              <a:t> se přiblíží k publiku a zahajuje svoji řeč. Zhrzení Einsteinovi </a:t>
            </a:r>
            <a:r>
              <a:rPr lang="cs-CZ" b="1" dirty="0"/>
              <a:t>odpůrci opouštějí sál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(4) Na balkón si naopak přichází svého bratra, o kterého tak trochu pečuje, poslechnout </a:t>
            </a:r>
            <a:r>
              <a:rPr lang="cs-CZ" b="1" dirty="0"/>
              <a:t>slečna </a:t>
            </a:r>
            <a:r>
              <a:rPr lang="cs-CZ" b="1" dirty="0" err="1"/>
              <a:t>Eddingtonová</a:t>
            </a:r>
            <a:r>
              <a:rPr lang="cs-CZ" dirty="0"/>
              <a:t>. </a:t>
            </a:r>
            <a:r>
              <a:rPr lang="cs-CZ" dirty="0" err="1"/>
              <a:t>Eddington</a:t>
            </a:r>
            <a:r>
              <a:rPr lang="cs-CZ" dirty="0"/>
              <a:t> oznamuje nový svět, který nám odhalil Einstein („</a:t>
            </a:r>
            <a:r>
              <a:rPr lang="cs-CZ" i="1" dirty="0" err="1"/>
              <a:t>one</a:t>
            </a:r>
            <a:r>
              <a:rPr lang="cs-CZ" dirty="0"/>
              <a:t> man...“)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2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„Je to trochu limonáda, ale příjemně to bublá v nose...“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Scéna, kterou zde zaznamenává, se takto </a:t>
            </a:r>
            <a:r>
              <a:rPr lang="cs-CZ" dirty="0" smtClean="0"/>
              <a:t>neudála, více </a:t>
            </a:r>
            <a:r>
              <a:rPr lang="cs-CZ" dirty="0"/>
              <a:t>než o přesnost nám jde ale o </a:t>
            </a:r>
            <a:r>
              <a:rPr lang="cs-CZ" b="1" dirty="0"/>
              <a:t>obraz vědy</a:t>
            </a:r>
            <a:r>
              <a:rPr lang="cs-CZ" dirty="0"/>
              <a:t>, který svým diváků zprostředkovává: 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(1) </a:t>
            </a:r>
            <a:r>
              <a:rPr lang="cs-CZ" b="1" dirty="0"/>
              <a:t>Křížový experiment</a:t>
            </a:r>
            <a:r>
              <a:rPr lang="cs-CZ" dirty="0"/>
              <a:t> jednoznačně rozsekne spor dvou teorií</a:t>
            </a:r>
          </a:p>
          <a:p>
            <a:pPr marL="0" indent="0">
              <a:buNone/>
            </a:pPr>
            <a:r>
              <a:rPr lang="cs-CZ" dirty="0"/>
              <a:t>(2) Experimentální výsledky jsou nejen doslova </a:t>
            </a:r>
            <a:r>
              <a:rPr lang="cs-CZ" b="1" dirty="0"/>
              <a:t>očividné</a:t>
            </a:r>
            <a:r>
              <a:rPr lang="cs-CZ" dirty="0"/>
              <a:t>, ale také interpretačně </a:t>
            </a:r>
            <a:r>
              <a:rPr lang="cs-CZ" b="1" dirty="0"/>
              <a:t>jednoznačné</a:t>
            </a:r>
            <a:r>
              <a:rPr lang="cs-CZ" i="1" dirty="0"/>
              <a:t> </a:t>
            </a:r>
            <a:r>
              <a:rPr lang="cs-CZ" dirty="0"/>
              <a:t>(Einsteinovi odpůrci neskáčou </a:t>
            </a:r>
            <a:r>
              <a:rPr lang="cs-CZ" dirty="0" err="1"/>
              <a:t>Eddingtonovi</a:t>
            </a:r>
            <a:r>
              <a:rPr lang="cs-CZ" dirty="0"/>
              <a:t> do řeči svými námitkami, nýbrž jim nezbývá než opustit sál)</a:t>
            </a:r>
          </a:p>
          <a:p>
            <a:pPr marL="0" indent="0">
              <a:buNone/>
            </a:pPr>
            <a:r>
              <a:rPr lang="cs-CZ" dirty="0"/>
              <a:t>(3) Poskytuje-li experiment výsledky, </a:t>
            </a:r>
            <a:r>
              <a:rPr lang="cs-CZ" b="1" dirty="0"/>
              <a:t>není co řešit na jeho průběhu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(4) Revoluce ve vědeckém obrazu světa mají na svědomí </a:t>
            </a:r>
            <a:r>
              <a:rPr lang="cs-CZ" b="1" dirty="0"/>
              <a:t>vědečtí géniové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(5) </a:t>
            </a:r>
            <a:r>
              <a:rPr lang="cs-CZ" b="1" dirty="0"/>
              <a:t>Ženské postavy</a:t>
            </a:r>
            <a:r>
              <a:rPr lang="cs-CZ" dirty="0"/>
              <a:t> mají své </a:t>
            </a:r>
            <a:r>
              <a:rPr lang="cs-CZ" dirty="0" err="1"/>
              <a:t>Eddingtony</a:t>
            </a:r>
            <a:r>
              <a:rPr lang="cs-CZ" dirty="0"/>
              <a:t> rády, pomáhají jim a podporují je vždy, kdy je to vhodné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4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Zjednodušení a </a:t>
            </a:r>
            <a:r>
              <a:rPr lang="cs-CZ" b="1" dirty="0" smtClean="0"/>
              <a:t>stylizace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Při popisu fungování vědy – jejích postupů, jejích aktérů – </a:t>
            </a:r>
            <a:r>
              <a:rPr lang="cs-CZ" dirty="0" smtClean="0"/>
              <a:t>není zjednodušení </a:t>
            </a:r>
            <a:r>
              <a:rPr lang="cs-CZ" dirty="0"/>
              <a:t>a stylizace vlastní jen filmové fyzice, </a:t>
            </a:r>
            <a:r>
              <a:rPr lang="cs-CZ" b="1" dirty="0"/>
              <a:t>ale také fyzice </a:t>
            </a:r>
            <a:r>
              <a:rPr lang="cs-CZ" b="1" dirty="0" smtClean="0"/>
              <a:t>učebnicové</a:t>
            </a:r>
            <a:r>
              <a:rPr lang="cs-CZ" dirty="0" smtClean="0"/>
              <a:t> (např. </a:t>
            </a:r>
            <a:r>
              <a:rPr lang="cs-CZ" i="1" dirty="0"/>
              <a:t>Fyzika pro gymnázia</a:t>
            </a:r>
            <a:r>
              <a:rPr lang="cs-CZ" dirty="0"/>
              <a:t>, 8 dílů 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(1) věda </a:t>
            </a:r>
            <a:r>
              <a:rPr lang="cs-CZ" dirty="0"/>
              <a:t>géniů (a mužská), což také znamená: nejen věda bez žen, ale také věda bez vědeckých </a:t>
            </a:r>
            <a:r>
              <a:rPr lang="cs-CZ" dirty="0" smtClean="0"/>
              <a:t>týmů, </a:t>
            </a:r>
            <a:r>
              <a:rPr lang="cs-CZ" dirty="0"/>
              <a:t>vědecké </a:t>
            </a:r>
            <a:r>
              <a:rPr lang="cs-CZ" dirty="0" smtClean="0"/>
              <a:t>komunity, vědeckých kaváren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(2) data, která mluví sama za sebe, </a:t>
            </a:r>
            <a:r>
              <a:rPr lang="cs-CZ" dirty="0"/>
              <a:t>tj. věda </a:t>
            </a:r>
            <a:r>
              <a:rPr lang="cs-CZ" dirty="0" smtClean="0"/>
              <a:t>bezprostřední interpretace, bez </a:t>
            </a:r>
            <a:r>
              <a:rPr lang="cs-CZ" dirty="0"/>
              <a:t>„metodologického </a:t>
            </a:r>
            <a:r>
              <a:rPr lang="cs-CZ" dirty="0" smtClean="0"/>
              <a:t>skepticismu“</a:t>
            </a:r>
          </a:p>
          <a:p>
            <a:pPr marL="0" indent="0">
              <a:buNone/>
            </a:pPr>
            <a:r>
              <a:rPr lang="cs-CZ" dirty="0" smtClean="0"/>
              <a:t>(3) experimenty </a:t>
            </a:r>
            <a:r>
              <a:rPr lang="cs-CZ" dirty="0"/>
              <a:t>navádějící k jednoznačným „závěrům“ – žádné kontroverze, žádné pochybnosti o </a:t>
            </a:r>
            <a:r>
              <a:rPr lang="cs-CZ" dirty="0" smtClean="0"/>
              <a:t>interpretaci, bez kritiky</a:t>
            </a:r>
          </a:p>
          <a:p>
            <a:pPr marL="0" indent="0">
              <a:buNone/>
            </a:pPr>
            <a:r>
              <a:rPr lang="cs-CZ" dirty="0" smtClean="0"/>
              <a:t>(4) věda </a:t>
            </a:r>
            <a:r>
              <a:rPr lang="cs-CZ" dirty="0"/>
              <a:t>bez teorií a </a:t>
            </a:r>
            <a:r>
              <a:rPr lang="cs-CZ" dirty="0" smtClean="0"/>
              <a:t>hypotéz – </a:t>
            </a:r>
            <a:r>
              <a:rPr lang="cs-CZ" dirty="0"/>
              <a:t>věda bez potřeby, a prostředků, hypotézy testovat, hypotézy a teorie překonávat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66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pro nás klíčové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Ani v takových učebnicích, které se úzce zaměřují na výklad fyzikálních poznatků, se dost dobře nelze vyhnout určitému popisování fyzikální praxe. </a:t>
            </a:r>
            <a:endParaRPr lang="cs-CZ" dirty="0" smtClean="0"/>
          </a:p>
          <a:p>
            <a:r>
              <a:rPr lang="cs-CZ" b="1" dirty="0" smtClean="0"/>
              <a:t>Procesy </a:t>
            </a:r>
            <a:r>
              <a:rPr lang="cs-CZ" b="1" dirty="0"/>
              <a:t>fyzikálního výzkumu k fyzice patří a vejdou se do její výuky i tam, kde o ně moc nestojí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u="sng" dirty="0" smtClean="0"/>
              <a:t>Náš návrh: </a:t>
            </a:r>
            <a:r>
              <a:rPr lang="cs-CZ" dirty="0" smtClean="0"/>
              <a:t>Pokud </a:t>
            </a:r>
            <a:r>
              <a:rPr lang="cs-CZ" b="1" dirty="0"/>
              <a:t>i středoškolská výuka fyziky</a:t>
            </a:r>
            <a:r>
              <a:rPr lang="cs-CZ" dirty="0"/>
              <a:t>, a šířeji přírodních věd, studentům předává nějaký obraz o vytváření vědeckých poznatků, </a:t>
            </a:r>
            <a:r>
              <a:rPr lang="cs-CZ" b="1" dirty="0"/>
              <a:t>mohla </a:t>
            </a:r>
            <a:r>
              <a:rPr lang="cs-CZ" b="1" dirty="0" smtClean="0"/>
              <a:t>by </a:t>
            </a:r>
            <a:r>
              <a:rPr lang="cs-CZ" b="1" dirty="0"/>
              <a:t>využít oborů, které se právě studiu vědecké praxe už desítky let věnují:</a:t>
            </a:r>
            <a:r>
              <a:rPr lang="cs-CZ" dirty="0"/>
              <a:t> Science </a:t>
            </a:r>
            <a:r>
              <a:rPr lang="cs-CZ" dirty="0" err="1"/>
              <a:t>Studies</a:t>
            </a:r>
            <a:r>
              <a:rPr lang="cs-CZ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3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Science </a:t>
            </a:r>
            <a:r>
              <a:rPr lang="cs-CZ" b="1" dirty="0" err="1" smtClean="0"/>
              <a:t>Studies</a:t>
            </a:r>
            <a:r>
              <a:rPr lang="cs-CZ" b="1" dirty="0" smtClean="0"/>
              <a:t> ve výuce přírodních věd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 2021, AV+, http://</a:t>
            </a:r>
            <a:r>
              <a:rPr lang="cs-CZ" dirty="0" err="1"/>
              <a:t>odolnaspolecnost.cz</a:t>
            </a:r>
            <a:r>
              <a:rPr lang="cs-CZ" dirty="0"/>
              <a:t>/</a:t>
            </a:r>
            <a:r>
              <a:rPr lang="cs-CZ" dirty="0" err="1"/>
              <a:t>vedeckagramotnost</a:t>
            </a:r>
            <a:r>
              <a:rPr lang="cs-CZ" dirty="0"/>
              <a:t>/knihovna/sociologie-fyziky/</a:t>
            </a:r>
          </a:p>
          <a:p>
            <a:r>
              <a:rPr lang="cs-CZ" dirty="0"/>
              <a:t>Dominantně sociologie vědy + filosofie </a:t>
            </a:r>
            <a:r>
              <a:rPr lang="cs-CZ" dirty="0" smtClean="0"/>
              <a:t>vědy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/>
              <a:t>Témata: vědecké objevy, testování teorií, replikace experimentů, vědecké kontroverse, vytváření </a:t>
            </a:r>
            <a:r>
              <a:rPr lang="cs-CZ" sz="2800" dirty="0" smtClean="0"/>
              <a:t>shody.</a:t>
            </a:r>
            <a:r>
              <a:rPr lang="cs-CZ" sz="2800" dirty="0"/>
              <a:t>..</a:t>
            </a:r>
          </a:p>
          <a:p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Sociální studia vědy: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Empirická studia vědy, velmi podrobná: např. gravitační vlny, objev kvarků, neutrin,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Studium postupů, které stojí za vytvářením vědeckého poznání</a:t>
            </a:r>
          </a:p>
          <a:p>
            <a:r>
              <a:rPr lang="cs-CZ" dirty="0" smtClean="0"/>
              <a:t>Filosofie vědy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 Logika vědy, velmi systematické: teorie, explanace, test, redukce teorií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Od reflexe matematiky a fyziky k dalším vědám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733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</a:t>
            </a:r>
            <a:r>
              <a:rPr lang="cs-CZ" dirty="0" smtClean="0"/>
              <a:t>vědecké praxe patří do (výuky) fyziky</a:t>
            </a:r>
          </a:p>
          <a:p>
            <a:r>
              <a:rPr lang="cs-CZ" dirty="0" smtClean="0"/>
              <a:t>Studiu vědecké praxe se věnují Science </a:t>
            </a:r>
            <a:r>
              <a:rPr lang="cs-CZ" dirty="0" err="1" smtClean="0"/>
              <a:t>Studies</a:t>
            </a:r>
            <a:endParaRPr lang="cs-CZ" dirty="0" smtClean="0"/>
          </a:p>
          <a:p>
            <a:r>
              <a:rPr lang="cs-CZ" dirty="0" smtClean="0"/>
              <a:t>Poznatky Science </a:t>
            </a:r>
            <a:r>
              <a:rPr lang="cs-CZ" dirty="0" err="1" smtClean="0"/>
              <a:t>Studies</a:t>
            </a:r>
            <a:r>
              <a:rPr lang="cs-CZ" dirty="0" smtClean="0"/>
              <a:t> lze přenést do středoškolské výuky</a:t>
            </a:r>
          </a:p>
          <a:p>
            <a:r>
              <a:rPr lang="cs-CZ" dirty="0" smtClean="0"/>
              <a:t>Rozšířený pojem „vědecká gramotnost“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06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382" y="2655743"/>
            <a:ext cx="10515600" cy="1325563"/>
          </a:xfrm>
        </p:spPr>
        <p:txBody>
          <a:bodyPr/>
          <a:lstStyle/>
          <a:p>
            <a:r>
              <a:rPr lang="cs-CZ" dirty="0" smtClean="0"/>
              <a:t>Jak to bylo s </a:t>
            </a:r>
            <a:r>
              <a:rPr lang="cs-CZ" dirty="0" err="1" smtClean="0"/>
              <a:t>Eddingtonovými</a:t>
            </a:r>
            <a:r>
              <a:rPr lang="cs-CZ" dirty="0" smtClean="0"/>
              <a:t> pozorováními?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83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472</Words>
  <Application>Microsoft Macintosh PowerPoint</Application>
  <PresentationFormat>Custom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Motiv Office</vt:lpstr>
      <vt:lpstr>Co všechno se vejde do (výuky) fyziky?  </vt:lpstr>
      <vt:lpstr>Einstein and Eddington (2008)</vt:lpstr>
      <vt:lpstr>PowerPoint Presentation</vt:lpstr>
      <vt:lpstr>„Je to trochu limonáda, ale příjemně to bublá v nose...“</vt:lpstr>
      <vt:lpstr>Zjednodušení a stylizace</vt:lpstr>
      <vt:lpstr>Co je pro nás klíčové</vt:lpstr>
      <vt:lpstr>Science Studies ve výuce přírodních věd</vt:lpstr>
      <vt:lpstr>Závěr</vt:lpstr>
      <vt:lpstr>Jak to bylo s Eddingtonovými pozorováními?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všechno se vejde do (výuky) fyziky?</dc:title>
  <dc:creator>User</dc:creator>
  <cp:lastModifiedBy>Jan Marsalek</cp:lastModifiedBy>
  <cp:revision>20</cp:revision>
  <dcterms:created xsi:type="dcterms:W3CDTF">2022-08-23T10:34:22Z</dcterms:created>
  <dcterms:modified xsi:type="dcterms:W3CDTF">2022-08-24T11:24:34Z</dcterms:modified>
</cp:coreProperties>
</file>