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721" r:id="rId3"/>
    <p:sldId id="267" r:id="rId4"/>
    <p:sldId id="710" r:id="rId5"/>
    <p:sldId id="539" r:id="rId6"/>
    <p:sldId id="700" r:id="rId7"/>
    <p:sldId id="303" r:id="rId8"/>
    <p:sldId id="448" r:id="rId9"/>
    <p:sldId id="701" r:id="rId10"/>
    <p:sldId id="456" r:id="rId11"/>
    <p:sldId id="722" r:id="rId12"/>
    <p:sldId id="615" r:id="rId13"/>
    <p:sldId id="702" r:id="rId14"/>
    <p:sldId id="708" r:id="rId15"/>
    <p:sldId id="709" r:id="rId16"/>
    <p:sldId id="719" r:id="rId17"/>
    <p:sldId id="720" r:id="rId18"/>
    <p:sldId id="711" r:id="rId19"/>
    <p:sldId id="718" r:id="rId20"/>
    <p:sldId id="695" r:id="rId21"/>
    <p:sldId id="712" r:id="rId22"/>
    <p:sldId id="714" r:id="rId23"/>
    <p:sldId id="715" r:id="rId24"/>
    <p:sldId id="716" r:id="rId25"/>
    <p:sldId id="713" r:id="rId26"/>
    <p:sldId id="717" r:id="rId27"/>
    <p:sldId id="725" r:id="rId28"/>
    <p:sldId id="723" r:id="rId29"/>
    <p:sldId id="724" r:id="rId30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C1956D0-5D00-4C9C-9A99-35D494295BC3}">
          <p14:sldIdLst>
            <p14:sldId id="256"/>
            <p14:sldId id="721"/>
            <p14:sldId id="267"/>
            <p14:sldId id="710"/>
            <p14:sldId id="539"/>
            <p14:sldId id="700"/>
            <p14:sldId id="303"/>
            <p14:sldId id="448"/>
            <p14:sldId id="701"/>
            <p14:sldId id="456"/>
            <p14:sldId id="722"/>
            <p14:sldId id="615"/>
            <p14:sldId id="702"/>
            <p14:sldId id="708"/>
            <p14:sldId id="709"/>
            <p14:sldId id="719"/>
            <p14:sldId id="720"/>
            <p14:sldId id="711"/>
            <p14:sldId id="718"/>
            <p14:sldId id="695"/>
            <p14:sldId id="712"/>
            <p14:sldId id="714"/>
            <p14:sldId id="715"/>
            <p14:sldId id="716"/>
            <p14:sldId id="713"/>
            <p14:sldId id="717"/>
            <p14:sldId id="725"/>
            <p14:sldId id="723"/>
            <p14:sldId id="724"/>
          </p14:sldIdLst>
        </p14:section>
        <p14:section name="Oddíl bez názvu" id="{FE7CD60E-7AD5-4C85-A61E-22EBBEB903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 Hrubý" initials="DH" lastIdx="1" clrIdx="0">
    <p:extLst>
      <p:ext uri="{19B8F6BF-5375-455C-9EA6-DF929625EA0E}">
        <p15:presenceInfo xmlns:p15="http://schemas.microsoft.com/office/powerpoint/2012/main" userId="48a2ad6a289dc3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86325" autoAdjust="0"/>
  </p:normalViewPr>
  <p:slideViewPr>
    <p:cSldViewPr showGuides="1">
      <p:cViewPr varScale="1">
        <p:scale>
          <a:sx n="71" d="100"/>
          <a:sy n="71" d="100"/>
        </p:scale>
        <p:origin x="484" y="52"/>
      </p:cViewPr>
      <p:guideLst>
        <p:guide orient="horz" pos="2160"/>
        <p:guide pos="3839"/>
        <p:guide pos="1007"/>
      </p:guideLst>
    </p:cSldViewPr>
  </p:slideViewPr>
  <p:outlineViewPr>
    <p:cViewPr>
      <p:scale>
        <a:sx n="33" d="100"/>
        <a:sy n="33" d="100"/>
      </p:scale>
      <p:origin x="0" y="-2397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84"/>
    </p:cViewPr>
  </p:sorterViewPr>
  <p:notesViewPr>
    <p:cSldViewPr showGuides="1">
      <p:cViewPr varScale="1">
        <p:scale>
          <a:sx n="54" d="100"/>
          <a:sy n="54" d="100"/>
        </p:scale>
        <p:origin x="2632" y="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13DFA-931C-4352-9BC3-9CBBB9695485}" type="datetime1">
              <a:rPr lang="cs-CZ" smtClean="0">
                <a:latin typeface="Calibri" panose="020F0502020204030204" pitchFamily="34" charset="0"/>
              </a:rPr>
              <a:t>25.8.2022</a:t>
            </a:fld>
            <a:endParaRPr lang="cs-CZ"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>
              <a:latin typeface="Calibri" panose="020F050202020403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cs-CZ" smtClean="0">
                <a:latin typeface="Calibri" panose="020F0502020204030204" pitchFamily="34" charset="0"/>
              </a:rPr>
              <a:t>‹#›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EF6ED1A5-149E-4BEB-8F22-7B1609F995CE}" type="datetime1">
              <a:rPr lang="cs-CZ" smtClean="0"/>
              <a:pPr/>
              <a:t>25.8.2022</a:t>
            </a:fld>
            <a:endParaRPr lang="cs-CZ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841221E5-7225-48EB-A4EE-420E7BFCF7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cs-CZ" smtClean="0"/>
              <a:pPr rtl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20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cs-CZ" smtClean="0"/>
              <a:pPr rtl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03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D481F6-6275-4F9A-8BEC-FEA40F97AC1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15374" y="9374300"/>
            <a:ext cx="2912594" cy="486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4F865BF-30AB-4AA9-AA8E-0CCDB00EC6A2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3815374" y="9374301"/>
            <a:ext cx="2917271" cy="491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9F82693-D6D8-453B-B2AF-B2F46C71B45C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1122627" y="740212"/>
            <a:ext cx="4490509" cy="370105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ea typeface="DejaVu Sans" pitchFamily="32" charset="2"/>
              <a:cs typeface="DejaVu Sans" pitchFamily="32" charset="2"/>
            </a:endParaRPr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body"/>
          </p:nvPr>
        </p:nvSpPr>
        <p:spPr>
          <a:xfrm>
            <a:off x="673576" y="4688007"/>
            <a:ext cx="5382374" cy="4434416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F9F1E15-15F2-49D5-AF05-464A4995F68D}" type="slidenum">
              <a:rPr lang="cs-CZ" sz="1200">
                <a:solidFill>
                  <a:srgbClr val="000000"/>
                </a:solidFill>
                <a:ea typeface="DejaVu Sans" pitchFamily="32" charset="2"/>
                <a:cs typeface="DejaVu Sans" pitchFamily="32" charset="2"/>
              </a:rPr>
              <a:pPr algn="r">
                <a:buClr>
                  <a:srgbClr val="000000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cs-CZ" sz="1200" dirty="0">
              <a:solidFill>
                <a:srgbClr val="000000"/>
              </a:solidFill>
              <a:ea typeface="DejaVu Sans" pitchFamily="32" charset="2"/>
              <a:cs typeface="DejaVu Sans" pitchFamily="3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025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3" name="Přímá spojnice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5" name="Přímá spojnice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í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 rtl="0">
              <a:defRPr sz="5400"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Euphemia" pitchFamily="34" charset="0"/>
              <a:buNone/>
              <a:tabLst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85C77472-059D-4C68-8AC7-CD75808C3D76}" type="datetime1">
              <a:rPr lang="cs-CZ" smtClean="0"/>
              <a:pPr/>
              <a:t>25.8.2022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66DFE-5FCC-435A-83F4-EBD832EDD947}" type="datetime1">
              <a:rPr lang="cs-CZ" noProof="0" smtClean="0"/>
              <a:t>25.8.2022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1" name="Přímá spojnice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í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4" name="Přímá spojnice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>
            <a:lvl1pPr rtl="0"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D972056-2A79-4B89-9AA2-1890533C94CB}" type="datetime1">
              <a:rPr lang="cs-CZ" smtClean="0"/>
              <a:pPr/>
              <a:t>25.8.2022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54AFDA-84A6-4B2B-83CC-EA9C0533667A}" type="datetime1">
              <a:rPr lang="cs-CZ" noProof="0" smtClean="0"/>
              <a:t>25.8.2022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0" name="Obdélník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4" name="Obdélník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22" name="Přímá spojnice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8" name="Pí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23" name="Přímá spojnice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7" name="Obdélník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8" name="Obdélník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30" name="Obdélník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31" name="Přímá spojnice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33" name="Přímá spojnice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Euphemia" pitchFamily="34" charset="0"/>
              <a:buNone/>
              <a:tabLst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57A59506-72FD-4495-9AB4-84BEB64D693F}" type="datetime1">
              <a:rPr lang="cs-CZ" smtClean="0"/>
              <a:pPr/>
              <a:t>25.8.2022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C3BDC1-1D26-41EB-8826-FEE8DF515E5F}" type="datetime1">
              <a:rPr lang="cs-CZ" noProof="0" smtClean="0"/>
              <a:t>25.8.2022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9098-85CB-40A7-8EB9-32085B9BD4CC}" type="datetime1">
              <a:rPr lang="cs-CZ" noProof="0" smtClean="0"/>
              <a:t>25.8.2022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8DABD2-5123-463E-A7B6-799F51B171FE}" type="datetime1">
              <a:rPr lang="cs-CZ" noProof="0" smtClean="0"/>
              <a:t>25.8.2022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cs-CZ" noProof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7" name="Přímá spojnice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4613434-694E-4FC6-9BB3-2DA8A4CEFE37}" type="datetime1">
              <a:rPr lang="cs-CZ" smtClean="0"/>
              <a:pPr/>
              <a:t>25.8.2022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0" name="Přímá spojnice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AC7BDE-1898-4D6C-AEA1-04714C1F1329}" type="datetime1">
              <a:rPr lang="cs-CZ" smtClean="0"/>
              <a:pPr/>
              <a:t>25.8.2022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rtlCol="0" anchor="b">
            <a:normAutofit/>
          </a:bodyPr>
          <a:lstStyle>
            <a:lvl1pPr algn="l" rtl="0">
              <a:defRPr sz="2800" b="0" cap="all" baseline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rtl="0">
              <a:buNone/>
              <a:defRPr sz="28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CFE3752-42E2-4502-B52B-1640F9E32865}" type="datetime1">
              <a:rPr lang="cs-CZ" smtClean="0"/>
              <a:pPr/>
              <a:t>25.8.2022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sp>
        <p:nvSpPr>
          <p:cNvPr id="13" name="Obdélník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4" name="Přímá spojnice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í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cs-CZ" noProof="0">
              <a:latin typeface="Calibri" panose="020F050202020403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E57BB58-40ED-4251-A96D-306698F4AE93}" type="datetime1">
              <a:rPr lang="cs-CZ" smtClean="0"/>
              <a:pPr/>
              <a:t>25.8.2022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7DC1BBB0-96F0-4077-A278-0F3FB5C104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54052" y="776491"/>
            <a:ext cx="8329031" cy="666303"/>
          </a:xfrm>
        </p:spPr>
        <p:txBody>
          <a:bodyPr rtlCol="0"/>
          <a:lstStyle/>
          <a:p>
            <a:pPr rtl="0"/>
            <a:r>
              <a:rPr lang="cs-CZ" sz="40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sz="4000" dirty="0">
              <a:latin typeface="Georgia" panose="02040502050405020303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18148" y="4168031"/>
            <a:ext cx="5545155" cy="1187774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2400" dirty="0">
                <a:solidFill>
                  <a:srgbClr val="0070C0"/>
                </a:solidFill>
                <a:latin typeface="Georgia" panose="02040502050405020303" pitchFamily="18" charset="0"/>
              </a:rPr>
              <a:t>RNDr. Dag Hrubý, M. M.</a:t>
            </a:r>
          </a:p>
          <a:p>
            <a:pPr algn="ctr" rtl="0">
              <a:lnSpc>
                <a:spcPct val="120000"/>
              </a:lnSpc>
            </a:pPr>
            <a:r>
              <a:rPr lang="cs-CZ" sz="1600" dirty="0">
                <a:latin typeface="Georgia" panose="02040502050405020303" pitchFamily="18" charset="0"/>
              </a:rPr>
              <a:t>edukátor transmisivní industriální školy</a:t>
            </a:r>
          </a:p>
          <a:p>
            <a:pPr algn="ctr" rtl="0">
              <a:lnSpc>
                <a:spcPct val="120000"/>
              </a:lnSpc>
            </a:pPr>
            <a:r>
              <a:rPr lang="cs-CZ" sz="1600" dirty="0">
                <a:latin typeface="Georgia" panose="02040502050405020303" pitchFamily="18" charset="0"/>
              </a:rPr>
              <a:t>řešitel grantu: UMMPRTLPSZT</a:t>
            </a:r>
          </a:p>
        </p:txBody>
      </p:sp>
      <p:sp>
        <p:nvSpPr>
          <p:cNvPr id="31" name="Obdélník 30" descr="Chart">
            <a:extLst>
              <a:ext uri="{FF2B5EF4-FFF2-40B4-BE49-F238E27FC236}">
                <a16:creationId xmlns:a16="http://schemas.microsoft.com/office/drawing/2014/main" id="{963FC480-46A8-1082-02D0-64BE13617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049EE75C-5BFE-DEBA-FA05-1A2B355D3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DED73F6-10E8-B940-AD2E-3017296F757A}"/>
              </a:ext>
            </a:extLst>
          </p:cNvPr>
          <p:cNvSpPr txBox="1"/>
          <p:nvPr/>
        </p:nvSpPr>
        <p:spPr>
          <a:xfrm>
            <a:off x="2926060" y="1578938"/>
            <a:ext cx="7976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Georgia" panose="02040502050405020303" pitchFamily="18" charset="0"/>
              </a:rPr>
              <a:t>XX. seminář o filosofických otázkách matematiky a fyziky</a:t>
            </a:r>
            <a:br>
              <a:rPr lang="en-GB" sz="2400" dirty="0">
                <a:latin typeface="Georgia" panose="02040502050405020303" pitchFamily="18" charset="0"/>
              </a:rPr>
            </a:br>
            <a:r>
              <a:rPr lang="cs-CZ" sz="2400" dirty="0">
                <a:latin typeface="Georgia" panose="02040502050405020303" pitchFamily="18" charset="0"/>
              </a:rPr>
              <a:t>22. – 25. srpna 2022, Gymnázium Velké Meziříčí</a:t>
            </a: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FE7098-CCCC-FCB7-9842-DD5532484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173" y="2726780"/>
            <a:ext cx="3837614" cy="12106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0255BA6-5D0B-17A3-1C1B-EBDF62D82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618" y="2702880"/>
            <a:ext cx="793407" cy="121062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06D032-019E-7FCE-BDFF-D72AD0B76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97" y="2532744"/>
            <a:ext cx="1428385" cy="14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8885C-6062-4F70-95AA-39B75FD8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599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Co mne zaujalo</a:t>
            </a: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C96FCE6-D0CC-4516-9DB5-F983EAA8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461869"/>
            <a:ext cx="1836680" cy="26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4C3EB91-2687-4399-A7F0-8A6FC9E1870A}"/>
              </a:ext>
            </a:extLst>
          </p:cNvPr>
          <p:cNvSpPr txBox="1"/>
          <p:nvPr/>
        </p:nvSpPr>
        <p:spPr>
          <a:xfrm>
            <a:off x="3476050" y="1405766"/>
            <a:ext cx="7956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Budoucnost je pochopitelně nejistá, takže jaký je nejlepší způsob, jak na ni připravit žáky? Nejspíš bychom měli rychle přestat přednášet zastaralá fakta a místo toho učit žáky dovednostem, které jim pomohou prospívat v 21. století. A co jsou tyto futuristické dovednosti? Typicky se za ně považuje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kritické myšlení, řešení problémů, komunikace, spolupráce a tvořivost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Báječné věci, všechny do jedné, ale snaha beze zbytku jim nahradit školní kurikulum přináší své problémy.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Jsou to „dovednosti 21. století“?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Nejde spíš o to, že tyto věci byly docela důležité vždycky? A pokud bylo důležité kriticky myslet pro Sokrata, řešit problémy pro Julia Césara, komunikovat pro Shakespeara, být tvořivý pro Leonarda da Vinciho a spolupracovat pro stavitele Velké čínské zdi, jak se jim vůbec podařilo dosáhnout úspěchů bez specifického kurikula pro 21. století?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EB65874-9A1F-4B00-B746-08FE092174DF}"/>
              </a:ext>
            </a:extLst>
          </p:cNvPr>
          <p:cNvSpPr txBox="1"/>
          <p:nvPr/>
        </p:nvSpPr>
        <p:spPr>
          <a:xfrm>
            <a:off x="3598834" y="3531341"/>
            <a:ext cx="788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HENDRICK, Carl a Robin MACPHERSON.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 funguje ve třídě?: most mezi výzkumem a praxí.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Praha: Euromedia Group, 2019.</a:t>
            </a:r>
          </a:p>
        </p:txBody>
      </p:sp>
      <p:pic>
        <p:nvPicPr>
          <p:cNvPr id="1034" name="Picture 10" descr="What Teachers Really Need to Know About Education Research">
            <a:extLst>
              <a:ext uri="{FF2B5EF4-FFF2-40B4-BE49-F238E27FC236}">
                <a16:creationId xmlns:a16="http://schemas.microsoft.com/office/drawing/2014/main" id="{317A039F-BCFB-42E5-BBD4-3AF5B0CCB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4229986"/>
            <a:ext cx="1907001" cy="19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 descr="Robin MacPherson, Head of College at Robert Gordon's College, Aberdeen |  Listen Notes">
            <a:extLst>
              <a:ext uri="{FF2B5EF4-FFF2-40B4-BE49-F238E27FC236}">
                <a16:creationId xmlns:a16="http://schemas.microsoft.com/office/drawing/2014/main" id="{F421D0A0-58F8-40CB-9A0B-A90C0DE9DB1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7" t="2664" r="29715" b="39549"/>
          <a:stretch/>
        </p:blipFill>
        <p:spPr bwMode="auto">
          <a:xfrm>
            <a:off x="6691089" y="4229985"/>
            <a:ext cx="1475480" cy="1907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245A9B5-65CD-4EDA-A039-8880DE12C472}"/>
              </a:ext>
            </a:extLst>
          </p:cNvPr>
          <p:cNvSpPr txBox="1"/>
          <p:nvPr/>
        </p:nvSpPr>
        <p:spPr>
          <a:xfrm>
            <a:off x="3598834" y="4203392"/>
            <a:ext cx="3024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Carl Hendrick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vedoucím výuky a výzkumu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Wellington College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D5229B-983A-4760-8F71-F058DDE23A70}"/>
              </a:ext>
            </a:extLst>
          </p:cNvPr>
          <p:cNvSpPr txBox="1"/>
          <p:nvPr/>
        </p:nvSpPr>
        <p:spPr>
          <a:xfrm>
            <a:off x="8326660" y="4217939"/>
            <a:ext cx="25922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Robin MacPherson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Robert Gordon's College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T W01_75 Bold"/>
                <a:ea typeface="+mn-ea"/>
                <a:cs typeface="+mn-cs"/>
              </a:rPr>
              <a:t>ordon's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T W01_75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AE07A2-F3A7-185A-E459-D467B096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599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Co mne zaujalo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C774449-C400-44A3-7A4D-6079A40DA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865" y="1554728"/>
            <a:ext cx="2660347" cy="30280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30E610A-6C17-3443-16F6-CB3BAEBD85E4}"/>
              </a:ext>
            </a:extLst>
          </p:cNvPr>
          <p:cNvSpPr txBox="1"/>
          <p:nvPr/>
        </p:nvSpPr>
        <p:spPr>
          <a:xfrm>
            <a:off x="4366220" y="1542712"/>
            <a:ext cx="66967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Fakta brání porozumění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Výuka vedená učitelem je pasivní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Jednadvacáté století vše zásadně mění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Vše se dá jednoduše vyhledat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Měli bychom vyučovat dovednosti přenositelné napříč obory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Projekty a žákovské aktivity jsou nejlepším způsobem, jak se učit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Výuka znalostí je indoktrinace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8E1D0B-F1A0-0AE4-EE45-ECF3D76B2FFC}"/>
              </a:ext>
            </a:extLst>
          </p:cNvPr>
          <p:cNvSpPr txBox="1"/>
          <p:nvPr/>
        </p:nvSpPr>
        <p:spPr>
          <a:xfrm>
            <a:off x="1633865" y="5805264"/>
            <a:ext cx="6404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cs-CZ" sz="1400" b="0" i="0" dirty="0">
                <a:solidFill>
                  <a:srgbClr val="0070C0"/>
                </a:solidFill>
                <a:effectLst/>
                <a:latin typeface="Helvetica Neue"/>
              </a:rPr>
              <a:t>CHRISTODOULOU, Daisy. </a:t>
            </a:r>
            <a:r>
              <a:rPr lang="cs-CZ" sz="1400" b="0" i="1" dirty="0">
                <a:solidFill>
                  <a:srgbClr val="0070C0"/>
                </a:solidFill>
                <a:effectLst/>
                <a:latin typeface="Helvetica Neue"/>
              </a:rPr>
              <a:t>Sedm mýtů o vzdělávání. </a:t>
            </a:r>
            <a:r>
              <a:rPr lang="cs-CZ" sz="1400" b="0" i="0" dirty="0">
                <a:solidFill>
                  <a:srgbClr val="0070C0"/>
                </a:solidFill>
                <a:effectLst/>
                <a:latin typeface="Helvetica Neue"/>
              </a:rPr>
              <a:t>Překlad Tereza VLKOVÁ. </a:t>
            </a:r>
          </a:p>
          <a:p>
            <a:pPr algn="l" fontAlgn="base"/>
            <a:r>
              <a:rPr lang="cs-CZ" sz="1400" b="0" i="0" dirty="0">
                <a:solidFill>
                  <a:srgbClr val="0070C0"/>
                </a:solidFill>
                <a:effectLst/>
                <a:latin typeface="Helvetica Neue"/>
              </a:rPr>
              <a:t>Vydání první. Praha: EDUkační LABoratoř, 2022.</a:t>
            </a:r>
            <a:br>
              <a:rPr lang="cs-CZ" sz="1400" dirty="0">
                <a:solidFill>
                  <a:srgbClr val="0070C0"/>
                </a:solidFill>
              </a:rPr>
            </a:br>
            <a:endParaRPr lang="cs-CZ" sz="1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63F5E60-3BAD-04CD-EB6E-C1F7BF62B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146" y="3501590"/>
            <a:ext cx="2362754" cy="316541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6E01CAB-3F04-212E-02BD-FEE3D025DCFC}"/>
              </a:ext>
            </a:extLst>
          </p:cNvPr>
          <p:cNvSpPr txBox="1"/>
          <p:nvPr/>
        </p:nvSpPr>
        <p:spPr>
          <a:xfrm>
            <a:off x="1593912" y="4719857"/>
            <a:ext cx="540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0" i="1" dirty="0">
                <a:solidFill>
                  <a:srgbClr val="7D7D7B"/>
                </a:solidFill>
                <a:effectLst/>
                <a:latin typeface="Helvetica" panose="020B0604020202020204" pitchFamily="34" charset="0"/>
              </a:rPr>
              <a:t>„Tato úchvatná kniha by se měla zdarma rozdávat učitelům, akademikům a všem pracovníkům ve školství napříč Spojenými státy.“</a:t>
            </a:r>
            <a:br>
              <a:rPr lang="cs-CZ" sz="1200" dirty="0"/>
            </a:br>
            <a:r>
              <a:rPr lang="cs-CZ" sz="1200" i="0" dirty="0">
                <a:solidFill>
                  <a:srgbClr val="7D7D7B"/>
                </a:solidFill>
                <a:effectLst/>
                <a:latin typeface="Helvetica" panose="020B0604020202020204" pitchFamily="34" charset="0"/>
              </a:rPr>
              <a:t>prof. E. D. Hirsch, eminentní americký vědec a emeritní profesor pedagogiky a humanitních věd na University of Virginia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993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1FC03-E41F-4965-B371-0BF87622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756" y="708303"/>
            <a:ext cx="9782801" cy="697197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Co mne zaujalo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796A504-06FD-B8F2-608C-17723F82E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756" y="1467396"/>
            <a:ext cx="2322532" cy="2848820"/>
          </a:xfrm>
          <a:prstGeom prst="rect">
            <a:avLst/>
          </a:prstGeom>
        </p:spPr>
      </p:pic>
      <p:sp>
        <p:nvSpPr>
          <p:cNvPr id="4" name="AutoShape 2" descr="Výsledek obrázku pro hrad kalich">
            <a:extLst>
              <a:ext uri="{FF2B5EF4-FFF2-40B4-BE49-F238E27FC236}">
                <a16:creationId xmlns:a16="http://schemas.microsoft.com/office/drawing/2014/main" id="{287C902A-7FC9-492C-8B10-47E8DA1058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51288" y="2224088"/>
            <a:ext cx="42862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8" descr="Na kopci nad Třebušínem stál dobře opevněný hrad hejtmana Jana Žižky, který si podle jména hradu říkal z Kalicha">
            <a:extLst>
              <a:ext uri="{FF2B5EF4-FFF2-40B4-BE49-F238E27FC236}">
                <a16:creationId xmlns:a16="http://schemas.microsoft.com/office/drawing/2014/main" id="{52EBA8CA-161B-4C93-8158-225AC07091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65438" y="1614488"/>
            <a:ext cx="64579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5625BFA-A15D-F784-211F-EB2D625A5DF9}"/>
              </a:ext>
            </a:extLst>
          </p:cNvPr>
          <p:cNvSpPr txBox="1"/>
          <p:nvPr/>
        </p:nvSpPr>
        <p:spPr>
          <a:xfrm>
            <a:off x="1494471" y="4353937"/>
            <a:ext cx="357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prof. RNDr. Ladislav Kvasz, DSc., Dr.</a:t>
            </a:r>
          </a:p>
          <a:p>
            <a:pPr algn="ctr"/>
            <a:r>
              <a:rPr lang="cs-CZ" sz="1600" dirty="0">
                <a:solidFill>
                  <a:srgbClr val="0070C0"/>
                </a:solidFill>
                <a:latin typeface="Georgia" panose="02040502050405020303" pitchFamily="18" charset="0"/>
              </a:rPr>
              <a:t>PedF UK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770CB5-9B1C-5CAC-9FDD-C81D51BE4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342" y="1475340"/>
            <a:ext cx="1608467" cy="27654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E89797B-D01A-F5D7-A5AA-1217A296C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369" y="1564349"/>
            <a:ext cx="1825186" cy="2765434"/>
          </a:xfrm>
          <a:prstGeom prst="rect">
            <a:avLst/>
          </a:prstGeom>
        </p:spPr>
      </p:pic>
      <p:pic>
        <p:nvPicPr>
          <p:cNvPr id="1026" name="Picture 2" descr="Číslo časopisu / ORBIS SCHOLAE - Karolinum">
            <a:extLst>
              <a:ext uri="{FF2B5EF4-FFF2-40B4-BE49-F238E27FC236}">
                <a16:creationId xmlns:a16="http://schemas.microsoft.com/office/drawing/2014/main" id="{35B9C81A-AC6F-1C37-B4AB-215FEF364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61" y="1614487"/>
            <a:ext cx="1862552" cy="27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4209E0A-20CB-0493-B2EF-08436BAF5824}"/>
              </a:ext>
            </a:extLst>
          </p:cNvPr>
          <p:cNvSpPr txBox="1"/>
          <p:nvPr/>
        </p:nvSpPr>
        <p:spPr>
          <a:xfrm>
            <a:off x="1494471" y="4989361"/>
            <a:ext cx="7470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Georgia" panose="02040502050405020303" pitchFamily="18" charset="0"/>
              </a:rPr>
              <a:t>KVASZ, Ladislav. Principy genetického konštruktivizmu. </a:t>
            </a:r>
            <a:r>
              <a:rPr lang="cs-CZ" sz="1400" i="1" dirty="0">
                <a:latin typeface="Georgia" panose="02040502050405020303" pitchFamily="18" charset="0"/>
              </a:rPr>
              <a:t>Orbis Scholae, </a:t>
            </a:r>
            <a:r>
              <a:rPr lang="cs-CZ" sz="1400" dirty="0">
                <a:latin typeface="Georgia" panose="02040502050405020303" pitchFamily="18" charset="0"/>
              </a:rPr>
              <a:t>2016, 10 (2), 15 - 45.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4FCFA91-E994-93AF-DC3C-CA8785AD91EC}"/>
              </a:ext>
            </a:extLst>
          </p:cNvPr>
          <p:cNvSpPr txBox="1"/>
          <p:nvPr/>
        </p:nvSpPr>
        <p:spPr>
          <a:xfrm>
            <a:off x="1494471" y="5347787"/>
            <a:ext cx="973535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Georgia" panose="02040502050405020303" pitchFamily="18" charset="0"/>
              </a:rPr>
              <a:t>V článku je zaveden pojem – </a:t>
            </a:r>
            <a:r>
              <a:rPr lang="cs-CZ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genetický konstruktivismus </a:t>
            </a:r>
            <a:r>
              <a:rPr lang="cs-CZ" sz="1400" dirty="0">
                <a:latin typeface="Georgia" panose="02040502050405020303" pitchFamily="18" charset="0"/>
              </a:rPr>
              <a:t>a uvedeny jeho základní principy.</a:t>
            </a:r>
            <a:r>
              <a:rPr lang="cs-CZ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cs-CZ" sz="1400" dirty="0">
                <a:latin typeface="Georgia" panose="02040502050405020303" pitchFamily="18" charset="0"/>
              </a:rPr>
              <a:t>Pozornost je věnována</a:t>
            </a:r>
          </a:p>
          <a:p>
            <a:r>
              <a:rPr lang="cs-CZ" sz="1400" dirty="0">
                <a:latin typeface="Georgia" panose="02040502050405020303" pitchFamily="18" charset="0"/>
              </a:rPr>
              <a:t>otázce matematických kompetencí. Podle profesora Kvasze je používání kompetencí ve spojení s matematikou zavádějící,</a:t>
            </a:r>
          </a:p>
          <a:p>
            <a:r>
              <a:rPr lang="cs-CZ" sz="1400" dirty="0">
                <a:latin typeface="Georgia" panose="02040502050405020303" pitchFamily="18" charset="0"/>
              </a:rPr>
              <a:t>matoucí, nesmyslné, nebezpečné a chybné. Nakonec dospívá k tézi: </a:t>
            </a:r>
            <a:r>
              <a:rPr lang="cs-CZ" sz="1400" b="1" dirty="0">
                <a:solidFill>
                  <a:srgbClr val="0070C0"/>
                </a:solidFill>
                <a:latin typeface="Georgia" panose="02040502050405020303" pitchFamily="18" charset="0"/>
              </a:rPr>
              <a:t>kompetence v matematice neexistují</a:t>
            </a:r>
            <a:r>
              <a:rPr lang="cs-CZ" sz="1400" dirty="0">
                <a:latin typeface="Georgia" panose="02040502050405020303" pitchFamily="18" charset="0"/>
              </a:rPr>
              <a:t>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3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0546E-E22B-B028-99DE-790C0CF3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Co mne </a:t>
            </a:r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za</a:t>
            </a:r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ujalo</a:t>
            </a:r>
            <a:endParaRPr lang="cs-CZ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Science on Stamps: Democritus">
            <a:extLst>
              <a:ext uri="{FF2B5EF4-FFF2-40B4-BE49-F238E27FC236}">
                <a16:creationId xmlns:a16="http://schemas.microsoft.com/office/drawing/2014/main" id="{359B5429-E70A-2589-8F65-08ABE74EBF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484784"/>
            <a:ext cx="34599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7F7BD2B-49C8-5BA8-BA9C-6A599FB7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704" y="1484784"/>
            <a:ext cx="2376264" cy="238687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7E36370-8F0E-6290-E9EC-0D0AA9A66630}"/>
              </a:ext>
            </a:extLst>
          </p:cNvPr>
          <p:cNvSpPr txBox="1"/>
          <p:nvPr/>
        </p:nvSpPr>
        <p:spPr>
          <a:xfrm>
            <a:off x="1523891" y="3897517"/>
            <a:ext cx="418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Georgia" panose="02040502050405020303" pitchFamily="18" charset="0"/>
              </a:rPr>
              <a:t>Demokritos</a:t>
            </a:r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 (asi 460 – 370 př. n. l.)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937CA2C-6928-B662-6F00-C34FE5026A39}"/>
              </a:ext>
            </a:extLst>
          </p:cNvPr>
          <p:cNvSpPr txBox="1"/>
          <p:nvPr/>
        </p:nvSpPr>
        <p:spPr>
          <a:xfrm>
            <a:off x="1523890" y="4653225"/>
            <a:ext cx="9971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Georgia" panose="02040502050405020303" pitchFamily="18" charset="0"/>
              </a:rPr>
              <a:t>Demokritos na myšlenku atomismu přišel údajně tak, že ležel v posteli a ve vedlejší místnosti pekla jeho sestra chléb.  A on přemýšlel, jak je možné, že se vůně chleba dostala až k němu. Představoval si bochníky chleba složené z drobných částeček, které se od celku odtrhnou a pohybují se vzduchem, až doputují k němu.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E88359-3266-009C-EB76-6A8DF93E8DFA}"/>
              </a:ext>
            </a:extLst>
          </p:cNvPr>
          <p:cNvSpPr txBox="1"/>
          <p:nvPr/>
        </p:nvSpPr>
        <p:spPr>
          <a:xfrm>
            <a:off x="1523891" y="5715135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Georgia" panose="02040502050405020303" pitchFamily="18" charset="0"/>
              </a:rPr>
              <a:t>Zdroj</a:t>
            </a:r>
            <a:r>
              <a:rPr lang="cs-CZ" sz="1200" i="1" dirty="0">
                <a:latin typeface="Georgia" panose="02040502050405020303" pitchFamily="18" charset="0"/>
              </a:rPr>
              <a:t>: http://fyzika.jreichl.com</a:t>
            </a:r>
            <a:endParaRPr lang="cs-CZ" sz="1200" dirty="0">
              <a:latin typeface="Georgia" panose="02040502050405020303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13F2C25-4CD2-ED37-0AEF-2BFFF309C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252" y="1869182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3BF94-7E5B-321A-2E96-2F4D0894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Co mne </a:t>
            </a:r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za</a:t>
            </a:r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ujalo</a:t>
            </a:r>
            <a:endParaRPr lang="cs-CZ" dirty="0"/>
          </a:p>
        </p:txBody>
      </p:sp>
      <p:pic>
        <p:nvPicPr>
          <p:cNvPr id="11" name="Zástupný obsah 10" descr="Obsah obrázku text, vizitka, snímek obrazovky, vektorová grafika&#10;&#10;Popis byl vytvořen automaticky">
            <a:extLst>
              <a:ext uri="{FF2B5EF4-FFF2-40B4-BE49-F238E27FC236}">
                <a16:creationId xmlns:a16="http://schemas.microsoft.com/office/drawing/2014/main" id="{AB491D61-C071-989F-D9C3-E5BDA0A50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789" y="1556792"/>
            <a:ext cx="3891954" cy="4572000"/>
          </a:xfrm>
          <a:prstGeom prst="rect">
            <a:avLst/>
          </a:prstGeom>
        </p:spPr>
      </p:pic>
      <p:pic>
        <p:nvPicPr>
          <p:cNvPr id="13" name="Obrázek 12" descr="Obsah obrázku muž, osoba&#10;&#10;Popis byl vytvořen automaticky">
            <a:extLst>
              <a:ext uri="{FF2B5EF4-FFF2-40B4-BE49-F238E27FC236}">
                <a16:creationId xmlns:a16="http://schemas.microsoft.com/office/drawing/2014/main" id="{00E70DAA-101C-817D-87B0-FD9854DB2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48" y="1556792"/>
            <a:ext cx="246070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40D69-30A7-B8EE-20B7-D67FE1056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Co mne </a:t>
            </a:r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za</a:t>
            </a:r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ujalo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3A2BB-6448-0EE2-D64F-ADD08512A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Georgia" panose="02040502050405020303" pitchFamily="18" charset="0"/>
              </a:rPr>
              <a:t>KUNDERA, Milan. </a:t>
            </a:r>
            <a:r>
              <a:rPr lang="cs-CZ" sz="2400" i="1" dirty="0">
                <a:latin typeface="Georgia" panose="02040502050405020303" pitchFamily="18" charset="0"/>
              </a:rPr>
              <a:t>Nevědění. </a:t>
            </a:r>
            <a:r>
              <a:rPr lang="cs-CZ" sz="2400" dirty="0">
                <a:latin typeface="Georgia" panose="02040502050405020303" pitchFamily="18" charset="0"/>
              </a:rPr>
              <a:t>Brno: Atlantis, 2021.</a:t>
            </a:r>
            <a:endParaRPr lang="cs-CZ" sz="2400" i="1" dirty="0">
              <a:latin typeface="Georgia" panose="02040502050405020303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CAC58B-6CC3-24E1-054C-7098881A8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6" y="2124075"/>
            <a:ext cx="1988482" cy="29611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1932BDF-5291-599B-2E8C-C8158674E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752" y="2124075"/>
            <a:ext cx="2328509" cy="296110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4EF524F-10BB-080B-BD47-8283E254FD02}"/>
              </a:ext>
            </a:extLst>
          </p:cNvPr>
          <p:cNvSpPr txBox="1"/>
          <p:nvPr/>
        </p:nvSpPr>
        <p:spPr>
          <a:xfrm>
            <a:off x="7462564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C19E794-634F-8AAD-07C9-54B048CEE01B}"/>
              </a:ext>
            </a:extLst>
          </p:cNvPr>
          <p:cNvSpPr txBox="1"/>
          <p:nvPr/>
        </p:nvSpPr>
        <p:spPr>
          <a:xfrm>
            <a:off x="6166095" y="2122467"/>
            <a:ext cx="52950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Georgia" panose="02040502050405020303" pitchFamily="18" charset="0"/>
              </a:rPr>
              <a:t>Návrat se řecky řekne </a:t>
            </a:r>
            <a:r>
              <a:rPr lang="cs-CZ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nostos. </a:t>
            </a:r>
          </a:p>
          <a:p>
            <a:r>
              <a:rPr lang="cs-CZ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Algos </a:t>
            </a:r>
            <a:r>
              <a:rPr lang="cs-CZ" sz="2400" dirty="0">
                <a:latin typeface="Georgia" panose="02040502050405020303" pitchFamily="18" charset="0"/>
              </a:rPr>
              <a:t>znamená utrpení.</a:t>
            </a:r>
          </a:p>
          <a:p>
            <a:r>
              <a:rPr lang="cs-CZ" sz="2400" dirty="0">
                <a:solidFill>
                  <a:srgbClr val="0070C0"/>
                </a:solidFill>
                <a:latin typeface="Georgia" panose="02040502050405020303" pitchFamily="18" charset="0"/>
              </a:rPr>
              <a:t>Nostalgie</a:t>
            </a:r>
            <a:r>
              <a:rPr lang="cs-CZ" sz="2400" dirty="0">
                <a:latin typeface="Georgia" panose="02040502050405020303" pitchFamily="18" charset="0"/>
              </a:rPr>
              <a:t> je tedy utrpení vyvolané</a:t>
            </a:r>
          </a:p>
          <a:p>
            <a:r>
              <a:rPr lang="cs-CZ" sz="2400" dirty="0">
                <a:latin typeface="Georgia" panose="02040502050405020303" pitchFamily="18" charset="0"/>
              </a:rPr>
              <a:t>neukojenou touhou se vrátit.</a:t>
            </a:r>
          </a:p>
          <a:p>
            <a:r>
              <a:rPr lang="cs-CZ" sz="2400" i="1" dirty="0">
                <a:latin typeface="Georgia" panose="02040502050405020303" pitchFamily="18" charset="0"/>
              </a:rPr>
              <a:t>Jsi daleko a já nevím, co s tebou je.</a:t>
            </a:r>
          </a:p>
          <a:p>
            <a:r>
              <a:rPr lang="cs-CZ" sz="2400" i="1" dirty="0">
                <a:latin typeface="Georgia" panose="02040502050405020303" pitchFamily="18" charset="0"/>
              </a:rPr>
              <a:t>Má země je daleko a já nevím, co se</a:t>
            </a:r>
          </a:p>
          <a:p>
            <a:r>
              <a:rPr lang="cs-CZ" sz="2400" i="1" dirty="0">
                <a:latin typeface="Georgia" panose="02040502050405020303" pitchFamily="18" charset="0"/>
              </a:rPr>
              <a:t>tam děje.</a:t>
            </a:r>
          </a:p>
          <a:p>
            <a:r>
              <a:rPr lang="cs-CZ" sz="2400" i="1" dirty="0">
                <a:latin typeface="Georgia" panose="02040502050405020303" pitchFamily="18" charset="0"/>
              </a:rPr>
              <a:t>… v tomto etymologickém světle se</a:t>
            </a:r>
          </a:p>
          <a:p>
            <a:r>
              <a:rPr lang="cs-CZ" sz="2400" i="1" dirty="0">
                <a:latin typeface="Georgia" panose="02040502050405020303" pitchFamily="18" charset="0"/>
              </a:rPr>
              <a:t>nostalgie jeví jako utrpení z nevědění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B20ED10-CDE7-78B4-E0C0-CC4CB0F915C7}"/>
              </a:ext>
            </a:extLst>
          </p:cNvPr>
          <p:cNvSpPr txBox="1"/>
          <p:nvPr/>
        </p:nvSpPr>
        <p:spPr>
          <a:xfrm>
            <a:off x="1593436" y="5779148"/>
            <a:ext cx="784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Georgia" panose="02040502050405020303" pitchFamily="18" charset="0"/>
              </a:rPr>
              <a:t>Nejdojemnější česká milostná věta: </a:t>
            </a:r>
            <a:r>
              <a:rPr lang="cs-CZ" sz="2400" i="1" dirty="0">
                <a:solidFill>
                  <a:srgbClr val="0070C0"/>
                </a:solidFill>
                <a:latin typeface="Georgia" panose="02040502050405020303" pitchFamily="18" charset="0"/>
              </a:rPr>
              <a:t>stýská se mi po tobě</a:t>
            </a:r>
            <a:r>
              <a:rPr lang="cs-CZ" sz="24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41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39AF9-AF5C-CF4E-912D-E3D9D258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24A1B1E-EBF6-7E74-C692-EFB4D8EC3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403" y="1988840"/>
            <a:ext cx="4012953" cy="4022242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1753935-0386-1370-454A-C9F70B588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56" y="2132856"/>
            <a:ext cx="4915401" cy="14556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2DF936-5C48-1E0E-B4CD-80906FA03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72" y="3732487"/>
            <a:ext cx="368348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95CDF-D96A-BAB6-6AA2-F11B6A2EE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69BC36E-8D6A-65DC-8A02-1687B8CC7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435" y="1695282"/>
            <a:ext cx="5835941" cy="3533918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58DA320-7772-8552-71DF-8C3109A0B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44" y="2780928"/>
            <a:ext cx="2446545" cy="123983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7269667-EC4D-DD63-D077-F8F514A03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101" y="4941168"/>
            <a:ext cx="7634088" cy="13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67159-1EC0-C998-603B-0AB5887D9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/>
          </a:p>
        </p:txBody>
      </p:sp>
      <p:pic>
        <p:nvPicPr>
          <p:cNvPr id="5" name="Zástupný obsah 4" descr="Obsah obrázku osoba&#10;&#10;Popis byl vytvořen automaticky">
            <a:extLst>
              <a:ext uri="{FF2B5EF4-FFF2-40B4-BE49-F238E27FC236}">
                <a16:creationId xmlns:a16="http://schemas.microsoft.com/office/drawing/2014/main" id="{859F0A6B-F624-A2BF-03A2-CD9825820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436" y="1628800"/>
            <a:ext cx="3492388" cy="4536504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F9B4105-6BE6-6C3D-4395-110C0FE352C6}"/>
              </a:ext>
            </a:extLst>
          </p:cNvPr>
          <p:cNvSpPr txBox="1"/>
          <p:nvPr/>
        </p:nvSpPr>
        <p:spPr>
          <a:xfrm>
            <a:off x="5518348" y="1628800"/>
            <a:ext cx="434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Gottfried Wilhelm Leibniz</a:t>
            </a:r>
            <a:endParaRPr lang="en-GB" sz="2400" b="1" i="0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en-GB" sz="2400" dirty="0">
                <a:solidFill>
                  <a:srgbClr val="0070C0"/>
                </a:solidFill>
                <a:latin typeface="Georgia" panose="02040502050405020303" pitchFamily="18" charset="0"/>
              </a:rPr>
              <a:t>(1646-1716)</a:t>
            </a:r>
            <a:endParaRPr lang="cs-CZ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845CDE9-43E0-8577-8A91-1471D56A299E}"/>
              </a:ext>
            </a:extLst>
          </p:cNvPr>
          <p:cNvSpPr txBox="1"/>
          <p:nvPr/>
        </p:nvSpPr>
        <p:spPr>
          <a:xfrm>
            <a:off x="5518348" y="2471985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latin typeface="Georgia" panose="02040502050405020303" pitchFamily="18" charset="0"/>
              </a:rPr>
              <a:t>Kdysi napsal Leibniz Petrovi I: </a:t>
            </a:r>
          </a:p>
          <a:p>
            <a:pPr algn="just"/>
            <a:endParaRPr lang="cs-CZ" dirty="0">
              <a:latin typeface="Georgia" panose="02040502050405020303" pitchFamily="18" charset="0"/>
            </a:endParaRPr>
          </a:p>
          <a:p>
            <a:pPr algn="just"/>
            <a:r>
              <a:rPr lang="cs-CZ" dirty="0">
                <a:latin typeface="Georgia" panose="02040502050405020303" pitchFamily="18" charset="0"/>
              </a:rPr>
              <a:t>„I když jsem měl často možnost působit na politické a právnické půdě a významná knížata se občas držela mé rady, přesto jsem dával přednost vědě a umění, protože ony neustále zvyšují slávu boží a lidské blaho … věda a řemeslo jsou skutečnými poklady lidského rodu, protože pomocí nich umění přemáhá přírodu a civilizované národy se liší od barbarských. Od dětství jsem měl rád vědu, zabýval jsem se jí a měl jsem štěstí … učinit různé a velmi důležité objevy, vychválené v tisku významnými lidmi. Škoda, že jsem nenašel silného státníka, kterého by tyto věci zajímaly v dostatečné míře.“ </a:t>
            </a:r>
          </a:p>
        </p:txBody>
      </p:sp>
    </p:spTree>
    <p:extLst>
      <p:ext uri="{BB962C8B-B14F-4D97-AF65-F5344CB8AC3E}">
        <p14:creationId xmlns:p14="http://schemas.microsoft.com/office/powerpoint/2010/main" val="14517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6CF88-272F-E6C7-C32F-F9A0A929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0B31401-18F7-C1D3-0EE2-61C39CAC2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5300" y="1652526"/>
            <a:ext cx="1889174" cy="198115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FD7AC2B-12A9-F998-67DE-87D3CB20E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396" y="1419506"/>
            <a:ext cx="1496476" cy="203404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B88ACA8-FAAA-0904-E896-D4DBC70D7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436" y="1584397"/>
            <a:ext cx="1787054" cy="20340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EC7B757-8410-5CA9-77BC-A246C2C46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712" y="1660146"/>
            <a:ext cx="1514014" cy="196591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D7A3F64-9375-49C5-4EFB-268750A27464}"/>
              </a:ext>
            </a:extLst>
          </p:cNvPr>
          <p:cNvSpPr txBox="1"/>
          <p:nvPr/>
        </p:nvSpPr>
        <p:spPr>
          <a:xfrm>
            <a:off x="1593436" y="3671331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Ren</a:t>
            </a:r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é</a:t>
            </a:r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 Descartes</a:t>
            </a:r>
          </a:p>
          <a:p>
            <a:pPr algn="ctr"/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    1596-1650</a:t>
            </a:r>
            <a:endParaRPr lang="cs-CZ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09B3764-0EFF-772A-6C81-E62DA6BDC74B}"/>
              </a:ext>
            </a:extLst>
          </p:cNvPr>
          <p:cNvSpPr txBox="1"/>
          <p:nvPr/>
        </p:nvSpPr>
        <p:spPr>
          <a:xfrm>
            <a:off x="3681124" y="3671331"/>
            <a:ext cx="1497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Blaise Pascal</a:t>
            </a:r>
          </a:p>
          <a:p>
            <a:pPr algn="ctr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1623-1662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95052D3-1D8C-E7ED-5547-02AE41C75A20}"/>
              </a:ext>
            </a:extLst>
          </p:cNvPr>
          <p:cNvSpPr txBox="1"/>
          <p:nvPr/>
        </p:nvSpPr>
        <p:spPr>
          <a:xfrm>
            <a:off x="7894612" y="3676097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Gottfried Wilhelm Leibniz</a:t>
            </a:r>
          </a:p>
          <a:p>
            <a:pPr algn="ctr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1643-1716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42CB454-42D3-243F-99B3-71F0F092A1F7}"/>
              </a:ext>
            </a:extLst>
          </p:cNvPr>
          <p:cNvSpPr txBox="1"/>
          <p:nvPr/>
        </p:nvSpPr>
        <p:spPr>
          <a:xfrm>
            <a:off x="5878388" y="364281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Baruch Spinoza</a:t>
            </a:r>
          </a:p>
          <a:p>
            <a:pPr algn="ctr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1632-1677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AEB453-9CF4-0DAC-1254-D020E7C7C4D9}"/>
              </a:ext>
            </a:extLst>
          </p:cNvPr>
          <p:cNvSpPr txBox="1"/>
          <p:nvPr/>
        </p:nvSpPr>
        <p:spPr>
          <a:xfrm>
            <a:off x="1593436" y="4653136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Georgia" panose="02040502050405020303" pitchFamily="18" charset="0"/>
              </a:rPr>
              <a:t>Barokní filosofie - racionalismus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AE8502-15A1-3B6C-37D4-AD74F714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34" y="4883968"/>
            <a:ext cx="1311836" cy="15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7537CD5-2271-9BE3-7063-544730F5A55C}"/>
              </a:ext>
            </a:extLst>
          </p:cNvPr>
          <p:cNvSpPr txBox="1"/>
          <p:nvPr/>
        </p:nvSpPr>
        <p:spPr>
          <a:xfrm>
            <a:off x="8010470" y="5373216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Knowledge is power</a:t>
            </a:r>
          </a:p>
        </p:txBody>
      </p:sp>
    </p:spTree>
    <p:extLst>
      <p:ext uri="{BB962C8B-B14F-4D97-AF65-F5344CB8AC3E}">
        <p14:creationId xmlns:p14="http://schemas.microsoft.com/office/powerpoint/2010/main" val="39207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74B22-491A-7776-7969-38FF1543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CC10DA-5BF3-9663-A3DD-BFE437635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7529F6-42F1-514E-8BCC-822B73E9521B}"/>
              </a:ext>
            </a:extLst>
          </p:cNvPr>
          <p:cNvSpPr txBox="1"/>
          <p:nvPr/>
        </p:nvSpPr>
        <p:spPr>
          <a:xfrm>
            <a:off x="4942284" y="2708921"/>
            <a:ext cx="2136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>
                <a:latin typeface="Georgia" panose="02040502050405020303" pitchFamily="18" charset="0"/>
              </a:rPr>
              <a:t>54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6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DFE31-79E6-4AE6-AA42-4C2EEC01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637" y="692696"/>
            <a:ext cx="9782801" cy="724941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Obrázek 3" descr="Obsah obrázku objekt v exteriéru&#10;&#10;Popis byl vytvořen automaticky">
            <a:extLst>
              <a:ext uri="{FF2B5EF4-FFF2-40B4-BE49-F238E27FC236}">
                <a16:creationId xmlns:a16="http://schemas.microsoft.com/office/drawing/2014/main" id="{E6D9BB58-86C2-232B-E660-E237EDED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637" y="1700808"/>
            <a:ext cx="4456789" cy="47257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77E7950-D0C3-B9A0-E9CA-AB5E4BC83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36" y="2136470"/>
            <a:ext cx="2875955" cy="12961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A636CC-1F47-7921-AB1F-DD379F3A0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32" y="3429000"/>
            <a:ext cx="2899504" cy="12241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64EFDC5-81C0-A717-41A0-E18450396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524" y="4725144"/>
            <a:ext cx="2873081" cy="10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484A3-5BF7-968E-A14A-CB066262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/>
          </a:p>
        </p:txBody>
      </p:sp>
      <p:pic>
        <p:nvPicPr>
          <p:cNvPr id="5" name="Obrázek 4" descr="Obsah obrázku šipka&#10;&#10;Popis byl vytvořen automaticky">
            <a:extLst>
              <a:ext uri="{FF2B5EF4-FFF2-40B4-BE49-F238E27FC236}">
                <a16:creationId xmlns:a16="http://schemas.microsoft.com/office/drawing/2014/main" id="{56EF7B27-F855-550B-F864-7E278988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6" y="1772816"/>
            <a:ext cx="4581397" cy="44644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101C6A5-0698-50CE-2445-003E91DFD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2" y="2060848"/>
            <a:ext cx="2843610" cy="27363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413E3F-AC31-3F3D-AD8A-6ECE8B2A1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572" y="4581128"/>
            <a:ext cx="3386582" cy="9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9CFBF6-8975-FC59-B841-5E7E4DC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7D0E4A0-2B3D-B3FB-0A98-64D01808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6" y="2132856"/>
            <a:ext cx="4581713" cy="43387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F06CB9-F9B3-5C66-B11A-7EA614132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312" y="1417637"/>
            <a:ext cx="4784939" cy="16561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AF48059-4509-403F-9391-C7E994CC2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80" y="3063277"/>
            <a:ext cx="5656303" cy="18721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213B7B6-C5A6-4EAB-D2B7-81B6749F4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149" y="4769959"/>
            <a:ext cx="4953912" cy="17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CE424-FFEA-9473-1264-C6A0A355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/>
          </a:p>
        </p:txBody>
      </p:sp>
      <p:pic>
        <p:nvPicPr>
          <p:cNvPr id="4" name="Obrázek 3" descr="Obsah obrázku laserová&#10;&#10;Popis byl vytvořen automaticky">
            <a:extLst>
              <a:ext uri="{FF2B5EF4-FFF2-40B4-BE49-F238E27FC236}">
                <a16:creationId xmlns:a16="http://schemas.microsoft.com/office/drawing/2014/main" id="{D137CFC9-B60E-10C1-6383-4482A49A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831" y="1762634"/>
            <a:ext cx="3192437" cy="208292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7D77F8-823C-D0CD-87A1-D5276006A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188" y="1660969"/>
            <a:ext cx="4182766" cy="1202983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98ED5961-BCF6-DF9C-A978-4477D421C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347" y="2706200"/>
            <a:ext cx="2016224" cy="51883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F825519-A674-167D-F05A-6CBF9428D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436" y="3845555"/>
            <a:ext cx="7296893" cy="111807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C63FC89-CC3A-D56E-C212-F27BD0460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438" y="5048648"/>
            <a:ext cx="9662796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AA56708-CDE2-CD5E-1044-321365EB4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7497" y="2427597"/>
            <a:ext cx="3068857" cy="262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72767-D0E1-3B03-771B-F48BA7D5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46067"/>
            <a:ext cx="9782801" cy="1239837"/>
          </a:xfrm>
        </p:spPr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/>
          </a:p>
        </p:txBody>
      </p:sp>
      <p:pic>
        <p:nvPicPr>
          <p:cNvPr id="16" name="Obrázek 15" descr="Obsah obrázku text, hodiny, tmavé&#10;&#10;Popis byl vytvořen automaticky">
            <a:extLst>
              <a:ext uri="{FF2B5EF4-FFF2-40B4-BE49-F238E27FC236}">
                <a16:creationId xmlns:a16="http://schemas.microsoft.com/office/drawing/2014/main" id="{C82D68E2-D757-6E85-4E85-A87DC783F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777" y="1646275"/>
            <a:ext cx="5119566" cy="90956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3B726DF-B568-B7BA-C5F6-8506F8C39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99" y="3589241"/>
            <a:ext cx="6480720" cy="100358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835363CF-F233-9862-621A-4A3D3ABCB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104" y="2573717"/>
            <a:ext cx="5119567" cy="114550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14A0CD28-6B14-DE2B-45E6-B00B8B8A5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436" y="1512524"/>
            <a:ext cx="2926604" cy="1133003"/>
          </a:xfrm>
          <a:prstGeom prst="rect">
            <a:avLst/>
          </a:prstGeom>
        </p:spPr>
      </p:pic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306E712A-6FC8-3D4A-AF7E-9844940F9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644" y="3673259"/>
            <a:ext cx="2872920" cy="83555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5CFE0AF4-7BFB-7CC8-E0E4-5022AEDC6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436" y="4413360"/>
            <a:ext cx="9739616" cy="1240476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468722F3-371B-0267-3D4C-96DCF5160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5900" y="5763133"/>
            <a:ext cx="3982266" cy="8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ADFC1-EA54-74B2-4602-8A8CF006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16B576-8B96-87C8-55C9-833A766A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6" y="1556792"/>
            <a:ext cx="3610022" cy="30963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AF22390-09D8-197E-BE1D-B8D6AEC6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458" y="1578912"/>
            <a:ext cx="3267107" cy="13460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085F7EA-D1E1-F290-0052-8B7847897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364" y="3005580"/>
            <a:ext cx="3804646" cy="84684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2D535BE-4186-1F2D-4E17-9A945370C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436" y="4812878"/>
            <a:ext cx="8549164" cy="144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90707-D03C-32E4-3829-8403208BA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anose="02040502050405020303" pitchFamily="18" charset="0"/>
              </a:rPr>
              <a:t>Leibnizova aritmetická kvadratura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26288A-592C-FD0C-93F9-542D76012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436" y="1458702"/>
            <a:ext cx="3377085" cy="14401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F9AFE93-C92F-5E3B-9135-D6E1B534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36" y="2941210"/>
            <a:ext cx="4392488" cy="97557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DC815FE-B568-F153-4721-DC72C0B7B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436" y="4000502"/>
            <a:ext cx="9104979" cy="1449278"/>
          </a:xfrm>
          <a:prstGeom prst="rect">
            <a:avLst/>
          </a:prstGeom>
        </p:spPr>
      </p:pic>
      <p:pic>
        <p:nvPicPr>
          <p:cNvPr id="14" name="Obrázek 13" descr="Obsah obrázku text, interiér, hodiny&#10;&#10;Popis byl vytvořen automaticky">
            <a:extLst>
              <a:ext uri="{FF2B5EF4-FFF2-40B4-BE49-F238E27FC236}">
                <a16:creationId xmlns:a16="http://schemas.microsoft.com/office/drawing/2014/main" id="{499FEB8D-434B-C747-679F-C3F9B1B5F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436" y="5533493"/>
            <a:ext cx="4092254" cy="11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4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5E788-636C-0C3E-9DA3-34D39E18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itchFamily="18" charset="0"/>
              </a:rPr>
              <a:t>Kariérní vzestup a sestup učitele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82C1C1-2496-6519-5E9E-EFAD30F886DB}"/>
              </a:ext>
            </a:extLst>
          </p:cNvPr>
          <p:cNvSpPr txBox="1"/>
          <p:nvPr/>
        </p:nvSpPr>
        <p:spPr>
          <a:xfrm>
            <a:off x="1596785" y="1417637"/>
            <a:ext cx="9782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Georgia" pitchFamily="18" charset="0"/>
              </a:rPr>
              <a:t>Kód projektu:	EduVibr - Tdi </a:t>
            </a:r>
            <a:r>
              <a:rPr lang="cs-CZ" sz="1600" dirty="0">
                <a:solidFill>
                  <a:srgbClr val="FF0000"/>
                </a:solidFill>
                <a:latin typeface="Georgia" pitchFamily="18" charset="0"/>
              </a:rPr>
              <a:t>007 </a:t>
            </a:r>
            <a:r>
              <a:rPr lang="cs-CZ" sz="1600" dirty="0">
                <a:latin typeface="Georgia" pitchFamily="18" charset="0"/>
              </a:rPr>
              <a:t>- KOMAFRI</a:t>
            </a:r>
          </a:p>
          <a:p>
            <a:r>
              <a:rPr lang="cs-CZ" sz="1600" dirty="0">
                <a:latin typeface="Georgia" pitchFamily="18" charset="0"/>
              </a:rPr>
              <a:t>Motivace:		pokles zájmu o učitelskou profesi, nedostatek učitelů (Fy), domácí 				vzdělávání, odškolnění společnosti (Illich, str. 15)</a:t>
            </a:r>
          </a:p>
          <a:p>
            <a:endParaRPr lang="cs-CZ" sz="1600" dirty="0">
              <a:latin typeface="Georgia" pitchFamily="18" charset="0"/>
            </a:endParaRPr>
          </a:p>
          <a:p>
            <a:r>
              <a:rPr lang="cs-CZ" sz="1600" dirty="0">
                <a:latin typeface="Georgia" pitchFamily="18" charset="0"/>
              </a:rPr>
              <a:t>Finanční zajištění:	MŠMT:	     </a:t>
            </a:r>
            <a:r>
              <a:rPr lang="cs-CZ" sz="1600" dirty="0">
                <a:solidFill>
                  <a:srgbClr val="FF0000"/>
                </a:solidFill>
                <a:latin typeface="Georgia" pitchFamily="18" charset="0"/>
              </a:rPr>
              <a:t>0 %</a:t>
            </a:r>
          </a:p>
          <a:p>
            <a:r>
              <a:rPr lang="cs-CZ" sz="1600" dirty="0">
                <a:latin typeface="Georgia" pitchFamily="18" charset="0"/>
              </a:rPr>
              <a:t>		Škola:	 </a:t>
            </a:r>
            <a:r>
              <a:rPr lang="cs-CZ" sz="1600" dirty="0">
                <a:solidFill>
                  <a:srgbClr val="FF0000"/>
                </a:solidFill>
                <a:latin typeface="Georgia" pitchFamily="18" charset="0"/>
              </a:rPr>
              <a:t>100 %</a:t>
            </a:r>
          </a:p>
          <a:p>
            <a:endParaRPr lang="cs-CZ" sz="1600" dirty="0">
              <a:latin typeface="Georgia" pitchFamily="18" charset="0"/>
            </a:endParaRPr>
          </a:p>
          <a:p>
            <a:r>
              <a:rPr lang="cs-CZ" sz="1600" dirty="0">
                <a:latin typeface="Georgia" pitchFamily="18" charset="0"/>
              </a:rPr>
              <a:t>Doporučená strategie:	ASVNAKZC (der Wolf und </a:t>
            </a:r>
            <a:r>
              <a:rPr lang="cs-CZ" sz="1600" dirty="0" err="1">
                <a:latin typeface="Georgia" pitchFamily="18" charset="0"/>
              </a:rPr>
              <a:t>die</a:t>
            </a:r>
            <a:r>
              <a:rPr lang="cs-CZ" sz="1600" dirty="0">
                <a:latin typeface="Georgia" pitchFamily="18" charset="0"/>
              </a:rPr>
              <a:t> </a:t>
            </a:r>
            <a:r>
              <a:rPr lang="cs-CZ" sz="1600" dirty="0" err="1">
                <a:latin typeface="Georgia" pitchFamily="18" charset="0"/>
              </a:rPr>
              <a:t>Ziege</a:t>
            </a:r>
            <a:r>
              <a:rPr lang="cs-CZ" sz="1600" dirty="0">
                <a:latin typeface="Georgia" pitchFamily="18" charset="0"/>
              </a:rPr>
              <a:t>)</a:t>
            </a:r>
          </a:p>
          <a:p>
            <a:r>
              <a:rPr lang="cs-CZ" sz="1600" dirty="0">
                <a:latin typeface="Georgia" pitchFamily="18" charset="0"/>
              </a:rPr>
              <a:t>			odchod učitelů do důchodu v 90 letech</a:t>
            </a:r>
          </a:p>
          <a:p>
            <a:r>
              <a:rPr lang="cs-CZ" sz="1000" dirty="0">
                <a:latin typeface="Georgia" pitchFamily="18" charset="0"/>
              </a:rPr>
              <a:t> </a:t>
            </a:r>
          </a:p>
          <a:p>
            <a:r>
              <a:rPr lang="cs-CZ" sz="1400" u="sng" dirty="0">
                <a:latin typeface="Georgia" pitchFamily="18" charset="0"/>
              </a:rPr>
              <a:t>Projednat:						Doporučené místo jednání:</a:t>
            </a:r>
          </a:p>
          <a:p>
            <a:r>
              <a:rPr lang="cs-CZ" sz="1400" dirty="0">
                <a:latin typeface="Georgia" pitchFamily="18" charset="0"/>
              </a:rPr>
              <a:t>Kulaté stoly s kvalifikovanými učiteli 			U Fleků </a:t>
            </a:r>
          </a:p>
          <a:p>
            <a:r>
              <a:rPr lang="cs-CZ" sz="1400" dirty="0">
                <a:latin typeface="Georgia" pitchFamily="18" charset="0"/>
              </a:rPr>
              <a:t>Hranaté stoly s nekvalifikovanými učiteli			U Kaštanu</a:t>
            </a:r>
          </a:p>
          <a:p>
            <a:r>
              <a:rPr lang="cs-CZ" sz="1400" dirty="0">
                <a:latin typeface="Georgia" pitchFamily="18" charset="0"/>
              </a:rPr>
              <a:t>Oválné stoly s akademickými pedagogickými údy 		Bufet </a:t>
            </a:r>
            <a:r>
              <a:rPr lang="cs-CZ" sz="1400" dirty="0" err="1">
                <a:latin typeface="Georgia" pitchFamily="18" charset="0"/>
              </a:rPr>
              <a:t>Rekorátu</a:t>
            </a:r>
            <a:r>
              <a:rPr lang="cs-CZ" sz="1400" dirty="0">
                <a:latin typeface="Georgia" pitchFamily="18" charset="0"/>
              </a:rPr>
              <a:t> UK, Celetná 20</a:t>
            </a:r>
          </a:p>
          <a:p>
            <a:r>
              <a:rPr lang="cs-CZ" sz="1400" dirty="0">
                <a:latin typeface="Georgia" pitchFamily="18" charset="0"/>
              </a:rPr>
              <a:t>Hospodářská komora					Obec spisovatelů, Železná 18	</a:t>
            </a:r>
          </a:p>
          <a:p>
            <a:r>
              <a:rPr lang="cs-CZ" sz="1400" dirty="0">
                <a:latin typeface="Georgia" pitchFamily="18" charset="0"/>
              </a:rPr>
              <a:t>Svaz průmyslu a dopravy				Svaz hudebníků ČR, Na </a:t>
            </a:r>
            <a:r>
              <a:rPr lang="cs-CZ" sz="1400" dirty="0" err="1">
                <a:latin typeface="Georgia" pitchFamily="18" charset="0"/>
              </a:rPr>
              <a:t>Zátorách</a:t>
            </a:r>
            <a:r>
              <a:rPr lang="cs-CZ" sz="1400" dirty="0">
                <a:latin typeface="Georgia" pitchFamily="18" charset="0"/>
              </a:rPr>
              <a:t> 8</a:t>
            </a:r>
          </a:p>
          <a:p>
            <a:r>
              <a:rPr lang="cs-CZ" sz="1400" dirty="0" err="1">
                <a:latin typeface="Georgia" pitchFamily="18" charset="0"/>
              </a:rPr>
              <a:t>Eduin</a:t>
            </a:r>
            <a:r>
              <a:rPr lang="cs-CZ" sz="1400" dirty="0">
                <a:latin typeface="Georgia" pitchFamily="18" charset="0"/>
              </a:rPr>
              <a:t>						Hlavní kancelář společnosti </a:t>
            </a:r>
            <a:r>
              <a:rPr lang="cs-CZ" sz="1400" dirty="0" err="1">
                <a:latin typeface="Georgia" pitchFamily="18" charset="0"/>
              </a:rPr>
              <a:t>Eduout</a:t>
            </a:r>
            <a:r>
              <a:rPr lang="cs-CZ" sz="1400" dirty="0">
                <a:latin typeface="Georgia" pitchFamily="18" charset="0"/>
              </a:rPr>
              <a:t>	</a:t>
            </a:r>
          </a:p>
          <a:p>
            <a:r>
              <a:rPr lang="cs-CZ" sz="1400" dirty="0" err="1">
                <a:latin typeface="Georgia" pitchFamily="18" charset="0"/>
              </a:rPr>
              <a:t>Eduout</a:t>
            </a:r>
            <a:r>
              <a:rPr lang="cs-CZ" sz="1400" dirty="0">
                <a:latin typeface="Georgia" pitchFamily="18" charset="0"/>
              </a:rPr>
              <a:t>						Hlavní kancelář společnosti </a:t>
            </a:r>
            <a:r>
              <a:rPr lang="cs-CZ" sz="1400" dirty="0" err="1">
                <a:latin typeface="Georgia" pitchFamily="18" charset="0"/>
              </a:rPr>
              <a:t>Eduin</a:t>
            </a:r>
            <a:endParaRPr lang="cs-CZ" sz="1400" dirty="0">
              <a:latin typeface="Georgia" pitchFamily="18" charset="0"/>
            </a:endParaRPr>
          </a:p>
          <a:p>
            <a:r>
              <a:rPr lang="cs-CZ" sz="1400" dirty="0">
                <a:latin typeface="Georgia" pitchFamily="18" charset="0"/>
              </a:rPr>
              <a:t>Školští experti ČSSD, ANO, KDU-ČSL, ODS, TOP 09, KSČM	Pedagogické muzeum, Valdštejnská 20</a:t>
            </a:r>
          </a:p>
          <a:p>
            <a:r>
              <a:rPr lang="cs-CZ" sz="1400" dirty="0">
                <a:latin typeface="Georgia" pitchFamily="18" charset="0"/>
              </a:rPr>
              <a:t>Ostatní školští experti působící v médiích			Pedagogická knihovna J. A. Komenského</a:t>
            </a:r>
          </a:p>
          <a:p>
            <a:r>
              <a:rPr lang="cs-CZ" sz="1400" dirty="0">
                <a:latin typeface="Georgia" pitchFamily="18" charset="0"/>
              </a:rPr>
              <a:t>Zálesák Tom					</a:t>
            </a:r>
            <a:r>
              <a:rPr lang="cs-CZ" sz="1400" dirty="0" err="1">
                <a:latin typeface="Georgia" pitchFamily="18" charset="0"/>
              </a:rPr>
              <a:t>Sherwood</a:t>
            </a:r>
            <a:endParaRPr lang="cs-CZ" sz="1400" dirty="0">
              <a:latin typeface="Georgia" pitchFamily="18" charset="0"/>
            </a:endParaRPr>
          </a:p>
          <a:p>
            <a:r>
              <a:rPr lang="cs-CZ" sz="1400" dirty="0">
                <a:latin typeface="Georgia" pitchFamily="18" charset="0"/>
              </a:rPr>
              <a:t>ČMOS PŠ						Fantova kavárna na hlavním nádraží</a:t>
            </a:r>
          </a:p>
          <a:p>
            <a:r>
              <a:rPr lang="cs-CZ" sz="1400" dirty="0">
                <a:latin typeface="Georgia" pitchFamily="18" charset="0"/>
              </a:rPr>
              <a:t>Svaz důchodců (učitelů) ČR				PSZN v Litomyšli (v případě deště penzion Lilie)</a:t>
            </a:r>
          </a:p>
        </p:txBody>
      </p:sp>
    </p:spTree>
    <p:extLst>
      <p:ext uri="{BB962C8B-B14F-4D97-AF65-F5344CB8AC3E}">
        <p14:creationId xmlns:p14="http://schemas.microsoft.com/office/powerpoint/2010/main" val="20460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B0920-D652-FE90-4F77-D4CC45D5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itchFamily="18" charset="0"/>
              </a:rPr>
              <a:t>Kariérní vzestup a sestup učitele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85AC1C-9692-74DD-ED84-BF3E17CBAC57}"/>
              </a:ext>
            </a:extLst>
          </p:cNvPr>
          <p:cNvSpPr txBox="1"/>
          <p:nvPr/>
        </p:nvSpPr>
        <p:spPr>
          <a:xfrm>
            <a:off x="1618960" y="1417637"/>
            <a:ext cx="982956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Georgia" pitchFamily="18" charset="0"/>
              </a:rPr>
              <a:t>Seznam použitých zkratek:</a:t>
            </a:r>
          </a:p>
          <a:p>
            <a:r>
              <a:rPr lang="cs-CZ" sz="1800" dirty="0">
                <a:latin typeface="Georgia" pitchFamily="18" charset="0"/>
              </a:rPr>
              <a:t>ES		edukace sólo, bez doprovodu</a:t>
            </a:r>
          </a:p>
          <a:p>
            <a:r>
              <a:rPr lang="cs-CZ" sz="1800" dirty="0">
                <a:latin typeface="Georgia" pitchFamily="18" charset="0"/>
              </a:rPr>
              <a:t>ED		edukace s doprovodem</a:t>
            </a:r>
          </a:p>
          <a:p>
            <a:r>
              <a:rPr lang="cs-CZ" sz="1800" dirty="0">
                <a:latin typeface="Georgia" pitchFamily="18" charset="0"/>
              </a:rPr>
              <a:t>AS		asistent edukátora seniora</a:t>
            </a:r>
          </a:p>
          <a:p>
            <a:r>
              <a:rPr lang="cs-CZ" sz="1800" dirty="0">
                <a:latin typeface="Georgia" pitchFamily="18" charset="0"/>
              </a:rPr>
              <a:t>ZDS		zdravotní dozor edukátora seniora</a:t>
            </a:r>
          </a:p>
          <a:p>
            <a:r>
              <a:rPr lang="cs-CZ" sz="1800" dirty="0">
                <a:latin typeface="Georgia" pitchFamily="18" charset="0"/>
              </a:rPr>
              <a:t>VP		výuka pouze v přízemí</a:t>
            </a:r>
          </a:p>
          <a:p>
            <a:r>
              <a:rPr lang="cs-CZ" sz="1800" dirty="0">
                <a:latin typeface="Georgia" pitchFamily="18" charset="0"/>
              </a:rPr>
              <a:t>UKM		známá diagnóza staršího edukátora</a:t>
            </a:r>
          </a:p>
          <a:p>
            <a:r>
              <a:rPr lang="cs-CZ" sz="1800" dirty="0">
                <a:latin typeface="Georgia" pitchFamily="18" charset="0"/>
              </a:rPr>
              <a:t>NKM		ještě známější diagnóza ještě staršího edukátora</a:t>
            </a:r>
          </a:p>
          <a:p>
            <a:r>
              <a:rPr lang="cs-CZ" sz="1800" dirty="0">
                <a:latin typeface="Georgia" pitchFamily="18" charset="0"/>
              </a:rPr>
              <a:t>BP		barevné pruhy na chodbě</a:t>
            </a:r>
          </a:p>
          <a:p>
            <a:r>
              <a:rPr lang="cs-CZ" sz="1800" dirty="0">
                <a:latin typeface="Georgia" pitchFamily="18" charset="0"/>
              </a:rPr>
              <a:t>BPKT		barevný pruh na trase kabinet – třída</a:t>
            </a:r>
          </a:p>
          <a:p>
            <a:r>
              <a:rPr lang="cs-CZ" sz="1800" dirty="0">
                <a:latin typeface="Georgia" pitchFamily="18" charset="0"/>
              </a:rPr>
              <a:t>BPKWC		barevný pruh na trase kabinet – záchod</a:t>
            </a:r>
          </a:p>
          <a:p>
            <a:r>
              <a:rPr lang="cs-CZ" sz="1800" dirty="0">
                <a:latin typeface="Georgia" pitchFamily="18" charset="0"/>
              </a:rPr>
              <a:t>BPTWC		barevný pruh na trase třída – záchod</a:t>
            </a:r>
          </a:p>
          <a:p>
            <a:r>
              <a:rPr lang="cs-CZ" sz="1800" dirty="0">
                <a:latin typeface="Georgia" pitchFamily="18" charset="0"/>
              </a:rPr>
              <a:t>ZKZZŽ		zákaz komunikace se zákonnými zástupci žáků</a:t>
            </a:r>
          </a:p>
          <a:p>
            <a:r>
              <a:rPr lang="cs-CZ" sz="1800" dirty="0">
                <a:latin typeface="Georgia" pitchFamily="18" charset="0"/>
              </a:rPr>
              <a:t>PORG		pedagogický orgasmus</a:t>
            </a:r>
          </a:p>
          <a:p>
            <a:r>
              <a:rPr lang="cs-CZ" sz="1800" dirty="0">
                <a:latin typeface="Georgia" pitchFamily="18" charset="0"/>
              </a:rPr>
              <a:t>T		</a:t>
            </a:r>
            <a:r>
              <a:rPr lang="cs-CZ" sz="1800" dirty="0" err="1">
                <a:latin typeface="Georgia" pitchFamily="18" charset="0"/>
              </a:rPr>
              <a:t>Teachers</a:t>
            </a:r>
            <a:r>
              <a:rPr lang="cs-CZ" sz="1800" dirty="0">
                <a:latin typeface="Georgia" pitchFamily="18" charset="0"/>
              </a:rPr>
              <a:t> -</a:t>
            </a:r>
            <a:r>
              <a:rPr lang="cs-CZ" sz="1800" dirty="0"/>
              <a:t> </a:t>
            </a:r>
            <a:r>
              <a:rPr lang="cs-CZ" sz="1800" dirty="0" err="1">
                <a:latin typeface="Georgia" pitchFamily="18" charset="0"/>
              </a:rPr>
              <a:t>blended</a:t>
            </a:r>
            <a:r>
              <a:rPr lang="cs-CZ" sz="1800" dirty="0">
                <a:latin typeface="Georgia" pitchFamily="18" charset="0"/>
              </a:rPr>
              <a:t> whiskey </a:t>
            </a:r>
          </a:p>
          <a:p>
            <a:r>
              <a:rPr lang="cs-CZ" sz="1800" dirty="0">
                <a:latin typeface="Georgia" pitchFamily="18" charset="0"/>
              </a:rPr>
              <a:t>MD, MO		Magistr </a:t>
            </a:r>
            <a:r>
              <a:rPr lang="cs-CZ" sz="1800" dirty="0" err="1">
                <a:latin typeface="Georgia" pitchFamily="18" charset="0"/>
              </a:rPr>
              <a:t>Dark</a:t>
            </a:r>
            <a:r>
              <a:rPr lang="cs-CZ" sz="1800" dirty="0">
                <a:latin typeface="Georgia" pitchFamily="18" charset="0"/>
              </a:rPr>
              <a:t>, Magistr </a:t>
            </a:r>
            <a:r>
              <a:rPr lang="cs-CZ" sz="1800" dirty="0" err="1">
                <a:latin typeface="Georgia" pitchFamily="18" charset="0"/>
              </a:rPr>
              <a:t>Orginal</a:t>
            </a:r>
            <a:r>
              <a:rPr lang="cs-CZ" sz="1800" dirty="0">
                <a:latin typeface="Georgia" pitchFamily="18" charset="0"/>
              </a:rPr>
              <a:t> (Plzeň – Božkov) 	</a:t>
            </a:r>
          </a:p>
          <a:p>
            <a:r>
              <a:rPr lang="cs-CZ" sz="1800" dirty="0">
                <a:latin typeface="Georgia" pitchFamily="18" charset="0"/>
              </a:rPr>
              <a:t>R</a:t>
            </a:r>
            <a:r>
              <a:rPr lang="cs-CZ" sz="1800" i="1" dirty="0">
                <a:latin typeface="Georgia" pitchFamily="18" charset="0"/>
              </a:rPr>
              <a:t>, </a:t>
            </a:r>
            <a:r>
              <a:rPr lang="cs-CZ" sz="1800" i="1" dirty="0" err="1">
                <a:latin typeface="Georgia" pitchFamily="18" charset="0"/>
              </a:rPr>
              <a:t>x</a:t>
            </a:r>
            <a:r>
              <a:rPr lang="cs-CZ" sz="1800" dirty="0" err="1">
                <a:latin typeface="Georgia" pitchFamily="18" charset="0"/>
              </a:rPr>
              <a:t>R</a:t>
            </a:r>
            <a:r>
              <a:rPr lang="cs-CZ" sz="1800" dirty="0">
                <a:latin typeface="Georgia" pitchFamily="18" charset="0"/>
              </a:rPr>
              <a:t>		Rum, </a:t>
            </a:r>
            <a:r>
              <a:rPr lang="cs-CZ" sz="1800" i="1" dirty="0">
                <a:latin typeface="Georgia" pitchFamily="18" charset="0"/>
              </a:rPr>
              <a:t>x</a:t>
            </a:r>
            <a:r>
              <a:rPr lang="cs-CZ" sz="1800" dirty="0">
                <a:latin typeface="Georgia" pitchFamily="18" charset="0"/>
              </a:rPr>
              <a:t> –počet povolených panáků v průběhu edukační reality</a:t>
            </a:r>
          </a:p>
          <a:p>
            <a:r>
              <a:rPr lang="cs-CZ" sz="1800" dirty="0">
                <a:latin typeface="Georgia" pitchFamily="18" charset="0"/>
              </a:rPr>
              <a:t>NRNŠ		</a:t>
            </a:r>
            <a:r>
              <a:rPr lang="cs-CZ" sz="1800" dirty="0" err="1">
                <a:latin typeface="Georgia" pitchFamily="18" charset="0"/>
              </a:rPr>
              <a:t>nima</a:t>
            </a:r>
            <a:r>
              <a:rPr lang="cs-CZ" sz="1800" dirty="0">
                <a:latin typeface="Georgia" pitchFamily="18" charset="0"/>
              </a:rPr>
              <a:t> </a:t>
            </a:r>
            <a:r>
              <a:rPr lang="cs-CZ" sz="1800" dirty="0" err="1">
                <a:latin typeface="Georgia" pitchFamily="18" charset="0"/>
              </a:rPr>
              <a:t>ruma</a:t>
            </a:r>
            <a:r>
              <a:rPr lang="cs-CZ" sz="1800" dirty="0">
                <a:latin typeface="Georgia" pitchFamily="18" charset="0"/>
              </a:rPr>
              <a:t> </a:t>
            </a:r>
            <a:r>
              <a:rPr lang="cs-CZ" sz="1800" dirty="0" err="1">
                <a:latin typeface="Georgia" pitchFamily="18" charset="0"/>
              </a:rPr>
              <a:t>nima</a:t>
            </a:r>
            <a:r>
              <a:rPr lang="cs-CZ" sz="1800" dirty="0">
                <a:latin typeface="Georgia" pitchFamily="18" charset="0"/>
              </a:rPr>
              <a:t> </a:t>
            </a:r>
            <a:r>
              <a:rPr lang="cs-CZ" sz="1800" dirty="0" err="1">
                <a:latin typeface="Georgia" pitchFamily="18" charset="0"/>
              </a:rPr>
              <a:t>šturma</a:t>
            </a:r>
            <a:endParaRPr lang="cs-CZ" sz="1800" dirty="0">
              <a:latin typeface="Georgia" pitchFamily="18" charset="0"/>
            </a:endParaRPr>
          </a:p>
          <a:p>
            <a:r>
              <a:rPr lang="cs-CZ" sz="1800" dirty="0">
                <a:latin typeface="Georgia" pitchFamily="18" charset="0"/>
              </a:rPr>
              <a:t>NBI		nemocen během inspekce ve škole	</a:t>
            </a:r>
          </a:p>
        </p:txBody>
      </p:sp>
    </p:spTree>
    <p:extLst>
      <p:ext uri="{BB962C8B-B14F-4D97-AF65-F5344CB8AC3E}">
        <p14:creationId xmlns:p14="http://schemas.microsoft.com/office/powerpoint/2010/main" val="18959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5E46C-5B3E-2C7E-D3D6-848448D8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C0"/>
                </a:solidFill>
                <a:latin typeface="Georgia" pitchFamily="18" charset="0"/>
              </a:rPr>
              <a:t>Kariérní vzestup a sestup učitele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A41309E-0F09-BAE7-5460-C13C01D0D0CE}"/>
              </a:ext>
            </a:extLst>
          </p:cNvPr>
          <p:cNvSpPr txBox="1"/>
          <p:nvPr/>
        </p:nvSpPr>
        <p:spPr>
          <a:xfrm>
            <a:off x="1593436" y="1451590"/>
            <a:ext cx="101531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60000"/>
            <a:r>
              <a:rPr lang="cs-CZ" sz="1800" dirty="0">
                <a:latin typeface="Georgia" pitchFamily="18" charset="0"/>
              </a:rPr>
              <a:t>Kariérní 		Délka	Odměna		Označení		Poznámky</a:t>
            </a:r>
          </a:p>
          <a:p>
            <a:pPr defTabSz="360000"/>
            <a:r>
              <a:rPr lang="cs-CZ" sz="1800" dirty="0">
                <a:latin typeface="Georgia" pitchFamily="18" charset="0"/>
              </a:rPr>
              <a:t>stupeň			praxe	Poplatek		edukátora</a:t>
            </a:r>
          </a:p>
          <a:p>
            <a:pPr defTabSz="360000"/>
            <a:r>
              <a:rPr lang="cs-CZ" sz="1800" u="sng" dirty="0">
                <a:latin typeface="Georgia" pitchFamily="18" charset="0"/>
              </a:rPr>
              <a:t>___________________________________________________________________</a:t>
            </a:r>
            <a:endParaRPr lang="cs-CZ" sz="2000" u="sng" dirty="0">
              <a:latin typeface="Georgia" pitchFamily="18" charset="0"/>
            </a:endParaRPr>
          </a:p>
          <a:p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     </a:t>
            </a:r>
            <a:r>
              <a:rPr lang="cs-CZ" sz="18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UUKOKŘ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</a:t>
            </a: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     </a:t>
            </a:r>
            <a:r>
              <a:rPr lang="cs-CZ" sz="18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1,00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	 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 	 5		radost z díla	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Basic	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hledání, očekávání, šok z reality</a:t>
            </a: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2    </a:t>
            </a:r>
            <a:r>
              <a:rPr lang="cs-CZ" sz="18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0,80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		10		   3000,-Kč	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De Lux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nalezení pevného bodu</a:t>
            </a: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3    </a:t>
            </a:r>
            <a:r>
              <a:rPr lang="cs-CZ" sz="18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0,60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		15	 	   3010,-Kč	  	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Jiskra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ví o něm školník</a:t>
            </a:r>
            <a:endParaRPr lang="cs-CZ" sz="18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4    </a:t>
            </a:r>
            <a:r>
              <a:rPr lang="cs-CZ" sz="180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0,50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20	  	   4999,-Kč	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Plamen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poučuje ředitele školy, vědí o něm na kraji  </a:t>
            </a: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5     	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25		   6666,-Kč	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Inferno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ve škole dělá peklo, poučuje předsedu ŠR </a:t>
            </a: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6		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30		 10000,-Kč	</a:t>
            </a:r>
            <a:r>
              <a:rPr lang="cs-CZ" sz="18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Canschulin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kandidát na školního inspektora, NLV</a:t>
            </a:r>
          </a:p>
          <a:p>
            <a:pPr marL="342900" indent="-342900"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7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 					35		 15000,-Kč	</a:t>
            </a:r>
            <a:r>
              <a:rPr lang="cs-CZ" sz="18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Holzam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</a:t>
            </a:r>
            <a:r>
              <a:rPr lang="cs-CZ" sz="1800" b="1" dirty="0">
                <a:latin typeface="Georgia" pitchFamily="18" charset="0"/>
                <a:cs typeface="Times New Roman" pitchFamily="18" charset="0"/>
              </a:rPr>
              <a:t>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dřevěný Amos (Č, M, S)</a:t>
            </a:r>
            <a:r>
              <a:rPr lang="cs-CZ" sz="1800" b="1" dirty="0">
                <a:latin typeface="Georgia" pitchFamily="18" charset="0"/>
                <a:cs typeface="Times New Roman" pitchFamily="18" charset="0"/>
              </a:rPr>
              <a:t>		</a:t>
            </a:r>
          </a:p>
          <a:p>
            <a:pPr marL="342900" indent="-342900"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8			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40	 	 20000,-Kč	</a:t>
            </a:r>
            <a:r>
              <a:rPr lang="cs-CZ" sz="18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Feram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železný Amos</a:t>
            </a: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9     </a:t>
            </a:r>
            <a:r>
              <a:rPr lang="cs-CZ" sz="1800" dirty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0,50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45		  -2000,-Kč	</a:t>
            </a:r>
            <a:r>
              <a:rPr lang="cs-CZ" sz="18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Kleinzden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der </a:t>
            </a:r>
            <a:r>
              <a:rPr lang="cs-CZ" sz="1800" dirty="0" err="1">
                <a:latin typeface="Georgia" pitchFamily="18" charset="0"/>
                <a:cs typeface="Times New Roman" pitchFamily="18" charset="0"/>
              </a:rPr>
              <a:t>kleine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 Zdeněk Nejedlý, </a:t>
            </a:r>
            <a:r>
              <a:rPr lang="cs-CZ" sz="1800" dirty="0">
                <a:latin typeface="Georgia" pitchFamily="18" charset="0"/>
              </a:rPr>
              <a:t>ZKZZŽ, 1R</a:t>
            </a:r>
            <a:endParaRPr lang="cs-CZ" sz="1800" dirty="0">
              <a:latin typeface="Georgia" pitchFamily="18" charset="0"/>
              <a:cs typeface="Times New Roman" pitchFamily="18" charset="0"/>
            </a:endParaRP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10   </a:t>
            </a:r>
            <a:r>
              <a:rPr lang="cs-CZ" sz="1800" dirty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0,40	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50		  -3000,-Kč	</a:t>
            </a:r>
            <a:r>
              <a:rPr lang="cs-CZ" sz="18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Groszden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der </a:t>
            </a:r>
            <a:r>
              <a:rPr lang="cs-CZ" sz="1800" dirty="0" err="1">
                <a:latin typeface="Georgia" pitchFamily="18" charset="0"/>
                <a:cs typeface="Times New Roman" pitchFamily="18" charset="0"/>
              </a:rPr>
              <a:t>große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 Zdeněk Nejedlý, </a:t>
            </a:r>
            <a:r>
              <a:rPr lang="cs-CZ" sz="1800" dirty="0">
                <a:latin typeface="Georgia" pitchFamily="18" charset="0"/>
              </a:rPr>
              <a:t>ZKZZŽ, 2R</a:t>
            </a:r>
            <a:endParaRPr lang="cs-CZ" sz="18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11   </a:t>
            </a:r>
            <a:r>
              <a:rPr lang="cs-CZ" sz="1800" dirty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0,30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55		  -3500,-Kč	</a:t>
            </a:r>
            <a:r>
              <a:rPr lang="cs-CZ" sz="18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Demen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800" dirty="0" err="1">
                <a:latin typeface="Georgia" pitchFamily="18" charset="0"/>
                <a:cs typeface="Times New Roman" pitchFamily="18" charset="0"/>
              </a:rPr>
              <a:t>dementus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, ED(AS), VP, </a:t>
            </a:r>
            <a:r>
              <a:rPr lang="cs-CZ" sz="1800" dirty="0">
                <a:latin typeface="Georgia" pitchFamily="18" charset="0"/>
              </a:rPr>
              <a:t>ZKZZŽ , 3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R</a:t>
            </a: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12  </a:t>
            </a:r>
            <a:r>
              <a:rPr lang="cs-CZ" sz="1800" dirty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 0,20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60		  -4000,-Kč	</a:t>
            </a:r>
            <a:r>
              <a:rPr lang="cs-CZ" sz="18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Demen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s.	</a:t>
            </a:r>
            <a:r>
              <a:rPr lang="cs-CZ" sz="1800" dirty="0" err="1">
                <a:latin typeface="Georgia" pitchFamily="18" charset="0"/>
                <a:cs typeface="Times New Roman" pitchFamily="18" charset="0"/>
              </a:rPr>
              <a:t>dementus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 superior, ED(AS), ZDS, VP</a:t>
            </a: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13   </a:t>
            </a:r>
            <a:r>
              <a:rPr lang="cs-CZ" sz="1800" dirty="0">
                <a:solidFill>
                  <a:srgbClr val="00B050"/>
                </a:solidFill>
                <a:latin typeface="Georgia" pitchFamily="18" charset="0"/>
                <a:cs typeface="Times New Roman" pitchFamily="18" charset="0"/>
              </a:rPr>
              <a:t>0,10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	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65		  -4500,-Kč 	</a:t>
            </a:r>
            <a:r>
              <a:rPr lang="cs-CZ" sz="1800" b="1" dirty="0" err="1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Demen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 m.	</a:t>
            </a:r>
            <a:r>
              <a:rPr lang="cs-CZ" sz="1800" dirty="0" err="1">
                <a:latin typeface="Georgia" pitchFamily="18" charset="0"/>
                <a:cs typeface="Times New Roman" pitchFamily="18" charset="0"/>
              </a:rPr>
              <a:t>dementus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cs-CZ" sz="1800" dirty="0" err="1">
                <a:latin typeface="Georgia" pitchFamily="18" charset="0"/>
                <a:cs typeface="Times New Roman" pitchFamily="18" charset="0"/>
              </a:rPr>
              <a:t>maximus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, ED(AS), ZDS, VP,	UKM</a:t>
            </a:r>
          </a:p>
          <a:p>
            <a:pPr defTabSz="360000"/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14       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není nutná	radost z díla	</a:t>
            </a:r>
            <a:r>
              <a:rPr lang="cs-CZ" sz="18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Reformátor	</a:t>
            </a:r>
            <a:r>
              <a:rPr lang="cs-CZ" sz="1800" dirty="0">
                <a:latin typeface="Georgia" pitchFamily="18" charset="0"/>
                <a:cs typeface="Times New Roman" pitchFamily="18" charset="0"/>
              </a:rPr>
              <a:t>tvůrce kurikulárních reforem</a:t>
            </a:r>
            <a:endParaRPr lang="cs-CZ" sz="1800" b="1" dirty="0">
              <a:solidFill>
                <a:srgbClr val="0070C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Program přednášky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cs-CZ" sz="4400" dirty="0">
              <a:latin typeface="Georgia" panose="02040502050405020303" pitchFamily="18" charset="0"/>
            </a:endParaRPr>
          </a:p>
          <a:p>
            <a:pPr marL="0" indent="0" rtl="0">
              <a:buNone/>
            </a:pPr>
            <a:r>
              <a:rPr lang="cs-CZ" sz="4400" dirty="0">
                <a:latin typeface="Georgia" panose="02040502050405020303" pitchFamily="18" charset="0"/>
              </a:rPr>
              <a:t>		1. ÚT	</a:t>
            </a:r>
          </a:p>
          <a:p>
            <a:pPr marL="0" indent="0" rtl="0">
              <a:buNone/>
            </a:pPr>
            <a:r>
              <a:rPr lang="cs-CZ" sz="4400" dirty="0">
                <a:latin typeface="Georgia" panose="02040502050405020303" pitchFamily="18" charset="0"/>
              </a:rPr>
              <a:t>		2. ÚT</a:t>
            </a:r>
          </a:p>
          <a:p>
            <a:pPr marL="0" indent="0" rtl="0">
              <a:buNone/>
            </a:pPr>
            <a:r>
              <a:rPr lang="cs-CZ" sz="4400" dirty="0">
                <a:latin typeface="Georgia" panose="02040502050405020303" pitchFamily="18" charset="0"/>
              </a:rPr>
              <a:t>		3. ÚT</a:t>
            </a:r>
          </a:p>
          <a:p>
            <a:pPr marL="0" indent="0" rtl="0">
              <a:buNone/>
            </a:pPr>
            <a:endParaRPr lang="cs-CZ" sz="4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D4E18C-86E1-4467-93A7-950EB668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Co mne zaujalo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0026E9-C1B4-56B0-2E16-1A2B71D1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61" y="1528634"/>
            <a:ext cx="7341281" cy="53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ag - Hrubý\Dokumenty\Obrázky\ath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004" y="1412776"/>
            <a:ext cx="6768753" cy="423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710036" y="548680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3600" i="1" dirty="0">
                <a:latin typeface="Georgia" pitchFamily="18" charset="0"/>
              </a:rPr>
              <a:t>Ούδείς άγεωμέτρητος εισίτω</a:t>
            </a:r>
            <a:endParaRPr lang="cs-CZ" sz="3600" dirty="0">
              <a:latin typeface="Georgia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DEC0755-14E6-B90E-5A0A-265B47306937}"/>
              </a:ext>
            </a:extLst>
          </p:cNvPr>
          <p:cNvSpPr txBox="1"/>
          <p:nvPr/>
        </p:nvSpPr>
        <p:spPr>
          <a:xfrm>
            <a:off x="5211696" y="593578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Georgia" panose="02040502050405020303" pitchFamily="18" charset="0"/>
              </a:rPr>
              <a:t>Číslo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221C4-0218-D5B4-7E4D-DEF0B9D2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A769B9-F19C-EAA0-9F45-4E0CB2E1B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1400" dirty="0"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A8E7B8-695E-F190-FF4B-9DAD293A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36" y="1556792"/>
            <a:ext cx="2988808" cy="46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440405" y="477010"/>
            <a:ext cx="7770376" cy="1079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77" tIns="46788" rIns="89977" bIns="46788" anchor="ctr"/>
          <a:lstStyle/>
          <a:p>
            <a:pPr>
              <a:buClr>
                <a:srgbClr val="000000"/>
              </a:buClr>
              <a:tabLst>
                <a:tab pos="0" algn="l"/>
                <a:tab pos="447541" algn="l"/>
                <a:tab pos="896669" algn="l"/>
                <a:tab pos="1345796" algn="l"/>
                <a:tab pos="1794924" algn="l"/>
                <a:tab pos="2244052" algn="l"/>
                <a:tab pos="2693180" algn="l"/>
                <a:tab pos="3142307" algn="l"/>
                <a:tab pos="3591435" algn="l"/>
                <a:tab pos="4040562" algn="l"/>
                <a:tab pos="4489691" algn="l"/>
                <a:tab pos="4938818" algn="l"/>
                <a:tab pos="5387946" algn="l"/>
                <a:tab pos="5837073" algn="l"/>
                <a:tab pos="6286202" algn="l"/>
                <a:tab pos="6735329" algn="l"/>
                <a:tab pos="7184457" algn="l"/>
                <a:tab pos="7633584" algn="l"/>
                <a:tab pos="8082712" algn="l"/>
                <a:tab pos="8531840" algn="l"/>
                <a:tab pos="8980968" algn="l"/>
              </a:tabLst>
            </a:pPr>
            <a:r>
              <a:rPr lang="cs-CZ" sz="360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Abero</a:t>
            </a:r>
          </a:p>
        </p:txBody>
      </p:sp>
      <p:pic>
        <p:nvPicPr>
          <p:cNvPr id="4" name="Obrázek 3" descr="ab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8348" y="2645838"/>
            <a:ext cx="4128478" cy="201836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E95E7F6-88E2-4767-99E6-AD203B8F9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177" y="1464340"/>
            <a:ext cx="7587738" cy="8125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2440F2C-3404-4190-96F0-2D6238CEE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329" y="2102097"/>
            <a:ext cx="5539390" cy="6279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8DEBA2C-F7DC-4439-9DB9-C2240C903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329" y="2769976"/>
            <a:ext cx="3480026" cy="6590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6A7548F-3382-487B-BFCF-319614CB1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2004" y="3511280"/>
            <a:ext cx="2977349" cy="531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90B9BFD-EDCE-4496-B752-48DE128D0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1177" y="4787228"/>
            <a:ext cx="8802997" cy="63708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A293537-066A-4CDF-AA3F-4B5AA300D7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9407" y="5620815"/>
            <a:ext cx="7295896" cy="6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C83A4-0943-4F58-98CE-13EB2D4B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397" y="260648"/>
            <a:ext cx="9782801" cy="1239837"/>
          </a:xfrm>
        </p:spPr>
        <p:txBody>
          <a:bodyPr/>
          <a:lstStyle/>
          <a:p>
            <a:r>
              <a:rPr lang="cs-CZ" sz="3599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Co mne zaujalo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DB326BC-CDFB-4E7F-8F99-D35A5AA67F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6" y="1844824"/>
            <a:ext cx="2988808" cy="398566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D00D9CA-7322-4E9E-B6A3-061C9A634C1E}"/>
              </a:ext>
            </a:extLst>
          </p:cNvPr>
          <p:cNvSpPr/>
          <p:nvPr/>
        </p:nvSpPr>
        <p:spPr>
          <a:xfrm>
            <a:off x="4582244" y="1700808"/>
            <a:ext cx="7102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Sociální pedagogika | Social Education ročník 7, číslo 2, s. 144–145, listopad 2019  </a:t>
            </a:r>
          </a:p>
          <a:p>
            <a:endParaRPr lang="cs-CZ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cs-CZ" dirty="0">
                <a:latin typeface="Georgia" panose="02040502050405020303" pitchFamily="18" charset="0"/>
              </a:rPr>
              <a:t>Z recenze (Martin Strouhal, FF UK Praha)</a:t>
            </a:r>
          </a:p>
          <a:p>
            <a:pPr algn="just"/>
            <a:r>
              <a:rPr lang="cs-CZ" sz="1600" dirty="0">
                <a:latin typeface="Georgia" panose="02040502050405020303" pitchFamily="18" charset="0"/>
              </a:rPr>
              <a:t>„… kniha Radima Šípa přináší do české pedagogiky nový ideový náboj, a doufám, že rozpoutá intelektuální diskusi jdoucí hluboko pod povrch běžně diskutovaných problémů teorie a praxe školního vzdělávání.“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AE1B08-8864-4EC3-86ED-DED599FE95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457" y="3832882"/>
            <a:ext cx="1704340" cy="17043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3091006-C64F-48F1-B7D9-8F0C9CF5ABEF}"/>
              </a:ext>
            </a:extLst>
          </p:cNvPr>
          <p:cNvSpPr txBox="1"/>
          <p:nvPr/>
        </p:nvSpPr>
        <p:spPr>
          <a:xfrm>
            <a:off x="6695010" y="4005064"/>
            <a:ext cx="3575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doc. Mgr. Radim Šíp, Ph.D.</a:t>
            </a:r>
          </a:p>
          <a:p>
            <a:pPr algn="l"/>
            <a:r>
              <a:rPr lang="cs-CZ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Centrum výzkumu FHS UTB, výzkumný pracovník PdF MU</a:t>
            </a:r>
            <a:endParaRPr lang="cs-CZ" b="1" i="0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9218" name="Picture 2" descr="CEEOL - Journal Detail">
            <a:extLst>
              <a:ext uri="{FF2B5EF4-FFF2-40B4-BE49-F238E27FC236}">
                <a16:creationId xmlns:a16="http://schemas.microsoft.com/office/drawing/2014/main" id="{FE073D60-F5E8-439A-AEE7-86CA7FB1C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10" y="5157192"/>
            <a:ext cx="2718443" cy="104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4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0CF27-7EC0-435D-9C09-4FA8BEF3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Georgia" panose="02040502050405020303" pitchFamily="18" charset="0"/>
              </a:rPr>
              <a:t>Co </a:t>
            </a:r>
            <a:r>
              <a:rPr lang="cs-CZ" dirty="0">
                <a:solidFill>
                  <a:srgbClr val="0070C0"/>
                </a:solidFill>
                <a:latin typeface="Georgia" panose="02040502050405020303" pitchFamily="18" charset="0"/>
              </a:rPr>
              <a:t>mne zaujalo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9B7279E-35F1-495A-BFC6-95441F63B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4244" y="1819686"/>
            <a:ext cx="1752794" cy="22573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3E245C8-75D6-43A8-9AEF-BFA9B8232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884" y="1700808"/>
            <a:ext cx="3600400" cy="3600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CF20905-3B8A-465E-A8FE-4B0C90CA8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650" y="1700808"/>
            <a:ext cx="1783098" cy="25202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FC5667-157B-4F19-80BD-C3B9433D7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720" y="4077072"/>
            <a:ext cx="1800200" cy="1800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EC4314F-4765-453E-AA0B-FF4A697EC4A0}"/>
              </a:ext>
            </a:extLst>
          </p:cNvPr>
          <p:cNvSpPr txBox="1"/>
          <p:nvPr/>
        </p:nvSpPr>
        <p:spPr>
          <a:xfrm>
            <a:off x="6444280" y="4127073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Georgia" panose="02040502050405020303" pitchFamily="18" charset="0"/>
              </a:rPr>
              <a:t>Dylan Wiliam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406CEC4-FD6B-47ED-8DED-AF89B37E8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1210" y="1819686"/>
            <a:ext cx="992031" cy="11964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BFE122B-34C5-4497-A15C-CD0B40A39F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1210" y="3116280"/>
            <a:ext cx="1199534" cy="79241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2CA1DF-7ADC-48DD-8CDF-C728FFEE9CD6}"/>
              </a:ext>
            </a:extLst>
          </p:cNvPr>
          <p:cNvSpPr txBox="1"/>
          <p:nvPr/>
        </p:nvSpPr>
        <p:spPr>
          <a:xfrm>
            <a:off x="1763159" y="5877272"/>
            <a:ext cx="286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  <a:latin typeface="Georgia" panose="02040502050405020303" pitchFamily="18" charset="0"/>
              </a:rPr>
              <a:t>Harry Fletcher - Wood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762DD23-48AE-417C-A22D-09749D549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649" y="5584379"/>
            <a:ext cx="1814631" cy="945438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037A1440-F22F-4A84-9AA8-FC6C2BA3241F}"/>
              </a:ext>
            </a:extLst>
          </p:cNvPr>
          <p:cNvSpPr txBox="1"/>
          <p:nvPr/>
        </p:nvSpPr>
        <p:spPr>
          <a:xfrm>
            <a:off x="4684464" y="4786908"/>
            <a:ext cx="587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Georgia" panose="02040502050405020303" pitchFamily="18" charset="0"/>
              </a:rPr>
              <a:t>Zdálo se, že dovednosti jsou důležitější než znalosti.</a:t>
            </a:r>
          </a:p>
          <a:p>
            <a:r>
              <a:rPr lang="cs-CZ" dirty="0">
                <a:latin typeface="Georgia" panose="02040502050405020303" pitchFamily="18" charset="0"/>
              </a:rPr>
              <a:t>Opak je pravdou. Přečíst text na s. 20-21.</a:t>
            </a:r>
          </a:p>
        </p:txBody>
      </p:sp>
    </p:spTree>
    <p:extLst>
      <p:ext uri="{BB962C8B-B14F-4D97-AF65-F5344CB8AC3E}">
        <p14:creationId xmlns:p14="http://schemas.microsoft.com/office/powerpoint/2010/main" val="28890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ematika (16:9)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62_TF02787947.potx" id="{D0989847-7158-4525-84D5-08C070932B79}" vid="{3197F297-9ED6-48D8-AD89-B22D54243D15}"/>
    </a:ext>
  </a:extLst>
</a:theme>
</file>

<file path=ppt/theme/theme2.xml><?xml version="1.0" encoding="utf-8"?>
<a:theme xmlns:a="http://schemas.openxmlformats.org/drawingml/2006/main" name="Motiv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1715</Words>
  <Application>Microsoft Office PowerPoint</Application>
  <PresentationFormat>Vlastní</PresentationFormat>
  <Paragraphs>167</Paragraphs>
  <Slides>29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Euphemia</vt:lpstr>
      <vt:lpstr>Georgia</vt:lpstr>
      <vt:lpstr>Helvetica</vt:lpstr>
      <vt:lpstr>Helvetica Neue</vt:lpstr>
      <vt:lpstr>Helvetica Neue LT W01_75 Bold</vt:lpstr>
      <vt:lpstr>Matematika (16:9)</vt:lpstr>
      <vt:lpstr>Leibnizova aritmetická kvadratura</vt:lpstr>
      <vt:lpstr>Prezentace aplikace PowerPoint</vt:lpstr>
      <vt:lpstr>Program přednášky</vt:lpstr>
      <vt:lpstr>Co mne zaujalo</vt:lpstr>
      <vt:lpstr>Prezentace aplikace PowerPoint</vt:lpstr>
      <vt:lpstr>Literatura</vt:lpstr>
      <vt:lpstr>Prezentace aplikace PowerPoint</vt:lpstr>
      <vt:lpstr>Co mne zaujalo</vt:lpstr>
      <vt:lpstr>Co mne zaujalo</vt:lpstr>
      <vt:lpstr>Co mne zaujalo</vt:lpstr>
      <vt:lpstr>Co mne zaujalo</vt:lpstr>
      <vt:lpstr>Co mne zaujalo</vt:lpstr>
      <vt:lpstr>Co mne zaujalo</vt:lpstr>
      <vt:lpstr>Co mne zaujalo</vt:lpstr>
      <vt:lpstr>Co mne zaujalo</vt:lpstr>
      <vt:lpstr>Leibnizova aritmetická kvadratura</vt:lpstr>
      <vt:lpstr>Leibnizova aritmetická kvadratura</vt:lpstr>
      <vt:lpstr>Leibnizova aritmetická kvadratura</vt:lpstr>
      <vt:lpstr>Leibnizova aritmetická kvadratura</vt:lpstr>
      <vt:lpstr>Leibnizova aritmetická kvadratura</vt:lpstr>
      <vt:lpstr>Leibnizova aritmetická kvadratura</vt:lpstr>
      <vt:lpstr>Leibnizova aritmetická kvadratura</vt:lpstr>
      <vt:lpstr>Leibnizova aritmetická kvadratura</vt:lpstr>
      <vt:lpstr>Leibnizova aritmetická kvadratura</vt:lpstr>
      <vt:lpstr>Leibnizova aritmetická kvadratura</vt:lpstr>
      <vt:lpstr>Leibnizova aritmetická kvadratura</vt:lpstr>
      <vt:lpstr>Kariérní vzestup a sestup učitele</vt:lpstr>
      <vt:lpstr>Kariérní vzestup a sestup učitele</vt:lpstr>
      <vt:lpstr>Kariérní vzestup a sestup učitele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Maxima a minima MFF UK Praha, 3. prosince 2019</dc:title>
  <dc:creator>Dag Hrubý</dc:creator>
  <cp:lastModifiedBy>Dag Hrubý</cp:lastModifiedBy>
  <cp:revision>132</cp:revision>
  <dcterms:created xsi:type="dcterms:W3CDTF">2019-10-30T22:06:19Z</dcterms:created>
  <dcterms:modified xsi:type="dcterms:W3CDTF">2022-08-25T07:18:10Z</dcterms:modified>
</cp:coreProperties>
</file>