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916" r:id="rId2"/>
    <p:sldMasterId id="2147483943" r:id="rId3"/>
    <p:sldMasterId id="2147484049" r:id="rId4"/>
    <p:sldMasterId id="2147484221" r:id="rId5"/>
    <p:sldMasterId id="2147486772" r:id="rId6"/>
  </p:sldMasterIdLst>
  <p:notesMasterIdLst>
    <p:notesMasterId r:id="rId80"/>
  </p:notesMasterIdLst>
  <p:handoutMasterIdLst>
    <p:handoutMasterId r:id="rId81"/>
  </p:handoutMasterIdLst>
  <p:sldIdLst>
    <p:sldId id="464" r:id="rId7"/>
    <p:sldId id="597" r:id="rId8"/>
    <p:sldId id="614" r:id="rId9"/>
    <p:sldId id="615" r:id="rId10"/>
    <p:sldId id="618" r:id="rId11"/>
    <p:sldId id="617" r:id="rId12"/>
    <p:sldId id="619" r:id="rId13"/>
    <p:sldId id="620" r:id="rId14"/>
    <p:sldId id="625" r:id="rId15"/>
    <p:sldId id="673" r:id="rId16"/>
    <p:sldId id="623" r:id="rId17"/>
    <p:sldId id="677" r:id="rId18"/>
    <p:sldId id="627" r:id="rId19"/>
    <p:sldId id="631" r:id="rId20"/>
    <p:sldId id="630" r:id="rId21"/>
    <p:sldId id="636" r:id="rId22"/>
    <p:sldId id="637" r:id="rId23"/>
    <p:sldId id="638" r:id="rId24"/>
    <p:sldId id="633" r:id="rId25"/>
    <p:sldId id="634" r:id="rId26"/>
    <p:sldId id="635" r:id="rId27"/>
    <p:sldId id="652" r:id="rId28"/>
    <p:sldId id="650" r:id="rId29"/>
    <p:sldId id="657" r:id="rId30"/>
    <p:sldId id="682" r:id="rId31"/>
    <p:sldId id="616" r:id="rId32"/>
    <p:sldId id="640" r:id="rId33"/>
    <p:sldId id="641" r:id="rId34"/>
    <p:sldId id="667" r:id="rId35"/>
    <p:sldId id="668" r:id="rId36"/>
    <p:sldId id="670" r:id="rId37"/>
    <p:sldId id="642" r:id="rId38"/>
    <p:sldId id="643" r:id="rId39"/>
    <p:sldId id="658" r:id="rId40"/>
    <p:sldId id="659" r:id="rId41"/>
    <p:sldId id="649" r:id="rId42"/>
    <p:sldId id="644" r:id="rId43"/>
    <p:sldId id="646" r:id="rId44"/>
    <p:sldId id="645" r:id="rId45"/>
    <p:sldId id="647" r:id="rId46"/>
    <p:sldId id="660" r:id="rId47"/>
    <p:sldId id="676" r:id="rId48"/>
    <p:sldId id="675" r:id="rId49"/>
    <p:sldId id="674" r:id="rId50"/>
    <p:sldId id="661" r:id="rId51"/>
    <p:sldId id="470" r:id="rId52"/>
    <p:sldId id="471" r:id="rId53"/>
    <p:sldId id="611" r:id="rId54"/>
    <p:sldId id="472" r:id="rId55"/>
    <p:sldId id="697" r:id="rId56"/>
    <p:sldId id="691" r:id="rId57"/>
    <p:sldId id="692" r:id="rId58"/>
    <p:sldId id="610" r:id="rId59"/>
    <p:sldId id="469" r:id="rId60"/>
    <p:sldId id="613" r:id="rId61"/>
    <p:sldId id="474" r:id="rId62"/>
    <p:sldId id="477" r:id="rId63"/>
    <p:sldId id="678" r:id="rId64"/>
    <p:sldId id="632" r:id="rId65"/>
    <p:sldId id="693" r:id="rId66"/>
    <p:sldId id="679" r:id="rId67"/>
    <p:sldId id="680" r:id="rId68"/>
    <p:sldId id="694" r:id="rId69"/>
    <p:sldId id="688" r:id="rId70"/>
    <p:sldId id="683" r:id="rId71"/>
    <p:sldId id="684" r:id="rId72"/>
    <p:sldId id="685" r:id="rId73"/>
    <p:sldId id="695" r:id="rId74"/>
    <p:sldId id="696" r:id="rId75"/>
    <p:sldId id="689" r:id="rId76"/>
    <p:sldId id="690" r:id="rId77"/>
    <p:sldId id="681" r:id="rId78"/>
    <p:sldId id="594" r:id="rId79"/>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31F"/>
    <a:srgbClr val="7AC143"/>
    <a:srgbClr val="7AC1FF"/>
    <a:srgbClr val="595959"/>
    <a:srgbClr val="7F7F7F"/>
    <a:srgbClr val="B01A20"/>
    <a:srgbClr val="4FBDA9"/>
    <a:srgbClr val="3A7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99" autoAdjust="0"/>
    <p:restoredTop sz="96444" autoAdjust="0"/>
  </p:normalViewPr>
  <p:slideViewPr>
    <p:cSldViewPr snapToGrid="0">
      <p:cViewPr>
        <p:scale>
          <a:sx n="90" d="100"/>
          <a:sy n="90" d="100"/>
        </p:scale>
        <p:origin x="1002" y="54"/>
      </p:cViewPr>
      <p:guideLst>
        <p:guide orient="horz" pos="2160"/>
        <p:guide pos="2880"/>
      </p:guideLst>
    </p:cSldViewPr>
  </p:slideViewPr>
  <p:outlineViewPr>
    <p:cViewPr>
      <p:scale>
        <a:sx n="33" d="100"/>
        <a:sy n="33" d="100"/>
      </p:scale>
      <p:origin x="0" y="1314"/>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6" d="100"/>
          <a:sy n="86" d="100"/>
        </p:scale>
        <p:origin x="-38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A60C7-8A33-45FE-A1F9-CDCCFC10ED30}"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D8CFEA18-D63C-47CF-B8EE-392B485AB7DC}">
      <dgm:prSet phldrT="[Text]" custT="1"/>
      <dgm:spPr/>
      <dgm:t>
        <a:bodyPr/>
        <a:lstStyle/>
        <a:p>
          <a:r>
            <a:rPr lang="cs-CZ" sz="1400" dirty="0" smtClean="0"/>
            <a:t>Science, </a:t>
          </a:r>
        </a:p>
        <a:p>
          <a:r>
            <a:rPr lang="cs-CZ" sz="1400" dirty="0" err="1" smtClean="0"/>
            <a:t>Nature</a:t>
          </a:r>
          <a:r>
            <a:rPr lang="cs-CZ" sz="1400" dirty="0" smtClean="0"/>
            <a:t>, </a:t>
          </a:r>
          <a:r>
            <a:rPr lang="cs-CZ" sz="1400" dirty="0" err="1" smtClean="0"/>
            <a:t>Nature</a:t>
          </a:r>
          <a:r>
            <a:rPr lang="cs-CZ" sz="1400" dirty="0" smtClean="0"/>
            <a:t> X</a:t>
          </a:r>
          <a:endParaRPr lang="cs-CZ" sz="1400" dirty="0"/>
        </a:p>
      </dgm:t>
    </dgm:pt>
    <dgm:pt modelId="{FAA38579-C5C0-45B0-9D09-4F00A9191378}" type="parTrans" cxnId="{52BC257C-5C65-44E6-9C20-212D934FF943}">
      <dgm:prSet/>
      <dgm:spPr/>
      <dgm:t>
        <a:bodyPr/>
        <a:lstStyle/>
        <a:p>
          <a:endParaRPr lang="cs-CZ"/>
        </a:p>
      </dgm:t>
    </dgm:pt>
    <dgm:pt modelId="{7391CA9F-9CAE-4170-AE84-EB9EDF99FE58}" type="sibTrans" cxnId="{52BC257C-5C65-44E6-9C20-212D934FF943}">
      <dgm:prSet/>
      <dgm:spPr/>
      <dgm:t>
        <a:bodyPr/>
        <a:lstStyle/>
        <a:p>
          <a:endParaRPr lang="cs-CZ"/>
        </a:p>
      </dgm:t>
    </dgm:pt>
    <dgm:pt modelId="{CBD3A3AF-C3CE-4575-BABB-8A4076BF9CEB}">
      <dgm:prSet phldrT="[Text]" custT="1"/>
      <dgm:spPr/>
      <dgm:t>
        <a:bodyPr/>
        <a:lstStyle/>
        <a:p>
          <a:r>
            <a:rPr lang="cs-CZ" sz="1400" dirty="0" smtClean="0"/>
            <a:t>Nano Letters, ACS Nano, Phys</a:t>
          </a:r>
          <a:r>
            <a:rPr lang="en-GB" sz="1400" dirty="0" smtClean="0"/>
            <a:t>.</a:t>
          </a:r>
          <a:r>
            <a:rPr lang="cs-CZ" sz="1400" dirty="0" smtClean="0"/>
            <a:t> Rev</a:t>
          </a:r>
          <a:r>
            <a:rPr lang="en-GB" sz="1400" dirty="0" smtClean="0"/>
            <a:t>.</a:t>
          </a:r>
          <a:r>
            <a:rPr lang="cs-CZ" sz="1400" dirty="0" smtClean="0"/>
            <a:t> Let</a:t>
          </a:r>
          <a:r>
            <a:rPr lang="en-GB" sz="1400" dirty="0" smtClean="0"/>
            <a:t>t.</a:t>
          </a:r>
          <a:r>
            <a:rPr lang="cs-CZ" sz="1400" dirty="0" smtClean="0"/>
            <a:t>, </a:t>
          </a:r>
          <a:r>
            <a:rPr lang="en-US" sz="1400" dirty="0" smtClean="0"/>
            <a:t>PNAS,  </a:t>
          </a:r>
          <a:r>
            <a:rPr lang="en-US" sz="1400" dirty="0" err="1" smtClean="0"/>
            <a:t>J.Am.Chem.Soc</a:t>
          </a:r>
          <a:r>
            <a:rPr lang="en-US" sz="1400" dirty="0" smtClean="0"/>
            <a:t>., </a:t>
          </a:r>
          <a:r>
            <a:rPr lang="en-GB" sz="1400" dirty="0" smtClean="0"/>
            <a:t>Small,</a:t>
          </a:r>
          <a:r>
            <a:rPr lang="en-US" sz="1400" dirty="0" smtClean="0"/>
            <a:t> </a:t>
          </a:r>
          <a:r>
            <a:rPr lang="cs-CZ" sz="1400" dirty="0" smtClean="0"/>
            <a:t>Lab on Chip, </a:t>
          </a:r>
          <a:r>
            <a:rPr lang="cs-CZ" sz="1400" b="0" dirty="0" smtClean="0"/>
            <a:t>App</a:t>
          </a:r>
          <a:r>
            <a:rPr lang="en-GB" sz="1400" b="0" dirty="0" smtClean="0"/>
            <a:t>l.</a:t>
          </a:r>
          <a:r>
            <a:rPr lang="cs-CZ" sz="1400" b="0" dirty="0" smtClean="0"/>
            <a:t> Phys</a:t>
          </a:r>
          <a:r>
            <a:rPr lang="en-GB" sz="1400" b="0" dirty="0" smtClean="0"/>
            <a:t>.</a:t>
          </a:r>
          <a:r>
            <a:rPr lang="cs-CZ" sz="1400" b="0" dirty="0" smtClean="0"/>
            <a:t> Lett</a:t>
          </a:r>
          <a:r>
            <a:rPr lang="en-GB" sz="1400" b="0" dirty="0" smtClean="0"/>
            <a:t>.</a:t>
          </a:r>
          <a:r>
            <a:rPr lang="cs-CZ" sz="1400" b="0" dirty="0" smtClean="0"/>
            <a:t>, Advanced Materials</a:t>
          </a:r>
          <a:r>
            <a:rPr lang="en-GB" sz="1400" b="0" dirty="0" smtClean="0"/>
            <a:t>,…….</a:t>
          </a:r>
          <a:endParaRPr lang="cs-CZ" sz="1400" dirty="0"/>
        </a:p>
      </dgm:t>
    </dgm:pt>
    <dgm:pt modelId="{418C1C55-4F00-4EF4-ADF6-0E742B6D08BE}" type="parTrans" cxnId="{9BA06B17-6F43-4C8E-AA0D-E7BF0897B821}">
      <dgm:prSet/>
      <dgm:spPr/>
      <dgm:t>
        <a:bodyPr/>
        <a:lstStyle/>
        <a:p>
          <a:endParaRPr lang="cs-CZ"/>
        </a:p>
      </dgm:t>
    </dgm:pt>
    <dgm:pt modelId="{048C8268-28B2-4F0B-A06F-EE5BBC952E31}" type="sibTrans" cxnId="{9BA06B17-6F43-4C8E-AA0D-E7BF0897B821}">
      <dgm:prSet/>
      <dgm:spPr/>
      <dgm:t>
        <a:bodyPr/>
        <a:lstStyle/>
        <a:p>
          <a:endParaRPr lang="cs-CZ"/>
        </a:p>
      </dgm:t>
    </dgm:pt>
    <dgm:pt modelId="{FF4E4AB8-908B-439C-81C5-D4E6AB44829D}">
      <dgm:prSet phldrT="[Text]" custT="1"/>
      <dgm:spPr/>
      <dgm:t>
        <a:bodyPr/>
        <a:lstStyle/>
        <a:p>
          <a:r>
            <a:rPr lang="cs-CZ" sz="1800" b="0" dirty="0" smtClean="0"/>
            <a:t>Physical Review B, Journal of Applied Physics, </a:t>
          </a:r>
          <a:r>
            <a:rPr lang="en-GB" sz="1800" b="0" dirty="0" smtClean="0"/>
            <a:t> Chemistry of Materials, Inorganic Chemistry, </a:t>
          </a:r>
          <a:r>
            <a:rPr lang="cs-CZ" sz="1800" b="0" dirty="0" smtClean="0"/>
            <a:t>Optics Express, </a:t>
          </a:r>
          <a:r>
            <a:rPr lang="cs-CZ" sz="1800" dirty="0" smtClean="0"/>
            <a:t>Nanotechnology</a:t>
          </a:r>
          <a:r>
            <a:rPr lang="en-GB" sz="1800" dirty="0" smtClean="0"/>
            <a:t>, </a:t>
          </a:r>
          <a:r>
            <a:rPr lang="cs-CZ" sz="1800" b="0" dirty="0" smtClean="0"/>
            <a:t>Sensors and Actuators</a:t>
          </a:r>
          <a:r>
            <a:rPr lang="en-GB" sz="1800" b="0" dirty="0" smtClean="0"/>
            <a:t>,…..</a:t>
          </a:r>
          <a:endParaRPr lang="cs-CZ" sz="1800" b="0" dirty="0"/>
        </a:p>
      </dgm:t>
    </dgm:pt>
    <dgm:pt modelId="{732E2258-502A-4C14-9667-D782F84E148E}" type="parTrans" cxnId="{0DA8FB24-E613-46F3-8098-447420D0D81F}">
      <dgm:prSet/>
      <dgm:spPr/>
      <dgm:t>
        <a:bodyPr/>
        <a:lstStyle/>
        <a:p>
          <a:endParaRPr lang="cs-CZ"/>
        </a:p>
      </dgm:t>
    </dgm:pt>
    <dgm:pt modelId="{DF12AF3A-C6C1-4353-B7DF-47EC0A411773}" type="sibTrans" cxnId="{0DA8FB24-E613-46F3-8098-447420D0D81F}">
      <dgm:prSet/>
      <dgm:spPr/>
      <dgm:t>
        <a:bodyPr/>
        <a:lstStyle/>
        <a:p>
          <a:endParaRPr lang="cs-CZ"/>
        </a:p>
      </dgm:t>
    </dgm:pt>
    <dgm:pt modelId="{22657D89-E145-4D4C-A99D-FADB07559B28}" type="pres">
      <dgm:prSet presAssocID="{5A0A60C7-8A33-45FE-A1F9-CDCCFC10ED30}" presName="Name0" presStyleCnt="0">
        <dgm:presLayoutVars>
          <dgm:dir/>
          <dgm:animLvl val="lvl"/>
          <dgm:resizeHandles val="exact"/>
        </dgm:presLayoutVars>
      </dgm:prSet>
      <dgm:spPr/>
      <dgm:t>
        <a:bodyPr/>
        <a:lstStyle/>
        <a:p>
          <a:endParaRPr lang="en-US"/>
        </a:p>
      </dgm:t>
    </dgm:pt>
    <dgm:pt modelId="{1D4AEDE0-025E-41A1-9303-DBD8E674E0BF}" type="pres">
      <dgm:prSet presAssocID="{D8CFEA18-D63C-47CF-B8EE-392B485AB7DC}" presName="Name8" presStyleCnt="0"/>
      <dgm:spPr/>
    </dgm:pt>
    <dgm:pt modelId="{ED9C1767-9EDF-45CD-A078-1EB4266F04FB}" type="pres">
      <dgm:prSet presAssocID="{D8CFEA18-D63C-47CF-B8EE-392B485AB7DC}" presName="level" presStyleLbl="node1" presStyleIdx="0" presStyleCnt="3" custScaleX="100230">
        <dgm:presLayoutVars>
          <dgm:chMax val="1"/>
          <dgm:bulletEnabled val="1"/>
        </dgm:presLayoutVars>
      </dgm:prSet>
      <dgm:spPr/>
      <dgm:t>
        <a:bodyPr/>
        <a:lstStyle/>
        <a:p>
          <a:endParaRPr lang="cs-CZ"/>
        </a:p>
      </dgm:t>
    </dgm:pt>
    <dgm:pt modelId="{038CAD3D-8307-4A2D-A016-AE8D99DF3A44}" type="pres">
      <dgm:prSet presAssocID="{D8CFEA18-D63C-47CF-B8EE-392B485AB7DC}" presName="levelTx" presStyleLbl="revTx" presStyleIdx="0" presStyleCnt="0">
        <dgm:presLayoutVars>
          <dgm:chMax val="1"/>
          <dgm:bulletEnabled val="1"/>
        </dgm:presLayoutVars>
      </dgm:prSet>
      <dgm:spPr/>
      <dgm:t>
        <a:bodyPr/>
        <a:lstStyle/>
        <a:p>
          <a:endParaRPr lang="cs-CZ"/>
        </a:p>
      </dgm:t>
    </dgm:pt>
    <dgm:pt modelId="{521F4B7D-0E7C-4D61-ABEA-4C94E876C4D1}" type="pres">
      <dgm:prSet presAssocID="{CBD3A3AF-C3CE-4575-BABB-8A4076BF9CEB}" presName="Name8" presStyleCnt="0"/>
      <dgm:spPr/>
    </dgm:pt>
    <dgm:pt modelId="{285B9812-96AD-474F-86AE-A769E28BE34A}" type="pres">
      <dgm:prSet presAssocID="{CBD3A3AF-C3CE-4575-BABB-8A4076BF9CEB}" presName="level" presStyleLbl="node1" presStyleIdx="1" presStyleCnt="3" custLinFactNeighborY="-48">
        <dgm:presLayoutVars>
          <dgm:chMax val="1"/>
          <dgm:bulletEnabled val="1"/>
        </dgm:presLayoutVars>
      </dgm:prSet>
      <dgm:spPr/>
      <dgm:t>
        <a:bodyPr/>
        <a:lstStyle/>
        <a:p>
          <a:endParaRPr lang="cs-CZ"/>
        </a:p>
      </dgm:t>
    </dgm:pt>
    <dgm:pt modelId="{90129FD1-61CF-41B8-845D-D1B15DF33B6D}" type="pres">
      <dgm:prSet presAssocID="{CBD3A3AF-C3CE-4575-BABB-8A4076BF9CEB}" presName="levelTx" presStyleLbl="revTx" presStyleIdx="0" presStyleCnt="0">
        <dgm:presLayoutVars>
          <dgm:chMax val="1"/>
          <dgm:bulletEnabled val="1"/>
        </dgm:presLayoutVars>
      </dgm:prSet>
      <dgm:spPr/>
      <dgm:t>
        <a:bodyPr/>
        <a:lstStyle/>
        <a:p>
          <a:endParaRPr lang="cs-CZ"/>
        </a:p>
      </dgm:t>
    </dgm:pt>
    <dgm:pt modelId="{60935441-6FE7-4B74-BECB-15D6FA6B46BB}" type="pres">
      <dgm:prSet presAssocID="{FF4E4AB8-908B-439C-81C5-D4E6AB44829D}" presName="Name8" presStyleCnt="0"/>
      <dgm:spPr/>
    </dgm:pt>
    <dgm:pt modelId="{92BB3E60-EA99-49C4-BD24-52C48F7547B3}" type="pres">
      <dgm:prSet presAssocID="{FF4E4AB8-908B-439C-81C5-D4E6AB44829D}" presName="level" presStyleLbl="node1" presStyleIdx="2" presStyleCnt="3" custLinFactNeighborY="2499">
        <dgm:presLayoutVars>
          <dgm:chMax val="1"/>
          <dgm:bulletEnabled val="1"/>
        </dgm:presLayoutVars>
      </dgm:prSet>
      <dgm:spPr/>
      <dgm:t>
        <a:bodyPr/>
        <a:lstStyle/>
        <a:p>
          <a:endParaRPr lang="cs-CZ"/>
        </a:p>
      </dgm:t>
    </dgm:pt>
    <dgm:pt modelId="{355441EE-6762-4C2E-ADA8-C6BE33B7FD1E}" type="pres">
      <dgm:prSet presAssocID="{FF4E4AB8-908B-439C-81C5-D4E6AB44829D}" presName="levelTx" presStyleLbl="revTx" presStyleIdx="0" presStyleCnt="0">
        <dgm:presLayoutVars>
          <dgm:chMax val="1"/>
          <dgm:bulletEnabled val="1"/>
        </dgm:presLayoutVars>
      </dgm:prSet>
      <dgm:spPr/>
      <dgm:t>
        <a:bodyPr/>
        <a:lstStyle/>
        <a:p>
          <a:endParaRPr lang="cs-CZ"/>
        </a:p>
      </dgm:t>
    </dgm:pt>
  </dgm:ptLst>
  <dgm:cxnLst>
    <dgm:cxn modelId="{3AE7130A-D7BC-424B-9AE1-E883B8BF83C3}" type="presOf" srcId="{FF4E4AB8-908B-439C-81C5-D4E6AB44829D}" destId="{92BB3E60-EA99-49C4-BD24-52C48F7547B3}" srcOrd="0" destOrd="0" presId="urn:microsoft.com/office/officeart/2005/8/layout/pyramid1"/>
    <dgm:cxn modelId="{0A6D3489-0982-4CE5-AEFA-E9ED8C16C33C}" type="presOf" srcId="{D8CFEA18-D63C-47CF-B8EE-392B485AB7DC}" destId="{038CAD3D-8307-4A2D-A016-AE8D99DF3A44}" srcOrd="1" destOrd="0" presId="urn:microsoft.com/office/officeart/2005/8/layout/pyramid1"/>
    <dgm:cxn modelId="{D7563DAC-7451-4D76-9C00-1404F319DE7C}" type="presOf" srcId="{D8CFEA18-D63C-47CF-B8EE-392B485AB7DC}" destId="{ED9C1767-9EDF-45CD-A078-1EB4266F04FB}" srcOrd="0" destOrd="0" presId="urn:microsoft.com/office/officeart/2005/8/layout/pyramid1"/>
    <dgm:cxn modelId="{CED607AB-68B8-4663-BAA9-DD946F980D60}" type="presOf" srcId="{FF4E4AB8-908B-439C-81C5-D4E6AB44829D}" destId="{355441EE-6762-4C2E-ADA8-C6BE33B7FD1E}" srcOrd="1" destOrd="0" presId="urn:microsoft.com/office/officeart/2005/8/layout/pyramid1"/>
    <dgm:cxn modelId="{0DA8FB24-E613-46F3-8098-447420D0D81F}" srcId="{5A0A60C7-8A33-45FE-A1F9-CDCCFC10ED30}" destId="{FF4E4AB8-908B-439C-81C5-D4E6AB44829D}" srcOrd="2" destOrd="0" parTransId="{732E2258-502A-4C14-9667-D782F84E148E}" sibTransId="{DF12AF3A-C6C1-4353-B7DF-47EC0A411773}"/>
    <dgm:cxn modelId="{52BC257C-5C65-44E6-9C20-212D934FF943}" srcId="{5A0A60C7-8A33-45FE-A1F9-CDCCFC10ED30}" destId="{D8CFEA18-D63C-47CF-B8EE-392B485AB7DC}" srcOrd="0" destOrd="0" parTransId="{FAA38579-C5C0-45B0-9D09-4F00A9191378}" sibTransId="{7391CA9F-9CAE-4170-AE84-EB9EDF99FE58}"/>
    <dgm:cxn modelId="{87B64249-5AED-4436-BB1C-808A21F89D27}" type="presOf" srcId="{CBD3A3AF-C3CE-4575-BABB-8A4076BF9CEB}" destId="{90129FD1-61CF-41B8-845D-D1B15DF33B6D}" srcOrd="1" destOrd="0" presId="urn:microsoft.com/office/officeart/2005/8/layout/pyramid1"/>
    <dgm:cxn modelId="{9BA06B17-6F43-4C8E-AA0D-E7BF0897B821}" srcId="{5A0A60C7-8A33-45FE-A1F9-CDCCFC10ED30}" destId="{CBD3A3AF-C3CE-4575-BABB-8A4076BF9CEB}" srcOrd="1" destOrd="0" parTransId="{418C1C55-4F00-4EF4-ADF6-0E742B6D08BE}" sibTransId="{048C8268-28B2-4F0B-A06F-EE5BBC952E31}"/>
    <dgm:cxn modelId="{5F9BC5DD-5F9D-4468-87F0-5CAEC0E5E602}" type="presOf" srcId="{CBD3A3AF-C3CE-4575-BABB-8A4076BF9CEB}" destId="{285B9812-96AD-474F-86AE-A769E28BE34A}" srcOrd="0" destOrd="0" presId="urn:microsoft.com/office/officeart/2005/8/layout/pyramid1"/>
    <dgm:cxn modelId="{A5656521-D5A7-4189-B941-B2DD610BBA3B}" type="presOf" srcId="{5A0A60C7-8A33-45FE-A1F9-CDCCFC10ED30}" destId="{22657D89-E145-4D4C-A99D-FADB07559B28}" srcOrd="0" destOrd="0" presId="urn:microsoft.com/office/officeart/2005/8/layout/pyramid1"/>
    <dgm:cxn modelId="{AF306004-BA3B-4B7B-AA75-4D9CA96DD343}" type="presParOf" srcId="{22657D89-E145-4D4C-A99D-FADB07559B28}" destId="{1D4AEDE0-025E-41A1-9303-DBD8E674E0BF}" srcOrd="0" destOrd="0" presId="urn:microsoft.com/office/officeart/2005/8/layout/pyramid1"/>
    <dgm:cxn modelId="{D7AE1D41-02CE-4A50-BEC0-99B0E31AEC43}" type="presParOf" srcId="{1D4AEDE0-025E-41A1-9303-DBD8E674E0BF}" destId="{ED9C1767-9EDF-45CD-A078-1EB4266F04FB}" srcOrd="0" destOrd="0" presId="urn:microsoft.com/office/officeart/2005/8/layout/pyramid1"/>
    <dgm:cxn modelId="{79A1A276-08CD-4E1B-9A2A-C0B1E35512F2}" type="presParOf" srcId="{1D4AEDE0-025E-41A1-9303-DBD8E674E0BF}" destId="{038CAD3D-8307-4A2D-A016-AE8D99DF3A44}" srcOrd="1" destOrd="0" presId="urn:microsoft.com/office/officeart/2005/8/layout/pyramid1"/>
    <dgm:cxn modelId="{EDA10396-AD12-4E97-B767-275D2254FFAE}" type="presParOf" srcId="{22657D89-E145-4D4C-A99D-FADB07559B28}" destId="{521F4B7D-0E7C-4D61-ABEA-4C94E876C4D1}" srcOrd="1" destOrd="0" presId="urn:microsoft.com/office/officeart/2005/8/layout/pyramid1"/>
    <dgm:cxn modelId="{2EAC44E4-B332-4015-9F2A-E40804556703}" type="presParOf" srcId="{521F4B7D-0E7C-4D61-ABEA-4C94E876C4D1}" destId="{285B9812-96AD-474F-86AE-A769E28BE34A}" srcOrd="0" destOrd="0" presId="urn:microsoft.com/office/officeart/2005/8/layout/pyramid1"/>
    <dgm:cxn modelId="{6507BBFD-0875-4BC2-8E8C-2993A777F429}" type="presParOf" srcId="{521F4B7D-0E7C-4D61-ABEA-4C94E876C4D1}" destId="{90129FD1-61CF-41B8-845D-D1B15DF33B6D}" srcOrd="1" destOrd="0" presId="urn:microsoft.com/office/officeart/2005/8/layout/pyramid1"/>
    <dgm:cxn modelId="{9469589B-1820-4297-A196-4DE88FEAC870}" type="presParOf" srcId="{22657D89-E145-4D4C-A99D-FADB07559B28}" destId="{60935441-6FE7-4B74-BECB-15D6FA6B46BB}" srcOrd="2" destOrd="0" presId="urn:microsoft.com/office/officeart/2005/8/layout/pyramid1"/>
    <dgm:cxn modelId="{A84CEBB1-C1C5-4D6C-B626-2326F2613DA6}" type="presParOf" srcId="{60935441-6FE7-4B74-BECB-15D6FA6B46BB}" destId="{92BB3E60-EA99-49C4-BD24-52C48F7547B3}" srcOrd="0" destOrd="0" presId="urn:microsoft.com/office/officeart/2005/8/layout/pyramid1"/>
    <dgm:cxn modelId="{806EBBCB-ED93-4B6F-BE93-BEF50586083E}" type="presParOf" srcId="{60935441-6FE7-4B74-BECB-15D6FA6B46BB}" destId="{355441EE-6762-4C2E-ADA8-C6BE33B7FD1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C1767-9EDF-45CD-A078-1EB4266F04FB}">
      <dsp:nvSpPr>
        <dsp:cNvPr id="0" name=""/>
        <dsp:cNvSpPr/>
      </dsp:nvSpPr>
      <dsp:spPr>
        <a:xfrm>
          <a:off x="2755902" y="0"/>
          <a:ext cx="2765420" cy="1502833"/>
        </a:xfrm>
        <a:prstGeom prst="trapezoid">
          <a:avLst>
            <a:gd name="adj" fmla="val 9179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s-CZ" sz="1400" kern="1200" dirty="0" smtClean="0"/>
            <a:t>Science, </a:t>
          </a:r>
        </a:p>
        <a:p>
          <a:pPr lvl="0" algn="ctr" defTabSz="622300">
            <a:lnSpc>
              <a:spcPct val="90000"/>
            </a:lnSpc>
            <a:spcBef>
              <a:spcPct val="0"/>
            </a:spcBef>
            <a:spcAft>
              <a:spcPct val="35000"/>
            </a:spcAft>
          </a:pPr>
          <a:r>
            <a:rPr lang="cs-CZ" sz="1400" kern="1200" dirty="0" err="1" smtClean="0"/>
            <a:t>Nature</a:t>
          </a:r>
          <a:r>
            <a:rPr lang="cs-CZ" sz="1400" kern="1200" dirty="0" smtClean="0"/>
            <a:t>, </a:t>
          </a:r>
          <a:r>
            <a:rPr lang="cs-CZ" sz="1400" kern="1200" dirty="0" err="1" smtClean="0"/>
            <a:t>Nature</a:t>
          </a:r>
          <a:r>
            <a:rPr lang="cs-CZ" sz="1400" kern="1200" dirty="0" smtClean="0"/>
            <a:t> X</a:t>
          </a:r>
          <a:endParaRPr lang="cs-CZ" sz="1400" kern="1200" dirty="0"/>
        </a:p>
      </dsp:txBody>
      <dsp:txXfrm>
        <a:off x="2755902" y="0"/>
        <a:ext cx="2765420" cy="1502833"/>
      </dsp:txXfrm>
    </dsp:sp>
    <dsp:sp modelId="{285B9812-96AD-474F-86AE-A769E28BE34A}">
      <dsp:nvSpPr>
        <dsp:cNvPr id="0" name=""/>
        <dsp:cNvSpPr/>
      </dsp:nvSpPr>
      <dsp:spPr>
        <a:xfrm>
          <a:off x="1379537" y="1502111"/>
          <a:ext cx="5518150" cy="1502833"/>
        </a:xfrm>
        <a:prstGeom prst="trapezoid">
          <a:avLst>
            <a:gd name="adj" fmla="val 9179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cs-CZ" sz="1400" kern="1200" dirty="0" smtClean="0"/>
            <a:t>Nano Letters, ACS Nano, Phys</a:t>
          </a:r>
          <a:r>
            <a:rPr lang="en-GB" sz="1400" kern="1200" dirty="0" smtClean="0"/>
            <a:t>.</a:t>
          </a:r>
          <a:r>
            <a:rPr lang="cs-CZ" sz="1400" kern="1200" dirty="0" smtClean="0"/>
            <a:t> Rev</a:t>
          </a:r>
          <a:r>
            <a:rPr lang="en-GB" sz="1400" kern="1200" dirty="0" smtClean="0"/>
            <a:t>.</a:t>
          </a:r>
          <a:r>
            <a:rPr lang="cs-CZ" sz="1400" kern="1200" dirty="0" smtClean="0"/>
            <a:t> Let</a:t>
          </a:r>
          <a:r>
            <a:rPr lang="en-GB" sz="1400" kern="1200" dirty="0" smtClean="0"/>
            <a:t>t.</a:t>
          </a:r>
          <a:r>
            <a:rPr lang="cs-CZ" sz="1400" kern="1200" dirty="0" smtClean="0"/>
            <a:t>, </a:t>
          </a:r>
          <a:r>
            <a:rPr lang="en-US" sz="1400" kern="1200" dirty="0" smtClean="0"/>
            <a:t>PNAS,  </a:t>
          </a:r>
          <a:r>
            <a:rPr lang="en-US" sz="1400" kern="1200" dirty="0" err="1" smtClean="0"/>
            <a:t>J.Am.Chem.Soc</a:t>
          </a:r>
          <a:r>
            <a:rPr lang="en-US" sz="1400" kern="1200" dirty="0" smtClean="0"/>
            <a:t>., </a:t>
          </a:r>
          <a:r>
            <a:rPr lang="en-GB" sz="1400" kern="1200" dirty="0" smtClean="0"/>
            <a:t>Small,</a:t>
          </a:r>
          <a:r>
            <a:rPr lang="en-US" sz="1400" kern="1200" dirty="0" smtClean="0"/>
            <a:t> </a:t>
          </a:r>
          <a:r>
            <a:rPr lang="cs-CZ" sz="1400" kern="1200" dirty="0" smtClean="0"/>
            <a:t>Lab on Chip, </a:t>
          </a:r>
          <a:r>
            <a:rPr lang="cs-CZ" sz="1400" b="0" kern="1200" dirty="0" smtClean="0"/>
            <a:t>App</a:t>
          </a:r>
          <a:r>
            <a:rPr lang="en-GB" sz="1400" b="0" kern="1200" dirty="0" smtClean="0"/>
            <a:t>l.</a:t>
          </a:r>
          <a:r>
            <a:rPr lang="cs-CZ" sz="1400" b="0" kern="1200" dirty="0" smtClean="0"/>
            <a:t> Phys</a:t>
          </a:r>
          <a:r>
            <a:rPr lang="en-GB" sz="1400" b="0" kern="1200" dirty="0" smtClean="0"/>
            <a:t>.</a:t>
          </a:r>
          <a:r>
            <a:rPr lang="cs-CZ" sz="1400" b="0" kern="1200" dirty="0" smtClean="0"/>
            <a:t> Lett</a:t>
          </a:r>
          <a:r>
            <a:rPr lang="en-GB" sz="1400" b="0" kern="1200" dirty="0" smtClean="0"/>
            <a:t>.</a:t>
          </a:r>
          <a:r>
            <a:rPr lang="cs-CZ" sz="1400" b="0" kern="1200" dirty="0" smtClean="0"/>
            <a:t>, Advanced Materials</a:t>
          </a:r>
          <a:r>
            <a:rPr lang="en-GB" sz="1400" b="0" kern="1200" dirty="0" smtClean="0"/>
            <a:t>,…….</a:t>
          </a:r>
          <a:endParaRPr lang="cs-CZ" sz="1400" kern="1200" dirty="0"/>
        </a:p>
      </dsp:txBody>
      <dsp:txXfrm>
        <a:off x="2345213" y="1502111"/>
        <a:ext cx="3586797" cy="1502833"/>
      </dsp:txXfrm>
    </dsp:sp>
    <dsp:sp modelId="{92BB3E60-EA99-49C4-BD24-52C48F7547B3}">
      <dsp:nvSpPr>
        <dsp:cNvPr id="0" name=""/>
        <dsp:cNvSpPr/>
      </dsp:nvSpPr>
      <dsp:spPr>
        <a:xfrm>
          <a:off x="0" y="3005666"/>
          <a:ext cx="8277225" cy="1502833"/>
        </a:xfrm>
        <a:prstGeom prst="trapezoid">
          <a:avLst>
            <a:gd name="adj" fmla="val 9179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cs-CZ" sz="1800" b="0" kern="1200" dirty="0" smtClean="0"/>
            <a:t>Physical Review B, Journal of Applied Physics, </a:t>
          </a:r>
          <a:r>
            <a:rPr lang="en-GB" sz="1800" b="0" kern="1200" dirty="0" smtClean="0"/>
            <a:t> Chemistry of Materials, Inorganic Chemistry, </a:t>
          </a:r>
          <a:r>
            <a:rPr lang="cs-CZ" sz="1800" b="0" kern="1200" dirty="0" smtClean="0"/>
            <a:t>Optics Express, </a:t>
          </a:r>
          <a:r>
            <a:rPr lang="cs-CZ" sz="1800" kern="1200" dirty="0" smtClean="0"/>
            <a:t>Nanotechnology</a:t>
          </a:r>
          <a:r>
            <a:rPr lang="en-GB" sz="1800" kern="1200" dirty="0" smtClean="0"/>
            <a:t>, </a:t>
          </a:r>
          <a:r>
            <a:rPr lang="cs-CZ" sz="1800" b="0" kern="1200" dirty="0" smtClean="0"/>
            <a:t>Sensors and Actuators</a:t>
          </a:r>
          <a:r>
            <a:rPr lang="en-GB" sz="1800" b="0" kern="1200" dirty="0" smtClean="0"/>
            <a:t>,…..</a:t>
          </a:r>
          <a:endParaRPr lang="cs-CZ" sz="1800" b="0" kern="1200" dirty="0"/>
        </a:p>
      </dsp:txBody>
      <dsp:txXfrm>
        <a:off x="1448514" y="3005666"/>
        <a:ext cx="5380196" cy="150283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cs-CZ"/>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cs-CZ"/>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10B36CAA-B033-434E-A9C9-F73553118CE7}" type="slidenum">
              <a:rPr lang="cs-CZ" altLang="cs-CZ"/>
              <a:pPr>
                <a:defRPr/>
              </a:pPr>
              <a:t>‹#›</a:t>
            </a:fld>
            <a:endParaRPr lang="cs-CZ" altLang="cs-CZ"/>
          </a:p>
        </p:txBody>
      </p:sp>
    </p:spTree>
    <p:extLst>
      <p:ext uri="{BB962C8B-B14F-4D97-AF65-F5344CB8AC3E}">
        <p14:creationId xmlns:p14="http://schemas.microsoft.com/office/powerpoint/2010/main" val="290527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cs-CZ"/>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cs-CZ"/>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0ACAAA2-F1BF-428F-8FCB-721061F07F2F}" type="slidenum">
              <a:rPr lang="cs-CZ" altLang="cs-CZ"/>
              <a:pPr>
                <a:defRPr/>
              </a:pPr>
              <a:t>‹#›</a:t>
            </a:fld>
            <a:endParaRPr lang="cs-CZ" altLang="cs-CZ"/>
          </a:p>
        </p:txBody>
      </p:sp>
    </p:spTree>
    <p:extLst>
      <p:ext uri="{BB962C8B-B14F-4D97-AF65-F5344CB8AC3E}">
        <p14:creationId xmlns:p14="http://schemas.microsoft.com/office/powerpoint/2010/main" val="460247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9857C5-05B7-4560-8EF5-2E2BCA082212}" type="slidenum">
              <a:rPr lang="cs-CZ" altLang="en-US" smtClean="0"/>
              <a:pPr/>
              <a:t>1</a:t>
            </a:fld>
            <a:endParaRPr lang="cs-CZ" altLang="en-US" smtClean="0"/>
          </a:p>
        </p:txBody>
      </p:sp>
    </p:spTree>
    <p:extLst>
      <p:ext uri="{BB962C8B-B14F-4D97-AF65-F5344CB8AC3E}">
        <p14:creationId xmlns:p14="http://schemas.microsoft.com/office/powerpoint/2010/main" val="143611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charset="0"/>
                <a:ea typeface="+mn-ea"/>
                <a:cs typeface="+mn-cs"/>
              </a:rPr>
              <a:t>Topographic and current images of </a:t>
            </a:r>
            <a:r>
              <a:rPr lang="en-US" sz="1200" kern="1200" baseline="0" dirty="0" err="1" smtClean="0">
                <a:solidFill>
                  <a:schemeClr val="tx1"/>
                </a:solidFill>
                <a:latin typeface="Arial" charset="0"/>
                <a:ea typeface="+mn-ea"/>
                <a:cs typeface="+mn-cs"/>
              </a:rPr>
              <a:t>GeSi</a:t>
            </a:r>
            <a:r>
              <a:rPr lang="en-US" sz="1200" kern="1200" baseline="0" dirty="0" smtClean="0">
                <a:solidFill>
                  <a:schemeClr val="tx1"/>
                </a:solidFill>
                <a:latin typeface="Arial" charset="0"/>
                <a:ea typeface="+mn-ea"/>
                <a:cs typeface="+mn-cs"/>
              </a:rPr>
              <a:t> QDs without Si capping</a:t>
            </a:r>
            <a:r>
              <a:rPr lang="cs-CZ"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(e) Respective</a:t>
            </a:r>
          </a:p>
          <a:p>
            <a:r>
              <a:rPr lang="en-US" sz="1200" kern="1200" baseline="0" dirty="0" smtClean="0">
                <a:solidFill>
                  <a:schemeClr val="tx1"/>
                </a:solidFill>
                <a:latin typeface="Arial" charset="0"/>
                <a:ea typeface="+mn-ea"/>
                <a:cs typeface="+mn-cs"/>
              </a:rPr>
              <a:t>cross-sectional profiles along the solid lines marked in (a) and (b).</a:t>
            </a:r>
          </a:p>
          <a:p>
            <a:endParaRPr lang="en-US" dirty="0"/>
          </a:p>
        </p:txBody>
      </p:sp>
      <p:sp>
        <p:nvSpPr>
          <p:cNvPr id="4" name="Slide Number Placeholder 3"/>
          <p:cNvSpPr>
            <a:spLocks noGrp="1"/>
          </p:cNvSpPr>
          <p:nvPr>
            <p:ph type="sldNum" sz="quarter" idx="10"/>
          </p:nvPr>
        </p:nvSpPr>
        <p:spPr/>
        <p:txBody>
          <a:bodyPr/>
          <a:lstStyle/>
          <a:p>
            <a:pPr>
              <a:defRPr/>
            </a:pPr>
            <a:fld id="{5E52D33F-057C-4BC9-A80C-5F0D60EB2851}" type="slidenum">
              <a:rPr lang="cs-CZ" smtClean="0"/>
              <a:pPr>
                <a:defRPr/>
              </a:pPr>
              <a:t>31</a:t>
            </a:fld>
            <a:endParaRPr lang="cs-CZ"/>
          </a:p>
        </p:txBody>
      </p:sp>
    </p:spTree>
    <p:extLst>
      <p:ext uri="{BB962C8B-B14F-4D97-AF65-F5344CB8AC3E}">
        <p14:creationId xmlns:p14="http://schemas.microsoft.com/office/powerpoint/2010/main" val="859983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01649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0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Zástupný symbol pro číslo snímk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9D40384-D913-4DF1-BB05-FCD4A091FED6}" type="slidenum">
              <a:rPr lang="cs-CZ" smtClean="0"/>
              <a:pPr fontAlgn="base">
                <a:spcBef>
                  <a:spcPct val="0"/>
                </a:spcBef>
                <a:spcAft>
                  <a:spcPct val="0"/>
                </a:spcAft>
                <a:defRPr/>
              </a:pPr>
              <a:t>50</a:t>
            </a:fld>
            <a:endParaRPr lang="cs-CZ" smtClean="0"/>
          </a:p>
        </p:txBody>
      </p:sp>
    </p:spTree>
    <p:extLst>
      <p:ext uri="{BB962C8B-B14F-4D97-AF65-F5344CB8AC3E}">
        <p14:creationId xmlns:p14="http://schemas.microsoft.com/office/powerpoint/2010/main" val="1281840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ln/>
        </p:spPr>
      </p:sp>
      <p:sp>
        <p:nvSpPr>
          <p:cNvPr id="143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dirty="0" smtClean="0">
              <a:latin typeface="Arial" panose="020B0604020202020204" pitchFamily="34" charset="0"/>
            </a:endParaRPr>
          </a:p>
        </p:txBody>
      </p:sp>
    </p:spTree>
    <p:extLst>
      <p:ext uri="{BB962C8B-B14F-4D97-AF65-F5344CB8AC3E}">
        <p14:creationId xmlns:p14="http://schemas.microsoft.com/office/powerpoint/2010/main" val="287372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C2BAB-D41B-854B-994B-5314601D4C14}" type="slidenum">
              <a:rPr lang="cs-CZ" altLang="en-US" smtClean="0">
                <a:solidFill>
                  <a:srgbClr val="000000"/>
                </a:solidFill>
              </a:rPr>
              <a:pPr/>
              <a:t>55</a:t>
            </a:fld>
            <a:endParaRPr lang="cs-CZ" altLang="en-US">
              <a:solidFill>
                <a:srgbClr val="000000"/>
              </a:solidFill>
            </a:endParaRPr>
          </a:p>
        </p:txBody>
      </p:sp>
    </p:spTree>
    <p:extLst>
      <p:ext uri="{BB962C8B-B14F-4D97-AF65-F5344CB8AC3E}">
        <p14:creationId xmlns:p14="http://schemas.microsoft.com/office/powerpoint/2010/main" val="128071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66296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kern="100" dirty="0" err="1" smtClean="0">
                <a:latin typeface="Times New Roman" panose="02020603050405020304" pitchFamily="18" charset="0"/>
                <a:ea typeface="SimSun" panose="02010600030101010101" pitchFamily="2" charset="-122"/>
              </a:rPr>
              <a:t>Plasmonic</a:t>
            </a:r>
            <a:r>
              <a:rPr lang="en-US" kern="100" dirty="0" smtClean="0">
                <a:latin typeface="Times New Roman" panose="02020603050405020304" pitchFamily="18" charset="0"/>
                <a:ea typeface="SimSun" panose="02010600030101010101" pitchFamily="2" charset="-122"/>
              </a:rPr>
              <a:t> zone plate consisting of concentric rings alternatively filled with silver </a:t>
            </a:r>
            <a:r>
              <a:rPr lang="en-US" kern="100" dirty="0" err="1" smtClean="0">
                <a:latin typeface="Times New Roman" panose="02020603050405020304" pitchFamily="18" charset="0"/>
                <a:ea typeface="SimSun" panose="02010600030101010101" pitchFamily="2" charset="-122"/>
              </a:rPr>
              <a:t>plasmonic</a:t>
            </a:r>
            <a:r>
              <a:rPr lang="en-US" kern="100" dirty="0" smtClean="0">
                <a:latin typeface="Times New Roman" panose="02020603050405020304" pitchFamily="18" charset="0"/>
                <a:ea typeface="SimSun" panose="02010600030101010101" pitchFamily="2" charset="-122"/>
              </a:rPr>
              <a:t> </a:t>
            </a:r>
            <a:r>
              <a:rPr lang="en-US" kern="100" dirty="0" err="1" smtClean="0">
                <a:latin typeface="Times New Roman" panose="02020603050405020304" pitchFamily="18" charset="0"/>
                <a:ea typeface="SimSun" panose="02010600030101010101" pitchFamily="2" charset="-122"/>
              </a:rPr>
              <a:t>nanodiscs</a:t>
            </a:r>
            <a:r>
              <a:rPr lang="en-US" kern="100" dirty="0" smtClean="0">
                <a:latin typeface="Times New Roman" panose="02020603050405020304" pitchFamily="18" charset="0"/>
                <a:ea typeface="SimSun" panose="02010600030101010101" pitchFamily="2" charset="-122"/>
              </a:rPr>
              <a:t> of two different diameters. 3D visualization of the measured total phase distribution in the half-space above the </a:t>
            </a:r>
            <a:r>
              <a:rPr lang="en-US" kern="100" dirty="0" err="1" smtClean="0">
                <a:latin typeface="Times New Roman" panose="02020603050405020304" pitchFamily="18" charset="0"/>
                <a:ea typeface="SimSun" panose="02010600030101010101" pitchFamily="2" charset="-122"/>
              </a:rPr>
              <a:t>plasmonic</a:t>
            </a:r>
            <a:r>
              <a:rPr lang="en-US" kern="100" dirty="0" smtClean="0">
                <a:latin typeface="Times New Roman" panose="02020603050405020304" pitchFamily="18" charset="0"/>
                <a:ea typeface="SimSun" panose="02010600030101010101" pitchFamily="2" charset="-122"/>
              </a:rPr>
              <a:t> zone-plate. </a:t>
            </a:r>
            <a:r>
              <a:rPr lang="cs-CZ" kern="100" dirty="0" smtClean="0">
                <a:latin typeface="Times New Roman" panose="02020603050405020304" pitchFamily="18" charset="0"/>
                <a:ea typeface="SimSun" panose="02010600030101010101" pitchFamily="2" charset="-122"/>
              </a:rPr>
              <a:t>This was done by stacking slices of 2D phase profiles </a:t>
            </a:r>
            <a:r>
              <a:rPr lang="en-GB" kern="100" dirty="0" smtClean="0">
                <a:latin typeface="Times New Roman" panose="02020603050405020304" pitchFamily="18" charset="0"/>
                <a:ea typeface="SimSun" panose="02010600030101010101" pitchFamily="2" charset="-122"/>
              </a:rPr>
              <a:t>obtained </a:t>
            </a:r>
            <a:r>
              <a:rPr lang="cs-CZ" kern="100" dirty="0" smtClean="0">
                <a:latin typeface="Times New Roman" panose="02020603050405020304" pitchFamily="18" charset="0"/>
                <a:ea typeface="SimSun" panose="02010600030101010101" pitchFamily="2" charset="-122"/>
              </a:rPr>
              <a:t>for specific z („z</a:t>
            </a:r>
            <a:r>
              <a:rPr lang="en-GB" kern="100" dirty="0" smtClean="0">
                <a:latin typeface="Times New Roman" panose="02020603050405020304" pitchFamily="18" charset="0"/>
                <a:ea typeface="SimSun" panose="02010600030101010101" pitchFamily="2" charset="-122"/>
              </a:rPr>
              <a:t>-</a:t>
            </a:r>
            <a:r>
              <a:rPr lang="cs-CZ" kern="100" dirty="0" smtClean="0">
                <a:latin typeface="Times New Roman" panose="02020603050405020304" pitchFamily="18" charset="0"/>
                <a:ea typeface="SimSun" panose="02010600030101010101" pitchFamily="2" charset="-122"/>
              </a:rPr>
              <a:t>stacking“</a:t>
            </a:r>
            <a:r>
              <a:rPr lang="en-GB" kern="100" dirty="0" smtClean="0">
                <a:latin typeface="Times New Roman" panose="02020603050405020304" pitchFamily="18" charset="0"/>
                <a:ea typeface="SimSun" panose="02010600030101010101" pitchFamily="2" charset="-122"/>
              </a:rPr>
              <a:t>)  by a simultaneous shift of the sample and reference sample by this z. As such a shift should be identical for the sample and reference sample</a:t>
            </a:r>
            <a:r>
              <a:rPr lang="cs-CZ" kern="100" dirty="0" smtClean="0">
                <a:latin typeface="Times New Roman" panose="02020603050405020304" pitchFamily="18" charset="0"/>
                <a:ea typeface="SimSun" panose="02010600030101010101" pitchFamily="2" charset="-122"/>
              </a:rPr>
              <a:t> (provided by two piezo</a:t>
            </a:r>
            <a:r>
              <a:rPr lang="en-GB" kern="100" dirty="0" smtClean="0">
                <a:latin typeface="Times New Roman" panose="02020603050405020304" pitchFamily="18" charset="0"/>
                <a:ea typeface="SimSun" panose="02010600030101010101" pitchFamily="2" charset="-122"/>
              </a:rPr>
              <a:t>-</a:t>
            </a:r>
            <a:r>
              <a:rPr lang="cs-CZ" kern="100" dirty="0" smtClean="0">
                <a:latin typeface="Times New Roman" panose="02020603050405020304" pitchFamily="18" charset="0"/>
                <a:ea typeface="SimSun" panose="02010600030101010101" pitchFamily="2" charset="-122"/>
              </a:rPr>
              <a:t>manipulator</a:t>
            </a:r>
            <a:r>
              <a:rPr lang="en-GB" kern="100" dirty="0" smtClean="0">
                <a:latin typeface="Times New Roman" panose="02020603050405020304" pitchFamily="18" charset="0"/>
                <a:ea typeface="SimSun" panose="02010600030101010101" pitchFamily="2" charset="-122"/>
              </a:rPr>
              <a:t>s</a:t>
            </a:r>
            <a:r>
              <a:rPr lang="cs-CZ" kern="100" dirty="0" smtClean="0">
                <a:latin typeface="Times New Roman" panose="02020603050405020304" pitchFamily="18" charset="0"/>
                <a:ea typeface="SimSun" panose="02010600030101010101" pitchFamily="2" charset="-122"/>
              </a:rPr>
              <a:t>)</a:t>
            </a:r>
            <a:r>
              <a:rPr lang="en-GB" kern="100" dirty="0" smtClean="0">
                <a:latin typeface="Times New Roman" panose="02020603050405020304" pitchFamily="18" charset="0"/>
                <a:ea typeface="SimSun" panose="02010600030101010101" pitchFamily="2" charset="-122"/>
              </a:rPr>
              <a:t>, objectives with higher NA cannot be used due to their small resolution depth (depth of field) – i.e. no high spatial resolutions can be achieved (even for imaging phase distribution of </a:t>
            </a:r>
            <a:r>
              <a:rPr lang="en-GB" kern="100" dirty="0" err="1" smtClean="0">
                <a:latin typeface="Times New Roman" panose="02020603050405020304" pitchFamily="18" charset="0"/>
                <a:ea typeface="SimSun" panose="02010600030101010101" pitchFamily="2" charset="-122"/>
              </a:rPr>
              <a:t>plasmon</a:t>
            </a:r>
            <a:r>
              <a:rPr lang="en-GB" kern="100" dirty="0" smtClean="0">
                <a:latin typeface="Times New Roman" panose="02020603050405020304" pitchFamily="18" charset="0"/>
                <a:ea typeface="SimSun" panose="02010600030101010101" pitchFamily="2" charset="-122"/>
              </a:rPr>
              <a:t> fields at the </a:t>
            </a:r>
            <a:r>
              <a:rPr lang="en-GB" kern="100" dirty="0" err="1" smtClean="0">
                <a:latin typeface="Times New Roman" panose="02020603050405020304" pitchFamily="18" charset="0"/>
                <a:ea typeface="SimSun" panose="02010600030101010101" pitchFamily="2" charset="-122"/>
              </a:rPr>
              <a:t>metasurface</a:t>
            </a:r>
            <a:r>
              <a:rPr lang="en-GB" kern="100" dirty="0" smtClean="0">
                <a:latin typeface="Times New Roman" panose="02020603050405020304" pitchFamily="18" charset="0"/>
                <a:ea typeface="SimSun" panose="02010600030101010101" pitchFamily="2" charset="-122"/>
              </a:rPr>
              <a:t>).</a:t>
            </a:r>
            <a:endParaRPr lang="en-GB" dirty="0"/>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0C868B-2062-43A4-B9F6-DF6CCA519E3C}" type="slidenum">
              <a:rPr lang="cs-CZ" altLang="cs-CZ" smtClean="0"/>
              <a:pPr/>
              <a:t>60</a:t>
            </a:fld>
            <a:endParaRPr lang="cs-CZ" altLang="cs-CZ" smtClean="0"/>
          </a:p>
        </p:txBody>
      </p:sp>
    </p:spTree>
    <p:extLst>
      <p:ext uri="{BB962C8B-B14F-4D97-AF65-F5344CB8AC3E}">
        <p14:creationId xmlns:p14="http://schemas.microsoft.com/office/powerpoint/2010/main" val="3894148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0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Zástupný symbol pro číslo snímk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9D40384-D913-4DF1-BB05-FCD4A091FED6}" type="slidenum">
              <a:rPr lang="cs-CZ" smtClean="0"/>
              <a:pPr fontAlgn="base">
                <a:spcBef>
                  <a:spcPct val="0"/>
                </a:spcBef>
                <a:spcAft>
                  <a:spcPct val="0"/>
                </a:spcAft>
                <a:defRPr/>
              </a:pPr>
              <a:t>63</a:t>
            </a:fld>
            <a:endParaRPr lang="cs-CZ" smtClean="0"/>
          </a:p>
        </p:txBody>
      </p:sp>
    </p:spTree>
    <p:extLst>
      <p:ext uri="{BB962C8B-B14F-4D97-AF65-F5344CB8AC3E}">
        <p14:creationId xmlns:p14="http://schemas.microsoft.com/office/powerpoint/2010/main" val="3030985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err="1" smtClean="0"/>
              <a:t>Comparison</a:t>
            </a:r>
            <a:r>
              <a:rPr lang="sk-SK" dirty="0" smtClean="0"/>
              <a:t> </a:t>
            </a:r>
            <a:r>
              <a:rPr lang="sk-SK" dirty="0" err="1" smtClean="0"/>
              <a:t>of</a:t>
            </a:r>
            <a:r>
              <a:rPr lang="sk-SK" dirty="0" smtClean="0"/>
              <a:t> </a:t>
            </a:r>
            <a:r>
              <a:rPr lang="sk-SK" dirty="0" err="1" smtClean="0"/>
              <a:t>the</a:t>
            </a:r>
            <a:r>
              <a:rPr lang="sk-SK" dirty="0" smtClean="0"/>
              <a:t> </a:t>
            </a:r>
            <a:r>
              <a:rPr lang="sk-SK" dirty="0" err="1" smtClean="0"/>
              <a:t>light</a:t>
            </a:r>
            <a:r>
              <a:rPr lang="sk-SK" dirty="0" smtClean="0"/>
              <a:t> </a:t>
            </a:r>
            <a:r>
              <a:rPr lang="sk-SK" dirty="0" err="1" smtClean="0"/>
              <a:t>microscope</a:t>
            </a:r>
            <a:r>
              <a:rPr lang="sk-SK" baseline="0" dirty="0" smtClean="0"/>
              <a:t> </a:t>
            </a:r>
            <a:r>
              <a:rPr lang="sk-SK" baseline="0" dirty="0" err="1" smtClean="0"/>
              <a:t>with</a:t>
            </a:r>
            <a:r>
              <a:rPr lang="sk-SK" baseline="0" dirty="0" smtClean="0"/>
              <a:t> TEM, SEM, and FIB </a:t>
            </a:r>
            <a:r>
              <a:rPr lang="sk-SK" baseline="0" dirty="0" err="1" smtClean="0"/>
              <a:t>microscopes</a:t>
            </a:r>
            <a:r>
              <a:rPr lang="sk-SK" baseline="0" dirty="0" smtClean="0"/>
              <a:t>. </a:t>
            </a:r>
          </a:p>
          <a:p>
            <a:r>
              <a:rPr lang="sk-SK" baseline="0" dirty="0" err="1" smtClean="0"/>
              <a:t>Source</a:t>
            </a:r>
            <a:r>
              <a:rPr lang="sk-SK" baseline="0" dirty="0" smtClean="0"/>
              <a:t>: </a:t>
            </a:r>
            <a:r>
              <a:rPr lang="sk-SK" baseline="0" dirty="0" err="1" smtClean="0"/>
              <a:t>Introduction</a:t>
            </a:r>
            <a:r>
              <a:rPr lang="sk-SK" baseline="0" dirty="0" smtClean="0"/>
              <a:t> to EM </a:t>
            </a:r>
            <a:r>
              <a:rPr lang="sk-SK" baseline="0" dirty="0" err="1" smtClean="0"/>
              <a:t>booklet</a:t>
            </a:r>
            <a:r>
              <a:rPr lang="sk-SK" baseline="0" dirty="0" smtClean="0"/>
              <a:t> </a:t>
            </a:r>
            <a:r>
              <a:rPr lang="sk-SK" baseline="0" dirty="0" err="1" smtClean="0"/>
              <a:t>july</a:t>
            </a:r>
            <a:r>
              <a:rPr lang="sk-SK" baseline="0" dirty="0" smtClean="0"/>
              <a:t> 10 (FEI)  (</a:t>
            </a:r>
            <a:r>
              <a:rPr lang="sk-SK" baseline="0" dirty="0" err="1" smtClean="0"/>
              <a:t>Particle</a:t>
            </a:r>
            <a:r>
              <a:rPr lang="sk-SK" baseline="0" dirty="0" smtClean="0"/>
              <a:t> </a:t>
            </a:r>
            <a:r>
              <a:rPr lang="sk-SK" baseline="0" dirty="0" err="1" smtClean="0"/>
              <a:t>optics</a:t>
            </a:r>
            <a:r>
              <a:rPr lang="sk-SK" baseline="0" dirty="0" smtClean="0"/>
              <a:t>, prof. B. </a:t>
            </a:r>
            <a:r>
              <a:rPr lang="sk-SK" baseline="0" dirty="0" err="1" smtClean="0"/>
              <a:t>Lencova</a:t>
            </a:r>
            <a:r>
              <a:rPr lang="sk-SK" baseline="0" dirty="0" smtClean="0"/>
              <a:t>)</a:t>
            </a:r>
            <a:endParaRPr lang="en-GB" dirty="0"/>
          </a:p>
        </p:txBody>
      </p:sp>
      <p:sp>
        <p:nvSpPr>
          <p:cNvPr id="4" name="Zástupný symbol pro číslo snímku 3"/>
          <p:cNvSpPr>
            <a:spLocks noGrp="1"/>
          </p:cNvSpPr>
          <p:nvPr>
            <p:ph type="sldNum" sz="quarter" idx="10"/>
          </p:nvPr>
        </p:nvSpPr>
        <p:spPr/>
        <p:txBody>
          <a:bodyPr/>
          <a:lstStyle/>
          <a:p>
            <a:fld id="{9E5AE753-295B-4129-AD76-1634D3D0A544}" type="slidenum">
              <a:rPr lang="en-GB" smtClean="0"/>
              <a:t>65</a:t>
            </a:fld>
            <a:endParaRPr lang="en-GB"/>
          </a:p>
        </p:txBody>
      </p:sp>
    </p:spTree>
    <p:extLst>
      <p:ext uri="{BB962C8B-B14F-4D97-AF65-F5344CB8AC3E}">
        <p14:creationId xmlns:p14="http://schemas.microsoft.com/office/powerpoint/2010/main" val="2162878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err="1" smtClean="0"/>
              <a:t>Schematic</a:t>
            </a:r>
            <a:r>
              <a:rPr lang="sk-SK" dirty="0" smtClean="0"/>
              <a:t> </a:t>
            </a:r>
            <a:r>
              <a:rPr lang="sk-SK" dirty="0" err="1" smtClean="0"/>
              <a:t>representation</a:t>
            </a:r>
            <a:r>
              <a:rPr lang="sk-SK" dirty="0" smtClean="0"/>
              <a:t> </a:t>
            </a:r>
            <a:r>
              <a:rPr lang="sk-SK" dirty="0" err="1" smtClean="0"/>
              <a:t>of</a:t>
            </a:r>
            <a:r>
              <a:rPr lang="sk-SK" dirty="0" smtClean="0"/>
              <a:t> a </a:t>
            </a:r>
            <a:r>
              <a:rPr lang="sk-SK" dirty="0" err="1" smtClean="0"/>
              <a:t>scanning</a:t>
            </a:r>
            <a:r>
              <a:rPr lang="sk-SK" dirty="0" smtClean="0"/>
              <a:t> </a:t>
            </a:r>
            <a:r>
              <a:rPr lang="sk-SK" dirty="0" err="1" smtClean="0"/>
              <a:t>electon</a:t>
            </a:r>
            <a:r>
              <a:rPr lang="sk-SK" dirty="0" smtClean="0"/>
              <a:t> </a:t>
            </a:r>
            <a:r>
              <a:rPr lang="sk-SK" dirty="0" err="1" smtClean="0"/>
              <a:t>microscope</a:t>
            </a:r>
            <a:r>
              <a:rPr lang="sk-SK" baseline="0" dirty="0" smtClean="0"/>
              <a:t> (SEM).</a:t>
            </a:r>
            <a:endParaRPr lang="en-GB" dirty="0"/>
          </a:p>
        </p:txBody>
      </p:sp>
      <p:sp>
        <p:nvSpPr>
          <p:cNvPr id="4" name="Zástupný symbol pro číslo snímku 3"/>
          <p:cNvSpPr>
            <a:spLocks noGrp="1"/>
          </p:cNvSpPr>
          <p:nvPr>
            <p:ph type="sldNum" sz="quarter" idx="10"/>
          </p:nvPr>
        </p:nvSpPr>
        <p:spPr/>
        <p:txBody>
          <a:bodyPr/>
          <a:lstStyle/>
          <a:p>
            <a:fld id="{9E5AE753-295B-4129-AD76-1634D3D0A544}" type="slidenum">
              <a:rPr lang="en-GB" smtClean="0"/>
              <a:t>67</a:t>
            </a:fld>
            <a:endParaRPr lang="en-GB"/>
          </a:p>
        </p:txBody>
      </p:sp>
    </p:spTree>
    <p:extLst>
      <p:ext uri="{BB962C8B-B14F-4D97-AF65-F5344CB8AC3E}">
        <p14:creationId xmlns:p14="http://schemas.microsoft.com/office/powerpoint/2010/main" val="233807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296B9B-C634-4568-9BE4-A34126722B2E}" type="slidenum">
              <a:rPr lang="cs-CZ" altLang="en-US" smtClean="0">
                <a:solidFill>
                  <a:srgbClr val="000000"/>
                </a:solidFill>
              </a:rPr>
              <a:pPr/>
              <a:t>2</a:t>
            </a:fld>
            <a:endParaRPr lang="cs-CZ" altLang="en-US" smtClean="0">
              <a:solidFill>
                <a:srgbClr val="000000"/>
              </a:solidFill>
            </a:endParaRPr>
          </a:p>
        </p:txBody>
      </p:sp>
    </p:spTree>
    <p:extLst>
      <p:ext uri="{BB962C8B-B14F-4D97-AF65-F5344CB8AC3E}">
        <p14:creationId xmlns:p14="http://schemas.microsoft.com/office/powerpoint/2010/main" val="2044335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0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Zástupný symbol pro číslo snímk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9D40384-D913-4DF1-BB05-FCD4A091FED6}" type="slidenum">
              <a:rPr lang="cs-CZ" smtClean="0"/>
              <a:pPr fontAlgn="base">
                <a:spcBef>
                  <a:spcPct val="0"/>
                </a:spcBef>
                <a:spcAft>
                  <a:spcPct val="0"/>
                </a:spcAft>
                <a:defRPr/>
              </a:pPr>
              <a:t>71</a:t>
            </a:fld>
            <a:endParaRPr lang="cs-CZ" smtClean="0"/>
          </a:p>
        </p:txBody>
      </p:sp>
    </p:spTree>
    <p:extLst>
      <p:ext uri="{BB962C8B-B14F-4D97-AF65-F5344CB8AC3E}">
        <p14:creationId xmlns:p14="http://schemas.microsoft.com/office/powerpoint/2010/main" val="242935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a:ln/>
        </p:spPr>
      </p:sp>
      <p:sp>
        <p:nvSpPr>
          <p:cNvPr id="148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9403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0ACAAA2-F1BF-428F-8FCB-721061F07F2F}" type="slidenum">
              <a:rPr lang="cs-CZ" altLang="cs-CZ" smtClean="0"/>
              <a:pPr>
                <a:defRPr/>
              </a:pPr>
              <a:t>9</a:t>
            </a:fld>
            <a:endParaRPr lang="cs-CZ" altLang="cs-CZ"/>
          </a:p>
        </p:txBody>
      </p:sp>
    </p:spTree>
    <p:extLst>
      <p:ext uri="{BB962C8B-B14F-4D97-AF65-F5344CB8AC3E}">
        <p14:creationId xmlns:p14="http://schemas.microsoft.com/office/powerpoint/2010/main" val="354987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0ACAAA2-F1BF-428F-8FCB-721061F07F2F}" type="slidenum">
              <a:rPr lang="cs-CZ" altLang="cs-CZ" smtClean="0"/>
              <a:pPr>
                <a:defRPr/>
              </a:pPr>
              <a:t>10</a:t>
            </a:fld>
            <a:endParaRPr lang="cs-CZ" altLang="cs-CZ"/>
          </a:p>
        </p:txBody>
      </p:sp>
    </p:spTree>
    <p:extLst>
      <p:ext uri="{BB962C8B-B14F-4D97-AF65-F5344CB8AC3E}">
        <p14:creationId xmlns:p14="http://schemas.microsoft.com/office/powerpoint/2010/main" val="2304974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a:ln/>
        </p:spPr>
      </p:sp>
      <p:sp>
        <p:nvSpPr>
          <p:cNvPr id="124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Pancharatnam-Berry phase concept: phase shift introduced by one of the dipoles is given by: </a:t>
            </a:r>
            <a:r>
              <a:rPr lang="en-GB" altLang="en-US" smtClean="0">
                <a:latin typeface="Arial" panose="020B0604020202020204" pitchFamily="34" charset="0"/>
              </a:rPr>
              <a:t> </a:t>
            </a:r>
            <a:r>
              <a:rPr lang="en-US" altLang="en-US" smtClean="0">
                <a:latin typeface="Arial" panose="020B0604020202020204" pitchFamily="34" charset="0"/>
                <a:sym typeface="Symbol" panose="05050102010706020507" pitchFamily="18" charset="2"/>
              </a:rPr>
              <a:t> = 2,  = 1, (Right circular polarisation - RCP:   = +1, Left Circular Polarization - LCP =  =-1)</a:t>
            </a:r>
            <a:endParaRPr lang="en-GB"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124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7FED23-E01D-412A-9F89-DAC66163AA1D}" type="slidenum">
              <a:rPr lang="cs-CZ" altLang="cs-CZ" smtClean="0"/>
              <a:pPr/>
              <a:t>18</a:t>
            </a:fld>
            <a:endParaRPr lang="cs-CZ" altLang="cs-CZ" smtClean="0"/>
          </a:p>
        </p:txBody>
      </p:sp>
    </p:spTree>
    <p:extLst>
      <p:ext uri="{BB962C8B-B14F-4D97-AF65-F5344CB8AC3E}">
        <p14:creationId xmlns:p14="http://schemas.microsoft.com/office/powerpoint/2010/main" val="83847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0ACAAA2-F1BF-428F-8FCB-721061F07F2F}" type="slidenum">
              <a:rPr lang="cs-CZ" altLang="cs-CZ" smtClean="0"/>
              <a:pPr>
                <a:defRPr/>
              </a:pPr>
              <a:t>19</a:t>
            </a:fld>
            <a:endParaRPr lang="cs-CZ" altLang="cs-CZ"/>
          </a:p>
        </p:txBody>
      </p:sp>
    </p:spTree>
    <p:extLst>
      <p:ext uri="{BB962C8B-B14F-4D97-AF65-F5344CB8AC3E}">
        <p14:creationId xmlns:p14="http://schemas.microsoft.com/office/powerpoint/2010/main" val="180793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0ACAAA2-F1BF-428F-8FCB-721061F07F2F}" type="slidenum">
              <a:rPr lang="cs-CZ" altLang="cs-CZ" smtClean="0"/>
              <a:pPr>
                <a:defRPr/>
              </a:pPr>
              <a:t>20</a:t>
            </a:fld>
            <a:endParaRPr lang="cs-CZ" altLang="cs-CZ"/>
          </a:p>
        </p:txBody>
      </p:sp>
    </p:spTree>
    <p:extLst>
      <p:ext uri="{BB962C8B-B14F-4D97-AF65-F5344CB8AC3E}">
        <p14:creationId xmlns:p14="http://schemas.microsoft.com/office/powerpoint/2010/main" val="678350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err="1" smtClean="0"/>
              <a:t>Inspired</a:t>
            </a:r>
            <a:r>
              <a:rPr lang="sk-SK" dirty="0" smtClean="0"/>
              <a:t> by </a:t>
            </a:r>
            <a:r>
              <a:rPr lang="sk-SK" dirty="0" err="1" smtClean="0"/>
              <a:t>Handbook</a:t>
            </a:r>
            <a:r>
              <a:rPr lang="sk-SK" baseline="0" dirty="0" smtClean="0"/>
              <a:t> </a:t>
            </a:r>
            <a:r>
              <a:rPr lang="sk-SK" baseline="0" dirty="0" err="1" smtClean="0"/>
              <a:t>of</a:t>
            </a:r>
            <a:r>
              <a:rPr lang="sk-SK" baseline="0" dirty="0" smtClean="0"/>
              <a:t> </a:t>
            </a:r>
            <a:r>
              <a:rPr lang="sk-SK" baseline="0" dirty="0" err="1" smtClean="0"/>
              <a:t>Charged</a:t>
            </a:r>
            <a:r>
              <a:rPr lang="sk-SK" baseline="0" dirty="0" smtClean="0"/>
              <a:t> </a:t>
            </a:r>
            <a:r>
              <a:rPr lang="sk-SK" baseline="0" dirty="0" err="1" smtClean="0"/>
              <a:t>Particle</a:t>
            </a:r>
            <a:r>
              <a:rPr lang="sk-SK" baseline="0" dirty="0" smtClean="0"/>
              <a:t> </a:t>
            </a:r>
            <a:r>
              <a:rPr lang="sk-SK" baseline="0" dirty="0" err="1" smtClean="0"/>
              <a:t>Optics</a:t>
            </a:r>
            <a:r>
              <a:rPr lang="sk-SK" baseline="0" dirty="0" smtClean="0"/>
              <a:t>, </a:t>
            </a:r>
            <a:r>
              <a:rPr lang="sk-SK" baseline="0" dirty="0" err="1" smtClean="0"/>
              <a:t>Jon</a:t>
            </a:r>
            <a:r>
              <a:rPr lang="sk-SK" baseline="0" dirty="0" smtClean="0"/>
              <a:t> </a:t>
            </a:r>
            <a:r>
              <a:rPr lang="sk-SK" baseline="0" dirty="0" err="1" smtClean="0"/>
              <a:t>Orloff</a:t>
            </a:r>
            <a:r>
              <a:rPr lang="sk-SK" baseline="0" dirty="0" smtClean="0"/>
              <a:t>, </a:t>
            </a:r>
            <a:r>
              <a:rPr lang="sk-SK" baseline="0" dirty="0" err="1" smtClean="0"/>
              <a:t>Chapter</a:t>
            </a:r>
            <a:r>
              <a:rPr lang="sk-SK" baseline="0" dirty="0" smtClean="0"/>
              <a:t> 9. </a:t>
            </a:r>
            <a:r>
              <a:rPr lang="sk-SK" baseline="0" dirty="0" err="1" smtClean="0"/>
              <a:t>The</a:t>
            </a:r>
            <a:r>
              <a:rPr lang="sk-SK" baseline="0" dirty="0" smtClean="0"/>
              <a:t> </a:t>
            </a:r>
            <a:r>
              <a:rPr lang="sk-SK" baseline="0" dirty="0" err="1" smtClean="0"/>
              <a:t>Scanning</a:t>
            </a:r>
            <a:r>
              <a:rPr lang="sk-SK" baseline="0" dirty="0" smtClean="0"/>
              <a:t> </a:t>
            </a:r>
            <a:r>
              <a:rPr lang="sk-SK" baseline="0" dirty="0" err="1" smtClean="0"/>
              <a:t>Electron</a:t>
            </a:r>
            <a:r>
              <a:rPr lang="sk-SK" baseline="0" dirty="0" smtClean="0"/>
              <a:t> </a:t>
            </a:r>
            <a:r>
              <a:rPr lang="sk-SK" baseline="0" dirty="0" err="1" smtClean="0"/>
              <a:t>Microscope</a:t>
            </a:r>
            <a:endParaRPr lang="en-GB" dirty="0"/>
          </a:p>
        </p:txBody>
      </p:sp>
      <p:sp>
        <p:nvSpPr>
          <p:cNvPr id="4" name="Zástupný symbol pro číslo snímku 3"/>
          <p:cNvSpPr>
            <a:spLocks noGrp="1"/>
          </p:cNvSpPr>
          <p:nvPr>
            <p:ph type="sldNum" sz="quarter" idx="10"/>
          </p:nvPr>
        </p:nvSpPr>
        <p:spPr/>
        <p:txBody>
          <a:bodyPr/>
          <a:lstStyle/>
          <a:p>
            <a:fld id="{9E5AE753-295B-4129-AD76-1634D3D0A544}" type="slidenum">
              <a:rPr lang="en-GB" smtClean="0"/>
              <a:t>29</a:t>
            </a:fld>
            <a:endParaRPr lang="en-GB"/>
          </a:p>
        </p:txBody>
      </p:sp>
    </p:spTree>
    <p:extLst>
      <p:ext uri="{BB962C8B-B14F-4D97-AF65-F5344CB8AC3E}">
        <p14:creationId xmlns:p14="http://schemas.microsoft.com/office/powerpoint/2010/main" val="1579885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err="1" smtClean="0"/>
              <a:t>source</a:t>
            </a:r>
            <a:r>
              <a:rPr lang="sk-SK" dirty="0" smtClean="0"/>
              <a:t>: </a:t>
            </a:r>
            <a:r>
              <a:rPr lang="sk-SK" dirty="0" err="1" smtClean="0"/>
              <a:t>presentation</a:t>
            </a:r>
            <a:r>
              <a:rPr lang="sk-SK" dirty="0" smtClean="0"/>
              <a:t> co2013-4.pdf</a:t>
            </a:r>
            <a:r>
              <a:rPr lang="sk-SK" baseline="0" dirty="0" smtClean="0"/>
              <a:t> </a:t>
            </a:r>
            <a:r>
              <a:rPr lang="sk-SK" baseline="0" dirty="0" err="1" smtClean="0"/>
              <a:t>of</a:t>
            </a:r>
            <a:r>
              <a:rPr lang="sk-SK" baseline="0" dirty="0" smtClean="0"/>
              <a:t> prof. B. </a:t>
            </a:r>
            <a:r>
              <a:rPr lang="sk-SK" baseline="0" dirty="0" err="1" smtClean="0"/>
              <a:t>Lencova</a:t>
            </a:r>
            <a:r>
              <a:rPr lang="sk-SK" baseline="0" dirty="0" smtClean="0"/>
              <a:t> (</a:t>
            </a:r>
            <a:r>
              <a:rPr lang="sk-SK" baseline="0" dirty="0" err="1" smtClean="0"/>
              <a:t>Particle</a:t>
            </a:r>
            <a:r>
              <a:rPr lang="sk-SK" baseline="0" dirty="0" smtClean="0"/>
              <a:t> </a:t>
            </a:r>
            <a:r>
              <a:rPr lang="sk-SK" baseline="0" dirty="0" err="1" smtClean="0"/>
              <a:t>optics</a:t>
            </a:r>
            <a:r>
              <a:rPr lang="sk-SK" baseline="0" dirty="0" smtClean="0"/>
              <a:t>) (</a:t>
            </a:r>
            <a:r>
              <a:rPr lang="sk-SK" baseline="0" dirty="0" err="1" smtClean="0"/>
              <a:t>Tescan</a:t>
            </a:r>
            <a:r>
              <a:rPr lang="sk-SK" baseline="0" dirty="0" smtClean="0"/>
              <a:t>)</a:t>
            </a:r>
            <a:endParaRPr lang="en-GB" dirty="0"/>
          </a:p>
        </p:txBody>
      </p:sp>
      <p:sp>
        <p:nvSpPr>
          <p:cNvPr id="4" name="Zástupný symbol pro číslo snímku 3"/>
          <p:cNvSpPr>
            <a:spLocks noGrp="1"/>
          </p:cNvSpPr>
          <p:nvPr>
            <p:ph type="sldNum" sz="quarter" idx="10"/>
          </p:nvPr>
        </p:nvSpPr>
        <p:spPr/>
        <p:txBody>
          <a:bodyPr/>
          <a:lstStyle/>
          <a:p>
            <a:fld id="{9E5AE753-295B-4129-AD76-1634D3D0A544}" type="slidenum">
              <a:rPr lang="en-GB" smtClean="0"/>
              <a:t>30</a:t>
            </a:fld>
            <a:endParaRPr lang="en-GB"/>
          </a:p>
        </p:txBody>
      </p:sp>
    </p:spTree>
    <p:extLst>
      <p:ext uri="{BB962C8B-B14F-4D97-AF65-F5344CB8AC3E}">
        <p14:creationId xmlns:p14="http://schemas.microsoft.com/office/powerpoint/2010/main" val="2933113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6.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jpg"/><Relationship Id="rId1" Type="http://schemas.openxmlformats.org/officeDocument/2006/relationships/slideMaster" Target="../slideMasters/slideMaster6.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pic>
        <p:nvPicPr>
          <p:cNvPr id="4" name="Picture 19" descr="ceitec_PPT_podklad_uvod"/>
          <p:cNvPicPr>
            <a:picLocks noChangeAspect="1" noChangeArrowheads="1"/>
          </p:cNvPicPr>
          <p:nvPr userDrawn="1"/>
        </p:nvPicPr>
        <p:blipFill>
          <a:blip r:embed="rId2">
            <a:extLst>
              <a:ext uri="{28A0092B-C50C-407E-A947-70E740481C1C}">
                <a14:useLocalDpi xmlns:a14="http://schemas.microsoft.com/office/drawing/2010/main" val="0"/>
              </a:ext>
            </a:extLst>
          </a:blip>
          <a:srcRect l="-47589" t="-73624" r="20346" b="21391"/>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25" descr="OPVaVpI_loga-eu_pos_H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logo+napis_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13" y="682625"/>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1" descr="partner_logo_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40600" y="596900"/>
            <a:ext cx="1468438"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2" descr="partner_logo_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019800" y="557213"/>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5"/>
          <p:cNvSpPr>
            <a:spLocks noChangeArrowheads="1"/>
          </p:cNvSpPr>
          <p:nvPr userDrawn="1"/>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cs-CZ" altLang="cs-CZ" smtClean="0">
              <a:solidFill>
                <a:srgbClr val="000000"/>
              </a:solidFill>
            </a:endParaRPr>
          </a:p>
        </p:txBody>
      </p:sp>
      <p:pic>
        <p:nvPicPr>
          <p:cNvPr id="10" name="Picture 24" descr="logo+napis_en"/>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000">
                <a:solidFill>
                  <a:schemeClr val="bg2"/>
                </a:solidFill>
              </a:defRPr>
            </a:lvl1pPr>
          </a:lstStyle>
          <a:p>
            <a:r>
              <a:rPr lang="cs-CZ" dirty="0" smtClean="0"/>
              <a:t>Klepnutím lze upravit styl předlohy nadpisů.</a:t>
            </a:r>
            <a:endParaRPr lang="cs-CZ" dirty="0"/>
          </a:p>
        </p:txBody>
      </p:sp>
      <p:sp>
        <p:nvSpPr>
          <p:cNvPr id="16" name="Zástupný symbol pro text 15"/>
          <p:cNvSpPr>
            <a:spLocks noGrp="1"/>
          </p:cNvSpPr>
          <p:nvPr>
            <p:ph type="body" sz="quarter" idx="10"/>
          </p:nvPr>
        </p:nvSpPr>
        <p:spPr>
          <a:xfrm>
            <a:off x="819150" y="4352925"/>
            <a:ext cx="6372225" cy="323850"/>
          </a:xfrm>
        </p:spPr>
        <p:txBody>
          <a:bodyPr/>
          <a:lstStyle>
            <a:lvl1pPr>
              <a:buNone/>
              <a:defRPr sz="2000" b="1">
                <a:solidFill>
                  <a:srgbClr val="7AC143"/>
                </a:solidFill>
              </a:defRPr>
            </a:lvl1pPr>
          </a:lstStyle>
          <a:p>
            <a:pPr lvl="0"/>
            <a:r>
              <a:rPr lang="cs-CZ" dirty="0" smtClean="0"/>
              <a:t>Klepnutím lze upravit styly předlohy textu.</a:t>
            </a:r>
          </a:p>
        </p:txBody>
      </p:sp>
    </p:spTree>
    <p:extLst>
      <p:ext uri="{BB962C8B-B14F-4D97-AF65-F5344CB8AC3E}">
        <p14:creationId xmlns:p14="http://schemas.microsoft.com/office/powerpoint/2010/main" val="355238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E6C060FB-2CD1-4FEE-A33D-A71E17C29142}" type="slidenum">
              <a:rPr lang="cs-CZ"/>
              <a:pPr>
                <a:defRPr/>
              </a:pPr>
              <a:t>‹#›</a:t>
            </a:fld>
            <a:endParaRPr lang="cs-CZ">
              <a:solidFill>
                <a:srgbClr val="E1F0D2"/>
              </a:solidFill>
            </a:endParaRPr>
          </a:p>
        </p:txBody>
      </p:sp>
    </p:spTree>
    <p:extLst>
      <p:ext uri="{BB962C8B-B14F-4D97-AF65-F5344CB8AC3E}">
        <p14:creationId xmlns:p14="http://schemas.microsoft.com/office/powerpoint/2010/main" val="154572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6"/>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5E7E5204-9D3C-4076-BE28-475D269FA131}" type="slidenum">
              <a:rPr lang="cs-CZ"/>
              <a:pPr>
                <a:defRPr/>
              </a:pPr>
              <a:t>‹#›</a:t>
            </a:fld>
            <a:endParaRPr lang="cs-CZ">
              <a:solidFill>
                <a:srgbClr val="E1F0D2"/>
              </a:solidFill>
            </a:endParaRPr>
          </a:p>
        </p:txBody>
      </p:sp>
    </p:spTree>
    <p:extLst>
      <p:ext uri="{BB962C8B-B14F-4D97-AF65-F5344CB8AC3E}">
        <p14:creationId xmlns:p14="http://schemas.microsoft.com/office/powerpoint/2010/main" val="81324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2"/>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B6A328C4-74DE-4E77-8D88-A038E5895E8F}" type="slidenum">
              <a:rPr lang="cs-CZ"/>
              <a:pPr>
                <a:defRPr/>
              </a:pPr>
              <a:t>‹#›</a:t>
            </a:fld>
            <a:endParaRPr lang="cs-CZ">
              <a:solidFill>
                <a:srgbClr val="E1F0D2"/>
              </a:solidFill>
            </a:endParaRPr>
          </a:p>
        </p:txBody>
      </p:sp>
    </p:spTree>
    <p:extLst>
      <p:ext uri="{BB962C8B-B14F-4D97-AF65-F5344CB8AC3E}">
        <p14:creationId xmlns:p14="http://schemas.microsoft.com/office/powerpoint/2010/main" val="3196291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FDA9F680-EA3E-455D-BE49-80DAADEAF02F}" type="slidenum">
              <a:rPr lang="cs-CZ"/>
              <a:pPr>
                <a:defRPr/>
              </a:pPr>
              <a:t>‹#›</a:t>
            </a:fld>
            <a:endParaRPr lang="cs-CZ">
              <a:solidFill>
                <a:srgbClr val="E1F0D2"/>
              </a:solidFill>
            </a:endParaRPr>
          </a:p>
        </p:txBody>
      </p:sp>
    </p:spTree>
    <p:extLst>
      <p:ext uri="{BB962C8B-B14F-4D97-AF65-F5344CB8AC3E}">
        <p14:creationId xmlns:p14="http://schemas.microsoft.com/office/powerpoint/2010/main" val="308463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F3A91AAB-C5A6-4404-BD26-7AE02233AEE4}" type="slidenum">
              <a:rPr lang="cs-CZ"/>
              <a:pPr>
                <a:defRPr/>
              </a:pPr>
              <a:t>‹#›</a:t>
            </a:fld>
            <a:endParaRPr lang="cs-CZ">
              <a:solidFill>
                <a:srgbClr val="E1F0D2"/>
              </a:solidFill>
            </a:endParaRPr>
          </a:p>
        </p:txBody>
      </p:sp>
    </p:spTree>
    <p:extLst>
      <p:ext uri="{BB962C8B-B14F-4D97-AF65-F5344CB8AC3E}">
        <p14:creationId xmlns:p14="http://schemas.microsoft.com/office/powerpoint/2010/main" val="3736435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EF07D61D-5334-46FE-9AE9-9A090F37D22A}" type="slidenum">
              <a:rPr lang="cs-CZ"/>
              <a:pPr>
                <a:defRPr/>
              </a:pPr>
              <a:t>‹#›</a:t>
            </a:fld>
            <a:endParaRPr lang="cs-CZ">
              <a:solidFill>
                <a:srgbClr val="E1F0D2"/>
              </a:solidFill>
            </a:endParaRPr>
          </a:p>
        </p:txBody>
      </p:sp>
    </p:spTree>
    <p:extLst>
      <p:ext uri="{BB962C8B-B14F-4D97-AF65-F5344CB8AC3E}">
        <p14:creationId xmlns:p14="http://schemas.microsoft.com/office/powerpoint/2010/main" val="1034424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8163D9D4-374E-4F97-9685-DCC49E00831A}" type="slidenum">
              <a:rPr lang="cs-CZ"/>
              <a:pPr>
                <a:defRPr/>
              </a:pPr>
              <a:t>‹#›</a:t>
            </a:fld>
            <a:endParaRPr lang="cs-CZ">
              <a:solidFill>
                <a:srgbClr val="E1F0D2"/>
              </a:solidFill>
            </a:endParaRPr>
          </a:p>
        </p:txBody>
      </p:sp>
    </p:spTree>
    <p:extLst>
      <p:ext uri="{BB962C8B-B14F-4D97-AF65-F5344CB8AC3E}">
        <p14:creationId xmlns:p14="http://schemas.microsoft.com/office/powerpoint/2010/main" val="926677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7E73A31D-F068-4901-89A2-DC965394667C}" type="slidenum">
              <a:rPr lang="cs-CZ"/>
              <a:pPr>
                <a:defRPr/>
              </a:pPr>
              <a:t>‹#›</a:t>
            </a:fld>
            <a:endParaRPr lang="cs-CZ">
              <a:solidFill>
                <a:srgbClr val="E1F0D2"/>
              </a:solidFill>
            </a:endParaRPr>
          </a:p>
        </p:txBody>
      </p:sp>
    </p:spTree>
    <p:extLst>
      <p:ext uri="{BB962C8B-B14F-4D97-AF65-F5344CB8AC3E}">
        <p14:creationId xmlns:p14="http://schemas.microsoft.com/office/powerpoint/2010/main" val="1007028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Úvodní snímek">
    <p:spTree>
      <p:nvGrpSpPr>
        <p:cNvPr id="1" name=""/>
        <p:cNvGrpSpPr/>
        <p:nvPr/>
      </p:nvGrpSpPr>
      <p:grpSpPr>
        <a:xfrm>
          <a:off x="0" y="0"/>
          <a:ext cx="0" cy="0"/>
          <a:chOff x="0" y="0"/>
          <a:chExt cx="0" cy="0"/>
        </a:xfrm>
      </p:grpSpPr>
      <p:pic>
        <p:nvPicPr>
          <p:cNvPr id="4" name="Picture 19" descr="ceitec_PPT_podklad_uvod"/>
          <p:cNvPicPr>
            <a:picLocks noChangeAspect="1" noChangeArrowheads="1"/>
          </p:cNvPicPr>
          <p:nvPr userDrawn="1"/>
        </p:nvPicPr>
        <p:blipFill>
          <a:blip r:embed="rId2">
            <a:extLst>
              <a:ext uri="{28A0092B-C50C-407E-A947-70E740481C1C}">
                <a14:useLocalDpi xmlns:a14="http://schemas.microsoft.com/office/drawing/2010/main" val="0"/>
              </a:ext>
            </a:extLst>
          </a:blip>
          <a:srcRect l="-47589" t="-73624" r="20346" b="21391"/>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25" descr="OPVaVpI_loga-eu_pos_H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logo+napis_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13" y="682625"/>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1" descr="partner_logo_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40600" y="596900"/>
            <a:ext cx="1468438"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2" descr="partner_logo_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019800" y="557213"/>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5"/>
          <p:cNvSpPr>
            <a:spLocks noChangeArrowheads="1"/>
          </p:cNvSpPr>
          <p:nvPr userDrawn="1"/>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US" altLang="cs-CZ" smtClean="0">
              <a:solidFill>
                <a:srgbClr val="000000"/>
              </a:solidFill>
            </a:endParaRPr>
          </a:p>
        </p:txBody>
      </p:sp>
      <p:pic>
        <p:nvPicPr>
          <p:cNvPr id="10" name="Picture 24" descr="logo+napis_en"/>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000">
                <a:solidFill>
                  <a:schemeClr val="bg2"/>
                </a:solidFill>
              </a:defRPr>
            </a:lvl1pPr>
          </a:lstStyle>
          <a:p>
            <a:r>
              <a:rPr lang="cs-CZ" dirty="0" smtClean="0"/>
              <a:t>Klepnutím lze upravit styl předlohy nadpisů.</a:t>
            </a:r>
            <a:endParaRPr lang="cs-CZ" dirty="0"/>
          </a:p>
        </p:txBody>
      </p:sp>
      <p:sp>
        <p:nvSpPr>
          <p:cNvPr id="16" name="Zástupný symbol pro text 15"/>
          <p:cNvSpPr>
            <a:spLocks noGrp="1"/>
          </p:cNvSpPr>
          <p:nvPr>
            <p:ph type="body" sz="quarter" idx="10"/>
          </p:nvPr>
        </p:nvSpPr>
        <p:spPr>
          <a:xfrm>
            <a:off x="819150" y="4352925"/>
            <a:ext cx="6372225" cy="323850"/>
          </a:xfrm>
        </p:spPr>
        <p:txBody>
          <a:bodyPr/>
          <a:lstStyle>
            <a:lvl1pPr>
              <a:buNone/>
              <a:defRPr sz="2000" b="1">
                <a:solidFill>
                  <a:srgbClr val="7AC143"/>
                </a:solidFill>
              </a:defRPr>
            </a:lvl1pPr>
          </a:lstStyle>
          <a:p>
            <a:pPr lvl="0"/>
            <a:r>
              <a:rPr lang="cs-CZ" dirty="0" smtClean="0"/>
              <a:t>Klepnutím lze upravit styly předlohy textu.</a:t>
            </a:r>
          </a:p>
        </p:txBody>
      </p:sp>
    </p:spTree>
    <p:extLst>
      <p:ext uri="{BB962C8B-B14F-4D97-AF65-F5344CB8AC3E}">
        <p14:creationId xmlns:p14="http://schemas.microsoft.com/office/powerpoint/2010/main" val="3471786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31800" y="215900"/>
            <a:ext cx="5757863" cy="792163"/>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719138" y="1619250"/>
            <a:ext cx="7989887" cy="4318000"/>
          </a:xfrm>
        </p:spPr>
        <p:txBody>
          <a:bodyPr/>
          <a:lstStyle/>
          <a:p>
            <a:pPr lvl="0"/>
            <a:endParaRPr lang="cs-CZ" noProof="0" dirty="0"/>
          </a:p>
        </p:txBody>
      </p:sp>
      <p:sp>
        <p:nvSpPr>
          <p:cNvPr id="4" name="Slide Number Placeholder 3"/>
          <p:cNvSpPr>
            <a:spLocks noGrp="1" noChangeArrowheads="1"/>
          </p:cNvSpPr>
          <p:nvPr>
            <p:ph type="sldNum" sz="quarter" idx="10"/>
          </p:nvPr>
        </p:nvSpPr>
        <p:spPr/>
        <p:txBody>
          <a:bodyPr lIns="91440" tIns="45720" rIns="91440" bIns="45720" anchor="t"/>
          <a:lstStyle>
            <a:lvl1pPr>
              <a:defRPr>
                <a:latin typeface="Arial" panose="020B0604020202020204" pitchFamily="34" charset="0"/>
                <a:ea typeface="+mn-ea"/>
                <a:cs typeface="+mn-cs"/>
              </a:defRPr>
            </a:lvl1pPr>
          </a:lstStyle>
          <a:p>
            <a:pPr>
              <a:defRPr/>
            </a:pPr>
            <a:fld id="{F4EA787F-8826-4567-80F4-0FB55355385A}" type="slidenum">
              <a:rPr lang="cs-CZ" altLang="cs-CZ"/>
              <a:pPr>
                <a:defRPr/>
              </a:pPr>
              <a:t>‹#›</a:t>
            </a:fld>
            <a:r>
              <a:rPr lang="cs-CZ" altLang="cs-CZ">
                <a:solidFill>
                  <a:srgbClr val="969696"/>
                </a:solidFill>
              </a:rPr>
              <a:t>/celkem</a:t>
            </a:r>
          </a:p>
        </p:txBody>
      </p:sp>
      <p:sp>
        <p:nvSpPr>
          <p:cNvPr id="5" name="Date Placeholder 4"/>
          <p:cNvSpPr>
            <a:spLocks noGrp="1" noChangeArrowheads="1"/>
          </p:cNvSpPr>
          <p:nvPr>
            <p:ph type="dt" sz="half" idx="11"/>
          </p:nvPr>
        </p:nvSpPr>
        <p:spPr>
          <a:xfrm>
            <a:off x="4318000" y="6332538"/>
            <a:ext cx="2519363" cy="323850"/>
          </a:xfrm>
          <a:prstGeom prst="rect">
            <a:avLst/>
          </a:prstGeom>
        </p:spPr>
        <p:txBody>
          <a:bodyPr/>
          <a:lstStyle>
            <a:lvl1pPr algn="r" eaLnBrk="1" hangingPunct="1">
              <a:defRPr>
                <a:solidFill>
                  <a:srgbClr val="000000"/>
                </a:solidFill>
                <a:latin typeface="Arial" charset="0"/>
                <a:ea typeface="+mn-ea"/>
                <a:cs typeface="+mn-cs"/>
              </a:defRPr>
            </a:lvl1pPr>
          </a:lstStyle>
          <a:p>
            <a:pPr>
              <a:defRPr/>
            </a:pPr>
            <a:endParaRPr lang="cs-CZ"/>
          </a:p>
        </p:txBody>
      </p:sp>
      <p:sp>
        <p:nvSpPr>
          <p:cNvPr id="6" name="Footer Placeholder 5"/>
          <p:cNvSpPr>
            <a:spLocks noGrp="1" noChangeArrowheads="1"/>
          </p:cNvSpPr>
          <p:nvPr>
            <p:ph type="ftr" sz="quarter" idx="12"/>
          </p:nvPr>
        </p:nvSpPr>
        <p:spPr>
          <a:xfrm>
            <a:off x="431800" y="6332538"/>
            <a:ext cx="5757863" cy="323850"/>
          </a:xfrm>
          <a:prstGeom prst="rect">
            <a:avLst/>
          </a:prstGeom>
        </p:spPr>
        <p:txBody>
          <a:bodyPr/>
          <a:lstStyle>
            <a:lvl1pPr algn="r" eaLnBrk="1" hangingPunct="1">
              <a:defRPr>
                <a:solidFill>
                  <a:srgbClr val="000000"/>
                </a:solidFill>
                <a:latin typeface="Arial" charset="0"/>
                <a:ea typeface="+mn-ea"/>
                <a:cs typeface="+mn-cs"/>
              </a:defRPr>
            </a:lvl1pPr>
          </a:lstStyle>
          <a:p>
            <a:pPr>
              <a:defRPr/>
            </a:pPr>
            <a:endParaRPr lang="cs-CZ"/>
          </a:p>
        </p:txBody>
      </p:sp>
    </p:spTree>
    <p:extLst>
      <p:ext uri="{BB962C8B-B14F-4D97-AF65-F5344CB8AC3E}">
        <p14:creationId xmlns:p14="http://schemas.microsoft.com/office/powerpoint/2010/main" val="293005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Závěrečný snímek">
    <p:spTree>
      <p:nvGrpSpPr>
        <p:cNvPr id="1" name=""/>
        <p:cNvGrpSpPr/>
        <p:nvPr/>
      </p:nvGrpSpPr>
      <p:grpSpPr>
        <a:xfrm>
          <a:off x="0" y="0"/>
          <a:ext cx="0" cy="0"/>
          <a:chOff x="0" y="0"/>
          <a:chExt cx="0" cy="0"/>
        </a:xfrm>
      </p:grpSpPr>
      <p:pic>
        <p:nvPicPr>
          <p:cNvPr id="4" name="Picture 2" descr="ceitec_PPT_podklad_uvod"/>
          <p:cNvPicPr>
            <a:picLocks noChangeAspect="1" noChangeArrowheads="1"/>
          </p:cNvPicPr>
          <p:nvPr userDrawn="1"/>
        </p:nvPicPr>
        <p:blipFill>
          <a:blip r:embed="rId2">
            <a:extLst>
              <a:ext uri="{28A0092B-C50C-407E-A947-70E740481C1C}">
                <a14:useLocalDpi xmlns:a14="http://schemas.microsoft.com/office/drawing/2010/main" val="0"/>
              </a:ext>
            </a:extLst>
          </a:blip>
          <a:srcRect l="-87709" t="-119444" r="16785" b="14954"/>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9" descr="CEITEC_logo_pos_RGB"/>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6713" y="2949575"/>
            <a:ext cx="323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cs-CZ" altLang="cs-CZ" smtClean="0">
              <a:solidFill>
                <a:srgbClr val="000000"/>
              </a:solidFill>
            </a:endParaRPr>
          </a:p>
        </p:txBody>
      </p:sp>
      <p:pic>
        <p:nvPicPr>
          <p:cNvPr id="7" name="Picture 1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9950" y="5492750"/>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809625" y="1127125"/>
            <a:ext cx="7591425" cy="1058863"/>
          </a:xfrm>
        </p:spPr>
        <p:txBody>
          <a:bodyPr/>
          <a:lstStyle>
            <a:lvl1pPr>
              <a:defRPr sz="4000">
                <a:solidFill>
                  <a:schemeClr val="bg1"/>
                </a:solidFill>
              </a:defRPr>
            </a:lvl1pPr>
          </a:lstStyle>
          <a:p>
            <a:r>
              <a:rPr lang="cs-CZ" smtClean="0"/>
              <a:t>Klepnutím lze upravit styl předlohy nadpisů.</a:t>
            </a:r>
            <a:endParaRPr lang="cs-CZ" dirty="0"/>
          </a:p>
        </p:txBody>
      </p:sp>
      <p:sp>
        <p:nvSpPr>
          <p:cNvPr id="69636" name="Rectangle 4"/>
          <p:cNvSpPr>
            <a:spLocks noGrp="1" noChangeArrowheads="1"/>
          </p:cNvSpPr>
          <p:nvPr>
            <p:ph type="subTitle" idx="1"/>
          </p:nvPr>
        </p:nvSpPr>
        <p:spPr>
          <a:xfrm>
            <a:off x="809625" y="3598863"/>
            <a:ext cx="5010150" cy="1362075"/>
          </a:xfrm>
        </p:spPr>
        <p:txBody>
          <a:bodyPr/>
          <a:lstStyle>
            <a:lvl1pPr marL="0" indent="0">
              <a:buFontTx/>
              <a:buNone/>
              <a:defRPr sz="1600">
                <a:solidFill>
                  <a:srgbClr val="969696"/>
                </a:solidFill>
              </a:defRPr>
            </a:lvl1pPr>
          </a:lstStyle>
          <a:p>
            <a:r>
              <a:rPr lang="cs-CZ" dirty="0"/>
              <a:t>Středoevropský technologický institut</a:t>
            </a:r>
          </a:p>
          <a:p>
            <a:r>
              <a:rPr lang="cs-CZ" dirty="0"/>
              <a:t>c/o Masarykova univerzita</a:t>
            </a:r>
          </a:p>
          <a:p>
            <a:r>
              <a:rPr lang="cs-CZ" dirty="0" err="1"/>
              <a:t>Žerotínovo</a:t>
            </a:r>
            <a:r>
              <a:rPr lang="cs-CZ" dirty="0"/>
              <a:t> nám. 9</a:t>
            </a:r>
          </a:p>
          <a:p>
            <a:r>
              <a:rPr lang="cs-CZ" dirty="0"/>
              <a:t>601 77 Brno</a:t>
            </a:r>
          </a:p>
          <a:p>
            <a:r>
              <a:rPr lang="cs-CZ" dirty="0"/>
              <a:t>Česká republika</a:t>
            </a:r>
          </a:p>
        </p:txBody>
      </p:sp>
    </p:spTree>
    <p:extLst>
      <p:ext uri="{BB962C8B-B14F-4D97-AF65-F5344CB8AC3E}">
        <p14:creationId xmlns:p14="http://schemas.microsoft.com/office/powerpoint/2010/main" val="3039931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47589" t="-73624" r="20346" b="21391"/>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mtClean="0">
              <a:solidFill>
                <a:srgbClr val="000000"/>
              </a:solidFill>
              <a:ea typeface="ＭＳ Ｐゴシック" panose="020B0600070205080204" pitchFamily="34" charset="-128"/>
              <a:cs typeface="Arial" panose="020B0604020202020204" pitchFamily="34" charset="0"/>
            </a:endParaRPr>
          </a:p>
        </p:txBody>
      </p:sp>
      <p:pic>
        <p:nvPicPr>
          <p:cNvPr id="5" name="Picture 24" descr="logo+napis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descr="partner_logo_3_e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27850" y="596900"/>
            <a:ext cx="18605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843120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74CF4E6D-2769-4007-B04F-878CD2EEAAF4}" type="slidenum">
              <a:rPr lang="cs-CZ"/>
              <a:pPr>
                <a:defRPr/>
              </a:pPr>
              <a:t>‹#›</a:t>
            </a:fld>
            <a:endParaRPr lang="cs-CZ">
              <a:solidFill>
                <a:srgbClr val="E1F0D2"/>
              </a:solidFill>
            </a:endParaRPr>
          </a:p>
        </p:txBody>
      </p:sp>
    </p:spTree>
    <p:extLst>
      <p:ext uri="{BB962C8B-B14F-4D97-AF65-F5344CB8AC3E}">
        <p14:creationId xmlns:p14="http://schemas.microsoft.com/office/powerpoint/2010/main" val="2389992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3"/>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6AF52BDB-32BA-4ADB-9987-18C1AFE6C960}" type="slidenum">
              <a:rPr lang="cs-CZ"/>
              <a:pPr>
                <a:defRPr/>
              </a:pPr>
              <a:t>‹#›</a:t>
            </a:fld>
            <a:endParaRPr lang="cs-CZ">
              <a:solidFill>
                <a:srgbClr val="E1F0D2"/>
              </a:solidFill>
            </a:endParaRPr>
          </a:p>
        </p:txBody>
      </p:sp>
    </p:spTree>
    <p:extLst>
      <p:ext uri="{BB962C8B-B14F-4D97-AF65-F5344CB8AC3E}">
        <p14:creationId xmlns:p14="http://schemas.microsoft.com/office/powerpoint/2010/main" val="451485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867BD281-6DBE-45A2-BAF2-4DAF17903CDF}" type="slidenum">
              <a:rPr lang="cs-CZ"/>
              <a:pPr>
                <a:defRPr/>
              </a:pPr>
              <a:t>‹#›</a:t>
            </a:fld>
            <a:endParaRPr lang="cs-CZ">
              <a:solidFill>
                <a:srgbClr val="E1F0D2"/>
              </a:solidFill>
            </a:endParaRPr>
          </a:p>
        </p:txBody>
      </p:sp>
    </p:spTree>
    <p:extLst>
      <p:ext uri="{BB962C8B-B14F-4D97-AF65-F5344CB8AC3E}">
        <p14:creationId xmlns:p14="http://schemas.microsoft.com/office/powerpoint/2010/main" val="426361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6"/>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75B7D0AE-340C-4B07-81A7-F3A9B3C339E7}" type="slidenum">
              <a:rPr lang="cs-CZ"/>
              <a:pPr>
                <a:defRPr/>
              </a:pPr>
              <a:t>‹#›</a:t>
            </a:fld>
            <a:endParaRPr lang="cs-CZ">
              <a:solidFill>
                <a:srgbClr val="E1F0D2"/>
              </a:solidFill>
            </a:endParaRPr>
          </a:p>
        </p:txBody>
      </p:sp>
    </p:spTree>
    <p:extLst>
      <p:ext uri="{BB962C8B-B14F-4D97-AF65-F5344CB8AC3E}">
        <p14:creationId xmlns:p14="http://schemas.microsoft.com/office/powerpoint/2010/main" val="3106807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2"/>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243ADE50-BA70-4154-9CBE-931D9133FD1C}" type="slidenum">
              <a:rPr lang="cs-CZ"/>
              <a:pPr>
                <a:defRPr/>
              </a:pPr>
              <a:t>‹#›</a:t>
            </a:fld>
            <a:endParaRPr lang="cs-CZ">
              <a:solidFill>
                <a:srgbClr val="E1F0D2"/>
              </a:solidFill>
            </a:endParaRPr>
          </a:p>
        </p:txBody>
      </p:sp>
    </p:spTree>
    <p:extLst>
      <p:ext uri="{BB962C8B-B14F-4D97-AF65-F5344CB8AC3E}">
        <p14:creationId xmlns:p14="http://schemas.microsoft.com/office/powerpoint/2010/main" val="3313637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AB4F8C95-F51A-4D86-B17B-710992432A8A}" type="slidenum">
              <a:rPr lang="cs-CZ"/>
              <a:pPr>
                <a:defRPr/>
              </a:pPr>
              <a:t>‹#›</a:t>
            </a:fld>
            <a:endParaRPr lang="cs-CZ">
              <a:solidFill>
                <a:srgbClr val="E1F0D2"/>
              </a:solidFill>
            </a:endParaRPr>
          </a:p>
        </p:txBody>
      </p:sp>
    </p:spTree>
    <p:extLst>
      <p:ext uri="{BB962C8B-B14F-4D97-AF65-F5344CB8AC3E}">
        <p14:creationId xmlns:p14="http://schemas.microsoft.com/office/powerpoint/2010/main" val="3994714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77A80EA1-A353-4EF8-9BDE-FA2BFF22D435}" type="slidenum">
              <a:rPr lang="cs-CZ"/>
              <a:pPr>
                <a:defRPr/>
              </a:pPr>
              <a:t>‹#›</a:t>
            </a:fld>
            <a:endParaRPr lang="cs-CZ">
              <a:solidFill>
                <a:srgbClr val="E1F0D2"/>
              </a:solidFill>
            </a:endParaRPr>
          </a:p>
        </p:txBody>
      </p:sp>
    </p:spTree>
    <p:extLst>
      <p:ext uri="{BB962C8B-B14F-4D97-AF65-F5344CB8AC3E}">
        <p14:creationId xmlns:p14="http://schemas.microsoft.com/office/powerpoint/2010/main" val="151358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7C6AC436-0FDE-4ED8-9519-4A6E1F0A474C}" type="slidenum">
              <a:rPr lang="cs-CZ"/>
              <a:pPr>
                <a:defRPr/>
              </a:pPr>
              <a:t>‹#›</a:t>
            </a:fld>
            <a:endParaRPr lang="cs-CZ">
              <a:solidFill>
                <a:srgbClr val="E1F0D2"/>
              </a:solidFill>
            </a:endParaRPr>
          </a:p>
        </p:txBody>
      </p:sp>
    </p:spTree>
    <p:extLst>
      <p:ext uri="{BB962C8B-B14F-4D97-AF65-F5344CB8AC3E}">
        <p14:creationId xmlns:p14="http://schemas.microsoft.com/office/powerpoint/2010/main" val="1521412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5A53559D-F536-4938-9E46-99384950F95E}" type="slidenum">
              <a:rPr lang="cs-CZ"/>
              <a:pPr>
                <a:defRPr/>
              </a:pPr>
              <a:t>‹#›</a:t>
            </a:fld>
            <a:endParaRPr lang="cs-CZ">
              <a:solidFill>
                <a:srgbClr val="E1F0D2"/>
              </a:solidFill>
            </a:endParaRPr>
          </a:p>
        </p:txBody>
      </p:sp>
    </p:spTree>
    <p:extLst>
      <p:ext uri="{BB962C8B-B14F-4D97-AF65-F5344CB8AC3E}">
        <p14:creationId xmlns:p14="http://schemas.microsoft.com/office/powerpoint/2010/main" val="410309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Klepnutím lze upravit styl předlohy nadpisů.</a:t>
            </a:r>
            <a:endParaRPr lang="cs-CZ" dirty="0"/>
          </a:p>
        </p:txBody>
      </p:sp>
      <p:sp>
        <p:nvSpPr>
          <p:cNvPr id="3" name="Zástupný symbol pro obsah 2"/>
          <p:cNvSpPr>
            <a:spLocks noGrp="1"/>
          </p:cNvSpPr>
          <p:nvPr>
            <p:ph idx="1"/>
          </p:nvPr>
        </p:nvSpPr>
        <p:spPr/>
        <p:txBody>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Tree>
    <p:extLst>
      <p:ext uri="{BB962C8B-B14F-4D97-AF65-F5344CB8AC3E}">
        <p14:creationId xmlns:p14="http://schemas.microsoft.com/office/powerpoint/2010/main" val="2268869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sldNum" sz="quarter" idx="10"/>
          </p:nvPr>
        </p:nvSpPr>
        <p:spPr/>
        <p:txBody>
          <a:bodyPr/>
          <a:lstStyle>
            <a:lvl1pPr eaLnBrk="0" hangingPunct="0">
              <a:defRPr>
                <a:latin typeface="Arial" panose="020B0604020202020204" pitchFamily="34" charset="0"/>
                <a:ea typeface="+mn-ea"/>
                <a:cs typeface="+mn-cs"/>
              </a:defRPr>
            </a:lvl1pPr>
          </a:lstStyle>
          <a:p>
            <a:pPr>
              <a:defRPr/>
            </a:pPr>
            <a:fld id="{381783DC-E203-48AA-A2FB-14A6DD64A7E7}" type="slidenum">
              <a:rPr lang="cs-CZ"/>
              <a:pPr>
                <a:defRPr/>
              </a:pPr>
              <a:t>‹#›</a:t>
            </a:fld>
            <a:endParaRPr lang="cs-CZ">
              <a:solidFill>
                <a:srgbClr val="E1F0D2"/>
              </a:solidFill>
            </a:endParaRPr>
          </a:p>
        </p:txBody>
      </p:sp>
    </p:spTree>
    <p:extLst>
      <p:ext uri="{BB962C8B-B14F-4D97-AF65-F5344CB8AC3E}">
        <p14:creationId xmlns:p14="http://schemas.microsoft.com/office/powerpoint/2010/main" val="741489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Úvodní snímek">
    <p:spTree>
      <p:nvGrpSpPr>
        <p:cNvPr id="1" name=""/>
        <p:cNvGrpSpPr/>
        <p:nvPr/>
      </p:nvGrpSpPr>
      <p:grpSpPr>
        <a:xfrm>
          <a:off x="0" y="0"/>
          <a:ext cx="0" cy="0"/>
          <a:chOff x="0" y="0"/>
          <a:chExt cx="0" cy="0"/>
        </a:xfrm>
      </p:grpSpPr>
      <p:pic>
        <p:nvPicPr>
          <p:cNvPr id="4" name="Picture 19" descr="ceitec_PPT_podklad_uvod"/>
          <p:cNvPicPr>
            <a:picLocks noChangeAspect="1" noChangeArrowheads="1"/>
          </p:cNvPicPr>
          <p:nvPr userDrawn="1"/>
        </p:nvPicPr>
        <p:blipFill>
          <a:blip r:embed="rId2">
            <a:extLst>
              <a:ext uri="{28A0092B-C50C-407E-A947-70E740481C1C}">
                <a14:useLocalDpi xmlns:a14="http://schemas.microsoft.com/office/drawing/2010/main" val="0"/>
              </a:ext>
            </a:extLst>
          </a:blip>
          <a:srcRect l="-47589" t="-73624" r="20346" b="21391"/>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25" descr="OPVaVpI_loga-eu_pos_H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logo+napis_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13" y="682625"/>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1" descr="partner_logo_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40600" y="596900"/>
            <a:ext cx="1468438"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2" descr="partner_logo_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019800" y="557213"/>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5"/>
          <p:cNvSpPr>
            <a:spLocks noChangeArrowheads="1"/>
          </p:cNvSpPr>
          <p:nvPr userDrawn="1"/>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US" altLang="cs-CZ" smtClean="0">
              <a:solidFill>
                <a:srgbClr val="000000"/>
              </a:solidFill>
              <a:cs typeface="Arial" charset="0"/>
            </a:endParaRPr>
          </a:p>
        </p:txBody>
      </p:sp>
      <p:pic>
        <p:nvPicPr>
          <p:cNvPr id="10" name="Picture 24" descr="logo+napis_en"/>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000">
                <a:solidFill>
                  <a:schemeClr val="bg2"/>
                </a:solidFill>
              </a:defRPr>
            </a:lvl1pPr>
          </a:lstStyle>
          <a:p>
            <a:r>
              <a:rPr lang="cs-CZ" dirty="0" smtClean="0"/>
              <a:t>Klepnutím lze upravit styl předlohy nadpisů.</a:t>
            </a:r>
            <a:endParaRPr lang="cs-CZ" dirty="0"/>
          </a:p>
        </p:txBody>
      </p:sp>
      <p:sp>
        <p:nvSpPr>
          <p:cNvPr id="16" name="Zástupný symbol pro text 15"/>
          <p:cNvSpPr>
            <a:spLocks noGrp="1"/>
          </p:cNvSpPr>
          <p:nvPr>
            <p:ph type="body" sz="quarter" idx="10"/>
          </p:nvPr>
        </p:nvSpPr>
        <p:spPr>
          <a:xfrm>
            <a:off x="819150" y="4352925"/>
            <a:ext cx="6372225" cy="323850"/>
          </a:xfrm>
        </p:spPr>
        <p:txBody>
          <a:bodyPr/>
          <a:lstStyle>
            <a:lvl1pPr>
              <a:buNone/>
              <a:defRPr sz="2000" b="1">
                <a:solidFill>
                  <a:srgbClr val="7AC143"/>
                </a:solidFill>
              </a:defRPr>
            </a:lvl1pPr>
          </a:lstStyle>
          <a:p>
            <a:pPr lvl="0"/>
            <a:r>
              <a:rPr lang="cs-CZ" dirty="0" smtClean="0"/>
              <a:t>Klepnutím lze upravit styly předlohy textu.</a:t>
            </a:r>
          </a:p>
        </p:txBody>
      </p:sp>
    </p:spTree>
    <p:extLst>
      <p:ext uri="{BB962C8B-B14F-4D97-AF65-F5344CB8AC3E}">
        <p14:creationId xmlns:p14="http://schemas.microsoft.com/office/powerpoint/2010/main" val="3994932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Online Image Placeholder 3"/>
          <p:cNvSpPr>
            <a:spLocks noGrp="1"/>
          </p:cNvSpPr>
          <p:nvPr>
            <p:ph type="clipArt" sz="half" idx="2"/>
          </p:nvPr>
        </p:nvSpPr>
        <p:spPr>
          <a:xfrm>
            <a:off x="4648200" y="1981200"/>
            <a:ext cx="3810000" cy="4114800"/>
          </a:xfrm>
        </p:spPr>
        <p:txBody>
          <a:bodyPr/>
          <a:lstStyle/>
          <a:p>
            <a:endParaRPr lang="en-GB"/>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cs-CZ" alt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cs-CZ"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B1AD1ED-A313-414E-8FDD-4DA779EB3EB7}" type="slidenum">
              <a:rPr lang="cs-CZ" altLang="en-US"/>
              <a:pPr/>
              <a:t>‹#›</a:t>
            </a:fld>
            <a:endParaRPr lang="cs-CZ" altLang="en-US"/>
          </a:p>
        </p:txBody>
      </p:sp>
    </p:spTree>
    <p:extLst>
      <p:ext uri="{BB962C8B-B14F-4D97-AF65-F5344CB8AC3E}">
        <p14:creationId xmlns:p14="http://schemas.microsoft.com/office/powerpoint/2010/main" val="3871241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cs-CZ"/>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cs-CZ"/>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5DBE461-A98F-4559-B05B-1C88EB6C6808}" type="slidenum">
              <a:rPr lang="cs-CZ"/>
              <a:pPr>
                <a:defRPr/>
              </a:pPr>
              <a:t>‹#›</a:t>
            </a:fld>
            <a:endParaRPr lang="cs-CZ"/>
          </a:p>
        </p:txBody>
      </p:sp>
    </p:spTree>
    <p:extLst>
      <p:ext uri="{BB962C8B-B14F-4D97-AF65-F5344CB8AC3E}">
        <p14:creationId xmlns:p14="http://schemas.microsoft.com/office/powerpoint/2010/main" val="961464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5" name="Zástupný symbol pro zápatí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066F67-5AC7-49C3-A328-1784B8CD06E5}" type="slidenum">
              <a:rPr lang="cs-CZ"/>
              <a:pPr>
                <a:defRPr/>
              </a:pPr>
              <a:t>‹#›</a:t>
            </a:fld>
            <a:endParaRPr lang="cs-CZ" dirty="0"/>
          </a:p>
        </p:txBody>
      </p:sp>
    </p:spTree>
    <p:extLst>
      <p:ext uri="{BB962C8B-B14F-4D97-AF65-F5344CB8AC3E}">
        <p14:creationId xmlns:p14="http://schemas.microsoft.com/office/powerpoint/2010/main" val="189079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5" name="Zástupný symbol pro zápatí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FA791D8-5D87-40AB-8EA8-10B31EB41D62}" type="slidenum">
              <a:rPr lang="cs-CZ"/>
              <a:pPr>
                <a:defRPr/>
              </a:pPr>
              <a:t>‹#›</a:t>
            </a:fld>
            <a:endParaRPr lang="cs-CZ" dirty="0"/>
          </a:p>
        </p:txBody>
      </p:sp>
    </p:spTree>
    <p:extLst>
      <p:ext uri="{BB962C8B-B14F-4D97-AF65-F5344CB8AC3E}">
        <p14:creationId xmlns:p14="http://schemas.microsoft.com/office/powerpoint/2010/main" val="2255055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9"/>
            <a:ext cx="7886700" cy="2852737"/>
          </a:xfrm>
        </p:spPr>
        <p:txBody>
          <a:bodyPr anchor="b"/>
          <a:lstStyle>
            <a:lvl1pPr>
              <a:defRPr sz="45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5" name="Zástupný symbol pro zápatí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3C5FFBC-E704-4919-9125-1980D0B8962E}" type="slidenum">
              <a:rPr lang="cs-CZ"/>
              <a:pPr>
                <a:defRPr/>
              </a:pPr>
              <a:t>‹#›</a:t>
            </a:fld>
            <a:endParaRPr lang="cs-CZ" dirty="0"/>
          </a:p>
        </p:txBody>
      </p:sp>
    </p:spTree>
    <p:extLst>
      <p:ext uri="{BB962C8B-B14F-4D97-AF65-F5344CB8AC3E}">
        <p14:creationId xmlns:p14="http://schemas.microsoft.com/office/powerpoint/2010/main" val="132256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6" name="Zástupný symbol pro zápatí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70B093E-B526-4202-9A23-2A186409F48C}" type="slidenum">
              <a:rPr lang="cs-CZ"/>
              <a:pPr>
                <a:defRPr/>
              </a:pPr>
              <a:t>‹#›</a:t>
            </a:fld>
            <a:endParaRPr lang="cs-CZ" dirty="0"/>
          </a:p>
        </p:txBody>
      </p:sp>
    </p:spTree>
    <p:extLst>
      <p:ext uri="{BB962C8B-B14F-4D97-AF65-F5344CB8AC3E}">
        <p14:creationId xmlns:p14="http://schemas.microsoft.com/office/powerpoint/2010/main" val="547958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6"/>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Kliknutím lze upravit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8" name="Zástupný symbol pro zápatí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BC9EBDB-7DC2-41B4-8DE9-CD69A8686318}" type="slidenum">
              <a:rPr lang="cs-CZ"/>
              <a:pPr>
                <a:defRPr/>
              </a:pPr>
              <a:t>‹#›</a:t>
            </a:fld>
            <a:endParaRPr lang="cs-CZ" dirty="0"/>
          </a:p>
        </p:txBody>
      </p:sp>
    </p:spTree>
    <p:extLst>
      <p:ext uri="{BB962C8B-B14F-4D97-AF65-F5344CB8AC3E}">
        <p14:creationId xmlns:p14="http://schemas.microsoft.com/office/powerpoint/2010/main" val="2751537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4" name="Zástupný symbol pro zápatí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07FE06-5EA2-4790-AE0A-8FAA7C69FBB3}" type="slidenum">
              <a:rPr lang="cs-CZ"/>
              <a:pPr>
                <a:defRPr/>
              </a:pPr>
              <a:t>‹#›</a:t>
            </a:fld>
            <a:endParaRPr lang="cs-CZ" dirty="0"/>
          </a:p>
        </p:txBody>
      </p:sp>
    </p:spTree>
    <p:extLst>
      <p:ext uri="{BB962C8B-B14F-4D97-AF65-F5344CB8AC3E}">
        <p14:creationId xmlns:p14="http://schemas.microsoft.com/office/powerpoint/2010/main" val="306934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1" y="1282700"/>
            <a:ext cx="4038600"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45459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3" name="Zástupný symbol pro zápatí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9F68F4E-DE6E-41C3-8EA0-7F185392CD4D}" type="slidenum">
              <a:rPr lang="cs-CZ"/>
              <a:pPr>
                <a:defRPr/>
              </a:pPr>
              <a:t>‹#›</a:t>
            </a:fld>
            <a:endParaRPr lang="cs-CZ" dirty="0"/>
          </a:p>
        </p:txBody>
      </p:sp>
    </p:spTree>
    <p:extLst>
      <p:ext uri="{BB962C8B-B14F-4D97-AF65-F5344CB8AC3E}">
        <p14:creationId xmlns:p14="http://schemas.microsoft.com/office/powerpoint/2010/main" val="3671316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smtClean="0"/>
              <a:t>Kliknutím lze upravit styl.</a:t>
            </a:r>
            <a:endParaRPr lang="cs-CZ"/>
          </a:p>
        </p:txBody>
      </p:sp>
      <p:sp>
        <p:nvSpPr>
          <p:cNvPr id="3" name="Zástupný symbol pro obsah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6" name="Zástupný symbol pro zápatí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31EE01F-BFEA-48B7-AA1C-EF4F9DE15D11}" type="slidenum">
              <a:rPr lang="cs-CZ"/>
              <a:pPr>
                <a:defRPr/>
              </a:pPr>
              <a:t>‹#›</a:t>
            </a:fld>
            <a:endParaRPr lang="cs-CZ" dirty="0"/>
          </a:p>
        </p:txBody>
      </p:sp>
    </p:spTree>
    <p:extLst>
      <p:ext uri="{BB962C8B-B14F-4D97-AF65-F5344CB8AC3E}">
        <p14:creationId xmlns:p14="http://schemas.microsoft.com/office/powerpoint/2010/main" val="332156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smtClean="0"/>
              <a:t>Kliknutím lze upravit styl.</a:t>
            </a:r>
            <a:endParaRPr lang="cs-CZ"/>
          </a:p>
        </p:txBody>
      </p:sp>
      <p:sp>
        <p:nvSpPr>
          <p:cNvPr id="3" name="Zástupný symbol pro obrázek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cs-CZ" noProof="0" dirty="0"/>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6" name="Zástupný symbol pro zápatí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F5AA767-BED6-4572-A73B-6AE50DA95910}" type="slidenum">
              <a:rPr lang="cs-CZ"/>
              <a:pPr>
                <a:defRPr/>
              </a:pPr>
              <a:t>‹#›</a:t>
            </a:fld>
            <a:endParaRPr lang="cs-CZ" dirty="0"/>
          </a:p>
        </p:txBody>
      </p:sp>
    </p:spTree>
    <p:extLst>
      <p:ext uri="{BB962C8B-B14F-4D97-AF65-F5344CB8AC3E}">
        <p14:creationId xmlns:p14="http://schemas.microsoft.com/office/powerpoint/2010/main" val="3806764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5" name="Zástupný symbol pro zápatí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9DCDBE5-1A5F-40ED-8FF9-CC35243E1535}" type="slidenum">
              <a:rPr lang="cs-CZ"/>
              <a:pPr>
                <a:defRPr/>
              </a:pPr>
              <a:t>‹#›</a:t>
            </a:fld>
            <a:endParaRPr lang="cs-CZ" dirty="0"/>
          </a:p>
        </p:txBody>
      </p:sp>
    </p:spTree>
    <p:extLst>
      <p:ext uri="{BB962C8B-B14F-4D97-AF65-F5344CB8AC3E}">
        <p14:creationId xmlns:p14="http://schemas.microsoft.com/office/powerpoint/2010/main" val="766107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72578D-FA24-48D6-B2C0-38CA31F0D2CC}" type="datetimeFigureOut">
              <a:rPr lang="cs-CZ"/>
              <a:pPr>
                <a:defRPr/>
              </a:pPr>
              <a:t>19.08.2019</a:t>
            </a:fld>
            <a:endParaRPr lang="cs-CZ" dirty="0"/>
          </a:p>
        </p:txBody>
      </p:sp>
      <p:sp>
        <p:nvSpPr>
          <p:cNvPr id="5" name="Zástupný symbol pro zápatí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1F4F0D1-D7FB-4068-BD60-7B6ADC43DEFB}" type="slidenum">
              <a:rPr lang="cs-CZ"/>
              <a:pPr>
                <a:defRPr/>
              </a:pPr>
              <a:t>‹#›</a:t>
            </a:fld>
            <a:endParaRPr lang="cs-CZ" dirty="0"/>
          </a:p>
        </p:txBody>
      </p:sp>
    </p:spTree>
    <p:extLst>
      <p:ext uri="{BB962C8B-B14F-4D97-AF65-F5344CB8AC3E}">
        <p14:creationId xmlns:p14="http://schemas.microsoft.com/office/powerpoint/2010/main" val="2098403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31FC8C-14E3-42F7-94E5-615A913D7BA8}" type="slidenum">
              <a:rPr lang="en-US"/>
              <a:pPr>
                <a:defRPr/>
              </a:pPr>
              <a:t>‹#›</a:t>
            </a:fld>
            <a:endParaRPr lang="en-US"/>
          </a:p>
        </p:txBody>
      </p:sp>
    </p:spTree>
    <p:extLst>
      <p:ext uri="{BB962C8B-B14F-4D97-AF65-F5344CB8AC3E}">
        <p14:creationId xmlns:p14="http://schemas.microsoft.com/office/powerpoint/2010/main" val="3335250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FFD9402-75F2-4DC0-9AC3-3466BB08B676}" type="slidenum">
              <a:rPr lang="en-US"/>
              <a:pPr>
                <a:defRPr/>
              </a:pPr>
              <a:t>‹#›</a:t>
            </a:fld>
            <a:endParaRPr lang="en-US"/>
          </a:p>
        </p:txBody>
      </p:sp>
    </p:spTree>
    <p:extLst>
      <p:ext uri="{BB962C8B-B14F-4D97-AF65-F5344CB8AC3E}">
        <p14:creationId xmlns:p14="http://schemas.microsoft.com/office/powerpoint/2010/main" val="180685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DB9835E-0934-4875-998B-DCB1EFFC3582}" type="slidenum">
              <a:rPr lang="en-US"/>
              <a:pPr>
                <a:defRPr/>
              </a:pPr>
              <a:t>‹#›</a:t>
            </a:fld>
            <a:endParaRPr lang="en-US"/>
          </a:p>
        </p:txBody>
      </p:sp>
    </p:spTree>
    <p:extLst>
      <p:ext uri="{BB962C8B-B14F-4D97-AF65-F5344CB8AC3E}">
        <p14:creationId xmlns:p14="http://schemas.microsoft.com/office/powerpoint/2010/main" val="3749495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9D39A85-EF21-4134-96F2-80D26A7AB99C}" type="slidenum">
              <a:rPr lang="en-US"/>
              <a:pPr>
                <a:defRPr/>
              </a:pPr>
              <a:t>‹#›</a:t>
            </a:fld>
            <a:endParaRPr lang="en-US"/>
          </a:p>
        </p:txBody>
      </p:sp>
    </p:spTree>
    <p:extLst>
      <p:ext uri="{BB962C8B-B14F-4D97-AF65-F5344CB8AC3E}">
        <p14:creationId xmlns:p14="http://schemas.microsoft.com/office/powerpoint/2010/main" val="2889263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5587040-8829-454B-9979-DC79A70FD160}" type="slidenum">
              <a:rPr lang="en-US"/>
              <a:pPr>
                <a:defRPr/>
              </a:pPr>
              <a:t>‹#›</a:t>
            </a:fld>
            <a:endParaRPr lang="en-US"/>
          </a:p>
        </p:txBody>
      </p:sp>
    </p:spTree>
    <p:extLst>
      <p:ext uri="{BB962C8B-B14F-4D97-AF65-F5344CB8AC3E}">
        <p14:creationId xmlns:p14="http://schemas.microsoft.com/office/powerpoint/2010/main" val="353263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427038" y="200025"/>
            <a:ext cx="8274050" cy="792163"/>
          </a:xfrm>
          <a:prstGeom prst="rect">
            <a:avLst/>
          </a:prstGeom>
          <a:noFill/>
          <a:ln>
            <a:noFill/>
          </a:ln>
          <a:extLst/>
        </p:spPr>
        <p:txBody>
          <a:bodyPr/>
          <a:lstStyle/>
          <a:p>
            <a:pPr lvl="0"/>
            <a:r>
              <a:rPr lang="cs-CZ" dirty="0" smtClean="0"/>
              <a:t>Klepnutím lze upravit styl předlohy nadpisů.</a:t>
            </a:r>
          </a:p>
        </p:txBody>
      </p:sp>
      <p:sp>
        <p:nvSpPr>
          <p:cNvPr id="3" name="Rectangle 3"/>
          <p:cNvSpPr>
            <a:spLocks noGrp="1" noChangeArrowheads="1"/>
          </p:cNvSpPr>
          <p:nvPr>
            <p:ph idx="1"/>
          </p:nvPr>
        </p:nvSpPr>
        <p:spPr bwMode="auto">
          <a:xfrm>
            <a:off x="430213" y="1282700"/>
            <a:ext cx="8285162" cy="4795838"/>
          </a:xfrm>
          <a:prstGeom prst="rect">
            <a:avLst/>
          </a:prstGeom>
          <a:noFill/>
          <a:ln>
            <a:noFill/>
          </a:ln>
          <a:extLst/>
        </p:spPr>
        <p:txBody>
          <a:bodyPr/>
          <a:lstStyle/>
          <a:p>
            <a:pPr lvl="0"/>
            <a:r>
              <a:rPr lang="cs-CZ" noProof="0" dirty="0" smtClean="0"/>
              <a:t>Klepnutím lze upravit styly předlohy textu.</a:t>
            </a:r>
          </a:p>
          <a:p>
            <a:pPr lvl="1"/>
            <a:r>
              <a:rPr lang="cs-CZ" noProof="0" dirty="0" smtClean="0"/>
              <a:t>Druhá úroveň</a:t>
            </a:r>
          </a:p>
          <a:p>
            <a:pPr lvl="2"/>
            <a:r>
              <a:rPr lang="cs-CZ" noProof="0" dirty="0" smtClean="0"/>
              <a:t>Třetí úroveň</a:t>
            </a:r>
          </a:p>
          <a:p>
            <a:pPr lvl="3"/>
            <a:r>
              <a:rPr lang="cs-CZ" noProof="0" dirty="0" smtClean="0"/>
              <a:t>Čtvrtá úroveň</a:t>
            </a:r>
          </a:p>
          <a:p>
            <a:pPr lvl="4"/>
            <a:r>
              <a:rPr lang="cs-CZ" noProof="0" dirty="0" smtClean="0"/>
              <a:t>Pátá úroveň</a:t>
            </a:r>
          </a:p>
        </p:txBody>
      </p:sp>
    </p:spTree>
    <p:extLst>
      <p:ext uri="{BB962C8B-B14F-4D97-AF65-F5344CB8AC3E}">
        <p14:creationId xmlns:p14="http://schemas.microsoft.com/office/powerpoint/2010/main" val="39982800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C18FDC0-585C-4126-8231-4530FED02EBC}" type="slidenum">
              <a:rPr lang="en-US"/>
              <a:pPr>
                <a:defRPr/>
              </a:pPr>
              <a:t>‹#›</a:t>
            </a:fld>
            <a:endParaRPr lang="en-US"/>
          </a:p>
        </p:txBody>
      </p:sp>
    </p:spTree>
    <p:extLst>
      <p:ext uri="{BB962C8B-B14F-4D97-AF65-F5344CB8AC3E}">
        <p14:creationId xmlns:p14="http://schemas.microsoft.com/office/powerpoint/2010/main" val="3224698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90713B3-0D36-4157-A242-20CA645936E1}" type="slidenum">
              <a:rPr lang="en-US"/>
              <a:pPr>
                <a:defRPr/>
              </a:pPr>
              <a:t>‹#›</a:t>
            </a:fld>
            <a:endParaRPr lang="en-US"/>
          </a:p>
        </p:txBody>
      </p:sp>
    </p:spTree>
    <p:extLst>
      <p:ext uri="{BB962C8B-B14F-4D97-AF65-F5344CB8AC3E}">
        <p14:creationId xmlns:p14="http://schemas.microsoft.com/office/powerpoint/2010/main" val="4009471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7293E4-0220-4CB3-A079-43994A15BF37}" type="slidenum">
              <a:rPr lang="en-US"/>
              <a:pPr>
                <a:defRPr/>
              </a:pPr>
              <a:t>‹#›</a:t>
            </a:fld>
            <a:endParaRPr lang="en-US"/>
          </a:p>
        </p:txBody>
      </p:sp>
    </p:spTree>
    <p:extLst>
      <p:ext uri="{BB962C8B-B14F-4D97-AF65-F5344CB8AC3E}">
        <p14:creationId xmlns:p14="http://schemas.microsoft.com/office/powerpoint/2010/main" val="2663555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DBAF375-6E17-4E7B-80B6-43D91C40C37D}" type="slidenum">
              <a:rPr lang="en-US"/>
              <a:pPr>
                <a:defRPr/>
              </a:pPr>
              <a:t>‹#›</a:t>
            </a:fld>
            <a:endParaRPr lang="en-US"/>
          </a:p>
        </p:txBody>
      </p:sp>
    </p:spTree>
    <p:extLst>
      <p:ext uri="{BB962C8B-B14F-4D97-AF65-F5344CB8AC3E}">
        <p14:creationId xmlns:p14="http://schemas.microsoft.com/office/powerpoint/2010/main" val="3202238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1E7B312-D74D-429D-A196-7C5FA3009C99}" type="slidenum">
              <a:rPr lang="en-US"/>
              <a:pPr>
                <a:defRPr/>
              </a:pPr>
              <a:t>‹#›</a:t>
            </a:fld>
            <a:endParaRPr lang="en-US"/>
          </a:p>
        </p:txBody>
      </p:sp>
    </p:spTree>
    <p:extLst>
      <p:ext uri="{BB962C8B-B14F-4D97-AF65-F5344CB8AC3E}">
        <p14:creationId xmlns:p14="http://schemas.microsoft.com/office/powerpoint/2010/main" val="686836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974050-D504-4524-AB94-62621CE7E9AC}" type="datetimeFigureOut">
              <a:rPr lang="en-US"/>
              <a:pPr>
                <a:defRPr/>
              </a:pPr>
              <a:t>8/19/2019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CC50A24-1461-472C-9F56-E4F52B1EA33A}" type="slidenum">
              <a:rPr lang="en-US"/>
              <a:pPr>
                <a:defRPr/>
              </a:pPr>
              <a:t>‹#›</a:t>
            </a:fld>
            <a:endParaRPr lang="en-US"/>
          </a:p>
        </p:txBody>
      </p:sp>
    </p:spTree>
    <p:extLst>
      <p:ext uri="{BB962C8B-B14F-4D97-AF65-F5344CB8AC3E}">
        <p14:creationId xmlns:p14="http://schemas.microsoft.com/office/powerpoint/2010/main" val="2919700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cstate="print">
            <a:extLst>
              <a:ext uri="{28A0092B-C50C-407E-A947-70E740481C1C}">
                <a14:useLocalDpi xmlns:a14="http://schemas.microsoft.com/office/drawing/2010/main" val="0"/>
              </a:ext>
            </a:extLst>
          </a:blip>
          <a:srcRect l="-47589" t="-73624" r="20346" b="21391"/>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0" y="0"/>
            <a:ext cx="9140825" cy="2698750"/>
          </a:xfrm>
          <a:prstGeom prst="rect">
            <a:avLst/>
          </a:prstGeom>
          <a:solidFill>
            <a:srgbClr val="69BE28"/>
          </a:solidFill>
          <a:ln>
            <a:noFill/>
          </a:ln>
          <a:extLst/>
        </p:spPr>
        <p:txBody>
          <a:bodyPr wrap="none" anchor="ctr"/>
          <a:lstStyle/>
          <a:p>
            <a:pPr algn="ctr" eaLnBrk="1" hangingPunct="1">
              <a:defRPr/>
            </a:pPr>
            <a:endParaRPr lang="en-US">
              <a:solidFill>
                <a:srgbClr val="000000"/>
              </a:solidFill>
              <a:latin typeface="Arial" charset="0"/>
              <a:ea typeface="ＭＳ Ｐゴシック" charset="0"/>
            </a:endParaRPr>
          </a:p>
        </p:txBody>
      </p:sp>
      <p:pic>
        <p:nvPicPr>
          <p:cNvPr id="5" name="Picture 24" descr="logo+napis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descr="partner_logo_3_e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27850" y="596900"/>
            <a:ext cx="18605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498712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sldNum" sz="quarter" idx="10"/>
          </p:nvPr>
        </p:nvSpPr>
        <p:spPr/>
        <p:txBody>
          <a:bodyPr/>
          <a:lstStyle>
            <a:lvl1pPr>
              <a:defRPr/>
            </a:lvl1pPr>
          </a:lstStyle>
          <a:p>
            <a:fld id="{C1A7753E-5753-9D40-97B1-5AF46768D4A2}"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3886615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3"/>
          <p:cNvSpPr>
            <a:spLocks noGrp="1" noChangeArrowheads="1"/>
          </p:cNvSpPr>
          <p:nvPr>
            <p:ph type="sldNum" sz="quarter" idx="10"/>
          </p:nvPr>
        </p:nvSpPr>
        <p:spPr/>
        <p:txBody>
          <a:bodyPr/>
          <a:lstStyle>
            <a:lvl1pPr>
              <a:defRPr/>
            </a:lvl1pPr>
          </a:lstStyle>
          <a:p>
            <a:fld id="{3582BC6B-BB71-1446-B01F-82E939FAD026}"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393314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sldNum" sz="quarter" idx="10"/>
          </p:nvPr>
        </p:nvSpPr>
        <p:spPr/>
        <p:txBody>
          <a:bodyPr/>
          <a:lstStyle>
            <a:lvl1pPr>
              <a:defRPr/>
            </a:lvl1pPr>
          </a:lstStyle>
          <a:p>
            <a:fld id="{0DD231BD-EF29-9A49-86D9-4500A99E0CD2}"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386363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
        <p:nvSpPr>
          <p:cNvPr id="2" name="Slide Number Placeholder 1"/>
          <p:cNvSpPr>
            <a:spLocks noGrp="1" noChangeArrowheads="1"/>
          </p:cNvSpPr>
          <p:nvPr>
            <p:ph type="sldNum" sz="quarter" idx="10"/>
          </p:nvPr>
        </p:nvSpPr>
        <p:spPr>
          <a:xfrm>
            <a:off x="207963" y="6411913"/>
            <a:ext cx="668337" cy="323850"/>
          </a:xfrm>
          <a:prstGeom prst="rect">
            <a:avLst/>
          </a:prstGeom>
        </p:spPr>
        <p:txBody>
          <a:bodyPr/>
          <a:lstStyle>
            <a:lvl1pPr>
              <a:defRPr>
                <a:latin typeface="Arial" panose="020B0604020202020204" pitchFamily="34" charset="0"/>
              </a:defRPr>
            </a:lvl1pPr>
          </a:lstStyle>
          <a:p>
            <a:pPr>
              <a:defRPr/>
            </a:pPr>
            <a:fld id="{05E260B3-32BD-4B87-9221-714676F16286}" type="slidenum">
              <a:rPr lang="cs-CZ"/>
              <a:pPr>
                <a:defRPr/>
              </a:pPr>
              <a:t>‹#›</a:t>
            </a:fld>
            <a:endParaRPr lang="cs-CZ">
              <a:solidFill>
                <a:srgbClr val="E1F0D2"/>
              </a:solidFill>
            </a:endParaRPr>
          </a:p>
        </p:txBody>
      </p:sp>
    </p:spTree>
    <p:extLst>
      <p:ext uri="{BB962C8B-B14F-4D97-AF65-F5344CB8AC3E}">
        <p14:creationId xmlns:p14="http://schemas.microsoft.com/office/powerpoint/2010/main" val="3677531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6"/>
          <p:cNvSpPr>
            <a:spLocks noGrp="1" noChangeArrowheads="1"/>
          </p:cNvSpPr>
          <p:nvPr>
            <p:ph type="sldNum" sz="quarter" idx="10"/>
          </p:nvPr>
        </p:nvSpPr>
        <p:spPr/>
        <p:txBody>
          <a:bodyPr/>
          <a:lstStyle>
            <a:lvl1pPr>
              <a:defRPr/>
            </a:lvl1pPr>
          </a:lstStyle>
          <a:p>
            <a:fld id="{32967E63-E51B-724C-B4FC-5111675240B7}"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4122288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2"/>
          <p:cNvSpPr>
            <a:spLocks noGrp="1" noChangeArrowheads="1"/>
          </p:cNvSpPr>
          <p:nvPr>
            <p:ph type="sldNum" sz="quarter" idx="10"/>
          </p:nvPr>
        </p:nvSpPr>
        <p:spPr/>
        <p:txBody>
          <a:bodyPr/>
          <a:lstStyle>
            <a:lvl1pPr>
              <a:defRPr/>
            </a:lvl1pPr>
          </a:lstStyle>
          <a:p>
            <a:fld id="{5E3E4D49-8A15-D140-9702-6CC5035B59D9}"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3858987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defRPr/>
            </a:lvl1pPr>
          </a:lstStyle>
          <a:p>
            <a:fld id="{2E3732EF-D343-CF4E-8EC2-C93BBF419946}"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3405366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sldNum" sz="quarter" idx="10"/>
          </p:nvPr>
        </p:nvSpPr>
        <p:spPr/>
        <p:txBody>
          <a:bodyPr/>
          <a:lstStyle>
            <a:lvl1pPr>
              <a:defRPr/>
            </a:lvl1pPr>
          </a:lstStyle>
          <a:p>
            <a:fld id="{14CB77AC-17E2-9242-A716-F5191022F7C1}"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1490910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sldNum" sz="quarter" idx="10"/>
          </p:nvPr>
        </p:nvSpPr>
        <p:spPr/>
        <p:txBody>
          <a:bodyPr/>
          <a:lstStyle>
            <a:lvl1pPr>
              <a:defRPr/>
            </a:lvl1pPr>
          </a:lstStyle>
          <a:p>
            <a:fld id="{E9D710F1-FF5F-A741-AD4F-E04B57B99367}"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26593911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sldNum" sz="quarter" idx="10"/>
          </p:nvPr>
        </p:nvSpPr>
        <p:spPr/>
        <p:txBody>
          <a:bodyPr/>
          <a:lstStyle>
            <a:lvl1pPr>
              <a:defRPr/>
            </a:lvl1pPr>
          </a:lstStyle>
          <a:p>
            <a:fld id="{0C67664E-91B7-7641-B351-F8539DCB06FD}"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35929097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sldNum" sz="quarter" idx="10"/>
          </p:nvPr>
        </p:nvSpPr>
        <p:spPr/>
        <p:txBody>
          <a:bodyPr/>
          <a:lstStyle>
            <a:lvl1pPr>
              <a:defRPr/>
            </a:lvl1pPr>
          </a:lstStyle>
          <a:p>
            <a:fld id="{FDE470C5-540C-934C-BEE8-62671FB623F2}" type="slidenum">
              <a:rPr lang="cs-CZ" altLang="en-US"/>
              <a:pPr/>
              <a:t>‹#›</a:t>
            </a:fld>
            <a:endParaRPr lang="cs-CZ" altLang="en-US">
              <a:solidFill>
                <a:srgbClr val="E1F0D2"/>
              </a:solidFill>
            </a:endParaRPr>
          </a:p>
        </p:txBody>
      </p:sp>
    </p:spTree>
    <p:extLst>
      <p:ext uri="{BB962C8B-B14F-4D97-AF65-F5344CB8AC3E}">
        <p14:creationId xmlns:p14="http://schemas.microsoft.com/office/powerpoint/2010/main" val="23826606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Úvodní snímek">
    <p:spTree>
      <p:nvGrpSpPr>
        <p:cNvPr id="1" name=""/>
        <p:cNvGrpSpPr/>
        <p:nvPr/>
      </p:nvGrpSpPr>
      <p:grpSpPr>
        <a:xfrm>
          <a:off x="0" y="0"/>
          <a:ext cx="0" cy="0"/>
          <a:chOff x="0" y="0"/>
          <a:chExt cx="0" cy="0"/>
        </a:xfrm>
      </p:grpSpPr>
      <p:pic>
        <p:nvPicPr>
          <p:cNvPr id="4" name="Picture 19" descr="ceitec_PPT_podklad_uvod"/>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47589" t="-73624" r="20346" b="21391"/>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25" descr="OPVaVpI_loga-eu_pos_H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logo+napis_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13" y="682625"/>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1" descr="partner_logo_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40600" y="596900"/>
            <a:ext cx="1468438"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2" descr="partner_logo_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019800" y="557213"/>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5"/>
          <p:cNvSpPr>
            <a:spLocks noChangeArrowheads="1"/>
          </p:cNvSpPr>
          <p:nvPr userDrawn="1"/>
        </p:nvSpPr>
        <p:spPr bwMode="auto">
          <a:xfrm>
            <a:off x="0" y="0"/>
            <a:ext cx="9140825" cy="2698750"/>
          </a:xfrm>
          <a:prstGeom prst="rect">
            <a:avLst/>
          </a:prstGeom>
          <a:solidFill>
            <a:srgbClr val="69BE28"/>
          </a:solidFill>
          <a:ln>
            <a:noFill/>
          </a:ln>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US" altLang="cs-CZ" smtClean="0">
              <a:solidFill>
                <a:srgbClr val="000000"/>
              </a:solidFill>
            </a:endParaRPr>
          </a:p>
        </p:txBody>
      </p:sp>
      <p:pic>
        <p:nvPicPr>
          <p:cNvPr id="10" name="Picture 24" descr="logo+napis_en"/>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000">
                <a:solidFill>
                  <a:schemeClr val="bg2"/>
                </a:solidFill>
              </a:defRPr>
            </a:lvl1pPr>
          </a:lstStyle>
          <a:p>
            <a:r>
              <a:rPr lang="cs-CZ" dirty="0" smtClean="0"/>
              <a:t>Klepnutím lze upravit styl předlohy nadpisů.</a:t>
            </a:r>
            <a:endParaRPr lang="cs-CZ" dirty="0"/>
          </a:p>
        </p:txBody>
      </p:sp>
      <p:sp>
        <p:nvSpPr>
          <p:cNvPr id="16" name="Zástupný symbol pro text 15"/>
          <p:cNvSpPr>
            <a:spLocks noGrp="1"/>
          </p:cNvSpPr>
          <p:nvPr>
            <p:ph type="body" sz="quarter" idx="10"/>
          </p:nvPr>
        </p:nvSpPr>
        <p:spPr>
          <a:xfrm>
            <a:off x="819150" y="4352925"/>
            <a:ext cx="6372225" cy="323850"/>
          </a:xfrm>
        </p:spPr>
        <p:txBody>
          <a:bodyPr/>
          <a:lstStyle>
            <a:lvl1pPr>
              <a:buNone/>
              <a:defRPr sz="2000" b="1">
                <a:solidFill>
                  <a:srgbClr val="7AC143"/>
                </a:solidFill>
              </a:defRPr>
            </a:lvl1pPr>
          </a:lstStyle>
          <a:p>
            <a:pPr lvl="0"/>
            <a:r>
              <a:rPr lang="cs-CZ" dirty="0" smtClean="0"/>
              <a:t>Klepnutím lze upravit styly předlohy textu.</a:t>
            </a:r>
          </a:p>
        </p:txBody>
      </p:sp>
    </p:spTree>
    <p:extLst>
      <p:ext uri="{BB962C8B-B14F-4D97-AF65-F5344CB8AC3E}">
        <p14:creationId xmlns:p14="http://schemas.microsoft.com/office/powerpoint/2010/main" val="2659065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Image MU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 xmlns:a16="http://schemas.microsoft.com/office/drawing/2014/main" id="{6319AF6D-F060-4957-9980-5C58B744B409}"/>
              </a:ext>
            </a:extLst>
          </p:cNvPr>
          <p:cNvSpPr>
            <a:spLocks noGrp="1"/>
          </p:cNvSpPr>
          <p:nvPr>
            <p:ph type="sldNum" sz="quarter" idx="11"/>
          </p:nvPr>
        </p:nvSpPr>
        <p:spPr/>
        <p:txBody>
          <a:bodyPr/>
          <a:lstStyle>
            <a:lvl1pPr>
              <a:defRPr>
                <a:solidFill>
                  <a:schemeClr val="bg1"/>
                </a:solidFill>
              </a:defRPr>
            </a:lvl1pPr>
          </a:lstStyle>
          <a:p>
            <a:fld id="{AFE3D702-57F1-4CB0-B451-B14F76DC0414}" type="slidenum">
              <a:rPr lang="en-US" smtClean="0">
                <a:solidFill>
                  <a:srgbClr val="F2F2F2"/>
                </a:solidFill>
              </a:rPr>
              <a:pPr/>
              <a:t>‹#›</a:t>
            </a:fld>
            <a:endParaRPr lang="en-US" dirty="0">
              <a:solidFill>
                <a:srgbClr val="F2F2F2"/>
              </a:solidFill>
            </a:endParaRPr>
          </a:p>
        </p:txBody>
      </p:sp>
      <p:sp>
        <p:nvSpPr>
          <p:cNvPr id="3" name="Zástupný symbol pro text 2">
            <a:extLst>
              <a:ext uri="{FF2B5EF4-FFF2-40B4-BE49-F238E27FC236}">
                <a16:creationId xmlns="" xmlns:a16="http://schemas.microsoft.com/office/drawing/2014/main" id="{DA5B2AE9-8589-4FDB-86BF-795C977B00CF}"/>
              </a:ext>
            </a:extLst>
          </p:cNvPr>
          <p:cNvSpPr>
            <a:spLocks noGrp="1"/>
          </p:cNvSpPr>
          <p:nvPr>
            <p:ph type="body" sz="quarter" idx="12" hasCustomPrompt="1"/>
          </p:nvPr>
        </p:nvSpPr>
        <p:spPr>
          <a:xfrm>
            <a:off x="314325" y="2752825"/>
            <a:ext cx="2183431" cy="2685875"/>
          </a:xfrm>
        </p:spPr>
        <p:txBody>
          <a:bodyPr anchor="ctr">
            <a:normAutofit/>
          </a:bodyPr>
          <a:lstStyle>
            <a:lvl1pPr marL="0" indent="0">
              <a:buNone/>
              <a:defRPr sz="1650" b="0"/>
            </a:lvl1pPr>
          </a:lstStyle>
          <a:p>
            <a:pPr lvl="0"/>
            <a:r>
              <a:rPr lang="cs-CZ" dirty="0"/>
              <a:t>Name of </a:t>
            </a:r>
            <a:r>
              <a:rPr lang="cs-CZ" dirty="0" err="1"/>
              <a:t>the</a:t>
            </a:r>
            <a:r>
              <a:rPr lang="cs-CZ" dirty="0"/>
              <a:t> </a:t>
            </a:r>
            <a:r>
              <a:rPr lang="cs-CZ" dirty="0" err="1"/>
              <a:t>presenter</a:t>
            </a:r>
            <a:r>
              <a:rPr lang="cs-CZ" dirty="0"/>
              <a:t> and </a:t>
            </a:r>
            <a:r>
              <a:rPr lang="cs-CZ" dirty="0" err="1"/>
              <a:t>contact</a:t>
            </a:r>
            <a:endParaRPr lang="cs-CZ" dirty="0"/>
          </a:p>
        </p:txBody>
      </p:sp>
      <p:pic>
        <p:nvPicPr>
          <p:cNvPr id="6" name="Obrázek 5">
            <a:extLst>
              <a:ext uri="{FF2B5EF4-FFF2-40B4-BE49-F238E27FC236}">
                <a16:creationId xmlns="" xmlns:a16="http://schemas.microsoft.com/office/drawing/2014/main" id="{92008874-79A5-4DE1-BCF0-36751DC0A1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83649" y="941773"/>
            <a:ext cx="528850" cy="704925"/>
          </a:xfrm>
          <a:prstGeom prst="rect">
            <a:avLst/>
          </a:prstGeom>
        </p:spPr>
      </p:pic>
      <p:pic>
        <p:nvPicPr>
          <p:cNvPr id="10" name="Obrázek 9">
            <a:extLst>
              <a:ext uri="{FF2B5EF4-FFF2-40B4-BE49-F238E27FC236}">
                <a16:creationId xmlns="" xmlns:a16="http://schemas.microsoft.com/office/drawing/2014/main" id="{052C0C8B-E6B3-44D0-A48A-7295275649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36144" y="3743299"/>
            <a:ext cx="490886" cy="704925"/>
          </a:xfrm>
          <a:prstGeom prst="rect">
            <a:avLst/>
          </a:prstGeom>
        </p:spPr>
      </p:pic>
      <p:pic>
        <p:nvPicPr>
          <p:cNvPr id="12" name="Obrázek 11">
            <a:extLst>
              <a:ext uri="{FF2B5EF4-FFF2-40B4-BE49-F238E27FC236}">
                <a16:creationId xmlns="" xmlns:a16="http://schemas.microsoft.com/office/drawing/2014/main" id="{3181E908-6745-4219-BA55-1589016E203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39330" y="3752924"/>
            <a:ext cx="617485" cy="597410"/>
          </a:xfrm>
          <a:prstGeom prst="rect">
            <a:avLst/>
          </a:prstGeom>
        </p:spPr>
      </p:pic>
      <p:pic>
        <p:nvPicPr>
          <p:cNvPr id="14" name="Obrázek 13">
            <a:extLst>
              <a:ext uri="{FF2B5EF4-FFF2-40B4-BE49-F238E27FC236}">
                <a16:creationId xmlns="" xmlns:a16="http://schemas.microsoft.com/office/drawing/2014/main" id="{B5586552-65C1-4EC7-9AB9-DC4F19DD0C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44139" y="5217320"/>
            <a:ext cx="352882" cy="704925"/>
          </a:xfrm>
          <a:prstGeom prst="rect">
            <a:avLst/>
          </a:prstGeom>
        </p:spPr>
      </p:pic>
      <p:pic>
        <p:nvPicPr>
          <p:cNvPr id="16" name="Obrázek 15">
            <a:extLst>
              <a:ext uri="{FF2B5EF4-FFF2-40B4-BE49-F238E27FC236}">
                <a16:creationId xmlns="" xmlns:a16="http://schemas.microsoft.com/office/drawing/2014/main" id="{7A7C1077-A523-46E1-8E41-85BCF30F7B3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18084" y="2501473"/>
            <a:ext cx="604994" cy="502704"/>
          </a:xfrm>
          <a:prstGeom prst="rect">
            <a:avLst/>
          </a:prstGeom>
          <a:noFill/>
          <a:ln>
            <a:noFill/>
          </a:ln>
        </p:spPr>
      </p:pic>
    </p:spTree>
    <p:extLst>
      <p:ext uri="{BB962C8B-B14F-4D97-AF65-F5344CB8AC3E}">
        <p14:creationId xmlns:p14="http://schemas.microsoft.com/office/powerpoint/2010/main" val="19156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250" fill="hold"/>
                                        <p:tgtEl>
                                          <p:spTgt spid="16"/>
                                        </p:tgtEl>
                                        <p:attrNameLst>
                                          <p:attrName>ppt_w</p:attrName>
                                        </p:attrNameLst>
                                      </p:cBhvr>
                                      <p:tavLst>
                                        <p:tav tm="0">
                                          <p:val>
                                            <p:fltVal val="0"/>
                                          </p:val>
                                        </p:tav>
                                        <p:tav tm="100000">
                                          <p:val>
                                            <p:strVal val="#ppt_w"/>
                                          </p:val>
                                        </p:tav>
                                      </p:tavLst>
                                    </p:anim>
                                    <p:anim calcmode="lin" valueType="num">
                                      <p:cBhvr>
                                        <p:cTn id="14" dur="250" fill="hold"/>
                                        <p:tgtEl>
                                          <p:spTgt spid="16"/>
                                        </p:tgtEl>
                                        <p:attrNameLst>
                                          <p:attrName>ppt_h</p:attrName>
                                        </p:attrNameLst>
                                      </p:cBhvr>
                                      <p:tavLst>
                                        <p:tav tm="0">
                                          <p:val>
                                            <p:fltVal val="0"/>
                                          </p:val>
                                        </p:tav>
                                        <p:tav tm="100000">
                                          <p:val>
                                            <p:strVal val="#ppt_h"/>
                                          </p:val>
                                        </p:tav>
                                      </p:tavLst>
                                    </p:anim>
                                    <p:animEffect transition="in" filter="fade">
                                      <p:cBhvr>
                                        <p:cTn id="15" dur="250"/>
                                        <p:tgtEl>
                                          <p:spTgt spid="1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ppt_w</p:attrName>
                                        </p:attrNameLst>
                                      </p:cBhvr>
                                      <p:tavLst>
                                        <p:tav tm="0">
                                          <p:val>
                                            <p:fltVal val="0"/>
                                          </p:val>
                                        </p:tav>
                                        <p:tav tm="100000">
                                          <p:val>
                                            <p:strVal val="#ppt_w"/>
                                          </p:val>
                                        </p:tav>
                                      </p:tavLst>
                                    </p:anim>
                                    <p:anim calcmode="lin" valueType="num">
                                      <p:cBhvr>
                                        <p:cTn id="20" dur="250" fill="hold"/>
                                        <p:tgtEl>
                                          <p:spTgt spid="10"/>
                                        </p:tgtEl>
                                        <p:attrNameLst>
                                          <p:attrName>ppt_h</p:attrName>
                                        </p:attrNameLst>
                                      </p:cBhvr>
                                      <p:tavLst>
                                        <p:tav tm="0">
                                          <p:val>
                                            <p:fltVal val="0"/>
                                          </p:val>
                                        </p:tav>
                                        <p:tav tm="100000">
                                          <p:val>
                                            <p:strVal val="#ppt_h"/>
                                          </p:val>
                                        </p:tav>
                                      </p:tavLst>
                                    </p:anim>
                                    <p:animEffect transition="in" filter="fade">
                                      <p:cBhvr>
                                        <p:cTn id="21" dur="250"/>
                                        <p:tgtEl>
                                          <p:spTgt spid="10"/>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50" fill="hold"/>
                                        <p:tgtEl>
                                          <p:spTgt spid="12"/>
                                        </p:tgtEl>
                                        <p:attrNameLst>
                                          <p:attrName>ppt_w</p:attrName>
                                        </p:attrNameLst>
                                      </p:cBhvr>
                                      <p:tavLst>
                                        <p:tav tm="0">
                                          <p:val>
                                            <p:fltVal val="0"/>
                                          </p:val>
                                        </p:tav>
                                        <p:tav tm="100000">
                                          <p:val>
                                            <p:strVal val="#ppt_w"/>
                                          </p:val>
                                        </p:tav>
                                      </p:tavLst>
                                    </p:anim>
                                    <p:anim calcmode="lin" valueType="num">
                                      <p:cBhvr>
                                        <p:cTn id="32" dur="250" fill="hold"/>
                                        <p:tgtEl>
                                          <p:spTgt spid="12"/>
                                        </p:tgtEl>
                                        <p:attrNameLst>
                                          <p:attrName>ppt_h</p:attrName>
                                        </p:attrNameLst>
                                      </p:cBhvr>
                                      <p:tavLst>
                                        <p:tav tm="0">
                                          <p:val>
                                            <p:fltVal val="0"/>
                                          </p:val>
                                        </p:tav>
                                        <p:tav tm="100000">
                                          <p:val>
                                            <p:strVal val="#ppt_h"/>
                                          </p:val>
                                        </p:tav>
                                      </p:tavLst>
                                    </p:anim>
                                    <p:animEffect transition="in" filter="fade">
                                      <p:cBhvr>
                                        <p:cTn id="3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47589" t="-73624" r="20346" b="21391"/>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000000"/>
              </a:solidFill>
              <a:ea typeface="ＭＳ Ｐゴシック" panose="020B0600070205080204" pitchFamily="34" charset="-128"/>
            </a:endParaRPr>
          </a:p>
        </p:txBody>
      </p:sp>
      <p:pic>
        <p:nvPicPr>
          <p:cNvPr id="5" name="Picture 24" descr="logo+napis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descr="partner_logo_3_en"/>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27850" y="596900"/>
            <a:ext cx="18605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3488389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69F21964-D134-4ACA-99F1-B803D3305DA6}" type="slidenum">
              <a:rPr lang="cs-CZ"/>
              <a:pPr>
                <a:defRPr/>
              </a:pPr>
              <a:t>‹#›</a:t>
            </a:fld>
            <a:endParaRPr lang="cs-CZ">
              <a:solidFill>
                <a:srgbClr val="E1F0D2"/>
              </a:solidFill>
            </a:endParaRPr>
          </a:p>
        </p:txBody>
      </p:sp>
    </p:spTree>
    <p:extLst>
      <p:ext uri="{BB962C8B-B14F-4D97-AF65-F5344CB8AC3E}">
        <p14:creationId xmlns:p14="http://schemas.microsoft.com/office/powerpoint/2010/main" val="17066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3"/>
          <p:cNvSpPr>
            <a:spLocks noGrp="1" noChangeArrowheads="1"/>
          </p:cNvSpPr>
          <p:nvPr>
            <p:ph type="sldNum" sz="quarter" idx="10"/>
          </p:nvPr>
        </p:nvSpPr>
        <p:spPr/>
        <p:txBody>
          <a:bodyPr/>
          <a:lstStyle>
            <a:lvl1pPr>
              <a:defRPr>
                <a:latin typeface="Arial" panose="020B0604020202020204" pitchFamily="34" charset="0"/>
                <a:ea typeface="+mn-ea"/>
                <a:cs typeface="+mn-cs"/>
              </a:defRPr>
            </a:lvl1pPr>
          </a:lstStyle>
          <a:p>
            <a:pPr>
              <a:defRPr/>
            </a:pPr>
            <a:fld id="{44180FC9-1B0C-4B67-963C-2981C944E0BE}" type="slidenum">
              <a:rPr lang="cs-CZ"/>
              <a:pPr>
                <a:defRPr/>
              </a:pPr>
              <a:t>‹#›</a:t>
            </a:fld>
            <a:endParaRPr lang="cs-CZ">
              <a:solidFill>
                <a:srgbClr val="E1F0D2"/>
              </a:solidFill>
            </a:endParaRPr>
          </a:p>
        </p:txBody>
      </p:sp>
    </p:spTree>
    <p:extLst>
      <p:ext uri="{BB962C8B-B14F-4D97-AF65-F5344CB8AC3E}">
        <p14:creationId xmlns:p14="http://schemas.microsoft.com/office/powerpoint/2010/main" val="114970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0.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0.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endParaRPr lang="cs-CZ" altLang="cs-CZ" smtClean="0"/>
          </a:p>
        </p:txBody>
      </p:sp>
      <p:sp>
        <p:nvSpPr>
          <p:cNvPr id="1027"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smtClean="0"/>
              <a:t>Klepnutím lze upravit styl předlohy nadpisů.</a:t>
            </a:r>
          </a:p>
        </p:txBody>
      </p:sp>
      <p:sp>
        <p:nvSpPr>
          <p:cNvPr id="1028"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pic>
        <p:nvPicPr>
          <p:cNvPr id="1029" name="Picture 25" descr="CEITEC_logo_pos"/>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7"/>
          <p:cNvSpPr>
            <a:spLocks noChangeArrowheads="1"/>
          </p:cNvSpPr>
          <p:nvPr/>
        </p:nvSpPr>
        <p:spPr bwMode="auto">
          <a:xfrm>
            <a:off x="-996950" y="6419850"/>
            <a:ext cx="14398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fld id="{D43C00B0-9EE4-424B-A488-BC02F0A146F8}" type="slidenum">
              <a:rPr lang="cs-CZ" altLang="cs-CZ" sz="1300" b="1" smtClean="0">
                <a:solidFill>
                  <a:schemeClr val="bg1"/>
                </a:solidFill>
              </a:rPr>
              <a:pPr algn="r" eaLnBrk="1" hangingPunct="1">
                <a:defRPr/>
              </a:pPr>
              <a:t>‹#›</a:t>
            </a:fld>
            <a:endParaRPr lang="cs-CZ" altLang="cs-CZ" sz="1300" smtClean="0">
              <a:solidFill>
                <a:schemeClr val="bg1"/>
              </a:solidFill>
            </a:endParaRPr>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3" r:id="rId3"/>
    <p:sldLayoutId id="2147486694" r:id="rId4"/>
    <p:sldLayoutId id="2147486695" r:id="rId5"/>
    <p:sldLayoutId id="2147486698" r:id="rId6"/>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200">
          <a:solidFill>
            <a:srgbClr val="7AC143"/>
          </a:solidFill>
          <a:latin typeface="+mj-lt"/>
          <a:ea typeface="+mj-ea"/>
          <a:cs typeface="+mj-cs"/>
        </a:defRPr>
      </a:lvl1pPr>
      <a:lvl2pPr algn="l" rtl="0" eaLnBrk="0" fontAlgn="base" hangingPunct="0">
        <a:lnSpc>
          <a:spcPct val="90000"/>
        </a:lnSpc>
        <a:spcBef>
          <a:spcPct val="0"/>
        </a:spcBef>
        <a:spcAft>
          <a:spcPct val="0"/>
        </a:spcAft>
        <a:defRPr sz="3200">
          <a:solidFill>
            <a:srgbClr val="7AC143"/>
          </a:solidFill>
          <a:latin typeface="Arial" charset="0"/>
        </a:defRPr>
      </a:lvl2pPr>
      <a:lvl3pPr algn="l" rtl="0" eaLnBrk="0" fontAlgn="base" hangingPunct="0">
        <a:lnSpc>
          <a:spcPct val="90000"/>
        </a:lnSpc>
        <a:spcBef>
          <a:spcPct val="0"/>
        </a:spcBef>
        <a:spcAft>
          <a:spcPct val="0"/>
        </a:spcAft>
        <a:defRPr sz="3200">
          <a:solidFill>
            <a:srgbClr val="7AC143"/>
          </a:solidFill>
          <a:latin typeface="Arial" charset="0"/>
        </a:defRPr>
      </a:lvl3pPr>
      <a:lvl4pPr algn="l" rtl="0" eaLnBrk="0" fontAlgn="base" hangingPunct="0">
        <a:lnSpc>
          <a:spcPct val="90000"/>
        </a:lnSpc>
        <a:spcBef>
          <a:spcPct val="0"/>
        </a:spcBef>
        <a:spcAft>
          <a:spcPct val="0"/>
        </a:spcAft>
        <a:defRPr sz="3200">
          <a:solidFill>
            <a:srgbClr val="7AC143"/>
          </a:solidFill>
          <a:latin typeface="Arial" charset="0"/>
        </a:defRPr>
      </a:lvl4pPr>
      <a:lvl5pPr algn="l" rtl="0" eaLnBrk="0" fontAlgn="base" hangingPunct="0">
        <a:lnSpc>
          <a:spcPct val="90000"/>
        </a:lnSpc>
        <a:spcBef>
          <a:spcPct val="0"/>
        </a:spcBef>
        <a:spcAft>
          <a:spcPct val="0"/>
        </a:spcAft>
        <a:defRPr sz="3200">
          <a:solidFill>
            <a:srgbClr val="7AC143"/>
          </a:solidFill>
          <a:latin typeface="Arial"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808080"/>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808080"/>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808080"/>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808080"/>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0"/>
          <p:cNvSpPr>
            <a:spLocks noChangeArrowheads="1"/>
          </p:cNvSpPr>
          <p:nvPr userDrawn="1"/>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endParaRPr lang="en-US" altLang="en-US">
              <a:solidFill>
                <a:srgbClr val="000000"/>
              </a:solidFill>
              <a:ea typeface="ＭＳ Ｐゴシック" panose="020B0600070205080204" pitchFamily="34" charset="-128"/>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eaLnBrk="1" hangingPunct="1">
              <a:defRPr sz="1300" b="1">
                <a:solidFill>
                  <a:srgbClr val="FFFFFF"/>
                </a:solidFill>
                <a:latin typeface="Arial" charset="0"/>
                <a:ea typeface="ＭＳ Ｐゴシック" charset="0"/>
                <a:cs typeface="ＭＳ Ｐゴシック" charset="0"/>
              </a:defRPr>
            </a:lvl1pPr>
          </a:lstStyle>
          <a:p>
            <a:pPr>
              <a:defRPr/>
            </a:pPr>
            <a:fld id="{E84AA3D9-8DB7-4E49-93FE-310DEA432C21}" type="slidenum">
              <a:rPr lang="cs-CZ"/>
              <a:pPr>
                <a:defRPr/>
              </a:pPr>
              <a:t>‹#›</a:t>
            </a:fld>
            <a:endParaRPr lang="cs-CZ">
              <a:solidFill>
                <a:srgbClr val="E1F0D2"/>
              </a:solidFill>
            </a:endParaRPr>
          </a:p>
        </p:txBody>
      </p:sp>
      <p:sp>
        <p:nvSpPr>
          <p:cNvPr id="5124"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en-US" smtClean="0"/>
              <a:t>Klepnutím lze upravit styl předlohy nadpisů.</a:t>
            </a:r>
          </a:p>
        </p:txBody>
      </p:sp>
      <p:sp>
        <p:nvSpPr>
          <p:cNvPr id="5125"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pic>
        <p:nvPicPr>
          <p:cNvPr id="5126" name="Picture 25" descr="CEITEC_logo_pos"/>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699" r:id="rId1"/>
    <p:sldLayoutId id="2147486700" r:id="rId2"/>
    <p:sldLayoutId id="2147486701" r:id="rId3"/>
    <p:sldLayoutId id="2147486702" r:id="rId4"/>
    <p:sldLayoutId id="2147486703" r:id="rId5"/>
    <p:sldLayoutId id="2147486704" r:id="rId6"/>
    <p:sldLayoutId id="2147486705" r:id="rId7"/>
    <p:sldLayoutId id="2147486706" r:id="rId8"/>
    <p:sldLayoutId id="2147486707" r:id="rId9"/>
    <p:sldLayoutId id="2147486708" r:id="rId10"/>
    <p:sldLayoutId id="2147486709" r:id="rId11"/>
    <p:sldLayoutId id="2147486710" r:id="rId12"/>
    <p:sldLayoutId id="2147486711" r:id="rId13"/>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ea typeface="ＭＳ Ｐゴシック" charset="0"/>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ea typeface="ＭＳ Ｐゴシック" charset="0"/>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ea typeface="ＭＳ Ｐゴシック" charset="0"/>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ea typeface="ＭＳ Ｐゴシック" charset="0"/>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0"/>
          <p:cNvSpPr>
            <a:spLocks noChangeArrowheads="1"/>
          </p:cNvSpPr>
          <p:nvPr userDrawn="1"/>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endParaRPr lang="en-US" altLang="en-US" smtClean="0">
              <a:solidFill>
                <a:srgbClr val="000000"/>
              </a:solidFill>
              <a:ea typeface="ＭＳ Ｐゴシック" panose="020B0600070205080204" pitchFamily="34" charset="-128"/>
              <a:cs typeface="Arial" panose="020B0604020202020204" pitchFamily="34" charset="0"/>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eaLnBrk="1" hangingPunct="1">
              <a:defRPr sz="1300" b="1">
                <a:solidFill>
                  <a:srgbClr val="FFFFFF"/>
                </a:solidFill>
                <a:latin typeface="Arial" charset="0"/>
                <a:ea typeface="ＭＳ Ｐゴシック" charset="0"/>
                <a:cs typeface="Arial" charset="0"/>
              </a:defRPr>
            </a:lvl1pPr>
          </a:lstStyle>
          <a:p>
            <a:pPr>
              <a:defRPr/>
            </a:pPr>
            <a:fld id="{4BEA9D24-C209-424F-A6E7-B825FF29CAFB}" type="slidenum">
              <a:rPr lang="cs-CZ"/>
              <a:pPr>
                <a:defRPr/>
              </a:pPr>
              <a:t>‹#›</a:t>
            </a:fld>
            <a:endParaRPr lang="cs-CZ">
              <a:solidFill>
                <a:srgbClr val="E1F0D2"/>
              </a:solidFill>
            </a:endParaRPr>
          </a:p>
        </p:txBody>
      </p:sp>
      <p:sp>
        <p:nvSpPr>
          <p:cNvPr id="32772"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en-US" smtClean="0"/>
              <a:t>Klepnutím lze upravit styl předlohy nadpisů.</a:t>
            </a:r>
          </a:p>
        </p:txBody>
      </p:sp>
      <p:sp>
        <p:nvSpPr>
          <p:cNvPr id="32773"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pic>
        <p:nvPicPr>
          <p:cNvPr id="32774" name="Picture 25" descr="CEITEC_logo_pos"/>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24" r:id="rId1"/>
    <p:sldLayoutId id="2147486725" r:id="rId2"/>
    <p:sldLayoutId id="2147486726" r:id="rId3"/>
    <p:sldLayoutId id="2147486727" r:id="rId4"/>
    <p:sldLayoutId id="2147486728" r:id="rId5"/>
    <p:sldLayoutId id="2147486729" r:id="rId6"/>
    <p:sldLayoutId id="2147486730" r:id="rId7"/>
    <p:sldLayoutId id="2147486731" r:id="rId8"/>
    <p:sldLayoutId id="2147486732" r:id="rId9"/>
    <p:sldLayoutId id="2147486733" r:id="rId10"/>
    <p:sldLayoutId id="2147486734" r:id="rId11"/>
    <p:sldLayoutId id="2147486735" r:id="rId12"/>
    <p:sldLayoutId id="2147486770" r:id="rId13"/>
    <p:sldLayoutId id="2147486771" r:id="rId14"/>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ea typeface="ＭＳ Ｐゴシック" charset="0"/>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ea typeface="ＭＳ Ｐゴシック" charset="0"/>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ea typeface="ＭＳ Ｐゴシック" charset="0"/>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ea typeface="ＭＳ Ｐゴシック" charset="0"/>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Zástupný symbol pro nadpis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en-US" smtClean="0"/>
              <a:t>Kliknutím lze upravit styl.</a:t>
            </a:r>
          </a:p>
        </p:txBody>
      </p:sp>
      <p:sp>
        <p:nvSpPr>
          <p:cNvPr id="46083" name="Zástupný symbol pro text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smtClean="0"/>
              <a:t>Kliknutím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 name="Zástupný symbol pro datum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D972578D-FA24-48D6-B2C0-38CA31F0D2CC}" type="datetimeFigureOut">
              <a:rPr lang="cs-CZ"/>
              <a:pPr>
                <a:defRPr/>
              </a:pPr>
              <a:t>19.08.2019</a:t>
            </a:fld>
            <a:endParaRPr lang="cs-CZ" dirty="0"/>
          </a:p>
        </p:txBody>
      </p:sp>
      <p:sp>
        <p:nvSpPr>
          <p:cNvPr id="5" name="Zástupný symbol pro zápatí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cs-CZ"/>
          </a:p>
        </p:txBody>
      </p:sp>
      <p:sp>
        <p:nvSpPr>
          <p:cNvPr id="6" name="Zástupný symbol pro číslo snímku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defRPr>
            </a:lvl1pPr>
          </a:lstStyle>
          <a:p>
            <a:pPr>
              <a:defRPr/>
            </a:pPr>
            <a:fld id="{8A0414F7-439B-4F7F-A0D5-45E353CAE00E}"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6736" r:id="rId1"/>
    <p:sldLayoutId id="2147486737" r:id="rId2"/>
    <p:sldLayoutId id="2147486738" r:id="rId3"/>
    <p:sldLayoutId id="2147486739" r:id="rId4"/>
    <p:sldLayoutId id="2147486740" r:id="rId5"/>
    <p:sldLayoutId id="2147486741" r:id="rId6"/>
    <p:sldLayoutId id="2147486742" r:id="rId7"/>
    <p:sldLayoutId id="2147486743" r:id="rId8"/>
    <p:sldLayoutId id="2147486744" r:id="rId9"/>
    <p:sldLayoutId id="2147486745" r:id="rId10"/>
    <p:sldLayoutId id="214748674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en-US" smtClean="0"/>
              <a:t>Kliknutím lze upravit styl.</a:t>
            </a:r>
            <a:endParaRPr lang="en-US" altLang="en-US" smtClean="0"/>
          </a:p>
        </p:txBody>
      </p:sp>
      <p:sp>
        <p:nvSpPr>
          <p:cNvPr id="7168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smtClean="0"/>
              <a:t>Kliknutím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endParaRPr lang="en-US" alt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D9974050-D504-4524-AB94-62621CE7E9AC}" type="datetimeFigureOut">
              <a:rPr lang="en-US"/>
              <a:pPr>
                <a:defRPr/>
              </a:pPr>
              <a:t>8/19/2019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7EA73485-0ACC-4927-AE60-38AC1F39AE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59" r:id="rId1"/>
    <p:sldLayoutId id="2147486760" r:id="rId2"/>
    <p:sldLayoutId id="2147486761" r:id="rId3"/>
    <p:sldLayoutId id="2147486762" r:id="rId4"/>
    <p:sldLayoutId id="2147486763" r:id="rId5"/>
    <p:sldLayoutId id="2147486764" r:id="rId6"/>
    <p:sldLayoutId id="2147486765" r:id="rId7"/>
    <p:sldLayoutId id="2147486766" r:id="rId8"/>
    <p:sldLayoutId id="2147486767" r:id="rId9"/>
    <p:sldLayoutId id="2147486768" r:id="rId10"/>
    <p:sldLayoutId id="214748676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706" name="Rectangle 20"/>
          <p:cNvSpPr>
            <a:spLocks noChangeArrowheads="1"/>
          </p:cNvSpPr>
          <p:nvPr userDrawn="1"/>
        </p:nvSpPr>
        <p:spPr bwMode="auto">
          <a:xfrm>
            <a:off x="0" y="6502400"/>
            <a:ext cx="582613" cy="269875"/>
          </a:xfrm>
          <a:prstGeom prst="rect">
            <a:avLst/>
          </a:prstGeom>
          <a:solidFill>
            <a:srgbClr val="69BE28"/>
          </a:solidFill>
          <a:ln>
            <a:noFill/>
          </a:ln>
          <a:extLst/>
        </p:spPr>
        <p:txBody>
          <a:bodyPr wrap="none" anchor="ctr"/>
          <a:lstStyle/>
          <a:p>
            <a:pPr algn="r" eaLnBrk="1" hangingPunct="1">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300" b="1">
                <a:solidFill>
                  <a:srgbClr val="FFFFFF"/>
                </a:solidFill>
              </a:defRPr>
            </a:lvl1pPr>
          </a:lstStyle>
          <a:p>
            <a:pPr eaLnBrk="1" hangingPunct="1"/>
            <a:fld id="{903C1FB2-89B6-BB4F-B472-86EB8F0979D1}" type="slidenum">
              <a:rPr lang="cs-CZ" altLang="en-US">
                <a:latin typeface="Arial" charset="0"/>
                <a:ea typeface="ＭＳ Ｐゴシック" charset="-128"/>
              </a:rPr>
              <a:pPr eaLnBrk="1" hangingPunct="1"/>
              <a:t>‹#›</a:t>
            </a:fld>
            <a:endParaRPr lang="cs-CZ" altLang="en-US">
              <a:solidFill>
                <a:srgbClr val="E1F0D2"/>
              </a:solidFill>
              <a:latin typeface="Arial" charset="0"/>
              <a:ea typeface="ＭＳ Ｐゴシック" charset="-128"/>
            </a:endParaRPr>
          </a:p>
        </p:txBody>
      </p:sp>
      <p:sp>
        <p:nvSpPr>
          <p:cNvPr id="12292"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cs-CZ" altLang="en-US"/>
              <a:t>Klepnutím lze upravit styl předlohy nadpisů.</a:t>
            </a:r>
          </a:p>
        </p:txBody>
      </p:sp>
      <p:sp>
        <p:nvSpPr>
          <p:cNvPr id="12293"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pic>
        <p:nvPicPr>
          <p:cNvPr id="12294" name="Picture 25" descr="CEITEC_logo_po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129282"/>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 id="2147486784" r:id="rId12"/>
    <p:sldLayoutId id="2147486785" r:id="rId13"/>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p:titleStyle>
    <p:bodyStyle>
      <a:lvl1pPr marL="342900" indent="-342900" algn="l" rtl="0" eaLnBrk="0" fontAlgn="base" hangingPunct="0">
        <a:spcBef>
          <a:spcPct val="20000"/>
        </a:spcBef>
        <a:spcAft>
          <a:spcPct val="0"/>
        </a:spcAft>
        <a:buClr>
          <a:srgbClr val="69BE28"/>
        </a:buClr>
        <a:buSzPct val="75000"/>
        <a:buFont typeface="Wingdings" charset="2"/>
        <a:buChar char="§"/>
        <a:defRPr sz="2800">
          <a:solidFill>
            <a:srgbClr val="29292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charset="2"/>
        <a:buChar char="§"/>
        <a:defRPr sz="2400">
          <a:solidFill>
            <a:srgbClr val="292929"/>
          </a:solidFill>
          <a:latin typeface="+mn-lt"/>
          <a:ea typeface="ＭＳ Ｐゴシック" charset="0"/>
        </a:defRPr>
      </a:lvl2pPr>
      <a:lvl3pPr marL="1143000" indent="-228600" algn="l" rtl="0" eaLnBrk="0" fontAlgn="base" hangingPunct="0">
        <a:spcBef>
          <a:spcPct val="20000"/>
        </a:spcBef>
        <a:spcAft>
          <a:spcPct val="0"/>
        </a:spcAft>
        <a:buClr>
          <a:srgbClr val="69BE28"/>
        </a:buClr>
        <a:buSzPct val="75000"/>
        <a:buFont typeface="Wingdings" charset="2"/>
        <a:buChar char="§"/>
        <a:defRPr sz="2000">
          <a:solidFill>
            <a:srgbClr val="292929"/>
          </a:solidFill>
          <a:latin typeface="+mn-lt"/>
          <a:ea typeface="ＭＳ Ｐゴシック" charset="0"/>
        </a:defRPr>
      </a:lvl3pPr>
      <a:lvl4pPr marL="1600200" indent="-228600" algn="l" rtl="0" eaLnBrk="0" fontAlgn="base" hangingPunct="0">
        <a:spcBef>
          <a:spcPct val="20000"/>
        </a:spcBef>
        <a:spcAft>
          <a:spcPct val="0"/>
        </a:spcAft>
        <a:buClr>
          <a:srgbClr val="69BE28"/>
        </a:buClr>
        <a:buSzPct val="75000"/>
        <a:buFont typeface="Wingdings" charset="2"/>
        <a:buChar char="§"/>
        <a:defRPr>
          <a:solidFill>
            <a:srgbClr val="292929"/>
          </a:solidFill>
          <a:latin typeface="+mn-lt"/>
          <a:ea typeface="ＭＳ Ｐゴシック" charset="0"/>
        </a:defRPr>
      </a:lvl4pPr>
      <a:lvl5pPr marL="2057400" indent="-228600" algn="l" rtl="0" eaLnBrk="0" fontAlgn="base" hangingPunct="0">
        <a:spcBef>
          <a:spcPct val="20000"/>
        </a:spcBef>
        <a:spcAft>
          <a:spcPct val="0"/>
        </a:spcAft>
        <a:buClr>
          <a:srgbClr val="69BE28"/>
        </a:buClr>
        <a:buSzPct val="75000"/>
        <a:buFont typeface="Wingdings" charset="2"/>
        <a:buChar char="§"/>
        <a:defRPr sz="1600">
          <a:solidFill>
            <a:srgbClr val="292929"/>
          </a:solidFill>
          <a:latin typeface="+mn-lt"/>
          <a:ea typeface="ＭＳ Ｐゴシック" charset="0"/>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26.xml"/><Relationship Id="rId5" Type="http://schemas.openxmlformats.org/officeDocument/2006/relationships/image" Target="../media/image35.jp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gif"/><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5.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image" Target="../media/image24.pn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6.xml"/><Relationship Id="rId5" Type="http://schemas.openxmlformats.org/officeDocument/2006/relationships/image" Target="../media/image24.pn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92.jpeg"/><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24.png"/><Relationship Id="rId2" Type="http://schemas.openxmlformats.org/officeDocument/2006/relationships/image" Target="../media/image93.jpeg"/><Relationship Id="rId1" Type="http://schemas.openxmlformats.org/officeDocument/2006/relationships/slideLayout" Target="../slideLayouts/slideLayout21.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8.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image" Target="../media/image99.jpeg"/><Relationship Id="rId1" Type="http://schemas.openxmlformats.org/officeDocument/2006/relationships/slideLayout" Target="../slideLayouts/slideLayout23.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24.png"/><Relationship Id="rId2" Type="http://schemas.openxmlformats.org/officeDocument/2006/relationships/image" Target="../media/image106.jpeg"/><Relationship Id="rId1" Type="http://schemas.openxmlformats.org/officeDocument/2006/relationships/slideLayout" Target="../slideLayouts/slideLayout2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114.png"/><Relationship Id="rId4" Type="http://schemas.openxmlformats.org/officeDocument/2006/relationships/image" Target="../media/image113.jpeg"/></Relationships>
</file>

<file path=ppt/slides/_rels/slide3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24.png"/><Relationship Id="rId2" Type="http://schemas.openxmlformats.org/officeDocument/2006/relationships/image" Target="../media/image115.png"/><Relationship Id="rId1" Type="http://schemas.openxmlformats.org/officeDocument/2006/relationships/slideLayout" Target="../slideLayouts/slideLayout2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126.jpe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8.emf"/><Relationship Id="rId1" Type="http://schemas.openxmlformats.org/officeDocument/2006/relationships/slideLayout" Target="../slideLayouts/slideLayout21.xml"/><Relationship Id="rId5" Type="http://schemas.openxmlformats.org/officeDocument/2006/relationships/hyperlink" Target="https://link.springer.com/journal/11192/112/1/page/1" TargetMode="External"/><Relationship Id="rId4" Type="http://schemas.openxmlformats.org/officeDocument/2006/relationships/hyperlink" Target="https://link.springer.com/journal/11192"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hyperlink" Target="http://logodatabases.com/stanford-university-logo.html/stanford-university-seal" TargetMode="External"/><Relationship Id="rId3" Type="http://schemas.openxmlformats.org/officeDocument/2006/relationships/image" Target="../media/image130.png"/><Relationship Id="rId7" Type="http://schemas.openxmlformats.org/officeDocument/2006/relationships/image" Target="../media/image134.jpeg"/><Relationship Id="rId12" Type="http://schemas.openxmlformats.org/officeDocument/2006/relationships/image" Target="../media/image139.jpeg"/><Relationship Id="rId17" Type="http://schemas.openxmlformats.org/officeDocument/2006/relationships/image" Target="../media/image24.png"/><Relationship Id="rId2" Type="http://schemas.openxmlformats.org/officeDocument/2006/relationships/image" Target="../media/image129.png"/><Relationship Id="rId16" Type="http://schemas.openxmlformats.org/officeDocument/2006/relationships/image" Target="../media/image141.png"/><Relationship Id="rId1" Type="http://schemas.openxmlformats.org/officeDocument/2006/relationships/slideLayout" Target="../slideLayouts/slideLayout21.xml"/><Relationship Id="rId6" Type="http://schemas.openxmlformats.org/officeDocument/2006/relationships/image" Target="../media/image133.jpeg"/><Relationship Id="rId11" Type="http://schemas.openxmlformats.org/officeDocument/2006/relationships/image" Target="../media/image138.jpeg"/><Relationship Id="rId5" Type="http://schemas.openxmlformats.org/officeDocument/2006/relationships/image" Target="../media/image132.jpeg"/><Relationship Id="rId15" Type="http://schemas.openxmlformats.org/officeDocument/2006/relationships/hyperlink" Target="http://ucpa.ucsd.edu/img/guidelines/gl-4-seal.png" TargetMode="External"/><Relationship Id="rId10" Type="http://schemas.openxmlformats.org/officeDocument/2006/relationships/image" Target="../media/image137.jpe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42.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35.jpg"/><Relationship Id="rId4" Type="http://schemas.openxmlformats.org/officeDocument/2006/relationships/image" Target="../media/image143.jpeg"/></Relationships>
</file>

<file path=ppt/slides/_rels/slide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47.jpe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 Type="http://schemas.openxmlformats.org/officeDocument/2006/relationships/notesSlide" Target="../notesSlides/notesSlide12.xml"/><Relationship Id="rId16" Type="http://schemas.openxmlformats.org/officeDocument/2006/relationships/image" Target="../media/image164.png"/><Relationship Id="rId1" Type="http://schemas.openxmlformats.org/officeDocument/2006/relationships/slideLayout" Target="../slideLayouts/slideLayout3.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6.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80.jpeg"/><Relationship Id="rId3" Type="http://schemas.openxmlformats.org/officeDocument/2006/relationships/image" Target="../media/image170.jpeg"/><Relationship Id="rId7" Type="http://schemas.openxmlformats.org/officeDocument/2006/relationships/image" Target="../media/image174.jpeg"/><Relationship Id="rId12" Type="http://schemas.openxmlformats.org/officeDocument/2006/relationships/image" Target="../media/image179.jpeg"/><Relationship Id="rId2" Type="http://schemas.openxmlformats.org/officeDocument/2006/relationships/image" Target="../media/image169.png"/><Relationship Id="rId1" Type="http://schemas.openxmlformats.org/officeDocument/2006/relationships/slideLayout" Target="../slideLayouts/slideLayout21.xml"/><Relationship Id="rId6" Type="http://schemas.openxmlformats.org/officeDocument/2006/relationships/image" Target="../media/image173.jpeg"/><Relationship Id="rId11" Type="http://schemas.openxmlformats.org/officeDocument/2006/relationships/image" Target="../media/image178.png"/><Relationship Id="rId5" Type="http://schemas.openxmlformats.org/officeDocument/2006/relationships/image" Target="../media/image172.jpeg"/><Relationship Id="rId10" Type="http://schemas.openxmlformats.org/officeDocument/2006/relationships/image" Target="../media/image177.jpeg"/><Relationship Id="rId4" Type="http://schemas.openxmlformats.org/officeDocument/2006/relationships/image" Target="../media/image171.jpeg"/><Relationship Id="rId9" Type="http://schemas.openxmlformats.org/officeDocument/2006/relationships/image" Target="../media/image176.jpeg"/><Relationship Id="rId14" Type="http://schemas.openxmlformats.org/officeDocument/2006/relationships/image" Target="../media/image181.jpeg"/></Relationships>
</file>

<file path=ppt/slides/_rels/slide5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Layout" Target="../slideLayouts/slideLayout21.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gif"/></Relationships>
</file>

<file path=ppt/slides/_rels/slide63.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 Type="http://schemas.openxmlformats.org/officeDocument/2006/relationships/notesSlide" Target="../notesSlides/notesSlide17.xml"/><Relationship Id="rId16" Type="http://schemas.openxmlformats.org/officeDocument/2006/relationships/image" Target="../media/image164.png"/><Relationship Id="rId1" Type="http://schemas.openxmlformats.org/officeDocument/2006/relationships/slideLayout" Target="../slideLayouts/slideLayout21.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s>
</file>

<file path=ppt/slides/_rels/slide6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21.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6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0.emf"/><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04.png"/><Relationship Id="rId4" Type="http://schemas.openxmlformats.org/officeDocument/2006/relationships/image" Target="../media/image20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image" Target="../media/image205.jpeg"/><Relationship Id="rId1" Type="http://schemas.openxmlformats.org/officeDocument/2006/relationships/slideLayout" Target="../slideLayouts/slideLayout21.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jpeg"/></Relationships>
</file>

<file path=ppt/slides/_rels/slide71.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09.png"/><Relationship Id="rId7" Type="http://schemas.openxmlformats.org/officeDocument/2006/relationships/image" Target="../media/image215.jpe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214.jpeg"/><Relationship Id="rId5" Type="http://schemas.openxmlformats.org/officeDocument/2006/relationships/image" Target="../media/image213.png"/><Relationship Id="rId10" Type="http://schemas.openxmlformats.org/officeDocument/2006/relationships/image" Target="../media/image165.png"/><Relationship Id="rId4" Type="http://schemas.openxmlformats.org/officeDocument/2006/relationships/image" Target="../media/image212.jpeg"/><Relationship Id="rId9" Type="http://schemas.openxmlformats.org/officeDocument/2006/relationships/image" Target="../media/image217.jpe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4"/>
          <p:cNvSpPr>
            <a:spLocks noChangeArrowheads="1"/>
          </p:cNvSpPr>
          <p:nvPr/>
        </p:nvSpPr>
        <p:spPr bwMode="auto">
          <a:xfrm>
            <a:off x="2050741" y="569723"/>
            <a:ext cx="5076056" cy="502898"/>
          </a:xfrm>
          <a:prstGeom prst="rect">
            <a:avLst/>
          </a:prstGeom>
          <a:noFill/>
          <a:ln>
            <a:noFill/>
          </a:ln>
        </p:spPr>
        <p:txBody>
          <a:bodyPr wrap="none" anchor="ctr"/>
          <a:lstStyle>
            <a:lvl1pPr>
              <a:spcBef>
                <a:spcPct val="20000"/>
              </a:spcBef>
              <a:buClr>
                <a:srgbClr val="69BE28"/>
              </a:buClr>
              <a:buSzPct val="75000"/>
              <a:buFont typeface="Wingdings" charset="2"/>
              <a:buChar char="§"/>
              <a:defRPr sz="2800">
                <a:solidFill>
                  <a:srgbClr val="808080"/>
                </a:solidFill>
                <a:latin typeface="Arial" charset="0"/>
              </a:defRPr>
            </a:lvl1pPr>
            <a:lvl2pPr marL="742950" indent="-285750">
              <a:spcBef>
                <a:spcPct val="20000"/>
              </a:spcBef>
              <a:buClr>
                <a:srgbClr val="69BE28"/>
              </a:buClr>
              <a:buSzPct val="75000"/>
              <a:buFont typeface="Wingdings" charset="2"/>
              <a:buChar char="§"/>
              <a:defRPr sz="2400">
                <a:solidFill>
                  <a:srgbClr val="808080"/>
                </a:solidFill>
                <a:latin typeface="Arial" charset="0"/>
              </a:defRPr>
            </a:lvl2pPr>
            <a:lvl3pPr marL="1143000" indent="-228600">
              <a:spcBef>
                <a:spcPct val="20000"/>
              </a:spcBef>
              <a:buClr>
                <a:srgbClr val="69BE28"/>
              </a:buClr>
              <a:buSzPct val="75000"/>
              <a:buFont typeface="Wingdings" charset="2"/>
              <a:buChar char="§"/>
              <a:defRPr sz="2000">
                <a:solidFill>
                  <a:srgbClr val="808080"/>
                </a:solidFill>
                <a:latin typeface="Arial" charset="0"/>
              </a:defRPr>
            </a:lvl3pPr>
            <a:lvl4pPr marL="1600200" indent="-228600">
              <a:spcBef>
                <a:spcPct val="20000"/>
              </a:spcBef>
              <a:buClr>
                <a:srgbClr val="69BE28"/>
              </a:buClr>
              <a:buSzPct val="75000"/>
              <a:buFont typeface="Wingdings" charset="2"/>
              <a:buChar char="§"/>
              <a:defRPr sz="2000">
                <a:solidFill>
                  <a:srgbClr val="808080"/>
                </a:solidFill>
                <a:latin typeface="Arial" charset="0"/>
              </a:defRPr>
            </a:lvl4pPr>
            <a:lvl5pPr marL="2057400" indent="-228600">
              <a:spcBef>
                <a:spcPct val="20000"/>
              </a:spcBef>
              <a:buClr>
                <a:srgbClr val="69BE28"/>
              </a:buClr>
              <a:buSzPct val="75000"/>
              <a:buFont typeface="Wingdings" charset="2"/>
              <a:buChar char="§"/>
              <a:defRPr sz="1600">
                <a:solidFill>
                  <a:srgbClr val="808080"/>
                </a:solidFill>
                <a:latin typeface="Arial" charset="0"/>
              </a:defRPr>
            </a:lvl5pPr>
            <a:lvl6pPr marL="2514600" indent="-228600" eaLnBrk="0" fontAlgn="base" hangingPunct="0">
              <a:spcBef>
                <a:spcPct val="20000"/>
              </a:spcBef>
              <a:spcAft>
                <a:spcPct val="0"/>
              </a:spcAft>
              <a:buClr>
                <a:srgbClr val="69BE28"/>
              </a:buClr>
              <a:buSzPct val="75000"/>
              <a:buFont typeface="Wingdings" charset="2"/>
              <a:buChar char="§"/>
              <a:defRPr sz="1600">
                <a:solidFill>
                  <a:srgbClr val="808080"/>
                </a:solidFill>
                <a:latin typeface="Arial" charset="0"/>
              </a:defRPr>
            </a:lvl6pPr>
            <a:lvl7pPr marL="2971800" indent="-228600" eaLnBrk="0" fontAlgn="base" hangingPunct="0">
              <a:spcBef>
                <a:spcPct val="20000"/>
              </a:spcBef>
              <a:spcAft>
                <a:spcPct val="0"/>
              </a:spcAft>
              <a:buClr>
                <a:srgbClr val="69BE28"/>
              </a:buClr>
              <a:buSzPct val="75000"/>
              <a:buFont typeface="Wingdings" charset="2"/>
              <a:buChar char="§"/>
              <a:defRPr sz="1600">
                <a:solidFill>
                  <a:srgbClr val="808080"/>
                </a:solidFill>
                <a:latin typeface="Arial" charset="0"/>
              </a:defRPr>
            </a:lvl7pPr>
            <a:lvl8pPr marL="3429000" indent="-228600" eaLnBrk="0" fontAlgn="base" hangingPunct="0">
              <a:spcBef>
                <a:spcPct val="20000"/>
              </a:spcBef>
              <a:spcAft>
                <a:spcPct val="0"/>
              </a:spcAft>
              <a:buClr>
                <a:srgbClr val="69BE28"/>
              </a:buClr>
              <a:buSzPct val="75000"/>
              <a:buFont typeface="Wingdings" charset="2"/>
              <a:buChar char="§"/>
              <a:defRPr sz="1600">
                <a:solidFill>
                  <a:srgbClr val="808080"/>
                </a:solidFill>
                <a:latin typeface="Arial" charset="0"/>
              </a:defRPr>
            </a:lvl8pPr>
            <a:lvl9pPr marL="3886200" indent="-228600" eaLnBrk="0" fontAlgn="base" hangingPunct="0">
              <a:spcBef>
                <a:spcPct val="20000"/>
              </a:spcBef>
              <a:spcAft>
                <a:spcPct val="0"/>
              </a:spcAft>
              <a:buClr>
                <a:srgbClr val="69BE28"/>
              </a:buClr>
              <a:buSzPct val="75000"/>
              <a:buFont typeface="Wingdings" charset="2"/>
              <a:buChar char="§"/>
              <a:defRPr sz="1600">
                <a:solidFill>
                  <a:srgbClr val="808080"/>
                </a:solidFill>
                <a:latin typeface="Arial" charset="0"/>
              </a:defRPr>
            </a:lvl9pPr>
          </a:lstStyle>
          <a:p>
            <a:pPr algn="ctr">
              <a:spcBef>
                <a:spcPct val="0"/>
              </a:spcBef>
              <a:buClrTx/>
              <a:buSzTx/>
              <a:buFontTx/>
              <a:buNone/>
              <a:defRPr/>
            </a:pPr>
            <a:endParaRPr lang="en-US" altLang="en-US" sz="2000" b="1" dirty="0" smtClean="0">
              <a:solidFill>
                <a:schemeClr val="tx1"/>
              </a:solidFill>
            </a:endParaRPr>
          </a:p>
          <a:p>
            <a:pPr marL="0" marR="0">
              <a:lnSpc>
                <a:spcPct val="107000"/>
              </a:lnSpc>
              <a:spcBef>
                <a:spcPts val="0"/>
              </a:spcBef>
              <a:spcAft>
                <a:spcPts val="800"/>
              </a:spcAft>
              <a:buNone/>
            </a:pPr>
            <a:endParaRPr lang="en-GB" sz="2000" b="1" dirty="0" smtClean="0">
              <a:solidFill>
                <a:schemeClr val="accent4"/>
              </a:solidFill>
            </a:endParaRPr>
          </a:p>
          <a:p>
            <a:pPr marL="0" marR="0">
              <a:lnSpc>
                <a:spcPct val="107000"/>
              </a:lnSpc>
              <a:spcBef>
                <a:spcPts val="0"/>
              </a:spcBef>
              <a:spcAft>
                <a:spcPts val="800"/>
              </a:spcAft>
              <a:buNone/>
            </a:pPr>
            <a:r>
              <a:rPr lang="cs-CZ" sz="2400" b="1" dirty="0" smtClean="0">
                <a:solidFill>
                  <a:schemeClr val="accent1"/>
                </a:solidFill>
              </a:rPr>
              <a:t>Jak </a:t>
            </a:r>
            <a:r>
              <a:rPr lang="cs-CZ" sz="2400" b="1" dirty="0">
                <a:solidFill>
                  <a:schemeClr val="accent1"/>
                </a:solidFill>
              </a:rPr>
              <a:t>se vybavit na cestu do nanosvěta?</a:t>
            </a:r>
            <a:endParaRPr lang="en-GB" sz="2400" b="1" dirty="0">
              <a:solidFill>
                <a:schemeClr val="accent1"/>
              </a:solidFill>
            </a:endParaRPr>
          </a:p>
          <a:p>
            <a:pPr algn="ctr">
              <a:spcBef>
                <a:spcPct val="0"/>
              </a:spcBef>
              <a:buClrTx/>
              <a:buSzTx/>
              <a:buFontTx/>
              <a:buNone/>
              <a:defRPr/>
            </a:pPr>
            <a:r>
              <a:rPr lang="en-US" altLang="en-US" sz="2000" b="1" dirty="0" smtClean="0">
                <a:solidFill>
                  <a:schemeClr val="accent4"/>
                </a:solidFill>
              </a:rPr>
              <a:t> </a:t>
            </a:r>
            <a:endParaRPr lang="en-US" altLang="en-US" sz="2000" dirty="0" smtClean="0">
              <a:solidFill>
                <a:schemeClr val="tx1"/>
              </a:solidFill>
            </a:endParaRPr>
          </a:p>
          <a:p>
            <a:pPr algn="ctr">
              <a:spcBef>
                <a:spcPct val="0"/>
              </a:spcBef>
              <a:buClrTx/>
              <a:buSzTx/>
              <a:buFontTx/>
              <a:buNone/>
              <a:defRPr/>
            </a:pPr>
            <a:r>
              <a:rPr lang="en-US" altLang="en-US" sz="1800" b="1" dirty="0" smtClean="0">
                <a:solidFill>
                  <a:schemeClr val="tx1"/>
                </a:solidFill>
              </a:rPr>
              <a:t> </a:t>
            </a:r>
            <a:endParaRPr lang="en-US" altLang="en-US" sz="1800" dirty="0" smtClean="0">
              <a:solidFill>
                <a:schemeClr val="tx1"/>
              </a:solidFill>
            </a:endParaRPr>
          </a:p>
          <a:p>
            <a:pPr algn="ctr">
              <a:spcBef>
                <a:spcPct val="0"/>
              </a:spcBef>
              <a:buClrTx/>
              <a:buSzTx/>
              <a:buFontTx/>
              <a:buNone/>
              <a:defRPr/>
            </a:pPr>
            <a:r>
              <a:rPr lang="en-US" altLang="en-US" sz="1800" b="1" dirty="0" smtClean="0">
                <a:solidFill>
                  <a:schemeClr val="tx1"/>
                </a:solidFill>
              </a:rPr>
              <a:t> </a:t>
            </a:r>
            <a:endParaRPr lang="cs-CZ" altLang="en-US" sz="1800" dirty="0" smtClean="0">
              <a:solidFill>
                <a:schemeClr val="tx1"/>
              </a:solidFill>
            </a:endParaRPr>
          </a:p>
        </p:txBody>
      </p:sp>
      <p:sp>
        <p:nvSpPr>
          <p:cNvPr id="86018" name="TextBox 10"/>
          <p:cNvSpPr txBox="1">
            <a:spLocks noChangeArrowheads="1"/>
          </p:cNvSpPr>
          <p:nvPr/>
        </p:nvSpPr>
        <p:spPr bwMode="auto">
          <a:xfrm>
            <a:off x="1180307" y="4553059"/>
            <a:ext cx="678656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lgn="ctr">
              <a:spcBef>
                <a:spcPct val="0"/>
              </a:spcBef>
              <a:buClrTx/>
              <a:buSzTx/>
              <a:buFontTx/>
              <a:buNone/>
            </a:pPr>
            <a:endParaRPr lang="cs-CZ" altLang="en-US" sz="1600" dirty="0">
              <a:solidFill>
                <a:schemeClr val="tx1"/>
              </a:solidFill>
            </a:endParaRPr>
          </a:p>
          <a:p>
            <a:pPr algn="ctr">
              <a:spcBef>
                <a:spcPct val="0"/>
              </a:spcBef>
              <a:spcAft>
                <a:spcPts val="600"/>
              </a:spcAft>
              <a:buClrTx/>
              <a:buSzTx/>
              <a:buFontTx/>
              <a:buNone/>
            </a:pPr>
            <a:r>
              <a:rPr lang="cs-CZ" altLang="en-US" sz="1600" i="1" dirty="0">
                <a:solidFill>
                  <a:schemeClr val="tx1"/>
                </a:solidFill>
              </a:rPr>
              <a:t> </a:t>
            </a:r>
            <a:r>
              <a:rPr lang="cs-CZ" altLang="en-US" sz="1600" i="1" dirty="0" smtClean="0">
                <a:solidFill>
                  <a:schemeClr val="tx1"/>
                </a:solidFill>
              </a:rPr>
              <a:t>Ústav fyzikálního inženýrství, FME VUT Brno</a:t>
            </a:r>
            <a:endParaRPr lang="en-GB" altLang="en-US" sz="1600" i="1" dirty="0">
              <a:solidFill>
                <a:schemeClr val="tx1"/>
              </a:solidFill>
            </a:endParaRPr>
          </a:p>
          <a:p>
            <a:pPr algn="ctr">
              <a:spcBef>
                <a:spcPct val="0"/>
              </a:spcBef>
              <a:buClrTx/>
              <a:buSzTx/>
              <a:buFontTx/>
              <a:buNone/>
            </a:pPr>
            <a:r>
              <a:rPr lang="cs-CZ" altLang="en-US" sz="1600" i="1" dirty="0" smtClean="0">
                <a:solidFill>
                  <a:schemeClr val="tx1"/>
                </a:solidFill>
              </a:rPr>
              <a:t>Středoevropský technologický institut - </a:t>
            </a:r>
            <a:r>
              <a:rPr lang="en-GB" altLang="en-US" sz="1600" i="1" dirty="0" smtClean="0">
                <a:solidFill>
                  <a:schemeClr val="tx1"/>
                </a:solidFill>
              </a:rPr>
              <a:t>CEITEC-BUT</a:t>
            </a:r>
            <a:endParaRPr lang="cs-CZ" altLang="en-US" sz="1600" i="1" dirty="0">
              <a:solidFill>
                <a:schemeClr val="tx1"/>
              </a:solidFill>
            </a:endParaRPr>
          </a:p>
        </p:txBody>
      </p:sp>
      <p:pic>
        <p:nvPicPr>
          <p:cNvPr id="8601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461000"/>
            <a:ext cx="266382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563" y="5548313"/>
            <a:ext cx="1852612" cy="126523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4" descr="http://www.mrakodrapy.kvalitne.cz/obrazky/Budova_VUT-FSI.jpg"/>
          <p:cNvPicPr>
            <a:picLocks noChangeAspect="1" noChangeArrowheads="1"/>
          </p:cNvPicPr>
          <p:nvPr/>
        </p:nvPicPr>
        <p:blipFill>
          <a:blip r:embed="rId5" cstate="print"/>
          <a:srcRect/>
          <a:stretch>
            <a:fillRect/>
          </a:stretch>
        </p:blipFill>
        <p:spPr bwMode="auto">
          <a:xfrm>
            <a:off x="1259632" y="1533949"/>
            <a:ext cx="2842023" cy="2255091"/>
          </a:xfrm>
          <a:prstGeom prst="rect">
            <a:avLst/>
          </a:prstGeom>
          <a:ln>
            <a:noFill/>
          </a:ln>
          <a:effectLst>
            <a:softEdge rad="112500"/>
          </a:effectLst>
        </p:spPr>
      </p:pic>
      <p:pic>
        <p:nvPicPr>
          <p:cNvPr id="8202" name="Picture 10" descr="Laboratoře v areálu Kampusu Vysokého učení technického v Brně Pod Palackého Vrchem"/>
          <p:cNvPicPr>
            <a:picLocks noChangeAspect="1" noChangeArrowheads="1"/>
          </p:cNvPicPr>
          <p:nvPr/>
        </p:nvPicPr>
        <p:blipFill>
          <a:blip r:embed="rId6" cstate="print"/>
          <a:srcRect/>
          <a:stretch>
            <a:fillRect/>
          </a:stretch>
        </p:blipFill>
        <p:spPr bwMode="auto">
          <a:xfrm>
            <a:off x="5076056" y="1700808"/>
            <a:ext cx="3341171" cy="2088232"/>
          </a:xfrm>
          <a:prstGeom prst="rect">
            <a:avLst/>
          </a:prstGeom>
          <a:ln>
            <a:noFill/>
          </a:ln>
          <a:effectLst>
            <a:softEdge rad="112500"/>
          </a:effectLst>
        </p:spPr>
      </p:pic>
      <p:sp>
        <p:nvSpPr>
          <p:cNvPr id="5" name="TextBox 4"/>
          <p:cNvSpPr txBox="1"/>
          <p:nvPr/>
        </p:nvSpPr>
        <p:spPr bwMode="auto">
          <a:xfrm>
            <a:off x="3977196" y="4216447"/>
            <a:ext cx="1704513" cy="2492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kumimoji="0" lang="en-GB" b="1" i="0" u="none" strike="noStrike" kern="0" cap="none" spc="0" normalizeH="0" baseline="0" noProof="0" dirty="0" smtClean="0">
                <a:ln>
                  <a:noFill/>
                </a:ln>
                <a:solidFill>
                  <a:srgbClr val="7AC143"/>
                </a:solidFill>
                <a:effectLst/>
                <a:uLnTx/>
                <a:uFillTx/>
                <a:latin typeface="+mj-lt"/>
                <a:ea typeface="+mj-ea"/>
                <a:cs typeface="+mj-cs"/>
              </a:rPr>
              <a:t>Tom</a:t>
            </a:r>
            <a:r>
              <a:rPr kumimoji="0" lang="cs-CZ" b="1" i="0" u="none" strike="noStrike" kern="0" cap="none" spc="0" normalizeH="0" baseline="0" noProof="0" dirty="0" smtClean="0">
                <a:ln>
                  <a:noFill/>
                </a:ln>
                <a:solidFill>
                  <a:srgbClr val="7AC143"/>
                </a:solidFill>
                <a:effectLst/>
                <a:uLnTx/>
                <a:uFillTx/>
                <a:latin typeface="+mj-lt"/>
                <a:ea typeface="+mj-ea"/>
                <a:cs typeface="+mj-cs"/>
              </a:rPr>
              <a:t>áš</a:t>
            </a:r>
            <a:r>
              <a:rPr kumimoji="0" lang="cs-CZ" b="1" i="0" u="none" strike="noStrike" kern="0" cap="none" spc="0" normalizeH="0" noProof="0" dirty="0" smtClean="0">
                <a:ln>
                  <a:noFill/>
                </a:ln>
                <a:solidFill>
                  <a:srgbClr val="7AC143"/>
                </a:solidFill>
                <a:effectLst/>
                <a:uLnTx/>
                <a:uFillTx/>
                <a:latin typeface="+mj-lt"/>
                <a:ea typeface="+mj-ea"/>
                <a:cs typeface="+mj-cs"/>
              </a:rPr>
              <a:t> Šikola</a:t>
            </a:r>
            <a:endParaRPr kumimoji="0" lang="en-GB" b="1" i="0" u="none" strike="noStrike" kern="0" cap="none" spc="0" normalizeH="0" baseline="0" noProof="0" dirty="0" smtClean="0">
              <a:ln>
                <a:noFill/>
              </a:ln>
              <a:solidFill>
                <a:srgbClr val="7AC143"/>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dirty="0" smtClean="0"/>
              <a:t> </a:t>
            </a:r>
            <a:endParaRPr lang="en-GB" dirty="0"/>
          </a:p>
        </p:txBody>
      </p:sp>
      <p:sp>
        <p:nvSpPr>
          <p:cNvPr id="3" name="Content Placeholder 2"/>
          <p:cNvSpPr>
            <a:spLocks noGrp="1"/>
          </p:cNvSpPr>
          <p:nvPr>
            <p:ph idx="1"/>
          </p:nvPr>
        </p:nvSpPr>
        <p:spPr>
          <a:xfrm>
            <a:off x="427038" y="1204205"/>
            <a:ext cx="8285162" cy="750325"/>
          </a:xfrm>
        </p:spPr>
        <p:txBody>
          <a:bodyPr/>
          <a:lstStyle/>
          <a:p>
            <a:pPr marL="0" indent="0">
              <a:buNone/>
            </a:pPr>
            <a:r>
              <a:rPr lang="cs-CZ" dirty="0" smtClean="0"/>
              <a:t>Jak vzdělávat v této disciplíně?</a:t>
            </a:r>
          </a:p>
          <a:p>
            <a:endParaRPr lang="cs-CZ" dirty="0" smtClean="0"/>
          </a:p>
        </p:txBody>
      </p:sp>
      <p:pic>
        <p:nvPicPr>
          <p:cNvPr id="5122" name="Picture 2" descr="http://www.keralaevents.com/uploads/nanotechnolo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980" y="827423"/>
            <a:ext cx="1920240" cy="1872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427038" y="28003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3200">
                <a:solidFill>
                  <a:srgbClr val="69BE28"/>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a:lstStyle>
          <a:p>
            <a:pPr algn="ctr"/>
            <a:r>
              <a:rPr lang="cs-CZ" kern="0" dirty="0" smtClean="0"/>
              <a:t>Nanotechnologie </a:t>
            </a:r>
            <a:r>
              <a:rPr lang="cs-CZ" kern="0" dirty="0" smtClean="0"/>
              <a:t>– multidisciplinární obor</a:t>
            </a:r>
            <a:r>
              <a:rPr lang="cs-CZ" kern="0" dirty="0" smtClean="0"/>
              <a:t/>
            </a:r>
            <a:br>
              <a:rPr lang="cs-CZ" kern="0" dirty="0" smtClean="0"/>
            </a:br>
            <a:endParaRPr lang="en-GB" kern="0" dirty="0"/>
          </a:p>
        </p:txBody>
      </p:sp>
      <p:sp>
        <p:nvSpPr>
          <p:cNvPr id="5" name="TextBox 4"/>
          <p:cNvSpPr txBox="1"/>
          <p:nvPr/>
        </p:nvSpPr>
        <p:spPr>
          <a:xfrm>
            <a:off x="720089" y="2645972"/>
            <a:ext cx="7132321" cy="2339102"/>
          </a:xfrm>
          <a:prstGeom prst="rect">
            <a:avLst/>
          </a:prstGeom>
          <a:noFill/>
        </p:spPr>
        <p:txBody>
          <a:bodyPr wrap="square" rtlCol="0">
            <a:spAutoFit/>
          </a:bodyPr>
          <a:lstStyle/>
          <a:p>
            <a:pPr marL="342900" indent="-342900">
              <a:buAutoNum type="alphaUcPeriod"/>
            </a:pPr>
            <a:r>
              <a:rPr lang="cs-CZ" dirty="0" smtClean="0"/>
              <a:t>Obecné </a:t>
            </a:r>
            <a:r>
              <a:rPr lang="cs-CZ" u="sng" dirty="0" smtClean="0"/>
              <a:t>„širokospektrální“ </a:t>
            </a:r>
            <a:r>
              <a:rPr lang="cs-CZ" dirty="0" smtClean="0"/>
              <a:t> studijní programy Nanotechnologie</a:t>
            </a:r>
          </a:p>
          <a:p>
            <a:pPr marL="571500" indent="-342900">
              <a:spcBef>
                <a:spcPts val="600"/>
              </a:spcBef>
              <a:spcAft>
                <a:spcPts val="600"/>
              </a:spcAft>
              <a:buFont typeface="Arial" panose="020B0604020202020204" pitchFamily="34" charset="0"/>
              <a:buChar char="•"/>
            </a:pPr>
            <a:r>
              <a:rPr lang="cs-CZ" dirty="0" smtClean="0"/>
              <a:t>Pokrývají všechny základní  disciplíny rovnoměrně bez specializace na některou z nich (od každého trochu)</a:t>
            </a:r>
          </a:p>
          <a:p>
            <a:pPr marL="571500" indent="-342900">
              <a:spcBef>
                <a:spcPts val="600"/>
              </a:spcBef>
              <a:spcAft>
                <a:spcPts val="600"/>
              </a:spcAft>
              <a:buFont typeface="Arial" panose="020B0604020202020204" pitchFamily="34" charset="0"/>
              <a:buChar char="•"/>
            </a:pPr>
            <a:r>
              <a:rPr lang="cs-CZ" dirty="0"/>
              <a:t>Vznikaly zejména v počáteční fázi  nástupu </a:t>
            </a:r>
            <a:r>
              <a:rPr lang="cs-CZ" dirty="0" smtClean="0"/>
              <a:t>nanotechnologií (počátek 21. století)</a:t>
            </a:r>
          </a:p>
          <a:p>
            <a:endParaRPr lang="cs-CZ" dirty="0"/>
          </a:p>
          <a:p>
            <a:pPr marL="285750" indent="-285750">
              <a:buFont typeface="Arial" panose="020B0604020202020204" pitchFamily="34" charset="0"/>
              <a:buChar char="•"/>
            </a:pPr>
            <a:endParaRPr lang="en-GB" dirty="0"/>
          </a:p>
        </p:txBody>
      </p:sp>
      <p:sp>
        <p:nvSpPr>
          <p:cNvPr id="6" name="TextBox 5"/>
          <p:cNvSpPr txBox="1"/>
          <p:nvPr/>
        </p:nvSpPr>
        <p:spPr>
          <a:xfrm>
            <a:off x="708660" y="4526280"/>
            <a:ext cx="7349490" cy="1831271"/>
          </a:xfrm>
          <a:prstGeom prst="rect">
            <a:avLst/>
          </a:prstGeom>
          <a:noFill/>
        </p:spPr>
        <p:txBody>
          <a:bodyPr wrap="square" rtlCol="0">
            <a:spAutoFit/>
          </a:bodyPr>
          <a:lstStyle/>
          <a:p>
            <a:pPr marL="285750" indent="-285750">
              <a:spcBef>
                <a:spcPts val="600"/>
              </a:spcBef>
              <a:spcAft>
                <a:spcPts val="600"/>
              </a:spcAft>
            </a:pPr>
            <a:r>
              <a:rPr lang="cs-CZ" dirty="0" smtClean="0"/>
              <a:t>B. </a:t>
            </a:r>
            <a:r>
              <a:rPr lang="cs-CZ" dirty="0"/>
              <a:t>S</a:t>
            </a:r>
            <a:r>
              <a:rPr lang="cs-CZ" dirty="0" smtClean="0"/>
              <a:t>tudijní programy specializující se  většinou na </a:t>
            </a:r>
            <a:r>
              <a:rPr lang="cs-CZ" u="sng" dirty="0" smtClean="0"/>
              <a:t>jednu disciplínu</a:t>
            </a:r>
            <a:r>
              <a:rPr lang="cs-CZ" dirty="0" smtClean="0"/>
              <a:t>: </a:t>
            </a:r>
            <a:endParaRPr lang="cs-CZ" dirty="0" smtClean="0"/>
          </a:p>
          <a:p>
            <a:pPr marL="571500" indent="-400050">
              <a:spcBef>
                <a:spcPts val="0"/>
              </a:spcBef>
              <a:spcAft>
                <a:spcPts val="0"/>
              </a:spcAft>
              <a:buFont typeface="Arial" panose="020B0604020202020204" pitchFamily="34" charset="0"/>
              <a:buChar char="•"/>
            </a:pPr>
            <a:r>
              <a:rPr lang="cs-CZ" dirty="0" smtClean="0"/>
              <a:t>zpravidla fyziku či chemii (nebo obé) se zaměřením na odpovídající problematiku nanotechnologií,</a:t>
            </a:r>
          </a:p>
          <a:p>
            <a:pPr marL="171450" algn="ctr">
              <a:spcBef>
                <a:spcPts val="0"/>
              </a:spcBef>
              <a:spcAft>
                <a:spcPts val="0"/>
              </a:spcAft>
            </a:pPr>
            <a:endParaRPr lang="cs-CZ" dirty="0" smtClean="0"/>
          </a:p>
          <a:p>
            <a:pPr marL="571500" indent="-400050">
              <a:spcBef>
                <a:spcPts val="0"/>
              </a:spcBef>
              <a:spcAft>
                <a:spcPts val="0"/>
              </a:spcAft>
              <a:buFont typeface="Arial" panose="020B0604020202020204" pitchFamily="34" charset="0"/>
              <a:buChar char="•"/>
            </a:pPr>
            <a:r>
              <a:rPr lang="cs-CZ" dirty="0" smtClean="0"/>
              <a:t>další </a:t>
            </a:r>
            <a:r>
              <a:rPr lang="cs-CZ" dirty="0" smtClean="0"/>
              <a:t>disciplíny</a:t>
            </a:r>
            <a:r>
              <a:rPr lang="cs-CZ" dirty="0" smtClean="0"/>
              <a:t> </a:t>
            </a:r>
            <a:r>
              <a:rPr lang="cs-CZ" dirty="0" smtClean="0"/>
              <a:t>jsou představeny pouze informativně (např. biofyzika, biochemie, biologie)</a:t>
            </a:r>
            <a:endParaRPr lang="en-GB" dirty="0"/>
          </a:p>
        </p:txBody>
      </p:sp>
    </p:spTree>
    <p:extLst>
      <p:ext uri="{BB962C8B-B14F-4D97-AF65-F5344CB8AC3E}">
        <p14:creationId xmlns:p14="http://schemas.microsoft.com/office/powerpoint/2010/main" val="2946182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7"/>
          <p:cNvSpPr>
            <a:spLocks noChangeArrowheads="1"/>
          </p:cNvSpPr>
          <p:nvPr/>
        </p:nvSpPr>
        <p:spPr bwMode="auto">
          <a:xfrm>
            <a:off x="0" y="1619250"/>
            <a:ext cx="2777490" cy="5238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03" name="Text Box 7"/>
          <p:cNvSpPr txBox="1">
            <a:spLocks noChangeArrowheads="1"/>
          </p:cNvSpPr>
          <p:nvPr/>
        </p:nvSpPr>
        <p:spPr bwMode="auto">
          <a:xfrm>
            <a:off x="0" y="1749425"/>
            <a:ext cx="1970564" cy="646331"/>
          </a:xfrm>
          <a:prstGeom prst="rect">
            <a:avLst/>
          </a:prstGeom>
          <a:noFill/>
          <a:ln w="9525">
            <a:noFill/>
            <a:miter lim="800000"/>
            <a:headEnd/>
            <a:tailEnd/>
          </a:ln>
          <a:effectLst/>
        </p:spPr>
        <p:txBody>
          <a:bodyPr wrap="square">
            <a:spAutoFit/>
          </a:bodyPr>
          <a:lstStyle/>
          <a:p>
            <a:pPr>
              <a:defRPr/>
            </a:pPr>
            <a:r>
              <a:rPr lang="cs-CZ" b="1" dirty="0">
                <a:effectLst>
                  <a:outerShdw blurRad="38100" dist="38100" dir="2700000" algn="tl">
                    <a:srgbClr val="C0C0C0"/>
                  </a:outerShdw>
                </a:effectLst>
                <a:latin typeface="Tahoma" pitchFamily="34" charset="0"/>
              </a:rPr>
              <a:t>Inovace </a:t>
            </a:r>
            <a:r>
              <a:rPr lang="cs-CZ" b="1" dirty="0" smtClean="0">
                <a:effectLst>
                  <a:outerShdw blurRad="38100" dist="38100" dir="2700000" algn="tl">
                    <a:srgbClr val="C0C0C0"/>
                  </a:outerShdw>
                </a:effectLst>
                <a:latin typeface="Tahoma" pitchFamily="34" charset="0"/>
              </a:rPr>
              <a:t>oboru:</a:t>
            </a:r>
            <a:endParaRPr lang="cs-CZ" b="1" dirty="0">
              <a:effectLst>
                <a:outerShdw blurRad="38100" dist="38100" dir="2700000" algn="tl">
                  <a:srgbClr val="C0C0C0"/>
                </a:outerShdw>
              </a:effectLst>
              <a:latin typeface="Tahoma" pitchFamily="34" charset="0"/>
            </a:endParaRPr>
          </a:p>
          <a:p>
            <a:pPr>
              <a:defRPr/>
            </a:pPr>
            <a:endParaRPr lang="cs-CZ" dirty="0">
              <a:effectLst>
                <a:outerShdw blurRad="38100" dist="38100" dir="2700000" algn="tl">
                  <a:srgbClr val="C0C0C0"/>
                </a:outerShdw>
              </a:effectLst>
              <a:latin typeface="Tahoma" pitchFamily="34" charset="0"/>
            </a:endParaRPr>
          </a:p>
        </p:txBody>
      </p:sp>
      <p:sp>
        <p:nvSpPr>
          <p:cNvPr id="17412" name="Rectangle 26"/>
          <p:cNvSpPr>
            <a:spLocks noChangeArrowheads="1"/>
          </p:cNvSpPr>
          <p:nvPr/>
        </p:nvSpPr>
        <p:spPr bwMode="auto">
          <a:xfrm>
            <a:off x="1858963" y="0"/>
            <a:ext cx="7285037" cy="1619250"/>
          </a:xfrm>
          <a:prstGeom prst="rect">
            <a:avLst/>
          </a:prstGeom>
          <a:solidFill>
            <a:srgbClr val="8BA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4" name="Text Box 28"/>
          <p:cNvSpPr txBox="1">
            <a:spLocks noChangeArrowheads="1"/>
          </p:cNvSpPr>
          <p:nvPr/>
        </p:nvSpPr>
        <p:spPr bwMode="auto">
          <a:xfrm>
            <a:off x="1987550" y="117475"/>
            <a:ext cx="5256213" cy="461665"/>
          </a:xfrm>
          <a:prstGeom prst="rect">
            <a:avLst/>
          </a:prstGeom>
          <a:noFill/>
          <a:ln w="9525">
            <a:noFill/>
            <a:miter lim="800000"/>
            <a:headEnd/>
            <a:tailEnd/>
          </a:ln>
          <a:effectLst/>
        </p:spPr>
        <p:txBody>
          <a:bodyPr>
            <a:spAutoFit/>
          </a:bodyPr>
          <a:lstStyle/>
          <a:p>
            <a:pPr>
              <a:defRPr/>
            </a:pPr>
            <a:r>
              <a:rPr lang="cs-CZ" sz="2400" dirty="0">
                <a:effectLst>
                  <a:outerShdw blurRad="38100" dist="38100" dir="2700000" algn="tl">
                    <a:srgbClr val="C0C0C0"/>
                  </a:outerShdw>
                </a:effectLst>
                <a:latin typeface="Franklin Gothic Heavy" pitchFamily="34" charset="0"/>
              </a:rPr>
              <a:t>Ústav fyzikálního </a:t>
            </a:r>
            <a:r>
              <a:rPr lang="cs-CZ" sz="2400" dirty="0" smtClean="0">
                <a:effectLst>
                  <a:outerShdw blurRad="38100" dist="38100" dir="2700000" algn="tl">
                    <a:srgbClr val="C0C0C0"/>
                  </a:outerShdw>
                </a:effectLst>
                <a:latin typeface="Franklin Gothic Heavy" pitchFamily="34" charset="0"/>
              </a:rPr>
              <a:t>inženýrství:</a:t>
            </a:r>
            <a:endParaRPr lang="cs-CZ" sz="2400" dirty="0">
              <a:effectLst>
                <a:outerShdw blurRad="38100" dist="38100" dir="2700000" algn="tl">
                  <a:srgbClr val="C0C0C0"/>
                </a:outerShdw>
              </a:effectLst>
              <a:latin typeface="Franklin Gothic Heavy" pitchFamily="34" charset="0"/>
            </a:endParaRPr>
          </a:p>
        </p:txBody>
      </p:sp>
      <p:sp>
        <p:nvSpPr>
          <p:cNvPr id="17415" name="Text Box 32"/>
          <p:cNvSpPr txBox="1">
            <a:spLocks noChangeArrowheads="1"/>
          </p:cNvSpPr>
          <p:nvPr/>
        </p:nvSpPr>
        <p:spPr bwMode="auto">
          <a:xfrm>
            <a:off x="0" y="1347788"/>
            <a:ext cx="18526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en-US" sz="900" b="1">
                <a:solidFill>
                  <a:schemeClr val="bg2"/>
                </a:solidFill>
                <a:latin typeface="Tahoma" panose="020B0604030504040204" pitchFamily="34" charset="0"/>
              </a:rPr>
              <a:t>physics.fme.vutbr.cz</a:t>
            </a:r>
          </a:p>
        </p:txBody>
      </p:sp>
      <p:grpSp>
        <p:nvGrpSpPr>
          <p:cNvPr id="17416" name="Group 33"/>
          <p:cNvGrpSpPr>
            <a:grpSpLocks/>
          </p:cNvGrpSpPr>
          <p:nvPr/>
        </p:nvGrpSpPr>
        <p:grpSpPr bwMode="auto">
          <a:xfrm>
            <a:off x="203200" y="149225"/>
            <a:ext cx="1411288" cy="1404938"/>
            <a:chOff x="1680" y="1425"/>
            <a:chExt cx="2544" cy="2079"/>
          </a:xfrm>
        </p:grpSpPr>
        <p:sp>
          <p:nvSpPr>
            <p:cNvPr id="17418" name="Text Box 34"/>
            <p:cNvSpPr txBox="1">
              <a:spLocks noChangeArrowheads="1"/>
            </p:cNvSpPr>
            <p:nvPr/>
          </p:nvSpPr>
          <p:spPr bwMode="auto">
            <a:xfrm>
              <a:off x="2208" y="3216"/>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pic>
          <p:nvPicPr>
            <p:cNvPr id="17419" name="Picture 35" descr="nanobotek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 y="1425"/>
              <a:ext cx="2544"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7" name="Picture 12" descr="Struktura_studijniho_obo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755" y="2573338"/>
            <a:ext cx="57816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42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238" y="281940"/>
            <a:ext cx="1271241" cy="1055370"/>
          </a:xfrm>
          <a:prstGeom prst="rect">
            <a:avLst/>
          </a:prstGeom>
        </p:spPr>
      </p:pic>
      <p:sp>
        <p:nvSpPr>
          <p:cNvPr id="4" name="TextBox 3"/>
          <p:cNvSpPr txBox="1"/>
          <p:nvPr/>
        </p:nvSpPr>
        <p:spPr>
          <a:xfrm>
            <a:off x="1920240" y="834390"/>
            <a:ext cx="6309360" cy="461665"/>
          </a:xfrm>
          <a:prstGeom prst="rect">
            <a:avLst/>
          </a:prstGeom>
          <a:noFill/>
        </p:spPr>
        <p:txBody>
          <a:bodyPr wrap="square" rtlCol="0">
            <a:spAutoFit/>
          </a:bodyPr>
          <a:lstStyle/>
          <a:p>
            <a:r>
              <a:rPr lang="cs-CZ" sz="2400" dirty="0" smtClean="0"/>
              <a:t>Fyzikální inženýrství </a:t>
            </a:r>
            <a:r>
              <a:rPr lang="cs-CZ" sz="2400" dirty="0" smtClean="0">
                <a:solidFill>
                  <a:srgbClr val="FF0000"/>
                </a:solidFill>
              </a:rPr>
              <a:t>a nanotechnologie</a:t>
            </a:r>
            <a:endParaRPr lang="en-GB" sz="2400" dirty="0">
              <a:solidFill>
                <a:srgbClr val="FF0000"/>
              </a:solidFill>
            </a:endParaRPr>
          </a:p>
        </p:txBody>
      </p:sp>
      <p:sp>
        <p:nvSpPr>
          <p:cNvPr id="5" name="TextBox 4"/>
          <p:cNvSpPr txBox="1"/>
          <p:nvPr/>
        </p:nvSpPr>
        <p:spPr>
          <a:xfrm>
            <a:off x="20318" y="2395756"/>
            <a:ext cx="2858137" cy="5109091"/>
          </a:xfrm>
          <a:prstGeom prst="rect">
            <a:avLst/>
          </a:prstGeom>
          <a:noFill/>
        </p:spPr>
        <p:txBody>
          <a:bodyPr wrap="square" rtlCol="0">
            <a:spAutoFit/>
          </a:bodyPr>
          <a:lstStyle/>
          <a:p>
            <a:r>
              <a:rPr lang="cs-CZ" b="1" dirty="0" smtClean="0"/>
              <a:t>Nové předměty:     </a:t>
            </a:r>
          </a:p>
          <a:p>
            <a:pPr>
              <a:spcBef>
                <a:spcPts val="600"/>
              </a:spcBef>
              <a:spcAft>
                <a:spcPts val="600"/>
              </a:spcAft>
            </a:pPr>
            <a:r>
              <a:rPr lang="cs-CZ" b="1" i="1" dirty="0"/>
              <a:t>A</a:t>
            </a:r>
            <a:r>
              <a:rPr lang="cs-CZ" b="1" i="1" dirty="0" smtClean="0"/>
              <a:t>. Oblast nanověd a nanotechnologií:</a:t>
            </a:r>
          </a:p>
          <a:p>
            <a:r>
              <a:rPr lang="cs-CZ" i="1" dirty="0" smtClean="0"/>
              <a:t>Základy nanověd, Příprava nanostruktur, Diagnostika nanostruktur,  Nanoelektronika, Nanofotonika,..... </a:t>
            </a:r>
          </a:p>
          <a:p>
            <a:pPr>
              <a:spcBef>
                <a:spcPts val="600"/>
              </a:spcBef>
              <a:spcAft>
                <a:spcPts val="600"/>
              </a:spcAft>
            </a:pPr>
            <a:r>
              <a:rPr lang="cs-CZ" b="1" i="1" dirty="0" smtClean="0"/>
              <a:t>B. Doplňující předměty (informativně):</a:t>
            </a:r>
          </a:p>
          <a:p>
            <a:r>
              <a:rPr lang="cs-CZ" i="1" dirty="0" smtClean="0"/>
              <a:t>Makromolekulární chemie, Makromolekulární biologie</a:t>
            </a:r>
            <a:endParaRPr lang="cs-CZ" i="1" dirty="0"/>
          </a:p>
          <a:p>
            <a:endParaRPr lang="cs-CZ" dirty="0"/>
          </a:p>
          <a:p>
            <a:endParaRPr lang="cs-CZ" dirty="0" smtClean="0"/>
          </a:p>
          <a:p>
            <a:endParaRPr lang="cs-CZ" dirty="0"/>
          </a:p>
          <a:p>
            <a:endParaRPr lang="en-GB" dirty="0"/>
          </a:p>
        </p:txBody>
      </p:sp>
    </p:spTree>
    <p:extLst>
      <p:ext uri="{BB962C8B-B14F-4D97-AF65-F5344CB8AC3E}">
        <p14:creationId xmlns:p14="http://schemas.microsoft.com/office/powerpoint/2010/main" val="209823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61237" y="1384214"/>
            <a:ext cx="6152928" cy="792163"/>
          </a:xfrm>
        </p:spPr>
        <p:txBody>
          <a:bodyPr/>
          <a:lstStyle/>
          <a:p>
            <a:pPr algn="ctr"/>
            <a:r>
              <a:rPr lang="cs-CZ" altLang="en-US" dirty="0"/>
              <a:t>P</a:t>
            </a:r>
            <a:r>
              <a:rPr lang="cs-CZ" altLang="en-US" dirty="0" smtClean="0"/>
              <a:t>otřebné znalosti:</a:t>
            </a:r>
            <a:endParaRPr lang="en-GB" altLang="en-US" dirty="0"/>
          </a:p>
        </p:txBody>
      </p:sp>
      <p:sp>
        <p:nvSpPr>
          <p:cNvPr id="68611" name="Rectangle 3"/>
          <p:cNvSpPr>
            <a:spLocks noGrp="1" noChangeArrowheads="1"/>
          </p:cNvSpPr>
          <p:nvPr>
            <p:ph type="body" idx="1"/>
          </p:nvPr>
        </p:nvSpPr>
        <p:spPr>
          <a:xfrm>
            <a:off x="1281300" y="1860695"/>
            <a:ext cx="5683028" cy="1690577"/>
          </a:xfrm>
        </p:spPr>
        <p:txBody>
          <a:bodyPr/>
          <a:lstStyle/>
          <a:p>
            <a:pPr algn="ctr"/>
            <a:endParaRPr lang="cs-CZ" altLang="en-US" sz="2000" b="1" dirty="0" smtClean="0">
              <a:solidFill>
                <a:schemeClr val="tx2"/>
              </a:solidFill>
            </a:endParaRPr>
          </a:p>
          <a:p>
            <a:pPr algn="ctr"/>
            <a:endParaRPr lang="cs-CZ" altLang="en-US" sz="2000" b="1" dirty="0">
              <a:solidFill>
                <a:schemeClr val="tx2"/>
              </a:solidFill>
            </a:endParaRPr>
          </a:p>
          <a:p>
            <a:pPr marL="0" indent="0" algn="ctr">
              <a:buNone/>
            </a:pPr>
            <a:r>
              <a:rPr lang="cs-CZ" altLang="en-US" sz="2400" b="1" dirty="0" smtClean="0">
                <a:solidFill>
                  <a:schemeClr val="tx2"/>
                </a:solidFill>
              </a:rPr>
              <a:t>Principy klasické i kvantové </a:t>
            </a:r>
            <a:r>
              <a:rPr lang="cs-CZ" altLang="en-US" sz="2400" b="1" dirty="0" smtClean="0">
                <a:solidFill>
                  <a:schemeClr val="tx2"/>
                </a:solidFill>
              </a:rPr>
              <a:t>fyziky</a:t>
            </a:r>
          </a:p>
          <a:p>
            <a:pPr algn="ctr">
              <a:buFontTx/>
              <a:buNone/>
            </a:pPr>
            <a:endParaRPr lang="cs-CZ" altLang="en-US" sz="2000" dirty="0">
              <a:solidFill>
                <a:schemeClr val="tx2"/>
              </a:solidFill>
            </a:endParaRPr>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598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p:cNvSpPr>
            <a:spLocks noGrp="1" noChangeArrowheads="1"/>
          </p:cNvSpPr>
          <p:nvPr>
            <p:ph type="title"/>
          </p:nvPr>
        </p:nvSpPr>
        <p:spPr>
          <a:xfrm>
            <a:off x="427038" y="444576"/>
            <a:ext cx="8274050" cy="792163"/>
          </a:xfrm>
        </p:spPr>
        <p:txBody>
          <a:bodyPr/>
          <a:lstStyle/>
          <a:p>
            <a:r>
              <a:rPr lang="cs-CZ" sz="2400" dirty="0" smtClean="0"/>
              <a:t>Pohár - </a:t>
            </a:r>
            <a:r>
              <a:rPr lang="en-US" sz="2400" dirty="0" smtClean="0"/>
              <a:t>Lycurgus (</a:t>
            </a:r>
            <a:r>
              <a:rPr lang="cs-CZ" sz="2400" dirty="0" smtClean="0"/>
              <a:t>sklo</a:t>
            </a:r>
            <a:r>
              <a:rPr lang="en-US" sz="2400" dirty="0" smtClean="0"/>
              <a:t>; Brit</a:t>
            </a:r>
            <a:r>
              <a:rPr lang="cs-CZ" sz="2400" dirty="0" smtClean="0"/>
              <a:t>ské</a:t>
            </a:r>
            <a:r>
              <a:rPr lang="en-US" sz="2400" dirty="0" smtClean="0"/>
              <a:t> </a:t>
            </a:r>
            <a:r>
              <a:rPr lang="cs-CZ" sz="2400" dirty="0" smtClean="0"/>
              <a:t>museum</a:t>
            </a:r>
            <a:r>
              <a:rPr lang="en-US" sz="2400" dirty="0" smtClean="0"/>
              <a:t>; 4</a:t>
            </a:r>
            <a:r>
              <a:rPr lang="cs-CZ" sz="2400" dirty="0" smtClean="0"/>
              <a:t>.</a:t>
            </a:r>
            <a:r>
              <a:rPr lang="en-US" sz="2400" dirty="0" smtClean="0"/>
              <a:t> </a:t>
            </a:r>
            <a:r>
              <a:rPr lang="cs-CZ" sz="2400" dirty="0" smtClean="0"/>
              <a:t>století</a:t>
            </a:r>
            <a:r>
              <a:rPr lang="en-US" sz="2400" dirty="0" smtClean="0"/>
              <a:t> </a:t>
            </a:r>
            <a:r>
              <a:rPr lang="cs-CZ" sz="2400" dirty="0" smtClean="0"/>
              <a:t>n.l.</a:t>
            </a:r>
            <a:r>
              <a:rPr lang="en-US" sz="2400" dirty="0" smtClean="0"/>
              <a:t>)  </a:t>
            </a:r>
            <a:endParaRPr lang="en-US" sz="2400" dirty="0" smtClean="0"/>
          </a:p>
        </p:txBody>
      </p:sp>
      <p:pic>
        <p:nvPicPr>
          <p:cNvPr id="24578" name="Picture 4" descr="cupa"/>
          <p:cNvPicPr>
            <a:picLocks noChangeAspect="1" noChangeArrowheads="1" noCrop="1"/>
          </p:cNvPicPr>
          <p:nvPr/>
        </p:nvPicPr>
        <p:blipFill>
          <a:blip r:embed="rId2" cstate="print"/>
          <a:srcRect/>
          <a:stretch>
            <a:fillRect/>
          </a:stretch>
        </p:blipFill>
        <p:spPr bwMode="auto">
          <a:xfrm>
            <a:off x="762000" y="1956389"/>
            <a:ext cx="4267200" cy="3962400"/>
          </a:xfrm>
          <a:prstGeom prst="rect">
            <a:avLst/>
          </a:prstGeom>
          <a:noFill/>
          <a:ln w="9525">
            <a:noFill/>
            <a:miter lim="800000"/>
            <a:headEnd/>
            <a:tailEnd/>
          </a:ln>
        </p:spPr>
      </p:pic>
      <p:sp>
        <p:nvSpPr>
          <p:cNvPr id="24579" name="Text Box 6"/>
          <p:cNvSpPr txBox="1">
            <a:spLocks noChangeArrowheads="1"/>
          </p:cNvSpPr>
          <p:nvPr/>
        </p:nvSpPr>
        <p:spPr bwMode="auto">
          <a:xfrm>
            <a:off x="5581650" y="2362200"/>
            <a:ext cx="3562350" cy="2323713"/>
          </a:xfrm>
          <a:prstGeom prst="rect">
            <a:avLst/>
          </a:prstGeom>
          <a:noFill/>
          <a:ln w="9525">
            <a:noFill/>
            <a:miter lim="800000"/>
            <a:headEnd/>
            <a:tailEnd/>
          </a:ln>
        </p:spPr>
        <p:txBody>
          <a:bodyPr>
            <a:spAutoFit/>
          </a:bodyPr>
          <a:lstStyle/>
          <a:p>
            <a:pPr eaLnBrk="0" hangingPunct="0"/>
            <a:r>
              <a:rPr lang="cs-CZ" sz="2000" dirty="0" smtClean="0"/>
              <a:t>Při osvětlení zvnějšku jeví se </a:t>
            </a:r>
            <a:r>
              <a:rPr lang="cs-CZ" sz="2000" u="sng" dirty="0" smtClean="0"/>
              <a:t>zelený</a:t>
            </a:r>
            <a:r>
              <a:rPr lang="cs-CZ" sz="2000" dirty="0" smtClean="0"/>
              <a:t>, avšak při osvětlení zevnitř září </a:t>
            </a:r>
            <a:r>
              <a:rPr lang="cs-CZ" sz="2000" u="sng" dirty="0" smtClean="0"/>
              <a:t>červeně</a:t>
            </a:r>
            <a:r>
              <a:rPr lang="en-US" sz="2000" dirty="0" smtClean="0"/>
              <a:t>. </a:t>
            </a:r>
            <a:endParaRPr lang="cs-CZ" sz="2000" dirty="0" smtClean="0"/>
          </a:p>
          <a:p>
            <a:pPr eaLnBrk="0" hangingPunct="0">
              <a:spcBef>
                <a:spcPts val="600"/>
              </a:spcBef>
              <a:spcAft>
                <a:spcPts val="600"/>
              </a:spcAft>
            </a:pPr>
            <a:r>
              <a:rPr lang="cs-CZ" sz="2000" dirty="0" smtClean="0"/>
              <a:t>Odlišná</a:t>
            </a:r>
            <a:r>
              <a:rPr lang="cs-CZ" sz="2000" dirty="0" smtClean="0"/>
              <a:t> barva je způsobena velmi malými částicemi zlatého prášku, které  spektrálně rozptylují světlo</a:t>
            </a:r>
            <a:endParaRPr lang="en-US" sz="2000" dirty="0"/>
          </a:p>
        </p:txBody>
      </p:sp>
      <p:sp>
        <p:nvSpPr>
          <p:cNvPr id="24580" name="TextBox 4"/>
          <p:cNvSpPr txBox="1">
            <a:spLocks noChangeArrowheads="1"/>
          </p:cNvSpPr>
          <p:nvPr/>
        </p:nvSpPr>
        <p:spPr bwMode="auto">
          <a:xfrm>
            <a:off x="5786438" y="5511321"/>
            <a:ext cx="1643062" cy="584200"/>
          </a:xfrm>
          <a:prstGeom prst="rect">
            <a:avLst/>
          </a:prstGeom>
          <a:noFill/>
          <a:ln w="9525">
            <a:noFill/>
            <a:miter lim="800000"/>
            <a:headEnd/>
            <a:tailEnd/>
          </a:ln>
        </p:spPr>
        <p:txBody>
          <a:bodyPr>
            <a:spAutoFit/>
          </a:bodyPr>
          <a:lstStyle/>
          <a:p>
            <a:pPr algn="ctr"/>
            <a:r>
              <a:rPr lang="en-US" sz="1600">
                <a:solidFill>
                  <a:schemeClr val="bg1"/>
                </a:solidFill>
              </a:rPr>
              <a:t>David G. Stroud,</a:t>
            </a:r>
            <a:endParaRPr lang="cs-CZ" sz="1600">
              <a:solidFill>
                <a:schemeClr val="bg1"/>
              </a:solidFill>
            </a:endParaRPr>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197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27038" y="402046"/>
            <a:ext cx="8274050" cy="792163"/>
          </a:xfrm>
        </p:spPr>
        <p:txBody>
          <a:bodyPr/>
          <a:lstStyle/>
          <a:p>
            <a:pPr>
              <a:defRPr/>
            </a:pPr>
            <a:r>
              <a:rPr lang="cs-CZ" sz="2400" dirty="0" smtClean="0">
                <a:solidFill>
                  <a:srgbClr val="92D050"/>
                </a:solidFill>
              </a:rPr>
              <a:t>Rozptyl světla na kovových nanočásticích</a:t>
            </a:r>
            <a:r>
              <a:rPr lang="en-GB" sz="2400" dirty="0" smtClean="0">
                <a:solidFill>
                  <a:srgbClr val="92D050"/>
                </a:solidFill>
              </a:rPr>
              <a:t>   </a:t>
            </a:r>
            <a:r>
              <a:rPr lang="cs-CZ" sz="2800" dirty="0" smtClean="0">
                <a:solidFill>
                  <a:srgbClr val="000000"/>
                </a:solidFill>
              </a:rPr>
              <a:t/>
            </a:r>
            <a:br>
              <a:rPr lang="cs-CZ" sz="2800" dirty="0" smtClean="0">
                <a:solidFill>
                  <a:srgbClr val="000000"/>
                </a:solidFill>
              </a:rPr>
            </a:br>
            <a:endParaRPr lang="cs-CZ" sz="2800" b="1" dirty="0" smtClean="0">
              <a:solidFill>
                <a:srgbClr val="000000"/>
              </a:solidFill>
            </a:endParaRPr>
          </a:p>
        </p:txBody>
      </p:sp>
      <p:pic>
        <p:nvPicPr>
          <p:cNvPr id="21507" name="Content Placeholder 4" descr="Exctitation.jpg"/>
          <p:cNvPicPr>
            <a:picLocks noGrp="1" noChangeAspect="1"/>
          </p:cNvPicPr>
          <p:nvPr>
            <p:ph idx="1"/>
          </p:nvPr>
        </p:nvPicPr>
        <p:blipFill>
          <a:blip r:embed="rId2" cstate="print"/>
          <a:srcRect/>
          <a:stretch>
            <a:fillRect/>
          </a:stretch>
        </p:blipFill>
        <p:spPr>
          <a:xfrm>
            <a:off x="1973263" y="1682750"/>
            <a:ext cx="5111750" cy="3892550"/>
          </a:xfrm>
        </p:spPr>
      </p:pic>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64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Line 10"/>
          <p:cNvSpPr>
            <a:spLocks noChangeShapeType="1"/>
          </p:cNvSpPr>
          <p:nvPr/>
        </p:nvSpPr>
        <p:spPr bwMode="auto">
          <a:xfrm>
            <a:off x="1066800" y="1676400"/>
            <a:ext cx="0" cy="2667000"/>
          </a:xfrm>
          <a:prstGeom prst="line">
            <a:avLst/>
          </a:prstGeom>
          <a:noFill/>
          <a:ln w="9525">
            <a:solidFill>
              <a:schemeClr val="tx1"/>
            </a:solidFill>
            <a:round/>
            <a:headEnd/>
            <a:tailEnd/>
          </a:ln>
        </p:spPr>
        <p:txBody>
          <a:bodyPr/>
          <a:lstStyle/>
          <a:p>
            <a:endParaRPr lang="en-US"/>
          </a:p>
        </p:txBody>
      </p:sp>
      <p:sp>
        <p:nvSpPr>
          <p:cNvPr id="27650" name="Line 11"/>
          <p:cNvSpPr>
            <a:spLocks noChangeShapeType="1"/>
          </p:cNvSpPr>
          <p:nvPr/>
        </p:nvSpPr>
        <p:spPr bwMode="auto">
          <a:xfrm>
            <a:off x="1752600" y="2971800"/>
            <a:ext cx="0" cy="0"/>
          </a:xfrm>
          <a:prstGeom prst="line">
            <a:avLst/>
          </a:prstGeom>
          <a:noFill/>
          <a:ln w="9525">
            <a:solidFill>
              <a:schemeClr val="tx1"/>
            </a:solidFill>
            <a:round/>
            <a:headEnd/>
            <a:tailEnd/>
          </a:ln>
        </p:spPr>
        <p:txBody>
          <a:bodyPr/>
          <a:lstStyle/>
          <a:p>
            <a:endParaRPr lang="en-US"/>
          </a:p>
        </p:txBody>
      </p:sp>
      <p:sp>
        <p:nvSpPr>
          <p:cNvPr id="27651" name="Line 12"/>
          <p:cNvSpPr>
            <a:spLocks noChangeShapeType="1"/>
          </p:cNvSpPr>
          <p:nvPr/>
        </p:nvSpPr>
        <p:spPr bwMode="auto">
          <a:xfrm>
            <a:off x="1600200" y="1676400"/>
            <a:ext cx="0" cy="2590800"/>
          </a:xfrm>
          <a:prstGeom prst="line">
            <a:avLst/>
          </a:prstGeom>
          <a:noFill/>
          <a:ln w="9525">
            <a:solidFill>
              <a:schemeClr val="tx1"/>
            </a:solidFill>
            <a:round/>
            <a:headEnd/>
            <a:tailEnd/>
          </a:ln>
        </p:spPr>
        <p:txBody>
          <a:bodyPr/>
          <a:lstStyle/>
          <a:p>
            <a:endParaRPr lang="en-US"/>
          </a:p>
        </p:txBody>
      </p:sp>
      <p:sp>
        <p:nvSpPr>
          <p:cNvPr id="27652" name="Rectangle 13"/>
          <p:cNvSpPr>
            <a:spLocks noGrp="1" noChangeArrowheads="1"/>
          </p:cNvSpPr>
          <p:nvPr>
            <p:ph type="ctrTitle"/>
          </p:nvPr>
        </p:nvSpPr>
        <p:spPr>
          <a:xfrm>
            <a:off x="914400" y="381001"/>
            <a:ext cx="7772400" cy="587236"/>
          </a:xfrm>
        </p:spPr>
        <p:txBody>
          <a:bodyPr/>
          <a:lstStyle/>
          <a:p>
            <a:r>
              <a:rPr lang="cs-CZ" sz="2400" dirty="0" smtClean="0"/>
              <a:t>Kovová částice ve vnějším elektromagnetickém poli – lokalizované povrchové plazmony</a:t>
            </a:r>
            <a:r>
              <a:rPr lang="en-US" sz="2400" dirty="0" smtClean="0"/>
              <a:t> </a:t>
            </a:r>
          </a:p>
        </p:txBody>
      </p:sp>
      <p:sp>
        <p:nvSpPr>
          <p:cNvPr id="27654" name="Oval 15"/>
          <p:cNvSpPr>
            <a:spLocks noChangeArrowheads="1"/>
          </p:cNvSpPr>
          <p:nvPr/>
        </p:nvSpPr>
        <p:spPr bwMode="auto">
          <a:xfrm>
            <a:off x="3124200" y="1752600"/>
            <a:ext cx="2057400" cy="1981200"/>
          </a:xfrm>
          <a:prstGeom prst="ellipse">
            <a:avLst/>
          </a:prstGeom>
          <a:solidFill>
            <a:srgbClr val="800080"/>
          </a:solidFill>
          <a:ln w="9525">
            <a:solidFill>
              <a:schemeClr val="tx1"/>
            </a:solidFill>
            <a:round/>
            <a:headEnd/>
            <a:tailEnd/>
          </a:ln>
        </p:spPr>
        <p:txBody>
          <a:bodyPr wrap="none" anchor="ctr"/>
          <a:lstStyle/>
          <a:p>
            <a:pPr algn="ctr"/>
            <a:r>
              <a:rPr lang="en-US" dirty="0">
                <a:solidFill>
                  <a:srgbClr val="FFC000"/>
                </a:solidFill>
                <a:latin typeface="Arial" charset="0"/>
              </a:rPr>
              <a:t>Metallic sphere</a:t>
            </a:r>
          </a:p>
        </p:txBody>
      </p:sp>
      <p:sp>
        <p:nvSpPr>
          <p:cNvPr id="27655" name="Text Box 16"/>
          <p:cNvSpPr txBox="1">
            <a:spLocks noChangeArrowheads="1"/>
          </p:cNvSpPr>
          <p:nvPr/>
        </p:nvSpPr>
        <p:spPr bwMode="auto">
          <a:xfrm>
            <a:off x="1752600" y="3200400"/>
            <a:ext cx="1261884" cy="369332"/>
          </a:xfrm>
          <a:prstGeom prst="rect">
            <a:avLst/>
          </a:prstGeom>
          <a:noFill/>
          <a:ln w="9525">
            <a:noFill/>
            <a:miter lim="800000"/>
            <a:headEnd/>
            <a:tailEnd/>
          </a:ln>
        </p:spPr>
        <p:txBody>
          <a:bodyPr wrap="none">
            <a:spAutoFit/>
          </a:bodyPr>
          <a:lstStyle/>
          <a:p>
            <a:r>
              <a:rPr lang="en-US" dirty="0" smtClean="0">
                <a:latin typeface="Arial" charset="0"/>
              </a:rPr>
              <a:t>E</a:t>
            </a:r>
            <a:r>
              <a:rPr lang="cs-CZ" dirty="0" smtClean="0">
                <a:latin typeface="Arial" charset="0"/>
              </a:rPr>
              <a:t>lmg.</a:t>
            </a:r>
            <a:r>
              <a:rPr lang="en-US" dirty="0" smtClean="0">
                <a:latin typeface="Arial" charset="0"/>
              </a:rPr>
              <a:t> </a:t>
            </a:r>
            <a:r>
              <a:rPr lang="cs-CZ" dirty="0" smtClean="0">
                <a:latin typeface="Arial" charset="0"/>
              </a:rPr>
              <a:t>vlna</a:t>
            </a:r>
            <a:endParaRPr lang="en-US" dirty="0">
              <a:latin typeface="Arial" charset="0"/>
            </a:endParaRPr>
          </a:p>
        </p:txBody>
      </p:sp>
      <p:sp>
        <p:nvSpPr>
          <p:cNvPr id="27656" name="Line 18"/>
          <p:cNvSpPr>
            <a:spLocks noChangeShapeType="1"/>
          </p:cNvSpPr>
          <p:nvPr/>
        </p:nvSpPr>
        <p:spPr bwMode="auto">
          <a:xfrm>
            <a:off x="1828800" y="3048000"/>
            <a:ext cx="609600" cy="0"/>
          </a:xfrm>
          <a:prstGeom prst="line">
            <a:avLst/>
          </a:prstGeom>
          <a:noFill/>
          <a:ln w="9525">
            <a:solidFill>
              <a:schemeClr val="tx1"/>
            </a:solidFill>
            <a:round/>
            <a:headEnd/>
            <a:tailEnd type="triangle" w="med" len="med"/>
          </a:ln>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8047" y="4937153"/>
            <a:ext cx="2998530" cy="100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128874"/>
            <a:ext cx="3383640" cy="703902"/>
          </a:xfrm>
          <a:prstGeom prst="rect">
            <a:avLst/>
          </a:prstGeom>
          <a:noFill/>
          <a:ln w="9525">
            <a:solidFill>
              <a:srgbClr val="21A9C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69307" y="4147932"/>
            <a:ext cx="7315199" cy="369332"/>
          </a:xfrm>
          <a:prstGeom prst="rect">
            <a:avLst/>
          </a:prstGeom>
          <a:noFill/>
        </p:spPr>
        <p:txBody>
          <a:bodyPr wrap="square" rtlCol="0">
            <a:spAutoFit/>
          </a:bodyPr>
          <a:lstStyle/>
          <a:p>
            <a:r>
              <a:rPr lang="cs-CZ" dirty="0" smtClean="0"/>
              <a:t>Klasická teorie: Teorie </a:t>
            </a:r>
            <a:r>
              <a:rPr lang="cs-CZ" dirty="0" smtClean="0"/>
              <a:t>elmg. pole </a:t>
            </a:r>
            <a:r>
              <a:rPr lang="en-GB" dirty="0" smtClean="0"/>
              <a:t>+ model </a:t>
            </a:r>
            <a:r>
              <a:rPr lang="cs-CZ" dirty="0" smtClean="0"/>
              <a:t>nucených  kmitů oscilátoru: </a:t>
            </a:r>
            <a:endParaRPr lang="en-GB" dirty="0"/>
          </a:p>
        </p:txBody>
      </p:sp>
      <p:pic>
        <p:nvPicPr>
          <p:cNvPr id="1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867400" y="1432987"/>
            <a:ext cx="2542953" cy="1200329"/>
          </a:xfrm>
          <a:prstGeom prst="rect">
            <a:avLst/>
          </a:prstGeom>
          <a:noFill/>
        </p:spPr>
        <p:txBody>
          <a:bodyPr wrap="square" rtlCol="0">
            <a:spAutoFit/>
          </a:bodyPr>
          <a:lstStyle/>
          <a:p>
            <a:r>
              <a:rPr lang="cs-CZ" dirty="0" smtClean="0"/>
              <a:t>Vznik </a:t>
            </a:r>
            <a:r>
              <a:rPr lang="cs-CZ" u="sng" dirty="0" smtClean="0"/>
              <a:t>lokalizovaných  povrchových plazmonů </a:t>
            </a:r>
            <a:r>
              <a:rPr lang="cs-CZ" dirty="0" smtClean="0"/>
              <a:t>(kolektivní oscilace elektronů)  </a:t>
            </a:r>
            <a:endParaRPr lang="en-GB" dirty="0"/>
          </a:p>
        </p:txBody>
      </p:sp>
      <p:sp>
        <p:nvSpPr>
          <p:cNvPr id="5" name="TextBox 4"/>
          <p:cNvSpPr txBox="1"/>
          <p:nvPr/>
        </p:nvSpPr>
        <p:spPr>
          <a:xfrm>
            <a:off x="3286346" y="2489898"/>
            <a:ext cx="1733107" cy="376584"/>
          </a:xfrm>
          <a:prstGeom prst="rect">
            <a:avLst/>
          </a:prstGeom>
          <a:solidFill>
            <a:srgbClr val="C00000"/>
          </a:solidFill>
        </p:spPr>
        <p:txBody>
          <a:bodyPr wrap="square" rtlCol="0">
            <a:spAutoFit/>
          </a:bodyPr>
          <a:lstStyle/>
          <a:p>
            <a:r>
              <a:rPr lang="cs-CZ" dirty="0" smtClean="0">
                <a:solidFill>
                  <a:schemeClr val="bg1"/>
                </a:solidFill>
              </a:rPr>
              <a:t>Kovová koule</a:t>
            </a:r>
            <a:endParaRPr lang="en-GB" dirty="0">
              <a:solidFill>
                <a:schemeClr val="bg1"/>
              </a:solidFill>
            </a:endParaRPr>
          </a:p>
        </p:txBody>
      </p:sp>
      <p:cxnSp>
        <p:nvCxnSpPr>
          <p:cNvPr id="7" name="Straight Arrow Connector 6"/>
          <p:cNvCxnSpPr/>
          <p:nvPr/>
        </p:nvCxnSpPr>
        <p:spPr bwMode="auto">
          <a:xfrm>
            <a:off x="3710763" y="1520456"/>
            <a:ext cx="882502"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8" name="TextBox 7"/>
          <p:cNvSpPr txBox="1"/>
          <p:nvPr/>
        </p:nvSpPr>
        <p:spPr>
          <a:xfrm>
            <a:off x="4045688" y="1217230"/>
            <a:ext cx="212651" cy="369332"/>
          </a:xfrm>
          <a:prstGeom prst="rect">
            <a:avLst/>
          </a:prstGeom>
          <a:noFill/>
        </p:spPr>
        <p:txBody>
          <a:bodyPr wrap="square" rtlCol="0">
            <a:spAutoFit/>
          </a:bodyPr>
          <a:lstStyle/>
          <a:p>
            <a:pPr algn="ctr"/>
            <a:r>
              <a:rPr lang="en-GB" dirty="0"/>
              <a:t>+</a:t>
            </a:r>
          </a:p>
        </p:txBody>
      </p:sp>
      <p:sp>
        <p:nvSpPr>
          <p:cNvPr id="22" name="TextBox 21"/>
          <p:cNvSpPr txBox="1"/>
          <p:nvPr/>
        </p:nvSpPr>
        <p:spPr>
          <a:xfrm>
            <a:off x="4442639" y="1210141"/>
            <a:ext cx="212651" cy="369332"/>
          </a:xfrm>
          <a:prstGeom prst="rect">
            <a:avLst/>
          </a:prstGeom>
          <a:noFill/>
        </p:spPr>
        <p:txBody>
          <a:bodyPr wrap="square" rtlCol="0">
            <a:spAutoFit/>
          </a:bodyPr>
          <a:lstStyle/>
          <a:p>
            <a:pPr algn="ctr"/>
            <a:r>
              <a:rPr lang="en-GB" dirty="0" smtClean="0"/>
              <a:t>-</a:t>
            </a:r>
            <a:endParaRPr lang="en-GB" dirty="0"/>
          </a:p>
        </p:txBody>
      </p:sp>
      <p:sp>
        <p:nvSpPr>
          <p:cNvPr id="23" name="TextBox 22"/>
          <p:cNvSpPr txBox="1"/>
          <p:nvPr/>
        </p:nvSpPr>
        <p:spPr>
          <a:xfrm>
            <a:off x="3648740" y="1224312"/>
            <a:ext cx="212651" cy="369332"/>
          </a:xfrm>
          <a:prstGeom prst="rect">
            <a:avLst/>
          </a:prstGeom>
          <a:noFill/>
        </p:spPr>
        <p:txBody>
          <a:bodyPr wrap="square" rtlCol="0">
            <a:spAutoFit/>
          </a:bodyPr>
          <a:lstStyle/>
          <a:p>
            <a:pPr algn="ctr"/>
            <a:r>
              <a:rPr lang="en-GB" smtClean="0"/>
              <a:t>-</a:t>
            </a:r>
            <a:endParaRPr lang="en-GB"/>
          </a:p>
        </p:txBody>
      </p:sp>
      <p:sp>
        <p:nvSpPr>
          <p:cNvPr id="9" name="Rectangle 8"/>
          <p:cNvSpPr/>
          <p:nvPr/>
        </p:nvSpPr>
        <p:spPr bwMode="auto">
          <a:xfrm>
            <a:off x="2775098" y="4763386"/>
            <a:ext cx="1661479" cy="138223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7503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261" y="523299"/>
            <a:ext cx="8274050" cy="575830"/>
          </a:xfrm>
        </p:spPr>
        <p:txBody>
          <a:bodyPr/>
          <a:lstStyle/>
          <a:p>
            <a:pPr algn="ctr"/>
            <a:r>
              <a:rPr lang="cs-CZ" sz="2400" dirty="0" smtClean="0"/>
              <a:t>Optické vlastnosti nanostruktur – rozptyl světla na </a:t>
            </a:r>
            <a:r>
              <a:rPr lang="en-GB" sz="2400" dirty="0" err="1" smtClean="0"/>
              <a:t>kovov</a:t>
            </a:r>
            <a:r>
              <a:rPr lang="cs-CZ" sz="2400" dirty="0"/>
              <a:t>ý</a:t>
            </a:r>
            <a:r>
              <a:rPr lang="en-GB" sz="2400" dirty="0" err="1" smtClean="0"/>
              <a:t>ch</a:t>
            </a:r>
            <a:r>
              <a:rPr lang="en-GB" sz="2400" dirty="0" smtClean="0"/>
              <a:t> </a:t>
            </a:r>
            <a:r>
              <a:rPr lang="cs-CZ" sz="2400" dirty="0" smtClean="0"/>
              <a:t>nanočásticích</a:t>
            </a:r>
            <a:endParaRPr lang="en-GB" sz="2400" dirty="0"/>
          </a:p>
        </p:txBody>
      </p:sp>
      <p:pic>
        <p:nvPicPr>
          <p:cNvPr id="14338" name="Picture 2" descr="http://upload.wikimedia.org/wikipedia/commons/2/2d/Gold_nanocages_optical_properti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700"/>
          <a:stretch/>
        </p:blipFill>
        <p:spPr bwMode="auto">
          <a:xfrm>
            <a:off x="761723" y="4417642"/>
            <a:ext cx="2189827" cy="15735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rsc.org/ej/JM/2009/b910020b/b910020b-f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641" y="1910426"/>
            <a:ext cx="4463709" cy="278480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nanophys.kth.se/nanophys/facilities/nfl/nikon-me600/darkfield/darkfield-epi-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61" y="2009733"/>
            <a:ext cx="2971799" cy="2204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upload.wikimedia.org/wikipedia/commons/2/2d/Gold_nanocages_optical_properties.jpg"/>
          <p:cNvPicPr>
            <a:picLocks noChangeAspect="1" noChangeArrowheads="1"/>
          </p:cNvPicPr>
          <p:nvPr/>
        </p:nvPicPr>
        <p:blipFill rotWithShape="1">
          <a:blip r:embed="rId5">
            <a:extLst>
              <a:ext uri="{28A0092B-C50C-407E-A947-70E740481C1C}">
                <a14:useLocalDpi xmlns:a14="http://schemas.microsoft.com/office/drawing/2010/main" val="0"/>
              </a:ext>
            </a:extLst>
          </a:blip>
          <a:srcRect l="9396" b="70308"/>
          <a:stretch/>
        </p:blipFill>
        <p:spPr bwMode="auto">
          <a:xfrm>
            <a:off x="3061951" y="4780383"/>
            <a:ext cx="3301385" cy="1138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174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ec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66" y="1825914"/>
            <a:ext cx="30607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flower-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3970" y="2105242"/>
            <a:ext cx="3461468" cy="252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1768764" y="4099214"/>
            <a:ext cx="3997325" cy="2371725"/>
            <a:chOff x="761947" y="4252512"/>
            <a:chExt cx="3996996" cy="2372700"/>
          </a:xfrm>
        </p:grpSpPr>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947" y="5012676"/>
              <a:ext cx="3996996" cy="161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flipV="1">
              <a:off x="3690644" y="4252512"/>
              <a:ext cx="452400" cy="760725"/>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2" name="Title 1"/>
          <p:cNvSpPr>
            <a:spLocks noGrp="1"/>
          </p:cNvSpPr>
          <p:nvPr>
            <p:ph type="title"/>
          </p:nvPr>
        </p:nvSpPr>
        <p:spPr>
          <a:xfrm>
            <a:off x="463261" y="523299"/>
            <a:ext cx="8274050" cy="575830"/>
          </a:xfrm>
        </p:spPr>
        <p:txBody>
          <a:bodyPr/>
          <a:lstStyle/>
          <a:p>
            <a:pPr algn="ctr"/>
            <a:r>
              <a:rPr lang="cs-CZ" sz="2400" dirty="0" smtClean="0"/>
              <a:t>Aplikace: </a:t>
            </a:r>
            <a:r>
              <a:rPr lang="cs-CZ" sz="2400" dirty="0" smtClean="0"/>
              <a:t>Metapovrchy </a:t>
            </a:r>
            <a:r>
              <a:rPr lang="cs-CZ" sz="2400" dirty="0" smtClean="0"/>
              <a:t>(barevné zobrazování)</a:t>
            </a:r>
            <a:endParaRPr lang="en-GB" sz="2400" dirty="0"/>
          </a:p>
        </p:txBody>
      </p:sp>
      <p:pic>
        <p:nvPicPr>
          <p:cNvPr id="8"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83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450" y="1624013"/>
            <a:ext cx="27019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6"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1150" y="2181225"/>
            <a:ext cx="401637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Box 5"/>
          <p:cNvSpPr txBox="1">
            <a:spLocks noChangeArrowheads="1"/>
          </p:cNvSpPr>
          <p:nvPr/>
        </p:nvSpPr>
        <p:spPr bwMode="auto">
          <a:xfrm>
            <a:off x="935663" y="1074738"/>
            <a:ext cx="7047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000" dirty="0" smtClean="0"/>
              <a:t>Laguerre</a:t>
            </a:r>
            <a:r>
              <a:rPr lang="cs-CZ" altLang="en-US" sz="2000" dirty="0" smtClean="0"/>
              <a:t>ovské</a:t>
            </a:r>
            <a:r>
              <a:rPr lang="en-GB" altLang="en-US" sz="2000" dirty="0" smtClean="0"/>
              <a:t>-</a:t>
            </a:r>
            <a:r>
              <a:rPr lang="cs-CZ" altLang="en-US" sz="2000" dirty="0" smtClean="0"/>
              <a:t>g</a:t>
            </a:r>
            <a:r>
              <a:rPr lang="en-GB" altLang="en-US" sz="2000" dirty="0" smtClean="0"/>
              <a:t>au</a:t>
            </a:r>
            <a:r>
              <a:rPr lang="cs-CZ" altLang="en-US" sz="2000" dirty="0" smtClean="0"/>
              <a:t>s</a:t>
            </a:r>
            <a:r>
              <a:rPr lang="en-GB" altLang="en-US" sz="2000" dirty="0" smtClean="0"/>
              <a:t>s</a:t>
            </a:r>
            <a:r>
              <a:rPr lang="cs-CZ" altLang="en-US" sz="2000" dirty="0" smtClean="0"/>
              <a:t>ovské</a:t>
            </a:r>
            <a:r>
              <a:rPr lang="en-GB" altLang="en-US" sz="2000" dirty="0" smtClean="0"/>
              <a:t> </a:t>
            </a:r>
            <a:r>
              <a:rPr lang="cs-CZ" altLang="en-US" sz="2000" dirty="0" smtClean="0"/>
              <a:t>nerezonanční </a:t>
            </a:r>
            <a:r>
              <a:rPr lang="en-GB" altLang="en-US" sz="2000" dirty="0" smtClean="0"/>
              <a:t>m</a:t>
            </a:r>
            <a:r>
              <a:rPr lang="cs-CZ" altLang="en-US" sz="2000" dirty="0" smtClean="0"/>
              <a:t>ó</a:t>
            </a:r>
            <a:r>
              <a:rPr lang="en-GB" altLang="en-US" sz="2000" dirty="0" smtClean="0"/>
              <a:t>d</a:t>
            </a:r>
            <a:r>
              <a:rPr lang="cs-CZ" altLang="en-US" sz="2000" dirty="0" smtClean="0"/>
              <a:t>y</a:t>
            </a:r>
            <a:endParaRPr lang="en-GB" altLang="en-US" sz="2000" dirty="0"/>
          </a:p>
        </p:txBody>
      </p:sp>
      <p:sp>
        <p:nvSpPr>
          <p:cNvPr id="123909" name="TextBox 1"/>
          <p:cNvSpPr txBox="1">
            <a:spLocks noChangeArrowheads="1"/>
          </p:cNvSpPr>
          <p:nvPr/>
        </p:nvSpPr>
        <p:spPr bwMode="auto">
          <a:xfrm>
            <a:off x="1190848" y="288925"/>
            <a:ext cx="6846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2400" dirty="0" smtClean="0">
                <a:solidFill>
                  <a:srgbClr val="92D050"/>
                </a:solidFill>
              </a:rPr>
              <a:t>Aplikace: </a:t>
            </a:r>
            <a:r>
              <a:rPr lang="cs-CZ" altLang="en-US" sz="2400" dirty="0" smtClean="0">
                <a:solidFill>
                  <a:srgbClr val="92D050"/>
                </a:solidFill>
              </a:rPr>
              <a:t>Metapovrchy </a:t>
            </a:r>
            <a:r>
              <a:rPr lang="cs-CZ" altLang="en-US" sz="2400" dirty="0" smtClean="0">
                <a:solidFill>
                  <a:srgbClr val="92D050"/>
                </a:solidFill>
              </a:rPr>
              <a:t>(formování fáze)</a:t>
            </a:r>
            <a:endParaRPr lang="en-GB" altLang="en-US" sz="2400" dirty="0">
              <a:solidFill>
                <a:srgbClr val="92D050"/>
              </a:solidFill>
            </a:endParaRPr>
          </a:p>
        </p:txBody>
      </p:sp>
      <p:sp>
        <p:nvSpPr>
          <p:cNvPr id="123910" name="Rectangle 1"/>
          <p:cNvSpPr>
            <a:spLocks noChangeArrowheads="1"/>
          </p:cNvSpPr>
          <p:nvPr/>
        </p:nvSpPr>
        <p:spPr bwMode="auto">
          <a:xfrm>
            <a:off x="207575" y="4060310"/>
            <a:ext cx="427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dirty="0" smtClean="0"/>
              <a:t>Fázový koncept (</a:t>
            </a:r>
            <a:r>
              <a:rPr lang="en-US" altLang="en-US" dirty="0" err="1" smtClean="0"/>
              <a:t>Pancharatnam</a:t>
            </a:r>
            <a:r>
              <a:rPr lang="en-US" altLang="en-US" dirty="0" smtClean="0"/>
              <a:t>-Berry</a:t>
            </a:r>
            <a:r>
              <a:rPr lang="cs-CZ" altLang="en-US" dirty="0" smtClean="0"/>
              <a:t>)</a:t>
            </a:r>
            <a:r>
              <a:rPr lang="en-US" altLang="en-US" dirty="0" smtClean="0"/>
              <a:t>:</a:t>
            </a:r>
            <a:endParaRPr lang="en-US" altLang="en-US" dirty="0"/>
          </a:p>
        </p:txBody>
      </p:sp>
      <p:pic>
        <p:nvPicPr>
          <p:cNvPr id="12391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2338" y="4643438"/>
            <a:ext cx="1543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4" name="Rectangle 6"/>
          <p:cNvSpPr>
            <a:spLocks noChangeArrowheads="1"/>
          </p:cNvSpPr>
          <p:nvPr/>
        </p:nvSpPr>
        <p:spPr bwMode="auto">
          <a:xfrm>
            <a:off x="2932113" y="5167313"/>
            <a:ext cx="1011237" cy="3698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ym typeface="Symbol" panose="05050102010706020507" pitchFamily="18" charset="2"/>
              </a:rPr>
              <a:t> = 2</a:t>
            </a:r>
            <a:endParaRPr lang="en-GB" altLang="en-US"/>
          </a:p>
        </p:txBody>
      </p:sp>
      <p:sp>
        <p:nvSpPr>
          <p:cNvPr id="123915" name="Rectangle 7"/>
          <p:cNvSpPr>
            <a:spLocks noChangeArrowheads="1"/>
          </p:cNvSpPr>
          <p:nvPr/>
        </p:nvSpPr>
        <p:spPr bwMode="auto">
          <a:xfrm>
            <a:off x="4641850" y="6152446"/>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400" dirty="0">
                <a:solidFill>
                  <a:srgbClr val="000000"/>
                </a:solidFill>
              </a:rPr>
              <a:t>A. </a:t>
            </a:r>
            <a:r>
              <a:rPr lang="en-GB" altLang="en-US" sz="1400" dirty="0" err="1">
                <a:solidFill>
                  <a:srgbClr val="000000"/>
                </a:solidFill>
              </a:rPr>
              <a:t>Fasbender</a:t>
            </a:r>
            <a:r>
              <a:rPr lang="en-GB" altLang="en-US" sz="1400" dirty="0">
                <a:solidFill>
                  <a:srgbClr val="000000"/>
                </a:solidFill>
              </a:rPr>
              <a:t> </a:t>
            </a:r>
            <a:r>
              <a:rPr lang="en-GB" altLang="en-US" sz="1400" i="1" dirty="0">
                <a:solidFill>
                  <a:srgbClr val="000000"/>
                </a:solidFill>
              </a:rPr>
              <a:t>et al</a:t>
            </a:r>
            <a:r>
              <a:rPr lang="en-GB" altLang="en-US" sz="1400" dirty="0">
                <a:solidFill>
                  <a:srgbClr val="000000"/>
                </a:solidFill>
              </a:rPr>
              <a:t>. , APL Photonics </a:t>
            </a:r>
            <a:r>
              <a:rPr lang="en-GB" altLang="en-US" sz="1400" b="1" dirty="0">
                <a:solidFill>
                  <a:srgbClr val="000000"/>
                </a:solidFill>
              </a:rPr>
              <a:t>3</a:t>
            </a:r>
            <a:r>
              <a:rPr lang="en-GB" altLang="en-US" sz="1400" dirty="0">
                <a:solidFill>
                  <a:srgbClr val="000000"/>
                </a:solidFill>
              </a:rPr>
              <a:t>, 110803 (2018)</a:t>
            </a:r>
          </a:p>
        </p:txBody>
      </p:sp>
      <p:sp>
        <p:nvSpPr>
          <p:cNvPr id="123916" name="Rectangle 8"/>
          <p:cNvSpPr>
            <a:spLocks noChangeArrowheads="1"/>
          </p:cNvSpPr>
          <p:nvPr/>
        </p:nvSpPr>
        <p:spPr bwMode="auto">
          <a:xfrm>
            <a:off x="2874963" y="5588000"/>
            <a:ext cx="1163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ym typeface="Symbol" panose="05050102010706020507" pitchFamily="18" charset="2"/>
              </a:rPr>
              <a:t>RCP:  = +1</a:t>
            </a:r>
            <a:endParaRPr lang="en-GB" altLang="en-US" sz="1400"/>
          </a:p>
        </p:txBody>
      </p:sp>
      <p:sp>
        <p:nvSpPr>
          <p:cNvPr id="123917" name="Rectangle 9"/>
          <p:cNvSpPr>
            <a:spLocks noChangeArrowheads="1"/>
          </p:cNvSpPr>
          <p:nvPr/>
        </p:nvSpPr>
        <p:spPr bwMode="auto">
          <a:xfrm>
            <a:off x="2925763" y="5840413"/>
            <a:ext cx="1138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ym typeface="Symbol" panose="05050102010706020507" pitchFamily="18" charset="2"/>
              </a:rPr>
              <a:t>LCP:  =  -1</a:t>
            </a:r>
            <a:endParaRPr lang="en-GB" altLang="en-US" sz="1400"/>
          </a:p>
        </p:txBody>
      </p:sp>
      <p:pic>
        <p:nvPicPr>
          <p:cNvPr id="15"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241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30619" y="473696"/>
            <a:ext cx="8458200" cy="1143000"/>
          </a:xfrm>
        </p:spPr>
        <p:txBody>
          <a:bodyPr/>
          <a:lstStyle/>
          <a:p>
            <a:r>
              <a:rPr lang="cs-CZ" altLang="en-US" sz="2400" dirty="0" smtClean="0">
                <a:solidFill>
                  <a:srgbClr val="7AC143"/>
                </a:solidFill>
              </a:rPr>
              <a:t>K</a:t>
            </a:r>
            <a:r>
              <a:rPr lang="en-GB" altLang="en-US" sz="2400" dirty="0" err="1">
                <a:solidFill>
                  <a:srgbClr val="7AC143"/>
                </a:solidFill>
                <a:cs typeface="Times New Roman" panose="02020603050405020304" pitchFamily="18" charset="0"/>
              </a:rPr>
              <a:t>vantově</a:t>
            </a:r>
            <a:r>
              <a:rPr lang="en-GB" altLang="en-US" sz="2400" dirty="0">
                <a:solidFill>
                  <a:srgbClr val="7AC143"/>
                </a:solidFill>
                <a:cs typeface="Times New Roman" panose="02020603050405020304" pitchFamily="18" charset="0"/>
              </a:rPr>
              <a:t> </a:t>
            </a:r>
            <a:r>
              <a:rPr lang="en-GB" altLang="en-US" sz="2400" dirty="0" err="1">
                <a:solidFill>
                  <a:srgbClr val="7AC143"/>
                </a:solidFill>
                <a:cs typeface="Times New Roman" panose="02020603050405020304" pitchFamily="18" charset="0"/>
              </a:rPr>
              <a:t>mechanick</a:t>
            </a:r>
            <a:r>
              <a:rPr lang="cs-CZ" altLang="en-US" sz="2400" dirty="0">
                <a:solidFill>
                  <a:srgbClr val="7AC143"/>
                </a:solidFill>
              </a:rPr>
              <a:t>é</a:t>
            </a:r>
            <a:r>
              <a:rPr lang="en-GB" altLang="en-US" sz="2400" dirty="0">
                <a:solidFill>
                  <a:srgbClr val="7AC143"/>
                </a:solidFill>
                <a:cs typeface="Times New Roman" panose="02020603050405020304" pitchFamily="18" charset="0"/>
              </a:rPr>
              <a:t> </a:t>
            </a:r>
            <a:r>
              <a:rPr lang="en-GB" altLang="en-US" sz="2400" dirty="0" err="1">
                <a:solidFill>
                  <a:srgbClr val="7AC143"/>
                </a:solidFill>
                <a:cs typeface="Times New Roman" panose="02020603050405020304" pitchFamily="18" charset="0"/>
              </a:rPr>
              <a:t>zachycen</a:t>
            </a:r>
            <a:r>
              <a:rPr lang="cs-CZ" altLang="en-US" sz="2400" dirty="0">
                <a:solidFill>
                  <a:srgbClr val="7AC143"/>
                </a:solidFill>
              </a:rPr>
              <a:t>í </a:t>
            </a:r>
            <a:r>
              <a:rPr lang="cs-CZ" altLang="en-US" sz="2400" dirty="0" smtClean="0">
                <a:solidFill>
                  <a:srgbClr val="7AC143"/>
                </a:solidFill>
              </a:rPr>
              <a:t>elektronů </a:t>
            </a:r>
            <a:r>
              <a:rPr lang="cs-CZ" altLang="en-US" sz="2400" dirty="0" smtClean="0">
                <a:solidFill>
                  <a:srgbClr val="FF0000"/>
                </a:solidFill>
              </a:rPr>
              <a:t>v polovodičích</a:t>
            </a:r>
            <a:r>
              <a:rPr lang="cs-CZ" altLang="en-US" sz="2400" dirty="0" smtClean="0">
                <a:solidFill>
                  <a:srgbClr val="7AC143"/>
                </a:solidFill>
              </a:rPr>
              <a:t>:</a:t>
            </a:r>
            <a:r>
              <a:rPr lang="en-GB" altLang="en-US" sz="2400" dirty="0" smtClean="0">
                <a:solidFill>
                  <a:srgbClr val="7AC143"/>
                </a:solidFill>
                <a:cs typeface="Times New Roman" panose="02020603050405020304" pitchFamily="18" charset="0"/>
              </a:rPr>
              <a:t>  </a:t>
            </a:r>
            <a:r>
              <a:rPr lang="en-GB" altLang="en-US" sz="2400" i="1" dirty="0" err="1">
                <a:solidFill>
                  <a:srgbClr val="7AC143"/>
                </a:solidFill>
                <a:cs typeface="Times New Roman" panose="02020603050405020304" pitchFamily="18" charset="0"/>
              </a:rPr>
              <a:t>pohyb</a:t>
            </a:r>
            <a:r>
              <a:rPr lang="en-GB" altLang="en-US" sz="2400" i="1" dirty="0">
                <a:solidFill>
                  <a:srgbClr val="7AC143"/>
                </a:solidFill>
                <a:cs typeface="Times New Roman" panose="02020603050405020304" pitchFamily="18" charset="0"/>
              </a:rPr>
              <a:t> </a:t>
            </a:r>
            <a:r>
              <a:rPr lang="en-GB" altLang="en-US" sz="2400" i="1" dirty="0" err="1" smtClean="0">
                <a:solidFill>
                  <a:srgbClr val="7AC143"/>
                </a:solidFill>
                <a:cs typeface="Times New Roman" panose="02020603050405020304" pitchFamily="18" charset="0"/>
              </a:rPr>
              <a:t>značně</a:t>
            </a:r>
            <a:r>
              <a:rPr lang="en-GB" altLang="en-US" sz="2400" i="1" dirty="0" smtClean="0">
                <a:solidFill>
                  <a:srgbClr val="7AC143"/>
                </a:solidFill>
                <a:cs typeface="Times New Roman" panose="02020603050405020304" pitchFamily="18" charset="0"/>
              </a:rPr>
              <a:t> </a:t>
            </a:r>
            <a:r>
              <a:rPr lang="en-GB" altLang="en-US" sz="2400" i="1" dirty="0" err="1" smtClean="0">
                <a:solidFill>
                  <a:srgbClr val="7AC143"/>
                </a:solidFill>
                <a:cs typeface="Times New Roman" panose="02020603050405020304" pitchFamily="18" charset="0"/>
              </a:rPr>
              <a:t>omezen</a:t>
            </a:r>
            <a:r>
              <a:rPr lang="cs-CZ" altLang="en-US" sz="2400" i="1" dirty="0" smtClean="0">
                <a:solidFill>
                  <a:srgbClr val="7AC143"/>
                </a:solidFill>
                <a:cs typeface="Times New Roman" panose="02020603050405020304" pitchFamily="18" charset="0"/>
              </a:rPr>
              <a:t> </a:t>
            </a:r>
            <a:endParaRPr lang="cs-CZ" altLang="en-US" sz="2400" i="1" dirty="0">
              <a:solidFill>
                <a:srgbClr val="7AC143"/>
              </a:solidFill>
              <a:cs typeface="Times New Roman" panose="02020603050405020304" pitchFamily="18" charset="0"/>
            </a:endParaRPr>
          </a:p>
        </p:txBody>
      </p:sp>
      <p:sp>
        <p:nvSpPr>
          <p:cNvPr id="29699" name="Rectangle 3"/>
          <p:cNvSpPr>
            <a:spLocks noGrp="1" noChangeArrowheads="1"/>
          </p:cNvSpPr>
          <p:nvPr>
            <p:ph type="body" sz="half" idx="1"/>
          </p:nvPr>
        </p:nvSpPr>
        <p:spPr>
          <a:xfrm>
            <a:off x="339436" y="2490547"/>
            <a:ext cx="3927765" cy="2436091"/>
          </a:xfrm>
        </p:spPr>
        <p:txBody>
          <a:bodyPr/>
          <a:lstStyle/>
          <a:p>
            <a:pPr marL="4286250" indent="-4286250">
              <a:lnSpc>
                <a:spcPct val="90000"/>
              </a:lnSpc>
            </a:pPr>
            <a:endParaRPr lang="cs-CZ" altLang="en-US" sz="2000" b="1" i="1" dirty="0"/>
          </a:p>
          <a:p>
            <a:pPr marL="4286250" indent="-4286250">
              <a:lnSpc>
                <a:spcPct val="90000"/>
              </a:lnSpc>
              <a:buFontTx/>
              <a:buNone/>
            </a:pPr>
            <a:r>
              <a:rPr lang="cs-CZ" altLang="en-US" sz="2000" b="1" i="1" dirty="0">
                <a:solidFill>
                  <a:schemeClr val="tx2"/>
                </a:solidFill>
              </a:rPr>
              <a:t>   </a:t>
            </a:r>
            <a:endParaRPr lang="en-US" altLang="en-US" sz="2000" b="1" i="1" dirty="0">
              <a:solidFill>
                <a:schemeClr val="tx2"/>
              </a:solidFill>
            </a:endParaRPr>
          </a:p>
          <a:p>
            <a:pPr marL="4286250" indent="-4286250">
              <a:lnSpc>
                <a:spcPct val="90000"/>
              </a:lnSpc>
              <a:buFontTx/>
              <a:buNone/>
            </a:pPr>
            <a:r>
              <a:rPr lang="en-GB" altLang="en-US" sz="2000" i="1" dirty="0">
                <a:solidFill>
                  <a:schemeClr val="tx2"/>
                </a:solidFill>
                <a:cs typeface="Times New Roman" panose="02020603050405020304" pitchFamily="18" charset="0"/>
              </a:rPr>
              <a:t>P</a:t>
            </a:r>
            <a:r>
              <a:rPr lang="cs-CZ" altLang="en-US" sz="2000" i="1" dirty="0">
                <a:solidFill>
                  <a:schemeClr val="tx2"/>
                </a:solidFill>
                <a:cs typeface="Times New Roman" panose="02020603050405020304" pitchFamily="18" charset="0"/>
              </a:rPr>
              <a:t>ůvodně pásová elektronová </a:t>
            </a:r>
            <a:endParaRPr lang="en-US" altLang="en-US" sz="2000" i="1" dirty="0">
              <a:solidFill>
                <a:schemeClr val="tx2"/>
              </a:solidFill>
              <a:cs typeface="Times New Roman" panose="02020603050405020304" pitchFamily="18" charset="0"/>
            </a:endParaRPr>
          </a:p>
          <a:p>
            <a:pPr marL="4286250" indent="-4286250">
              <a:lnSpc>
                <a:spcPct val="90000"/>
              </a:lnSpc>
              <a:buFontTx/>
              <a:buNone/>
            </a:pPr>
            <a:r>
              <a:rPr lang="en-US" altLang="en-US" sz="2000" i="1" dirty="0">
                <a:solidFill>
                  <a:schemeClr val="tx2"/>
                </a:solidFill>
                <a:cs typeface="Times New Roman" panose="02020603050405020304" pitchFamily="18" charset="0"/>
              </a:rPr>
              <a:t> </a:t>
            </a:r>
            <a:r>
              <a:rPr lang="cs-CZ" altLang="en-US" sz="2000" i="1" dirty="0">
                <a:solidFill>
                  <a:schemeClr val="tx2"/>
                </a:solidFill>
                <a:cs typeface="Times New Roman" panose="02020603050405020304" pitchFamily="18" charset="0"/>
              </a:rPr>
              <a:t>struktura se začíná diskretizovat</a:t>
            </a:r>
            <a:endParaRPr lang="en-US" altLang="en-US" sz="2000" i="1" dirty="0">
              <a:solidFill>
                <a:schemeClr val="tx2"/>
              </a:solidFill>
              <a:cs typeface="Times New Roman" panose="02020603050405020304" pitchFamily="18" charset="0"/>
            </a:endParaRPr>
          </a:p>
          <a:p>
            <a:pPr marL="4286250" indent="-4286250">
              <a:lnSpc>
                <a:spcPct val="90000"/>
              </a:lnSpc>
              <a:buFontTx/>
              <a:buNone/>
            </a:pPr>
            <a:r>
              <a:rPr lang="cs-CZ" altLang="en-US" sz="2000" i="1" dirty="0">
                <a:solidFill>
                  <a:schemeClr val="tx2"/>
                </a:solidFill>
                <a:cs typeface="Times New Roman" panose="02020603050405020304" pitchFamily="18" charset="0"/>
              </a:rPr>
              <a:t> a blížit </a:t>
            </a:r>
            <a:r>
              <a:rPr lang="cs-CZ" altLang="en-US" sz="2000" i="1" dirty="0">
                <a:solidFill>
                  <a:schemeClr val="tx2"/>
                </a:solidFill>
              </a:rPr>
              <a:t>hladinám ve </a:t>
            </a:r>
            <a:r>
              <a:rPr lang="cs-CZ" altLang="en-US" sz="2000" i="1" dirty="0">
                <a:solidFill>
                  <a:schemeClr val="tx2"/>
                </a:solidFill>
                <a:cs typeface="Times New Roman" panose="02020603050405020304" pitchFamily="18" charset="0"/>
              </a:rPr>
              <a:t>volný</a:t>
            </a:r>
            <a:r>
              <a:rPr lang="cs-CZ" altLang="en-US" sz="2000" i="1" dirty="0">
                <a:solidFill>
                  <a:schemeClr val="tx2"/>
                </a:solidFill>
              </a:rPr>
              <a:t>ch </a:t>
            </a:r>
            <a:endParaRPr lang="en-US" altLang="en-US" sz="2000" i="1" dirty="0">
              <a:solidFill>
                <a:schemeClr val="tx2"/>
              </a:solidFill>
            </a:endParaRPr>
          </a:p>
          <a:p>
            <a:pPr marL="4286250" indent="-4286250">
              <a:lnSpc>
                <a:spcPct val="90000"/>
              </a:lnSpc>
              <a:buFontTx/>
              <a:buNone/>
            </a:pPr>
            <a:r>
              <a:rPr lang="en-US" altLang="en-US" sz="2000" i="1" dirty="0">
                <a:solidFill>
                  <a:schemeClr val="tx2"/>
                </a:solidFill>
              </a:rPr>
              <a:t> </a:t>
            </a:r>
            <a:r>
              <a:rPr lang="cs-CZ" altLang="en-US" sz="2000" i="1" dirty="0">
                <a:solidFill>
                  <a:schemeClr val="tx2"/>
                </a:solidFill>
                <a:cs typeface="Times New Roman" panose="02020603050405020304" pitchFamily="18" charset="0"/>
              </a:rPr>
              <a:t>atom</a:t>
            </a:r>
            <a:r>
              <a:rPr lang="cs-CZ" altLang="en-US" sz="2000" i="1" dirty="0">
                <a:solidFill>
                  <a:schemeClr val="tx2"/>
                </a:solidFill>
              </a:rPr>
              <a:t>ech </a:t>
            </a:r>
          </a:p>
          <a:p>
            <a:pPr marL="4286250" indent="-4286250">
              <a:lnSpc>
                <a:spcPct val="90000"/>
              </a:lnSpc>
            </a:pPr>
            <a:endParaRPr lang="cs-CZ" altLang="en-US" sz="2000" b="1" i="1" dirty="0">
              <a:solidFill>
                <a:schemeClr val="tx2"/>
              </a:solidFill>
            </a:endParaRPr>
          </a:p>
          <a:p>
            <a:pPr marL="4286250" indent="-4286250">
              <a:lnSpc>
                <a:spcPct val="90000"/>
              </a:lnSpc>
              <a:buFontTx/>
              <a:buNone/>
            </a:pPr>
            <a:endParaRPr lang="en-US" altLang="en-US" sz="2000" b="1" i="1" dirty="0"/>
          </a:p>
          <a:p>
            <a:pPr marL="4286250" indent="-4286250">
              <a:lnSpc>
                <a:spcPct val="90000"/>
              </a:lnSpc>
              <a:buFontTx/>
              <a:buNone/>
            </a:pPr>
            <a:endParaRPr lang="en-US" altLang="en-US" sz="2000" b="1" i="1" dirty="0"/>
          </a:p>
          <a:p>
            <a:pPr marL="4286250" indent="-4286250">
              <a:lnSpc>
                <a:spcPct val="90000"/>
              </a:lnSpc>
              <a:spcBef>
                <a:spcPct val="50000"/>
              </a:spcBef>
              <a:buFontTx/>
              <a:buNone/>
            </a:pPr>
            <a:endParaRPr lang="cs-CZ" altLang="en-US" sz="2000" b="1" dirty="0">
              <a:solidFill>
                <a:srgbClr val="000000"/>
              </a:solidFill>
              <a:effectLst>
                <a:outerShdw blurRad="38100" dist="38100" dir="2700000" algn="tl">
                  <a:srgbClr val="FFFFFF"/>
                </a:outerShdw>
              </a:effectLst>
            </a:endParaRPr>
          </a:p>
          <a:p>
            <a:pPr marL="4286250" indent="-4286250">
              <a:lnSpc>
                <a:spcPct val="90000"/>
              </a:lnSpc>
            </a:pPr>
            <a:endParaRPr lang="cs-CZ" altLang="en-US" sz="2800" dirty="0">
              <a:solidFill>
                <a:srgbClr val="000000"/>
              </a:solidFill>
            </a:endParaRPr>
          </a:p>
          <a:p>
            <a:pPr marL="4286250" indent="-4286250">
              <a:lnSpc>
                <a:spcPct val="90000"/>
              </a:lnSpc>
            </a:pPr>
            <a:endParaRPr lang="cs-CZ" altLang="en-US" sz="2800" dirty="0">
              <a:solidFill>
                <a:srgbClr val="000000"/>
              </a:solidFill>
            </a:endParaRPr>
          </a:p>
        </p:txBody>
      </p:sp>
      <p:pic>
        <p:nvPicPr>
          <p:cNvPr id="29703" name="Picture 7" descr="D:\Nano\Lowsemphys2\Electrdensity.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341091" y="1801091"/>
            <a:ext cx="4271818" cy="31255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4461164" y="5295429"/>
            <a:ext cx="4572000" cy="646331"/>
          </a:xfrm>
          <a:prstGeom prst="rect">
            <a:avLst/>
          </a:prstGeom>
        </p:spPr>
        <p:txBody>
          <a:bodyPr>
            <a:spAutoFit/>
          </a:bodyPr>
          <a:lstStyle/>
          <a:p>
            <a:pPr algn="ctr"/>
            <a:r>
              <a:rPr lang="cs-CZ" altLang="en-US" b="1" i="1" dirty="0">
                <a:solidFill>
                  <a:srgbClr val="FF3300"/>
                </a:solidFill>
              </a:rPr>
              <a:t> </a:t>
            </a:r>
            <a:r>
              <a:rPr lang="en-US" altLang="en-US" i="1" dirty="0" err="1">
                <a:solidFill>
                  <a:srgbClr val="00B0F0"/>
                </a:solidFill>
              </a:rPr>
              <a:t>Hustota</a:t>
            </a:r>
            <a:r>
              <a:rPr lang="en-US" altLang="en-US" i="1" dirty="0">
                <a:solidFill>
                  <a:srgbClr val="00B0F0"/>
                </a:solidFill>
              </a:rPr>
              <a:t> </a:t>
            </a:r>
            <a:r>
              <a:rPr lang="en-US" altLang="en-US" i="1" dirty="0" err="1">
                <a:solidFill>
                  <a:srgbClr val="00B0F0"/>
                </a:solidFill>
              </a:rPr>
              <a:t>elektronov</a:t>
            </a:r>
            <a:r>
              <a:rPr lang="cs-CZ" altLang="en-US" i="1" dirty="0">
                <a:solidFill>
                  <a:srgbClr val="00B0F0"/>
                </a:solidFill>
              </a:rPr>
              <a:t>ých stavů</a:t>
            </a:r>
            <a:r>
              <a:rPr lang="en-US" altLang="en-US" i="1" dirty="0">
                <a:solidFill>
                  <a:srgbClr val="00B0F0"/>
                </a:solidFill>
              </a:rPr>
              <a:t> </a:t>
            </a:r>
            <a:r>
              <a:rPr lang="cs-CZ" altLang="en-US" i="1" dirty="0">
                <a:solidFill>
                  <a:srgbClr val="00B0F0"/>
                </a:solidFill>
              </a:rPr>
              <a:t>          </a:t>
            </a:r>
            <a:r>
              <a:rPr lang="en-US" altLang="en-US" i="1" dirty="0" err="1">
                <a:solidFill>
                  <a:srgbClr val="00B0F0"/>
                </a:solidFill>
              </a:rPr>
              <a:t>polovodi</a:t>
            </a:r>
            <a:r>
              <a:rPr lang="cs-CZ" altLang="en-US" i="1" dirty="0">
                <a:solidFill>
                  <a:srgbClr val="00B0F0"/>
                </a:solidFill>
              </a:rPr>
              <a:t>čů</a:t>
            </a:r>
            <a:endParaRPr lang="en-GB" i="1" dirty="0">
              <a:solidFill>
                <a:srgbClr val="00B0F0"/>
              </a:solidFill>
            </a:endParaRPr>
          </a:p>
        </p:txBody>
      </p:sp>
      <p:pic>
        <p:nvPicPr>
          <p:cNvPr id="6"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913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3"/>
          <p:cNvSpPr>
            <a:spLocks noGrp="1"/>
          </p:cNvSpPr>
          <p:nvPr>
            <p:ph type="sldNum" sz="quarter" idx="10"/>
          </p:nvPr>
        </p:nvSpPr>
        <p:spPr>
          <a:xfrm>
            <a:off x="457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fld id="{32C887D2-EF57-4AC8-8D6A-064180049D9E}" type="slidenum">
              <a:rPr lang="cs-CZ" altLang="en-US" sz="1200" smtClean="0">
                <a:solidFill>
                  <a:srgbClr val="FFFFFF"/>
                </a:solidFill>
              </a:rPr>
              <a:pPr eaLnBrk="1" hangingPunct="1">
                <a:spcBef>
                  <a:spcPct val="0"/>
                </a:spcBef>
                <a:buClrTx/>
                <a:buSzTx/>
                <a:buFontTx/>
                <a:buNone/>
              </a:pPr>
              <a:t>2</a:t>
            </a:fld>
            <a:endParaRPr lang="cs-CZ" altLang="en-US" sz="1200" smtClean="0">
              <a:solidFill>
                <a:srgbClr val="E1F0D2"/>
              </a:solidFill>
            </a:endParaRPr>
          </a:p>
        </p:txBody>
      </p:sp>
      <p:sp>
        <p:nvSpPr>
          <p:cNvPr id="88066" name="Obdélník 21"/>
          <p:cNvSpPr>
            <a:spLocks noChangeArrowheads="1"/>
          </p:cNvSpPr>
          <p:nvPr/>
        </p:nvSpPr>
        <p:spPr bwMode="auto">
          <a:xfrm>
            <a:off x="6251575" y="3051175"/>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cs-CZ" sz="1800" b="1">
                <a:solidFill>
                  <a:srgbClr val="FFFFFF"/>
                </a:solidFill>
                <a:latin typeface="Syntax LT CE"/>
                <a:ea typeface="Calibri" panose="020F0502020204030204" pitchFamily="34" charset="0"/>
                <a:cs typeface="Times New Roman" panose="02020603050405020304" pitchFamily="18" charset="0"/>
              </a:rPr>
              <a:t>hard</a:t>
            </a:r>
            <a:endParaRPr lang="cs-CZ" altLang="cs-CZ" sz="1800">
              <a:solidFill>
                <a:srgbClr val="FFFFFF"/>
              </a:solidFill>
              <a:latin typeface="Syntax LT CE"/>
              <a:ea typeface="Calibri" panose="020F0502020204030204" pitchFamily="34" charset="0"/>
              <a:cs typeface="Times New Roman" panose="02020603050405020304" pitchFamily="18" charset="0"/>
            </a:endParaRPr>
          </a:p>
        </p:txBody>
      </p:sp>
      <p:sp>
        <p:nvSpPr>
          <p:cNvPr id="88067" name="Obdélník 22"/>
          <p:cNvSpPr>
            <a:spLocks noChangeArrowheads="1"/>
          </p:cNvSpPr>
          <p:nvPr/>
        </p:nvSpPr>
        <p:spPr bwMode="auto">
          <a:xfrm>
            <a:off x="5438775" y="3605213"/>
            <a:ext cx="56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cs-CZ" sz="1800" b="1">
                <a:solidFill>
                  <a:srgbClr val="FFFFFF"/>
                </a:solidFill>
                <a:latin typeface="Syntax LT CE"/>
                <a:ea typeface="Calibri" panose="020F0502020204030204" pitchFamily="34" charset="0"/>
                <a:cs typeface="Times New Roman" panose="02020603050405020304" pitchFamily="18" charset="0"/>
              </a:rPr>
              <a:t>soft</a:t>
            </a:r>
            <a:endParaRPr lang="cs-CZ" altLang="cs-CZ" sz="1800">
              <a:solidFill>
                <a:srgbClr val="FFFFFF"/>
              </a:solidFill>
              <a:latin typeface="Syntax LT CE"/>
              <a:ea typeface="Calibri" panose="020F0502020204030204" pitchFamily="34" charset="0"/>
              <a:cs typeface="Times New Roman" panose="02020603050405020304" pitchFamily="18" charset="0"/>
            </a:endParaRPr>
          </a:p>
        </p:txBody>
      </p:sp>
      <p:sp>
        <p:nvSpPr>
          <p:cNvPr id="88068" name="Rectangle 14"/>
          <p:cNvSpPr>
            <a:spLocks noChangeArrowheads="1"/>
          </p:cNvSpPr>
          <p:nvPr/>
        </p:nvSpPr>
        <p:spPr bwMode="auto">
          <a:xfrm>
            <a:off x="4549775" y="1520825"/>
            <a:ext cx="4035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200">
                <a:solidFill>
                  <a:srgbClr val="000000"/>
                </a:solidFill>
              </a:rPr>
              <a:t> </a:t>
            </a:r>
            <a:endParaRPr lang="cs-CZ" altLang="en-US" sz="1200">
              <a:solidFill>
                <a:srgbClr val="000000"/>
              </a:solidFill>
            </a:endParaRPr>
          </a:p>
        </p:txBody>
      </p:sp>
      <p:sp>
        <p:nvSpPr>
          <p:cNvPr id="5" name="Rectangle 2"/>
          <p:cNvSpPr>
            <a:spLocks noChangeArrowheads="1"/>
          </p:cNvSpPr>
          <p:nvPr/>
        </p:nvSpPr>
        <p:spPr bwMode="auto">
          <a:xfrm flipV="1">
            <a:off x="1704975" y="4295775"/>
            <a:ext cx="75390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lvl1pPr>
              <a:spcBef>
                <a:spcPct val="20000"/>
              </a:spcBef>
              <a:buClr>
                <a:srgbClr val="69BE28"/>
              </a:buClr>
              <a:buSzPct val="75000"/>
              <a:buFont typeface="Wingdings" charset="2"/>
              <a:buChar char="§"/>
              <a:defRPr sz="2800">
                <a:solidFill>
                  <a:srgbClr val="292929"/>
                </a:solidFill>
                <a:latin typeface="Arial" charset="0"/>
                <a:ea typeface="ＭＳ Ｐゴシック" charset="-128"/>
              </a:defRPr>
            </a:lvl1pPr>
            <a:lvl2pPr marL="742950" indent="-285750">
              <a:spcBef>
                <a:spcPct val="20000"/>
              </a:spcBef>
              <a:buClr>
                <a:srgbClr val="69BE28"/>
              </a:buClr>
              <a:buSzPct val="75000"/>
              <a:buFont typeface="Wingdings" charset="2"/>
              <a:buChar char="§"/>
              <a:defRPr sz="2400">
                <a:solidFill>
                  <a:srgbClr val="292929"/>
                </a:solidFill>
                <a:latin typeface="Arial" charset="0"/>
                <a:ea typeface="ＭＳ Ｐゴシック" charset="-128"/>
              </a:defRPr>
            </a:lvl2pPr>
            <a:lvl3pPr marL="1143000" indent="-228600">
              <a:spcBef>
                <a:spcPct val="20000"/>
              </a:spcBef>
              <a:buClr>
                <a:srgbClr val="69BE28"/>
              </a:buClr>
              <a:buSzPct val="75000"/>
              <a:buFont typeface="Wingdings" charset="2"/>
              <a:buChar char="§"/>
              <a:defRPr sz="2000">
                <a:solidFill>
                  <a:srgbClr val="292929"/>
                </a:solidFill>
                <a:latin typeface="Arial" charset="0"/>
                <a:ea typeface="ＭＳ Ｐゴシック" charset="-128"/>
              </a:defRPr>
            </a:lvl3pPr>
            <a:lvl4pPr marL="1600200" indent="-228600">
              <a:spcBef>
                <a:spcPct val="20000"/>
              </a:spcBef>
              <a:buClr>
                <a:srgbClr val="69BE28"/>
              </a:buClr>
              <a:buSzPct val="75000"/>
              <a:buFont typeface="Wingdings" charset="2"/>
              <a:buChar char="§"/>
              <a:defRPr>
                <a:solidFill>
                  <a:srgbClr val="292929"/>
                </a:solidFill>
                <a:latin typeface="Arial" charset="0"/>
                <a:ea typeface="ＭＳ Ｐゴシック" charset="-128"/>
              </a:defRPr>
            </a:lvl4pPr>
            <a:lvl5pPr marL="2057400" indent="-228600">
              <a:spcBef>
                <a:spcPct val="20000"/>
              </a:spcBef>
              <a:buClr>
                <a:srgbClr val="69BE28"/>
              </a:buClr>
              <a:buSzPct val="75000"/>
              <a:buFont typeface="Wingdings" charset="2"/>
              <a:buChar char="§"/>
              <a:defRPr sz="1600">
                <a:solidFill>
                  <a:srgbClr val="292929"/>
                </a:solidFill>
                <a:latin typeface="Arial" charset="0"/>
                <a:ea typeface="ＭＳ Ｐゴシック" charset="-128"/>
              </a:defRPr>
            </a:lvl5pPr>
            <a:lvl6pPr marL="2514600" indent="-228600" eaLnBrk="0" fontAlgn="base" hangingPunct="0">
              <a:spcBef>
                <a:spcPct val="20000"/>
              </a:spcBef>
              <a:spcAft>
                <a:spcPct val="0"/>
              </a:spcAft>
              <a:buClr>
                <a:srgbClr val="69BE28"/>
              </a:buClr>
              <a:buSzPct val="75000"/>
              <a:buFont typeface="Wingdings" charset="2"/>
              <a:buChar char="§"/>
              <a:defRPr sz="1600">
                <a:solidFill>
                  <a:srgbClr val="292929"/>
                </a:solidFill>
                <a:latin typeface="Arial" charset="0"/>
                <a:ea typeface="ＭＳ Ｐゴシック" charset="-128"/>
              </a:defRPr>
            </a:lvl6pPr>
            <a:lvl7pPr marL="2971800" indent="-228600" eaLnBrk="0" fontAlgn="base" hangingPunct="0">
              <a:spcBef>
                <a:spcPct val="20000"/>
              </a:spcBef>
              <a:spcAft>
                <a:spcPct val="0"/>
              </a:spcAft>
              <a:buClr>
                <a:srgbClr val="69BE28"/>
              </a:buClr>
              <a:buSzPct val="75000"/>
              <a:buFont typeface="Wingdings" charset="2"/>
              <a:buChar char="§"/>
              <a:defRPr sz="1600">
                <a:solidFill>
                  <a:srgbClr val="292929"/>
                </a:solidFill>
                <a:latin typeface="Arial" charset="0"/>
                <a:ea typeface="ＭＳ Ｐゴシック" charset="-128"/>
              </a:defRPr>
            </a:lvl7pPr>
            <a:lvl8pPr marL="3429000" indent="-228600" eaLnBrk="0" fontAlgn="base" hangingPunct="0">
              <a:spcBef>
                <a:spcPct val="20000"/>
              </a:spcBef>
              <a:spcAft>
                <a:spcPct val="0"/>
              </a:spcAft>
              <a:buClr>
                <a:srgbClr val="69BE28"/>
              </a:buClr>
              <a:buSzPct val="75000"/>
              <a:buFont typeface="Wingdings" charset="2"/>
              <a:buChar char="§"/>
              <a:defRPr sz="1600">
                <a:solidFill>
                  <a:srgbClr val="292929"/>
                </a:solidFill>
                <a:latin typeface="Arial" charset="0"/>
                <a:ea typeface="ＭＳ Ｐゴシック" charset="-128"/>
              </a:defRPr>
            </a:lvl8pPr>
            <a:lvl9pPr marL="3886200" indent="-228600" eaLnBrk="0" fontAlgn="base" hangingPunct="0">
              <a:spcBef>
                <a:spcPct val="20000"/>
              </a:spcBef>
              <a:spcAft>
                <a:spcPct val="0"/>
              </a:spcAft>
              <a:buClr>
                <a:srgbClr val="69BE28"/>
              </a:buClr>
              <a:buSzPct val="75000"/>
              <a:buFont typeface="Wingdings" charset="2"/>
              <a:buChar char="§"/>
              <a:defRPr sz="1600">
                <a:solidFill>
                  <a:srgbClr val="292929"/>
                </a:solidFill>
                <a:latin typeface="Arial" charset="0"/>
                <a:ea typeface="ＭＳ Ｐゴシック" charset="-128"/>
              </a:defRPr>
            </a:lvl9pPr>
          </a:lstStyle>
          <a:p>
            <a:pPr eaLnBrk="1" hangingPunct="1">
              <a:spcBef>
                <a:spcPct val="0"/>
              </a:spcBef>
              <a:buClrTx/>
              <a:buSzTx/>
              <a:buFontTx/>
              <a:buNone/>
              <a:defRPr/>
            </a:pPr>
            <a:endParaRPr lang="en-US" altLang="en-US" sz="1800" smtClean="0">
              <a:solidFill>
                <a:srgbClr val="000000"/>
              </a:solidFill>
            </a:endParaRPr>
          </a:p>
        </p:txBody>
      </p:sp>
      <p:sp>
        <p:nvSpPr>
          <p:cNvPr id="88070" name="Title 1"/>
          <p:cNvSpPr>
            <a:spLocks noGrp="1"/>
          </p:cNvSpPr>
          <p:nvPr>
            <p:ph type="title"/>
          </p:nvPr>
        </p:nvSpPr>
        <p:spPr>
          <a:xfrm>
            <a:off x="714375" y="430213"/>
            <a:ext cx="4724400" cy="773112"/>
          </a:xfrm>
        </p:spPr>
        <p:txBody>
          <a:bodyPr/>
          <a:lstStyle/>
          <a:p>
            <a:pPr eaLnBrk="1" hangingPunct="1">
              <a:lnSpc>
                <a:spcPct val="110000"/>
              </a:lnSpc>
            </a:pPr>
            <a:r>
              <a:rPr lang="cs-CZ" altLang="en-US" sz="2400" dirty="0" smtClean="0">
                <a:ea typeface="ＭＳ Ｐゴシック" panose="020B0600070205080204" pitchFamily="34" charset="-128"/>
              </a:rPr>
              <a:t/>
            </a:r>
            <a:br>
              <a:rPr lang="cs-CZ" altLang="en-US" sz="2400" dirty="0" smtClean="0">
                <a:ea typeface="ＭＳ Ｐゴシック" panose="020B0600070205080204" pitchFamily="34" charset="-128"/>
              </a:rPr>
            </a:br>
            <a:r>
              <a:rPr lang="en-GB" altLang="en-US" sz="2400" dirty="0" err="1" smtClean="0">
                <a:ea typeface="ＭＳ Ｐゴシック" panose="020B0600070205080204" pitchFamily="34" charset="-128"/>
              </a:rPr>
              <a:t>Osnova</a:t>
            </a:r>
            <a:r>
              <a:rPr lang="cs-CZ" altLang="en-US" sz="2400" dirty="0" smtClean="0">
                <a:ea typeface="ＭＳ Ｐゴシック" panose="020B0600070205080204" pitchFamily="34" charset="-128"/>
              </a:rPr>
              <a:t> </a:t>
            </a:r>
            <a:br>
              <a:rPr lang="cs-CZ" altLang="en-US" sz="2400" dirty="0" smtClean="0">
                <a:ea typeface="ＭＳ Ｐゴシック" panose="020B0600070205080204" pitchFamily="34" charset="-128"/>
              </a:rPr>
            </a:br>
            <a:endParaRPr lang="en-US" altLang="en-US" sz="2400" dirty="0" smtClean="0">
              <a:ea typeface="ＭＳ Ｐゴシック" panose="020B0600070205080204" pitchFamily="34" charset="-128"/>
            </a:endParaRPr>
          </a:p>
        </p:txBody>
      </p:sp>
      <p:sp>
        <p:nvSpPr>
          <p:cNvPr id="114695" name="Rectangle 1"/>
          <p:cNvSpPr>
            <a:spLocks noChangeArrowheads="1"/>
          </p:cNvSpPr>
          <p:nvPr/>
        </p:nvSpPr>
        <p:spPr bwMode="auto">
          <a:xfrm>
            <a:off x="873125" y="2051050"/>
            <a:ext cx="735171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spcBef>
                <a:spcPts val="600"/>
              </a:spcBef>
              <a:spcAft>
                <a:spcPts val="600"/>
              </a:spcAft>
              <a:buClrTx/>
              <a:buSzTx/>
              <a:buFont typeface="Wingdings" panose="05000000000000000000" pitchFamily="2" charset="2"/>
              <a:buChar char="Ø"/>
              <a:defRPr/>
            </a:pPr>
            <a:r>
              <a:rPr lang="cs-CZ" altLang="en-US" sz="2000" dirty="0" smtClean="0">
                <a:solidFill>
                  <a:srgbClr val="000000"/>
                </a:solidFill>
                <a:cs typeface="Arial" panose="020B0604020202020204" pitchFamily="34" charset="0"/>
              </a:rPr>
              <a:t>Úvod do nanotechnologií</a:t>
            </a:r>
          </a:p>
          <a:p>
            <a:pPr>
              <a:spcBef>
                <a:spcPts val="600"/>
              </a:spcBef>
              <a:spcAft>
                <a:spcPts val="600"/>
              </a:spcAft>
              <a:buClrTx/>
              <a:buSzTx/>
              <a:buFont typeface="Wingdings" panose="05000000000000000000" pitchFamily="2" charset="2"/>
              <a:buChar char="Ø"/>
              <a:defRPr/>
            </a:pPr>
            <a:r>
              <a:rPr lang="cs-CZ" altLang="en-US" sz="2000" dirty="0" smtClean="0">
                <a:solidFill>
                  <a:srgbClr val="000000"/>
                </a:solidFill>
                <a:cs typeface="Arial" panose="020B0604020202020204" pitchFamily="34" charset="0"/>
              </a:rPr>
              <a:t>Jaké vědomosti a znalosti potřebujeme?</a:t>
            </a:r>
          </a:p>
          <a:p>
            <a:pPr>
              <a:spcBef>
                <a:spcPts val="600"/>
              </a:spcBef>
              <a:spcAft>
                <a:spcPts val="600"/>
              </a:spcAft>
              <a:buClrTx/>
              <a:buSzTx/>
              <a:buFont typeface="Wingdings" panose="05000000000000000000" pitchFamily="2" charset="2"/>
              <a:buChar char="Ø"/>
              <a:defRPr/>
            </a:pPr>
            <a:r>
              <a:rPr lang="cs-CZ" sz="2000" dirty="0" smtClean="0"/>
              <a:t>Potřebné experimentální vybavení </a:t>
            </a:r>
            <a:r>
              <a:rPr lang="en-GB" sz="2000" dirty="0" smtClean="0"/>
              <a:t> </a:t>
            </a:r>
            <a:endParaRPr lang="en-US" altLang="en-US" sz="2000" dirty="0" smtClean="0">
              <a:solidFill>
                <a:srgbClr val="000000"/>
              </a:solidFill>
              <a:cs typeface="Arial" panose="020B0604020202020204" pitchFamily="34" charset="0"/>
            </a:endParaRPr>
          </a:p>
          <a:p>
            <a:pPr>
              <a:spcBef>
                <a:spcPts val="600"/>
              </a:spcBef>
              <a:spcAft>
                <a:spcPts val="600"/>
              </a:spcAft>
              <a:buClrTx/>
              <a:buSzTx/>
              <a:buFont typeface="Wingdings" panose="05000000000000000000" pitchFamily="2" charset="2"/>
              <a:buChar char="Ø"/>
              <a:defRPr/>
            </a:pPr>
            <a:r>
              <a:rPr lang="cs-CZ" altLang="en-US" sz="2000" dirty="0">
                <a:solidFill>
                  <a:srgbClr val="000000"/>
                </a:solidFill>
                <a:cs typeface="Arial" panose="020B0604020202020204" pitchFamily="34" charset="0"/>
              </a:rPr>
              <a:t>K</a:t>
            </a:r>
            <a:r>
              <a:rPr lang="cs-CZ" altLang="en-US" sz="2000" dirty="0" smtClean="0">
                <a:solidFill>
                  <a:srgbClr val="000000"/>
                </a:solidFill>
                <a:cs typeface="Arial" panose="020B0604020202020204" pitchFamily="34" charset="0"/>
              </a:rPr>
              <a:t>omunikace a spolupráce</a:t>
            </a:r>
            <a:endParaRPr lang="en-GB" sz="2000" dirty="0" smtClean="0">
              <a:solidFill>
                <a:srgbClr val="000000"/>
              </a:solidFill>
              <a:cs typeface="Arial" panose="020B0604020202020204" pitchFamily="34" charset="0"/>
            </a:endParaRPr>
          </a:p>
          <a:p>
            <a:pPr>
              <a:spcBef>
                <a:spcPts val="600"/>
              </a:spcBef>
              <a:spcAft>
                <a:spcPts val="600"/>
              </a:spcAft>
              <a:buClrTx/>
              <a:buSzTx/>
              <a:buFont typeface="Wingdings" panose="05000000000000000000" pitchFamily="2" charset="2"/>
              <a:buChar char="Ø"/>
              <a:defRPr/>
            </a:pPr>
            <a:r>
              <a:rPr lang="cs-CZ" sz="2000" dirty="0" smtClean="0">
                <a:solidFill>
                  <a:srgbClr val="000000"/>
                </a:solidFill>
                <a:cs typeface="Arial" panose="020B0604020202020204" pitchFamily="34" charset="0"/>
              </a:rPr>
              <a:t>Finance – jsou nezbytně nutné?</a:t>
            </a:r>
            <a:r>
              <a:rPr lang="en-GB" sz="2000" dirty="0" smtClean="0">
                <a:solidFill>
                  <a:srgbClr val="000000"/>
                </a:solidFill>
                <a:cs typeface="Arial" panose="020B0604020202020204" pitchFamily="34" charset="0"/>
              </a:rPr>
              <a:t> </a:t>
            </a:r>
          </a:p>
          <a:p>
            <a:pPr marL="0" indent="0">
              <a:spcBef>
                <a:spcPts val="600"/>
              </a:spcBef>
              <a:spcAft>
                <a:spcPts val="600"/>
              </a:spcAft>
              <a:buClrTx/>
              <a:buSzTx/>
              <a:buFont typeface="Wingdings" panose="05000000000000000000" pitchFamily="2" charset="2"/>
              <a:buNone/>
              <a:defRPr/>
            </a:pPr>
            <a:endParaRPr lang="en-GB" sz="2000" dirty="0" smtClean="0">
              <a:solidFill>
                <a:srgbClr val="000000"/>
              </a:solidFill>
              <a:cs typeface="Arial" panose="020B0604020202020204" pitchFamily="34" charset="0"/>
            </a:endParaRPr>
          </a:p>
        </p:txBody>
      </p:sp>
      <p:pic>
        <p:nvPicPr>
          <p:cNvPr id="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906" y="6236655"/>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799" y="609600"/>
            <a:ext cx="8179539" cy="1143000"/>
          </a:xfrm>
        </p:spPr>
        <p:txBody>
          <a:bodyPr/>
          <a:lstStyle/>
          <a:p>
            <a:r>
              <a:rPr lang="cs-CZ" altLang="en-US" sz="2400" dirty="0" smtClean="0">
                <a:solidFill>
                  <a:srgbClr val="7AC143"/>
                </a:solidFill>
              </a:rPr>
              <a:t>Aplikace:  Fotoluminiscence kvantových teček (např. CdSe)</a:t>
            </a:r>
            <a:r>
              <a:rPr lang="en-GB" altLang="en-US" sz="2400" dirty="0" smtClean="0">
                <a:solidFill>
                  <a:srgbClr val="7AC143"/>
                </a:solidFill>
                <a:cs typeface="Times New Roman" panose="02020603050405020304" pitchFamily="18" charset="0"/>
              </a:rPr>
              <a:t>  </a:t>
            </a:r>
            <a:endParaRPr lang="cs-CZ" altLang="en-US" sz="2400" i="1" dirty="0">
              <a:solidFill>
                <a:srgbClr val="7AC143"/>
              </a:solidFill>
              <a:cs typeface="Times New Roman" panose="02020603050405020304" pitchFamily="18" charset="0"/>
            </a:endParaRPr>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http://www.micronano.ethz.ch/opportunities_and_risks/Image_of_fluorescence_in_various_sized_Cadmium_Selenide_Quantum_D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489" y="4091796"/>
            <a:ext cx="413385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upload.wikimedia.org/wikipedia/commons/thumb/8/89/Jablonski_Diagram_of_Fluorescence_Only.png/220px-Jablonski_Diagram_of_Fluorescence_Onl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181100"/>
            <a:ext cx="3296197" cy="4989245"/>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3655" y="1181100"/>
            <a:ext cx="2195802" cy="1588275"/>
          </a:xfrm>
          <a:prstGeom prst="rect">
            <a:avLst/>
          </a:prstGeom>
        </p:spPr>
      </p:pic>
      <p:cxnSp>
        <p:nvCxnSpPr>
          <p:cNvPr id="9" name="Straight Connector 8"/>
          <p:cNvCxnSpPr/>
          <p:nvPr/>
        </p:nvCxnSpPr>
        <p:spPr bwMode="auto">
          <a:xfrm>
            <a:off x="4153173" y="1488558"/>
            <a:ext cx="0" cy="4803513"/>
          </a:xfrm>
          <a:prstGeom prst="line">
            <a:avLst/>
          </a:prstGeom>
          <a:solidFill>
            <a:schemeClr val="accent1"/>
          </a:solidFill>
          <a:ln w="19050" cap="flat" cmpd="sng" algn="ctr">
            <a:solidFill>
              <a:schemeClr val="tx1"/>
            </a:solidFill>
            <a:prstDash val="solid"/>
            <a:round/>
            <a:headEnd type="none" w="med" len="med"/>
            <a:tailEnd type="none" w="med" len="med"/>
          </a:ln>
          <a:effectLst/>
        </p:spPr>
      </p:cxnSp>
      <mc:AlternateContent xmlns:mc="http://schemas.openxmlformats.org/markup-compatibility/2006">
        <mc:Choice xmlns:a14="http://schemas.microsoft.com/office/drawing/2010/main" Requires="a14">
          <p:sp>
            <p:nvSpPr>
              <p:cNvPr id="11" name="Obdélník 3"/>
              <p:cNvSpPr/>
              <p:nvPr/>
            </p:nvSpPr>
            <p:spPr>
              <a:xfrm>
                <a:off x="4324976" y="2683070"/>
                <a:ext cx="4866875" cy="1509388"/>
              </a:xfrm>
              <a:prstGeom prst="rect">
                <a:avLst/>
              </a:prstGeom>
            </p:spPr>
            <p:txBody>
              <a:bodyPr wrap="square">
                <a:spAutoFit/>
              </a:bodyPr>
              <a:lstStyle/>
              <a:p>
                <a:pPr>
                  <a:lnSpc>
                    <a:spcPct val="107000"/>
                  </a:lnSpc>
                  <a:spcAft>
                    <a:spcPts val="800"/>
                  </a:spcAft>
                </a:pPr>
                <a:r>
                  <a:rPr lang="cs-CZ"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cs-CZ" sz="1600" i="1">
                              <a:effectLst/>
                              <a:latin typeface="Cambria Math" panose="02040503050406030204" pitchFamily="18" charset="0"/>
                              <a:ea typeface="Calibri" panose="020F0502020204030204" pitchFamily="34" charset="0"/>
                              <a:cs typeface="Times New Roman" panose="02020603050405020304" pitchFamily="18" charset="0"/>
                            </a:rPr>
                            <m:t>𝐸</m:t>
                          </m:r>
                        </m:e>
                        <m:sub>
                          <m:sSub>
                            <m:sSub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cs-CZ"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cs-CZ" sz="1600" i="1">
                                  <a:effectLst/>
                                  <a:latin typeface="Cambria Math" panose="02040503050406030204" pitchFamily="18" charset="0"/>
                                  <a:ea typeface="Calibri" panose="020F0502020204030204" pitchFamily="34" charset="0"/>
                                  <a:cs typeface="Times New Roman" panose="02020603050405020304" pitchFamily="18" charset="0"/>
                                </a:rPr>
                                <m:t>𝑥</m:t>
                              </m:r>
                            </m:sub>
                          </m:sSub>
                          <m:sSub>
                            <m:sSub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cs-CZ" sz="1600" i="1">
                                  <a:effectLst/>
                                  <a:latin typeface="Cambria Math" panose="02040503050406030204" pitchFamily="18" charset="0"/>
                                  <a:ea typeface="Calibri" panose="020F0502020204030204" pitchFamily="34" charset="0"/>
                                  <a:cs typeface="Times New Roman" panose="02020603050405020304" pitchFamily="18" charset="0"/>
                                </a:rPr>
                                <m:t>,</m:t>
                              </m:r>
                              <m:r>
                                <a:rPr lang="cs-CZ"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cs-CZ" sz="1600" i="1">
                                  <a:effectLst/>
                                  <a:latin typeface="Cambria Math" panose="02040503050406030204" pitchFamily="18" charset="0"/>
                                  <a:ea typeface="Calibri" panose="020F0502020204030204" pitchFamily="34" charset="0"/>
                                  <a:cs typeface="Times New Roman" panose="02020603050405020304" pitchFamily="18" charset="0"/>
                                </a:rPr>
                                <m:t>𝑦</m:t>
                              </m:r>
                            </m:sub>
                          </m:sSub>
                          <m:sSub>
                            <m:sSub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cs-CZ" sz="1600" i="1">
                                  <a:effectLst/>
                                  <a:latin typeface="Cambria Math" panose="02040503050406030204" pitchFamily="18" charset="0"/>
                                  <a:ea typeface="Calibri" panose="020F0502020204030204" pitchFamily="34" charset="0"/>
                                  <a:cs typeface="Times New Roman" panose="02020603050405020304" pitchFamily="18" charset="0"/>
                                </a:rPr>
                                <m:t>,</m:t>
                              </m:r>
                              <m:r>
                                <a:rPr lang="cs-CZ"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cs-CZ" sz="1600" i="1">
                                  <a:effectLst/>
                                  <a:latin typeface="Cambria Math" panose="02040503050406030204" pitchFamily="18" charset="0"/>
                                  <a:ea typeface="Calibri" panose="020F0502020204030204" pitchFamily="34" charset="0"/>
                                  <a:cs typeface="Times New Roman" panose="02020603050405020304" pitchFamily="18" charset="0"/>
                                </a:rPr>
                                <m:t>𝑧</m:t>
                              </m:r>
                            </m:sub>
                          </m:sSub>
                        </m:sub>
                      </m:sSub>
                      <m:r>
                        <a:rPr lang="cs-CZ"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cs-CZ" sz="1600" i="1">
                                  <a:effectLst/>
                                  <a:latin typeface="Cambria Math" panose="02040503050406030204" pitchFamily="18" charset="0"/>
                                  <a:ea typeface="Calibri" panose="020F0502020204030204" pitchFamily="34" charset="0"/>
                                  <a:cs typeface="Times New Roman" panose="02020603050405020304" pitchFamily="18" charset="0"/>
                                </a:rPr>
                                <m:t>ℏ</m:t>
                              </m:r>
                            </m:e>
                            <m:sup>
                              <m:r>
                                <a:rPr lang="cs-CZ"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cs-CZ" sz="1600" i="1">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cs-CZ" sz="1600" i="1">
                                  <a:effectLst/>
                                  <a:latin typeface="Cambria Math" panose="02040503050406030204" pitchFamily="18" charset="0"/>
                                  <a:ea typeface="Calibri" panose="020F0502020204030204" pitchFamily="34" charset="0"/>
                                  <a:cs typeface="Times New Roman" panose="02020603050405020304" pitchFamily="18" charset="0"/>
                                </a:rPr>
                                <m:t>𝜋</m:t>
                              </m:r>
                            </m:e>
                            <m:sup>
                              <m:r>
                                <a:rPr lang="cs-CZ" sz="16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cs-CZ" sz="16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cs-CZ" sz="16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cs-CZ" sz="1600" i="1">
                                  <a:effectLst/>
                                  <a:latin typeface="Cambria Math" panose="02040503050406030204" pitchFamily="18" charset="0"/>
                                  <a:ea typeface="Calibri" panose="020F0502020204030204" pitchFamily="34" charset="0"/>
                                  <a:cs typeface="Times New Roman" panose="02020603050405020304" pitchFamily="18" charset="0"/>
                                </a:rPr>
                                <m:t>∗</m:t>
                              </m:r>
                            </m:sup>
                          </m:sSup>
                        </m:den>
                      </m:f>
                      <m:d>
                        <m:d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cs-CZ"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cs-CZ" sz="1600" i="1">
                                      <a:effectLst/>
                                      <a:latin typeface="Cambria Math" panose="02040503050406030204" pitchFamily="18" charset="0"/>
                                      <a:ea typeface="Calibri" panose="020F0502020204030204" pitchFamily="34" charset="0"/>
                                      <a:cs typeface="Times New Roman" panose="02020603050405020304" pitchFamily="18" charset="0"/>
                                    </a:rPr>
                                    <m:t>𝑥</m:t>
                                  </m:r>
                                </m:sub>
                                <m:sup>
                                  <m:r>
                                    <a:rPr lang="cs-CZ" sz="1600" i="1">
                                      <a:effectLst/>
                                      <a:latin typeface="Cambria Math" panose="02040503050406030204" pitchFamily="18" charset="0"/>
                                      <a:ea typeface="Calibri" panose="020F0502020204030204" pitchFamily="34" charset="0"/>
                                      <a:cs typeface="Times New Roman" panose="02020603050405020304" pitchFamily="18" charset="0"/>
                                    </a:rPr>
                                    <m:t>2</m:t>
                                  </m:r>
                                </m:sup>
                              </m:sSubSup>
                            </m:num>
                            <m:den>
                              <m:sSubSup>
                                <m:sSubSup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cs-CZ" sz="16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cs-CZ" sz="1600" i="1">
                                      <a:effectLst/>
                                      <a:latin typeface="Cambria Math" panose="02040503050406030204" pitchFamily="18" charset="0"/>
                                      <a:ea typeface="Calibri" panose="020F0502020204030204" pitchFamily="34" charset="0"/>
                                      <a:cs typeface="Times New Roman" panose="02020603050405020304" pitchFamily="18" charset="0"/>
                                    </a:rPr>
                                    <m:t>𝑥</m:t>
                                  </m:r>
                                </m:sub>
                                <m:sup>
                                  <m:r>
                                    <a:rPr lang="cs-CZ" sz="1600" i="1">
                                      <a:effectLst/>
                                      <a:latin typeface="Cambria Math" panose="02040503050406030204" pitchFamily="18" charset="0"/>
                                      <a:ea typeface="Calibri" panose="020F0502020204030204" pitchFamily="34" charset="0"/>
                                      <a:cs typeface="Times New Roman" panose="02020603050405020304" pitchFamily="18" charset="0"/>
                                    </a:rPr>
                                    <m:t>2</m:t>
                                  </m:r>
                                </m:sup>
                              </m:sSubSup>
                            </m:den>
                          </m:f>
                          <m:r>
                            <a:rPr lang="cs-CZ"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cs-CZ"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cs-CZ" sz="1600" i="1">
                                      <a:effectLst/>
                                      <a:latin typeface="Cambria Math" panose="02040503050406030204" pitchFamily="18" charset="0"/>
                                      <a:ea typeface="Calibri" panose="020F0502020204030204" pitchFamily="34" charset="0"/>
                                      <a:cs typeface="Times New Roman" panose="02020603050405020304" pitchFamily="18" charset="0"/>
                                    </a:rPr>
                                    <m:t>𝑦</m:t>
                                  </m:r>
                                </m:sub>
                                <m:sup>
                                  <m:r>
                                    <a:rPr lang="cs-CZ" sz="1600" i="1">
                                      <a:effectLst/>
                                      <a:latin typeface="Cambria Math" panose="02040503050406030204" pitchFamily="18" charset="0"/>
                                      <a:ea typeface="Calibri" panose="020F0502020204030204" pitchFamily="34" charset="0"/>
                                      <a:cs typeface="Times New Roman" panose="02020603050405020304" pitchFamily="18" charset="0"/>
                                    </a:rPr>
                                    <m:t>2</m:t>
                                  </m:r>
                                </m:sup>
                              </m:sSubSup>
                            </m:num>
                            <m:den>
                              <m:sSubSup>
                                <m:sSubSup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cs-CZ" sz="16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cs-CZ" sz="1600" i="1">
                                      <a:effectLst/>
                                      <a:latin typeface="Cambria Math" panose="02040503050406030204" pitchFamily="18" charset="0"/>
                                      <a:ea typeface="Calibri" panose="020F0502020204030204" pitchFamily="34" charset="0"/>
                                      <a:cs typeface="Times New Roman" panose="02020603050405020304" pitchFamily="18" charset="0"/>
                                    </a:rPr>
                                    <m:t>𝑦</m:t>
                                  </m:r>
                                </m:sub>
                                <m:sup>
                                  <m:r>
                                    <a:rPr lang="cs-CZ" sz="1600" i="1">
                                      <a:effectLst/>
                                      <a:latin typeface="Cambria Math" panose="02040503050406030204" pitchFamily="18" charset="0"/>
                                      <a:ea typeface="Calibri" panose="020F0502020204030204" pitchFamily="34" charset="0"/>
                                      <a:cs typeface="Times New Roman" panose="02020603050405020304" pitchFamily="18" charset="0"/>
                                    </a:rPr>
                                    <m:t>2</m:t>
                                  </m:r>
                                </m:sup>
                              </m:sSubSup>
                            </m:den>
                          </m:f>
                          <m:r>
                            <a:rPr lang="cs-CZ"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cs-CZ"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cs-CZ" sz="1600" i="1">
                                      <a:effectLst/>
                                      <a:latin typeface="Cambria Math" panose="02040503050406030204" pitchFamily="18" charset="0"/>
                                      <a:ea typeface="Calibri" panose="020F0502020204030204" pitchFamily="34" charset="0"/>
                                      <a:cs typeface="Times New Roman" panose="02020603050405020304" pitchFamily="18" charset="0"/>
                                    </a:rPr>
                                    <m:t>𝑧</m:t>
                                  </m:r>
                                </m:sub>
                                <m:sup>
                                  <m:r>
                                    <a:rPr lang="cs-CZ" sz="1600" i="1">
                                      <a:effectLst/>
                                      <a:latin typeface="Cambria Math" panose="02040503050406030204" pitchFamily="18" charset="0"/>
                                      <a:ea typeface="Calibri" panose="020F0502020204030204" pitchFamily="34" charset="0"/>
                                      <a:cs typeface="Times New Roman" panose="02020603050405020304" pitchFamily="18" charset="0"/>
                                    </a:rPr>
                                    <m:t>2</m:t>
                                  </m:r>
                                </m:sup>
                              </m:sSubSup>
                            </m:num>
                            <m:den>
                              <m:sSubSup>
                                <m:sSubSupPr>
                                  <m:ctrlPr>
                                    <a:rPr lang="cs-CZ"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cs-CZ" sz="16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cs-CZ" sz="1600" i="1">
                                      <a:effectLst/>
                                      <a:latin typeface="Cambria Math" panose="02040503050406030204" pitchFamily="18" charset="0"/>
                                      <a:ea typeface="Calibri" panose="020F0502020204030204" pitchFamily="34" charset="0"/>
                                      <a:cs typeface="Times New Roman" panose="02020603050405020304" pitchFamily="18" charset="0"/>
                                    </a:rPr>
                                    <m:t>𝑧</m:t>
                                  </m:r>
                                </m:sub>
                                <m:sup>
                                  <m:r>
                                    <a:rPr lang="cs-CZ" sz="1600" i="1">
                                      <a:effectLst/>
                                      <a:latin typeface="Cambria Math" panose="02040503050406030204" pitchFamily="18" charset="0"/>
                                      <a:ea typeface="Calibri" panose="020F0502020204030204" pitchFamily="34" charset="0"/>
                                      <a:cs typeface="Times New Roman" panose="02020603050405020304" pitchFamily="18" charset="0"/>
                                    </a:rPr>
                                    <m:t>2</m:t>
                                  </m:r>
                                </m:sup>
                              </m:sSubSup>
                            </m:den>
                          </m:f>
                        </m:e>
                      </m:d>
                    </m:oMath>
                  </m:oMathPara>
                </a14:m>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dirty="0">
                    <a:effectLst/>
                    <a:latin typeface="Calibri" panose="020F0502020204030204" pitchFamily="34" charset="0"/>
                    <a:ea typeface="Calibri" panose="020F0502020204030204" pitchFamily="34" charset="0"/>
                    <a:cs typeface="Times New Roman" panose="02020603050405020304" pitchFamily="18" charset="0"/>
                  </a:rPr>
                  <a:t> </a:t>
                </a:r>
              </a:p>
            </p:txBody>
          </p:sp>
        </mc:Choice>
        <mc:Fallback>
          <p:sp>
            <p:nvSpPr>
              <p:cNvPr id="11" name="Obdélník 3"/>
              <p:cNvSpPr>
                <a:spLocks noRot="1" noChangeAspect="1" noMove="1" noResize="1" noEditPoints="1" noAdjustHandles="1" noChangeArrowheads="1" noChangeShapeType="1" noTextEdit="1"/>
              </p:cNvSpPr>
              <p:nvPr/>
            </p:nvSpPr>
            <p:spPr>
              <a:xfrm>
                <a:off x="4324976" y="2683070"/>
                <a:ext cx="4866875" cy="1509388"/>
              </a:xfrm>
              <a:prstGeom prst="rect">
                <a:avLst/>
              </a:prstGeom>
              <a:blipFill rotWithShape="0">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712998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161473" y="5181600"/>
            <a:ext cx="7315200" cy="1089891"/>
          </a:xfrm>
        </p:spPr>
        <p:txBody>
          <a:bodyPr/>
          <a:lstStyle/>
          <a:p>
            <a:pPr algn="l"/>
            <a:r>
              <a:rPr lang="cs-CZ" altLang="en-US" sz="2400" dirty="0"/>
              <a:t>Aplikace: </a:t>
            </a:r>
            <a:r>
              <a:rPr lang="cs-CZ" altLang="en-US" sz="2000" dirty="0">
                <a:solidFill>
                  <a:schemeClr val="tx1"/>
                </a:solidFill>
              </a:rPr>
              <a:t>polovodičové lasery, IR detektory, vf. transistory, </a:t>
            </a:r>
            <a:r>
              <a:rPr lang="cs-CZ" altLang="en-US" sz="2000" dirty="0" smtClean="0">
                <a:solidFill>
                  <a:schemeClr val="tx1"/>
                </a:solidFill>
              </a:rPr>
              <a:t>    </a:t>
            </a:r>
            <a:br>
              <a:rPr lang="cs-CZ" altLang="en-US" sz="2000" dirty="0" smtClean="0">
                <a:solidFill>
                  <a:schemeClr val="tx1"/>
                </a:solidFill>
              </a:rPr>
            </a:br>
            <a:r>
              <a:rPr lang="cs-CZ" altLang="en-US" sz="2000" dirty="0">
                <a:solidFill>
                  <a:schemeClr val="tx1"/>
                </a:solidFill>
              </a:rPr>
              <a:t> </a:t>
            </a:r>
            <a:r>
              <a:rPr lang="cs-CZ" altLang="en-US" sz="2000" dirty="0" smtClean="0">
                <a:solidFill>
                  <a:schemeClr val="tx1"/>
                </a:solidFill>
              </a:rPr>
              <a:t>                  resonanční </a:t>
            </a:r>
            <a:r>
              <a:rPr lang="cs-CZ" altLang="en-US" sz="2000" dirty="0">
                <a:solidFill>
                  <a:schemeClr val="tx1"/>
                </a:solidFill>
              </a:rPr>
              <a:t>tunelovací diody</a:t>
            </a:r>
          </a:p>
        </p:txBody>
      </p:sp>
      <p:sp>
        <p:nvSpPr>
          <p:cNvPr id="30723" name="Rectangle 3"/>
          <p:cNvSpPr>
            <a:spLocks noGrp="1" noChangeArrowheads="1"/>
          </p:cNvSpPr>
          <p:nvPr>
            <p:ph type="body" sz="half" idx="1"/>
          </p:nvPr>
        </p:nvSpPr>
        <p:spPr>
          <a:xfrm>
            <a:off x="4969163" y="2078105"/>
            <a:ext cx="3855859" cy="1524000"/>
          </a:xfrm>
        </p:spPr>
        <p:txBody>
          <a:bodyPr/>
          <a:lstStyle/>
          <a:p>
            <a:pPr marL="533400" indent="-533400">
              <a:buFontTx/>
              <a:buAutoNum type="alphaLcParenR"/>
            </a:pPr>
            <a:r>
              <a:rPr lang="cs-CZ" altLang="en-US" sz="2000" i="1" dirty="0"/>
              <a:t>kvantové jámy (1D omezení)</a:t>
            </a:r>
          </a:p>
          <a:p>
            <a:pPr marL="533400" indent="-533400">
              <a:buFontTx/>
              <a:buAutoNum type="alphaLcParenR"/>
            </a:pPr>
            <a:r>
              <a:rPr lang="cs-CZ" altLang="en-US" sz="2000" i="1" dirty="0"/>
              <a:t>kvantové dráty (2D omezení)</a:t>
            </a:r>
          </a:p>
          <a:p>
            <a:pPr marL="533400" indent="-533400">
              <a:buFontTx/>
              <a:buAutoNum type="alphaLcParenR"/>
            </a:pPr>
            <a:r>
              <a:rPr lang="cs-CZ" altLang="en-US" sz="2000" i="1" dirty="0"/>
              <a:t>kvantové tečky (</a:t>
            </a:r>
            <a:r>
              <a:rPr lang="cs-CZ" altLang="en-US" sz="2000" i="1" dirty="0" smtClean="0"/>
              <a:t>3D omezení</a:t>
            </a:r>
            <a:r>
              <a:rPr lang="cs-CZ" altLang="en-US" sz="2000" i="1" dirty="0"/>
              <a:t>)</a:t>
            </a:r>
          </a:p>
          <a:p>
            <a:pPr marL="533400" indent="-533400">
              <a:buFontTx/>
              <a:buNone/>
            </a:pPr>
            <a:endParaRPr lang="cs-CZ" altLang="en-US" sz="2800" dirty="0"/>
          </a:p>
        </p:txBody>
      </p:sp>
      <p:pic>
        <p:nvPicPr>
          <p:cNvPr id="30726" name="Picture 6" descr="D:\Nano\Nanotechnology\Dotswires.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50430" y="1828799"/>
            <a:ext cx="4072370" cy="27709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1754909" y="332509"/>
            <a:ext cx="5735782" cy="461665"/>
          </a:xfrm>
          <a:prstGeom prst="rect">
            <a:avLst/>
          </a:prstGeom>
          <a:noFill/>
        </p:spPr>
        <p:txBody>
          <a:bodyPr wrap="square" rtlCol="0">
            <a:spAutoFit/>
          </a:bodyPr>
          <a:lstStyle/>
          <a:p>
            <a:r>
              <a:rPr lang="cs-CZ" sz="2400" dirty="0" smtClean="0">
                <a:solidFill>
                  <a:srgbClr val="92D050"/>
                </a:solidFill>
              </a:rPr>
              <a:t>2D </a:t>
            </a:r>
            <a:r>
              <a:rPr lang="cs-CZ" sz="2400" dirty="0" smtClean="0">
                <a:solidFill>
                  <a:srgbClr val="92D050"/>
                </a:solidFill>
              </a:rPr>
              <a:t>– 0D </a:t>
            </a:r>
            <a:r>
              <a:rPr lang="cs-CZ" sz="2400" dirty="0" smtClean="0">
                <a:solidFill>
                  <a:srgbClr val="92D050"/>
                </a:solidFill>
              </a:rPr>
              <a:t>nanostruktury v pevné fázi</a:t>
            </a:r>
            <a:endParaRPr lang="en-GB" sz="2400" dirty="0">
              <a:solidFill>
                <a:srgbClr val="92D050"/>
              </a:solidFill>
            </a:endParaRPr>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185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8" y="316989"/>
            <a:ext cx="8274050" cy="501724"/>
          </a:xfrm>
        </p:spPr>
        <p:txBody>
          <a:bodyPr/>
          <a:lstStyle/>
          <a:p>
            <a:pPr algn="ctr"/>
            <a:r>
              <a:rPr lang="cs-CZ" sz="2400" dirty="0" smtClean="0">
                <a:solidFill>
                  <a:srgbClr val="92D050"/>
                </a:solidFill>
              </a:rPr>
              <a:t>Nanodráty</a:t>
            </a:r>
            <a:endParaRPr lang="en-GB" sz="2400" dirty="0">
              <a:solidFill>
                <a:srgbClr val="92D050"/>
              </a:solidFill>
            </a:endParaRPr>
          </a:p>
        </p:txBody>
      </p:sp>
      <p:pic>
        <p:nvPicPr>
          <p:cNvPr id="5" name="Picture 8" descr="http://cdn.arstechnica.net/wp-content/uploads/2013/01/nanowire_PV_crop.jpg"/>
          <p:cNvPicPr>
            <a:picLocks noChangeAspect="1" noChangeArrowheads="1"/>
          </p:cNvPicPr>
          <p:nvPr/>
        </p:nvPicPr>
        <p:blipFill>
          <a:blip r:embed="rId2"/>
          <a:srcRect/>
          <a:stretch>
            <a:fillRect/>
          </a:stretch>
        </p:blipFill>
        <p:spPr bwMode="auto">
          <a:xfrm>
            <a:off x="6046631" y="2000437"/>
            <a:ext cx="2918314" cy="1943894"/>
          </a:xfrm>
          <a:prstGeom prst="rect">
            <a:avLst/>
          </a:prstGeom>
          <a:noFill/>
        </p:spPr>
      </p:pic>
      <p:pic>
        <p:nvPicPr>
          <p:cNvPr id="6" name="Picture 10" descr="http://www.egr.msu.edu/%7Ealocilja/Research/Pani%20nanowire%20bundle.JPG"/>
          <p:cNvPicPr>
            <a:picLocks noChangeAspect="1" noChangeArrowheads="1"/>
          </p:cNvPicPr>
          <p:nvPr/>
        </p:nvPicPr>
        <p:blipFill>
          <a:blip r:embed="rId3" cstate="print"/>
          <a:srcRect/>
          <a:stretch>
            <a:fillRect/>
          </a:stretch>
        </p:blipFill>
        <p:spPr bwMode="auto">
          <a:xfrm>
            <a:off x="198374" y="1961182"/>
            <a:ext cx="2622099" cy="2151326"/>
          </a:xfrm>
          <a:prstGeom prst="rect">
            <a:avLst/>
          </a:prstGeom>
          <a:noFill/>
        </p:spPr>
      </p:pic>
      <p:pic>
        <p:nvPicPr>
          <p:cNvPr id="6146" name="Picture 2" descr="http://www.iris.ethz.ch/msrl/research/current/electrostimulation/images/ozkale_nanowir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384" y="1981119"/>
            <a:ext cx="2953067" cy="19859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tatic.neatorama.com/images/2009-09/silicon-nanowire-electron-microscop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26" y="4002538"/>
            <a:ext cx="3571875" cy="19573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nisenet.org/sites/default/files/zincoxide_nanowire_photo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3997" y="4012197"/>
            <a:ext cx="2567227" cy="192641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chronicles.franklin.uga.edu/sites/default/files/Ge-catalyzed%20ZnO%20nanowires%20forest-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2179" y="4002539"/>
            <a:ext cx="2813555" cy="191321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pie.org/Images/Graphics/Newsroom/Imported-2010/003161/003161_10_fig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8922" y="2000438"/>
            <a:ext cx="1446023" cy="10845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360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8" y="370148"/>
            <a:ext cx="8274050" cy="608049"/>
          </a:xfrm>
        </p:spPr>
        <p:txBody>
          <a:bodyPr/>
          <a:lstStyle/>
          <a:p>
            <a:pPr algn="ctr"/>
            <a:r>
              <a:rPr lang="cs-CZ" sz="2400" dirty="0" smtClean="0">
                <a:solidFill>
                  <a:srgbClr val="92D050"/>
                </a:solidFill>
              </a:rPr>
              <a:t>2D materiály – </a:t>
            </a:r>
            <a:r>
              <a:rPr lang="cs-CZ" sz="2400" dirty="0" smtClean="0">
                <a:solidFill>
                  <a:srgbClr val="92D050"/>
                </a:solidFill>
              </a:rPr>
              <a:t>grafén</a:t>
            </a:r>
            <a:r>
              <a:rPr lang="cs-CZ" sz="2400" dirty="0" smtClean="0">
                <a:solidFill>
                  <a:srgbClr val="92D050"/>
                </a:solidFill>
              </a:rPr>
              <a:t>,......</a:t>
            </a:r>
            <a:endParaRPr lang="en-GB" sz="2400" dirty="0">
              <a:solidFill>
                <a:srgbClr val="92D05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9" y="2081411"/>
            <a:ext cx="1553987" cy="15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37" y="2297907"/>
            <a:ext cx="1318022" cy="131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7294" y="2040467"/>
            <a:ext cx="1585912"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788" y="2297057"/>
            <a:ext cx="1318022" cy="131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13"/>
          <p:cNvSpPr txBox="1">
            <a:spLocks noChangeArrowheads="1"/>
          </p:cNvSpPr>
          <p:nvPr/>
        </p:nvSpPr>
        <p:spPr bwMode="auto">
          <a:xfrm>
            <a:off x="2135376" y="1958579"/>
            <a:ext cx="1383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dirty="0"/>
              <a:t>Grafit</a:t>
            </a:r>
          </a:p>
        </p:txBody>
      </p:sp>
      <p:sp>
        <p:nvSpPr>
          <p:cNvPr id="9" name="TextovéPole 14"/>
          <p:cNvSpPr txBox="1">
            <a:spLocks noChangeArrowheads="1"/>
          </p:cNvSpPr>
          <p:nvPr/>
        </p:nvSpPr>
        <p:spPr bwMode="auto">
          <a:xfrm>
            <a:off x="5271543" y="1937657"/>
            <a:ext cx="1383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dirty="0"/>
              <a:t>Diamant</a:t>
            </a:r>
          </a:p>
        </p:txBody>
      </p:sp>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4887" y="2225462"/>
            <a:ext cx="1976197" cy="16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http://www.scientificamerican.com/media/inline/graphene-electronics-mass-production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834" y="3977112"/>
            <a:ext cx="1800395" cy="180039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t2.gstatic.com/images?q=tbn:ANd9GcQu2UUmWrnlXf2tI0ojdh2DhvB8L5oJWxrHzrelGr9pBFkLkxpr3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7545" y="4020957"/>
            <a:ext cx="2267712" cy="16985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graphene-supermarket.com/images/XC/MoS2/Mos2_tap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1992" y="3997705"/>
            <a:ext cx="2260009" cy="17592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echanicalengineeringblog.com/wp-content/uploads/2011/04/01chemicalvapordepositiontechniqueschemicalvapourdepositionCVDgrapheneproductiongraphenefabrica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928" y="3899269"/>
            <a:ext cx="2009708" cy="20097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4"/>
          <p:cNvSpPr txBox="1">
            <a:spLocks noChangeArrowheads="1"/>
          </p:cNvSpPr>
          <p:nvPr/>
        </p:nvSpPr>
        <p:spPr bwMode="auto">
          <a:xfrm>
            <a:off x="7598268" y="1922561"/>
            <a:ext cx="1383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dirty="0"/>
              <a:t>Grafén</a:t>
            </a:r>
          </a:p>
        </p:txBody>
      </p:sp>
      <p:pic>
        <p:nvPicPr>
          <p:cNvPr id="15"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3301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2" descr="graphene strukt"/>
          <p:cNvPicPr>
            <a:picLocks noChangeAspect="1" noChangeArrowheads="1"/>
          </p:cNvPicPr>
          <p:nvPr/>
        </p:nvPicPr>
        <p:blipFill>
          <a:blip r:embed="rId2" cstate="print"/>
          <a:srcRect/>
          <a:stretch>
            <a:fillRect/>
          </a:stretch>
        </p:blipFill>
        <p:spPr bwMode="auto">
          <a:xfrm rot="634344">
            <a:off x="5870201" y="980485"/>
            <a:ext cx="3105150" cy="2125662"/>
          </a:xfrm>
          <a:prstGeom prst="rect">
            <a:avLst/>
          </a:prstGeom>
          <a:noFill/>
          <a:ln w="9525">
            <a:noFill/>
            <a:miter lim="800000"/>
            <a:headEnd/>
            <a:tailEnd/>
          </a:ln>
        </p:spPr>
      </p:pic>
      <p:pic>
        <p:nvPicPr>
          <p:cNvPr id="139269" name="Picture 21" descr="obr"/>
          <p:cNvPicPr>
            <a:picLocks noChangeAspect="1" noChangeArrowheads="1"/>
          </p:cNvPicPr>
          <p:nvPr/>
        </p:nvPicPr>
        <p:blipFill>
          <a:blip r:embed="rId3" cstate="print"/>
          <a:srcRect/>
          <a:stretch>
            <a:fillRect/>
          </a:stretch>
        </p:blipFill>
        <p:spPr bwMode="auto">
          <a:xfrm>
            <a:off x="4800600" y="2945382"/>
            <a:ext cx="4267200" cy="2322512"/>
          </a:xfrm>
          <a:prstGeom prst="rect">
            <a:avLst/>
          </a:prstGeom>
          <a:noFill/>
          <a:ln w="9525">
            <a:noFill/>
            <a:miter lim="800000"/>
            <a:headEnd/>
            <a:tailEnd/>
          </a:ln>
        </p:spPr>
      </p:pic>
      <p:pic>
        <p:nvPicPr>
          <p:cNvPr id="139271" name="Picture 24" descr="Graphene-band-gaps"/>
          <p:cNvPicPr>
            <a:picLocks noChangeAspect="1" noChangeArrowheads="1"/>
          </p:cNvPicPr>
          <p:nvPr/>
        </p:nvPicPr>
        <p:blipFill>
          <a:blip r:embed="rId4" cstate="print"/>
          <a:srcRect/>
          <a:stretch>
            <a:fillRect/>
          </a:stretch>
        </p:blipFill>
        <p:spPr bwMode="auto">
          <a:xfrm>
            <a:off x="266700" y="3051175"/>
            <a:ext cx="3962400" cy="1962150"/>
          </a:xfrm>
          <a:prstGeom prst="rect">
            <a:avLst/>
          </a:prstGeom>
          <a:noFill/>
          <a:ln w="9525">
            <a:noFill/>
            <a:miter lim="800000"/>
            <a:headEnd/>
            <a:tailEnd/>
          </a:ln>
        </p:spPr>
      </p:pic>
      <p:sp>
        <p:nvSpPr>
          <p:cNvPr id="134169" name="Rectangle 25"/>
          <p:cNvSpPr>
            <a:spLocks noChangeArrowheads="1"/>
          </p:cNvSpPr>
          <p:nvPr/>
        </p:nvSpPr>
        <p:spPr bwMode="auto">
          <a:xfrm>
            <a:off x="127794" y="5175989"/>
            <a:ext cx="4191000" cy="1155700"/>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eaLnBrk="0" hangingPunct="0">
              <a:defRPr/>
            </a:pPr>
            <a:r>
              <a:rPr lang="cs-CZ" sz="1400" b="0" dirty="0">
                <a:ea typeface="Times New Roman" pitchFamily="18" charset="0"/>
                <a:cs typeface="Arial" charset="0"/>
              </a:rPr>
              <a:t>Srovnání pásové struktury grafenu s pásovou strukturou 3D polovodiče, v němž jsou parabolické valenční a vodivostní pásy odděleny energiovou mezerou. Křivost pásu udává převrácenou hodnotu efektivní hmotnosti elektronu.</a:t>
            </a:r>
          </a:p>
        </p:txBody>
      </p:sp>
      <p:sp>
        <p:nvSpPr>
          <p:cNvPr id="134172" name="Rectangle 28"/>
          <p:cNvSpPr>
            <a:spLocks noChangeArrowheads="1"/>
          </p:cNvSpPr>
          <p:nvPr/>
        </p:nvSpPr>
        <p:spPr bwMode="auto">
          <a:xfrm>
            <a:off x="4800600" y="5343561"/>
            <a:ext cx="4267200" cy="1155700"/>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eaLnBrk="0" hangingPunct="0">
              <a:defRPr/>
            </a:pPr>
            <a:r>
              <a:rPr lang="cs-CZ" sz="1400" b="0" dirty="0">
                <a:ea typeface="Times New Roman" pitchFamily="18" charset="0"/>
                <a:cs typeface="Arial" charset="0"/>
              </a:rPr>
              <a:t>Struktura elektronových pásů v grafenu. Valenční (červená) a vodivostní (modrá) pásy se vzájemně dotýkají v Diracových bodech. V jejich okolí mají pásy tvar téměř dokonalých kuželů a nosiče náboje zde získávají svůj „relativistický“ charakter.</a:t>
            </a:r>
          </a:p>
        </p:txBody>
      </p:sp>
      <p:sp>
        <p:nvSpPr>
          <p:cNvPr id="12" name="Rectangle 3"/>
          <p:cNvSpPr>
            <a:spLocks noChangeArrowheads="1"/>
          </p:cNvSpPr>
          <p:nvPr/>
        </p:nvSpPr>
        <p:spPr bwMode="auto">
          <a:xfrm>
            <a:off x="1355129" y="37833"/>
            <a:ext cx="6193987" cy="765175"/>
          </a:xfrm>
          <a:prstGeom prst="rect">
            <a:avLst/>
          </a:prstGeom>
          <a:noFill/>
          <a:ln w="9525">
            <a:noFill/>
            <a:miter lim="800000"/>
            <a:headEnd/>
            <a:tailEnd/>
          </a:ln>
        </p:spPr>
        <p:txBody>
          <a:bodyPr anchor="ctr"/>
          <a:lstStyle/>
          <a:p>
            <a:pPr algn="ctr"/>
            <a:r>
              <a:rPr lang="cs-CZ" sz="2400" b="0" dirty="0">
                <a:solidFill>
                  <a:srgbClr val="92D050"/>
                </a:solidFill>
                <a:latin typeface="Lucida Sans" pitchFamily="34" charset="0"/>
              </a:rPr>
              <a:t>Vazba a struktura krystalů</a:t>
            </a:r>
          </a:p>
        </p:txBody>
      </p:sp>
      <p:sp>
        <p:nvSpPr>
          <p:cNvPr id="15" name="Text Box 12"/>
          <p:cNvSpPr txBox="1">
            <a:spLocks noChangeArrowheads="1"/>
          </p:cNvSpPr>
          <p:nvPr/>
        </p:nvSpPr>
        <p:spPr bwMode="auto">
          <a:xfrm>
            <a:off x="4800600" y="1039627"/>
            <a:ext cx="1309974" cy="523220"/>
          </a:xfrm>
          <a:prstGeom prst="rect">
            <a:avLst/>
          </a:prstGeom>
          <a:noFill/>
          <a:ln w="12700" cap="sq">
            <a:noFill/>
            <a:miter lim="800000"/>
            <a:headEnd type="none" w="sm" len="sm"/>
            <a:tailEnd type="none" w="sm" len="sm"/>
          </a:ln>
        </p:spPr>
        <p:txBody>
          <a:bodyPr wrap="none">
            <a:spAutoFit/>
          </a:bodyPr>
          <a:lstStyle/>
          <a:p>
            <a:pPr algn="ctr"/>
            <a:r>
              <a:rPr lang="cs-CZ" sz="2800" b="0" dirty="0" err="1" smtClean="0">
                <a:solidFill>
                  <a:schemeClr val="tx1">
                    <a:lumMod val="50000"/>
                    <a:lumOff val="50000"/>
                  </a:schemeClr>
                </a:solidFill>
                <a:latin typeface="Lucida Sans" pitchFamily="34" charset="0"/>
              </a:rPr>
              <a:t>grafen</a:t>
            </a:r>
            <a:endParaRPr lang="cs-CZ" sz="2800" b="0" dirty="0">
              <a:solidFill>
                <a:schemeClr val="tx1">
                  <a:lumMod val="50000"/>
                  <a:lumOff val="50000"/>
                </a:schemeClr>
              </a:solidFill>
              <a:latin typeface="Lucida Sans" pitchFamily="34" charset="0"/>
            </a:endParaRPr>
          </a:p>
        </p:txBody>
      </p:sp>
      <p:sp>
        <p:nvSpPr>
          <p:cNvPr id="2" name="TextBox 1"/>
          <p:cNvSpPr txBox="1"/>
          <p:nvPr/>
        </p:nvSpPr>
        <p:spPr>
          <a:xfrm>
            <a:off x="594015" y="1562847"/>
            <a:ext cx="3104707" cy="461665"/>
          </a:xfrm>
          <a:prstGeom prst="rect">
            <a:avLst/>
          </a:prstGeom>
          <a:noFill/>
        </p:spPr>
        <p:txBody>
          <a:bodyPr wrap="square" rtlCol="0">
            <a:spAutoFit/>
          </a:bodyPr>
          <a:lstStyle/>
          <a:p>
            <a:r>
              <a:rPr lang="cs-CZ" sz="2400" dirty="0" smtClean="0"/>
              <a:t>Fyzika pevných látek</a:t>
            </a:r>
            <a:endParaRPr lang="en-GB" sz="2400" dirty="0"/>
          </a:p>
        </p:txBody>
      </p:sp>
      <p:pic>
        <p:nvPicPr>
          <p:cNvPr id="1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407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98" y="933674"/>
            <a:ext cx="8274050" cy="792163"/>
          </a:xfrm>
        </p:spPr>
        <p:txBody>
          <a:bodyPr/>
          <a:lstStyle/>
          <a:p>
            <a:pPr algn="ctr"/>
            <a:r>
              <a:rPr lang="cs-CZ" dirty="0" smtClean="0">
                <a:solidFill>
                  <a:srgbClr val="92D050"/>
                </a:solidFill>
              </a:rPr>
              <a:t>Potřebné </a:t>
            </a:r>
            <a:r>
              <a:rPr lang="cs-CZ" dirty="0">
                <a:solidFill>
                  <a:srgbClr val="92D050"/>
                </a:solidFill>
              </a:rPr>
              <a:t>experimentální vybavení </a:t>
            </a:r>
            <a:r>
              <a:rPr lang="en-GB" dirty="0">
                <a:solidFill>
                  <a:srgbClr val="92D050"/>
                </a:solidFill>
              </a:rPr>
              <a:t> </a:t>
            </a:r>
            <a:r>
              <a:rPr lang="en-US" altLang="en-US" dirty="0">
                <a:solidFill>
                  <a:srgbClr val="000000"/>
                </a:solidFill>
                <a:cs typeface="Arial" panose="020B0604020202020204" pitchFamily="34" charset="0"/>
              </a:rPr>
              <a:t/>
            </a:r>
            <a:br>
              <a:rPr lang="en-US" altLang="en-US" dirty="0">
                <a:solidFill>
                  <a:srgbClr val="000000"/>
                </a:solidFill>
                <a:cs typeface="Arial" panose="020B0604020202020204" pitchFamily="34" charset="0"/>
              </a:rPr>
            </a:br>
            <a:endParaRPr lang="en-GB" dirty="0"/>
          </a:p>
        </p:txBody>
      </p:sp>
      <p:sp>
        <p:nvSpPr>
          <p:cNvPr id="7" name="TextBox 6"/>
          <p:cNvSpPr txBox="1"/>
          <p:nvPr/>
        </p:nvSpPr>
        <p:spPr>
          <a:xfrm>
            <a:off x="1552353" y="2690038"/>
            <a:ext cx="6485861" cy="954107"/>
          </a:xfrm>
          <a:prstGeom prst="rect">
            <a:avLst/>
          </a:prstGeom>
          <a:noFill/>
        </p:spPr>
        <p:txBody>
          <a:bodyPr wrap="square" rtlCol="0">
            <a:spAutoFit/>
          </a:bodyPr>
          <a:lstStyle/>
          <a:p>
            <a:r>
              <a:rPr lang="cs-CZ" sz="2000" dirty="0" smtClean="0"/>
              <a:t>Třeba nanostruktury vyrobit, ale i zobrazit a analyzovat</a:t>
            </a:r>
          </a:p>
          <a:p>
            <a:endParaRPr lang="cs-CZ" dirty="0"/>
          </a:p>
          <a:p>
            <a:endParaRPr lang="en-GB" dirty="0"/>
          </a:p>
        </p:txBody>
      </p:sp>
      <p:pic>
        <p:nvPicPr>
          <p:cNvPr id="1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5784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sz="half" idx="1"/>
          </p:nvPr>
        </p:nvSpPr>
        <p:spPr>
          <a:xfrm>
            <a:off x="762000" y="2057400"/>
            <a:ext cx="2286000" cy="914400"/>
          </a:xfrm>
        </p:spPr>
        <p:txBody>
          <a:bodyPr/>
          <a:lstStyle/>
          <a:p>
            <a:pPr>
              <a:buFontTx/>
              <a:buNone/>
            </a:pPr>
            <a:r>
              <a:rPr lang="cs-CZ" altLang="en-US" sz="2000" dirty="0">
                <a:solidFill>
                  <a:srgbClr val="FF5050"/>
                </a:solidFill>
              </a:rPr>
              <a:t>„Powers of ten“, </a:t>
            </a:r>
          </a:p>
          <a:p>
            <a:pPr>
              <a:buFontTx/>
              <a:buNone/>
            </a:pPr>
            <a:r>
              <a:rPr lang="cs-CZ" altLang="en-US" sz="2000" dirty="0">
                <a:solidFill>
                  <a:srgbClr val="FF5050"/>
                </a:solidFill>
              </a:rPr>
              <a:t>P. a P. Morrison</a:t>
            </a:r>
            <a:r>
              <a:rPr lang="cs-CZ" altLang="en-US" sz="2000" dirty="0">
                <a:solidFill>
                  <a:srgbClr val="000000"/>
                </a:solidFill>
              </a:rPr>
              <a:t> </a:t>
            </a:r>
          </a:p>
        </p:txBody>
      </p:sp>
      <p:pic>
        <p:nvPicPr>
          <p:cNvPr id="72708" name="Picture 4" descr="scale"/>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3563938" y="115888"/>
            <a:ext cx="2347912" cy="6564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086600" y="836613"/>
            <a:ext cx="1601788" cy="213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3500438"/>
            <a:ext cx="2212975"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7" y="3578224"/>
            <a:ext cx="2808288"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2" name="Line 8"/>
          <p:cNvSpPr>
            <a:spLocks noChangeShapeType="1"/>
          </p:cNvSpPr>
          <p:nvPr/>
        </p:nvSpPr>
        <p:spPr bwMode="auto">
          <a:xfrm flipH="1">
            <a:off x="4356100" y="2276475"/>
            <a:ext cx="2592388" cy="1474788"/>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713" name="Line 9"/>
          <p:cNvSpPr>
            <a:spLocks noChangeShapeType="1"/>
          </p:cNvSpPr>
          <p:nvPr/>
        </p:nvSpPr>
        <p:spPr bwMode="auto">
          <a:xfrm flipH="1">
            <a:off x="4500563" y="4437063"/>
            <a:ext cx="1943100" cy="528637"/>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714" name="Line 10"/>
          <p:cNvSpPr>
            <a:spLocks noChangeShapeType="1"/>
          </p:cNvSpPr>
          <p:nvPr/>
        </p:nvSpPr>
        <p:spPr bwMode="auto">
          <a:xfrm>
            <a:off x="3203575" y="5661025"/>
            <a:ext cx="838200" cy="188913"/>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1"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906" y="6236655"/>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1999" y="414670"/>
            <a:ext cx="2270125" cy="830997"/>
          </a:xfrm>
          <a:prstGeom prst="rect">
            <a:avLst/>
          </a:prstGeom>
          <a:noFill/>
        </p:spPr>
        <p:txBody>
          <a:bodyPr wrap="square" rtlCol="0">
            <a:spAutoFit/>
          </a:bodyPr>
          <a:lstStyle/>
          <a:p>
            <a:r>
              <a:rPr lang="cs-CZ" sz="2400" dirty="0" smtClean="0">
                <a:solidFill>
                  <a:srgbClr val="92D050"/>
                </a:solidFill>
              </a:rPr>
              <a:t>Jak zviditelnit nanostruktury?</a:t>
            </a:r>
            <a:endParaRPr lang="en-GB" sz="2400" dirty="0">
              <a:solidFill>
                <a:srgbClr val="92D050"/>
              </a:solidFill>
            </a:endParaRPr>
          </a:p>
        </p:txBody>
      </p:sp>
    </p:spTree>
    <p:extLst>
      <p:ext uri="{BB962C8B-B14F-4D97-AF65-F5344CB8AC3E}">
        <p14:creationId xmlns:p14="http://schemas.microsoft.com/office/powerpoint/2010/main" val="92145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27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3" grpId="0" animBg="1"/>
      <p:bldP spid="727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cs-CZ" sz="2000" dirty="0" smtClean="0"/>
              <a:t>Elektronový mikroskop (1931 – 1933)</a:t>
            </a:r>
          </a:p>
          <a:p>
            <a:r>
              <a:rPr lang="cs-CZ" sz="2000" dirty="0" smtClean="0"/>
              <a:t>Ernst Ruska, Max Knoll</a:t>
            </a:r>
            <a:endParaRPr lang="en-GB" sz="2000" dirty="0"/>
          </a:p>
        </p:txBody>
      </p:sp>
      <p:pic>
        <p:nvPicPr>
          <p:cNvPr id="7170" name="Picture 2" descr="http://www.siemens.com/innovation/pool/de/Publikationen/Zeitschriften_pof/PoF_Herbst_2005/Corporate_Technology/Mikroskopie_und_Bildgebende/ruska_bor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676" y="3270514"/>
            <a:ext cx="2971800" cy="21002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30213" y="302812"/>
            <a:ext cx="8274050" cy="544254"/>
          </a:xfrm>
        </p:spPr>
        <p:txBody>
          <a:bodyPr/>
          <a:lstStyle/>
          <a:p>
            <a:pPr algn="ctr"/>
            <a:r>
              <a:rPr lang="cs-CZ" sz="2400" dirty="0" smtClean="0"/>
              <a:t>Mikroskopy a Nanoskopy</a:t>
            </a:r>
            <a:endParaRPr lang="en-GB" sz="2400" dirty="0"/>
          </a:p>
        </p:txBody>
      </p:sp>
      <p:pic>
        <p:nvPicPr>
          <p:cNvPr id="7172" name="Picture 4" descr="http://upload.wikimedia.org/wikipedia/commons/1/19/SimpleSEMandTEM.jpg"/>
          <p:cNvPicPr>
            <a:picLocks noChangeAspect="1" noChangeArrowheads="1"/>
          </p:cNvPicPr>
          <p:nvPr/>
        </p:nvPicPr>
        <p:blipFill rotWithShape="1">
          <a:blip r:embed="rId3">
            <a:extLst>
              <a:ext uri="{28A0092B-C50C-407E-A947-70E740481C1C}">
                <a14:useLocalDpi xmlns:a14="http://schemas.microsoft.com/office/drawing/2010/main" val="0"/>
              </a:ext>
            </a:extLst>
          </a:blip>
          <a:srcRect l="624" t="798" r="25719" b="-798"/>
          <a:stretch/>
        </p:blipFill>
        <p:spPr bwMode="auto">
          <a:xfrm>
            <a:off x="4909641" y="1913262"/>
            <a:ext cx="4064881" cy="40520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7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 y="263822"/>
            <a:ext cx="8274050" cy="459194"/>
          </a:xfrm>
        </p:spPr>
        <p:txBody>
          <a:bodyPr/>
          <a:lstStyle/>
          <a:p>
            <a:pPr algn="ctr"/>
            <a:r>
              <a:rPr lang="cs-CZ" sz="2400" dirty="0" smtClean="0"/>
              <a:t>Mikroskopy a Nanoskopy</a:t>
            </a:r>
            <a:endParaRPr lang="en-GB" sz="2400" dirty="0"/>
          </a:p>
        </p:txBody>
      </p:sp>
      <p:sp>
        <p:nvSpPr>
          <p:cNvPr id="3" name="Content Placeholder 2"/>
          <p:cNvSpPr>
            <a:spLocks noGrp="1"/>
          </p:cNvSpPr>
          <p:nvPr>
            <p:ph idx="1"/>
          </p:nvPr>
        </p:nvSpPr>
        <p:spPr/>
        <p:txBody>
          <a:bodyPr/>
          <a:lstStyle/>
          <a:p>
            <a:endParaRPr lang="en-GB"/>
          </a:p>
        </p:txBody>
      </p:sp>
      <p:pic>
        <p:nvPicPr>
          <p:cNvPr id="4104" name="Picture 8" descr="http://upload.wikimedia.org/wikipedia/commons/1/1f/Ernst_Ruska_Electron_Microscope_-_Deutsches_Museum_-_Munich-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217" y="1915146"/>
            <a:ext cx="2199028" cy="378226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tescan.com/sites/default/files/styles/colorbox_img/public/img/content/products/product/lyra3gm-01_1.jpg?itok=AhVtV7v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171" y="2216782"/>
            <a:ext cx="4401355" cy="382917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azom.com/images/news/NewsImage_126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314" y="1978514"/>
            <a:ext cx="2619047" cy="39333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6938" y="5731805"/>
            <a:ext cx="1815921" cy="369332"/>
          </a:xfrm>
          <a:prstGeom prst="rect">
            <a:avLst/>
          </a:prstGeom>
          <a:noFill/>
        </p:spPr>
        <p:txBody>
          <a:bodyPr wrap="square" rtlCol="0">
            <a:spAutoFit/>
          </a:bodyPr>
          <a:lstStyle/>
          <a:p>
            <a:r>
              <a:rPr lang="cs-CZ" dirty="0" err="1" smtClean="0"/>
              <a:t>Tescan</a:t>
            </a:r>
            <a:r>
              <a:rPr lang="cs-CZ" dirty="0" smtClean="0"/>
              <a:t> BS 242</a:t>
            </a:r>
            <a:endParaRPr lang="cs-CZ" dirty="0"/>
          </a:p>
        </p:txBody>
      </p:sp>
      <p:sp>
        <p:nvSpPr>
          <p:cNvPr id="8" name="TextBox 7"/>
          <p:cNvSpPr txBox="1"/>
          <p:nvPr/>
        </p:nvSpPr>
        <p:spPr>
          <a:xfrm>
            <a:off x="3290424" y="5716733"/>
            <a:ext cx="1815921" cy="369332"/>
          </a:xfrm>
          <a:prstGeom prst="rect">
            <a:avLst/>
          </a:prstGeom>
          <a:noFill/>
        </p:spPr>
        <p:txBody>
          <a:bodyPr wrap="square" rtlCol="0">
            <a:spAutoFit/>
          </a:bodyPr>
          <a:lstStyle/>
          <a:p>
            <a:r>
              <a:rPr lang="cs-CZ" dirty="0" smtClean="0"/>
              <a:t>FEI Titan</a:t>
            </a:r>
            <a:endParaRPr lang="cs-CZ" dirty="0"/>
          </a:p>
        </p:txBody>
      </p:sp>
      <p:sp>
        <p:nvSpPr>
          <p:cNvPr id="9" name="TextBox 8"/>
          <p:cNvSpPr txBox="1"/>
          <p:nvPr/>
        </p:nvSpPr>
        <p:spPr>
          <a:xfrm>
            <a:off x="6751718" y="5716733"/>
            <a:ext cx="1815921" cy="646331"/>
          </a:xfrm>
          <a:prstGeom prst="rect">
            <a:avLst/>
          </a:prstGeom>
          <a:noFill/>
        </p:spPr>
        <p:txBody>
          <a:bodyPr wrap="square" rtlCol="0">
            <a:spAutoFit/>
          </a:bodyPr>
          <a:lstStyle/>
          <a:p>
            <a:r>
              <a:rPr lang="cs-CZ" dirty="0" smtClean="0"/>
              <a:t>Tescan Lyra GM</a:t>
            </a:r>
            <a:endParaRPr lang="cs-CZ" dirty="0"/>
          </a:p>
        </p:txBody>
      </p:sp>
      <p:pic>
        <p:nvPicPr>
          <p:cNvPr id="10"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669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5.semestr\Sikola\SEM\signa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237091"/>
            <a:ext cx="6254850" cy="46524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86876" y="345708"/>
            <a:ext cx="6119439" cy="461665"/>
          </a:xfrm>
          <a:prstGeom prst="rect">
            <a:avLst/>
          </a:prstGeom>
          <a:noFill/>
        </p:spPr>
        <p:txBody>
          <a:bodyPr wrap="square" rtlCol="0">
            <a:spAutoFit/>
          </a:bodyPr>
          <a:lstStyle/>
          <a:p>
            <a:r>
              <a:rPr lang="cs-CZ" sz="2400" dirty="0">
                <a:solidFill>
                  <a:srgbClr val="92D050"/>
                </a:solidFill>
              </a:rPr>
              <a:t>R</a:t>
            </a:r>
            <a:r>
              <a:rPr lang="cs-CZ" sz="2400" dirty="0" smtClean="0">
                <a:solidFill>
                  <a:srgbClr val="92D050"/>
                </a:solidFill>
              </a:rPr>
              <a:t>astrovací elektronová mikroskopie </a:t>
            </a:r>
            <a:r>
              <a:rPr lang="cs-CZ" sz="2400" dirty="0" smtClean="0">
                <a:solidFill>
                  <a:srgbClr val="92D050"/>
                </a:solidFill>
              </a:rPr>
              <a:t>- SEM </a:t>
            </a:r>
            <a:endParaRPr lang="en-GB" sz="2400" dirty="0">
              <a:solidFill>
                <a:srgbClr val="92D050"/>
              </a:solidFill>
            </a:endParaRPr>
          </a:p>
        </p:txBody>
      </p:sp>
      <p:pic>
        <p:nvPicPr>
          <p:cNvPr id="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656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381000"/>
            <a:ext cx="7772400" cy="1143000"/>
          </a:xfrm>
        </p:spPr>
        <p:txBody>
          <a:bodyPr/>
          <a:lstStyle/>
          <a:p>
            <a:r>
              <a:rPr lang="en-GB" altLang="en-US" sz="2400" b="1" dirty="0">
                <a:cs typeface="Times New Roman" panose="02020603050405020304" pitchFamily="18" charset="0"/>
              </a:rPr>
              <a:t>Co </a:t>
            </a:r>
            <a:r>
              <a:rPr lang="en-GB" altLang="en-US" sz="2400" b="1" dirty="0" err="1">
                <a:cs typeface="Times New Roman" panose="02020603050405020304" pitchFamily="18" charset="0"/>
              </a:rPr>
              <a:t>jsou</a:t>
            </a:r>
            <a:r>
              <a:rPr lang="en-GB" altLang="en-US" sz="2400" b="1" dirty="0">
                <a:cs typeface="Times New Roman" panose="02020603050405020304" pitchFamily="18" charset="0"/>
              </a:rPr>
              <a:t> to </a:t>
            </a:r>
            <a:r>
              <a:rPr lang="en-GB" altLang="en-US" sz="2400" b="1" dirty="0" err="1">
                <a:cs typeface="Times New Roman" panose="02020603050405020304" pitchFamily="18" charset="0"/>
              </a:rPr>
              <a:t>nanotechnologie</a:t>
            </a:r>
            <a:r>
              <a:rPr lang="en-GB" altLang="en-US" sz="2400" b="1" dirty="0">
                <a:cs typeface="Times New Roman" panose="02020603050405020304" pitchFamily="18" charset="0"/>
              </a:rPr>
              <a:t>?</a:t>
            </a:r>
            <a:endParaRPr lang="cs-CZ" altLang="en-US" sz="2400" b="1" dirty="0">
              <a:cs typeface="Times New Roman" panose="02020603050405020304" pitchFamily="18" charset="0"/>
            </a:endParaRPr>
          </a:p>
        </p:txBody>
      </p:sp>
      <p:sp>
        <p:nvSpPr>
          <p:cNvPr id="7171" name="Rectangle 3"/>
          <p:cNvSpPr>
            <a:spLocks noGrp="1" noChangeArrowheads="1"/>
          </p:cNvSpPr>
          <p:nvPr>
            <p:ph type="body" idx="1"/>
          </p:nvPr>
        </p:nvSpPr>
        <p:spPr/>
        <p:txBody>
          <a:bodyPr/>
          <a:lstStyle/>
          <a:p>
            <a:pPr>
              <a:buFontTx/>
              <a:buNone/>
            </a:pPr>
            <a:r>
              <a:rPr lang="cs-CZ" altLang="en-US" sz="2400" b="1" dirty="0">
                <a:solidFill>
                  <a:schemeClr val="tx2"/>
                </a:solidFill>
              </a:rPr>
              <a:t>„</a:t>
            </a:r>
            <a:r>
              <a:rPr lang="cs-CZ" altLang="en-US" sz="2000" b="1" dirty="0">
                <a:solidFill>
                  <a:schemeClr val="tx2"/>
                </a:solidFill>
              </a:rPr>
              <a:t>Přísná“ definice (M. C. Roco, NSF):</a:t>
            </a:r>
          </a:p>
          <a:p>
            <a:pPr>
              <a:buFontTx/>
              <a:buNone/>
            </a:pPr>
            <a:endParaRPr lang="cs-CZ" altLang="en-US" sz="2000" b="1" dirty="0">
              <a:solidFill>
                <a:schemeClr val="tx2"/>
              </a:solidFill>
            </a:endParaRPr>
          </a:p>
          <a:p>
            <a:pPr>
              <a:buFontTx/>
              <a:buNone/>
            </a:pPr>
            <a:r>
              <a:rPr lang="cs-CZ" altLang="en-US" sz="2000" dirty="0">
                <a:solidFill>
                  <a:schemeClr val="tx2"/>
                </a:solidFill>
              </a:rPr>
              <a:t>Zabývají se materiály a systémy, které splňují tyto klíčové </a:t>
            </a:r>
          </a:p>
          <a:p>
            <a:pPr>
              <a:spcBef>
                <a:spcPts val="600"/>
              </a:spcBef>
              <a:spcAft>
                <a:spcPts val="600"/>
              </a:spcAft>
              <a:buFontTx/>
              <a:buNone/>
            </a:pPr>
            <a:r>
              <a:rPr lang="cs-CZ" altLang="en-US" sz="2000" dirty="0" smtClean="0">
                <a:solidFill>
                  <a:schemeClr val="tx2"/>
                </a:solidFill>
              </a:rPr>
              <a:t>vlastnosti:</a:t>
            </a:r>
          </a:p>
          <a:p>
            <a:r>
              <a:rPr lang="cs-CZ" altLang="en-US" sz="2000" i="1" dirty="0" smtClean="0">
                <a:solidFill>
                  <a:schemeClr val="hlink"/>
                </a:solidFill>
              </a:rPr>
              <a:t>Mají </a:t>
            </a:r>
            <a:r>
              <a:rPr lang="cs-CZ" altLang="en-US" sz="2000" i="1" dirty="0">
                <a:solidFill>
                  <a:schemeClr val="hlink"/>
                </a:solidFill>
              </a:rPr>
              <a:t>alespoň jeden rozměr přibližně v intervalu </a:t>
            </a:r>
          </a:p>
          <a:p>
            <a:pPr>
              <a:buFontTx/>
              <a:buNone/>
            </a:pPr>
            <a:r>
              <a:rPr lang="cs-CZ" altLang="en-US" sz="2000" i="1" dirty="0">
                <a:solidFill>
                  <a:schemeClr val="hlink"/>
                </a:solidFill>
              </a:rPr>
              <a:t>      1 – 100 nm</a:t>
            </a:r>
          </a:p>
          <a:p>
            <a:r>
              <a:rPr lang="cs-CZ" altLang="en-US" sz="2000" i="1" dirty="0">
                <a:solidFill>
                  <a:schemeClr val="hlink"/>
                </a:solidFill>
              </a:rPr>
              <a:t>Umožňují přímou kontrolu fyzikálních a chemických vlastností struktur molekulárních rozměrů</a:t>
            </a:r>
          </a:p>
          <a:p>
            <a:r>
              <a:rPr lang="cs-CZ" altLang="en-US" sz="2000" i="1" dirty="0">
                <a:solidFill>
                  <a:schemeClr val="hlink"/>
                </a:solidFill>
              </a:rPr>
              <a:t>Mohou být kombinovány tak, aby vytvářely větší struktury</a:t>
            </a:r>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7906" y="6255127"/>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543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5.semestr\Sikola\SEM\SEM detecto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28" y="1124744"/>
            <a:ext cx="8182370" cy="53475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876" y="345708"/>
            <a:ext cx="6119439" cy="461665"/>
          </a:xfrm>
          <a:prstGeom prst="rect">
            <a:avLst/>
          </a:prstGeom>
          <a:noFill/>
        </p:spPr>
        <p:txBody>
          <a:bodyPr wrap="square" rtlCol="0">
            <a:spAutoFit/>
          </a:bodyPr>
          <a:lstStyle/>
          <a:p>
            <a:r>
              <a:rPr lang="cs-CZ" sz="2400" dirty="0" smtClean="0">
                <a:solidFill>
                  <a:srgbClr val="92D050"/>
                </a:solidFill>
              </a:rPr>
              <a:t>SEM (TEM) – multifunkční nástroj </a:t>
            </a:r>
            <a:endParaRPr lang="en-GB" sz="2400" dirty="0">
              <a:solidFill>
                <a:srgbClr val="92D050"/>
              </a:solidFill>
            </a:endParaRPr>
          </a:p>
        </p:txBody>
      </p:sp>
      <p:pic>
        <p:nvPicPr>
          <p:cNvPr id="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4630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TextBox 11"/>
          <p:cNvSpPr txBox="1"/>
          <p:nvPr/>
        </p:nvSpPr>
        <p:spPr>
          <a:xfrm>
            <a:off x="6152445" y="869245"/>
            <a:ext cx="2720623" cy="369332"/>
          </a:xfrm>
          <a:prstGeom prst="rect">
            <a:avLst/>
          </a:prstGeom>
          <a:solidFill>
            <a:srgbClr val="69BE28"/>
          </a:solidFill>
        </p:spPr>
        <p:txBody>
          <a:bodyPr wrap="square" rtlCol="0">
            <a:spAutoFit/>
          </a:bodyPr>
          <a:lstStyle/>
          <a:p>
            <a:endParaRPr lang="cs-CZ" dirty="0"/>
          </a:p>
        </p:txBody>
      </p:sp>
      <p:sp>
        <p:nvSpPr>
          <p:cNvPr id="29704" name="Zástupný symbol pro číslo snímku 6"/>
          <p:cNvSpPr>
            <a:spLocks noGrp="1"/>
          </p:cNvSpPr>
          <p:nvPr>
            <p:ph type="sldNum" sz="quarter" idx="12"/>
          </p:nvPr>
        </p:nvSpPr>
        <p:spPr>
          <a:noFill/>
        </p:spPr>
        <p:txBody>
          <a:bodyPr/>
          <a:lstStyle/>
          <a:p>
            <a:fld id="{0E2C151B-5F61-4642-AE9B-6FA52B9EE4AA}" type="slidenum">
              <a:rPr lang="cs-CZ" smtClean="0">
                <a:latin typeface="Arial" pitchFamily="34" charset="0"/>
              </a:rPr>
              <a:pPr/>
              <a:t>31</a:t>
            </a:fld>
            <a:r>
              <a:rPr lang="cs-CZ" b="0" smtClean="0">
                <a:latin typeface="Arial" pitchFamily="34" charset="0"/>
              </a:rPr>
              <a:t>/23</a:t>
            </a:r>
          </a:p>
        </p:txBody>
      </p:sp>
      <p:sp>
        <p:nvSpPr>
          <p:cNvPr id="17" name="TextBox 16"/>
          <p:cNvSpPr txBox="1"/>
          <p:nvPr/>
        </p:nvSpPr>
        <p:spPr>
          <a:xfrm>
            <a:off x="356267" y="225634"/>
            <a:ext cx="8516800" cy="424732"/>
          </a:xfrm>
          <a:prstGeom prst="rect">
            <a:avLst/>
          </a:prstGeom>
          <a:noFill/>
        </p:spPr>
        <p:txBody>
          <a:bodyPr wrap="square" rtlCol="0">
            <a:spAutoFit/>
          </a:bodyPr>
          <a:lstStyle/>
          <a:p>
            <a:pPr algn="l" eaLnBrk="0" hangingPunct="0">
              <a:lnSpc>
                <a:spcPct val="90000"/>
              </a:lnSpc>
              <a:defRPr/>
            </a:pPr>
            <a:r>
              <a:rPr lang="cs-CZ" sz="2400" dirty="0" smtClean="0">
                <a:solidFill>
                  <a:srgbClr val="92D050"/>
                </a:solidFill>
                <a:latin typeface="+mj-lt"/>
                <a:ea typeface="+mj-ea"/>
                <a:cs typeface="+mj-cs"/>
              </a:rPr>
              <a:t>Rastovací </a:t>
            </a:r>
            <a:r>
              <a:rPr lang="cs-CZ" sz="2400" dirty="0" smtClean="0">
                <a:solidFill>
                  <a:srgbClr val="92D050"/>
                </a:solidFill>
                <a:latin typeface="+mj-lt"/>
                <a:ea typeface="+mj-ea"/>
                <a:cs typeface="+mj-cs"/>
              </a:rPr>
              <a:t>Augerova elektronová microskopie - SAM </a:t>
            </a:r>
            <a:endParaRPr lang="en-US" sz="2400" dirty="0">
              <a:solidFill>
                <a:srgbClr val="92D050"/>
              </a:solidFill>
              <a:latin typeface="+mj-lt"/>
              <a:ea typeface="+mj-ea"/>
              <a:cs typeface="+mj-cs"/>
            </a:endParaRPr>
          </a:p>
        </p:txBody>
      </p:sp>
      <p:sp>
        <p:nvSpPr>
          <p:cNvPr id="11" name="TextBox 10"/>
          <p:cNvSpPr txBox="1"/>
          <p:nvPr/>
        </p:nvSpPr>
        <p:spPr>
          <a:xfrm>
            <a:off x="407161" y="1600102"/>
            <a:ext cx="7799579" cy="646331"/>
          </a:xfrm>
          <a:prstGeom prst="rect">
            <a:avLst/>
          </a:prstGeom>
          <a:noFill/>
        </p:spPr>
        <p:txBody>
          <a:bodyPr wrap="square" rtlCol="0">
            <a:spAutoFit/>
          </a:bodyPr>
          <a:lstStyle/>
          <a:p>
            <a:pPr algn="l"/>
            <a:r>
              <a:rPr lang="en-CA" dirty="0" err="1" smtClean="0">
                <a:solidFill>
                  <a:schemeClr val="accent1">
                    <a:lumMod val="50000"/>
                  </a:schemeClr>
                </a:solidFill>
              </a:rPr>
              <a:t>NanoSAM</a:t>
            </a:r>
            <a:r>
              <a:rPr lang="en-CA" dirty="0" smtClean="0">
                <a:solidFill>
                  <a:schemeClr val="accent1">
                    <a:lumMod val="50000"/>
                  </a:schemeClr>
                </a:solidFill>
              </a:rPr>
              <a:t> – </a:t>
            </a:r>
            <a:r>
              <a:rPr lang="cs-CZ" dirty="0" smtClean="0">
                <a:solidFill>
                  <a:schemeClr val="accent1">
                    <a:lumMod val="50000"/>
                  </a:schemeClr>
                </a:solidFill>
              </a:rPr>
              <a:t>prvková/chemická analýza</a:t>
            </a:r>
            <a:endParaRPr lang="en-US" dirty="0" smtClean="0">
              <a:solidFill>
                <a:schemeClr val="accent1">
                  <a:lumMod val="50000"/>
                </a:schemeClr>
              </a:solidFill>
            </a:endParaRPr>
          </a:p>
          <a:p>
            <a:pPr algn="l"/>
            <a:r>
              <a:rPr lang="en-US" dirty="0">
                <a:solidFill>
                  <a:schemeClr val="accent1">
                    <a:lumMod val="50000"/>
                  </a:schemeClr>
                </a:solidFill>
              </a:rPr>
              <a:t> </a:t>
            </a:r>
            <a:r>
              <a:rPr lang="en-US" dirty="0" smtClean="0">
                <a:solidFill>
                  <a:schemeClr val="accent1">
                    <a:lumMod val="50000"/>
                  </a:schemeClr>
                </a:solidFill>
              </a:rPr>
              <a:t>          </a:t>
            </a:r>
            <a:r>
              <a:rPr lang="cs-CZ" dirty="0" smtClean="0">
                <a:solidFill>
                  <a:schemeClr val="accent1">
                    <a:lumMod val="50000"/>
                  </a:schemeClr>
                </a:solidFill>
              </a:rPr>
              <a:t>v nanorozměrech </a:t>
            </a:r>
            <a:r>
              <a:rPr lang="cs-CZ" dirty="0" smtClean="0">
                <a:solidFill>
                  <a:schemeClr val="accent1">
                    <a:lumMod val="50000"/>
                  </a:schemeClr>
                </a:solidFill>
              </a:rPr>
              <a:t>- Scienta Omicron</a:t>
            </a:r>
            <a:endParaRPr lang="en-US" dirty="0">
              <a:solidFill>
                <a:schemeClr val="accent1">
                  <a:lumMod val="50000"/>
                </a:schemeClr>
              </a:solidFill>
            </a:endParaRPr>
          </a:p>
        </p:txBody>
      </p:sp>
      <p:pic>
        <p:nvPicPr>
          <p:cNvPr id="2050" name="Picture 2" descr="&lt;div class=&quot;mzag_content&quot;&gt;&lt;p&gt;Gold islands on carbon.&lt;/p&gt;&lt;/div&gt;"/>
          <p:cNvPicPr>
            <a:picLocks noChangeAspect="1" noChangeArrowheads="1"/>
          </p:cNvPicPr>
          <p:nvPr/>
        </p:nvPicPr>
        <p:blipFill>
          <a:blip r:embed="rId3" cstate="print"/>
          <a:srcRect/>
          <a:stretch>
            <a:fillRect/>
          </a:stretch>
        </p:blipFill>
        <p:spPr bwMode="auto">
          <a:xfrm>
            <a:off x="4446270" y="3710305"/>
            <a:ext cx="4377690" cy="2918460"/>
          </a:xfrm>
          <a:prstGeom prst="rect">
            <a:avLst/>
          </a:prstGeom>
          <a:noFill/>
          <a:ln>
            <a:solidFill>
              <a:srgbClr val="90DB57"/>
            </a:solidFill>
          </a:ln>
        </p:spPr>
      </p:pic>
      <p:sp>
        <p:nvSpPr>
          <p:cNvPr id="23" name="TextBox 22"/>
          <p:cNvSpPr txBox="1"/>
          <p:nvPr/>
        </p:nvSpPr>
        <p:spPr>
          <a:xfrm>
            <a:off x="5589270" y="3291840"/>
            <a:ext cx="2617470" cy="307777"/>
          </a:xfrm>
          <a:prstGeom prst="rect">
            <a:avLst/>
          </a:prstGeom>
          <a:noFill/>
        </p:spPr>
        <p:txBody>
          <a:bodyPr wrap="square" rtlCol="0">
            <a:spAutoFit/>
          </a:bodyPr>
          <a:lstStyle/>
          <a:p>
            <a:r>
              <a:rPr lang="cs-CZ" sz="1400" dirty="0" smtClean="0"/>
              <a:t>Gold islands on carbon</a:t>
            </a:r>
            <a:endParaRPr lang="en-US" sz="1400" dirty="0"/>
          </a:p>
        </p:txBody>
      </p:sp>
      <p:pic>
        <p:nvPicPr>
          <p:cNvPr id="2051" name="Picture 3"/>
          <p:cNvPicPr>
            <a:picLocks noChangeAspect="1" noChangeArrowheads="1"/>
          </p:cNvPicPr>
          <p:nvPr/>
        </p:nvPicPr>
        <p:blipFill>
          <a:blip r:embed="rId4" cstate="print"/>
          <a:srcRect/>
          <a:stretch>
            <a:fillRect/>
          </a:stretch>
        </p:blipFill>
        <p:spPr bwMode="auto">
          <a:xfrm>
            <a:off x="5166360" y="782562"/>
            <a:ext cx="3820479" cy="5808738"/>
          </a:xfrm>
          <a:prstGeom prst="rect">
            <a:avLst/>
          </a:prstGeom>
          <a:noFill/>
          <a:ln w="9525">
            <a:noFill/>
            <a:miter lim="800000"/>
            <a:headEnd/>
            <a:tailEnd/>
          </a:ln>
        </p:spPr>
      </p:pic>
      <p:sp>
        <p:nvSpPr>
          <p:cNvPr id="24" name="TextBox 23"/>
          <p:cNvSpPr txBox="1"/>
          <p:nvPr/>
        </p:nvSpPr>
        <p:spPr>
          <a:xfrm>
            <a:off x="7612380" y="4434840"/>
            <a:ext cx="1143000" cy="523220"/>
          </a:xfrm>
          <a:prstGeom prst="rect">
            <a:avLst/>
          </a:prstGeom>
          <a:noFill/>
        </p:spPr>
        <p:txBody>
          <a:bodyPr wrap="square" rtlCol="0">
            <a:spAutoFit/>
          </a:bodyPr>
          <a:lstStyle/>
          <a:p>
            <a:pPr algn="l"/>
            <a:r>
              <a:rPr lang="cs-CZ" sz="1400" b="1" dirty="0" smtClean="0">
                <a:solidFill>
                  <a:srgbClr val="FF0000"/>
                </a:solidFill>
              </a:rPr>
              <a:t>GeSi QD</a:t>
            </a:r>
          </a:p>
          <a:p>
            <a:pPr algn="l"/>
            <a:endParaRPr lang="en-US" sz="1400" b="1" dirty="0">
              <a:solidFill>
                <a:srgbClr val="FF0000"/>
              </a:solidFill>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456" y="2965265"/>
            <a:ext cx="4831650" cy="322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0547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cs-CZ" sz="2000" dirty="0" smtClean="0"/>
              <a:t>Rastrovací tunelovací mikroskop (STM)</a:t>
            </a:r>
          </a:p>
          <a:p>
            <a:r>
              <a:rPr lang="cs-CZ" sz="2000" dirty="0" smtClean="0"/>
              <a:t>Mikroskop atomárních sil (AFM)</a:t>
            </a:r>
            <a:endParaRPr lang="en-GB" sz="2000" dirty="0"/>
          </a:p>
        </p:txBody>
      </p:sp>
      <p:pic>
        <p:nvPicPr>
          <p:cNvPr id="6146" name="Picture 2" descr="http://newscenter.berkeley.edu/wp-content/uploads/2013/05/afm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869" y="3395581"/>
            <a:ext cx="2857500" cy="22288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aldebaran.cz/bulletin/2005_13/AFM_hr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7039" y="3967498"/>
            <a:ext cx="1657050" cy="12370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ieap.uni-kiel.de/surface/ag-kipp/stm/images/st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13" y="3205088"/>
            <a:ext cx="4262957" cy="239036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research.ibm.com/software/IBMResearch/image/gerd-heinrich-stm-origin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1202" y="1850535"/>
            <a:ext cx="1982886" cy="182065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430213" y="316311"/>
            <a:ext cx="8274050" cy="533622"/>
          </a:xfrm>
        </p:spPr>
        <p:txBody>
          <a:bodyPr/>
          <a:lstStyle/>
          <a:p>
            <a:pPr algn="ctr"/>
            <a:r>
              <a:rPr lang="cs-CZ" sz="2400" dirty="0" smtClean="0"/>
              <a:t>Mikroskopy a Nanoskopy</a:t>
            </a:r>
            <a:endParaRPr lang="en-GB" sz="2400" dirty="0"/>
          </a:p>
        </p:txBody>
      </p:sp>
      <p:sp>
        <p:nvSpPr>
          <p:cNvPr id="4" name="Rectangle 3"/>
          <p:cNvSpPr/>
          <p:nvPr/>
        </p:nvSpPr>
        <p:spPr>
          <a:xfrm>
            <a:off x="225782" y="5637326"/>
            <a:ext cx="8889241" cy="646331"/>
          </a:xfrm>
          <a:prstGeom prst="rect">
            <a:avLst/>
          </a:prstGeom>
        </p:spPr>
        <p:txBody>
          <a:bodyPr wrap="square">
            <a:spAutoFit/>
          </a:bodyPr>
          <a:lstStyle/>
          <a:p>
            <a:r>
              <a:rPr lang="en-GB" sz="2000" b="0" i="0" dirty="0" smtClean="0">
                <a:solidFill>
                  <a:srgbClr val="000000"/>
                </a:solidFill>
                <a:effectLst/>
              </a:rPr>
              <a:t> </a:t>
            </a:r>
            <a:r>
              <a:rPr lang="en-GB" sz="1600" b="0" i="0" dirty="0" smtClean="0">
                <a:solidFill>
                  <a:srgbClr val="000000"/>
                </a:solidFill>
                <a:effectLst/>
              </a:rPr>
              <a:t>G. Binnig, H. Rohrer (1986). "Scanning </a:t>
            </a:r>
            <a:r>
              <a:rPr lang="en-GB" sz="1600" b="0" i="0" dirty="0" err="1" smtClean="0">
                <a:solidFill>
                  <a:srgbClr val="000000"/>
                </a:solidFill>
                <a:effectLst/>
              </a:rPr>
              <a:t>tunneling</a:t>
            </a:r>
            <a:r>
              <a:rPr lang="en-GB" sz="1600" b="0" i="0" dirty="0" smtClean="0">
                <a:solidFill>
                  <a:srgbClr val="000000"/>
                </a:solidFill>
                <a:effectLst/>
              </a:rPr>
              <a:t> microscopy". </a:t>
            </a:r>
            <a:r>
              <a:rPr lang="en-GB" sz="1600" b="0" i="1" dirty="0" smtClean="0">
                <a:solidFill>
                  <a:srgbClr val="000000"/>
                </a:solidFill>
                <a:effectLst/>
              </a:rPr>
              <a:t>IBM Journal of Research and </a:t>
            </a:r>
            <a:r>
              <a:rPr lang="cs-CZ" sz="1600" b="0" i="1" dirty="0" smtClean="0">
                <a:solidFill>
                  <a:srgbClr val="000000"/>
                </a:solidFill>
                <a:effectLst/>
              </a:rPr>
              <a:t>  </a:t>
            </a:r>
          </a:p>
          <a:p>
            <a:r>
              <a:rPr lang="cs-CZ" sz="1600" i="1" dirty="0">
                <a:solidFill>
                  <a:srgbClr val="000000"/>
                </a:solidFill>
              </a:rPr>
              <a:t> </a:t>
            </a:r>
            <a:r>
              <a:rPr lang="en-GB" sz="1600" b="0" i="1" dirty="0" smtClean="0">
                <a:solidFill>
                  <a:srgbClr val="000000"/>
                </a:solidFill>
                <a:effectLst/>
              </a:rPr>
              <a:t>Development</a:t>
            </a:r>
            <a:r>
              <a:rPr lang="en-GB" sz="1600" b="0" i="0" dirty="0" smtClean="0">
                <a:solidFill>
                  <a:srgbClr val="000000"/>
                </a:solidFill>
                <a:effectLst/>
              </a:rPr>
              <a:t> </a:t>
            </a:r>
            <a:r>
              <a:rPr lang="en-GB" sz="1600" b="1" i="0" dirty="0" smtClean="0">
                <a:solidFill>
                  <a:srgbClr val="000000"/>
                </a:solidFill>
                <a:effectLst/>
              </a:rPr>
              <a:t>30</a:t>
            </a:r>
            <a:r>
              <a:rPr lang="en-GB" sz="1600" b="0" i="0" dirty="0" smtClean="0">
                <a:solidFill>
                  <a:srgbClr val="000000"/>
                </a:solidFill>
                <a:effectLst/>
              </a:rPr>
              <a:t>: 4.</a:t>
            </a:r>
            <a:endParaRPr lang="en-GB" sz="1600" dirty="0"/>
          </a:p>
        </p:txBody>
      </p:sp>
      <p:pic>
        <p:nvPicPr>
          <p:cNvPr id="9"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322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7038" y="306351"/>
            <a:ext cx="8274050" cy="491091"/>
          </a:xfrm>
        </p:spPr>
        <p:txBody>
          <a:bodyPr/>
          <a:lstStyle/>
          <a:p>
            <a:pPr algn="ctr"/>
            <a:r>
              <a:rPr lang="cs-CZ" sz="2400" dirty="0" smtClean="0"/>
              <a:t>Mikroskopy a Nanoskopy</a:t>
            </a:r>
            <a:endParaRPr lang="en-GB" sz="2400" dirty="0"/>
          </a:p>
        </p:txBody>
      </p:sp>
      <p:pic>
        <p:nvPicPr>
          <p:cNvPr id="5122" name="Picture 2" descr="http://nano-specs.com/products/AFM/ottaw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772" y="1975680"/>
            <a:ext cx="2901080" cy="175033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alchemy.chem.uwm.edu/research/inst_photos/AFM_STM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2254" y="3798243"/>
            <a:ext cx="2840085" cy="213006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t2.gstatic.com/images?q=tbn:ANd9GcQXOUAq1xutN93x7SMXGdb8y8ejHwhgjYjwGJlCEV8L47eRH7_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32" y="2016347"/>
            <a:ext cx="2727039" cy="179177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www.azonano.com/images/equipments/EquipmentImage_1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589" y="1998393"/>
            <a:ext cx="2816304" cy="38958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791" y="3902046"/>
            <a:ext cx="2727039" cy="206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8866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33400" y="419986"/>
            <a:ext cx="7772400" cy="579474"/>
          </a:xfrm>
        </p:spPr>
        <p:txBody>
          <a:bodyPr/>
          <a:lstStyle/>
          <a:p>
            <a:r>
              <a:rPr lang="en-US" altLang="en-US" sz="2400" dirty="0"/>
              <a:t>P</a:t>
            </a:r>
            <a:r>
              <a:rPr lang="cs-CZ" altLang="en-US" sz="2400" dirty="0"/>
              <a:t>řístupy k tvorbě nanostruktur</a:t>
            </a:r>
          </a:p>
        </p:txBody>
      </p:sp>
      <p:sp>
        <p:nvSpPr>
          <p:cNvPr id="44035" name="Rectangle 3"/>
          <p:cNvSpPr>
            <a:spLocks noGrp="1" noChangeArrowheads="1"/>
          </p:cNvSpPr>
          <p:nvPr>
            <p:ph type="body" idx="1"/>
          </p:nvPr>
        </p:nvSpPr>
        <p:spPr>
          <a:xfrm>
            <a:off x="685800" y="1447800"/>
            <a:ext cx="7772400" cy="4648200"/>
          </a:xfrm>
        </p:spPr>
        <p:txBody>
          <a:bodyPr/>
          <a:lstStyle/>
          <a:p>
            <a:pPr>
              <a:buFontTx/>
              <a:buNone/>
            </a:pPr>
            <a:r>
              <a:rPr lang="en-US" altLang="en-US" sz="2400" b="1" dirty="0">
                <a:effectLst>
                  <a:outerShdw blurRad="38100" dist="38100" dir="2700000" algn="tl">
                    <a:srgbClr val="000000"/>
                  </a:outerShdw>
                </a:effectLst>
              </a:rPr>
              <a:t> </a:t>
            </a:r>
            <a:r>
              <a:rPr lang="cs-CZ" altLang="en-US" sz="2400" b="1" dirty="0">
                <a:effectLst>
                  <a:outerShdw blurRad="38100" dist="38100" dir="2700000" algn="tl">
                    <a:srgbClr val="000000"/>
                  </a:outerShdw>
                </a:effectLst>
              </a:rPr>
              <a:t>   </a:t>
            </a:r>
          </a:p>
          <a:p>
            <a:pPr>
              <a:buFontTx/>
              <a:buNone/>
            </a:pPr>
            <a:r>
              <a:rPr lang="cs-CZ" altLang="en-US" sz="2400" dirty="0"/>
              <a:t> </a:t>
            </a:r>
            <a:r>
              <a:rPr lang="cs-CZ" altLang="en-US" sz="2400" dirty="0">
                <a:solidFill>
                  <a:schemeClr val="hlink"/>
                </a:solidFill>
              </a:rPr>
              <a:t>1.</a:t>
            </a:r>
            <a:r>
              <a:rPr lang="cs-CZ" altLang="en-US" sz="2400" dirty="0"/>
              <a:t>  Top-down</a:t>
            </a:r>
          </a:p>
          <a:p>
            <a:pPr>
              <a:buFontTx/>
              <a:buNone/>
            </a:pPr>
            <a:r>
              <a:rPr lang="cs-CZ" altLang="en-US" sz="2400" dirty="0"/>
              <a:t>           </a:t>
            </a:r>
            <a:r>
              <a:rPr lang="cs-CZ" altLang="en-US" sz="2400" dirty="0">
                <a:solidFill>
                  <a:schemeClr val="hlink"/>
                </a:solidFill>
              </a:rPr>
              <a:t>z větších částí menší</a:t>
            </a:r>
          </a:p>
          <a:p>
            <a:pPr>
              <a:buFontTx/>
              <a:buNone/>
            </a:pPr>
            <a:endParaRPr lang="cs-CZ" altLang="en-US" sz="2400" dirty="0"/>
          </a:p>
          <a:p>
            <a:pPr>
              <a:buFontTx/>
              <a:buNone/>
            </a:pPr>
            <a:r>
              <a:rPr lang="cs-CZ" altLang="en-US" sz="2400" dirty="0"/>
              <a:t>  </a:t>
            </a:r>
            <a:r>
              <a:rPr lang="cs-CZ" altLang="en-US" sz="2400" dirty="0">
                <a:solidFill>
                  <a:schemeClr val="hlink"/>
                </a:solidFill>
              </a:rPr>
              <a:t>2.  </a:t>
            </a:r>
            <a:r>
              <a:rPr lang="cs-CZ" altLang="en-US" sz="2400" dirty="0">
                <a:solidFill>
                  <a:schemeClr val="tx2"/>
                </a:solidFill>
              </a:rPr>
              <a:t>Bottom-up</a:t>
            </a:r>
          </a:p>
          <a:p>
            <a:pPr>
              <a:buFontTx/>
              <a:buNone/>
            </a:pPr>
            <a:r>
              <a:rPr lang="cs-CZ" altLang="en-US" sz="2400" dirty="0">
                <a:solidFill>
                  <a:schemeClr val="hlink"/>
                </a:solidFill>
              </a:rPr>
              <a:t>            od atomů a molekul</a:t>
            </a:r>
            <a:r>
              <a:rPr lang="cs-CZ" altLang="en-US" sz="2400" dirty="0"/>
              <a:t>                             </a:t>
            </a:r>
            <a:endParaRPr lang="en-US" altLang="en-US" sz="2400" dirty="0"/>
          </a:p>
          <a:p>
            <a:pPr>
              <a:buFontTx/>
              <a:buNone/>
            </a:pPr>
            <a:r>
              <a:rPr lang="cs-CZ" altLang="en-US" sz="2400" dirty="0"/>
              <a:t>            </a:t>
            </a:r>
            <a:r>
              <a:rPr lang="cs-CZ" altLang="en-US" sz="2400" dirty="0">
                <a:solidFill>
                  <a:schemeClr val="hlink"/>
                </a:solidFill>
              </a:rPr>
              <a:t>k nanostrukturám</a:t>
            </a:r>
            <a:endParaRPr lang="en-US" altLang="en-US" sz="2400" dirty="0"/>
          </a:p>
          <a:p>
            <a:pPr>
              <a:buFontTx/>
              <a:buNone/>
            </a:pPr>
            <a:endParaRPr lang="cs-CZ" altLang="en-US" sz="2400" b="1" dirty="0">
              <a:effectLst>
                <a:outerShdw blurRad="38100" dist="38100" dir="2700000" algn="tl">
                  <a:srgbClr val="000000"/>
                </a:outerShdw>
              </a:effectLst>
            </a:endParaRPr>
          </a:p>
          <a:p>
            <a:pPr>
              <a:buFontTx/>
              <a:buNone/>
            </a:pPr>
            <a:r>
              <a:rPr lang="cs-CZ" altLang="en-US" sz="1800" b="1" dirty="0">
                <a:effectLst>
                  <a:outerShdw blurRad="38100" dist="38100" dir="2700000" algn="tl">
                    <a:srgbClr val="000000"/>
                  </a:outerShdw>
                </a:effectLst>
              </a:rPr>
              <a:t>              </a:t>
            </a:r>
          </a:p>
          <a:p>
            <a:pPr>
              <a:buFontTx/>
              <a:buNone/>
            </a:pPr>
            <a:r>
              <a:rPr lang="cs-CZ" altLang="en-US" sz="1800" b="1" dirty="0">
                <a:effectLst>
                  <a:outerShdw blurRad="38100" dist="38100" dir="2700000" algn="tl">
                    <a:srgbClr val="000000"/>
                  </a:outerShdw>
                </a:effectLst>
              </a:rPr>
              <a:t>                   </a:t>
            </a:r>
          </a:p>
          <a:p>
            <a:pPr>
              <a:buFontTx/>
              <a:buNone/>
            </a:pPr>
            <a:r>
              <a:rPr lang="cs-CZ" altLang="en-US" sz="1800" dirty="0"/>
              <a:t>                </a:t>
            </a:r>
            <a:r>
              <a:rPr lang="en-US" altLang="en-US" sz="1800" i="1" dirty="0"/>
              <a:t>G. </a:t>
            </a:r>
            <a:r>
              <a:rPr lang="en-US" altLang="en-US" sz="1800" i="1" dirty="0" err="1"/>
              <a:t>Timp</a:t>
            </a:r>
            <a:r>
              <a:rPr lang="en-US" altLang="en-US" sz="1800" i="1" dirty="0"/>
              <a:t>: Nanotechnology</a:t>
            </a:r>
            <a:endParaRPr lang="cs-CZ" altLang="en-US" sz="1800" i="1" dirty="0"/>
          </a:p>
          <a:p>
            <a:endParaRPr lang="cs-CZ" altLang="en-US" dirty="0"/>
          </a:p>
        </p:txBody>
      </p:sp>
      <p:pic>
        <p:nvPicPr>
          <p:cNvPr id="44036" name="Picture 4" descr="C:\My Documents\Tomas\Seminars\SalforEindhovOlom2002\Presentation\1\3401_nanotre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8569" y="1189814"/>
            <a:ext cx="3811772" cy="5012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289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6" name="Rectangle 26"/>
          <p:cNvSpPr>
            <a:spLocks noChangeArrowheads="1"/>
          </p:cNvSpPr>
          <p:nvPr/>
        </p:nvSpPr>
        <p:spPr bwMode="auto">
          <a:xfrm>
            <a:off x="5105400" y="2590800"/>
            <a:ext cx="3200400" cy="6858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02" name="Rectangle 2"/>
          <p:cNvSpPr>
            <a:spLocks noGrp="1" noChangeArrowheads="1"/>
          </p:cNvSpPr>
          <p:nvPr>
            <p:ph type="title"/>
          </p:nvPr>
        </p:nvSpPr>
        <p:spPr>
          <a:xfrm>
            <a:off x="609600" y="381000"/>
            <a:ext cx="7772400" cy="762000"/>
          </a:xfrm>
        </p:spPr>
        <p:txBody>
          <a:bodyPr/>
          <a:lstStyle/>
          <a:p>
            <a:r>
              <a:rPr lang="en-US" altLang="en-US" sz="2800" dirty="0"/>
              <a:t>“</a:t>
            </a:r>
            <a:r>
              <a:rPr lang="cs-CZ" altLang="en-US" sz="2800" dirty="0"/>
              <a:t>Bottom-up</a:t>
            </a:r>
            <a:r>
              <a:rPr lang="en-US" altLang="en-US" sz="2800" dirty="0"/>
              <a:t>”</a:t>
            </a:r>
            <a:r>
              <a:rPr lang="cs-CZ" altLang="en-US" sz="2800" dirty="0"/>
              <a:t> </a:t>
            </a:r>
          </a:p>
        </p:txBody>
      </p:sp>
      <p:sp>
        <p:nvSpPr>
          <p:cNvPr id="51203" name="Rectangle 3"/>
          <p:cNvSpPr>
            <a:spLocks noGrp="1" noChangeArrowheads="1"/>
          </p:cNvSpPr>
          <p:nvPr>
            <p:ph type="body" sz="half" idx="1"/>
          </p:nvPr>
        </p:nvSpPr>
        <p:spPr>
          <a:xfrm>
            <a:off x="381000" y="1143000"/>
            <a:ext cx="4114800" cy="4953000"/>
          </a:xfrm>
        </p:spPr>
        <p:txBody>
          <a:bodyPr/>
          <a:lstStyle/>
          <a:p>
            <a:pPr>
              <a:lnSpc>
                <a:spcPct val="90000"/>
              </a:lnSpc>
              <a:buFontTx/>
              <a:buNone/>
            </a:pPr>
            <a:r>
              <a:rPr lang="cs-CZ" altLang="en-US" sz="2400" b="1" dirty="0">
                <a:effectLst>
                  <a:outerShdw blurRad="38100" dist="38100" dir="2700000" algn="tl">
                    <a:srgbClr val="000000"/>
                  </a:outerShdw>
                </a:effectLst>
              </a:rPr>
              <a:t>         </a:t>
            </a:r>
          </a:p>
          <a:p>
            <a:pPr>
              <a:lnSpc>
                <a:spcPct val="90000"/>
              </a:lnSpc>
              <a:buFontTx/>
              <a:buNone/>
            </a:pPr>
            <a:r>
              <a:rPr lang="cs-CZ" altLang="en-US" sz="2400" b="1" dirty="0">
                <a:effectLst>
                  <a:outerShdw blurRad="38100" dist="38100" dir="2700000" algn="tl">
                    <a:srgbClr val="000000"/>
                  </a:outerShdw>
                </a:effectLst>
              </a:rPr>
              <a:t>       </a:t>
            </a:r>
            <a:r>
              <a:rPr lang="cs-CZ" altLang="en-US" sz="2400" dirty="0"/>
              <a:t>Chemická syntéza</a:t>
            </a:r>
          </a:p>
          <a:p>
            <a:pPr>
              <a:lnSpc>
                <a:spcPct val="90000"/>
              </a:lnSpc>
              <a:buFontTx/>
              <a:buNone/>
            </a:pPr>
            <a:endParaRPr lang="en-US" altLang="en-US" sz="2400" b="1" dirty="0">
              <a:effectLst>
                <a:outerShdw blurRad="38100" dist="38100" dir="2700000" algn="tl">
                  <a:srgbClr val="000000"/>
                </a:outerShdw>
              </a:effectLst>
            </a:endParaRPr>
          </a:p>
          <a:p>
            <a:pPr>
              <a:lnSpc>
                <a:spcPct val="90000"/>
              </a:lnSpc>
              <a:buFontTx/>
              <a:buNone/>
            </a:pPr>
            <a:endParaRPr lang="en-US" altLang="en-US" sz="2400" b="1" dirty="0">
              <a:effectLst>
                <a:outerShdw blurRad="38100" dist="38100" dir="2700000" algn="tl">
                  <a:srgbClr val="000000"/>
                </a:outerShdw>
              </a:effectLst>
            </a:endParaRPr>
          </a:p>
          <a:p>
            <a:pPr>
              <a:lnSpc>
                <a:spcPct val="90000"/>
              </a:lnSpc>
              <a:buFontTx/>
              <a:buNone/>
            </a:pPr>
            <a:endParaRPr lang="en-US" altLang="en-US" sz="2400" b="1" dirty="0">
              <a:effectLst>
                <a:outerShdw blurRad="38100" dist="38100" dir="2700000" algn="tl">
                  <a:srgbClr val="000000"/>
                </a:outerShdw>
              </a:effectLst>
            </a:endParaRPr>
          </a:p>
          <a:p>
            <a:pPr>
              <a:lnSpc>
                <a:spcPct val="90000"/>
              </a:lnSpc>
              <a:buFontTx/>
              <a:buNone/>
            </a:pPr>
            <a:endParaRPr lang="en-US" altLang="en-US" sz="2400" b="1" dirty="0">
              <a:effectLst>
                <a:outerShdw blurRad="38100" dist="38100" dir="2700000" algn="tl">
                  <a:srgbClr val="000000"/>
                </a:outerShdw>
              </a:effectLst>
            </a:endParaRPr>
          </a:p>
          <a:p>
            <a:pPr>
              <a:lnSpc>
                <a:spcPct val="90000"/>
              </a:lnSpc>
              <a:buFontTx/>
              <a:buNone/>
            </a:pPr>
            <a:r>
              <a:rPr lang="cs-CZ" altLang="en-US" sz="1200" b="1" dirty="0">
                <a:effectLst>
                  <a:outerShdw blurRad="38100" dist="38100" dir="2700000" algn="tl">
                    <a:srgbClr val="000000"/>
                  </a:outerShdw>
                </a:effectLst>
              </a:rPr>
              <a:t>  </a:t>
            </a:r>
          </a:p>
          <a:p>
            <a:pPr>
              <a:lnSpc>
                <a:spcPct val="90000"/>
              </a:lnSpc>
              <a:buFontTx/>
              <a:buNone/>
            </a:pPr>
            <a:r>
              <a:rPr lang="cs-CZ" altLang="en-US" sz="1200" b="1" dirty="0">
                <a:effectLst>
                  <a:outerShdw blurRad="38100" dist="38100" dir="2700000" algn="tl">
                    <a:srgbClr val="000000"/>
                  </a:outerShdw>
                </a:effectLst>
              </a:rPr>
              <a:t>  </a:t>
            </a:r>
            <a:r>
              <a:rPr lang="en-US" altLang="en-US" sz="1200" dirty="0" err="1"/>
              <a:t>Koloidn</a:t>
            </a:r>
            <a:r>
              <a:rPr lang="cs-CZ" altLang="en-US" sz="1200" dirty="0"/>
              <a:t>í roztok                     Krystal z makromolekul      </a:t>
            </a:r>
          </a:p>
          <a:p>
            <a:pPr>
              <a:lnSpc>
                <a:spcPct val="90000"/>
              </a:lnSpc>
              <a:buFontTx/>
              <a:buNone/>
            </a:pPr>
            <a:r>
              <a:rPr lang="cs-CZ" altLang="en-US" sz="1200" dirty="0"/>
              <a:t>  nanokrystalů CdSe</a:t>
            </a:r>
          </a:p>
          <a:p>
            <a:pPr>
              <a:lnSpc>
                <a:spcPct val="90000"/>
              </a:lnSpc>
              <a:buFontTx/>
              <a:buNone/>
            </a:pPr>
            <a:endParaRPr lang="cs-CZ" altLang="en-US" sz="1200" b="1" dirty="0">
              <a:effectLst>
                <a:outerShdw blurRad="38100" dist="38100" dir="2700000" algn="tl">
                  <a:srgbClr val="000000"/>
                </a:outerShdw>
              </a:effectLst>
            </a:endParaRPr>
          </a:p>
          <a:p>
            <a:pPr>
              <a:lnSpc>
                <a:spcPct val="90000"/>
              </a:lnSpc>
              <a:buFontTx/>
              <a:buNone/>
            </a:pPr>
            <a:endParaRPr lang="cs-CZ" altLang="en-US" sz="1200" b="1" dirty="0">
              <a:effectLst>
                <a:outerShdw blurRad="38100" dist="38100" dir="2700000" algn="tl">
                  <a:srgbClr val="000000"/>
                </a:outerShdw>
              </a:effectLst>
            </a:endParaRPr>
          </a:p>
          <a:p>
            <a:pPr>
              <a:lnSpc>
                <a:spcPct val="90000"/>
              </a:lnSpc>
              <a:buFontTx/>
              <a:buNone/>
            </a:pPr>
            <a:endParaRPr lang="cs-CZ" altLang="en-US" sz="1200" b="1" dirty="0">
              <a:effectLst>
                <a:outerShdw blurRad="38100" dist="38100" dir="2700000" algn="tl">
                  <a:srgbClr val="000000"/>
                </a:outerShdw>
              </a:effectLst>
            </a:endParaRPr>
          </a:p>
          <a:p>
            <a:pPr>
              <a:lnSpc>
                <a:spcPct val="90000"/>
              </a:lnSpc>
              <a:buFontTx/>
              <a:buNone/>
            </a:pPr>
            <a:endParaRPr lang="cs-CZ" altLang="en-US" sz="1200" b="1" dirty="0">
              <a:effectLst>
                <a:outerShdw blurRad="38100" dist="38100" dir="2700000" algn="tl">
                  <a:srgbClr val="000000"/>
                </a:outerShdw>
              </a:effectLst>
            </a:endParaRPr>
          </a:p>
          <a:p>
            <a:pPr>
              <a:lnSpc>
                <a:spcPct val="90000"/>
              </a:lnSpc>
              <a:buFontTx/>
              <a:buNone/>
            </a:pPr>
            <a:endParaRPr lang="cs-CZ" altLang="en-US" sz="1200" b="1" dirty="0">
              <a:effectLst>
                <a:outerShdw blurRad="38100" dist="38100" dir="2700000" algn="tl">
                  <a:srgbClr val="000000"/>
                </a:outerShdw>
              </a:effectLst>
            </a:endParaRPr>
          </a:p>
          <a:p>
            <a:pPr>
              <a:lnSpc>
                <a:spcPct val="90000"/>
              </a:lnSpc>
              <a:buFontTx/>
              <a:buNone/>
            </a:pPr>
            <a:endParaRPr lang="cs-CZ" altLang="en-US" sz="1200" b="1" dirty="0">
              <a:effectLst>
                <a:outerShdw blurRad="38100" dist="38100" dir="2700000" algn="tl">
                  <a:srgbClr val="000000"/>
                </a:outerShdw>
              </a:effectLst>
            </a:endParaRPr>
          </a:p>
          <a:p>
            <a:pPr>
              <a:lnSpc>
                <a:spcPct val="90000"/>
              </a:lnSpc>
              <a:buFontTx/>
              <a:buNone/>
            </a:pPr>
            <a:endParaRPr lang="cs-CZ" altLang="en-US" sz="1200" b="1" dirty="0">
              <a:effectLst>
                <a:outerShdw blurRad="38100" dist="38100" dir="2700000" algn="tl">
                  <a:srgbClr val="000000"/>
                </a:outerShdw>
              </a:effectLst>
            </a:endParaRPr>
          </a:p>
          <a:p>
            <a:pPr>
              <a:lnSpc>
                <a:spcPct val="90000"/>
              </a:lnSpc>
              <a:buFontTx/>
              <a:buNone/>
            </a:pPr>
            <a:r>
              <a:rPr lang="cs-CZ" altLang="en-US" sz="1200" dirty="0"/>
              <a:t> „Nanokrystal“ – Cu</a:t>
            </a:r>
            <a:r>
              <a:rPr lang="cs-CZ" altLang="en-US" sz="1200" baseline="-25000" dirty="0"/>
              <a:t>146</a:t>
            </a:r>
            <a:r>
              <a:rPr lang="cs-CZ" altLang="en-US" sz="1200" dirty="0"/>
              <a:t>Se</a:t>
            </a:r>
            <a:r>
              <a:rPr lang="cs-CZ" altLang="en-US" sz="1200" baseline="-25000" dirty="0"/>
              <a:t>73                              </a:t>
            </a:r>
            <a:r>
              <a:rPr lang="cs-CZ" altLang="en-US" sz="1200" dirty="0"/>
              <a:t>SAM</a:t>
            </a:r>
          </a:p>
        </p:txBody>
      </p:sp>
      <p:sp>
        <p:nvSpPr>
          <p:cNvPr id="51204" name="Rectangle 4"/>
          <p:cNvSpPr>
            <a:spLocks noGrp="1" noChangeArrowheads="1"/>
          </p:cNvSpPr>
          <p:nvPr>
            <p:ph type="body" sz="half" idx="2"/>
          </p:nvPr>
        </p:nvSpPr>
        <p:spPr>
          <a:xfrm>
            <a:off x="4648200" y="1371600"/>
            <a:ext cx="3810000" cy="4724400"/>
          </a:xfrm>
        </p:spPr>
        <p:txBody>
          <a:bodyPr/>
          <a:lstStyle/>
          <a:p>
            <a:pPr>
              <a:lnSpc>
                <a:spcPct val="70000"/>
              </a:lnSpc>
              <a:buFontTx/>
              <a:buNone/>
            </a:pPr>
            <a:endParaRPr lang="cs-CZ" altLang="en-US" sz="2400" b="1" dirty="0">
              <a:effectLst>
                <a:outerShdw blurRad="38100" dist="38100" dir="2700000" algn="tl">
                  <a:srgbClr val="000000"/>
                </a:outerShdw>
              </a:effectLst>
            </a:endParaRPr>
          </a:p>
          <a:p>
            <a:pPr>
              <a:lnSpc>
                <a:spcPct val="70000"/>
              </a:lnSpc>
              <a:buFontTx/>
              <a:buNone/>
            </a:pPr>
            <a:r>
              <a:rPr lang="cs-CZ" altLang="en-US" sz="2400" dirty="0"/>
              <a:t>   CVD, </a:t>
            </a:r>
            <a:r>
              <a:rPr lang="en-US" altLang="en-US" sz="2400" dirty="0"/>
              <a:t>“</a:t>
            </a:r>
            <a:r>
              <a:rPr lang="cs-CZ" altLang="en-US" sz="2400" dirty="0"/>
              <a:t>spin coating</a:t>
            </a:r>
            <a:r>
              <a:rPr lang="en-US" altLang="en-US" sz="2400" dirty="0"/>
              <a:t>”</a:t>
            </a:r>
            <a:r>
              <a:rPr lang="cs-CZ" altLang="en-US" sz="2400" dirty="0"/>
              <a:t>, etc. </a:t>
            </a:r>
          </a:p>
          <a:p>
            <a:pPr>
              <a:lnSpc>
                <a:spcPct val="70000"/>
              </a:lnSpc>
              <a:buFontTx/>
              <a:buNone/>
            </a:pPr>
            <a:endParaRPr lang="cs-CZ" altLang="en-US" sz="1600" b="1" dirty="0">
              <a:effectLst>
                <a:outerShdw blurRad="38100" dist="38100" dir="2700000" algn="tl">
                  <a:srgbClr val="000000"/>
                </a:outerShdw>
              </a:effectLst>
            </a:endParaRPr>
          </a:p>
          <a:p>
            <a:pPr>
              <a:lnSpc>
                <a:spcPct val="70000"/>
              </a:lnSpc>
              <a:buFontTx/>
              <a:buNone/>
            </a:pPr>
            <a:endParaRPr lang="cs-CZ" altLang="en-US" sz="1600" b="1" dirty="0">
              <a:effectLst>
                <a:outerShdw blurRad="38100" dist="38100" dir="2700000" algn="tl">
                  <a:srgbClr val="000000"/>
                </a:outerShdw>
              </a:effectLst>
            </a:endParaRPr>
          </a:p>
          <a:p>
            <a:pPr>
              <a:lnSpc>
                <a:spcPct val="70000"/>
              </a:lnSpc>
              <a:buFontTx/>
              <a:buNone/>
            </a:pPr>
            <a:endParaRPr lang="cs-CZ" altLang="en-US" sz="1600" b="1" dirty="0">
              <a:effectLst>
                <a:outerShdw blurRad="38100" dist="38100" dir="2700000" algn="tl">
                  <a:srgbClr val="000000"/>
                </a:outerShdw>
              </a:effectLst>
            </a:endParaRPr>
          </a:p>
          <a:p>
            <a:pPr>
              <a:lnSpc>
                <a:spcPct val="70000"/>
              </a:lnSpc>
              <a:buFontTx/>
              <a:buNone/>
            </a:pPr>
            <a:endParaRPr lang="cs-CZ" altLang="en-US" sz="1600" b="1" dirty="0">
              <a:effectLst>
                <a:outerShdw blurRad="38100" dist="38100" dir="2700000" algn="tl">
                  <a:srgbClr val="000000"/>
                </a:outerShdw>
              </a:effectLst>
            </a:endParaRPr>
          </a:p>
          <a:p>
            <a:pPr>
              <a:lnSpc>
                <a:spcPct val="70000"/>
              </a:lnSpc>
              <a:buFontTx/>
              <a:buNone/>
            </a:pPr>
            <a:r>
              <a:rPr lang="cs-CZ" altLang="en-US" sz="1600" b="1" dirty="0">
                <a:effectLst>
                  <a:outerShdw blurRad="38100" dist="38100" dir="2700000" algn="tl">
                    <a:srgbClr val="000000"/>
                  </a:outerShdw>
                </a:effectLst>
              </a:rPr>
              <a:t>               </a:t>
            </a:r>
          </a:p>
          <a:p>
            <a:pPr>
              <a:lnSpc>
                <a:spcPct val="70000"/>
              </a:lnSpc>
              <a:buFontTx/>
              <a:buNone/>
            </a:pPr>
            <a:r>
              <a:rPr lang="cs-CZ" altLang="en-US" sz="1600" b="1" dirty="0">
                <a:effectLst>
                  <a:outerShdw blurRad="38100" dist="38100" dir="2700000" algn="tl">
                    <a:srgbClr val="000000"/>
                  </a:outerShdw>
                </a:effectLst>
              </a:rPr>
              <a:t>             </a:t>
            </a:r>
          </a:p>
          <a:p>
            <a:pPr>
              <a:lnSpc>
                <a:spcPct val="70000"/>
              </a:lnSpc>
              <a:buFontTx/>
              <a:buNone/>
            </a:pPr>
            <a:endParaRPr lang="cs-CZ" altLang="en-US" sz="1600" dirty="0"/>
          </a:p>
          <a:p>
            <a:pPr>
              <a:spcBef>
                <a:spcPct val="0"/>
              </a:spcBef>
              <a:buFontTx/>
              <a:buNone/>
            </a:pPr>
            <a:r>
              <a:rPr lang="cs-CZ" altLang="en-US" sz="1600" dirty="0"/>
              <a:t>                 Uhlíkové nanotrubice</a:t>
            </a:r>
          </a:p>
          <a:p>
            <a:pPr>
              <a:buFontTx/>
              <a:buNone/>
            </a:pPr>
            <a:r>
              <a:rPr lang="cs-CZ" altLang="en-US" sz="1200" dirty="0"/>
              <a:t>        kovové i polovodivé elektr. vlastnosti, nejvyšší modul pužnosti  ( </a:t>
            </a:r>
            <a:r>
              <a:rPr lang="cs-CZ" altLang="en-US" sz="1200" dirty="0">
                <a:sym typeface="Symbol" panose="05050102010706020507" pitchFamily="18" charset="2"/>
              </a:rPr>
              <a:t> 1 TPa)</a:t>
            </a:r>
            <a:r>
              <a:rPr lang="cs-CZ" altLang="en-US" sz="1200" dirty="0"/>
              <a:t> </a:t>
            </a:r>
          </a:p>
          <a:p>
            <a:pPr>
              <a:lnSpc>
                <a:spcPct val="70000"/>
              </a:lnSpc>
              <a:buFontTx/>
              <a:buNone/>
            </a:pPr>
            <a:r>
              <a:rPr lang="cs-CZ" altLang="en-US" sz="1200" b="1" dirty="0">
                <a:effectLst>
                  <a:outerShdw blurRad="38100" dist="38100" dir="2700000" algn="tl">
                    <a:srgbClr val="000000"/>
                  </a:outerShdw>
                </a:effectLst>
              </a:rPr>
              <a:t>     </a:t>
            </a:r>
            <a:endParaRPr lang="cs-CZ" altLang="en-US" sz="1600" b="1" dirty="0">
              <a:effectLst>
                <a:outerShdw blurRad="38100" dist="38100" dir="2700000" algn="tl">
                  <a:srgbClr val="000000"/>
                </a:outerShdw>
              </a:effectLst>
            </a:endParaRPr>
          </a:p>
          <a:p>
            <a:pPr>
              <a:lnSpc>
                <a:spcPct val="70000"/>
              </a:lnSpc>
              <a:buFontTx/>
              <a:buNone/>
            </a:pPr>
            <a:endParaRPr lang="cs-CZ" altLang="en-US" sz="1600" b="1" dirty="0">
              <a:effectLst>
                <a:outerShdw blurRad="38100" dist="38100" dir="2700000" algn="tl">
                  <a:srgbClr val="000000"/>
                </a:outerShdw>
              </a:effectLst>
            </a:endParaRPr>
          </a:p>
          <a:p>
            <a:pPr>
              <a:lnSpc>
                <a:spcPct val="70000"/>
              </a:lnSpc>
              <a:buFontTx/>
              <a:buNone/>
            </a:pPr>
            <a:endParaRPr lang="cs-CZ" altLang="en-US" sz="2400" b="1" dirty="0">
              <a:effectLst>
                <a:outerShdw blurRad="38100" dist="38100" dir="2700000" algn="tl">
                  <a:srgbClr val="000000"/>
                </a:outerShdw>
              </a:effectLst>
            </a:endParaRPr>
          </a:p>
        </p:txBody>
      </p:sp>
      <p:pic>
        <p:nvPicPr>
          <p:cNvPr id="51207" name="Picture 7" descr="D:\Nano\Nanotechnology2\chemist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62200"/>
            <a:ext cx="1447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51210" name="Picture 10" descr="D:\Nano\Nanotechnology\nanocrystal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419600"/>
            <a:ext cx="1752600" cy="1019175"/>
          </a:xfrm>
          <a:prstGeom prst="rect">
            <a:avLst/>
          </a:prstGeom>
          <a:noFill/>
          <a:extLst>
            <a:ext uri="{909E8E84-426E-40DD-AFC4-6F175D3DCCD1}">
              <a14:hiddenFill xmlns:a14="http://schemas.microsoft.com/office/drawing/2010/main">
                <a:solidFill>
                  <a:srgbClr val="FFFFFF"/>
                </a:solidFill>
              </a14:hiddenFill>
            </a:ext>
          </a:extLst>
        </p:spPr>
      </p:pic>
      <p:sp>
        <p:nvSpPr>
          <p:cNvPr id="51212" name="Line 12"/>
          <p:cNvSpPr>
            <a:spLocks noChangeShapeType="1"/>
          </p:cNvSpPr>
          <p:nvPr/>
        </p:nvSpPr>
        <p:spPr bwMode="auto">
          <a:xfrm>
            <a:off x="914400" y="3200400"/>
            <a:ext cx="76200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51213" name="Line 13"/>
          <p:cNvSpPr>
            <a:spLocks noChangeShapeType="1"/>
          </p:cNvSpPr>
          <p:nvPr/>
        </p:nvSpPr>
        <p:spPr bwMode="auto">
          <a:xfrm>
            <a:off x="1066800" y="3276600"/>
            <a:ext cx="609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51214" name="Line 14"/>
          <p:cNvSpPr>
            <a:spLocks noChangeShapeType="1"/>
          </p:cNvSpPr>
          <p:nvPr/>
        </p:nvSpPr>
        <p:spPr bwMode="auto">
          <a:xfrm>
            <a:off x="1066800" y="3276600"/>
            <a:ext cx="6858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51215" name="Line 15"/>
          <p:cNvSpPr>
            <a:spLocks noChangeShapeType="1"/>
          </p:cNvSpPr>
          <p:nvPr/>
        </p:nvSpPr>
        <p:spPr bwMode="auto">
          <a:xfrm>
            <a:off x="304800" y="2743200"/>
            <a:ext cx="8382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pic>
        <p:nvPicPr>
          <p:cNvPr id="51217" name="Picture 17" descr="D:\Nano\Nanotechnology\nanocrystal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362200"/>
            <a:ext cx="1828800" cy="1100138"/>
          </a:xfrm>
          <a:prstGeom prst="rect">
            <a:avLst/>
          </a:prstGeom>
          <a:noFill/>
          <a:extLst>
            <a:ext uri="{909E8E84-426E-40DD-AFC4-6F175D3DCCD1}">
              <a14:hiddenFill xmlns:a14="http://schemas.microsoft.com/office/drawing/2010/main">
                <a:solidFill>
                  <a:srgbClr val="FFFFFF"/>
                </a:solidFill>
              </a14:hiddenFill>
            </a:ext>
          </a:extLst>
        </p:spPr>
      </p:pic>
      <p:pic>
        <p:nvPicPr>
          <p:cNvPr id="51218" name="Picture 18" descr="D:\Nano\Nanotechnology2\SA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4419600"/>
            <a:ext cx="12954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19" name="Picture 19" descr="C:\My Documents\Tomas\Conferences\STM02\Presentation\Gallery\Nanowires\synthfig10a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419600"/>
            <a:ext cx="1600200" cy="1035050"/>
          </a:xfrm>
          <a:prstGeom prst="rect">
            <a:avLst/>
          </a:prstGeom>
          <a:noFill/>
          <a:extLst>
            <a:ext uri="{909E8E84-426E-40DD-AFC4-6F175D3DCCD1}">
              <a14:hiddenFill xmlns:a14="http://schemas.microsoft.com/office/drawing/2010/main">
                <a:solidFill>
                  <a:srgbClr val="FFFFFF"/>
                </a:solidFill>
              </a14:hiddenFill>
            </a:ext>
          </a:extLst>
        </p:spPr>
      </p:pic>
      <p:pic>
        <p:nvPicPr>
          <p:cNvPr id="51220" name="Picture 20" descr="C:\My Documents\Tomas\Conferences\STM02\Presentation\Gallery\NEMS\tube2inv.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667000"/>
            <a:ext cx="2949575" cy="501650"/>
          </a:xfrm>
          <a:prstGeom prst="rect">
            <a:avLst/>
          </a:prstGeom>
          <a:noFill/>
          <a:extLst>
            <a:ext uri="{909E8E84-426E-40DD-AFC4-6F175D3DCCD1}">
              <a14:hiddenFill xmlns:a14="http://schemas.microsoft.com/office/drawing/2010/main">
                <a:solidFill>
                  <a:srgbClr val="FFFFFF"/>
                </a:solidFill>
              </a14:hiddenFill>
            </a:ext>
          </a:extLst>
        </p:spPr>
      </p:pic>
      <p:pic>
        <p:nvPicPr>
          <p:cNvPr id="51224" name="Picture 24" descr="C:\My Documents\Tomas\Conferences\STM02\Presentation\Gallery\NEMS\suspen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419600"/>
            <a:ext cx="1371600" cy="1065213"/>
          </a:xfrm>
          <a:prstGeom prst="rect">
            <a:avLst/>
          </a:prstGeom>
          <a:noFill/>
          <a:extLst>
            <a:ext uri="{909E8E84-426E-40DD-AFC4-6F175D3DCCD1}">
              <a14:hiddenFill xmlns:a14="http://schemas.microsoft.com/office/drawing/2010/main">
                <a:solidFill>
                  <a:srgbClr val="FFFFFF"/>
                </a:solidFill>
              </a14:hiddenFill>
            </a:ext>
          </a:extLst>
        </p:spPr>
      </p:pic>
      <p:sp>
        <p:nvSpPr>
          <p:cNvPr id="51225" name="Rectangle 25"/>
          <p:cNvSpPr>
            <a:spLocks noChangeArrowheads="1"/>
          </p:cNvSpPr>
          <p:nvPr/>
        </p:nvSpPr>
        <p:spPr bwMode="auto">
          <a:xfrm>
            <a:off x="5105400" y="2590800"/>
            <a:ext cx="3200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8"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635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www.first.ethz.ch/infrastructure/equipment/vg_mbe.jpg?hir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372" y="4145178"/>
            <a:ext cx="2359601" cy="176970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File:Kaufman sche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105" y="1826580"/>
            <a:ext cx="2857500" cy="382905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cnx.org/content/m25712/latest/MBE%2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78" y="1798034"/>
            <a:ext cx="4084789" cy="240035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lness.como.polimi.it/images/LEPECV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680" y="1870829"/>
            <a:ext cx="2143125" cy="22502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7038" y="476475"/>
            <a:ext cx="8274050" cy="480459"/>
          </a:xfrm>
        </p:spPr>
        <p:txBody>
          <a:bodyPr/>
          <a:lstStyle/>
          <a:p>
            <a:pPr algn="ctr"/>
            <a:r>
              <a:rPr lang="cs-CZ" sz="2400" dirty="0" smtClean="0"/>
              <a:t>Depozice tenkých </a:t>
            </a:r>
            <a:r>
              <a:rPr lang="cs-CZ" sz="2400" dirty="0" smtClean="0"/>
              <a:t>vrstev/nanostruktur</a:t>
            </a:r>
            <a:endParaRPr lang="en-GB" sz="2400" dirty="0"/>
          </a:p>
        </p:txBody>
      </p:sp>
      <p:pic>
        <p:nvPicPr>
          <p:cNvPr id="9228" name="Picture 12" descr="http://lspi.inflpr.ro/Home/Plasm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2309" y="4152696"/>
            <a:ext cx="2410496" cy="18078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2499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8" y="370149"/>
            <a:ext cx="8274050" cy="427258"/>
          </a:xfrm>
        </p:spPr>
        <p:txBody>
          <a:bodyPr/>
          <a:lstStyle/>
          <a:p>
            <a:pPr algn="ctr"/>
            <a:r>
              <a:rPr lang="cs-CZ" sz="2400" dirty="0" smtClean="0"/>
              <a:t>„Top-Down“ výroba </a:t>
            </a:r>
            <a:r>
              <a:rPr lang="cs-CZ" sz="2400" dirty="0" smtClean="0"/>
              <a:t>nanostruktur</a:t>
            </a:r>
            <a:endParaRPr lang="en-GB" sz="2400" dirty="0"/>
          </a:p>
        </p:txBody>
      </p:sp>
      <p:sp>
        <p:nvSpPr>
          <p:cNvPr id="3" name="Content Placeholder 2"/>
          <p:cNvSpPr>
            <a:spLocks noGrp="1"/>
          </p:cNvSpPr>
          <p:nvPr>
            <p:ph idx="1"/>
          </p:nvPr>
        </p:nvSpPr>
        <p:spPr/>
        <p:txBody>
          <a:bodyPr/>
          <a:lstStyle/>
          <a:p>
            <a:r>
              <a:rPr lang="cs-CZ" sz="2400" u="sng" dirty="0" smtClean="0"/>
              <a:t>Iontová litografie </a:t>
            </a:r>
            <a:r>
              <a:rPr lang="cs-CZ" sz="2400" dirty="0" smtClean="0"/>
              <a:t>fokusovaným iontovým svazkem (FIB)</a:t>
            </a:r>
            <a:endParaRPr lang="en-GB" sz="2400" dirty="0"/>
          </a:p>
        </p:txBody>
      </p:sp>
      <p:pic>
        <p:nvPicPr>
          <p:cNvPr id="4" name="Zástupný symbol pro obsah 4" descr="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039123" y="2079961"/>
            <a:ext cx="5059802" cy="4125296"/>
          </a:xfrm>
          <a:prstGeom prst="rect">
            <a:avLst/>
          </a:prstGeom>
        </p:spPr>
      </p:pic>
      <p:pic>
        <p:nvPicPr>
          <p:cNvPr id="9218" name="Picture 2" descr="http://www.nanostructures.com/images/bw-imag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09" y="3451978"/>
            <a:ext cx="2318617" cy="231861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nature.com/srep/2013/130212/srep01264/images/srep01264-f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1117" y="3456039"/>
            <a:ext cx="1767207" cy="2314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srcRect/>
          <a:stretch>
            <a:fillRect/>
          </a:stretch>
        </p:blipFill>
        <p:spPr bwMode="auto">
          <a:xfrm>
            <a:off x="2608409" y="4850638"/>
            <a:ext cx="2452688" cy="1839913"/>
          </a:xfrm>
          <a:prstGeom prst="rect">
            <a:avLst/>
          </a:prstGeom>
          <a:solidFill>
            <a:srgbClr val="00B0F0"/>
          </a:solidFill>
          <a:ln w="25400" cap="flat" cmpd="sng" algn="ctr">
            <a:solidFill>
              <a:schemeClr val="accent3">
                <a:shade val="50000"/>
              </a:schemeClr>
            </a:solidFill>
            <a:prstDash val="solid"/>
            <a:headEnd/>
            <a:tailEnd/>
          </a:ln>
        </p:spPr>
        <p:style>
          <a:lnRef idx="2">
            <a:schemeClr val="accent3">
              <a:shade val="50000"/>
            </a:schemeClr>
          </a:lnRef>
          <a:fillRef idx="1">
            <a:schemeClr val="accent3"/>
          </a:fillRef>
          <a:effectRef idx="0">
            <a:schemeClr val="accent3"/>
          </a:effectRef>
          <a:fontRef idx="minor">
            <a:schemeClr val="lt1"/>
          </a:fontRef>
        </p:style>
      </p:pic>
      <p:pic>
        <p:nvPicPr>
          <p:cNvPr id="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412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66" y="480394"/>
            <a:ext cx="8274050" cy="792163"/>
          </a:xfrm>
        </p:spPr>
        <p:txBody>
          <a:bodyPr/>
          <a:lstStyle/>
          <a:p>
            <a:pPr algn="ctr"/>
            <a:r>
              <a:rPr lang="en-GB" sz="2400" dirty="0" err="1"/>
              <a:t>Iontov</a:t>
            </a:r>
            <a:r>
              <a:rPr lang="cs-CZ" sz="2400" dirty="0"/>
              <a:t>á litografie fokusovaným iontovým svazkem (</a:t>
            </a:r>
            <a:r>
              <a:rPr lang="en-US" sz="2400" dirty="0"/>
              <a:t>FIB</a:t>
            </a:r>
            <a:r>
              <a:rPr lang="cs-CZ" sz="2400" dirty="0"/>
              <a:t>)</a:t>
            </a:r>
            <a:endParaRPr lang="en-GB" sz="24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t="8563" b="37569"/>
          <a:stretch>
            <a:fillRect/>
          </a:stretch>
        </p:blipFill>
        <p:spPr bwMode="auto">
          <a:xfrm>
            <a:off x="144887" y="2083968"/>
            <a:ext cx="3284361" cy="128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IB_Deposi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1567" b="39113"/>
          <a:stretch>
            <a:fillRect/>
          </a:stretch>
        </p:blipFill>
        <p:spPr bwMode="auto">
          <a:xfrm>
            <a:off x="3390361" y="2082107"/>
            <a:ext cx="2661107" cy="126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article-0-0774F7AF000005DC-981_634x51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34747" y="3597641"/>
            <a:ext cx="2969834" cy="2388821"/>
          </a:xfrm>
          <a:noFill/>
        </p:spPr>
      </p:pic>
      <p:pic>
        <p:nvPicPr>
          <p:cNvPr id="7170" name="Picture 2" descr="http://www.lem.kit.edu/img/TEM_Lamelle.jpg"/>
          <p:cNvPicPr>
            <a:picLocks noChangeAspect="1" noChangeArrowheads="1"/>
          </p:cNvPicPr>
          <p:nvPr/>
        </p:nvPicPr>
        <p:blipFill rotWithShape="1">
          <a:blip r:embed="rId5">
            <a:extLst>
              <a:ext uri="{28A0092B-C50C-407E-A947-70E740481C1C}">
                <a14:useLocalDpi xmlns:a14="http://schemas.microsoft.com/office/drawing/2010/main" val="0"/>
              </a:ext>
            </a:extLst>
          </a:blip>
          <a:srcRect b="51455"/>
          <a:stretch/>
        </p:blipFill>
        <p:spPr bwMode="auto">
          <a:xfrm>
            <a:off x="110729" y="3836395"/>
            <a:ext cx="5564981" cy="16992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grad.ucl.ac.uk/comp/2009-2010/research/gallery/entries/309.jpg"/>
          <p:cNvPicPr>
            <a:picLocks noChangeAspect="1" noChangeArrowheads="1"/>
          </p:cNvPicPr>
          <p:nvPr/>
        </p:nvPicPr>
        <p:blipFill rotWithShape="1">
          <a:blip r:embed="rId6">
            <a:extLst>
              <a:ext uri="{28A0092B-C50C-407E-A947-70E740481C1C}">
                <a14:useLocalDpi xmlns:a14="http://schemas.microsoft.com/office/drawing/2010/main" val="0"/>
              </a:ext>
            </a:extLst>
          </a:blip>
          <a:srcRect t="16451" b="15943"/>
          <a:stretch/>
        </p:blipFill>
        <p:spPr bwMode="auto">
          <a:xfrm>
            <a:off x="6054063" y="1913301"/>
            <a:ext cx="2942579" cy="1627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458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908" y="370184"/>
            <a:ext cx="8274050" cy="792163"/>
          </a:xfrm>
        </p:spPr>
        <p:txBody>
          <a:bodyPr/>
          <a:lstStyle/>
          <a:p>
            <a:pPr algn="ctr"/>
            <a:r>
              <a:rPr lang="cs-CZ" sz="2400" dirty="0" smtClean="0"/>
              <a:t>„Top-Down“ výroba nanostruktur</a:t>
            </a:r>
            <a:endParaRPr lang="en-GB"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2640" y="4144321"/>
            <a:ext cx="3541582" cy="207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67174" y="3023235"/>
            <a:ext cx="510291" cy="1828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p:cNvSpPr/>
          <p:nvPr/>
        </p:nvSpPr>
        <p:spPr>
          <a:xfrm>
            <a:off x="2752974" y="2932574"/>
            <a:ext cx="1001781" cy="1828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Rectangle 7"/>
          <p:cNvSpPr/>
          <p:nvPr/>
        </p:nvSpPr>
        <p:spPr>
          <a:xfrm>
            <a:off x="2802380" y="2503738"/>
            <a:ext cx="1001781" cy="1828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1" name="Rectangle 10"/>
          <p:cNvSpPr/>
          <p:nvPr/>
        </p:nvSpPr>
        <p:spPr>
          <a:xfrm>
            <a:off x="3173668" y="3809234"/>
            <a:ext cx="129602" cy="1828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TextBox 8"/>
          <p:cNvSpPr txBox="1"/>
          <p:nvPr/>
        </p:nvSpPr>
        <p:spPr>
          <a:xfrm>
            <a:off x="260799" y="4160681"/>
            <a:ext cx="1033529" cy="230832"/>
          </a:xfrm>
          <a:prstGeom prst="rect">
            <a:avLst/>
          </a:prstGeom>
          <a:noFill/>
        </p:spPr>
        <p:txBody>
          <a:bodyPr wrap="square" rtlCol="0">
            <a:spAutoFit/>
          </a:bodyPr>
          <a:lstStyle/>
          <a:p>
            <a:r>
              <a:rPr lang="cs-CZ" sz="900" dirty="0">
                <a:latin typeface="Times New Roman" panose="02020603050405020304" pitchFamily="18" charset="0"/>
                <a:cs typeface="Times New Roman" panose="02020603050405020304" pitchFamily="18" charset="0"/>
              </a:rPr>
              <a:t>MIBK:IPA 1:3</a:t>
            </a:r>
            <a:endParaRPr lang="en-GB" sz="9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469651" y="4264556"/>
            <a:ext cx="1033529" cy="230832"/>
          </a:xfrm>
          <a:prstGeom prst="rect">
            <a:avLst/>
          </a:prstGeom>
          <a:noFill/>
        </p:spPr>
        <p:txBody>
          <a:bodyPr wrap="square" rtlCol="0">
            <a:spAutoFit/>
          </a:bodyPr>
          <a:lstStyle/>
          <a:p>
            <a:r>
              <a:rPr lang="cs-CZ" sz="900" dirty="0">
                <a:latin typeface="Times New Roman" panose="02020603050405020304" pitchFamily="18" charset="0"/>
                <a:cs typeface="Times New Roman" panose="02020603050405020304" pitchFamily="18" charset="0"/>
              </a:rPr>
              <a:t>Acetone</a:t>
            </a:r>
            <a:endParaRPr lang="en-GB" sz="900" dirty="0">
              <a:latin typeface="Times New Roman" panose="02020603050405020304" pitchFamily="18" charset="0"/>
              <a:cs typeface="Times New Roman" panose="02020603050405020304" pitchFamily="18" charset="0"/>
            </a:endParaRPr>
          </a:p>
        </p:txBody>
      </p:sp>
      <p:pic>
        <p:nvPicPr>
          <p:cNvPr id="1028" name="Picture 4" descr="http://www.dileepnanotech.com/articles/E-beam%20lithograph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 y="3274676"/>
            <a:ext cx="4683722" cy="2778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0305" y="1042825"/>
            <a:ext cx="7921256" cy="707886"/>
          </a:xfrm>
          <a:prstGeom prst="rect">
            <a:avLst/>
          </a:prstGeom>
          <a:noFill/>
        </p:spPr>
        <p:txBody>
          <a:bodyPr wrap="square" rtlCol="0">
            <a:spAutoFit/>
          </a:bodyPr>
          <a:lstStyle/>
          <a:p>
            <a:pPr marL="342900" indent="-342900">
              <a:buFont typeface="Arial" panose="020B0604020202020204" pitchFamily="34" charset="0"/>
              <a:buChar char="•"/>
            </a:pPr>
            <a:r>
              <a:rPr lang="cs-CZ" sz="2000" u="sng" dirty="0" smtClean="0"/>
              <a:t>Elektronová litografie </a:t>
            </a:r>
            <a:r>
              <a:rPr lang="cs-CZ" sz="2000" dirty="0" smtClean="0"/>
              <a:t>pomocí speciálních elektronových mikroskopů, tzv. elektronových litografů</a:t>
            </a:r>
            <a:endParaRPr lang="en-GB" sz="2000" dirty="0"/>
          </a:p>
        </p:txBody>
      </p:sp>
      <p:pic>
        <p:nvPicPr>
          <p:cNvPr id="10" name="Picture 9"/>
          <p:cNvPicPr>
            <a:picLocks noChangeAspect="1"/>
          </p:cNvPicPr>
          <p:nvPr/>
        </p:nvPicPr>
        <p:blipFill>
          <a:blip r:embed="rId4"/>
          <a:stretch>
            <a:fillRect/>
          </a:stretch>
        </p:blipFill>
        <p:spPr>
          <a:xfrm>
            <a:off x="5772454" y="1761192"/>
            <a:ext cx="2895504" cy="1933278"/>
          </a:xfrm>
          <a:prstGeom prst="rect">
            <a:avLst/>
          </a:prstGeom>
        </p:spPr>
      </p:pic>
      <p:sp>
        <p:nvSpPr>
          <p:cNvPr id="12" name="TextBox 11"/>
          <p:cNvSpPr txBox="1"/>
          <p:nvPr/>
        </p:nvSpPr>
        <p:spPr>
          <a:xfrm>
            <a:off x="3551274" y="2294467"/>
            <a:ext cx="2115879" cy="584775"/>
          </a:xfrm>
          <a:prstGeom prst="rect">
            <a:avLst/>
          </a:prstGeom>
          <a:noFill/>
        </p:spPr>
        <p:txBody>
          <a:bodyPr wrap="square" rtlCol="0">
            <a:spAutoFit/>
          </a:bodyPr>
          <a:lstStyle/>
          <a:p>
            <a:r>
              <a:rPr lang="cs-CZ" sz="1600" dirty="0" smtClean="0"/>
              <a:t>Elektronový litograf Raith 150 II</a:t>
            </a:r>
            <a:endParaRPr lang="en-GB" sz="1600" dirty="0"/>
          </a:p>
        </p:txBody>
      </p:sp>
      <p:pic>
        <p:nvPicPr>
          <p:cNvPr id="15"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128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027"/>
          <p:cNvSpPr>
            <a:spLocks noGrp="1" noChangeArrowheads="1"/>
          </p:cNvSpPr>
          <p:nvPr>
            <p:ph type="body" sz="half" idx="1"/>
          </p:nvPr>
        </p:nvSpPr>
        <p:spPr>
          <a:xfrm>
            <a:off x="838200" y="4572000"/>
            <a:ext cx="2286000" cy="914400"/>
          </a:xfrm>
        </p:spPr>
        <p:txBody>
          <a:bodyPr/>
          <a:lstStyle/>
          <a:p>
            <a:pPr>
              <a:buFontTx/>
              <a:buNone/>
            </a:pPr>
            <a:r>
              <a:rPr lang="cs-CZ" altLang="en-US" sz="2000" b="1">
                <a:solidFill>
                  <a:srgbClr val="FF5050"/>
                </a:solidFill>
                <a:effectLst>
                  <a:outerShdw blurRad="38100" dist="38100" dir="2700000" algn="tl">
                    <a:srgbClr val="000000"/>
                  </a:outerShdw>
                </a:effectLst>
              </a:rPr>
              <a:t>„Powers of ten“, </a:t>
            </a:r>
          </a:p>
          <a:p>
            <a:pPr>
              <a:buFontTx/>
              <a:buNone/>
            </a:pPr>
            <a:r>
              <a:rPr lang="cs-CZ" altLang="en-US" sz="2000" b="1">
                <a:solidFill>
                  <a:srgbClr val="FF5050"/>
                </a:solidFill>
                <a:effectLst>
                  <a:outerShdw blurRad="38100" dist="38100" dir="2700000" algn="tl">
                    <a:srgbClr val="000000"/>
                  </a:outerShdw>
                </a:effectLst>
              </a:rPr>
              <a:t>P. a P. Morrison</a:t>
            </a:r>
            <a:r>
              <a:rPr lang="cs-CZ" altLang="en-US" sz="2000">
                <a:solidFill>
                  <a:srgbClr val="000000"/>
                </a:solidFill>
              </a:rPr>
              <a:t> </a:t>
            </a:r>
          </a:p>
        </p:txBody>
      </p:sp>
      <p:pic>
        <p:nvPicPr>
          <p:cNvPr id="23558" name="Picture 1030" descr="D:\Nano\ScientAmer\scale.jpg"/>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3962400" y="304800"/>
            <a:ext cx="2125663"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906" y="6255127"/>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2540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298" y="1144287"/>
            <a:ext cx="4863952" cy="792163"/>
          </a:xfrm>
        </p:spPr>
        <p:txBody>
          <a:bodyPr/>
          <a:lstStyle/>
          <a:p>
            <a:pPr marL="342900" indent="-342900" algn="ctr">
              <a:buFont typeface="Arial" panose="020B0604020202020204" pitchFamily="34" charset="0"/>
              <a:buChar char="•"/>
            </a:pPr>
            <a:r>
              <a:rPr lang="cs-CZ" sz="2400" dirty="0" smtClean="0">
                <a:solidFill>
                  <a:schemeClr val="tx1"/>
                </a:solidFill>
              </a:rPr>
              <a:t>Hrotové </a:t>
            </a:r>
            <a:r>
              <a:rPr lang="cs-CZ" sz="2400" dirty="0" smtClean="0">
                <a:solidFill>
                  <a:schemeClr val="tx1"/>
                </a:solidFill>
              </a:rPr>
              <a:t>metody – STM/AFM</a:t>
            </a:r>
            <a:endParaRPr lang="en-GB" sz="2400" dirty="0">
              <a:solidFill>
                <a:schemeClr val="tx1"/>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19" y="2259556"/>
            <a:ext cx="2338367"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080519035652AUo56o"/>
          <p:cNvPicPr>
            <a:picLocks noChangeAspect="1" noChangeArrowheads="1"/>
          </p:cNvPicPr>
          <p:nvPr/>
        </p:nvPicPr>
        <p:blipFill>
          <a:blip r:embed="rId3">
            <a:extLst>
              <a:ext uri="{28A0092B-C50C-407E-A947-70E740481C1C}">
                <a14:useLocalDpi xmlns:a14="http://schemas.microsoft.com/office/drawing/2010/main" val="0"/>
              </a:ext>
            </a:extLst>
          </a:blip>
          <a:srcRect r="4510"/>
          <a:stretch>
            <a:fillRect/>
          </a:stretch>
        </p:blipFill>
        <p:spPr bwMode="auto">
          <a:xfrm>
            <a:off x="2702719" y="2226469"/>
            <a:ext cx="3107531" cy="307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122" y="2240757"/>
            <a:ext cx="3030141"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nanobo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5" y="4033768"/>
            <a:ext cx="3008709" cy="197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535224" y="5344044"/>
            <a:ext cx="1980127" cy="646331"/>
          </a:xfrm>
          <a:prstGeom prst="rect">
            <a:avLst/>
          </a:prstGeom>
          <a:noFill/>
        </p:spPr>
        <p:txBody>
          <a:bodyPr wrap="square" rtlCol="0">
            <a:spAutoFit/>
          </a:bodyPr>
          <a:lstStyle/>
          <a:p>
            <a:r>
              <a:rPr lang="cs-CZ" dirty="0" err="1" smtClean="0"/>
              <a:t>Fe</a:t>
            </a:r>
            <a:r>
              <a:rPr lang="cs-CZ" dirty="0" smtClean="0"/>
              <a:t> atomy na </a:t>
            </a:r>
            <a:r>
              <a:rPr lang="cs-CZ" dirty="0" err="1" smtClean="0"/>
              <a:t>Cu</a:t>
            </a:r>
            <a:r>
              <a:rPr lang="cs-CZ" dirty="0" smtClean="0"/>
              <a:t> substrátu</a:t>
            </a:r>
            <a:endParaRPr lang="cs-CZ" dirty="0"/>
          </a:p>
        </p:txBody>
      </p:sp>
      <p:sp>
        <p:nvSpPr>
          <p:cNvPr id="8" name="TextBox 7"/>
          <p:cNvSpPr txBox="1"/>
          <p:nvPr/>
        </p:nvSpPr>
        <p:spPr>
          <a:xfrm>
            <a:off x="3361384" y="5353703"/>
            <a:ext cx="1931831" cy="646331"/>
          </a:xfrm>
          <a:prstGeom prst="rect">
            <a:avLst/>
          </a:prstGeom>
          <a:noFill/>
        </p:spPr>
        <p:txBody>
          <a:bodyPr wrap="square" rtlCol="0">
            <a:spAutoFit/>
          </a:bodyPr>
          <a:lstStyle/>
          <a:p>
            <a:r>
              <a:rPr lang="cs-CZ" dirty="0" err="1" smtClean="0"/>
              <a:t>Xe</a:t>
            </a:r>
            <a:r>
              <a:rPr lang="cs-CZ" dirty="0" smtClean="0"/>
              <a:t> atomy na Si substrátu</a:t>
            </a:r>
            <a:endParaRPr lang="cs-CZ" dirty="0"/>
          </a:p>
        </p:txBody>
      </p:sp>
      <p:sp>
        <p:nvSpPr>
          <p:cNvPr id="9" name="Title 1"/>
          <p:cNvSpPr txBox="1">
            <a:spLocks/>
          </p:cNvSpPr>
          <p:nvPr/>
        </p:nvSpPr>
        <p:spPr bwMode="auto">
          <a:xfrm>
            <a:off x="427038" y="300274"/>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3200">
                <a:solidFill>
                  <a:srgbClr val="69BE28"/>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3200">
                <a:solidFill>
                  <a:srgbClr val="69BE28"/>
                </a:solidFill>
                <a:latin typeface="Arial" pitchFamily="34" charset="0"/>
                <a:ea typeface="ＭＳ Ｐゴシック" charset="0"/>
                <a:cs typeface="ＭＳ Ｐゴシック"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a:lstStyle>
          <a:p>
            <a:pPr algn="ctr"/>
            <a:r>
              <a:rPr lang="cs-CZ" sz="2400" kern="0" dirty="0" smtClean="0"/>
              <a:t>„Top-Down“ výroba nanostruktur</a:t>
            </a:r>
            <a:endParaRPr lang="en-GB" sz="2400" kern="0" dirty="0"/>
          </a:p>
        </p:txBody>
      </p:sp>
      <p:pic>
        <p:nvPicPr>
          <p:cNvPr id="10"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845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37670" y="593430"/>
            <a:ext cx="8274050" cy="792163"/>
          </a:xfrm>
        </p:spPr>
        <p:txBody>
          <a:bodyPr/>
          <a:lstStyle/>
          <a:p>
            <a:r>
              <a:rPr lang="cs-CZ" altLang="en-US" sz="2400" dirty="0"/>
              <a:t>Atraktivní oblasti aplikací NS</a:t>
            </a:r>
          </a:p>
        </p:txBody>
      </p:sp>
      <p:sp>
        <p:nvSpPr>
          <p:cNvPr id="53251" name="Rectangle 3"/>
          <p:cNvSpPr>
            <a:spLocks noGrp="1" noChangeArrowheads="1"/>
          </p:cNvSpPr>
          <p:nvPr>
            <p:ph type="body" sz="half" idx="1"/>
          </p:nvPr>
        </p:nvSpPr>
        <p:spPr>
          <a:xfrm>
            <a:off x="2514600" y="1905000"/>
            <a:ext cx="4832498" cy="4114800"/>
          </a:xfrm>
        </p:spPr>
        <p:txBody>
          <a:bodyPr/>
          <a:lstStyle/>
          <a:p>
            <a:r>
              <a:rPr lang="cs-CZ" altLang="en-US" sz="2000" dirty="0"/>
              <a:t>Nanoelektromechanická zařízení</a:t>
            </a:r>
            <a:r>
              <a:rPr lang="en-US" altLang="en-US" sz="2000" dirty="0"/>
              <a:t> (NEMS)</a:t>
            </a:r>
            <a:endParaRPr lang="cs-CZ" altLang="en-US" sz="2000" dirty="0"/>
          </a:p>
          <a:p>
            <a:pPr>
              <a:spcBef>
                <a:spcPct val="30000"/>
              </a:spcBef>
              <a:buFontTx/>
              <a:buNone/>
            </a:pPr>
            <a:r>
              <a:rPr lang="cs-CZ" altLang="en-US" sz="2000" dirty="0"/>
              <a:t>    </a:t>
            </a:r>
            <a:r>
              <a:rPr lang="cs-CZ" altLang="en-US" sz="2000" dirty="0">
                <a:solidFill>
                  <a:schemeClr val="hlink"/>
                </a:solidFill>
              </a:rPr>
              <a:t>nanosensory, nanomotory, nanonástroje</a:t>
            </a:r>
          </a:p>
          <a:p>
            <a:pPr>
              <a:spcBef>
                <a:spcPct val="50000"/>
              </a:spcBef>
            </a:pPr>
            <a:r>
              <a:rPr lang="cs-CZ" altLang="en-US" sz="2000" dirty="0"/>
              <a:t>Nanoelektronika</a:t>
            </a:r>
          </a:p>
          <a:p>
            <a:pPr>
              <a:spcBef>
                <a:spcPct val="50000"/>
              </a:spcBef>
              <a:buFontTx/>
              <a:buNone/>
            </a:pPr>
            <a:r>
              <a:rPr lang="cs-CZ" altLang="en-US" sz="2000" dirty="0"/>
              <a:t>     </a:t>
            </a:r>
            <a:r>
              <a:rPr lang="cs-CZ" altLang="en-US" sz="2000" dirty="0">
                <a:solidFill>
                  <a:schemeClr val="hlink"/>
                </a:solidFill>
              </a:rPr>
              <a:t>klasická křemíková i „molekulární</a:t>
            </a:r>
            <a:r>
              <a:rPr lang="cs-CZ" altLang="en-US" sz="2000" dirty="0" smtClean="0">
                <a:solidFill>
                  <a:schemeClr val="hlink"/>
                </a:solidFill>
              </a:rPr>
              <a:t>“, spintronika</a:t>
            </a:r>
          </a:p>
          <a:p>
            <a:pPr>
              <a:spcBef>
                <a:spcPct val="50000"/>
              </a:spcBef>
            </a:pPr>
            <a:r>
              <a:rPr lang="cs-CZ" altLang="en-US" sz="2000" dirty="0" smtClean="0"/>
              <a:t>Nanofotonika</a:t>
            </a:r>
          </a:p>
          <a:p>
            <a:pPr marL="339725" indent="0">
              <a:spcBef>
                <a:spcPct val="50000"/>
              </a:spcBef>
              <a:buNone/>
            </a:pPr>
            <a:r>
              <a:rPr lang="cs-CZ" altLang="en-US" sz="2000" dirty="0" smtClean="0">
                <a:solidFill>
                  <a:schemeClr val="hlink"/>
                </a:solidFill>
              </a:rPr>
              <a:t>plasmonika</a:t>
            </a:r>
            <a:r>
              <a:rPr lang="cs-CZ" altLang="en-US" sz="2000" dirty="0">
                <a:solidFill>
                  <a:schemeClr val="hlink"/>
                </a:solidFill>
              </a:rPr>
              <a:t>, kvantová </a:t>
            </a:r>
            <a:r>
              <a:rPr lang="cs-CZ" altLang="en-US" sz="2000" dirty="0" smtClean="0">
                <a:solidFill>
                  <a:schemeClr val="hlink"/>
                </a:solidFill>
              </a:rPr>
              <a:t>nanofotonika,...</a:t>
            </a:r>
            <a:endParaRPr lang="en-US" altLang="en-US" sz="2000" dirty="0">
              <a:solidFill>
                <a:schemeClr val="hlink"/>
              </a:solidFill>
            </a:endParaRPr>
          </a:p>
          <a:p>
            <a:pPr>
              <a:spcBef>
                <a:spcPct val="50000"/>
              </a:spcBef>
            </a:pPr>
            <a:r>
              <a:rPr lang="cs-CZ" altLang="en-US" sz="2000" dirty="0"/>
              <a:t>Lékařství, biochemie</a:t>
            </a:r>
            <a:endParaRPr lang="en-US" altLang="en-US" sz="2000" dirty="0"/>
          </a:p>
          <a:p>
            <a:pPr>
              <a:spcBef>
                <a:spcPct val="50000"/>
              </a:spcBef>
              <a:buFontTx/>
              <a:buNone/>
            </a:pPr>
            <a:r>
              <a:rPr lang="en-US" altLang="en-US" sz="2000" dirty="0"/>
              <a:t>     </a:t>
            </a:r>
            <a:r>
              <a:rPr lang="cs-CZ" altLang="en-US" sz="2000" dirty="0">
                <a:solidFill>
                  <a:schemeClr val="hlink"/>
                </a:solidFill>
              </a:rPr>
              <a:t>nové léky i diagnostické metody</a:t>
            </a:r>
            <a:endParaRPr lang="cs-CZ" altLang="en-US" sz="2000" dirty="0"/>
          </a:p>
          <a:p>
            <a:pPr>
              <a:spcBef>
                <a:spcPct val="50000"/>
              </a:spcBef>
              <a:buFontTx/>
              <a:buNone/>
            </a:pPr>
            <a:r>
              <a:rPr lang="cs-CZ" altLang="en-US" sz="2000" b="1" dirty="0">
                <a:effectLst>
                  <a:outerShdw blurRad="38100" dist="38100" dir="2700000" algn="tl">
                    <a:srgbClr val="000000"/>
                  </a:outerShdw>
                </a:effectLst>
              </a:rPr>
              <a:t>     </a:t>
            </a:r>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266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27037" y="379443"/>
            <a:ext cx="8274050" cy="792162"/>
          </a:xfrm>
        </p:spPr>
        <p:txBody>
          <a:bodyPr/>
          <a:lstStyle/>
          <a:p>
            <a:pPr eaLnBrk="1" hangingPunct="1"/>
            <a:r>
              <a:rPr lang="cs-CZ" altLang="en-US" sz="2400" dirty="0" smtClean="0">
                <a:ea typeface="ＭＳ Ｐゴシック" charset="-128"/>
              </a:rPr>
              <a:t>Potřeba komunikace </a:t>
            </a:r>
            <a:r>
              <a:rPr lang="cs-CZ" altLang="en-US" sz="2400" dirty="0">
                <a:ea typeface="ＭＳ Ｐゴシック" charset="-128"/>
              </a:rPr>
              <a:t>a </a:t>
            </a:r>
            <a:r>
              <a:rPr lang="cs-CZ" altLang="en-US" sz="2400" dirty="0" smtClean="0">
                <a:ea typeface="ＭＳ Ｐゴシック" charset="-128"/>
              </a:rPr>
              <a:t>mezinárodní spolupráce</a:t>
            </a:r>
            <a:r>
              <a:rPr lang="en-GB" sz="2400" dirty="0">
                <a:solidFill>
                  <a:srgbClr val="000000"/>
                </a:solidFill>
                <a:cs typeface="Arial" panose="020B0604020202020204" pitchFamily="34" charset="0"/>
              </a:rPr>
              <a:t/>
            </a:r>
            <a:br>
              <a:rPr lang="en-GB" sz="2400" dirty="0">
                <a:solidFill>
                  <a:srgbClr val="000000"/>
                </a:solidFill>
                <a:cs typeface="Arial" panose="020B0604020202020204" pitchFamily="34" charset="0"/>
              </a:rPr>
            </a:br>
            <a:r>
              <a:rPr lang="cs-CZ" altLang="cs-CZ" sz="2400" dirty="0" smtClean="0">
                <a:ea typeface="ＭＳ Ｐゴシック" charset="-128"/>
              </a:rPr>
              <a:t> </a:t>
            </a:r>
            <a:endParaRPr lang="en-GB" altLang="cs-CZ" sz="2400" dirty="0">
              <a:ea typeface="ＭＳ Ｐゴシック" charset="-128"/>
            </a:endParaRPr>
          </a:p>
        </p:txBody>
      </p:sp>
      <p:pic>
        <p:nvPicPr>
          <p:cNvPr id="2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073434" y="1303020"/>
            <a:ext cx="4533106" cy="400110"/>
          </a:xfrm>
          <a:prstGeom prst="rect">
            <a:avLst/>
          </a:prstGeom>
          <a:noFill/>
        </p:spPr>
        <p:txBody>
          <a:bodyPr wrap="square" rtlCol="0">
            <a:spAutoFit/>
          </a:bodyPr>
          <a:lstStyle/>
          <a:p>
            <a:r>
              <a:rPr lang="cs-CZ" sz="2000" dirty="0" smtClean="0"/>
              <a:t>Inovační výkonnost v Evropě  </a:t>
            </a:r>
            <a:endParaRPr lang="en-GB" sz="2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656" y="1965960"/>
            <a:ext cx="4544813" cy="4441228"/>
          </a:xfrm>
          <a:prstGeom prst="rect">
            <a:avLst/>
          </a:prstGeom>
        </p:spPr>
      </p:pic>
    </p:spTree>
    <p:extLst>
      <p:ext uri="{BB962C8B-B14F-4D97-AF65-F5344CB8AC3E}">
        <p14:creationId xmlns:p14="http://schemas.microsoft.com/office/powerpoint/2010/main" val="597620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253172" y="2102791"/>
            <a:ext cx="6896101" cy="4541040"/>
          </a:xfrm>
          <a:prstGeom prst="rect">
            <a:avLst/>
          </a:prstGeom>
        </p:spPr>
      </p:pic>
      <p:sp>
        <p:nvSpPr>
          <p:cNvPr id="158722" name="Rectangle 2"/>
          <p:cNvSpPr>
            <a:spLocks noGrp="1" noChangeArrowheads="1"/>
          </p:cNvSpPr>
          <p:nvPr>
            <p:ph type="title"/>
          </p:nvPr>
        </p:nvSpPr>
        <p:spPr>
          <a:xfrm>
            <a:off x="427038" y="322263"/>
            <a:ext cx="8274050" cy="792162"/>
          </a:xfrm>
        </p:spPr>
        <p:txBody>
          <a:bodyPr/>
          <a:lstStyle/>
          <a:p>
            <a:pPr eaLnBrk="1" hangingPunct="1"/>
            <a:r>
              <a:rPr lang="cs-CZ" altLang="cs-CZ" sz="2400" dirty="0" smtClean="0">
                <a:ea typeface="ＭＳ Ｐゴシック" charset="-128"/>
              </a:rPr>
              <a:t>Porovnání kvality publikační činnosti </a:t>
            </a:r>
            <a:endParaRPr lang="en-GB" altLang="cs-CZ" sz="2400" dirty="0">
              <a:ea typeface="ＭＳ Ｐゴシック" charset="-128"/>
            </a:endParaRPr>
          </a:p>
        </p:txBody>
      </p:sp>
      <p:pic>
        <p:nvPicPr>
          <p:cNvPr id="2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12738" y="889979"/>
            <a:ext cx="8522652" cy="1415772"/>
          </a:xfrm>
          <a:prstGeom prst="rect">
            <a:avLst/>
          </a:prstGeom>
        </p:spPr>
        <p:txBody>
          <a:bodyPr wrap="square">
            <a:spAutoFit/>
          </a:bodyPr>
          <a:lstStyle/>
          <a:p>
            <a:r>
              <a:rPr lang="en-GB" dirty="0" err="1" smtClean="0">
                <a:hlinkClick r:id="rId4" tooltip="Scientometrics"/>
              </a:rPr>
              <a:t>Scientometrics</a:t>
            </a:r>
            <a:endParaRPr lang="en-GB" dirty="0"/>
          </a:p>
          <a:p>
            <a:r>
              <a:rPr lang="en-GB" sz="1400" dirty="0"/>
              <a:t>July 2017, Volume 112, </a:t>
            </a:r>
            <a:r>
              <a:rPr lang="en-GB" sz="1400" dirty="0">
                <a:hlinkClick r:id="rId5"/>
              </a:rPr>
              <a:t>Issue 1</a:t>
            </a:r>
            <a:r>
              <a:rPr lang="en-GB" sz="1400" dirty="0"/>
              <a:t>, pp </a:t>
            </a:r>
            <a:r>
              <a:rPr lang="en-GB" sz="1400" dirty="0" smtClean="0"/>
              <a:t>315–328 </a:t>
            </a:r>
            <a:endParaRPr lang="cs-CZ" sz="1400" dirty="0" smtClean="0"/>
          </a:p>
          <a:p>
            <a:pPr algn="ctr"/>
            <a:r>
              <a:rPr lang="en-GB" b="1" dirty="0" smtClean="0"/>
              <a:t>Scientific publication </a:t>
            </a:r>
            <a:r>
              <a:rPr lang="en-GB" b="1" dirty="0"/>
              <a:t>performance in post-communist countries: still lagging far </a:t>
            </a:r>
            <a:r>
              <a:rPr lang="en-GB" b="1" dirty="0" smtClean="0"/>
              <a:t>behind</a:t>
            </a:r>
            <a:endParaRPr lang="cs-CZ" b="1" dirty="0" smtClean="0"/>
          </a:p>
          <a:p>
            <a:endParaRPr lang="en-GB" b="1" dirty="0"/>
          </a:p>
        </p:txBody>
      </p:sp>
      <p:sp>
        <p:nvSpPr>
          <p:cNvPr id="14" name="Oval 13"/>
          <p:cNvSpPr/>
          <p:nvPr/>
        </p:nvSpPr>
        <p:spPr bwMode="auto">
          <a:xfrm>
            <a:off x="3566160" y="3807333"/>
            <a:ext cx="411480" cy="226314"/>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3" name="Oval 32"/>
          <p:cNvSpPr/>
          <p:nvPr/>
        </p:nvSpPr>
        <p:spPr bwMode="auto">
          <a:xfrm>
            <a:off x="6461760" y="3807333"/>
            <a:ext cx="411480" cy="226314"/>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8" name="Oval 7"/>
          <p:cNvSpPr/>
          <p:nvPr/>
        </p:nvSpPr>
        <p:spPr bwMode="auto">
          <a:xfrm>
            <a:off x="3579069" y="5411439"/>
            <a:ext cx="411480" cy="226314"/>
          </a:xfrm>
          <a:prstGeom prst="ellipse">
            <a:avLst/>
          </a:prstGeom>
          <a:noFill/>
          <a:ln w="9525" cap="flat" cmpd="sng" algn="ctr">
            <a:solidFill>
              <a:srgbClr val="00B0F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9" name="Oval 8"/>
          <p:cNvSpPr/>
          <p:nvPr/>
        </p:nvSpPr>
        <p:spPr bwMode="auto">
          <a:xfrm>
            <a:off x="6401509" y="5411439"/>
            <a:ext cx="411480" cy="226314"/>
          </a:xfrm>
          <a:prstGeom prst="ellipse">
            <a:avLst/>
          </a:prstGeom>
          <a:noFill/>
          <a:ln w="9525" cap="flat" cmpd="sng" algn="ctr">
            <a:solidFill>
              <a:srgbClr val="00B0F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9114070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27038" y="322263"/>
            <a:ext cx="8274050" cy="792162"/>
          </a:xfrm>
        </p:spPr>
        <p:txBody>
          <a:bodyPr/>
          <a:lstStyle/>
          <a:p>
            <a:pPr eaLnBrk="1" hangingPunct="1"/>
            <a:r>
              <a:rPr lang="cs-CZ" altLang="cs-CZ" sz="2400" dirty="0">
                <a:ea typeface="ＭＳ Ｐゴシック" charset="-128"/>
              </a:rPr>
              <a:t>M</a:t>
            </a:r>
            <a:r>
              <a:rPr lang="cs-CZ" altLang="cs-CZ" sz="2400" dirty="0" smtClean="0">
                <a:ea typeface="ＭＳ Ｐゴシック" charset="-128"/>
              </a:rPr>
              <a:t>ezinárodní spolupráce </a:t>
            </a:r>
            <a:r>
              <a:rPr lang="en-GB" altLang="cs-CZ" sz="2400" dirty="0" smtClean="0">
                <a:ea typeface="ＭＳ Ｐゴシック" charset="-128"/>
              </a:rPr>
              <a:t>  </a:t>
            </a:r>
            <a:endParaRPr lang="en-GB" altLang="cs-CZ" sz="2400" dirty="0">
              <a:ea typeface="ＭＳ Ｐゴシック" charset="-128"/>
            </a:endParaRPr>
          </a:p>
        </p:txBody>
      </p:sp>
      <p:sp>
        <p:nvSpPr>
          <p:cNvPr id="24580" name="Rectangle 3"/>
          <p:cNvSpPr>
            <a:spLocks noGrp="1" noChangeArrowheads="1"/>
          </p:cNvSpPr>
          <p:nvPr>
            <p:ph type="body" idx="1"/>
          </p:nvPr>
        </p:nvSpPr>
        <p:spPr>
          <a:xfrm>
            <a:off x="430213" y="1425575"/>
            <a:ext cx="8285162" cy="439738"/>
          </a:xfrm>
        </p:spPr>
        <p:txBody>
          <a:bodyPr/>
          <a:lstStyle/>
          <a:p>
            <a:pPr eaLnBrk="1" hangingPunct="1">
              <a:lnSpc>
                <a:spcPct val="90000"/>
              </a:lnSpc>
              <a:spcBef>
                <a:spcPct val="0"/>
              </a:spcBef>
              <a:spcAft>
                <a:spcPct val="40000"/>
              </a:spcAft>
              <a:buSzPct val="65000"/>
              <a:buFont typeface="Wingdings" pitchFamily="2" charset="2"/>
              <a:buChar char="m"/>
              <a:defRPr/>
            </a:pPr>
            <a:r>
              <a:rPr lang="en-GB" sz="2000" dirty="0" smtClean="0">
                <a:solidFill>
                  <a:srgbClr val="7F7F7F"/>
                </a:solidFill>
                <a:ea typeface="+mn-ea"/>
                <a:cs typeface="+mn-cs"/>
              </a:rPr>
              <a:t>Institutions</a:t>
            </a:r>
            <a:r>
              <a:rPr lang="cs-CZ" sz="2000" dirty="0" smtClean="0">
                <a:solidFill>
                  <a:srgbClr val="7F7F7F"/>
                </a:solidFill>
                <a:ea typeface="+mn-ea"/>
                <a:cs typeface="+mn-cs"/>
              </a:rPr>
              <a:t>:</a:t>
            </a:r>
            <a:endParaRPr lang="en-GB" sz="2000" dirty="0" smtClean="0">
              <a:solidFill>
                <a:srgbClr val="7F7F7F"/>
              </a:solidFill>
              <a:ea typeface="+mn-ea"/>
              <a:cs typeface="+mn-cs"/>
            </a:endParaRPr>
          </a:p>
          <a:p>
            <a:pPr eaLnBrk="1" hangingPunct="1">
              <a:lnSpc>
                <a:spcPct val="90000"/>
              </a:lnSpc>
              <a:spcBef>
                <a:spcPct val="0"/>
              </a:spcBef>
              <a:spcAft>
                <a:spcPct val="40000"/>
              </a:spcAft>
              <a:buSzPct val="65000"/>
              <a:buFont typeface="Wingdings" charset="0"/>
              <a:buNone/>
              <a:defRPr/>
            </a:pPr>
            <a:endParaRPr lang="en-GB" sz="2000" dirty="0">
              <a:solidFill>
                <a:srgbClr val="7F7F7F"/>
              </a:solidFill>
              <a:ea typeface="+mn-ea"/>
              <a:cs typeface="+mn-cs"/>
            </a:endParaRPr>
          </a:p>
        </p:txBody>
      </p:sp>
      <p:pic>
        <p:nvPicPr>
          <p:cNvPr id="158724" name="Picture 10" descr="C:\Documents and Settings\Bugarova\Plocha\MB\LOGA\ETH_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00" y="1951038"/>
            <a:ext cx="2095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12" descr="C:\Documents and Settings\Bugarova\Plocha\MB\LOGA\ELETTR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0813" y="1927225"/>
            <a:ext cx="7715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15" descr="C:\Documents and Settings\Bugarova\Plocha\MB\LOGA\imperial_college_lond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263" y="2103438"/>
            <a:ext cx="1600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18" descr="C:\Documents and Settings\Bugarova\Plocha\MB\LOGA\Tu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3825" y="3249613"/>
            <a:ext cx="16637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Obrázek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5863" y="3278188"/>
            <a:ext cx="2286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Obrázek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863" y="5138738"/>
            <a:ext cx="774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Obrázek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0688" y="5229225"/>
            <a:ext cx="18002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1" name="Rectangle 3"/>
          <p:cNvSpPr txBox="1">
            <a:spLocks noChangeArrowheads="1"/>
          </p:cNvSpPr>
          <p:nvPr/>
        </p:nvSpPr>
        <p:spPr bwMode="auto">
          <a:xfrm>
            <a:off x="541338" y="4627563"/>
            <a:ext cx="828516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lnSpc>
                <a:spcPct val="90000"/>
              </a:lnSpc>
              <a:spcAft>
                <a:spcPct val="40000"/>
              </a:spcAft>
              <a:buClr>
                <a:srgbClr val="69BE28"/>
              </a:buClr>
              <a:buSzPct val="65000"/>
              <a:buFont typeface="Wingdings" charset="2"/>
              <a:buChar char="m"/>
            </a:pPr>
            <a:r>
              <a:rPr lang="en-GB" altLang="cs-CZ" sz="2000">
                <a:solidFill>
                  <a:srgbClr val="7F7F7F"/>
                </a:solidFill>
              </a:rPr>
              <a:t>Infrastructures:</a:t>
            </a:r>
          </a:p>
        </p:txBody>
      </p:sp>
      <p:cxnSp>
        <p:nvCxnSpPr>
          <p:cNvPr id="158732" name="Přímá spojnice 4"/>
          <p:cNvCxnSpPr>
            <a:cxnSpLocks noChangeShapeType="1"/>
          </p:cNvCxnSpPr>
          <p:nvPr/>
        </p:nvCxnSpPr>
        <p:spPr bwMode="auto">
          <a:xfrm>
            <a:off x="541338" y="4184650"/>
            <a:ext cx="8029575" cy="26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58733" name="Picture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1825" y="1897063"/>
            <a:ext cx="1433513"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4" name="Picture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275" y="3054350"/>
            <a:ext cx="93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5" name="Picture 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08300" y="5364163"/>
            <a:ext cx="9810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6" name="Picture 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7250" y="5130800"/>
            <a:ext cx="132556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8" name="Picture 2" descr="Stanford University Seal">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38400" y="320833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9" name="Picture 4" descr="Seal of UC San Diego">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53175" y="806450"/>
            <a:ext cx="13747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92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431135" y="1816100"/>
            <a:ext cx="998279" cy="619125"/>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1" name="Oval 20"/>
          <p:cNvSpPr/>
          <p:nvPr/>
        </p:nvSpPr>
        <p:spPr bwMode="auto">
          <a:xfrm>
            <a:off x="3379382" y="1837532"/>
            <a:ext cx="998279" cy="619125"/>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2" name="Oval 21"/>
          <p:cNvSpPr/>
          <p:nvPr/>
        </p:nvSpPr>
        <p:spPr bwMode="auto">
          <a:xfrm>
            <a:off x="3621236" y="3148807"/>
            <a:ext cx="998279" cy="619125"/>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00369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P spid="2" grpId="0" animBg="1"/>
      <p:bldP spid="21"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8"/>
          <p:cNvSpPr>
            <a:spLocks noChangeArrowheads="1"/>
          </p:cNvSpPr>
          <p:nvPr/>
        </p:nvSpPr>
        <p:spPr bwMode="auto">
          <a:xfrm>
            <a:off x="0" y="1619250"/>
            <a:ext cx="1862138" cy="5238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6147" name="Picture 23" descr="f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3200" y="255588"/>
            <a:ext cx="114935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13"/>
          <p:cNvSpPr txBox="1">
            <a:spLocks noChangeArrowheads="1"/>
          </p:cNvSpPr>
          <p:nvPr/>
        </p:nvSpPr>
        <p:spPr bwMode="auto">
          <a:xfrm>
            <a:off x="1965324" y="1871663"/>
            <a:ext cx="6432551" cy="36933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tabLst>
                <a:tab pos="481013" algn="l"/>
              </a:tabLst>
              <a:defRPr>
                <a:solidFill>
                  <a:schemeClr val="tx1"/>
                </a:solidFill>
                <a:latin typeface="Arial" panose="020B0604020202020204" pitchFamily="34" charset="0"/>
              </a:defRPr>
            </a:lvl1pPr>
            <a:lvl2pPr marL="742950" indent="-285750" eaLnBrk="0" hangingPunct="0">
              <a:tabLst>
                <a:tab pos="481013" algn="l"/>
              </a:tabLst>
              <a:defRPr>
                <a:solidFill>
                  <a:schemeClr val="tx1"/>
                </a:solidFill>
                <a:latin typeface="Arial" panose="020B0604020202020204" pitchFamily="34" charset="0"/>
              </a:defRPr>
            </a:lvl2pPr>
            <a:lvl3pPr marL="1143000" indent="-228600" eaLnBrk="0" hangingPunct="0">
              <a:tabLst>
                <a:tab pos="481013" algn="l"/>
              </a:tabLst>
              <a:defRPr>
                <a:solidFill>
                  <a:schemeClr val="tx1"/>
                </a:solidFill>
                <a:latin typeface="Arial" panose="020B0604020202020204" pitchFamily="34" charset="0"/>
              </a:defRPr>
            </a:lvl3pPr>
            <a:lvl4pPr marL="1600200" indent="-228600" eaLnBrk="0" hangingPunct="0">
              <a:tabLst>
                <a:tab pos="481013" algn="l"/>
              </a:tabLst>
              <a:defRPr>
                <a:solidFill>
                  <a:schemeClr val="tx1"/>
                </a:solidFill>
                <a:latin typeface="Arial" panose="020B0604020202020204" pitchFamily="34" charset="0"/>
              </a:defRPr>
            </a:lvl4pPr>
            <a:lvl5pPr marL="2057400" indent="-228600" eaLnBrk="0" hangingPunct="0">
              <a:tabLst>
                <a:tab pos="48101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8101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8101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8101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81013" algn="l"/>
              </a:tabLst>
              <a:defRPr>
                <a:solidFill>
                  <a:schemeClr val="tx1"/>
                </a:solidFill>
                <a:latin typeface="Arial" panose="020B0604020202020204" pitchFamily="34" charset="0"/>
              </a:defRPr>
            </a:lvl9pPr>
          </a:lstStyle>
          <a:p>
            <a:pPr eaLnBrk="1" hangingPunct="1">
              <a:buFont typeface="Wingdings" panose="05000000000000000000" pitchFamily="2" charset="2"/>
              <a:buNone/>
            </a:pPr>
            <a:r>
              <a:rPr lang="cs-CZ" altLang="en-US" dirty="0" smtClean="0">
                <a:solidFill>
                  <a:srgbClr val="003366"/>
                </a:solidFill>
                <a:latin typeface="Tahoma" panose="020B0604030504040204" pitchFamily="34" charset="0"/>
              </a:rPr>
              <a:t>Partneři ÚFI pro studijní pobyty v rámci projektu ERASMUS</a:t>
            </a:r>
            <a:endParaRPr lang="cs-CZ" altLang="en-US" dirty="0">
              <a:solidFill>
                <a:srgbClr val="003366"/>
              </a:solidFill>
              <a:latin typeface="Tahoma" panose="020B0604030504040204" pitchFamily="34" charset="0"/>
            </a:endParaRPr>
          </a:p>
        </p:txBody>
      </p:sp>
      <p:sp>
        <p:nvSpPr>
          <p:cNvPr id="6150" name="Text Box 25"/>
          <p:cNvSpPr txBox="1">
            <a:spLocks noChangeArrowheads="1"/>
          </p:cNvSpPr>
          <p:nvPr/>
        </p:nvSpPr>
        <p:spPr bwMode="auto">
          <a:xfrm>
            <a:off x="1987550" y="117475"/>
            <a:ext cx="4924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en-US" sz="2800">
                <a:solidFill>
                  <a:schemeClr val="bg1"/>
                </a:solidFill>
                <a:latin typeface="Franklin Gothic Heavy" pitchFamily="34" charset="0"/>
              </a:rPr>
              <a:t>Ústav fyzikálního inženýrství</a:t>
            </a:r>
          </a:p>
        </p:txBody>
      </p:sp>
      <p:sp>
        <p:nvSpPr>
          <p:cNvPr id="6151" name="Rectangle 27"/>
          <p:cNvSpPr>
            <a:spLocks noChangeArrowheads="1"/>
          </p:cNvSpPr>
          <p:nvPr/>
        </p:nvSpPr>
        <p:spPr bwMode="auto">
          <a:xfrm>
            <a:off x="1858963" y="0"/>
            <a:ext cx="7285037" cy="1619250"/>
          </a:xfrm>
          <a:prstGeom prst="rect">
            <a:avLst/>
          </a:prstGeom>
          <a:solidFill>
            <a:srgbClr val="8BA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15389" name="Text Box 29"/>
          <p:cNvSpPr txBox="1">
            <a:spLocks noChangeArrowheads="1"/>
          </p:cNvSpPr>
          <p:nvPr/>
        </p:nvSpPr>
        <p:spPr bwMode="auto">
          <a:xfrm>
            <a:off x="1987550" y="174625"/>
            <a:ext cx="5132388" cy="400110"/>
          </a:xfrm>
          <a:prstGeom prst="rect">
            <a:avLst/>
          </a:prstGeom>
          <a:noFill/>
          <a:ln w="9525">
            <a:noFill/>
            <a:miter lim="800000"/>
            <a:headEnd/>
            <a:tailEnd/>
          </a:ln>
          <a:effectLst/>
        </p:spPr>
        <p:txBody>
          <a:bodyPr>
            <a:spAutoFit/>
          </a:bodyPr>
          <a:lstStyle/>
          <a:p>
            <a:pPr>
              <a:defRPr/>
            </a:pPr>
            <a:r>
              <a:rPr lang="cs-CZ" sz="2000" dirty="0">
                <a:effectLst>
                  <a:outerShdw blurRad="38100" dist="38100" dir="2700000" algn="tl">
                    <a:srgbClr val="C0C0C0"/>
                  </a:outerShdw>
                </a:effectLst>
                <a:latin typeface="Franklin Gothic Heavy" pitchFamily="34" charset="0"/>
              </a:rPr>
              <a:t>Ústav fyzikálního </a:t>
            </a:r>
            <a:r>
              <a:rPr lang="cs-CZ" sz="2000" dirty="0" smtClean="0">
                <a:effectLst>
                  <a:outerShdw blurRad="38100" dist="38100" dir="2700000" algn="tl">
                    <a:srgbClr val="C0C0C0"/>
                  </a:outerShdw>
                </a:effectLst>
                <a:latin typeface="Franklin Gothic Heavy" pitchFamily="34" charset="0"/>
              </a:rPr>
              <a:t>inženýrství (</a:t>
            </a:r>
            <a:r>
              <a:rPr lang="cs-CZ" sz="2000" dirty="0">
                <a:effectLst>
                  <a:outerShdw blurRad="38100" dist="38100" dir="2700000" algn="tl">
                    <a:srgbClr val="C0C0C0"/>
                  </a:outerShdw>
                </a:effectLst>
                <a:latin typeface="Franklin Gothic Heavy" pitchFamily="34" charset="0"/>
              </a:rPr>
              <a:t>Ú</a:t>
            </a:r>
            <a:r>
              <a:rPr lang="cs-CZ" sz="2000" dirty="0" smtClean="0">
                <a:effectLst>
                  <a:outerShdw blurRad="38100" dist="38100" dir="2700000" algn="tl">
                    <a:srgbClr val="C0C0C0"/>
                  </a:outerShdw>
                </a:effectLst>
                <a:latin typeface="Franklin Gothic Heavy" pitchFamily="34" charset="0"/>
              </a:rPr>
              <a:t>FI)</a:t>
            </a:r>
            <a:endParaRPr lang="cs-CZ" sz="2000" dirty="0">
              <a:effectLst>
                <a:outerShdw blurRad="38100" dist="38100" dir="2700000" algn="tl">
                  <a:srgbClr val="C0C0C0"/>
                </a:outerShdw>
              </a:effectLst>
              <a:latin typeface="Franklin Gothic Heavy" pitchFamily="34" charset="0"/>
            </a:endParaRPr>
          </a:p>
        </p:txBody>
      </p:sp>
      <p:sp>
        <p:nvSpPr>
          <p:cNvPr id="6154" name="Text Box 31"/>
          <p:cNvSpPr txBox="1">
            <a:spLocks noChangeArrowheads="1"/>
          </p:cNvSpPr>
          <p:nvPr/>
        </p:nvSpPr>
        <p:spPr bwMode="auto">
          <a:xfrm>
            <a:off x="0" y="1347788"/>
            <a:ext cx="18526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en-US" sz="900" b="1">
                <a:solidFill>
                  <a:schemeClr val="bg2"/>
                </a:solidFill>
                <a:latin typeface="Tahoma" panose="020B0604030504040204" pitchFamily="34" charset="0"/>
              </a:rPr>
              <a:t>physics.fme.vutbr.cz</a:t>
            </a:r>
          </a:p>
        </p:txBody>
      </p:sp>
      <p:grpSp>
        <p:nvGrpSpPr>
          <p:cNvPr id="6155" name="Group 32"/>
          <p:cNvGrpSpPr>
            <a:grpSpLocks/>
          </p:cNvGrpSpPr>
          <p:nvPr/>
        </p:nvGrpSpPr>
        <p:grpSpPr bwMode="auto">
          <a:xfrm>
            <a:off x="203200" y="149225"/>
            <a:ext cx="1411288" cy="1404938"/>
            <a:chOff x="1680" y="1425"/>
            <a:chExt cx="2544" cy="2079"/>
          </a:xfrm>
        </p:grpSpPr>
        <p:sp>
          <p:nvSpPr>
            <p:cNvPr id="6159" name="Text Box 33"/>
            <p:cNvSpPr txBox="1">
              <a:spLocks noChangeArrowheads="1"/>
            </p:cNvSpPr>
            <p:nvPr/>
          </p:nvSpPr>
          <p:spPr bwMode="auto">
            <a:xfrm>
              <a:off x="2208" y="3216"/>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pic>
          <p:nvPicPr>
            <p:cNvPr id="6160" name="Picture 34" descr="nanobotek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 y="1425"/>
              <a:ext cx="2544"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3"/>
          <p:cNvSpPr/>
          <p:nvPr/>
        </p:nvSpPr>
        <p:spPr>
          <a:xfrm>
            <a:off x="392113" y="2342833"/>
            <a:ext cx="8218487" cy="3841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6157" name="Picture 11" descr="evrop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3070225"/>
            <a:ext cx="4176712"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Rectangle 17"/>
          <p:cNvSpPr>
            <a:spLocks noChangeArrowheads="1"/>
          </p:cNvSpPr>
          <p:nvPr/>
        </p:nvSpPr>
        <p:spPr bwMode="auto">
          <a:xfrm>
            <a:off x="228600" y="2379980"/>
            <a:ext cx="40814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358775" indent="173038"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eaLnBrk="1" hangingPunct="1"/>
            <a:r>
              <a:rPr lang="cs-CZ" altLang="en-US" sz="1400" dirty="0">
                <a:solidFill>
                  <a:srgbClr val="EB731F"/>
                </a:solidFill>
              </a:rPr>
              <a:t>University of </a:t>
            </a:r>
            <a:r>
              <a:rPr lang="en-GB" altLang="en-US" sz="1400" dirty="0">
                <a:solidFill>
                  <a:srgbClr val="EB731F"/>
                </a:solidFill>
              </a:rPr>
              <a:t>Huddersfield</a:t>
            </a:r>
            <a:r>
              <a:rPr lang="cs-CZ" altLang="en-US" sz="1400" dirty="0">
                <a:solidFill>
                  <a:srgbClr val="EB731F"/>
                </a:solidFill>
              </a:rPr>
              <a:t> (UK)</a:t>
            </a:r>
          </a:p>
          <a:p>
            <a:pPr lvl="2" eaLnBrk="1" hangingPunct="1"/>
            <a:r>
              <a:rPr lang="cs-CZ" altLang="en-US" sz="1400" dirty="0">
                <a:solidFill>
                  <a:srgbClr val="EB731F"/>
                </a:solidFill>
              </a:rPr>
              <a:t>University of Aston (UK)</a:t>
            </a:r>
          </a:p>
          <a:p>
            <a:pPr lvl="2" eaLnBrk="1" hangingPunct="1"/>
            <a:r>
              <a:rPr lang="en-GB" altLang="en-US" sz="1400" dirty="0">
                <a:solidFill>
                  <a:srgbClr val="EB731F"/>
                </a:solidFill>
                <a:cs typeface="Times New Roman" panose="02020603050405020304" pitchFamily="18" charset="0"/>
              </a:rPr>
              <a:t>University College in London </a:t>
            </a:r>
            <a:r>
              <a:rPr lang="cs-CZ" altLang="en-US" sz="1400" dirty="0">
                <a:solidFill>
                  <a:srgbClr val="EB731F"/>
                </a:solidFill>
              </a:rPr>
              <a:t>(UK)</a:t>
            </a:r>
          </a:p>
          <a:p>
            <a:pPr lvl="2" eaLnBrk="1" hangingPunct="1"/>
            <a:r>
              <a:rPr lang="cs-CZ" altLang="en-US" sz="1400" dirty="0">
                <a:solidFill>
                  <a:srgbClr val="003366"/>
                </a:solidFill>
              </a:rPr>
              <a:t>Imperial College, London (UK)</a:t>
            </a:r>
            <a:endParaRPr lang="en-GB" altLang="en-US" sz="1400" dirty="0">
              <a:solidFill>
                <a:srgbClr val="003366"/>
              </a:solidFill>
            </a:endParaRPr>
          </a:p>
          <a:p>
            <a:pPr lvl="2" eaLnBrk="1" hangingPunct="1"/>
            <a:r>
              <a:rPr lang="en-GB" altLang="en-US" sz="1400" dirty="0">
                <a:solidFill>
                  <a:srgbClr val="003366"/>
                </a:solidFill>
              </a:rPr>
              <a:t>University of Kent (UK)</a:t>
            </a:r>
            <a:endParaRPr lang="cs-CZ" altLang="en-US" sz="1400" dirty="0">
              <a:solidFill>
                <a:srgbClr val="003366"/>
              </a:solidFill>
            </a:endParaRPr>
          </a:p>
          <a:p>
            <a:pPr lvl="2" eaLnBrk="1" hangingPunct="1"/>
            <a:r>
              <a:rPr lang="cs-CZ" altLang="en-US" sz="1400" dirty="0">
                <a:solidFill>
                  <a:srgbClr val="EB731F"/>
                </a:solidFill>
              </a:rPr>
              <a:t>Technical University of Eindhoven (NL</a:t>
            </a:r>
            <a:r>
              <a:rPr lang="cs-CZ" altLang="en-US" sz="1400" dirty="0">
                <a:solidFill>
                  <a:srgbClr val="003366"/>
                </a:solidFill>
              </a:rPr>
              <a:t>)</a:t>
            </a:r>
          </a:p>
          <a:p>
            <a:pPr lvl="2" eaLnBrk="1" hangingPunct="1"/>
            <a:r>
              <a:rPr lang="en-GB" altLang="en-US" sz="1400" dirty="0" err="1">
                <a:solidFill>
                  <a:srgbClr val="EB731F"/>
                </a:solidFill>
                <a:cs typeface="Times New Roman" panose="02020603050405020304" pitchFamily="18" charset="0"/>
              </a:rPr>
              <a:t>Universite</a:t>
            </a:r>
            <a:r>
              <a:rPr lang="en-GB" altLang="en-US" sz="1400" dirty="0">
                <a:solidFill>
                  <a:srgbClr val="EB731F"/>
                </a:solidFill>
                <a:cs typeface="Times New Roman" panose="02020603050405020304" pitchFamily="18" charset="0"/>
              </a:rPr>
              <a:t> Joseph Fourier, Grenoble</a:t>
            </a:r>
            <a:r>
              <a:rPr lang="en-GB" altLang="en-US" sz="1400" dirty="0">
                <a:solidFill>
                  <a:srgbClr val="EB731F"/>
                </a:solidFill>
              </a:rPr>
              <a:t> </a:t>
            </a:r>
            <a:r>
              <a:rPr lang="cs-CZ" altLang="en-US" sz="1400" dirty="0">
                <a:solidFill>
                  <a:srgbClr val="EB731F"/>
                </a:solidFill>
              </a:rPr>
              <a:t>(FR)</a:t>
            </a:r>
          </a:p>
          <a:p>
            <a:pPr lvl="2" eaLnBrk="1" hangingPunct="1"/>
            <a:r>
              <a:rPr lang="cs-CZ" altLang="en-US" sz="1400" dirty="0">
                <a:solidFill>
                  <a:srgbClr val="EB731F"/>
                </a:solidFill>
              </a:rPr>
              <a:t>University of Linz (A) </a:t>
            </a:r>
          </a:p>
          <a:p>
            <a:pPr lvl="2" eaLnBrk="1" hangingPunct="1"/>
            <a:r>
              <a:rPr lang="cs-CZ" altLang="en-US" sz="1400" dirty="0">
                <a:solidFill>
                  <a:srgbClr val="003366"/>
                </a:solidFill>
              </a:rPr>
              <a:t>TU Wien (A)</a:t>
            </a:r>
            <a:endParaRPr lang="en-GB" altLang="en-US" sz="1400" dirty="0">
              <a:solidFill>
                <a:srgbClr val="003366"/>
              </a:solidFill>
            </a:endParaRPr>
          </a:p>
          <a:p>
            <a:pPr lvl="2" eaLnBrk="1" hangingPunct="1"/>
            <a:r>
              <a:rPr lang="en-GB" altLang="en-US" sz="1400" dirty="0" err="1"/>
              <a:t>Montanuniversität</a:t>
            </a:r>
            <a:r>
              <a:rPr lang="en-GB" altLang="en-US" sz="1400" dirty="0"/>
              <a:t> </a:t>
            </a:r>
            <a:r>
              <a:rPr lang="en-GB" altLang="en-US" sz="1400" dirty="0" err="1"/>
              <a:t>Leoben</a:t>
            </a:r>
            <a:r>
              <a:rPr lang="en-GB" altLang="en-US" sz="1400" dirty="0"/>
              <a:t> (A)</a:t>
            </a:r>
            <a:endParaRPr lang="cs-CZ" altLang="en-US" sz="1400" dirty="0">
              <a:solidFill>
                <a:srgbClr val="003366"/>
              </a:solidFill>
            </a:endParaRPr>
          </a:p>
          <a:p>
            <a:pPr lvl="2" eaLnBrk="1" hangingPunct="1"/>
            <a:r>
              <a:rPr lang="cs-CZ" altLang="en-US" sz="1400" dirty="0">
                <a:solidFill>
                  <a:srgbClr val="EB731F"/>
                </a:solidFill>
              </a:rPr>
              <a:t>University of  Bari (I)</a:t>
            </a:r>
            <a:endParaRPr lang="en-GB" altLang="en-US" sz="1400" dirty="0">
              <a:solidFill>
                <a:srgbClr val="EB731F"/>
              </a:solidFill>
            </a:endParaRPr>
          </a:p>
          <a:p>
            <a:pPr lvl="2" eaLnBrk="1" hangingPunct="1"/>
            <a:r>
              <a:rPr lang="en-GB" altLang="en-US" sz="1400" dirty="0" err="1">
                <a:solidFill>
                  <a:srgbClr val="003366"/>
                </a:solidFill>
              </a:rPr>
              <a:t>Università</a:t>
            </a:r>
            <a:r>
              <a:rPr lang="en-GB" altLang="en-US" sz="1400" dirty="0">
                <a:solidFill>
                  <a:srgbClr val="003366"/>
                </a:solidFill>
              </a:rPr>
              <a:t> </a:t>
            </a:r>
            <a:r>
              <a:rPr lang="en-GB" altLang="en-US" sz="1400" dirty="0" err="1">
                <a:solidFill>
                  <a:srgbClr val="003366"/>
                </a:solidFill>
              </a:rPr>
              <a:t>Degli</a:t>
            </a:r>
            <a:r>
              <a:rPr lang="en-GB" altLang="en-US" sz="1400" dirty="0">
                <a:solidFill>
                  <a:srgbClr val="003366"/>
                </a:solidFill>
              </a:rPr>
              <a:t> </a:t>
            </a:r>
            <a:r>
              <a:rPr lang="en-GB" altLang="en-US" sz="1400" dirty="0" err="1">
                <a:solidFill>
                  <a:srgbClr val="003366"/>
                </a:solidFill>
              </a:rPr>
              <a:t>Studi</a:t>
            </a:r>
            <a:r>
              <a:rPr lang="en-GB" altLang="en-US" sz="1400" dirty="0">
                <a:solidFill>
                  <a:srgbClr val="003366"/>
                </a:solidFill>
              </a:rPr>
              <a:t> di Trieste (I)</a:t>
            </a:r>
          </a:p>
          <a:p>
            <a:pPr lvl="2" eaLnBrk="1" hangingPunct="1"/>
            <a:r>
              <a:rPr lang="en-GB" altLang="en-US" sz="1400" dirty="0"/>
              <a:t>University of L´Aquila (I) </a:t>
            </a:r>
            <a:endParaRPr lang="cs-CZ" altLang="en-US" sz="1400" dirty="0">
              <a:solidFill>
                <a:srgbClr val="003366"/>
              </a:solidFill>
            </a:endParaRPr>
          </a:p>
          <a:p>
            <a:pPr lvl="2" eaLnBrk="1" hangingPunct="1"/>
            <a:r>
              <a:rPr lang="cs-CZ" altLang="en-US" sz="1400" dirty="0">
                <a:solidFill>
                  <a:srgbClr val="EB731F"/>
                </a:solidFill>
              </a:rPr>
              <a:t>University of Minho (PR)</a:t>
            </a:r>
            <a:endParaRPr lang="en-GB" altLang="en-US" sz="1400" dirty="0">
              <a:solidFill>
                <a:srgbClr val="EB731F"/>
              </a:solidFill>
            </a:endParaRPr>
          </a:p>
          <a:p>
            <a:pPr lvl="2" eaLnBrk="1" hangingPunct="1"/>
            <a:r>
              <a:rPr lang="en-GB" altLang="en-US" sz="1400" dirty="0">
                <a:solidFill>
                  <a:srgbClr val="003366"/>
                </a:solidFill>
              </a:rPr>
              <a:t>University of Stuttgart (D)</a:t>
            </a:r>
          </a:p>
          <a:p>
            <a:pPr lvl="2" eaLnBrk="1" hangingPunct="1"/>
            <a:r>
              <a:rPr lang="en-GB" altLang="en-US" sz="1400" dirty="0" err="1"/>
              <a:t>Fraunhofer</a:t>
            </a:r>
            <a:r>
              <a:rPr lang="en-GB" altLang="en-US" sz="1400" dirty="0"/>
              <a:t> Institute of Optics, Jena (D)  </a:t>
            </a:r>
            <a:endParaRPr lang="en-US" altLang="en-US" sz="1400" dirty="0"/>
          </a:p>
          <a:p>
            <a:pPr lvl="2" eaLnBrk="1" hangingPunct="1"/>
            <a:r>
              <a:rPr lang="en-GB" altLang="en-US" sz="1400" dirty="0"/>
              <a:t>University of the Basque Country (ES)</a:t>
            </a:r>
          </a:p>
          <a:p>
            <a:pPr lvl="2" eaLnBrk="1" hangingPunct="1"/>
            <a:endParaRPr lang="cs-CZ" altLang="en-US" sz="1400" dirty="0">
              <a:solidFill>
                <a:srgbClr val="003366"/>
              </a:solidFill>
            </a:endParaRPr>
          </a:p>
        </p:txBody>
      </p:sp>
      <p:sp>
        <p:nvSpPr>
          <p:cNvPr id="2" name="TextBox 1"/>
          <p:cNvSpPr txBox="1"/>
          <p:nvPr/>
        </p:nvSpPr>
        <p:spPr>
          <a:xfrm>
            <a:off x="2100580" y="652771"/>
            <a:ext cx="5626100" cy="707886"/>
          </a:xfrm>
          <a:prstGeom prst="rect">
            <a:avLst/>
          </a:prstGeom>
          <a:noFill/>
        </p:spPr>
        <p:txBody>
          <a:bodyPr wrap="square" rtlCol="0">
            <a:spAutoFit/>
          </a:bodyPr>
          <a:lstStyle/>
          <a:p>
            <a:pPr eaLnBrk="1" hangingPunct="1"/>
            <a:r>
              <a:rPr lang="cs-CZ" altLang="en-US" sz="2000" dirty="0">
                <a:solidFill>
                  <a:srgbClr val="003366"/>
                </a:solidFill>
                <a:latin typeface="Tahoma" panose="020B0604030504040204" pitchFamily="34" charset="0"/>
              </a:rPr>
              <a:t>Fyzikální inženýrství a nanotechnologie</a:t>
            </a:r>
          </a:p>
          <a:p>
            <a:pPr eaLnBrk="1" hangingPunct="1"/>
            <a:r>
              <a:rPr lang="cs-CZ" altLang="en-US" sz="2000" dirty="0">
                <a:solidFill>
                  <a:srgbClr val="003366"/>
                </a:solidFill>
                <a:latin typeface="Tahoma" panose="020B0604030504040204" pitchFamily="34" charset="0"/>
              </a:rPr>
              <a:t>(</a:t>
            </a:r>
            <a:r>
              <a:rPr lang="cs-CZ" altLang="en-US" sz="2000" dirty="0">
                <a:solidFill>
                  <a:srgbClr val="003366"/>
                </a:solidFill>
                <a:latin typeface="Tahoma" panose="020B0604030504040204" pitchFamily="34" charset="0"/>
                <a:cs typeface="Times New Roman" panose="02020603050405020304" pitchFamily="18" charset="0"/>
              </a:rPr>
              <a:t>bakalá</a:t>
            </a:r>
            <a:r>
              <a:rPr lang="cs-CZ" altLang="en-US" sz="2000" dirty="0">
                <a:solidFill>
                  <a:srgbClr val="003366"/>
                </a:solidFill>
                <a:latin typeface="Tahoma" panose="020B0604030504040204" pitchFamily="34" charset="0"/>
              </a:rPr>
              <a:t>ř</a:t>
            </a:r>
            <a:r>
              <a:rPr lang="cs-CZ" altLang="en-US" sz="2000" dirty="0">
                <a:solidFill>
                  <a:srgbClr val="003366"/>
                </a:solidFill>
                <a:latin typeface="Tahoma" panose="020B0604030504040204" pitchFamily="34" charset="0"/>
                <a:cs typeface="Times New Roman" panose="02020603050405020304" pitchFamily="18" charset="0"/>
              </a:rPr>
              <a:t>ské a navazující magisterské studium</a:t>
            </a:r>
            <a:r>
              <a:rPr lang="cs-CZ" altLang="en-US" sz="2000" dirty="0">
                <a:solidFill>
                  <a:srgbClr val="003366"/>
                </a:solidFill>
                <a:latin typeface="Tahoma" panose="020B0604030504040204" pitchFamily="34" charset="0"/>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3978" y="281940"/>
            <a:ext cx="1271241" cy="1055370"/>
          </a:xfrm>
          <a:prstGeom prst="rect">
            <a:avLst/>
          </a:prstGeom>
        </p:spPr>
      </p:pic>
      <p:pic>
        <p:nvPicPr>
          <p:cNvPr id="19"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53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7383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Grp="1" noChangeArrowheads="1"/>
          </p:cNvSpPr>
          <p:nvPr>
            <p:ph type="title"/>
          </p:nvPr>
        </p:nvSpPr>
        <p:spPr>
          <a:xfrm>
            <a:off x="374650" y="307643"/>
            <a:ext cx="8521700" cy="536575"/>
          </a:xfrm>
        </p:spPr>
        <p:txBody>
          <a:bodyPr/>
          <a:lstStyle/>
          <a:p>
            <a:pPr algn="ctr" eaLnBrk="1" hangingPunct="1"/>
            <a:r>
              <a:rPr lang="cs-CZ" altLang="en-US" sz="2400" dirty="0"/>
              <a:t>F</a:t>
            </a:r>
            <a:r>
              <a:rPr lang="cs-CZ" altLang="en-US" sz="2400" dirty="0" smtClean="0"/>
              <a:t>inance – jsou nezbytně nutné?</a:t>
            </a:r>
            <a:endParaRPr lang="en-US" altLang="en-US" sz="2400" dirty="0" smtClean="0"/>
          </a:p>
        </p:txBody>
      </p:sp>
      <p:pic>
        <p:nvPicPr>
          <p:cNvPr id="6" name="Picture 4" descr="http://lma.unizar.es/wp-content/uploads/2014/11/TitanCub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521" y="4724153"/>
            <a:ext cx="1140080" cy="193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360967" y="1430627"/>
            <a:ext cx="1319645" cy="989734"/>
          </a:xfrm>
          <a:prstGeom prst="rect">
            <a:avLst/>
          </a:prstGeom>
        </p:spPr>
      </p:pic>
      <p:sp>
        <p:nvSpPr>
          <p:cNvPr id="4" name="TextBox 3"/>
          <p:cNvSpPr txBox="1"/>
          <p:nvPr/>
        </p:nvSpPr>
        <p:spPr bwMode="auto">
          <a:xfrm>
            <a:off x="1288010" y="1054053"/>
            <a:ext cx="1616149" cy="2492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kumimoji="0" lang="cs-CZ" i="0" u="none" strike="noStrike" kern="0" cap="none" spc="0" normalizeH="0" baseline="0" noProof="0" dirty="0" smtClean="0">
                <a:ln>
                  <a:noFill/>
                </a:ln>
                <a:effectLst/>
                <a:uLnTx/>
                <a:uFillTx/>
                <a:latin typeface="+mj-lt"/>
                <a:ea typeface="+mj-ea"/>
                <a:cs typeface="+mj-cs"/>
              </a:rPr>
              <a:t>AFM mikroskop</a:t>
            </a:r>
            <a:endParaRPr kumimoji="0" lang="en-GB" i="0" u="none" strike="noStrike" kern="0" cap="none" spc="0" normalizeH="0" baseline="0" noProof="0" dirty="0" smtClean="0">
              <a:ln>
                <a:noFill/>
              </a:ln>
              <a:effectLst/>
              <a:uLnTx/>
              <a:uFillTx/>
              <a:latin typeface="+mj-lt"/>
              <a:ea typeface="+mj-ea"/>
              <a:cs typeface="+mj-cs"/>
            </a:endParaRPr>
          </a:p>
        </p:txBody>
      </p:sp>
      <p:sp>
        <p:nvSpPr>
          <p:cNvPr id="9" name="TextBox 8"/>
          <p:cNvSpPr txBox="1"/>
          <p:nvPr/>
        </p:nvSpPr>
        <p:spPr bwMode="auto">
          <a:xfrm>
            <a:off x="797587" y="4872939"/>
            <a:ext cx="1616149" cy="2492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kumimoji="0" lang="cs-CZ" i="0" u="none" strike="noStrike" kern="0" cap="none" spc="0" normalizeH="0" baseline="0" noProof="0" dirty="0" smtClean="0">
                <a:ln>
                  <a:noFill/>
                </a:ln>
                <a:effectLst/>
                <a:uLnTx/>
                <a:uFillTx/>
                <a:latin typeface="+mj-lt"/>
                <a:ea typeface="+mj-ea"/>
                <a:cs typeface="+mj-cs"/>
              </a:rPr>
              <a:t>HR TEM</a:t>
            </a:r>
            <a:endParaRPr kumimoji="0" lang="en-GB" i="0" u="none" strike="noStrike" kern="0" cap="none" spc="0" normalizeH="0" baseline="0" noProof="0" dirty="0" smtClean="0">
              <a:ln>
                <a:noFill/>
              </a:ln>
              <a:effectLst/>
              <a:uLnTx/>
              <a:uFillTx/>
              <a:latin typeface="+mj-lt"/>
              <a:ea typeface="+mj-ea"/>
              <a:cs typeface="+mj-cs"/>
            </a:endParaRPr>
          </a:p>
        </p:txBody>
      </p:sp>
      <p:sp>
        <p:nvSpPr>
          <p:cNvPr id="7" name="TextBox 6"/>
          <p:cNvSpPr txBox="1"/>
          <p:nvPr/>
        </p:nvSpPr>
        <p:spPr bwMode="auto">
          <a:xfrm>
            <a:off x="4763386" y="1562986"/>
            <a:ext cx="1010093" cy="2769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kumimoji="0" lang="cs-CZ" sz="2000" i="0" u="none" strike="noStrike" kern="0" cap="none" spc="0" normalizeH="0" baseline="0" noProof="0" dirty="0" smtClean="0">
                <a:ln>
                  <a:noFill/>
                </a:ln>
                <a:solidFill>
                  <a:srgbClr val="7AC143"/>
                </a:solidFill>
                <a:effectLst/>
                <a:uLnTx/>
                <a:uFillTx/>
                <a:latin typeface="+mj-lt"/>
                <a:ea typeface="+mj-ea"/>
                <a:cs typeface="+mj-cs"/>
              </a:rPr>
              <a:t>Cena:</a:t>
            </a:r>
            <a:endParaRPr kumimoji="0" lang="en-GB" sz="2000" i="0" u="none" strike="noStrike" kern="0" cap="none" spc="0" normalizeH="0" baseline="0" noProof="0" dirty="0" smtClean="0">
              <a:ln>
                <a:noFill/>
              </a:ln>
              <a:solidFill>
                <a:srgbClr val="7AC143"/>
              </a:solidFill>
              <a:effectLst/>
              <a:uLnTx/>
              <a:uFillTx/>
              <a:latin typeface="+mj-lt"/>
              <a:ea typeface="+mj-ea"/>
              <a:cs typeface="+mj-cs"/>
            </a:endParaRPr>
          </a:p>
        </p:txBody>
      </p:sp>
      <p:sp>
        <p:nvSpPr>
          <p:cNvPr id="11" name="TextBox 10"/>
          <p:cNvSpPr txBox="1"/>
          <p:nvPr/>
        </p:nvSpPr>
        <p:spPr bwMode="auto">
          <a:xfrm>
            <a:off x="4763385" y="3282946"/>
            <a:ext cx="1010093" cy="2769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kumimoji="0" lang="cs-CZ" sz="2000" i="0" u="none" strike="noStrike" kern="0" cap="none" spc="0" normalizeH="0" baseline="0" noProof="0" dirty="0" smtClean="0">
                <a:ln>
                  <a:noFill/>
                </a:ln>
                <a:solidFill>
                  <a:srgbClr val="7AC143"/>
                </a:solidFill>
                <a:effectLst/>
                <a:uLnTx/>
                <a:uFillTx/>
                <a:latin typeface="+mj-lt"/>
                <a:ea typeface="+mj-ea"/>
                <a:cs typeface="+mj-cs"/>
              </a:rPr>
              <a:t>Cena:</a:t>
            </a:r>
            <a:endParaRPr kumimoji="0" lang="en-GB" sz="2000" i="0" u="none" strike="noStrike" kern="0" cap="none" spc="0" normalizeH="0" baseline="0" noProof="0" dirty="0" smtClean="0">
              <a:ln>
                <a:noFill/>
              </a:ln>
              <a:solidFill>
                <a:srgbClr val="7AC143"/>
              </a:solidFill>
              <a:effectLst/>
              <a:uLnTx/>
              <a:uFillTx/>
              <a:latin typeface="+mj-lt"/>
              <a:ea typeface="+mj-ea"/>
              <a:cs typeface="+mj-cs"/>
            </a:endParaRPr>
          </a:p>
        </p:txBody>
      </p:sp>
      <p:sp>
        <p:nvSpPr>
          <p:cNvPr id="12" name="TextBox 11"/>
          <p:cNvSpPr txBox="1"/>
          <p:nvPr/>
        </p:nvSpPr>
        <p:spPr bwMode="auto">
          <a:xfrm>
            <a:off x="5018568" y="5279907"/>
            <a:ext cx="1010093" cy="2769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kumimoji="0" lang="cs-CZ" sz="2000" i="0" u="none" strike="noStrike" kern="0" cap="none" spc="0" normalizeH="0" baseline="0" noProof="0" dirty="0" smtClean="0">
                <a:ln>
                  <a:noFill/>
                </a:ln>
                <a:solidFill>
                  <a:srgbClr val="7AC143"/>
                </a:solidFill>
                <a:effectLst/>
                <a:uLnTx/>
                <a:uFillTx/>
                <a:latin typeface="+mj-lt"/>
                <a:ea typeface="+mj-ea"/>
                <a:cs typeface="+mj-cs"/>
              </a:rPr>
              <a:t>Cena:</a:t>
            </a:r>
            <a:endParaRPr kumimoji="0" lang="en-GB" sz="2000" i="0" u="none" strike="noStrike" kern="0" cap="none" spc="0" normalizeH="0" baseline="0" noProof="0" dirty="0" smtClean="0">
              <a:ln>
                <a:noFill/>
              </a:ln>
              <a:solidFill>
                <a:srgbClr val="7AC143"/>
              </a:solidFill>
              <a:effectLst/>
              <a:uLnTx/>
              <a:uFillTx/>
              <a:latin typeface="+mj-lt"/>
              <a:ea typeface="+mj-ea"/>
              <a:cs typeface="+mj-cs"/>
            </a:endParaRPr>
          </a:p>
        </p:txBody>
      </p:sp>
      <p:pic>
        <p:nvPicPr>
          <p:cNvPr id="8" name="Picture 7"/>
          <p:cNvPicPr>
            <a:picLocks noChangeAspect="1"/>
          </p:cNvPicPr>
          <p:nvPr/>
        </p:nvPicPr>
        <p:blipFill>
          <a:blip r:embed="rId4"/>
          <a:stretch>
            <a:fillRect/>
          </a:stretch>
        </p:blipFill>
        <p:spPr>
          <a:xfrm>
            <a:off x="905208" y="2963846"/>
            <a:ext cx="2231161" cy="1490258"/>
          </a:xfrm>
          <a:prstGeom prst="rect">
            <a:avLst/>
          </a:prstGeom>
        </p:spPr>
      </p:pic>
      <p:sp>
        <p:nvSpPr>
          <p:cNvPr id="15" name="TextBox 14"/>
          <p:cNvSpPr txBox="1"/>
          <p:nvPr/>
        </p:nvSpPr>
        <p:spPr bwMode="auto">
          <a:xfrm>
            <a:off x="1395475" y="2659536"/>
            <a:ext cx="1616149" cy="2492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lang="cs-CZ" kern="0" dirty="0" smtClean="0">
                <a:latin typeface="+mj-lt"/>
                <a:ea typeface="+mj-ea"/>
                <a:cs typeface="+mj-cs"/>
              </a:rPr>
              <a:t>NanoS</a:t>
            </a:r>
            <a:r>
              <a:rPr kumimoji="0" lang="cs-CZ" i="0" u="none" strike="noStrike" kern="0" cap="none" spc="0" normalizeH="0" baseline="0" noProof="0" dirty="0" smtClean="0">
                <a:ln>
                  <a:noFill/>
                </a:ln>
                <a:effectLst/>
                <a:uLnTx/>
                <a:uFillTx/>
                <a:latin typeface="+mj-lt"/>
                <a:ea typeface="+mj-ea"/>
                <a:cs typeface="+mj-cs"/>
              </a:rPr>
              <a:t>am</a:t>
            </a:r>
            <a:endParaRPr kumimoji="0" lang="en-GB" i="0" u="none" strike="noStrike" kern="0" cap="none" spc="0" normalizeH="0" baseline="0" noProof="0" dirty="0" smtClean="0">
              <a:ln>
                <a:noFill/>
              </a:ln>
              <a:effectLst/>
              <a:uLnTx/>
              <a:uFillTx/>
              <a:latin typeface="+mj-lt"/>
              <a:ea typeface="+mj-ea"/>
              <a:cs typeface="+mj-cs"/>
            </a:endParaRPr>
          </a:p>
        </p:txBody>
      </p:sp>
      <p:sp>
        <p:nvSpPr>
          <p:cNvPr id="13" name="TextBox 12"/>
          <p:cNvSpPr txBox="1"/>
          <p:nvPr/>
        </p:nvSpPr>
        <p:spPr bwMode="auto">
          <a:xfrm>
            <a:off x="4635500" y="1938932"/>
            <a:ext cx="1626782" cy="2492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kumimoji="0" lang="cs-CZ" i="0" u="none" strike="noStrike" kern="0" cap="none" spc="0" normalizeH="0" baseline="0" noProof="0" dirty="0" smtClean="0">
                <a:ln>
                  <a:noFill/>
                </a:ln>
                <a:effectLst/>
                <a:uLnTx/>
                <a:uFillTx/>
                <a:latin typeface="+mj-lt"/>
                <a:ea typeface="+mj-ea"/>
                <a:cs typeface="+mj-cs"/>
              </a:rPr>
              <a:t>10 mil.</a:t>
            </a:r>
            <a:r>
              <a:rPr kumimoji="0" lang="cs-CZ" i="0" u="none" strike="noStrike" kern="0" cap="none" spc="0" normalizeH="0" noProof="0" dirty="0" smtClean="0">
                <a:ln>
                  <a:noFill/>
                </a:ln>
                <a:effectLst/>
                <a:uLnTx/>
                <a:uFillTx/>
                <a:latin typeface="+mj-lt"/>
                <a:ea typeface="+mj-ea"/>
                <a:cs typeface="+mj-cs"/>
              </a:rPr>
              <a:t> </a:t>
            </a:r>
            <a:r>
              <a:rPr lang="cs-CZ" kern="0" dirty="0" smtClean="0">
                <a:latin typeface="+mj-lt"/>
                <a:ea typeface="+mj-ea"/>
                <a:cs typeface="+mj-cs"/>
              </a:rPr>
              <a:t>Kč</a:t>
            </a:r>
            <a:endParaRPr kumimoji="0" lang="en-GB" i="0" u="none" strike="noStrike" kern="0" cap="none" spc="0" normalizeH="0" baseline="0" noProof="0" dirty="0" smtClean="0">
              <a:ln>
                <a:noFill/>
              </a:ln>
              <a:effectLst/>
              <a:uLnTx/>
              <a:uFillTx/>
              <a:latin typeface="+mj-lt"/>
              <a:ea typeface="+mj-ea"/>
              <a:cs typeface="+mj-cs"/>
            </a:endParaRPr>
          </a:p>
        </p:txBody>
      </p:sp>
      <p:sp>
        <p:nvSpPr>
          <p:cNvPr id="17" name="TextBox 16"/>
          <p:cNvSpPr txBox="1"/>
          <p:nvPr/>
        </p:nvSpPr>
        <p:spPr bwMode="auto">
          <a:xfrm>
            <a:off x="4635500" y="3677942"/>
            <a:ext cx="1626782" cy="2492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kumimoji="0" lang="cs-CZ" i="0" u="none" strike="noStrike" kern="0" cap="none" spc="0" normalizeH="0" baseline="0" noProof="0" dirty="0" smtClean="0">
                <a:ln>
                  <a:noFill/>
                </a:ln>
                <a:effectLst/>
                <a:uLnTx/>
                <a:uFillTx/>
                <a:latin typeface="+mj-lt"/>
                <a:ea typeface="+mj-ea"/>
                <a:cs typeface="+mj-cs"/>
              </a:rPr>
              <a:t>40 mil.</a:t>
            </a:r>
            <a:r>
              <a:rPr kumimoji="0" lang="cs-CZ" i="0" u="none" strike="noStrike" kern="0" cap="none" spc="0" normalizeH="0" noProof="0" dirty="0" smtClean="0">
                <a:ln>
                  <a:noFill/>
                </a:ln>
                <a:effectLst/>
                <a:uLnTx/>
                <a:uFillTx/>
                <a:latin typeface="+mj-lt"/>
                <a:ea typeface="+mj-ea"/>
                <a:cs typeface="+mj-cs"/>
              </a:rPr>
              <a:t> </a:t>
            </a:r>
            <a:r>
              <a:rPr lang="cs-CZ" kern="0" dirty="0" smtClean="0">
                <a:latin typeface="+mj-lt"/>
                <a:ea typeface="+mj-ea"/>
                <a:cs typeface="+mj-cs"/>
              </a:rPr>
              <a:t>Kč</a:t>
            </a:r>
            <a:endParaRPr kumimoji="0" lang="en-GB" i="0" u="none" strike="noStrike" kern="0" cap="none" spc="0" normalizeH="0" baseline="0" noProof="0" dirty="0" smtClean="0">
              <a:ln>
                <a:noFill/>
              </a:ln>
              <a:effectLst/>
              <a:uLnTx/>
              <a:uFillTx/>
              <a:latin typeface="+mj-lt"/>
              <a:ea typeface="+mj-ea"/>
              <a:cs typeface="+mj-cs"/>
            </a:endParaRPr>
          </a:p>
        </p:txBody>
      </p:sp>
      <p:sp>
        <p:nvSpPr>
          <p:cNvPr id="18" name="TextBox 17"/>
          <p:cNvSpPr txBox="1"/>
          <p:nvPr/>
        </p:nvSpPr>
        <p:spPr bwMode="auto">
          <a:xfrm>
            <a:off x="4710223" y="5850528"/>
            <a:ext cx="1626782" cy="2492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lang="cs-CZ" kern="0" dirty="0" smtClean="0">
                <a:latin typeface="+mj-lt"/>
                <a:ea typeface="+mj-ea"/>
                <a:cs typeface="+mj-cs"/>
              </a:rPr>
              <a:t>160</a:t>
            </a:r>
            <a:r>
              <a:rPr kumimoji="0" lang="cs-CZ" i="0" u="none" strike="noStrike" kern="0" cap="none" spc="0" normalizeH="0" baseline="0" noProof="0" dirty="0" smtClean="0">
                <a:ln>
                  <a:noFill/>
                </a:ln>
                <a:effectLst/>
                <a:uLnTx/>
                <a:uFillTx/>
                <a:latin typeface="+mj-lt"/>
                <a:ea typeface="+mj-ea"/>
                <a:cs typeface="+mj-cs"/>
              </a:rPr>
              <a:t> mil.</a:t>
            </a:r>
            <a:r>
              <a:rPr kumimoji="0" lang="cs-CZ" i="0" u="none" strike="noStrike" kern="0" cap="none" spc="0" normalizeH="0" noProof="0" dirty="0" smtClean="0">
                <a:ln>
                  <a:noFill/>
                </a:ln>
                <a:effectLst/>
                <a:uLnTx/>
                <a:uFillTx/>
                <a:latin typeface="+mj-lt"/>
                <a:ea typeface="+mj-ea"/>
                <a:cs typeface="+mj-cs"/>
              </a:rPr>
              <a:t> </a:t>
            </a:r>
            <a:r>
              <a:rPr lang="cs-CZ" kern="0" dirty="0" smtClean="0">
                <a:latin typeface="+mj-lt"/>
                <a:ea typeface="+mj-ea"/>
                <a:cs typeface="+mj-cs"/>
              </a:rPr>
              <a:t>Kč</a:t>
            </a:r>
            <a:endParaRPr kumimoji="0" lang="en-GB" i="0" u="none" strike="noStrike" kern="0" cap="none" spc="0" normalizeH="0" baseline="0" noProof="0" dirty="0" smtClean="0">
              <a:ln>
                <a:noFill/>
              </a:ln>
              <a:effectLst/>
              <a:uLnTx/>
              <a:uFillTx/>
              <a:latin typeface="+mj-lt"/>
              <a:ea typeface="+mj-ea"/>
              <a:cs typeface="+mj-cs"/>
            </a:endParaRPr>
          </a:p>
        </p:txBody>
      </p:sp>
      <p:pic>
        <p:nvPicPr>
          <p:cNvPr id="19"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a:xfrm>
            <a:off x="1549400" y="434975"/>
            <a:ext cx="6029325" cy="963613"/>
          </a:xfrm>
        </p:spPr>
        <p:txBody>
          <a:bodyPr/>
          <a:lstStyle/>
          <a:p>
            <a:pPr algn="ctr" eaLnBrk="1" hangingPunct="1">
              <a:lnSpc>
                <a:spcPct val="150000"/>
              </a:lnSpc>
              <a:spcBef>
                <a:spcPts val="0"/>
              </a:spcBef>
              <a:defRPr/>
            </a:pPr>
            <a:r>
              <a:rPr lang="en-GB" altLang="cs-CZ" sz="2400" dirty="0" smtClean="0">
                <a:ea typeface="ＭＳ Ｐゴシック" charset="-128"/>
              </a:rPr>
              <a:t>CEITEC </a:t>
            </a:r>
            <a:r>
              <a:rPr lang="cs-CZ" altLang="cs-CZ" sz="2400" dirty="0" smtClean="0">
                <a:ea typeface="ＭＳ Ｐゴシック" charset="-128"/>
              </a:rPr>
              <a:t>NANO </a:t>
            </a:r>
            <a:r>
              <a:rPr lang="cs-CZ" altLang="cs-CZ" sz="2400" dirty="0" smtClean="0">
                <a:ea typeface="ＭＳ Ｐゴシック" charset="-128"/>
              </a:rPr>
              <a:t>výzkumná infrastruktura                        </a:t>
            </a:r>
            <a:r>
              <a:rPr lang="en-US" altLang="cs-CZ" sz="2400" dirty="0" smtClean="0">
                <a:ea typeface="ＭＳ Ｐゴシック" charset="-128"/>
              </a:rPr>
              <a:t/>
            </a:r>
            <a:br>
              <a:rPr lang="en-US" altLang="cs-CZ" sz="2400" dirty="0" smtClean="0">
                <a:ea typeface="ＭＳ Ｐゴシック" charset="-128"/>
              </a:rPr>
            </a:br>
            <a:r>
              <a:rPr lang="cs-CZ" altLang="cs-CZ" sz="2000" dirty="0" smtClean="0">
                <a:ea typeface="ＭＳ Ｐゴシック" charset="-128"/>
              </a:rPr>
              <a:t>(</a:t>
            </a:r>
            <a:r>
              <a:rPr lang="cs-CZ" altLang="cs-CZ" sz="2000" dirty="0" smtClean="0">
                <a:ea typeface="ＭＳ Ｐゴシック" charset="-128"/>
              </a:rPr>
              <a:t>VUT Brno</a:t>
            </a:r>
            <a:r>
              <a:rPr lang="cs-CZ" altLang="cs-CZ" sz="2000" dirty="0" smtClean="0">
                <a:ea typeface="ＭＳ Ｐゴシック" charset="-128"/>
              </a:rPr>
              <a:t> </a:t>
            </a:r>
            <a:r>
              <a:rPr lang="cs-CZ" altLang="cs-CZ" sz="2000" dirty="0" smtClean="0">
                <a:ea typeface="ＭＳ Ｐゴシック" charset="-128"/>
              </a:rPr>
              <a:t>+ </a:t>
            </a:r>
            <a:r>
              <a:rPr lang="cs-CZ" altLang="cs-CZ" sz="2000" dirty="0" smtClean="0">
                <a:ea typeface="ＭＳ Ｐゴシック" charset="-128"/>
              </a:rPr>
              <a:t>Masarykova Univerzita)</a:t>
            </a:r>
            <a:r>
              <a:rPr lang="cs-CZ" altLang="cs-CZ" sz="2000" dirty="0" smtClean="0">
                <a:ea typeface="ＭＳ Ｐゴシック" charset="-128"/>
              </a:rPr>
              <a:t/>
            </a:r>
            <a:br>
              <a:rPr lang="cs-CZ" altLang="cs-CZ" sz="2000" dirty="0" smtClean="0">
                <a:ea typeface="ＭＳ Ｐゴシック" charset="-128"/>
              </a:rPr>
            </a:br>
            <a:endParaRPr lang="en-US" sz="2000" b="1" dirty="0" smtClean="0">
              <a:effectLst>
                <a:outerShdw blurRad="38100" dist="38100" dir="2700000" algn="tl">
                  <a:srgbClr val="000000">
                    <a:alpha val="43137"/>
                  </a:srgbClr>
                </a:outerShdw>
              </a:effectLst>
            </a:endParaRPr>
          </a:p>
        </p:txBody>
      </p:sp>
      <p:pic>
        <p:nvPicPr>
          <p:cNvPr id="6" name="Picture 10" descr="Laboratoře v areálu Kampusu Vysokého učení technického v Brně Pod Palackého Vrchem"/>
          <p:cNvPicPr>
            <a:picLocks noChangeAspect="1" noChangeArrowheads="1"/>
          </p:cNvPicPr>
          <p:nvPr/>
        </p:nvPicPr>
        <p:blipFill>
          <a:blip r:embed="rId3" cstate="print"/>
          <a:srcRect/>
          <a:stretch>
            <a:fillRect/>
          </a:stretch>
        </p:blipFill>
        <p:spPr bwMode="auto">
          <a:xfrm>
            <a:off x="788483" y="2523275"/>
            <a:ext cx="4032492" cy="2419495"/>
          </a:xfrm>
          <a:prstGeom prst="rect">
            <a:avLst/>
          </a:prstGeom>
          <a:noFill/>
          <a:ln w="9525">
            <a:noFill/>
            <a:miter lim="800000"/>
            <a:headEnd/>
            <a:tailEnd/>
          </a:ln>
          <a:effectLst>
            <a:softEdge rad="112500"/>
          </a:effectLst>
        </p:spPr>
      </p:pic>
      <p:sp>
        <p:nvSpPr>
          <p:cNvPr id="7" name="Oval 6"/>
          <p:cNvSpPr/>
          <p:nvPr/>
        </p:nvSpPr>
        <p:spPr>
          <a:xfrm>
            <a:off x="2967038" y="2497138"/>
            <a:ext cx="1066800" cy="838200"/>
          </a:xfrm>
          <a:prstGeom prst="ellipse">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188" name="TextBox 9"/>
          <p:cNvSpPr txBox="1">
            <a:spLocks noChangeArrowheads="1"/>
          </p:cNvSpPr>
          <p:nvPr/>
        </p:nvSpPr>
        <p:spPr bwMode="auto">
          <a:xfrm>
            <a:off x="5707063" y="5464175"/>
            <a:ext cx="2393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lgn="ctr">
              <a:spcBef>
                <a:spcPct val="0"/>
              </a:spcBef>
              <a:buClrTx/>
              <a:buSzTx/>
              <a:buFontTx/>
              <a:buNone/>
            </a:pPr>
            <a:r>
              <a:rPr lang="en-US" altLang="en-US" sz="1400">
                <a:solidFill>
                  <a:srgbClr val="000000"/>
                </a:solidFill>
              </a:rPr>
              <a:t>201</a:t>
            </a:r>
            <a:r>
              <a:rPr lang="cs-CZ" altLang="en-US" sz="1400">
                <a:solidFill>
                  <a:srgbClr val="000000"/>
                </a:solidFill>
              </a:rPr>
              <a:t>6</a:t>
            </a:r>
          </a:p>
        </p:txBody>
      </p:sp>
      <p:pic>
        <p:nvPicPr>
          <p:cNvPr id="93189" name="Picture 2" descr="Budova CEITEC V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213" y="2449513"/>
            <a:ext cx="3616325"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6211888" y="2789238"/>
            <a:ext cx="1066800" cy="838200"/>
          </a:xfrm>
          <a:prstGeom prst="ellipse">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extBox 1"/>
          <p:cNvSpPr txBox="1"/>
          <p:nvPr/>
        </p:nvSpPr>
        <p:spPr bwMode="auto">
          <a:xfrm>
            <a:off x="1549400" y="1874838"/>
            <a:ext cx="6680200" cy="276999"/>
          </a:xfrm>
          <a:prstGeom prst="rect">
            <a:avLst/>
          </a:prstGeom>
          <a:noFill/>
          <a:ln w="9525">
            <a:noFill/>
            <a:miter lim="800000"/>
            <a:headEnd/>
            <a:tailEnd/>
          </a:ln>
        </p:spPr>
        <p:txBody>
          <a:bodyPr wrap="square" lIns="0" tIns="0" rIns="0" bIns="0">
            <a:spAutoFit/>
          </a:bodyPr>
          <a:lstStyle/>
          <a:p>
            <a:pPr>
              <a:lnSpc>
                <a:spcPct val="90000"/>
              </a:lnSpc>
              <a:defRPr/>
            </a:pPr>
            <a:r>
              <a:rPr lang="en-US" sz="2000" kern="0" dirty="0" smtClean="0">
                <a:solidFill>
                  <a:schemeClr val="accent4"/>
                </a:solidFill>
                <a:latin typeface="+mj-lt"/>
                <a:ea typeface="+mj-ea"/>
                <a:cs typeface="+mj-cs"/>
              </a:rPr>
              <a:t>O</a:t>
            </a:r>
            <a:r>
              <a:rPr lang="cs-CZ" sz="2000" kern="0" dirty="0" smtClean="0">
                <a:solidFill>
                  <a:schemeClr val="accent4"/>
                </a:solidFill>
                <a:latin typeface="+mj-lt"/>
                <a:ea typeface="+mj-ea"/>
                <a:cs typeface="+mj-cs"/>
              </a:rPr>
              <a:t>tevřené sdílené</a:t>
            </a:r>
            <a:r>
              <a:rPr lang="en-US" sz="2000" kern="0" dirty="0" smtClean="0">
                <a:solidFill>
                  <a:schemeClr val="accent4"/>
                </a:solidFill>
                <a:latin typeface="+mj-lt"/>
                <a:ea typeface="+mj-ea"/>
                <a:cs typeface="+mj-cs"/>
              </a:rPr>
              <a:t> </a:t>
            </a:r>
            <a:r>
              <a:rPr lang="cs-CZ" sz="2000" kern="0" dirty="0" smtClean="0">
                <a:solidFill>
                  <a:schemeClr val="accent4"/>
                </a:solidFill>
                <a:latin typeface="+mj-lt"/>
                <a:ea typeface="+mj-ea"/>
                <a:cs typeface="+mj-cs"/>
              </a:rPr>
              <a:t>zařízení</a:t>
            </a:r>
            <a:r>
              <a:rPr lang="en-US" sz="2000" kern="0" dirty="0" smtClean="0">
                <a:solidFill>
                  <a:schemeClr val="accent4"/>
                </a:solidFill>
                <a:latin typeface="+mj-lt"/>
                <a:ea typeface="+mj-ea"/>
                <a:cs typeface="+mj-cs"/>
              </a:rPr>
              <a:t> </a:t>
            </a:r>
            <a:r>
              <a:rPr lang="en-US" sz="2000" kern="0" dirty="0">
                <a:solidFill>
                  <a:schemeClr val="accent4"/>
                </a:solidFill>
                <a:latin typeface="+mj-lt"/>
                <a:ea typeface="+mj-ea"/>
                <a:cs typeface="+mj-cs"/>
              </a:rPr>
              <a:t>– </a:t>
            </a:r>
            <a:r>
              <a:rPr lang="cs-CZ" sz="2000" kern="0" dirty="0" smtClean="0">
                <a:solidFill>
                  <a:schemeClr val="accent4"/>
                </a:solidFill>
                <a:latin typeface="+mj-lt"/>
                <a:ea typeface="+mj-ea"/>
                <a:cs typeface="+mj-cs"/>
              </a:rPr>
              <a:t>od roku </a:t>
            </a:r>
            <a:r>
              <a:rPr lang="en-US" sz="2000" kern="0" dirty="0" smtClean="0">
                <a:solidFill>
                  <a:schemeClr val="accent4"/>
                </a:solidFill>
                <a:latin typeface="+mj-lt"/>
                <a:ea typeface="+mj-ea"/>
                <a:cs typeface="+mj-cs"/>
              </a:rPr>
              <a:t>2016 </a:t>
            </a:r>
            <a:r>
              <a:rPr lang="cs-CZ" sz="2000" kern="0" dirty="0" smtClean="0">
                <a:solidFill>
                  <a:schemeClr val="accent4"/>
                </a:solidFill>
                <a:latin typeface="+mj-lt"/>
                <a:ea typeface="+mj-ea"/>
                <a:cs typeface="+mj-cs"/>
              </a:rPr>
              <a:t>v plném provozu </a:t>
            </a:r>
            <a:endParaRPr lang="en-GB" sz="2000" kern="0" dirty="0">
              <a:solidFill>
                <a:schemeClr val="accent4"/>
              </a:solidFill>
              <a:latin typeface="+mj-lt"/>
              <a:ea typeface="+mj-ea"/>
              <a:cs typeface="+mj-cs"/>
            </a:endParaRPr>
          </a:p>
        </p:txBody>
      </p:sp>
      <p:pic>
        <p:nvPicPr>
          <p:cNvPr id="9"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27038" y="200026"/>
            <a:ext cx="8274050" cy="586784"/>
          </a:xfrm>
        </p:spPr>
        <p:txBody>
          <a:bodyPr/>
          <a:lstStyle/>
          <a:p>
            <a:r>
              <a:rPr lang="en-GB" altLang="en-US" sz="2400" dirty="0">
                <a:ea typeface="MS PGothic" charset="-128"/>
              </a:rPr>
              <a:t>CEITEC </a:t>
            </a:r>
            <a:r>
              <a:rPr lang="cs-CZ" altLang="en-US" sz="2400" dirty="0" smtClean="0">
                <a:ea typeface="MS PGothic" charset="-128"/>
              </a:rPr>
              <a:t>V</a:t>
            </a:r>
            <a:r>
              <a:rPr lang="en-GB" altLang="en-US" sz="2400" dirty="0" smtClean="0">
                <a:ea typeface="MS PGothic" charset="-128"/>
              </a:rPr>
              <a:t>UT </a:t>
            </a:r>
            <a:r>
              <a:rPr lang="en-GB" altLang="en-US" sz="2400" dirty="0">
                <a:ea typeface="MS PGothic" charset="-128"/>
              </a:rPr>
              <a:t>– </a:t>
            </a:r>
            <a:r>
              <a:rPr lang="en-GB" altLang="en-US" sz="2400" dirty="0" smtClean="0">
                <a:ea typeface="MS PGothic" charset="-128"/>
              </a:rPr>
              <a:t>Fa</a:t>
            </a:r>
            <a:r>
              <a:rPr lang="cs-CZ" altLang="en-US" sz="2400" dirty="0" smtClean="0">
                <a:ea typeface="MS PGothic" charset="-128"/>
              </a:rPr>
              <a:t>kta</a:t>
            </a:r>
            <a:r>
              <a:rPr lang="en-GB" altLang="en-US" sz="2400" dirty="0" smtClean="0">
                <a:ea typeface="MS PGothic" charset="-128"/>
              </a:rPr>
              <a:t> </a:t>
            </a:r>
            <a:r>
              <a:rPr lang="en-GB" altLang="en-US" sz="2400" dirty="0">
                <a:ea typeface="MS PGothic" charset="-128"/>
              </a:rPr>
              <a:t>&amp; </a:t>
            </a:r>
            <a:r>
              <a:rPr lang="cs-CZ" altLang="en-US" sz="2400" dirty="0" smtClean="0">
                <a:ea typeface="MS PGothic" charset="-128"/>
              </a:rPr>
              <a:t>č</a:t>
            </a:r>
            <a:r>
              <a:rPr lang="cs-CZ" altLang="en-US" sz="2400" dirty="0" smtClean="0">
                <a:ea typeface="MS PGothic" charset="-128"/>
              </a:rPr>
              <a:t>ísla</a:t>
            </a:r>
            <a:endParaRPr lang="en-US" altLang="en-US" sz="2400" dirty="0">
              <a:ea typeface="MS PGothic" charset="-128"/>
            </a:endParaRPr>
          </a:p>
        </p:txBody>
      </p:sp>
      <p:sp>
        <p:nvSpPr>
          <p:cNvPr id="4" name="Zástupný symbol pro obsah 2"/>
          <p:cNvSpPr>
            <a:spLocks noGrp="1"/>
          </p:cNvSpPr>
          <p:nvPr>
            <p:ph idx="1"/>
          </p:nvPr>
        </p:nvSpPr>
        <p:spPr>
          <a:xfrm>
            <a:off x="365125" y="1019175"/>
            <a:ext cx="8540750" cy="5181600"/>
          </a:xfrm>
        </p:spPr>
        <p:txBody>
          <a:bodyPr/>
          <a:lstStyle/>
          <a:p>
            <a:pPr eaLnBrk="1" hangingPunct="1">
              <a:lnSpc>
                <a:spcPct val="90000"/>
              </a:lnSpc>
              <a:spcBef>
                <a:spcPct val="0"/>
              </a:spcBef>
              <a:spcAft>
                <a:spcPct val="40000"/>
              </a:spcAft>
              <a:buSzPct val="65000"/>
              <a:buFont typeface="Wingdings" pitchFamily="2" charset="2"/>
              <a:buNone/>
              <a:defRPr/>
            </a:pPr>
            <a:r>
              <a:rPr lang="cs-CZ" sz="2000" b="1" dirty="0" smtClean="0">
                <a:solidFill>
                  <a:srgbClr val="64B923"/>
                </a:solidFill>
              </a:rPr>
              <a:t>CEITEC      			     	             </a:t>
            </a:r>
            <a:r>
              <a:rPr lang="cs-CZ" sz="2000" b="1" dirty="0" smtClean="0">
                <a:solidFill>
                  <a:schemeClr val="tx2"/>
                </a:solidFill>
              </a:rPr>
              <a:t>CEITEC BUT</a:t>
            </a:r>
          </a:p>
          <a:p>
            <a:pPr eaLnBrk="1" hangingPunct="1">
              <a:lnSpc>
                <a:spcPct val="90000"/>
              </a:lnSpc>
              <a:spcBef>
                <a:spcPct val="0"/>
              </a:spcBef>
              <a:spcAft>
                <a:spcPct val="40000"/>
              </a:spcAft>
              <a:buSzPct val="65000"/>
              <a:buFont typeface="Wingdings" pitchFamily="2" charset="2"/>
              <a:buChar char="m"/>
              <a:defRPr/>
            </a:pPr>
            <a:r>
              <a:rPr lang="en-GB" sz="2000" b="1" dirty="0" smtClean="0">
                <a:solidFill>
                  <a:srgbClr val="64B923"/>
                </a:solidFill>
              </a:rPr>
              <a:t>6 </a:t>
            </a:r>
            <a:r>
              <a:rPr lang="cs-CZ" sz="2000" dirty="0" smtClean="0"/>
              <a:t>partnerů</a:t>
            </a:r>
            <a:r>
              <a:rPr lang="cs-CZ" sz="2000" dirty="0" smtClean="0"/>
              <a:t>			   		</a:t>
            </a:r>
            <a:r>
              <a:rPr lang="cs-CZ" sz="2000" b="1" dirty="0" smtClean="0">
                <a:solidFill>
                  <a:srgbClr val="7AC143"/>
                </a:solidFill>
              </a:rPr>
              <a:t>36,6 % </a:t>
            </a:r>
            <a:r>
              <a:rPr lang="cs-CZ" sz="2000" b="1" dirty="0" smtClean="0">
                <a:solidFill>
                  <a:schemeClr val="tx1"/>
                </a:solidFill>
              </a:rPr>
              <a:t>podíl VUT</a:t>
            </a:r>
            <a:endParaRPr lang="en-GB" sz="2000" b="1" dirty="0" smtClean="0">
              <a:solidFill>
                <a:schemeClr val="tx1"/>
              </a:solidFill>
            </a:endParaRPr>
          </a:p>
          <a:p>
            <a:pPr eaLnBrk="1" hangingPunct="1">
              <a:lnSpc>
                <a:spcPct val="90000"/>
              </a:lnSpc>
              <a:spcBef>
                <a:spcPct val="0"/>
              </a:spcBef>
              <a:spcAft>
                <a:spcPct val="40000"/>
              </a:spcAft>
              <a:buSzPct val="65000"/>
              <a:buFont typeface="Wingdings" pitchFamily="2" charset="2"/>
              <a:buChar char="m"/>
              <a:defRPr/>
            </a:pPr>
            <a:r>
              <a:rPr lang="en-GB" sz="2000" b="1" dirty="0" smtClean="0">
                <a:solidFill>
                  <a:srgbClr val="64B923"/>
                </a:solidFill>
              </a:rPr>
              <a:t>55</a:t>
            </a:r>
            <a:r>
              <a:rPr lang="cs-CZ" sz="2000" b="1" dirty="0" smtClean="0">
                <a:solidFill>
                  <a:srgbClr val="64B923"/>
                </a:solidFill>
              </a:rPr>
              <a:t>7</a:t>
            </a:r>
            <a:r>
              <a:rPr lang="en-GB" sz="2000" dirty="0" smtClean="0"/>
              <a:t> </a:t>
            </a:r>
            <a:r>
              <a:rPr lang="cs-CZ" sz="2000" dirty="0" smtClean="0"/>
              <a:t>výzkumníků</a:t>
            </a:r>
            <a:r>
              <a:rPr lang="en-GB" sz="2000" dirty="0" smtClean="0"/>
              <a:t> </a:t>
            </a:r>
            <a:r>
              <a:rPr lang="cs-CZ" sz="2000" dirty="0" smtClean="0"/>
              <a:t>				</a:t>
            </a:r>
            <a:r>
              <a:rPr lang="cs-CZ" sz="2000" b="1" dirty="0" smtClean="0">
                <a:solidFill>
                  <a:schemeClr val="tx1"/>
                </a:solidFill>
              </a:rPr>
              <a:t>269 HC / </a:t>
            </a:r>
            <a:r>
              <a:rPr lang="cs-CZ" sz="2000" b="1" dirty="0" smtClean="0">
                <a:solidFill>
                  <a:srgbClr val="7AC143"/>
                </a:solidFill>
              </a:rPr>
              <a:t>140 FTE</a:t>
            </a:r>
            <a:endParaRPr lang="en-GB" sz="2000" b="1" dirty="0" smtClean="0">
              <a:solidFill>
                <a:srgbClr val="7AC143"/>
              </a:solidFill>
            </a:endParaRPr>
          </a:p>
          <a:p>
            <a:pPr eaLnBrk="1" hangingPunct="1">
              <a:lnSpc>
                <a:spcPct val="90000"/>
              </a:lnSpc>
              <a:spcBef>
                <a:spcPct val="0"/>
              </a:spcBef>
              <a:spcAft>
                <a:spcPct val="40000"/>
              </a:spcAft>
              <a:buSzPct val="65000"/>
              <a:buFont typeface="Wingdings" pitchFamily="2" charset="2"/>
              <a:buChar char="m"/>
              <a:defRPr/>
            </a:pPr>
            <a:r>
              <a:rPr lang="en-GB" sz="2000" b="1" dirty="0" smtClean="0">
                <a:solidFill>
                  <a:srgbClr val="64B923"/>
                </a:solidFill>
              </a:rPr>
              <a:t>7</a:t>
            </a:r>
            <a:r>
              <a:rPr lang="en-GB" sz="2000" dirty="0" smtClean="0"/>
              <a:t> </a:t>
            </a:r>
            <a:r>
              <a:rPr lang="cs-CZ" sz="2000" dirty="0" smtClean="0"/>
              <a:t>výzkumných</a:t>
            </a:r>
            <a:r>
              <a:rPr lang="cs-CZ" sz="2000" dirty="0" smtClean="0"/>
              <a:t> programů</a:t>
            </a:r>
            <a:r>
              <a:rPr lang="cs-CZ" sz="2000" dirty="0" smtClean="0"/>
              <a:t>			</a:t>
            </a:r>
            <a:r>
              <a:rPr lang="cs-CZ" sz="2000" b="1" dirty="0" smtClean="0">
                <a:solidFill>
                  <a:srgbClr val="7AC143"/>
                </a:solidFill>
              </a:rPr>
              <a:t>2</a:t>
            </a:r>
            <a:endParaRPr lang="en-GB" sz="2000" b="1" dirty="0" smtClean="0">
              <a:solidFill>
                <a:srgbClr val="7AC143"/>
              </a:solidFill>
            </a:endParaRPr>
          </a:p>
          <a:p>
            <a:pPr eaLnBrk="1" hangingPunct="1">
              <a:lnSpc>
                <a:spcPct val="90000"/>
              </a:lnSpc>
              <a:spcBef>
                <a:spcPct val="0"/>
              </a:spcBef>
              <a:spcAft>
                <a:spcPct val="40000"/>
              </a:spcAft>
              <a:buSzPct val="65000"/>
              <a:buFont typeface="Wingdings" pitchFamily="2" charset="2"/>
              <a:buChar char="m"/>
              <a:defRPr/>
            </a:pPr>
            <a:r>
              <a:rPr lang="cs-CZ" sz="2000" b="1" dirty="0" smtClean="0">
                <a:solidFill>
                  <a:schemeClr val="tx2"/>
                </a:solidFill>
              </a:rPr>
              <a:t>61</a:t>
            </a:r>
            <a:r>
              <a:rPr lang="en-GB" sz="2000" dirty="0" smtClean="0">
                <a:solidFill>
                  <a:srgbClr val="FF0000"/>
                </a:solidFill>
              </a:rPr>
              <a:t> </a:t>
            </a:r>
            <a:r>
              <a:rPr lang="cs-CZ" sz="2000" dirty="0" smtClean="0"/>
              <a:t>výzkumných skupin</a:t>
            </a:r>
            <a:r>
              <a:rPr lang="cs-CZ" sz="2000" dirty="0" smtClean="0"/>
              <a:t>			</a:t>
            </a:r>
            <a:r>
              <a:rPr lang="cs-CZ" sz="2000" b="1" dirty="0" smtClean="0">
                <a:solidFill>
                  <a:srgbClr val="7AC143"/>
                </a:solidFill>
              </a:rPr>
              <a:t>16</a:t>
            </a:r>
            <a:endParaRPr lang="en-GB" sz="2000" b="1" dirty="0" smtClean="0">
              <a:solidFill>
                <a:srgbClr val="7AC143"/>
              </a:solidFill>
            </a:endParaRPr>
          </a:p>
          <a:p>
            <a:pPr eaLnBrk="1" hangingPunct="1">
              <a:lnSpc>
                <a:spcPct val="90000"/>
              </a:lnSpc>
              <a:spcBef>
                <a:spcPct val="0"/>
              </a:spcBef>
              <a:spcAft>
                <a:spcPct val="40000"/>
              </a:spcAft>
              <a:buSzPct val="65000"/>
              <a:buFont typeface="Wingdings" pitchFamily="2" charset="2"/>
              <a:buChar char="m"/>
              <a:defRPr/>
            </a:pPr>
            <a:r>
              <a:rPr lang="en-GB" sz="2000" b="1" dirty="0" smtClean="0">
                <a:solidFill>
                  <a:srgbClr val="64B923"/>
                </a:solidFill>
              </a:rPr>
              <a:t>25,000 </a:t>
            </a:r>
            <a:r>
              <a:rPr lang="cs-CZ" sz="2000" b="1" dirty="0" smtClean="0">
                <a:solidFill>
                  <a:srgbClr val="64B923"/>
                </a:solidFill>
              </a:rPr>
              <a:t>m</a:t>
            </a:r>
            <a:r>
              <a:rPr lang="cs-CZ" sz="2000" b="1" baseline="30000" dirty="0" smtClean="0">
                <a:solidFill>
                  <a:srgbClr val="64B923"/>
                </a:solidFill>
              </a:rPr>
              <a:t>2 </a:t>
            </a:r>
            <a:r>
              <a:rPr lang="cs-CZ" sz="2000" dirty="0" smtClean="0"/>
              <a:t>nových</a:t>
            </a:r>
            <a:r>
              <a:rPr lang="cs-CZ" sz="2000" dirty="0" smtClean="0"/>
              <a:t> laboratoří	</a:t>
            </a:r>
            <a:r>
              <a:rPr lang="cs-CZ" sz="2000" dirty="0" smtClean="0"/>
              <a:t>		</a:t>
            </a:r>
            <a:r>
              <a:rPr lang="cs-CZ" sz="2000" b="1" dirty="0" smtClean="0">
                <a:solidFill>
                  <a:srgbClr val="7AC143"/>
                </a:solidFill>
              </a:rPr>
              <a:t>14,100 m</a:t>
            </a:r>
            <a:r>
              <a:rPr lang="cs-CZ" sz="2000" b="1" baseline="30000" dirty="0" smtClean="0">
                <a:solidFill>
                  <a:srgbClr val="7AC143"/>
                </a:solidFill>
              </a:rPr>
              <a:t>2</a:t>
            </a:r>
            <a:endParaRPr lang="en-GB" sz="2000" b="1" dirty="0" smtClean="0">
              <a:solidFill>
                <a:srgbClr val="7AC143"/>
              </a:solidFill>
            </a:endParaRPr>
          </a:p>
          <a:p>
            <a:pPr eaLnBrk="1" hangingPunct="1">
              <a:lnSpc>
                <a:spcPct val="90000"/>
              </a:lnSpc>
              <a:spcBef>
                <a:spcPct val="0"/>
              </a:spcBef>
              <a:spcAft>
                <a:spcPct val="40000"/>
              </a:spcAft>
              <a:buSzPct val="65000"/>
              <a:buFont typeface="Wingdings" pitchFamily="2" charset="2"/>
              <a:buChar char="m"/>
              <a:defRPr/>
            </a:pPr>
            <a:r>
              <a:rPr lang="en-GB" sz="2000" b="1" dirty="0" smtClean="0">
                <a:solidFill>
                  <a:srgbClr val="64B923"/>
                </a:solidFill>
              </a:rPr>
              <a:t>9</a:t>
            </a:r>
            <a:r>
              <a:rPr lang="en-GB" sz="2000" dirty="0" smtClean="0"/>
              <a:t> </a:t>
            </a:r>
            <a:r>
              <a:rPr lang="cs-CZ" sz="2000" dirty="0" smtClean="0"/>
              <a:t>výzkumných infrastruktur</a:t>
            </a:r>
            <a:r>
              <a:rPr lang="cs-CZ" sz="2000" dirty="0" smtClean="0">
                <a:solidFill>
                  <a:schemeClr val="bg2"/>
                </a:solidFill>
              </a:rPr>
              <a:t>			</a:t>
            </a:r>
            <a:r>
              <a:rPr lang="cs-CZ" sz="2000" b="1" dirty="0" smtClean="0">
                <a:solidFill>
                  <a:srgbClr val="7AC143"/>
                </a:solidFill>
              </a:rPr>
              <a:t>2</a:t>
            </a:r>
            <a:endParaRPr lang="en-GB" sz="2000" b="1" dirty="0" smtClean="0">
              <a:solidFill>
                <a:srgbClr val="7AC143"/>
              </a:solidFill>
            </a:endParaRPr>
          </a:p>
          <a:p>
            <a:pPr eaLnBrk="1" hangingPunct="1">
              <a:lnSpc>
                <a:spcPct val="90000"/>
              </a:lnSpc>
              <a:spcBef>
                <a:spcPct val="0"/>
              </a:spcBef>
              <a:spcAft>
                <a:spcPct val="40000"/>
              </a:spcAft>
              <a:buSzPct val="65000"/>
              <a:buFont typeface="Wingdings" pitchFamily="2" charset="2"/>
              <a:buChar char="m"/>
              <a:defRPr/>
            </a:pPr>
            <a:r>
              <a:rPr lang="cs-CZ" sz="2000" dirty="0" smtClean="0"/>
              <a:t>Rozpočet:		</a:t>
            </a:r>
            <a:r>
              <a:rPr lang="en-GB" sz="2000" dirty="0" smtClean="0"/>
              <a:t> </a:t>
            </a:r>
            <a:r>
              <a:rPr lang="en-GB" sz="2000" b="1" dirty="0" smtClean="0">
                <a:solidFill>
                  <a:srgbClr val="64B923"/>
                </a:solidFill>
              </a:rPr>
              <a:t>EUR</a:t>
            </a:r>
            <a:r>
              <a:rPr lang="en-GB" sz="2000" dirty="0" smtClean="0"/>
              <a:t>  </a:t>
            </a:r>
            <a:r>
              <a:rPr lang="en-GB" sz="2000" b="1" dirty="0" smtClean="0">
                <a:solidFill>
                  <a:srgbClr val="64B923"/>
                </a:solidFill>
              </a:rPr>
              <a:t>2</a:t>
            </a:r>
            <a:r>
              <a:rPr lang="cs-CZ" sz="2000" b="1" dirty="0" smtClean="0">
                <a:solidFill>
                  <a:srgbClr val="64B923"/>
                </a:solidFill>
              </a:rPr>
              <a:t>1</a:t>
            </a:r>
            <a:r>
              <a:rPr lang="en-GB" sz="2000" b="1" dirty="0" smtClean="0">
                <a:solidFill>
                  <a:srgbClr val="64B923"/>
                </a:solidFill>
              </a:rPr>
              <a:t>0</a:t>
            </a:r>
            <a:r>
              <a:rPr lang="en-GB" sz="2000" b="1" dirty="0" smtClean="0"/>
              <a:t> </a:t>
            </a:r>
            <a:r>
              <a:rPr lang="en-GB" sz="2000" b="1" dirty="0" smtClean="0">
                <a:solidFill>
                  <a:srgbClr val="64B923"/>
                </a:solidFill>
              </a:rPr>
              <a:t>mil. </a:t>
            </a:r>
            <a:r>
              <a:rPr lang="cs-CZ" sz="2000" b="1" dirty="0" smtClean="0">
                <a:solidFill>
                  <a:srgbClr val="64B923"/>
                </a:solidFill>
              </a:rPr>
              <a:t>	</a:t>
            </a:r>
            <a:r>
              <a:rPr lang="cs-CZ" sz="2000" b="1" dirty="0" smtClean="0">
                <a:solidFill>
                  <a:srgbClr val="7AC143"/>
                </a:solidFill>
              </a:rPr>
              <a:t>   	EUR 80 mil.</a:t>
            </a:r>
            <a:endParaRPr lang="en-GB" sz="2000" b="1" dirty="0" smtClean="0">
              <a:solidFill>
                <a:srgbClr val="7AC143"/>
              </a:solidFill>
            </a:endParaRPr>
          </a:p>
          <a:p>
            <a:pPr eaLnBrk="1" hangingPunct="1">
              <a:lnSpc>
                <a:spcPct val="90000"/>
              </a:lnSpc>
              <a:spcBef>
                <a:spcPct val="0"/>
              </a:spcBef>
              <a:spcAft>
                <a:spcPct val="40000"/>
              </a:spcAft>
              <a:buSzPct val="65000"/>
              <a:buFont typeface="Wingdings" pitchFamily="2" charset="2"/>
              <a:buChar char="m"/>
              <a:defRPr/>
            </a:pPr>
            <a:r>
              <a:rPr lang="cs-CZ" sz="2000" dirty="0">
                <a:solidFill>
                  <a:schemeClr val="bg2"/>
                </a:solidFill>
              </a:rPr>
              <a:t>Z</a:t>
            </a:r>
            <a:r>
              <a:rPr lang="cs-CZ" sz="2000" dirty="0" smtClean="0">
                <a:solidFill>
                  <a:schemeClr val="bg2"/>
                </a:solidFill>
              </a:rPr>
              <a:t>ačátek výzkumných aktivit</a:t>
            </a:r>
            <a:r>
              <a:rPr lang="en-GB" sz="2000" dirty="0" smtClean="0">
                <a:solidFill>
                  <a:schemeClr val="bg2"/>
                </a:solidFill>
              </a:rPr>
              <a:t>:</a:t>
            </a:r>
            <a:r>
              <a:rPr lang="en-GB" sz="2000" dirty="0" smtClean="0">
                <a:solidFill>
                  <a:schemeClr val="accent4">
                    <a:lumMod val="65000"/>
                    <a:lumOff val="35000"/>
                  </a:schemeClr>
                </a:solidFill>
              </a:rPr>
              <a:t> </a:t>
            </a:r>
            <a:r>
              <a:rPr lang="cs-CZ" sz="2000" dirty="0" smtClean="0">
                <a:solidFill>
                  <a:schemeClr val="accent4">
                    <a:lumMod val="65000"/>
                    <a:lumOff val="35000"/>
                  </a:schemeClr>
                </a:solidFill>
              </a:rPr>
              <a:t>	</a:t>
            </a:r>
            <a:r>
              <a:rPr lang="en-GB" sz="2000" b="1" dirty="0" smtClean="0">
                <a:solidFill>
                  <a:srgbClr val="64B923"/>
                </a:solidFill>
              </a:rPr>
              <a:t>Q</a:t>
            </a:r>
            <a:r>
              <a:rPr lang="cs-CZ" sz="2000" b="1" dirty="0" smtClean="0">
                <a:solidFill>
                  <a:srgbClr val="64B923"/>
                </a:solidFill>
              </a:rPr>
              <a:t>1</a:t>
            </a:r>
            <a:r>
              <a:rPr lang="en-GB" sz="2000" b="1" dirty="0" smtClean="0">
                <a:solidFill>
                  <a:srgbClr val="64B923"/>
                </a:solidFill>
              </a:rPr>
              <a:t> 2011</a:t>
            </a:r>
          </a:p>
          <a:p>
            <a:pPr eaLnBrk="1" hangingPunct="1">
              <a:lnSpc>
                <a:spcPct val="90000"/>
              </a:lnSpc>
              <a:spcBef>
                <a:spcPct val="0"/>
              </a:spcBef>
              <a:spcAft>
                <a:spcPct val="40000"/>
              </a:spcAft>
              <a:buSzPct val="65000"/>
              <a:buFont typeface="Wingdings" pitchFamily="2" charset="2"/>
              <a:buChar char="m"/>
              <a:defRPr/>
            </a:pPr>
            <a:r>
              <a:rPr lang="cs-CZ" sz="2000" dirty="0">
                <a:solidFill>
                  <a:schemeClr val="bg2"/>
                </a:solidFill>
              </a:rPr>
              <a:t>U</a:t>
            </a:r>
            <a:r>
              <a:rPr lang="cs-CZ" sz="2000" dirty="0" smtClean="0">
                <a:solidFill>
                  <a:schemeClr val="bg2"/>
                </a:solidFill>
              </a:rPr>
              <a:t>končení projektu EU</a:t>
            </a:r>
            <a:r>
              <a:rPr lang="en-GB" sz="2000" dirty="0" smtClean="0">
                <a:solidFill>
                  <a:schemeClr val="bg2"/>
                </a:solidFill>
              </a:rPr>
              <a:t>:</a:t>
            </a:r>
            <a:r>
              <a:rPr lang="cs-CZ" sz="2000" dirty="0" smtClean="0">
                <a:solidFill>
                  <a:schemeClr val="accent4">
                    <a:lumMod val="65000"/>
                    <a:lumOff val="35000"/>
                  </a:schemeClr>
                </a:solidFill>
              </a:rPr>
              <a:t> </a:t>
            </a:r>
            <a:r>
              <a:rPr lang="en-GB" sz="2000" b="1" dirty="0" smtClean="0">
                <a:solidFill>
                  <a:srgbClr val="64B923"/>
                </a:solidFill>
              </a:rPr>
              <a:t>Q4 2015</a:t>
            </a:r>
            <a:endParaRPr lang="cs-CZ" sz="2000" b="1" dirty="0" smtClean="0">
              <a:solidFill>
                <a:srgbClr val="64B923"/>
              </a:solidFill>
            </a:endParaRPr>
          </a:p>
          <a:p>
            <a:pPr marL="3657600" lvl="8" indent="0">
              <a:lnSpc>
                <a:spcPct val="90000"/>
              </a:lnSpc>
              <a:spcBef>
                <a:spcPct val="0"/>
              </a:spcBef>
              <a:spcAft>
                <a:spcPct val="40000"/>
              </a:spcAft>
              <a:buSzPct val="65000"/>
              <a:buNone/>
              <a:defRPr/>
            </a:pPr>
            <a:r>
              <a:rPr lang="en-GB" sz="2000" b="1" dirty="0" smtClean="0">
                <a:solidFill>
                  <a:srgbClr val="64B923"/>
                </a:solidFill>
              </a:rPr>
              <a:t>                           </a:t>
            </a:r>
            <a:r>
              <a:rPr lang="cs-CZ" sz="2000" b="1" dirty="0" smtClean="0">
                <a:solidFill>
                  <a:srgbClr val="64B923"/>
                </a:solidFill>
              </a:rPr>
              <a:t>8</a:t>
            </a:r>
            <a:r>
              <a:rPr lang="en-GB" sz="2000" b="1" dirty="0" smtClean="0">
                <a:solidFill>
                  <a:srgbClr val="64B923"/>
                </a:solidFill>
              </a:rPr>
              <a:t>0 </a:t>
            </a:r>
            <a:r>
              <a:rPr lang="cs-CZ" sz="2000" dirty="0">
                <a:solidFill>
                  <a:schemeClr val="bg2"/>
                </a:solidFill>
              </a:rPr>
              <a:t>P</a:t>
            </a:r>
            <a:r>
              <a:rPr lang="en-GB" sz="2000" dirty="0" err="1">
                <a:solidFill>
                  <a:schemeClr val="bg2"/>
                </a:solidFill>
              </a:rPr>
              <a:t>h.D</a:t>
            </a:r>
            <a:r>
              <a:rPr lang="en-GB" sz="2000" dirty="0">
                <a:solidFill>
                  <a:schemeClr val="bg2"/>
                </a:solidFill>
              </a:rPr>
              <a:t>. students </a:t>
            </a:r>
            <a:endParaRPr lang="en-GB" sz="2000" b="1" dirty="0" smtClean="0">
              <a:solidFill>
                <a:srgbClr val="64B923"/>
              </a:solidFill>
            </a:endParaRPr>
          </a:p>
        </p:txBody>
      </p:sp>
      <p:cxnSp>
        <p:nvCxnSpPr>
          <p:cNvPr id="17411" name="Přímá spojnice 2"/>
          <p:cNvCxnSpPr>
            <a:cxnSpLocks noChangeShapeType="1"/>
          </p:cNvCxnSpPr>
          <p:nvPr/>
        </p:nvCxnSpPr>
        <p:spPr bwMode="auto">
          <a:xfrm>
            <a:off x="5665788" y="1025525"/>
            <a:ext cx="0" cy="4103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Oval 1"/>
          <p:cNvSpPr/>
          <p:nvPr/>
        </p:nvSpPr>
        <p:spPr bwMode="auto">
          <a:xfrm>
            <a:off x="3066758" y="3671668"/>
            <a:ext cx="1881579" cy="520504"/>
          </a:xfrm>
          <a:prstGeom prst="ellipse">
            <a:avLst/>
          </a:prstGeom>
          <a:noFill/>
          <a:ln w="28575" cap="flat" cmpd="sng" algn="ctr">
            <a:solidFill>
              <a:srgbClr val="FFC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5627590" y="3671668"/>
            <a:ext cx="1881579" cy="520504"/>
          </a:xfrm>
          <a:prstGeom prst="ellipse">
            <a:avLst/>
          </a:prstGeom>
          <a:noFill/>
          <a:ln w="28575" cap="flat" cmpd="sng" algn="ctr">
            <a:solidFill>
              <a:srgbClr val="FFC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1219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Box 2"/>
          <p:cNvSpPr txBox="1">
            <a:spLocks noChangeArrowheads="1"/>
          </p:cNvSpPr>
          <p:nvPr/>
        </p:nvSpPr>
        <p:spPr bwMode="auto">
          <a:xfrm>
            <a:off x="582612" y="223838"/>
            <a:ext cx="8561387"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lnSpc>
                <a:spcPct val="90000"/>
              </a:lnSpc>
              <a:spcBef>
                <a:spcPct val="0"/>
              </a:spcBef>
              <a:buClrTx/>
              <a:buSzTx/>
              <a:buFontTx/>
              <a:buNone/>
            </a:pPr>
            <a:r>
              <a:rPr lang="cs-CZ" altLang="en-US" dirty="0" smtClean="0">
                <a:solidFill>
                  <a:schemeClr val="tx2"/>
                </a:solidFill>
                <a:latin typeface="Calibri" panose="020F0502020204030204" pitchFamily="34" charset="0"/>
                <a:cs typeface="Calibri" panose="020F0502020204030204" pitchFamily="34" charset="0"/>
              </a:rPr>
              <a:t>Nanofabrikace a nanocharakterizace pod jednou střechou </a:t>
            </a:r>
            <a:endParaRPr lang="en-US" altLang="en-US" dirty="0">
              <a:solidFill>
                <a:schemeClr val="tx2"/>
              </a:solidFill>
              <a:latin typeface="Calibri" panose="020F0502020204030204" pitchFamily="34" charset="0"/>
              <a:cs typeface="Calibri" panose="020F0502020204030204" pitchFamily="34" charset="0"/>
            </a:endParaRPr>
          </a:p>
        </p:txBody>
      </p:sp>
      <p:pic>
        <p:nvPicPr>
          <p:cNvPr id="95234" name="Picture 5" descr="IMG_056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4700" y="3433763"/>
            <a:ext cx="3681413"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7"/>
          <p:cNvSpPr txBox="1">
            <a:spLocks noChangeArrowheads="1"/>
          </p:cNvSpPr>
          <p:nvPr/>
        </p:nvSpPr>
        <p:spPr bwMode="auto">
          <a:xfrm>
            <a:off x="733647" y="900356"/>
            <a:ext cx="75916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r>
              <a:rPr lang="cs-CZ" altLang="en-US" sz="1400" dirty="0" smtClean="0">
                <a:solidFill>
                  <a:srgbClr val="000000"/>
                </a:solidFill>
              </a:rPr>
              <a:t>Náklady na provoz hrazeny z programu MŠMT “Výzkumné infrastruktury ČR</a:t>
            </a:r>
            <a:r>
              <a:rPr lang="cs-CZ" altLang="en-US" sz="1200" dirty="0" smtClean="0">
                <a:solidFill>
                  <a:srgbClr val="000000"/>
                </a:solidFill>
              </a:rPr>
              <a:t>“ (</a:t>
            </a:r>
            <a:r>
              <a:rPr lang="cs-CZ" altLang="en-US" sz="1400" dirty="0">
                <a:solidFill>
                  <a:srgbClr val="000000"/>
                </a:solidFill>
                <a:sym typeface="Symbol" panose="05050102010706020507" pitchFamily="18" charset="2"/>
              </a:rPr>
              <a:t> 50 mil. Kč/rok)</a:t>
            </a:r>
            <a:r>
              <a:rPr lang="cs-CZ" altLang="en-US" sz="1400" dirty="0">
                <a:solidFill>
                  <a:srgbClr val="000000"/>
                </a:solidFill>
              </a:rPr>
              <a:t> </a:t>
            </a:r>
            <a:endParaRPr lang="en-US" altLang="en-US" sz="1400" dirty="0">
              <a:solidFill>
                <a:srgbClr val="000000"/>
              </a:solidFill>
            </a:endParaRPr>
          </a:p>
        </p:txBody>
      </p:sp>
      <p:pic>
        <p:nvPicPr>
          <p:cNvPr id="95236" name="Picture 4" descr="http://www.fei.com/uploadedImages/FEISite/Pages/Products/TEM/Titan/Titan-themis-cub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563" y="1743075"/>
            <a:ext cx="44291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613" y="1668463"/>
            <a:ext cx="51435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609437" y="715819"/>
            <a:ext cx="6056745" cy="595745"/>
          </a:xfrm>
        </p:spPr>
        <p:txBody>
          <a:bodyPr/>
          <a:lstStyle/>
          <a:p>
            <a:pPr algn="ctr"/>
            <a:r>
              <a:rPr lang="cs-CZ" altLang="en-US" sz="2400" dirty="0"/>
              <a:t>Fascinace mikrosvětem nebo také často:</a:t>
            </a:r>
          </a:p>
        </p:txBody>
      </p:sp>
      <p:sp>
        <p:nvSpPr>
          <p:cNvPr id="19459" name="Rectangle 3"/>
          <p:cNvSpPr>
            <a:spLocks noGrp="1" noChangeArrowheads="1"/>
          </p:cNvSpPr>
          <p:nvPr>
            <p:ph type="body" idx="1"/>
          </p:nvPr>
        </p:nvSpPr>
        <p:spPr>
          <a:xfrm>
            <a:off x="318655" y="1424709"/>
            <a:ext cx="7772400" cy="671945"/>
          </a:xfrm>
        </p:spPr>
        <p:txBody>
          <a:bodyPr/>
          <a:lstStyle/>
          <a:p>
            <a:pPr>
              <a:buFontTx/>
              <a:buNone/>
            </a:pPr>
            <a:r>
              <a:rPr lang="cs-CZ" altLang="en-US" sz="3600" dirty="0"/>
              <a:t>                     </a:t>
            </a:r>
            <a:r>
              <a:rPr lang="cs-CZ" altLang="en-US" sz="3600" i="1" dirty="0"/>
              <a:t>„Technoutopie“</a:t>
            </a:r>
          </a:p>
        </p:txBody>
      </p:sp>
      <p:pic>
        <p:nvPicPr>
          <p:cNvPr id="4" name="Picture 6" descr="D:\Nano\SciAmer3\Nanobo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452052" y="2881745"/>
            <a:ext cx="2235566" cy="21442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3"/>
          <p:cNvSpPr txBox="1">
            <a:spLocks noChangeArrowheads="1"/>
          </p:cNvSpPr>
          <p:nvPr/>
        </p:nvSpPr>
        <p:spPr bwMode="auto">
          <a:xfrm>
            <a:off x="1452052" y="5395480"/>
            <a:ext cx="228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ea typeface="ＭＳ Ｐゴシック" charset="0"/>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ea typeface="ＭＳ Ｐゴシック" charset="0"/>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ea typeface="ＭＳ Ｐゴシック" charset="0"/>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ea typeface="ＭＳ Ｐゴシック" charset="0"/>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a:lstStyle>
          <a:p>
            <a:pPr>
              <a:buFontTx/>
              <a:buNone/>
            </a:pPr>
            <a:r>
              <a:rPr lang="cs-CZ" altLang="en-US" sz="2000" b="1" i="1" kern="0" dirty="0" smtClean="0">
                <a:solidFill>
                  <a:srgbClr val="000000"/>
                </a:solidFill>
              </a:rPr>
              <a:t>„Dělníci v malém“</a:t>
            </a:r>
            <a:endParaRPr lang="cs-CZ" altLang="en-US" sz="2000" b="1" i="1" kern="0" dirty="0">
              <a:solidFill>
                <a:srgbClr val="000000"/>
              </a:solidFill>
            </a:endParaRPr>
          </a:p>
        </p:txBody>
      </p:sp>
      <p:pic>
        <p:nvPicPr>
          <p:cNvPr id="6" name="Picture 7" descr="D:\Nano\ScientAmer\Scif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659342" y="2648171"/>
            <a:ext cx="1877530" cy="255377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3"/>
          <p:cNvSpPr txBox="1">
            <a:spLocks noChangeArrowheads="1"/>
          </p:cNvSpPr>
          <p:nvPr/>
        </p:nvSpPr>
        <p:spPr bwMode="auto">
          <a:xfrm>
            <a:off x="5299364" y="5448665"/>
            <a:ext cx="3048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ea typeface="ＭＳ Ｐゴシック" charset="0"/>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ea typeface="ＭＳ Ｐゴシック" charset="0"/>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ea typeface="ＭＳ Ｐゴシック" charset="0"/>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ea typeface="ＭＳ Ｐゴシック" charset="0"/>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a:lstStyle>
          <a:p>
            <a:pPr>
              <a:buFontTx/>
              <a:buNone/>
            </a:pPr>
            <a:r>
              <a:rPr lang="cs-CZ" altLang="en-US" sz="2000" b="1" i="1" kern="0" dirty="0" smtClean="0">
                <a:solidFill>
                  <a:srgbClr val="000000"/>
                </a:solidFill>
              </a:rPr>
              <a:t>„Tělesná stráž v malém“ </a:t>
            </a:r>
            <a:endParaRPr lang="cs-CZ" altLang="en-US" sz="2000" b="1" i="1" kern="0" dirty="0">
              <a:solidFill>
                <a:srgbClr val="000000"/>
              </a:solidFill>
            </a:endParaRPr>
          </a:p>
        </p:txBody>
      </p:sp>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906" y="624589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0886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
          <p:cNvSpPr>
            <a:spLocks noChangeArrowheads="1"/>
          </p:cNvSpPr>
          <p:nvPr/>
        </p:nvSpPr>
        <p:spPr bwMode="auto">
          <a:xfrm>
            <a:off x="1" y="0"/>
            <a:ext cx="9155113" cy="1080136"/>
          </a:xfrm>
          <a:prstGeom prst="rect">
            <a:avLst/>
          </a:prstGeom>
          <a:gradFill rotWithShape="1">
            <a:gsLst>
              <a:gs pos="0">
                <a:schemeClr val="bg1">
                  <a:lumMod val="95000"/>
                </a:schemeClr>
              </a:gs>
              <a:gs pos="100000">
                <a:schemeClr val="bg1">
                  <a:lumMod val="50000"/>
                </a:schemeClr>
              </a:gs>
            </a:gsLst>
            <a:lin ang="0" scaled="1"/>
          </a:gradFill>
          <a:ln>
            <a:noFill/>
          </a:ln>
          <a:extLst/>
        </p:spPr>
        <p:txBody>
          <a:bodyPr wrap="none" anchor="ctr"/>
          <a:lstStyle/>
          <a:p>
            <a:pPr algn="ctr" fontAlgn="auto">
              <a:spcBef>
                <a:spcPts val="0"/>
              </a:spcBef>
              <a:spcAft>
                <a:spcPts val="0"/>
              </a:spcAft>
              <a:defRPr/>
            </a:pPr>
            <a:endParaRPr lang="cs-CZ">
              <a:latin typeface="Arial" charset="0"/>
              <a:cs typeface="+mn-cs"/>
            </a:endParaRPr>
          </a:p>
        </p:txBody>
      </p:sp>
      <p:sp>
        <p:nvSpPr>
          <p:cNvPr id="2051" name="Rectangle 3"/>
          <p:cNvSpPr>
            <a:spLocks noChangeArrowheads="1"/>
          </p:cNvSpPr>
          <p:nvPr/>
        </p:nvSpPr>
        <p:spPr bwMode="auto">
          <a:xfrm flipV="1">
            <a:off x="1" y="1049656"/>
            <a:ext cx="9155113" cy="55244"/>
          </a:xfrm>
          <a:prstGeom prst="rect">
            <a:avLst/>
          </a:prstGeom>
          <a:gradFill rotWithShape="1">
            <a:gsLst>
              <a:gs pos="0">
                <a:srgbClr val="5F9EA0"/>
              </a:gs>
              <a:gs pos="100000">
                <a:srgbClr val="5F9EA0"/>
              </a:gs>
            </a:gsLst>
            <a:lin ang="0" scaled="1"/>
          </a:gradFill>
          <a:ln w="9525">
            <a:noFill/>
            <a:miter lim="800000"/>
            <a:headEnd/>
            <a:tailEnd/>
          </a:ln>
        </p:spPr>
        <p:txBody>
          <a:bodyPr wrap="none" anchor="ctr"/>
          <a:lstStyle/>
          <a:p>
            <a:endParaRPr lang="en-US"/>
          </a:p>
        </p:txBody>
      </p:sp>
      <p:sp>
        <p:nvSpPr>
          <p:cNvPr id="2057" name="Zástupný symbol pro číslo snímku 36"/>
          <p:cNvSpPr>
            <a:spLocks noGrp="1"/>
          </p:cNvSpPr>
          <p:nvPr>
            <p:ph type="sldNum" sz="quarter" idx="4294967295"/>
          </p:nvPr>
        </p:nvSpPr>
        <p:spPr bwMode="auto">
          <a:xfrm>
            <a:off x="6553200" y="635635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45F1B17-8FEB-4673-817E-6B4DFDCF8004}" type="slidenum">
              <a:rPr lang="cs-CZ" smtClean="0"/>
              <a:pPr fontAlgn="base">
                <a:spcBef>
                  <a:spcPct val="0"/>
                </a:spcBef>
                <a:spcAft>
                  <a:spcPct val="0"/>
                </a:spcAft>
                <a:defRPr/>
              </a:pPr>
              <a:t>50</a:t>
            </a:fld>
            <a:endParaRPr lang="cs-CZ" dirty="0" smtClean="0"/>
          </a:p>
        </p:txBody>
      </p:sp>
      <p:sp>
        <p:nvSpPr>
          <p:cNvPr id="12" name="Rectangle 11"/>
          <p:cNvSpPr/>
          <p:nvPr/>
        </p:nvSpPr>
        <p:spPr>
          <a:xfrm>
            <a:off x="685800" y="2013323"/>
            <a:ext cx="7315200" cy="2862322"/>
          </a:xfrm>
          <a:prstGeom prst="rect">
            <a:avLst/>
          </a:prstGeom>
        </p:spPr>
        <p:txBody>
          <a:bodyPr wrap="square">
            <a:spAutoFit/>
          </a:bodyPr>
          <a:lstStyle/>
          <a:p>
            <a:endParaRPr lang="en-US" b="1" dirty="0" smtClean="0"/>
          </a:p>
          <a:p>
            <a:r>
              <a:rPr lang="en-US" b="1" dirty="0" smtClean="0"/>
              <a:t> </a:t>
            </a:r>
            <a:r>
              <a:rPr lang="en-US" b="1" dirty="0"/>
              <a:t>	</a:t>
            </a:r>
          </a:p>
          <a:p>
            <a:r>
              <a:rPr lang="en-US" dirty="0" smtClean="0"/>
              <a:t> </a:t>
            </a:r>
            <a:r>
              <a:rPr lang="en-US" dirty="0"/>
              <a:t>	</a:t>
            </a:r>
          </a:p>
          <a:p>
            <a:r>
              <a:rPr lang="en-US" b="1" dirty="0"/>
              <a:t>	</a:t>
            </a:r>
          </a:p>
          <a:p>
            <a:endParaRPr lang="en-US" dirty="0"/>
          </a:p>
          <a:p>
            <a:r>
              <a:rPr lang="en-US" dirty="0"/>
              <a:t>	</a:t>
            </a:r>
          </a:p>
          <a:p>
            <a:r>
              <a:rPr lang="en-US" dirty="0" smtClean="0"/>
              <a:t>	</a:t>
            </a:r>
          </a:p>
          <a:p>
            <a:r>
              <a:rPr lang="en-US" dirty="0"/>
              <a:t>	</a:t>
            </a:r>
          </a:p>
          <a:p>
            <a:r>
              <a:rPr lang="en-US" dirty="0"/>
              <a:t>	</a:t>
            </a:r>
          </a:p>
          <a:p>
            <a:r>
              <a:rPr lang="en-US" b="1" dirty="0" smtClean="0"/>
              <a:t> </a:t>
            </a:r>
            <a:r>
              <a:rPr lang="en-US" b="1" dirty="0"/>
              <a:t>	</a:t>
            </a:r>
          </a:p>
        </p:txBody>
      </p:sp>
      <p:pic>
        <p:nvPicPr>
          <p:cNvPr id="11" name="Picture 16" descr="F:\_TEMP_insitu\insitu\sequences_selected\registered\c-high mag sequence\fft\se10_095_processed_1.tif"/>
          <p:cNvPicPr>
            <a:picLocks noChangeArrowheads="1"/>
          </p:cNvPicPr>
          <p:nvPr/>
        </p:nvPicPr>
        <p:blipFill>
          <a:blip r:embed="rId3" cstate="print">
            <a:lum bright="-10000"/>
          </a:blip>
          <a:srcRect/>
          <a:stretch>
            <a:fillRect/>
          </a:stretch>
        </p:blipFill>
        <p:spPr bwMode="auto">
          <a:xfrm>
            <a:off x="1835150" y="560388"/>
            <a:ext cx="7088188" cy="6119812"/>
          </a:xfrm>
          <a:prstGeom prst="rect">
            <a:avLst/>
          </a:prstGeom>
          <a:noFill/>
          <a:ln w="9525">
            <a:noFill/>
            <a:miter lim="800000"/>
            <a:headEnd/>
            <a:tailEnd/>
          </a:ln>
        </p:spPr>
      </p:pic>
      <p:pic>
        <p:nvPicPr>
          <p:cNvPr id="13" name="Picture 17" descr="F:\_TEMP_insitu\insitu\sequences_selected\registered\c-high mag sequence\fft\se10_098_processed_1.tif"/>
          <p:cNvPicPr>
            <a:picLocks noChangeArrowheads="1"/>
          </p:cNvPicPr>
          <p:nvPr/>
        </p:nvPicPr>
        <p:blipFill>
          <a:blip r:embed="rId4" cstate="print">
            <a:lum bright="-10000" contrast="30000"/>
          </a:blip>
          <a:srcRect/>
          <a:stretch>
            <a:fillRect/>
          </a:stretch>
        </p:blipFill>
        <p:spPr bwMode="auto">
          <a:xfrm>
            <a:off x="1835150" y="560388"/>
            <a:ext cx="7088188" cy="6119812"/>
          </a:xfrm>
          <a:prstGeom prst="rect">
            <a:avLst/>
          </a:prstGeom>
          <a:noFill/>
          <a:ln w="9525">
            <a:noFill/>
            <a:miter lim="800000"/>
            <a:headEnd/>
            <a:tailEnd/>
          </a:ln>
        </p:spPr>
      </p:pic>
      <p:pic>
        <p:nvPicPr>
          <p:cNvPr id="14" name="Picture 18" descr="F:\_TEMP_insitu\insitu\sequences_selected\registered\c-high mag sequence\fft\se10_102_processed_1.tif"/>
          <p:cNvPicPr>
            <a:picLocks noChangeArrowheads="1"/>
          </p:cNvPicPr>
          <p:nvPr/>
        </p:nvPicPr>
        <p:blipFill>
          <a:blip r:embed="rId5" cstate="print">
            <a:lum contrast="40000"/>
          </a:blip>
          <a:srcRect/>
          <a:stretch>
            <a:fillRect/>
          </a:stretch>
        </p:blipFill>
        <p:spPr bwMode="auto">
          <a:xfrm>
            <a:off x="1835150" y="560388"/>
            <a:ext cx="7088188" cy="6119812"/>
          </a:xfrm>
          <a:prstGeom prst="rect">
            <a:avLst/>
          </a:prstGeom>
          <a:noFill/>
          <a:ln w="9525">
            <a:noFill/>
            <a:miter lim="800000"/>
            <a:headEnd/>
            <a:tailEnd/>
          </a:ln>
        </p:spPr>
      </p:pic>
      <p:pic>
        <p:nvPicPr>
          <p:cNvPr id="15" name="Picture 19" descr="F:\_TEMP_insitu\insitu\sequences_selected\registered\c-high mag sequence\fft\se10_108_t500_processed_1.tif"/>
          <p:cNvPicPr>
            <a:picLocks noChangeArrowheads="1"/>
          </p:cNvPicPr>
          <p:nvPr/>
        </p:nvPicPr>
        <p:blipFill>
          <a:blip r:embed="rId6" cstate="print"/>
          <a:srcRect/>
          <a:stretch>
            <a:fillRect/>
          </a:stretch>
        </p:blipFill>
        <p:spPr bwMode="auto">
          <a:xfrm>
            <a:off x="1835150" y="560388"/>
            <a:ext cx="7088188" cy="6119812"/>
          </a:xfrm>
          <a:prstGeom prst="rect">
            <a:avLst/>
          </a:prstGeom>
          <a:noFill/>
          <a:ln w="9525">
            <a:noFill/>
            <a:miter lim="800000"/>
            <a:headEnd/>
            <a:tailEnd/>
          </a:ln>
        </p:spPr>
      </p:pic>
      <p:pic>
        <p:nvPicPr>
          <p:cNvPr id="16" name="Picture 20" descr="F:\_TEMP_insitu\insitu\sequences_selected\registered\c-high mag sequence\fft\se10_112_processed_1.tif"/>
          <p:cNvPicPr>
            <a:picLocks noChangeArrowheads="1"/>
          </p:cNvPicPr>
          <p:nvPr/>
        </p:nvPicPr>
        <p:blipFill>
          <a:blip r:embed="rId7" cstate="print"/>
          <a:srcRect/>
          <a:stretch>
            <a:fillRect/>
          </a:stretch>
        </p:blipFill>
        <p:spPr bwMode="auto">
          <a:xfrm>
            <a:off x="1835150" y="560388"/>
            <a:ext cx="7088188" cy="6119812"/>
          </a:xfrm>
          <a:prstGeom prst="rect">
            <a:avLst/>
          </a:prstGeom>
          <a:noFill/>
          <a:ln w="9525">
            <a:noFill/>
            <a:miter lim="800000"/>
            <a:headEnd/>
            <a:tailEnd/>
          </a:ln>
        </p:spPr>
      </p:pic>
      <p:pic>
        <p:nvPicPr>
          <p:cNvPr id="17" name="Picture 21" descr="F:\_TEMP_insitu\insitu\sequences_selected\registered\c-high mag sequence\fft\se10_115_processed_1.tif"/>
          <p:cNvPicPr>
            <a:picLocks noChangeArrowheads="1"/>
          </p:cNvPicPr>
          <p:nvPr/>
        </p:nvPicPr>
        <p:blipFill>
          <a:blip r:embed="rId8" cstate="print"/>
          <a:srcRect/>
          <a:stretch>
            <a:fillRect/>
          </a:stretch>
        </p:blipFill>
        <p:spPr bwMode="auto">
          <a:xfrm>
            <a:off x="1835150" y="560388"/>
            <a:ext cx="7088188" cy="6119812"/>
          </a:xfrm>
          <a:prstGeom prst="rect">
            <a:avLst/>
          </a:prstGeom>
          <a:noFill/>
          <a:ln w="9525">
            <a:noFill/>
            <a:miter lim="800000"/>
            <a:headEnd/>
            <a:tailEnd/>
          </a:ln>
        </p:spPr>
      </p:pic>
      <p:pic>
        <p:nvPicPr>
          <p:cNvPr id="19" name="Picture 22" descr="F:\_TEMP_insitu\insitu\sequences_selected\registered\c-high mag sequence\fft\se10_118_t370_processed_1.tif"/>
          <p:cNvPicPr>
            <a:picLocks noChangeArrowheads="1"/>
          </p:cNvPicPr>
          <p:nvPr/>
        </p:nvPicPr>
        <p:blipFill>
          <a:blip r:embed="rId9" cstate="print">
            <a:lum bright="-20000" contrast="20000"/>
          </a:blip>
          <a:srcRect/>
          <a:stretch>
            <a:fillRect/>
          </a:stretch>
        </p:blipFill>
        <p:spPr bwMode="auto">
          <a:xfrm>
            <a:off x="1835150" y="560388"/>
            <a:ext cx="7088188" cy="6119812"/>
          </a:xfrm>
          <a:prstGeom prst="rect">
            <a:avLst/>
          </a:prstGeom>
          <a:noFill/>
          <a:ln w="9525">
            <a:noFill/>
            <a:miter lim="800000"/>
            <a:headEnd/>
            <a:tailEnd/>
          </a:ln>
        </p:spPr>
      </p:pic>
      <p:pic>
        <p:nvPicPr>
          <p:cNvPr id="20" name="Picture 23" descr="F:\_TEMP_insitu\insitu\sequences_selected\registered\c-high mag sequence\fft\se10_121_processed_1.tif"/>
          <p:cNvPicPr>
            <a:picLocks noChangeArrowheads="1"/>
          </p:cNvPicPr>
          <p:nvPr/>
        </p:nvPicPr>
        <p:blipFill>
          <a:blip r:embed="rId10" cstate="print">
            <a:lum bright="-10000" contrast="10000"/>
          </a:blip>
          <a:srcRect/>
          <a:stretch>
            <a:fillRect/>
          </a:stretch>
        </p:blipFill>
        <p:spPr bwMode="auto">
          <a:xfrm>
            <a:off x="1835150" y="560388"/>
            <a:ext cx="7088188" cy="6119812"/>
          </a:xfrm>
          <a:prstGeom prst="rect">
            <a:avLst/>
          </a:prstGeom>
          <a:noFill/>
          <a:ln w="9525">
            <a:noFill/>
            <a:miter lim="800000"/>
            <a:headEnd/>
            <a:tailEnd/>
          </a:ln>
        </p:spPr>
      </p:pic>
      <p:pic>
        <p:nvPicPr>
          <p:cNvPr id="21" name="Picture 24" descr="F:\_TEMP_insitu\insitu\sequences_selected\registered\c-high mag sequence\fft\se10_125_t500_processed_1.tif"/>
          <p:cNvPicPr>
            <a:picLocks noChangeArrowheads="1"/>
          </p:cNvPicPr>
          <p:nvPr/>
        </p:nvPicPr>
        <p:blipFill>
          <a:blip r:embed="rId11" cstate="print"/>
          <a:srcRect/>
          <a:stretch>
            <a:fillRect/>
          </a:stretch>
        </p:blipFill>
        <p:spPr bwMode="auto">
          <a:xfrm>
            <a:off x="1835150" y="560388"/>
            <a:ext cx="7088188" cy="6119812"/>
          </a:xfrm>
          <a:prstGeom prst="rect">
            <a:avLst/>
          </a:prstGeom>
          <a:noFill/>
          <a:ln w="9525">
            <a:noFill/>
            <a:miter lim="800000"/>
            <a:headEnd/>
            <a:tailEnd/>
          </a:ln>
        </p:spPr>
      </p:pic>
      <p:pic>
        <p:nvPicPr>
          <p:cNvPr id="22" name="Picture 25" descr="F:\_TEMP_insitu\insitu\sequences_selected\registered\c-high mag sequence\fft\se10_132_processed_1.tif"/>
          <p:cNvPicPr>
            <a:picLocks noChangeArrowheads="1"/>
          </p:cNvPicPr>
          <p:nvPr/>
        </p:nvPicPr>
        <p:blipFill>
          <a:blip r:embed="rId12" cstate="print"/>
          <a:srcRect/>
          <a:stretch>
            <a:fillRect/>
          </a:stretch>
        </p:blipFill>
        <p:spPr bwMode="auto">
          <a:xfrm>
            <a:off x="1835150" y="560388"/>
            <a:ext cx="7088188" cy="6119812"/>
          </a:xfrm>
          <a:prstGeom prst="rect">
            <a:avLst/>
          </a:prstGeom>
          <a:noFill/>
          <a:ln w="9525">
            <a:noFill/>
            <a:miter lim="800000"/>
            <a:headEnd/>
            <a:tailEnd/>
          </a:ln>
        </p:spPr>
      </p:pic>
      <p:pic>
        <p:nvPicPr>
          <p:cNvPr id="23" name="Picture 26" descr="F:\_TEMP_insitu\insitu\sequences_selected\registered\c-high mag sequence\fft\se10_135_processed_1.tif"/>
          <p:cNvPicPr>
            <a:picLocks noChangeArrowheads="1"/>
          </p:cNvPicPr>
          <p:nvPr/>
        </p:nvPicPr>
        <p:blipFill>
          <a:blip r:embed="rId13" cstate="print">
            <a:lum bright="-10000"/>
          </a:blip>
          <a:srcRect/>
          <a:stretch>
            <a:fillRect/>
          </a:stretch>
        </p:blipFill>
        <p:spPr bwMode="auto">
          <a:xfrm>
            <a:off x="1835150" y="560388"/>
            <a:ext cx="7088188" cy="6119812"/>
          </a:xfrm>
          <a:prstGeom prst="rect">
            <a:avLst/>
          </a:prstGeom>
          <a:noFill/>
          <a:ln w="9525">
            <a:noFill/>
            <a:miter lim="800000"/>
            <a:headEnd/>
            <a:tailEnd/>
          </a:ln>
        </p:spPr>
      </p:pic>
      <p:pic>
        <p:nvPicPr>
          <p:cNvPr id="24" name="Picture 27" descr="F:\_TEMP_insitu\insitu\sequences_selected\registered\c-high mag sequence\fft\se10_138_processed_1.tif"/>
          <p:cNvPicPr>
            <a:picLocks noChangeArrowheads="1"/>
          </p:cNvPicPr>
          <p:nvPr/>
        </p:nvPicPr>
        <p:blipFill>
          <a:blip r:embed="rId14" cstate="print"/>
          <a:srcRect/>
          <a:stretch>
            <a:fillRect/>
          </a:stretch>
        </p:blipFill>
        <p:spPr bwMode="auto">
          <a:xfrm>
            <a:off x="1828800" y="502920"/>
            <a:ext cx="7088188" cy="6119812"/>
          </a:xfrm>
          <a:prstGeom prst="rect">
            <a:avLst/>
          </a:prstGeom>
          <a:noFill/>
          <a:ln w="9525">
            <a:noFill/>
            <a:miter lim="800000"/>
            <a:headEnd/>
            <a:tailEnd/>
          </a:ln>
        </p:spPr>
      </p:pic>
      <p:pic>
        <p:nvPicPr>
          <p:cNvPr id="25" name="Picture 15"/>
          <p:cNvPicPr>
            <a:picLocks noChangeAspect="1" noChangeArrowheads="1"/>
          </p:cNvPicPr>
          <p:nvPr/>
        </p:nvPicPr>
        <p:blipFill>
          <a:blip r:embed="rId15" cstate="print"/>
          <a:srcRect l="68419" t="93909" r="1172" b="3409"/>
          <a:stretch>
            <a:fillRect/>
          </a:stretch>
        </p:blipFill>
        <p:spPr bwMode="auto">
          <a:xfrm>
            <a:off x="6240463" y="6683377"/>
            <a:ext cx="2157412" cy="174625"/>
          </a:xfrm>
          <a:prstGeom prst="rect">
            <a:avLst/>
          </a:prstGeom>
          <a:noFill/>
          <a:ln w="9525">
            <a:noFill/>
            <a:miter lim="800000"/>
            <a:headEnd/>
            <a:tailEnd/>
          </a:ln>
        </p:spPr>
      </p:pic>
      <p:sp>
        <p:nvSpPr>
          <p:cNvPr id="26" name="Text Box 32"/>
          <p:cNvSpPr txBox="1">
            <a:spLocks noChangeArrowheads="1"/>
          </p:cNvSpPr>
          <p:nvPr/>
        </p:nvSpPr>
        <p:spPr bwMode="auto">
          <a:xfrm>
            <a:off x="64025" y="757536"/>
            <a:ext cx="1664237" cy="954107"/>
          </a:xfrm>
          <a:prstGeom prst="rect">
            <a:avLst/>
          </a:prstGeom>
          <a:noFill/>
          <a:ln w="9525">
            <a:noFill/>
            <a:miter lim="800000"/>
            <a:headEnd/>
            <a:tailEnd/>
          </a:ln>
        </p:spPr>
        <p:txBody>
          <a:bodyPr wrap="none">
            <a:spAutoFit/>
          </a:bodyPr>
          <a:lstStyle/>
          <a:p>
            <a:pPr algn="ctr" eaLnBrk="1" hangingPunct="1"/>
            <a:r>
              <a:rPr lang="cs-CZ" dirty="0">
                <a:latin typeface="Times New Roman" pitchFamily="18" charset="0"/>
              </a:rPr>
              <a:t>Ge(100)</a:t>
            </a:r>
          </a:p>
          <a:p>
            <a:pPr algn="ctr" eaLnBrk="1" hangingPunct="1"/>
            <a:r>
              <a:rPr lang="cs-CZ" sz="1400" dirty="0">
                <a:latin typeface="Times New Roman" pitchFamily="18" charset="0"/>
              </a:rPr>
              <a:t>20 nm Au colloids</a:t>
            </a:r>
          </a:p>
          <a:p>
            <a:pPr algn="ctr" eaLnBrk="1" hangingPunct="1"/>
            <a:r>
              <a:rPr lang="cs-CZ" sz="1200" dirty="0">
                <a:latin typeface="Times New Roman" pitchFamily="18" charset="0"/>
              </a:rPr>
              <a:t>evaporation 0.5 nm/min</a:t>
            </a:r>
          </a:p>
          <a:p>
            <a:pPr algn="ctr" eaLnBrk="1" hangingPunct="1"/>
            <a:r>
              <a:rPr lang="cs-CZ" sz="1200" dirty="0">
                <a:latin typeface="Times New Roman" pitchFamily="18" charset="0"/>
              </a:rPr>
              <a:t>Tilted image (52°)</a:t>
            </a:r>
          </a:p>
        </p:txBody>
      </p:sp>
      <p:sp>
        <p:nvSpPr>
          <p:cNvPr id="27" name="Text Box 35"/>
          <p:cNvSpPr txBox="1">
            <a:spLocks noChangeArrowheads="1"/>
          </p:cNvSpPr>
          <p:nvPr/>
        </p:nvSpPr>
        <p:spPr bwMode="auto">
          <a:xfrm>
            <a:off x="468314" y="1844676"/>
            <a:ext cx="808235" cy="369332"/>
          </a:xfrm>
          <a:prstGeom prst="rect">
            <a:avLst/>
          </a:prstGeom>
          <a:noFill/>
          <a:ln w="9525">
            <a:noFill/>
            <a:miter lim="800000"/>
            <a:headEnd/>
            <a:tailEnd/>
          </a:ln>
        </p:spPr>
        <p:txBody>
          <a:bodyPr wrap="none">
            <a:spAutoFit/>
          </a:bodyPr>
          <a:lstStyle/>
          <a:p>
            <a:pPr eaLnBrk="1" hangingPunct="1"/>
            <a:r>
              <a:rPr lang="cs-CZ">
                <a:latin typeface="Garamond" pitchFamily="18" charset="0"/>
              </a:rPr>
              <a:t>600 °C</a:t>
            </a:r>
          </a:p>
        </p:txBody>
      </p:sp>
      <p:sp>
        <p:nvSpPr>
          <p:cNvPr id="28" name="Text Box 36"/>
          <p:cNvSpPr txBox="1">
            <a:spLocks noChangeArrowheads="1"/>
          </p:cNvSpPr>
          <p:nvPr/>
        </p:nvSpPr>
        <p:spPr bwMode="auto">
          <a:xfrm>
            <a:off x="468314" y="2420939"/>
            <a:ext cx="808235" cy="369332"/>
          </a:xfrm>
          <a:prstGeom prst="rect">
            <a:avLst/>
          </a:prstGeom>
          <a:noFill/>
          <a:ln w="9525">
            <a:noFill/>
            <a:miter lim="800000"/>
            <a:headEnd/>
            <a:tailEnd/>
          </a:ln>
        </p:spPr>
        <p:txBody>
          <a:bodyPr wrap="none">
            <a:spAutoFit/>
          </a:bodyPr>
          <a:lstStyle/>
          <a:p>
            <a:pPr eaLnBrk="1" hangingPunct="1"/>
            <a:r>
              <a:rPr lang="cs-CZ">
                <a:latin typeface="Garamond" pitchFamily="18" charset="0"/>
              </a:rPr>
              <a:t>500 °C</a:t>
            </a:r>
          </a:p>
        </p:txBody>
      </p:sp>
      <p:sp>
        <p:nvSpPr>
          <p:cNvPr id="29" name="Text Box 37"/>
          <p:cNvSpPr txBox="1">
            <a:spLocks noChangeArrowheads="1"/>
          </p:cNvSpPr>
          <p:nvPr/>
        </p:nvSpPr>
        <p:spPr bwMode="auto">
          <a:xfrm>
            <a:off x="468314" y="2997201"/>
            <a:ext cx="808235" cy="369332"/>
          </a:xfrm>
          <a:prstGeom prst="rect">
            <a:avLst/>
          </a:prstGeom>
          <a:noFill/>
          <a:ln w="9525">
            <a:noFill/>
            <a:miter lim="800000"/>
            <a:headEnd/>
            <a:tailEnd/>
          </a:ln>
        </p:spPr>
        <p:txBody>
          <a:bodyPr wrap="none">
            <a:spAutoFit/>
          </a:bodyPr>
          <a:lstStyle/>
          <a:p>
            <a:pPr eaLnBrk="1" hangingPunct="1"/>
            <a:r>
              <a:rPr lang="cs-CZ">
                <a:latin typeface="Garamond" pitchFamily="18" charset="0"/>
              </a:rPr>
              <a:t>370 °C</a:t>
            </a:r>
          </a:p>
        </p:txBody>
      </p:sp>
      <p:sp>
        <p:nvSpPr>
          <p:cNvPr id="30" name="Text Box 38"/>
          <p:cNvSpPr txBox="1">
            <a:spLocks noChangeArrowheads="1"/>
          </p:cNvSpPr>
          <p:nvPr/>
        </p:nvSpPr>
        <p:spPr bwMode="auto">
          <a:xfrm>
            <a:off x="468314" y="3573463"/>
            <a:ext cx="808235" cy="369332"/>
          </a:xfrm>
          <a:prstGeom prst="rect">
            <a:avLst/>
          </a:prstGeom>
          <a:noFill/>
          <a:ln w="9525">
            <a:noFill/>
            <a:miter lim="800000"/>
            <a:headEnd/>
            <a:tailEnd/>
          </a:ln>
        </p:spPr>
        <p:txBody>
          <a:bodyPr wrap="none">
            <a:spAutoFit/>
          </a:bodyPr>
          <a:lstStyle/>
          <a:p>
            <a:pPr eaLnBrk="1" hangingPunct="1"/>
            <a:r>
              <a:rPr lang="cs-CZ">
                <a:latin typeface="Garamond" pitchFamily="18" charset="0"/>
              </a:rPr>
              <a:t>500 °C</a:t>
            </a:r>
          </a:p>
        </p:txBody>
      </p:sp>
      <p:sp>
        <p:nvSpPr>
          <p:cNvPr id="31" name="Rectangle 39"/>
          <p:cNvSpPr>
            <a:spLocks noChangeArrowheads="1"/>
          </p:cNvSpPr>
          <p:nvPr/>
        </p:nvSpPr>
        <p:spPr bwMode="auto">
          <a:xfrm>
            <a:off x="468313" y="1844675"/>
            <a:ext cx="863600" cy="360364"/>
          </a:xfrm>
          <a:prstGeom prst="rect">
            <a:avLst/>
          </a:prstGeom>
          <a:noFill/>
          <a:ln w="25400">
            <a:solidFill>
              <a:schemeClr val="hlink"/>
            </a:solidFill>
            <a:miter lim="800000"/>
            <a:headEnd/>
            <a:tailEnd/>
          </a:ln>
        </p:spPr>
        <p:txBody>
          <a:bodyPr wrap="none" anchor="ctr"/>
          <a:lstStyle/>
          <a:p>
            <a:endParaRPr lang="en-US"/>
          </a:p>
        </p:txBody>
      </p:sp>
      <p:sp>
        <p:nvSpPr>
          <p:cNvPr id="33" name="Text Box 1028"/>
          <p:cNvSpPr txBox="1">
            <a:spLocks noChangeArrowheads="1"/>
          </p:cNvSpPr>
          <p:nvPr/>
        </p:nvSpPr>
        <p:spPr bwMode="auto">
          <a:xfrm>
            <a:off x="1638557" y="61260"/>
            <a:ext cx="5854488" cy="338554"/>
          </a:xfrm>
          <a:prstGeom prst="rect">
            <a:avLst/>
          </a:prstGeom>
          <a:noFill/>
          <a:ln w="9525">
            <a:noFill/>
            <a:miter lim="800000"/>
            <a:headEnd/>
            <a:tailEnd/>
          </a:ln>
        </p:spPr>
        <p:txBody>
          <a:bodyPr wrap="none">
            <a:spAutoFit/>
          </a:bodyPr>
          <a:lstStyle/>
          <a:p>
            <a:pPr eaLnBrk="1" hangingPunct="1"/>
            <a:r>
              <a:rPr lang="cs-CZ" sz="1600" dirty="0" smtClean="0">
                <a:solidFill>
                  <a:schemeClr val="tx2">
                    <a:lumMod val="75000"/>
                  </a:schemeClr>
                </a:solidFill>
              </a:rPr>
              <a:t>Pozorování růstu nanovláken Ge v reálném čase pomocí SEM</a:t>
            </a:r>
            <a:endParaRPr lang="cs-CZ" sz="1600" dirty="0">
              <a:solidFill>
                <a:schemeClr val="tx2">
                  <a:lumMod val="75000"/>
                </a:schemeClr>
              </a:solidFill>
            </a:endParaRPr>
          </a:p>
        </p:txBody>
      </p:sp>
      <p:sp>
        <p:nvSpPr>
          <p:cNvPr id="37" name="Rectangle 1032"/>
          <p:cNvSpPr>
            <a:spLocks noChangeArrowheads="1"/>
          </p:cNvSpPr>
          <p:nvPr/>
        </p:nvSpPr>
        <p:spPr bwMode="auto">
          <a:xfrm>
            <a:off x="201614" y="5932489"/>
            <a:ext cx="1244251" cy="307777"/>
          </a:xfrm>
          <a:prstGeom prst="rect">
            <a:avLst/>
          </a:prstGeom>
          <a:noFill/>
          <a:ln w="9525">
            <a:noFill/>
            <a:miter lim="800000"/>
            <a:headEnd/>
            <a:tailEnd/>
          </a:ln>
        </p:spPr>
        <p:txBody>
          <a:bodyPr wrap="none">
            <a:spAutoFit/>
          </a:bodyPr>
          <a:lstStyle/>
          <a:p>
            <a:r>
              <a:rPr lang="cs-CZ" sz="1400">
                <a:latin typeface="Times New Roman" pitchFamily="18" charset="0"/>
              </a:rPr>
              <a:t>v </a:t>
            </a:r>
            <a:r>
              <a:rPr lang="en-US" sz="1400">
                <a:latin typeface="Times New Roman" pitchFamily="18" charset="0"/>
              </a:rPr>
              <a:t>~</a:t>
            </a:r>
            <a:r>
              <a:rPr lang="cs-CZ" sz="1400">
                <a:latin typeface="Times New Roman" pitchFamily="18" charset="0"/>
              </a:rPr>
              <a:t> 20 nm/min</a:t>
            </a:r>
          </a:p>
        </p:txBody>
      </p:sp>
      <p:sp>
        <p:nvSpPr>
          <p:cNvPr id="39" name="Rectangle 38"/>
          <p:cNvSpPr/>
          <p:nvPr/>
        </p:nvSpPr>
        <p:spPr>
          <a:xfrm>
            <a:off x="1" y="4246603"/>
            <a:ext cx="1752600" cy="461665"/>
          </a:xfrm>
          <a:prstGeom prst="rect">
            <a:avLst/>
          </a:prstGeom>
        </p:spPr>
        <p:txBody>
          <a:bodyPr wrap="square">
            <a:spAutoFit/>
          </a:bodyPr>
          <a:lstStyle/>
          <a:p>
            <a:r>
              <a:rPr lang="cs-CZ" sz="1200" dirty="0" smtClean="0">
                <a:solidFill>
                  <a:schemeClr val="tx2"/>
                </a:solidFill>
                <a:latin typeface="Times New Roman" pitchFamily="18" charset="0"/>
              </a:rPr>
              <a:t>M. Kolíbal et al., </a:t>
            </a:r>
            <a:r>
              <a:rPr lang="en-US" sz="1200" dirty="0" smtClean="0">
                <a:solidFill>
                  <a:schemeClr val="tx2"/>
                </a:solidFill>
              </a:rPr>
              <a:t>APL 99 (2011) 143113</a:t>
            </a:r>
          </a:p>
        </p:txBody>
      </p:sp>
      <p:sp>
        <p:nvSpPr>
          <p:cNvPr id="40" name="Rectangle 39"/>
          <p:cNvSpPr/>
          <p:nvPr/>
        </p:nvSpPr>
        <p:spPr>
          <a:xfrm>
            <a:off x="-7262" y="4886683"/>
            <a:ext cx="1905000" cy="461665"/>
          </a:xfrm>
          <a:prstGeom prst="rect">
            <a:avLst/>
          </a:prstGeom>
        </p:spPr>
        <p:txBody>
          <a:bodyPr wrap="square">
            <a:spAutoFit/>
          </a:bodyPr>
          <a:lstStyle/>
          <a:p>
            <a:pPr>
              <a:spcAft>
                <a:spcPts val="0"/>
              </a:spcAft>
            </a:pPr>
            <a:r>
              <a:rPr lang="cs-CZ" sz="1200" dirty="0" smtClean="0">
                <a:solidFill>
                  <a:schemeClr val="tx2"/>
                </a:solidFill>
                <a:latin typeface="Times New Roman" pitchFamily="18" charset="0"/>
              </a:rPr>
              <a:t>M. Kolíbal et al., </a:t>
            </a:r>
            <a:r>
              <a:rPr lang="en-US" sz="1200" dirty="0" smtClean="0">
                <a:solidFill>
                  <a:schemeClr val="tx2"/>
                </a:solidFill>
              </a:rPr>
              <a:t>APL </a:t>
            </a:r>
            <a:r>
              <a:rPr lang="cs-CZ" sz="1200" dirty="0" smtClean="0">
                <a:solidFill>
                  <a:schemeClr val="tx2"/>
                </a:solidFill>
              </a:rPr>
              <a:t>100, </a:t>
            </a:r>
            <a:r>
              <a:rPr lang="en-US" sz="1200" dirty="0" smtClean="0">
                <a:solidFill>
                  <a:schemeClr val="tx2"/>
                </a:solidFill>
              </a:rPr>
              <a:t>(201</a:t>
            </a:r>
            <a:r>
              <a:rPr lang="cs-CZ" sz="1200" dirty="0" smtClean="0">
                <a:solidFill>
                  <a:schemeClr val="tx2"/>
                </a:solidFill>
              </a:rPr>
              <a:t>2)</a:t>
            </a:r>
            <a:r>
              <a:rPr lang="en-US" sz="1200" dirty="0" smtClean="0">
                <a:solidFill>
                  <a:schemeClr val="tx2"/>
                </a:solidFill>
              </a:rPr>
              <a:t>, 203102</a:t>
            </a:r>
            <a:endParaRPr lang="en-US" sz="1200" dirty="0">
              <a:solidFill>
                <a:schemeClr val="tx2"/>
              </a:solidFill>
            </a:endParaRPr>
          </a:p>
        </p:txBody>
      </p:sp>
      <p:pic>
        <p:nvPicPr>
          <p:cNvPr id="32" name="Picture 2"/>
          <p:cNvPicPr>
            <a:picLocks noChangeAspect="1" noChangeArrowheads="1"/>
          </p:cNvPicPr>
          <p:nvPr/>
        </p:nvPicPr>
        <p:blipFill>
          <a:blip r:embed="rId16" cstate="print"/>
          <a:srcRect/>
          <a:stretch>
            <a:fillRect/>
          </a:stretch>
        </p:blipFill>
        <p:spPr bwMode="auto">
          <a:xfrm>
            <a:off x="228601" y="77486"/>
            <a:ext cx="990600" cy="676218"/>
          </a:xfrm>
          <a:prstGeom prst="rect">
            <a:avLst/>
          </a:prstGeom>
          <a:solidFill>
            <a:srgbClr val="FFFFCC"/>
          </a:solidFill>
          <a:ln w="9525">
            <a:noFill/>
            <a:miter lim="800000"/>
            <a:headEnd/>
            <a:tailEnd/>
          </a:ln>
        </p:spPr>
      </p:pic>
      <p:pic>
        <p:nvPicPr>
          <p:cNvPr id="34" name="Picture 1"/>
          <p:cNvPicPr>
            <a:picLocks noChangeAspect="1" noChangeArrowheads="1"/>
          </p:cNvPicPr>
          <p:nvPr/>
        </p:nvPicPr>
        <p:blipFill>
          <a:blip r:embed="rId17" cstate="print"/>
          <a:srcRect/>
          <a:stretch>
            <a:fillRect/>
          </a:stretch>
        </p:blipFill>
        <p:spPr bwMode="auto">
          <a:xfrm>
            <a:off x="7769983" y="-67296"/>
            <a:ext cx="1524643" cy="691423"/>
          </a:xfrm>
          <a:prstGeom prst="rect">
            <a:avLst/>
          </a:prstGeom>
          <a:noFill/>
          <a:ln w="9525">
            <a:noFill/>
            <a:miter lim="800000"/>
            <a:headEnd/>
            <a:tailEnd/>
          </a:ln>
        </p:spPr>
      </p:pic>
    </p:spTree>
    <p:extLst>
      <p:ext uri="{BB962C8B-B14F-4D97-AF65-F5344CB8AC3E}">
        <p14:creationId xmlns:p14="http://schemas.microsoft.com/office/powerpoint/2010/main" val="38469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5E-6 1.11111E-6 L 2.5E-6 0.08935 " pathEditMode="relative" rAng="0" ptsTypes="AA">
                                      <p:cBhvr>
                                        <p:cTn id="18" dur="2000" fill="hold"/>
                                        <p:tgtEl>
                                          <p:spTgt spid="31"/>
                                        </p:tgtEl>
                                        <p:attrNameLst>
                                          <p:attrName>ppt_x</p:attrName>
                                          <p:attrName>ppt_y</p:attrName>
                                        </p:attrNameLst>
                                      </p:cBhvr>
                                      <p:rCtr x="0" y="45"/>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2.5E-6 0.08935 L 2.5E-6 0.17338 " pathEditMode="relative" rAng="0" ptsTypes="AA">
                                      <p:cBhvr>
                                        <p:cTn id="34" dur="2000" fill="hold"/>
                                        <p:tgtEl>
                                          <p:spTgt spid="31"/>
                                        </p:tgtEl>
                                        <p:attrNameLst>
                                          <p:attrName>ppt_x</p:attrName>
                                          <p:attrName>ppt_y</p:attrName>
                                        </p:attrNameLst>
                                      </p:cBhvr>
                                      <p:rCtr x="0" y="42"/>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2" nodeType="clickEffect">
                                  <p:stCondLst>
                                    <p:cond delay="0"/>
                                  </p:stCondLst>
                                  <p:childTnLst>
                                    <p:animMotion origin="layout" path="M 2.5E-6 0.17338 L 2.5E-6 0.24676 " pathEditMode="relative" rAng="0" ptsTypes="AA">
                                      <p:cBhvr>
                                        <p:cTn id="46" dur="2000" fill="hold"/>
                                        <p:tgtEl>
                                          <p:spTgt spid="31"/>
                                        </p:tgtEl>
                                        <p:attrNameLst>
                                          <p:attrName>ppt_x</p:attrName>
                                          <p:attrName>ppt_y</p:attrName>
                                        </p:attrNameLst>
                                      </p:cBhvr>
                                      <p:rCtr x="0" y="37"/>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Grp="1" noChangeArrowheads="1"/>
          </p:cNvSpPr>
          <p:nvPr>
            <p:ph type="title"/>
          </p:nvPr>
        </p:nvSpPr>
        <p:spPr>
          <a:xfrm>
            <a:off x="374650" y="608013"/>
            <a:ext cx="8521700" cy="795485"/>
          </a:xfrm>
        </p:spPr>
        <p:txBody>
          <a:bodyPr/>
          <a:lstStyle/>
          <a:p>
            <a:pPr algn="ctr" eaLnBrk="1" hangingPunct="1"/>
            <a:r>
              <a:rPr lang="cs-CZ" altLang="en-US" sz="2400" dirty="0" smtClean="0"/>
              <a:t>A</a:t>
            </a:r>
            <a:r>
              <a:rPr lang="en-US" altLang="en-US" sz="2400" dirty="0" smtClean="0"/>
              <a:t>t</a:t>
            </a:r>
            <a:r>
              <a:rPr lang="cs-CZ" altLang="en-US" sz="2400" dirty="0" smtClean="0"/>
              <a:t>raktivní výzkumné oblasti pokročilých materiálů a nanotechnologií v CEITEC</a:t>
            </a:r>
            <a:r>
              <a:rPr lang="en-US" altLang="en-US" sz="2400" dirty="0" smtClean="0"/>
              <a:t> </a:t>
            </a:r>
            <a:endParaRPr lang="en-US" altLang="en-US" sz="2400" dirty="0" smtClean="0"/>
          </a:p>
        </p:txBody>
      </p:sp>
      <p:sp>
        <p:nvSpPr>
          <p:cNvPr id="92162" name="Rectangle 5"/>
          <p:cNvSpPr>
            <a:spLocks noGrp="1" noChangeArrowheads="1"/>
          </p:cNvSpPr>
          <p:nvPr>
            <p:ph idx="1"/>
          </p:nvPr>
        </p:nvSpPr>
        <p:spPr>
          <a:xfrm>
            <a:off x="1167765" y="1925970"/>
            <a:ext cx="6936563" cy="2699193"/>
          </a:xfrm>
        </p:spPr>
        <p:txBody>
          <a:bodyPr/>
          <a:lstStyle/>
          <a:p>
            <a:pPr eaLnBrk="1" hangingPunct="1"/>
            <a:r>
              <a:rPr lang="cs-CZ" altLang="en-US" sz="2000" dirty="0" smtClean="0">
                <a:solidFill>
                  <a:schemeClr val="bg2"/>
                </a:solidFill>
              </a:rPr>
              <a:t>Fotonika</a:t>
            </a:r>
            <a:endParaRPr lang="cs-CZ" altLang="en-US" sz="2000" dirty="0" smtClean="0">
              <a:solidFill>
                <a:schemeClr val="bg2"/>
              </a:solidFill>
            </a:endParaRPr>
          </a:p>
          <a:p>
            <a:pPr eaLnBrk="1" hangingPunct="1"/>
            <a:r>
              <a:rPr lang="cs-CZ" altLang="en-US" sz="2000" dirty="0" smtClean="0">
                <a:solidFill>
                  <a:schemeClr val="bg2"/>
                </a:solidFill>
              </a:rPr>
              <a:t>Elektronika</a:t>
            </a:r>
            <a:endParaRPr lang="cs-CZ" altLang="en-US" sz="2000" dirty="0" smtClean="0">
              <a:solidFill>
                <a:schemeClr val="bg2"/>
              </a:solidFill>
            </a:endParaRPr>
          </a:p>
          <a:p>
            <a:pPr eaLnBrk="1" hangingPunct="1"/>
            <a:r>
              <a:rPr lang="en-GB" altLang="en-US" sz="2000" dirty="0" smtClean="0">
                <a:solidFill>
                  <a:schemeClr val="bg2"/>
                </a:solidFill>
              </a:rPr>
              <a:t>P</a:t>
            </a:r>
            <a:r>
              <a:rPr lang="cs-CZ" altLang="en-US" sz="2000" dirty="0" smtClean="0">
                <a:solidFill>
                  <a:schemeClr val="bg2"/>
                </a:solidFill>
              </a:rPr>
              <a:t>říprava nových materiálů</a:t>
            </a:r>
            <a:endParaRPr lang="cs-CZ" altLang="en-US" sz="2000" dirty="0" smtClean="0">
              <a:solidFill>
                <a:schemeClr val="bg2"/>
              </a:solidFill>
            </a:endParaRPr>
          </a:p>
          <a:p>
            <a:pPr eaLnBrk="1" hangingPunct="1">
              <a:spcBef>
                <a:spcPct val="0"/>
              </a:spcBef>
            </a:pPr>
            <a:r>
              <a:rPr lang="en-US" altLang="en-US" sz="2000" dirty="0" err="1" smtClean="0">
                <a:solidFill>
                  <a:schemeClr val="bg2"/>
                </a:solidFill>
              </a:rPr>
              <a:t>Biomedic</a:t>
            </a:r>
            <a:r>
              <a:rPr lang="cs-CZ" altLang="en-US" sz="2000" dirty="0" smtClean="0">
                <a:solidFill>
                  <a:schemeClr val="bg2"/>
                </a:solidFill>
              </a:rPr>
              <a:t>ína</a:t>
            </a:r>
            <a:r>
              <a:rPr lang="en-US" altLang="en-US" sz="2000" dirty="0" smtClean="0">
                <a:solidFill>
                  <a:schemeClr val="bg2"/>
                </a:solidFill>
              </a:rPr>
              <a:t> a </a:t>
            </a:r>
            <a:r>
              <a:rPr lang="cs-CZ" altLang="en-US" sz="2000" dirty="0" smtClean="0">
                <a:solidFill>
                  <a:schemeClr val="bg2"/>
                </a:solidFill>
              </a:rPr>
              <a:t>bio</a:t>
            </a:r>
            <a:r>
              <a:rPr lang="en-US" altLang="en-US" sz="2000" dirty="0" err="1" smtClean="0">
                <a:solidFill>
                  <a:schemeClr val="bg2"/>
                </a:solidFill>
              </a:rPr>
              <a:t>chemi</a:t>
            </a:r>
            <a:r>
              <a:rPr lang="cs-CZ" altLang="en-US" sz="2000" dirty="0" smtClean="0">
                <a:solidFill>
                  <a:schemeClr val="bg2"/>
                </a:solidFill>
              </a:rPr>
              <a:t>e </a:t>
            </a:r>
          </a:p>
          <a:p>
            <a:pPr eaLnBrk="1" hangingPunct="1">
              <a:spcBef>
                <a:spcPct val="0"/>
              </a:spcBef>
            </a:pPr>
            <a:endParaRPr lang="cs-CZ" altLang="en-US" sz="2000" dirty="0">
              <a:solidFill>
                <a:schemeClr val="bg2"/>
              </a:solidFill>
            </a:endParaRPr>
          </a:p>
          <a:p>
            <a:pPr marL="0" indent="0" eaLnBrk="1" hangingPunct="1">
              <a:spcBef>
                <a:spcPct val="0"/>
              </a:spcBef>
              <a:buNone/>
            </a:pPr>
            <a:r>
              <a:rPr lang="cs-CZ" altLang="en-US" sz="2000" dirty="0" smtClean="0">
                <a:solidFill>
                  <a:schemeClr val="bg2"/>
                </a:solidFill>
              </a:rPr>
              <a:t>     </a:t>
            </a:r>
            <a:r>
              <a:rPr lang="cs-CZ" altLang="en-US" sz="2000" b="1" dirty="0" smtClean="0">
                <a:solidFill>
                  <a:schemeClr val="bg2"/>
                </a:solidFill>
              </a:rPr>
              <a:t>Nově:</a:t>
            </a:r>
            <a:endParaRPr lang="cs-CZ" altLang="en-US" sz="2000" b="1" dirty="0" smtClean="0">
              <a:solidFill>
                <a:schemeClr val="bg2"/>
              </a:solidFill>
            </a:endParaRPr>
          </a:p>
          <a:p>
            <a:pPr eaLnBrk="1" hangingPunct="1">
              <a:spcBef>
                <a:spcPct val="0"/>
              </a:spcBef>
            </a:pPr>
            <a:r>
              <a:rPr lang="cs-CZ" altLang="en-US" sz="2000" dirty="0" smtClean="0">
                <a:solidFill>
                  <a:schemeClr val="bg2"/>
                </a:solidFill>
              </a:rPr>
              <a:t>Kvantové technologie</a:t>
            </a:r>
          </a:p>
          <a:p>
            <a:pPr eaLnBrk="1" hangingPunct="1">
              <a:spcBef>
                <a:spcPct val="0"/>
              </a:spcBef>
            </a:pPr>
            <a:r>
              <a:rPr lang="cs-CZ" altLang="en-US" sz="2000" dirty="0">
                <a:solidFill>
                  <a:schemeClr val="bg2"/>
                </a:solidFill>
              </a:rPr>
              <a:t>Alternativní zdroje energie</a:t>
            </a:r>
            <a:r>
              <a:rPr lang="en-US" altLang="en-US" sz="2000" dirty="0">
                <a:solidFill>
                  <a:schemeClr val="bg2"/>
                </a:solidFill>
              </a:rPr>
              <a:t> </a:t>
            </a:r>
            <a:r>
              <a:rPr lang="cs-CZ" altLang="en-US" sz="2000" dirty="0">
                <a:solidFill>
                  <a:schemeClr val="bg2"/>
                </a:solidFill>
              </a:rPr>
              <a:t>(fotovoltaika, palivové články)</a:t>
            </a:r>
          </a:p>
          <a:p>
            <a:pPr eaLnBrk="1" hangingPunct="1">
              <a:spcBef>
                <a:spcPct val="0"/>
              </a:spcBef>
            </a:pPr>
            <a:endParaRPr lang="en-US" altLang="en-US" sz="2000" dirty="0" smtClean="0">
              <a:solidFill>
                <a:schemeClr val="bg2"/>
              </a:solidFill>
            </a:endParaRPr>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1421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11" descr="IMG_1914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0818" y="1685003"/>
            <a:ext cx="5367338"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2"/>
          <p:cNvSpPr txBox="1">
            <a:spLocks noChangeArrowheads="1"/>
          </p:cNvSpPr>
          <p:nvPr/>
        </p:nvSpPr>
        <p:spPr bwMode="auto">
          <a:xfrm>
            <a:off x="3286568" y="5889916"/>
            <a:ext cx="317802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en-US" dirty="0">
                <a:solidFill>
                  <a:srgbClr val="92D050"/>
                </a:solidFill>
              </a:rPr>
              <a:t>S</a:t>
            </a:r>
            <a:r>
              <a:rPr lang="cs-CZ" altLang="en-US" dirty="0" smtClean="0">
                <a:solidFill>
                  <a:srgbClr val="92D050"/>
                </a:solidFill>
              </a:rPr>
              <a:t>tříhání pásky </a:t>
            </a:r>
            <a:r>
              <a:rPr lang="cs-CZ" altLang="en-US" dirty="0">
                <a:solidFill>
                  <a:srgbClr val="92D050"/>
                </a:solidFill>
              </a:rPr>
              <a:t>– 16. 9. 2016</a:t>
            </a:r>
            <a:endParaRPr lang="en-US" altLang="en-US" dirty="0">
              <a:solidFill>
                <a:srgbClr val="92D050"/>
              </a:solidFill>
            </a:endParaRPr>
          </a:p>
        </p:txBody>
      </p:sp>
      <p:sp>
        <p:nvSpPr>
          <p:cNvPr id="4" name="Rectangle 3"/>
          <p:cNvSpPr/>
          <p:nvPr/>
        </p:nvSpPr>
        <p:spPr>
          <a:xfrm>
            <a:off x="2030818" y="353616"/>
            <a:ext cx="5592725" cy="769441"/>
          </a:xfrm>
          <a:prstGeom prst="rect">
            <a:avLst/>
          </a:prstGeom>
        </p:spPr>
        <p:txBody>
          <a:bodyPr wrap="square">
            <a:spAutoFit/>
          </a:bodyPr>
          <a:lstStyle/>
          <a:p>
            <a:pPr algn="ctr"/>
            <a:r>
              <a:rPr lang="en-GB" altLang="cs-CZ" sz="2400" dirty="0">
                <a:solidFill>
                  <a:schemeClr val="tx2"/>
                </a:solidFill>
                <a:ea typeface="ＭＳ Ｐゴシック" charset="-128"/>
              </a:rPr>
              <a:t>CEITEC </a:t>
            </a:r>
            <a:r>
              <a:rPr lang="cs-CZ" altLang="cs-CZ" sz="2400" dirty="0">
                <a:solidFill>
                  <a:schemeClr val="tx2"/>
                </a:solidFill>
                <a:ea typeface="ＭＳ Ｐゴシック" charset="-128"/>
              </a:rPr>
              <a:t>NANO výzkumná infrastruktura                        </a:t>
            </a:r>
            <a:r>
              <a:rPr lang="en-US" altLang="cs-CZ" dirty="0">
                <a:ea typeface="ＭＳ Ｐゴシック" charset="-128"/>
              </a:rPr>
              <a:t/>
            </a:r>
            <a:br>
              <a:rPr lang="en-US" altLang="cs-CZ" dirty="0">
                <a:ea typeface="ＭＳ Ｐゴシック" charset="-128"/>
              </a:rPr>
            </a:br>
            <a:r>
              <a:rPr lang="cs-CZ" altLang="cs-CZ" sz="2000" dirty="0">
                <a:solidFill>
                  <a:schemeClr val="tx2"/>
                </a:solidFill>
                <a:ea typeface="ＭＳ Ｐゴシック" charset="-128"/>
              </a:rPr>
              <a:t>(VUT Brno + Masarykova Univerzita)</a:t>
            </a:r>
            <a:endParaRPr lang="en-GB" sz="2000" dirty="0">
              <a:solidFill>
                <a:schemeClr val="tx2"/>
              </a:solidFill>
            </a:endParaRPr>
          </a:p>
        </p:txBody>
      </p:sp>
      <p:pic>
        <p:nvPicPr>
          <p:cNvPr id="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bwMode="auto">
          <a:xfrm>
            <a:off x="2881423" y="1935125"/>
            <a:ext cx="4125434" cy="2769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90000"/>
              </a:lnSpc>
              <a:spcBef>
                <a:spcPct val="0"/>
              </a:spcBef>
              <a:spcAft>
                <a:spcPct val="0"/>
              </a:spcAft>
              <a:buClrTx/>
              <a:buSzTx/>
              <a:buFontTx/>
              <a:buNone/>
              <a:tabLst/>
            </a:pPr>
            <a:r>
              <a:rPr kumimoji="0" lang="cs-CZ" sz="2000" i="0" u="none" strike="noStrike" kern="0" cap="none" spc="0" normalizeH="0" baseline="0" noProof="0" dirty="0" smtClean="0">
                <a:ln>
                  <a:noFill/>
                </a:ln>
                <a:solidFill>
                  <a:schemeClr val="bg1"/>
                </a:solidFill>
                <a:effectLst/>
                <a:uLnTx/>
                <a:uFillTx/>
                <a:latin typeface="+mj-lt"/>
                <a:ea typeface="+mj-ea"/>
                <a:cs typeface="+mj-cs"/>
              </a:rPr>
              <a:t>Děkuji a nashledanou v CEITECu</a:t>
            </a:r>
            <a:endParaRPr kumimoji="0" lang="en-GB" sz="2000" i="0" u="none" strike="noStrike" kern="0" cap="none" spc="0" normalizeH="0" baseline="0" noProof="0" dirty="0" smtClean="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67131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354013" y="404813"/>
            <a:ext cx="5399087" cy="792162"/>
          </a:xfrm>
        </p:spPr>
        <p:txBody>
          <a:bodyPr/>
          <a:lstStyle/>
          <a:p>
            <a:pPr eaLnBrk="1" hangingPunct="1"/>
            <a:r>
              <a:rPr lang="cs-CZ" altLang="cs-CZ" sz="3300" dirty="0" smtClean="0"/>
              <a:t>What is CEITEC?</a:t>
            </a:r>
            <a:endParaRPr lang="cs-CZ" altLang="cs-CZ" dirty="0" smtClean="0"/>
          </a:p>
        </p:txBody>
      </p:sp>
      <p:sp>
        <p:nvSpPr>
          <p:cNvPr id="13314" name="Rectangle 3"/>
          <p:cNvSpPr>
            <a:spLocks noGrp="1" noChangeArrowheads="1"/>
          </p:cNvSpPr>
          <p:nvPr>
            <p:ph type="body" idx="1"/>
          </p:nvPr>
        </p:nvSpPr>
        <p:spPr>
          <a:xfrm>
            <a:off x="431800" y="1384300"/>
            <a:ext cx="8277225" cy="4618038"/>
          </a:xfrm>
        </p:spPr>
        <p:txBody>
          <a:bodyPr/>
          <a:lstStyle/>
          <a:p>
            <a:pPr algn="ctr">
              <a:buFontTx/>
              <a:buNone/>
            </a:pPr>
            <a:r>
              <a:rPr lang="en-GB" altLang="cs-CZ" sz="2000" dirty="0" smtClean="0"/>
              <a:t>CEITEC is a project of the </a:t>
            </a:r>
            <a:r>
              <a:rPr lang="en-GB" altLang="cs-CZ" sz="2000" dirty="0" smtClean="0">
                <a:solidFill>
                  <a:srgbClr val="69BE28"/>
                </a:solidFill>
              </a:rPr>
              <a:t>European Centre of  Excellence</a:t>
            </a:r>
            <a:r>
              <a:rPr lang="en-GB" altLang="cs-CZ" sz="2000" dirty="0" smtClean="0">
                <a:solidFill>
                  <a:srgbClr val="000000"/>
                </a:solidFill>
              </a:rPr>
              <a:t> </a:t>
            </a:r>
            <a:r>
              <a:rPr lang="en-GB" altLang="cs-CZ" sz="2000" dirty="0" smtClean="0"/>
              <a:t>which</a:t>
            </a:r>
            <a:endParaRPr lang="cs-CZ" altLang="cs-CZ" sz="2000" dirty="0" smtClean="0"/>
          </a:p>
          <a:p>
            <a:pPr algn="ctr">
              <a:buFontTx/>
              <a:buNone/>
            </a:pPr>
            <a:r>
              <a:rPr lang="en-GB" altLang="cs-CZ" sz="2000" dirty="0" smtClean="0"/>
              <a:t>is </a:t>
            </a:r>
            <a:r>
              <a:rPr lang="cs-CZ" altLang="cs-CZ" sz="2000" dirty="0" smtClean="0"/>
              <a:t>run</a:t>
            </a:r>
            <a:r>
              <a:rPr lang="en-GB" altLang="cs-CZ" sz="2000" dirty="0" smtClean="0"/>
              <a:t> by a </a:t>
            </a:r>
            <a:r>
              <a:rPr lang="en-GB" altLang="cs-CZ" sz="2000" u="sng" dirty="0" smtClean="0"/>
              <a:t>consortium</a:t>
            </a:r>
            <a:r>
              <a:rPr lang="en-GB" altLang="cs-CZ" sz="2000" dirty="0" smtClean="0"/>
              <a:t> of universities and research</a:t>
            </a:r>
            <a:endParaRPr lang="cs-CZ" altLang="cs-CZ" sz="2000" dirty="0" smtClean="0"/>
          </a:p>
          <a:p>
            <a:pPr algn="ctr">
              <a:buFontTx/>
              <a:buNone/>
            </a:pPr>
            <a:r>
              <a:rPr lang="en-GB" altLang="cs-CZ" sz="2000" dirty="0" smtClean="0"/>
              <a:t>institutes in Brno with the aim to integrate </a:t>
            </a:r>
            <a:r>
              <a:rPr lang="en-GB" altLang="cs-CZ" sz="2000" dirty="0" smtClean="0">
                <a:solidFill>
                  <a:srgbClr val="64B923"/>
                </a:solidFill>
              </a:rPr>
              <a:t>life and material</a:t>
            </a:r>
            <a:r>
              <a:rPr lang="cs-CZ" altLang="cs-CZ" sz="2000" dirty="0" smtClean="0">
                <a:solidFill>
                  <a:srgbClr val="64B923"/>
                </a:solidFill>
              </a:rPr>
              <a:t>s</a:t>
            </a:r>
          </a:p>
          <a:p>
            <a:pPr algn="ctr">
              <a:buFontTx/>
              <a:buNone/>
            </a:pPr>
            <a:r>
              <a:rPr lang="en-GB" altLang="cs-CZ" sz="2000" dirty="0" smtClean="0">
                <a:solidFill>
                  <a:srgbClr val="64B923"/>
                </a:solidFill>
              </a:rPr>
              <a:t>sciences</a:t>
            </a:r>
            <a:r>
              <a:rPr lang="en-GB" altLang="cs-CZ" sz="2000" dirty="0" smtClean="0">
                <a:solidFill>
                  <a:srgbClr val="000000"/>
                </a:solidFill>
              </a:rPr>
              <a:t>.</a:t>
            </a:r>
            <a:r>
              <a:rPr lang="cs-CZ" altLang="cs-CZ" sz="2000" dirty="0" smtClean="0">
                <a:solidFill>
                  <a:srgbClr val="000000"/>
                </a:solidFill>
              </a:rPr>
              <a:t> </a:t>
            </a:r>
          </a:p>
          <a:p>
            <a:pPr algn="ctr">
              <a:buFontTx/>
              <a:buNone/>
            </a:pPr>
            <a:endParaRPr lang="cs-CZ" altLang="cs-CZ" sz="2000" dirty="0" smtClean="0">
              <a:solidFill>
                <a:srgbClr val="000000"/>
              </a:solidFill>
            </a:endParaRPr>
          </a:p>
          <a:p>
            <a:pPr algn="ctr">
              <a:buFontTx/>
              <a:buNone/>
            </a:pPr>
            <a:endParaRPr lang="cs-CZ" altLang="cs-CZ" sz="2000" dirty="0" smtClean="0">
              <a:solidFill>
                <a:srgbClr val="000000"/>
              </a:solidFill>
            </a:endParaRPr>
          </a:p>
          <a:p>
            <a:pPr algn="ctr">
              <a:buFontTx/>
              <a:buNone/>
            </a:pPr>
            <a:endParaRPr lang="cs-CZ" altLang="cs-CZ" sz="2000" dirty="0" smtClean="0">
              <a:solidFill>
                <a:srgbClr val="000000"/>
              </a:solidFill>
            </a:endParaRPr>
          </a:p>
          <a:p>
            <a:pPr algn="ctr">
              <a:buFontTx/>
              <a:buNone/>
            </a:pPr>
            <a:endParaRPr lang="cs-CZ" altLang="cs-CZ" sz="2000" dirty="0" smtClean="0">
              <a:solidFill>
                <a:srgbClr val="000000"/>
              </a:solidFill>
            </a:endParaRPr>
          </a:p>
          <a:p>
            <a:pPr algn="ctr">
              <a:spcBef>
                <a:spcPts val="2000"/>
              </a:spcBef>
              <a:buFontTx/>
              <a:buNone/>
            </a:pPr>
            <a:endParaRPr lang="cs-CZ" altLang="cs-CZ" sz="2000" dirty="0" smtClean="0"/>
          </a:p>
          <a:p>
            <a:pPr algn="ctr">
              <a:spcBef>
                <a:spcPts val="2000"/>
              </a:spcBef>
              <a:buFontTx/>
              <a:buNone/>
            </a:pPr>
            <a:r>
              <a:rPr lang="en-GB" altLang="cs-CZ" sz="2000" dirty="0" smtClean="0"/>
              <a:t>It will focus on</a:t>
            </a:r>
            <a:r>
              <a:rPr lang="en-GB" altLang="cs-CZ" sz="2000" dirty="0" smtClean="0">
                <a:solidFill>
                  <a:srgbClr val="000000"/>
                </a:solidFill>
              </a:rPr>
              <a:t> </a:t>
            </a:r>
            <a:r>
              <a:rPr lang="en-GB" altLang="cs-CZ" sz="2000" dirty="0" smtClean="0">
                <a:solidFill>
                  <a:srgbClr val="64B923"/>
                </a:solidFill>
              </a:rPr>
              <a:t>scientific excellence</a:t>
            </a:r>
            <a:r>
              <a:rPr lang="en-GB" altLang="cs-CZ" sz="2000" dirty="0" smtClean="0"/>
              <a:t>, provide a </a:t>
            </a:r>
            <a:r>
              <a:rPr lang="en-GB" altLang="cs-CZ" sz="2000" dirty="0" smtClean="0">
                <a:solidFill>
                  <a:srgbClr val="64B923"/>
                </a:solidFill>
              </a:rPr>
              <a:t>state-of-the-art</a:t>
            </a:r>
            <a:endParaRPr lang="cs-CZ" altLang="cs-CZ" sz="2000" dirty="0" smtClean="0">
              <a:solidFill>
                <a:srgbClr val="64B923"/>
              </a:solidFill>
            </a:endParaRPr>
          </a:p>
          <a:p>
            <a:pPr algn="ctr">
              <a:buFontTx/>
              <a:buNone/>
            </a:pPr>
            <a:r>
              <a:rPr lang="en-GB" altLang="cs-CZ" sz="2000" dirty="0" smtClean="0">
                <a:solidFill>
                  <a:srgbClr val="64B923"/>
                </a:solidFill>
              </a:rPr>
              <a:t>infrastructure</a:t>
            </a:r>
            <a:r>
              <a:rPr lang="en-GB" altLang="cs-CZ" sz="2000" dirty="0" smtClean="0"/>
              <a:t>, encourage </a:t>
            </a:r>
            <a:r>
              <a:rPr lang="en-GB" altLang="cs-CZ" sz="2000" dirty="0" smtClean="0">
                <a:solidFill>
                  <a:srgbClr val="64B923"/>
                </a:solidFill>
              </a:rPr>
              <a:t>international mobility</a:t>
            </a:r>
            <a:r>
              <a:rPr lang="en-GB" altLang="cs-CZ" sz="2000" dirty="0" smtClean="0"/>
              <a:t>,</a:t>
            </a:r>
            <a:r>
              <a:rPr lang="en-GB" altLang="cs-CZ" sz="2000" dirty="0" smtClean="0">
                <a:solidFill>
                  <a:srgbClr val="000000"/>
                </a:solidFill>
              </a:rPr>
              <a:t> </a:t>
            </a:r>
            <a:r>
              <a:rPr lang="en-GB" altLang="cs-CZ" sz="2000" dirty="0" smtClean="0"/>
              <a:t>enhance</a:t>
            </a:r>
            <a:endParaRPr lang="cs-CZ" altLang="cs-CZ" sz="2000" dirty="0" smtClean="0"/>
          </a:p>
          <a:p>
            <a:pPr algn="ctr">
              <a:buFontTx/>
              <a:buNone/>
            </a:pPr>
            <a:r>
              <a:rPr lang="en-GB" altLang="cs-CZ" sz="2000" dirty="0" smtClean="0">
                <a:solidFill>
                  <a:srgbClr val="64B923"/>
                </a:solidFill>
              </a:rPr>
              <a:t>cooperation with the application sector</a:t>
            </a:r>
            <a:r>
              <a:rPr lang="en-GB" altLang="cs-CZ" sz="2000" dirty="0" smtClean="0">
                <a:solidFill>
                  <a:srgbClr val="000000"/>
                </a:solidFill>
              </a:rPr>
              <a:t> </a:t>
            </a:r>
            <a:r>
              <a:rPr lang="en-GB" altLang="cs-CZ" sz="2000" dirty="0" smtClean="0"/>
              <a:t>and stimulate </a:t>
            </a:r>
            <a:r>
              <a:rPr lang="en-GB" altLang="cs-CZ" sz="2000" dirty="0" smtClean="0">
                <a:solidFill>
                  <a:srgbClr val="64B923"/>
                </a:solidFill>
              </a:rPr>
              <a:t>growth of</a:t>
            </a:r>
            <a:endParaRPr lang="cs-CZ" altLang="cs-CZ" sz="2000" dirty="0" smtClean="0">
              <a:solidFill>
                <a:srgbClr val="64B923"/>
              </a:solidFill>
            </a:endParaRPr>
          </a:p>
          <a:p>
            <a:pPr algn="ctr">
              <a:buFontTx/>
              <a:buNone/>
            </a:pPr>
            <a:r>
              <a:rPr lang="en-GB" altLang="cs-CZ" sz="2000" dirty="0" smtClean="0">
                <a:solidFill>
                  <a:srgbClr val="64B923"/>
                </a:solidFill>
              </a:rPr>
              <a:t>high-tech sectors</a:t>
            </a:r>
            <a:r>
              <a:rPr lang="en-GB" altLang="cs-CZ" sz="2000" dirty="0" smtClean="0"/>
              <a:t>.</a:t>
            </a:r>
            <a:r>
              <a:rPr lang="en-GB" altLang="cs-CZ" sz="2000" dirty="0" smtClean="0">
                <a:solidFill>
                  <a:srgbClr val="000000"/>
                </a:solidFill>
              </a:rPr>
              <a:t> </a:t>
            </a:r>
            <a:endParaRPr lang="cs-CZ" altLang="cs-CZ" sz="2000" dirty="0" smtClean="0">
              <a:solidFill>
                <a:srgbClr val="000000"/>
              </a:solidFill>
            </a:endParaRPr>
          </a:p>
          <a:p>
            <a:pPr algn="ctr" eaLnBrk="1" hangingPunct="1"/>
            <a:endParaRPr lang="cs-CZ" altLang="cs-CZ" dirty="0" smtClean="0"/>
          </a:p>
        </p:txBody>
      </p:sp>
      <p:grpSp>
        <p:nvGrpSpPr>
          <p:cNvPr id="2" name="Skupina 5"/>
          <p:cNvGrpSpPr>
            <a:grpSpLocks/>
          </p:cNvGrpSpPr>
          <p:nvPr/>
        </p:nvGrpSpPr>
        <p:grpSpPr bwMode="auto">
          <a:xfrm>
            <a:off x="3143250" y="2959100"/>
            <a:ext cx="2835275" cy="1862138"/>
            <a:chOff x="3000364" y="2643182"/>
            <a:chExt cx="3143272" cy="2214578"/>
          </a:xfrm>
        </p:grpSpPr>
        <p:sp>
          <p:nvSpPr>
            <p:cNvPr id="7" name="Elipsa 6"/>
            <p:cNvSpPr/>
            <p:nvPr/>
          </p:nvSpPr>
          <p:spPr>
            <a:xfrm>
              <a:off x="3000364" y="2643182"/>
              <a:ext cx="2107421" cy="2214578"/>
            </a:xfrm>
            <a:prstGeom prst="ellipse">
              <a:avLst/>
            </a:prstGeom>
            <a:solidFill>
              <a:srgbClr val="64B923">
                <a:alpha val="40000"/>
              </a:srgbClr>
            </a:solidFill>
            <a:ln w="0">
              <a:noFill/>
            </a:ln>
            <a:effectLst>
              <a:innerShdw blurRad="63500" dist="50800" dir="13500000">
                <a:prstClr val="black">
                  <a:alpha val="50000"/>
                </a:prstClr>
              </a:innerShdw>
              <a:reflection blurRad="6350" stA="52000" endA="300" endPos="35000" dir="5400000" sy="-100000" algn="bl" rotWithShape="0"/>
            </a:effectLst>
            <a:scene3d>
              <a:camera prst="orthographicFront"/>
              <a:lightRig rig="threePt" dir="t"/>
            </a:scene3d>
            <a:sp3d extrusionH="63500">
              <a:bevelT w="317500" h="63500"/>
            </a:sp3d>
          </p:spPr>
          <p:style>
            <a:lnRef idx="3">
              <a:schemeClr val="lt1"/>
            </a:lnRef>
            <a:fillRef idx="1">
              <a:schemeClr val="accent1"/>
            </a:fillRef>
            <a:effectRef idx="1">
              <a:schemeClr val="accent1"/>
            </a:effectRef>
            <a:fontRef idx="minor">
              <a:schemeClr val="lt1"/>
            </a:fontRef>
          </p:style>
          <p:txBody>
            <a:bodyPr anchor="ctr"/>
            <a:lstStyle/>
            <a:p>
              <a:pPr algn="ctr">
                <a:spcBef>
                  <a:spcPct val="50000"/>
                </a:spcBef>
                <a:spcAft>
                  <a:spcPct val="35000"/>
                </a:spcAft>
                <a:defRPr/>
              </a:pPr>
              <a:endParaRPr lang="cs-CZ" dirty="0"/>
            </a:p>
            <a:p>
              <a:pPr algn="ctr">
                <a:spcBef>
                  <a:spcPct val="50000"/>
                </a:spcBef>
                <a:spcAft>
                  <a:spcPct val="35000"/>
                </a:spcAft>
                <a:defRPr/>
              </a:pPr>
              <a:endParaRPr lang="cs-CZ" dirty="0"/>
            </a:p>
            <a:p>
              <a:pPr>
                <a:spcBef>
                  <a:spcPts val="0"/>
                </a:spcBef>
                <a:spcAft>
                  <a:spcPts val="0"/>
                </a:spcAft>
                <a:defRPr/>
              </a:pPr>
              <a:r>
                <a:rPr lang="cs-CZ" sz="1600" dirty="0">
                  <a:solidFill>
                    <a:srgbClr val="49881A"/>
                  </a:solidFill>
                </a:rPr>
                <a:t>Life sciences</a:t>
              </a:r>
            </a:p>
            <a:p>
              <a:pPr algn="ctr">
                <a:spcBef>
                  <a:spcPct val="50000"/>
                </a:spcBef>
                <a:spcAft>
                  <a:spcPct val="35000"/>
                </a:spcAft>
                <a:defRPr/>
              </a:pPr>
              <a:endParaRPr lang="cs-CZ" dirty="0"/>
            </a:p>
          </p:txBody>
        </p:sp>
        <p:sp>
          <p:nvSpPr>
            <p:cNvPr id="8" name="Elipsa 7"/>
            <p:cNvSpPr/>
            <p:nvPr/>
          </p:nvSpPr>
          <p:spPr>
            <a:xfrm>
              <a:off x="4036215" y="2643182"/>
              <a:ext cx="2107421" cy="2214578"/>
            </a:xfrm>
            <a:prstGeom prst="ellipse">
              <a:avLst/>
            </a:prstGeom>
            <a:solidFill>
              <a:schemeClr val="bg2">
                <a:alpha val="20000"/>
              </a:schemeClr>
            </a:solidFill>
            <a:ln w="0">
              <a:noFill/>
            </a:ln>
            <a:effectLst>
              <a:innerShdw blurRad="63500" dist="50800" dir="18900000">
                <a:prstClr val="black">
                  <a:alpha val="50000"/>
                </a:prstClr>
              </a:innerShdw>
              <a:reflection blurRad="6350" stA="50000" endA="300" endPos="55000" dir="5400000" sy="-100000" algn="bl" rotWithShape="0"/>
            </a:effectLst>
            <a:scene3d>
              <a:camera prst="orthographicFront"/>
              <a:lightRig rig="soft" dir="t"/>
            </a:scene3d>
            <a:sp3d extrusionH="330200">
              <a:bevelT w="317500" h="63500"/>
              <a:bevelB w="0" h="0"/>
              <a:extrusionClr>
                <a:srgbClr val="C00000"/>
              </a:extrusionClr>
              <a:contourClr>
                <a:schemeClr val="bg1"/>
              </a:contourClr>
            </a:sp3d>
          </p:spPr>
          <p:style>
            <a:lnRef idx="3">
              <a:schemeClr val="lt1"/>
            </a:lnRef>
            <a:fillRef idx="1">
              <a:schemeClr val="accent1"/>
            </a:fillRef>
            <a:effectRef idx="1">
              <a:schemeClr val="accent1"/>
            </a:effectRef>
            <a:fontRef idx="minor">
              <a:schemeClr val="lt1"/>
            </a:fontRef>
          </p:style>
          <p:txBody>
            <a:bodyPr anchor="ctr"/>
            <a:lstStyle/>
            <a:p>
              <a:pPr algn="r">
                <a:spcBef>
                  <a:spcPct val="50000"/>
                </a:spcBef>
                <a:spcAft>
                  <a:spcPct val="35000"/>
                </a:spcAft>
                <a:defRPr/>
              </a:pPr>
              <a:r>
                <a:rPr lang="cs-CZ" sz="1600" dirty="0">
                  <a:solidFill>
                    <a:schemeClr val="bg2"/>
                  </a:solidFill>
                </a:rPr>
                <a:t>Material sciences</a:t>
              </a:r>
              <a:endParaRPr lang="cs-CZ" dirty="0">
                <a:solidFill>
                  <a:schemeClr val="bg2"/>
                </a:solidFill>
                <a:effectLst>
                  <a:outerShdw blurRad="38100" dist="38100" dir="2700000" algn="tl">
                    <a:srgbClr val="000000">
                      <a:alpha val="43137"/>
                    </a:srgbClr>
                  </a:outerShdw>
                </a:effectLst>
              </a:endParaRPr>
            </a:p>
            <a:p>
              <a:pPr algn="r">
                <a:spcBef>
                  <a:spcPct val="50000"/>
                </a:spcBef>
                <a:spcAft>
                  <a:spcPct val="35000"/>
                </a:spcAft>
                <a:defRPr/>
              </a:pPr>
              <a:endParaRPr lang="cs-CZ" dirty="0">
                <a:effectLst>
                  <a:outerShdw blurRad="38100" dist="38100" dir="2700000" algn="tl">
                    <a:srgbClr val="000000">
                      <a:alpha val="43137"/>
                    </a:srgbClr>
                  </a:outerShdw>
                </a:effectLst>
              </a:endParaRPr>
            </a:p>
          </p:txBody>
        </p:sp>
      </p:grpSp>
      <p:sp>
        <p:nvSpPr>
          <p:cNvPr id="9" name="TextBox 8"/>
          <p:cNvSpPr txBox="1"/>
          <p:nvPr/>
        </p:nvSpPr>
        <p:spPr>
          <a:xfrm>
            <a:off x="4487779" y="288749"/>
            <a:ext cx="3561347" cy="646331"/>
          </a:xfrm>
          <a:prstGeom prst="rect">
            <a:avLst/>
          </a:prstGeom>
          <a:noFill/>
          <a:ln>
            <a:solidFill>
              <a:srgbClr val="92D050"/>
            </a:solidFill>
          </a:ln>
        </p:spPr>
        <p:txBody>
          <a:bodyPr wrap="square" rtlCol="0">
            <a:spAutoFit/>
          </a:bodyPr>
          <a:lstStyle/>
          <a:p>
            <a:pPr algn="l"/>
            <a:r>
              <a:rPr lang="cs-CZ" b="1" dirty="0" smtClean="0">
                <a:solidFill>
                  <a:srgbClr val="92D050"/>
                </a:solidFill>
              </a:rPr>
              <a:t>CEITEC – Central European Institute of Technology</a:t>
            </a:r>
            <a:endParaRPr lang="en-US" b="1" dirty="0">
              <a:solidFill>
                <a:srgbClr val="92D050"/>
              </a:solidFill>
            </a:endParaRPr>
          </a:p>
        </p:txBody>
      </p:sp>
      <p:sp>
        <p:nvSpPr>
          <p:cNvPr id="10" name="TextBox 9"/>
          <p:cNvSpPr txBox="1"/>
          <p:nvPr/>
        </p:nvSpPr>
        <p:spPr>
          <a:xfrm>
            <a:off x="1491916" y="2995864"/>
            <a:ext cx="1732547" cy="646331"/>
          </a:xfrm>
          <a:prstGeom prst="rect">
            <a:avLst/>
          </a:prstGeom>
          <a:noFill/>
        </p:spPr>
        <p:txBody>
          <a:bodyPr wrap="square" rtlCol="0">
            <a:spAutoFit/>
          </a:bodyPr>
          <a:lstStyle/>
          <a:p>
            <a:r>
              <a:rPr lang="cs-CZ" u="sng" dirty="0" smtClean="0">
                <a:solidFill>
                  <a:srgbClr val="69BE28"/>
                </a:solidFill>
              </a:rPr>
              <a:t>Masaryk University</a:t>
            </a:r>
            <a:endParaRPr lang="en-US" u="sng" dirty="0">
              <a:solidFill>
                <a:srgbClr val="69BE28"/>
              </a:solidFill>
            </a:endParaRPr>
          </a:p>
        </p:txBody>
      </p:sp>
      <p:sp>
        <p:nvSpPr>
          <p:cNvPr id="12" name="TextBox 11"/>
          <p:cNvSpPr txBox="1"/>
          <p:nvPr/>
        </p:nvSpPr>
        <p:spPr>
          <a:xfrm>
            <a:off x="5931562" y="3140242"/>
            <a:ext cx="962526" cy="369332"/>
          </a:xfrm>
          <a:prstGeom prst="rect">
            <a:avLst/>
          </a:prstGeom>
          <a:noFill/>
        </p:spPr>
        <p:txBody>
          <a:bodyPr wrap="square" rtlCol="0">
            <a:spAutoFit/>
          </a:bodyPr>
          <a:lstStyle/>
          <a:p>
            <a:pPr algn="l"/>
            <a:r>
              <a:rPr lang="cs-CZ" u="sng" dirty="0" smtClean="0">
                <a:solidFill>
                  <a:schemeClr val="bg2"/>
                </a:solidFill>
              </a:rPr>
              <a:t>BUT</a:t>
            </a:r>
            <a:endParaRPr lang="en-US" u="sng" dirty="0">
              <a:solidFill>
                <a:schemeClr val="bg2"/>
              </a:solidFill>
            </a:endParaRPr>
          </a:p>
        </p:txBody>
      </p:sp>
    </p:spTree>
    <p:extLst>
      <p:ext uri="{BB962C8B-B14F-4D97-AF65-F5344CB8AC3E}">
        <p14:creationId xmlns:p14="http://schemas.microsoft.com/office/powerpoint/2010/main" val="35199711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881063"/>
            <a:ext cx="8408988"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2"/>
          <p:cNvSpPr>
            <a:spLocks noGrp="1" noChangeArrowheads="1"/>
          </p:cNvSpPr>
          <p:nvPr>
            <p:ph type="title"/>
          </p:nvPr>
        </p:nvSpPr>
        <p:spPr>
          <a:xfrm>
            <a:off x="431800" y="423863"/>
            <a:ext cx="7637463" cy="792162"/>
          </a:xfrm>
        </p:spPr>
        <p:txBody>
          <a:bodyPr/>
          <a:lstStyle/>
          <a:p>
            <a:pPr eaLnBrk="1" hangingPunct="1"/>
            <a:r>
              <a:rPr lang="en-GB" altLang="en-US" smtClean="0">
                <a:ea typeface="ＭＳ Ｐゴシック" panose="020B0600070205080204" pitchFamily="34" charset="-128"/>
              </a:rPr>
              <a:t>Research Programmes at CEITEC</a:t>
            </a:r>
          </a:p>
        </p:txBody>
      </p:sp>
      <p:sp>
        <p:nvSpPr>
          <p:cNvPr id="91139" name="Obdélník 4">
            <a:hlinkClick r:id="" action="ppaction://noaction"/>
          </p:cNvPr>
          <p:cNvSpPr>
            <a:spLocks noChangeArrowheads="1"/>
          </p:cNvSpPr>
          <p:nvPr/>
        </p:nvSpPr>
        <p:spPr bwMode="auto">
          <a:xfrm>
            <a:off x="4643438" y="2214563"/>
            <a:ext cx="1084262" cy="1082675"/>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endParaRPr lang="en-US" altLang="en-US" sz="1800">
              <a:ea typeface="ＭＳ Ｐゴシック" panose="020B0600070205080204" pitchFamily="34" charset="-128"/>
            </a:endParaRPr>
          </a:p>
        </p:txBody>
      </p:sp>
      <p:sp>
        <p:nvSpPr>
          <p:cNvPr id="91140" name="Obdélník 5">
            <a:hlinkClick r:id="" action="ppaction://noaction"/>
          </p:cNvPr>
          <p:cNvSpPr>
            <a:spLocks noChangeArrowheads="1"/>
          </p:cNvSpPr>
          <p:nvPr/>
        </p:nvSpPr>
        <p:spPr bwMode="auto">
          <a:xfrm>
            <a:off x="5518150" y="3255963"/>
            <a:ext cx="1082675" cy="1082675"/>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endParaRPr lang="en-US" altLang="en-US" sz="1800">
              <a:ea typeface="ＭＳ Ｐゴシック" panose="020B0600070205080204" pitchFamily="34" charset="-128"/>
            </a:endParaRPr>
          </a:p>
        </p:txBody>
      </p:sp>
      <p:sp>
        <p:nvSpPr>
          <p:cNvPr id="91141" name="Obdélník 6">
            <a:hlinkClick r:id="" action="ppaction://noaction"/>
          </p:cNvPr>
          <p:cNvSpPr>
            <a:spLocks noChangeArrowheads="1"/>
          </p:cNvSpPr>
          <p:nvPr/>
        </p:nvSpPr>
        <p:spPr bwMode="auto">
          <a:xfrm>
            <a:off x="5229225" y="4532313"/>
            <a:ext cx="1082675" cy="1082675"/>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endParaRPr lang="en-US" altLang="en-US" sz="1800">
              <a:ea typeface="ＭＳ Ｐゴシック" panose="020B0600070205080204" pitchFamily="34" charset="-128"/>
            </a:endParaRPr>
          </a:p>
        </p:txBody>
      </p:sp>
      <p:sp>
        <p:nvSpPr>
          <p:cNvPr id="91142" name="Obdélník 7">
            <a:hlinkClick r:id="" action="ppaction://noaction"/>
          </p:cNvPr>
          <p:cNvSpPr>
            <a:spLocks noChangeArrowheads="1"/>
          </p:cNvSpPr>
          <p:nvPr/>
        </p:nvSpPr>
        <p:spPr bwMode="auto">
          <a:xfrm>
            <a:off x="4025900" y="5110163"/>
            <a:ext cx="1084263" cy="1082675"/>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endParaRPr lang="en-US" altLang="en-US" sz="1800">
              <a:ea typeface="ＭＳ Ｐゴシック" panose="020B0600070205080204" pitchFamily="34" charset="-128"/>
            </a:endParaRPr>
          </a:p>
        </p:txBody>
      </p:sp>
      <p:sp>
        <p:nvSpPr>
          <p:cNvPr id="91143" name="Obdélník 8">
            <a:hlinkClick r:id="" action="ppaction://noaction"/>
          </p:cNvPr>
          <p:cNvSpPr>
            <a:spLocks noChangeArrowheads="1"/>
          </p:cNvSpPr>
          <p:nvPr/>
        </p:nvSpPr>
        <p:spPr bwMode="auto">
          <a:xfrm>
            <a:off x="2895600" y="4435475"/>
            <a:ext cx="1082675" cy="1082675"/>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endParaRPr lang="en-US" altLang="en-US" sz="1800">
              <a:ea typeface="ＭＳ Ｐゴシック" panose="020B0600070205080204" pitchFamily="34" charset="-128"/>
            </a:endParaRPr>
          </a:p>
        </p:txBody>
      </p:sp>
      <p:sp>
        <p:nvSpPr>
          <p:cNvPr id="91144" name="Obdélník 9">
            <a:hlinkClick r:id="" action="ppaction://noaction"/>
          </p:cNvPr>
          <p:cNvSpPr>
            <a:spLocks noChangeArrowheads="1"/>
          </p:cNvSpPr>
          <p:nvPr/>
        </p:nvSpPr>
        <p:spPr bwMode="auto">
          <a:xfrm>
            <a:off x="2527300" y="3287713"/>
            <a:ext cx="1082675" cy="1082675"/>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endParaRPr lang="en-US" altLang="en-US" sz="1800">
              <a:ea typeface="ＭＳ Ｐゴシック" panose="020B0600070205080204" pitchFamily="34" charset="-128"/>
            </a:endParaRPr>
          </a:p>
        </p:txBody>
      </p:sp>
      <p:sp>
        <p:nvSpPr>
          <p:cNvPr id="91145" name="Obdélník 10">
            <a:hlinkClick r:id="" action="ppaction://noaction"/>
          </p:cNvPr>
          <p:cNvSpPr>
            <a:spLocks noChangeArrowheads="1"/>
          </p:cNvSpPr>
          <p:nvPr/>
        </p:nvSpPr>
        <p:spPr bwMode="auto">
          <a:xfrm>
            <a:off x="3376613" y="2246313"/>
            <a:ext cx="1082675" cy="1082675"/>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endParaRPr lang="en-US" altLang="en-US" sz="1800">
              <a:ea typeface="ＭＳ Ｐゴシック" panose="020B0600070205080204" pitchFamily="34" charset="-128"/>
            </a:endParaRPr>
          </a:p>
        </p:txBody>
      </p:sp>
      <p:sp>
        <p:nvSpPr>
          <p:cNvPr id="3" name="TextovéPole 2"/>
          <p:cNvSpPr txBox="1"/>
          <p:nvPr/>
        </p:nvSpPr>
        <p:spPr bwMode="auto">
          <a:xfrm>
            <a:off x="3772349" y="3651626"/>
            <a:ext cx="1456079" cy="387798"/>
          </a:xfrm>
          <a:prstGeom prst="rect">
            <a:avLst/>
          </a:prstGeom>
          <a:noFill/>
          <a:ln w="9525">
            <a:noFill/>
            <a:miter lim="800000"/>
            <a:headEnd/>
            <a:tailEnd/>
          </a:ln>
          <a:effectLst>
            <a:glow rad="101600">
              <a:schemeClr val="accent3">
                <a:satMod val="175000"/>
                <a:alpha val="40000"/>
              </a:schemeClr>
            </a:glow>
          </a:effectLst>
        </p:spPr>
        <p:txBody>
          <a:bodyPr lIns="0" tIns="0" rIns="0" bIns="0">
            <a:spAutoFit/>
          </a:bodyPr>
          <a:lstStyle/>
          <a:p>
            <a:pPr algn="ctr">
              <a:lnSpc>
                <a:spcPct val="90000"/>
              </a:lnSpc>
              <a:defRPr/>
            </a:pPr>
            <a:r>
              <a:rPr lang="cs-CZ" sz="2800" b="1" kern="0" dirty="0">
                <a:solidFill>
                  <a:srgbClr val="69BE28"/>
                </a:solidFill>
                <a:latin typeface="Arial"/>
              </a:rPr>
              <a:t>CEITEC</a:t>
            </a:r>
          </a:p>
        </p:txBody>
      </p:sp>
      <p:sp>
        <p:nvSpPr>
          <p:cNvPr id="2" name="Oval 1"/>
          <p:cNvSpPr/>
          <p:nvPr/>
        </p:nvSpPr>
        <p:spPr bwMode="auto">
          <a:xfrm rot="792908">
            <a:off x="3151188" y="974725"/>
            <a:ext cx="4538662" cy="2032000"/>
          </a:xfrm>
          <a:prstGeom prst="ellipse">
            <a:avLst/>
          </a:prstGeom>
          <a:noFill/>
          <a:ln w="25400" cap="flat" cmpd="sng" algn="ctr">
            <a:solidFill>
              <a:schemeClr val="tx2">
                <a:lumMod val="75000"/>
              </a:schemeClr>
            </a:solidFill>
            <a:prstDash val="solid"/>
            <a:round/>
            <a:headEnd type="none" w="med" len="med"/>
            <a:tailEnd type="none" w="med" len="med"/>
          </a:ln>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mtClean="0">
              <a:solidFill>
                <a:srgbClr val="808080"/>
              </a:solidFill>
              <a:ea typeface="ＭＳ Ｐゴシック"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Nadpis 1"/>
          <p:cNvSpPr>
            <a:spLocks noGrp="1"/>
          </p:cNvSpPr>
          <p:nvPr>
            <p:ph type="title"/>
          </p:nvPr>
        </p:nvSpPr>
        <p:spPr/>
        <p:txBody>
          <a:bodyPr/>
          <a:lstStyle/>
          <a:p>
            <a:r>
              <a:rPr lang="cs-CZ" altLang="en-US" dirty="0" err="1" smtClean="0">
                <a:ea typeface="ＭＳ Ｐゴシック" charset="-128"/>
              </a:rPr>
              <a:t>Research</a:t>
            </a:r>
            <a:r>
              <a:rPr lang="cs-CZ" altLang="en-US" dirty="0" smtClean="0">
                <a:ea typeface="ＭＳ Ｐゴシック" charset="-128"/>
              </a:rPr>
              <a:t> </a:t>
            </a:r>
            <a:r>
              <a:rPr lang="en-GB" altLang="en-US" dirty="0" smtClean="0">
                <a:ea typeface="ＭＳ Ｐゴシック" charset="-128"/>
              </a:rPr>
              <a:t>Profile of RP1 – </a:t>
            </a:r>
            <a:r>
              <a:rPr lang="en-GB" altLang="en-US" dirty="0" smtClean="0">
                <a:solidFill>
                  <a:srgbClr val="00B0F0"/>
                </a:solidFill>
                <a:ea typeface="ＭＳ Ｐゴシック" charset="-128"/>
              </a:rPr>
              <a:t>Adv. </a:t>
            </a:r>
            <a:r>
              <a:rPr lang="en-GB" altLang="en-US" dirty="0" err="1" smtClean="0">
                <a:solidFill>
                  <a:srgbClr val="00B0F0"/>
                </a:solidFill>
                <a:ea typeface="ＭＳ Ｐゴシック" charset="-128"/>
              </a:rPr>
              <a:t>Nano&amp;Micro</a:t>
            </a:r>
            <a:endParaRPr lang="cs-CZ" altLang="en-US" dirty="0">
              <a:solidFill>
                <a:srgbClr val="00B0F0"/>
              </a:solidFill>
              <a:ea typeface="ＭＳ Ｐゴシック" charset="-128"/>
            </a:endParaRPr>
          </a:p>
        </p:txBody>
      </p:sp>
      <p:sp>
        <p:nvSpPr>
          <p:cNvPr id="5123" name="Zástupný symbol pro obsah 2"/>
          <p:cNvSpPr>
            <a:spLocks noGrp="1"/>
          </p:cNvSpPr>
          <p:nvPr>
            <p:ph idx="1"/>
          </p:nvPr>
        </p:nvSpPr>
        <p:spPr>
          <a:xfrm>
            <a:off x="406400" y="895350"/>
            <a:ext cx="8285163" cy="4795838"/>
          </a:xfrm>
        </p:spPr>
        <p:txBody>
          <a:bodyPr/>
          <a:lstStyle/>
          <a:p>
            <a:pPr>
              <a:buFont typeface="Wingdings" charset="0"/>
              <a:buChar char="§"/>
              <a:defRPr/>
            </a:pPr>
            <a:r>
              <a:rPr lang="cs-CZ" sz="2000" dirty="0" smtClean="0">
                <a:cs typeface="+mn-cs"/>
              </a:rPr>
              <a:t>Designed</a:t>
            </a:r>
            <a:r>
              <a:rPr lang="en-GB" sz="2000" dirty="0" smtClean="0">
                <a:cs typeface="+mn-cs"/>
              </a:rPr>
              <a:t> with respect to the </a:t>
            </a:r>
            <a:r>
              <a:rPr lang="en-GB" sz="2000" u="sng" dirty="0" smtClean="0">
                <a:cs typeface="+mn-cs"/>
              </a:rPr>
              <a:t>CEITEC Nano Research Infrastructure</a:t>
            </a:r>
            <a:r>
              <a:rPr lang="en-GB" sz="2000" dirty="0" smtClean="0">
                <a:cs typeface="+mn-cs"/>
              </a:rPr>
              <a:t>, completed in 2016 </a:t>
            </a:r>
            <a:r>
              <a:rPr lang="en-US" sz="2000" dirty="0" smtClean="0">
                <a:cs typeface="+mn-cs"/>
              </a:rPr>
              <a:t>-  RGs are getting used to it   </a:t>
            </a:r>
          </a:p>
          <a:p>
            <a:pPr marL="0" indent="0">
              <a:buFont typeface="Wingdings" charset="0"/>
              <a:buNone/>
              <a:defRPr/>
            </a:pPr>
            <a:endParaRPr lang="en-US" dirty="0" smtClean="0">
              <a:cs typeface="+mn-cs"/>
            </a:endParaRPr>
          </a:p>
          <a:p>
            <a:pPr marL="0" indent="0">
              <a:buFont typeface="Wingdings" charset="0"/>
              <a:buNone/>
              <a:defRPr/>
            </a:pPr>
            <a:endParaRPr lang="en-US" dirty="0" smtClean="0">
              <a:cs typeface="+mn-cs"/>
            </a:endParaRPr>
          </a:p>
          <a:p>
            <a:pPr>
              <a:buFont typeface="Wingdings" charset="0"/>
              <a:buChar char="§"/>
              <a:defRPr/>
            </a:pPr>
            <a:endParaRPr lang="en-US" dirty="0" smtClean="0">
              <a:cs typeface="+mn-cs"/>
            </a:endParaRPr>
          </a:p>
          <a:p>
            <a:pPr>
              <a:buFont typeface="Wingdings" charset="0"/>
              <a:buChar char="§"/>
              <a:defRPr/>
            </a:pPr>
            <a:endParaRPr lang="cs-CZ" dirty="0">
              <a:cs typeface="+mn-cs"/>
            </a:endParaRPr>
          </a:p>
        </p:txBody>
      </p:sp>
      <p:pic>
        <p:nvPicPr>
          <p:cNvPr id="145412" name="Picture 3" descr="Fig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663" y="2271713"/>
            <a:ext cx="67310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6362700" y="3155950"/>
            <a:ext cx="1411288" cy="282575"/>
          </a:xfrm>
          <a:prstGeom prst="rect">
            <a:avLst/>
          </a:prstGeom>
          <a:noFill/>
          <a:ln w="9525">
            <a:noFill/>
            <a:miter lim="800000"/>
            <a:headEnd/>
            <a:tailEnd/>
          </a:ln>
        </p:spPr>
        <p:txBody>
          <a:bodyPr lIns="0" tIns="0" rIns="0" bIns="0">
            <a:spAutoFit/>
          </a:bodyPr>
          <a:lstStyle/>
          <a:p>
            <a:pPr algn="l" eaLnBrk="0" hangingPunct="0">
              <a:lnSpc>
                <a:spcPct val="90000"/>
              </a:lnSpc>
              <a:defRPr/>
            </a:pPr>
            <a:r>
              <a:rPr lang="en-US" sz="2000" b="1" kern="0" dirty="0">
                <a:solidFill>
                  <a:srgbClr val="7AC143"/>
                </a:solidFill>
                <a:latin typeface="Arial"/>
                <a:ea typeface=""/>
                <a:cs typeface=""/>
              </a:rPr>
              <a:t>RP1 Profile</a:t>
            </a:r>
          </a:p>
        </p:txBody>
      </p:sp>
      <p:sp>
        <p:nvSpPr>
          <p:cNvPr id="3" name="TextBox 2"/>
          <p:cNvSpPr txBox="1"/>
          <p:nvPr/>
        </p:nvSpPr>
        <p:spPr bwMode="auto">
          <a:xfrm>
            <a:off x="1173540" y="3064688"/>
            <a:ext cx="1497232" cy="27699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l" eaLnBrk="0" hangingPunct="0">
              <a:lnSpc>
                <a:spcPct val="90000"/>
              </a:lnSpc>
            </a:pPr>
            <a:r>
              <a:rPr lang="cs-CZ" sz="2000" b="1" kern="0" dirty="0" smtClean="0">
                <a:solidFill>
                  <a:srgbClr val="7AC143"/>
                </a:solidFill>
                <a:latin typeface="Arial"/>
                <a:ea typeface=""/>
                <a:cs typeface=""/>
              </a:rPr>
              <a:t>9 </a:t>
            </a:r>
            <a:r>
              <a:rPr lang="cs-CZ" sz="2000" b="1" kern="0" dirty="0" err="1" smtClean="0">
                <a:solidFill>
                  <a:srgbClr val="7AC143"/>
                </a:solidFill>
                <a:latin typeface="Arial"/>
                <a:ea typeface=""/>
                <a:cs typeface=""/>
              </a:rPr>
              <a:t>RGs</a:t>
            </a:r>
            <a:endParaRPr lang="en-GB" sz="2000" b="1" kern="0" dirty="0" smtClean="0">
              <a:solidFill>
                <a:srgbClr val="7AC143"/>
              </a:solidFill>
              <a:latin typeface="Arial"/>
              <a:ea typeface=""/>
              <a:cs typeface=""/>
            </a:endParaRPr>
          </a:p>
        </p:txBody>
      </p:sp>
    </p:spTree>
    <p:extLst>
      <p:ext uri="{BB962C8B-B14F-4D97-AF65-F5344CB8AC3E}">
        <p14:creationId xmlns:p14="http://schemas.microsoft.com/office/powerpoint/2010/main" val="1108698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1" descr="Fig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2093913"/>
            <a:ext cx="47307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itle 1"/>
          <p:cNvSpPr>
            <a:spLocks noGrp="1"/>
          </p:cNvSpPr>
          <p:nvPr>
            <p:ph type="title"/>
          </p:nvPr>
        </p:nvSpPr>
        <p:spPr>
          <a:xfrm>
            <a:off x="427038" y="200025"/>
            <a:ext cx="8274050" cy="455613"/>
          </a:xfrm>
        </p:spPr>
        <p:txBody>
          <a:bodyPr/>
          <a:lstStyle/>
          <a:p>
            <a:pPr algn="ctr"/>
            <a:r>
              <a:rPr lang="en-US" altLang="en-US" sz="2400" smtClean="0"/>
              <a:t>Surface and Nanostructure Group at CEITEC BUT</a:t>
            </a:r>
            <a:r>
              <a:rPr lang="en-GB" altLang="en-US" sz="2400" smtClean="0">
                <a:solidFill>
                  <a:srgbClr val="00B0F0"/>
                </a:solidFill>
              </a:rPr>
              <a:t>:</a:t>
            </a:r>
            <a:br>
              <a:rPr lang="en-GB" altLang="en-US" sz="2400" smtClean="0">
                <a:solidFill>
                  <a:srgbClr val="00B0F0"/>
                </a:solidFill>
              </a:rPr>
            </a:br>
            <a:r>
              <a:rPr lang="en-GB" altLang="en-US" sz="2400" smtClean="0">
                <a:solidFill>
                  <a:srgbClr val="00B0F0"/>
                </a:solidFill>
              </a:rPr>
              <a:t> </a:t>
            </a:r>
            <a:endParaRPr lang="en-US" altLang="en-US" sz="2000" smtClean="0">
              <a:solidFill>
                <a:srgbClr val="00B0F0"/>
              </a:solidFill>
            </a:endParaRPr>
          </a:p>
        </p:txBody>
      </p:sp>
      <p:sp>
        <p:nvSpPr>
          <p:cNvPr id="96259" name="Content Placeholder 2"/>
          <p:cNvSpPr>
            <a:spLocks noGrp="1"/>
          </p:cNvSpPr>
          <p:nvPr>
            <p:ph idx="1"/>
          </p:nvPr>
        </p:nvSpPr>
        <p:spPr>
          <a:xfrm>
            <a:off x="442913" y="1211263"/>
            <a:ext cx="8285162" cy="4795837"/>
          </a:xfrm>
        </p:spPr>
        <p:txBody>
          <a:bodyPr/>
          <a:lstStyle/>
          <a:p>
            <a:r>
              <a:rPr lang="en-US" altLang="en-US" sz="2400" smtClean="0"/>
              <a:t>Objectives and Aims</a:t>
            </a:r>
          </a:p>
        </p:txBody>
      </p:sp>
      <p:sp>
        <p:nvSpPr>
          <p:cNvPr id="96260" name="Slide Number Placeholder 3"/>
          <p:cNvSpPr>
            <a:spLocks noGrp="1"/>
          </p:cNvSpPr>
          <p:nvPr>
            <p:ph type="sldNum" sz="quarter" idx="4294967295"/>
          </p:nvPr>
        </p:nvSpPr>
        <p:spPr bwMode="auto">
          <a:xfrm>
            <a:off x="207963" y="6411913"/>
            <a:ext cx="668337" cy="323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fld id="{B87A3804-46EF-413C-882C-B5C8E1988BA4}" type="slidenum">
              <a:rPr lang="cs-CZ" altLang="en-US" sz="1800">
                <a:solidFill>
                  <a:schemeClr val="tx1"/>
                </a:solidFill>
              </a:rPr>
              <a:pPr>
                <a:spcBef>
                  <a:spcPct val="0"/>
                </a:spcBef>
                <a:buClrTx/>
                <a:buSzTx/>
                <a:buFontTx/>
                <a:buNone/>
              </a:pPr>
              <a:t>56</a:t>
            </a:fld>
            <a:endParaRPr lang="cs-CZ" altLang="en-US" sz="1800">
              <a:solidFill>
                <a:srgbClr val="E1F0D2"/>
              </a:solidFill>
            </a:endParaRPr>
          </a:p>
        </p:txBody>
      </p:sp>
      <p:grpSp>
        <p:nvGrpSpPr>
          <p:cNvPr id="5" name="Group 33"/>
          <p:cNvGrpSpPr>
            <a:grpSpLocks/>
          </p:cNvGrpSpPr>
          <p:nvPr/>
        </p:nvGrpSpPr>
        <p:grpSpPr bwMode="auto">
          <a:xfrm>
            <a:off x="2081213" y="4548188"/>
            <a:ext cx="4572000" cy="1731962"/>
            <a:chOff x="2081460" y="4547936"/>
            <a:chExt cx="4572000" cy="1732833"/>
          </a:xfrm>
        </p:grpSpPr>
        <p:sp>
          <p:nvSpPr>
            <p:cNvPr id="96272" name="Rectangle 7"/>
            <p:cNvSpPr>
              <a:spLocks noChangeArrowheads="1"/>
            </p:cNvSpPr>
            <p:nvPr/>
          </p:nvSpPr>
          <p:spPr bwMode="auto">
            <a:xfrm>
              <a:off x="2081460" y="5542105"/>
              <a:ext cx="4572000" cy="738664"/>
            </a:xfrm>
            <a:prstGeom prst="rect">
              <a:avLst/>
            </a:prstGeom>
            <a:solidFill>
              <a:srgbClr val="FF9966">
                <a:alpha val="47058"/>
              </a:srgbClr>
            </a:solidFill>
            <a:ln w="9525">
              <a:solidFill>
                <a:srgbClr val="FF9933"/>
              </a:solidFill>
              <a:miter lim="800000"/>
              <a:headEnd/>
              <a:tailEnd/>
            </a:ln>
          </p:spPr>
          <p:txBody>
            <a:bodyPr>
              <a:spAutoFit/>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r>
                <a:rPr lang="en-GB" altLang="en-US" sz="1400">
                  <a:solidFill>
                    <a:srgbClr val="000000"/>
                  </a:solidFill>
                  <a:ea typeface="ＭＳ Ｐゴシック" panose="020B0600070205080204" pitchFamily="34" charset="-128"/>
                </a:rPr>
                <a:t>Development of methods for the fabrication of nanostructures: planar physical and plasmochemical methods (</a:t>
              </a:r>
              <a:r>
                <a:rPr lang="en-US" altLang="en-US" sz="1400">
                  <a:solidFill>
                    <a:srgbClr val="000000"/>
                  </a:solidFill>
                  <a:ea typeface="ＭＳ Ｐゴシック" panose="020B0600070205080204" pitchFamily="34" charset="-128"/>
                </a:rPr>
                <a:t>“</a:t>
              </a:r>
              <a:r>
                <a:rPr lang="en-GB" altLang="en-US" sz="1400">
                  <a:solidFill>
                    <a:srgbClr val="000000"/>
                  </a:solidFill>
                  <a:ea typeface="ＭＳ Ｐゴシック" panose="020B0600070205080204" pitchFamily="34" charset="-128"/>
                </a:rPr>
                <a:t>bottom up” and “top down”)</a:t>
              </a:r>
              <a:endParaRPr lang="en-US" altLang="en-US" sz="1400">
                <a:solidFill>
                  <a:srgbClr val="000000"/>
                </a:solidFill>
                <a:ea typeface="ＭＳ Ｐゴシック" panose="020B0600070205080204" pitchFamily="34" charset="-128"/>
              </a:endParaRPr>
            </a:p>
          </p:txBody>
        </p:sp>
        <p:cxnSp>
          <p:nvCxnSpPr>
            <p:cNvPr id="96273" name="Straight Arrow Connector 13"/>
            <p:cNvCxnSpPr>
              <a:cxnSpLocks noChangeShapeType="1"/>
            </p:cNvCxnSpPr>
            <p:nvPr/>
          </p:nvCxnSpPr>
          <p:spPr bwMode="auto">
            <a:xfrm flipH="1" flipV="1">
              <a:off x="4283243" y="4547936"/>
              <a:ext cx="12031" cy="733927"/>
            </a:xfrm>
            <a:prstGeom prst="straightConnector1">
              <a:avLst/>
            </a:prstGeom>
            <a:noFill/>
            <a:ln w="38100">
              <a:solidFill>
                <a:srgbClr val="FF9933"/>
              </a:solidFill>
              <a:round/>
              <a:headEnd/>
              <a:tailEnd type="arrow" w="med" len="med"/>
            </a:ln>
            <a:extLst>
              <a:ext uri="{909E8E84-426E-40DD-AFC4-6F175D3DCCD1}">
                <a14:hiddenFill xmlns:a14="http://schemas.microsoft.com/office/drawing/2010/main">
                  <a:noFill/>
                </a14:hiddenFill>
              </a:ext>
            </a:extLst>
          </p:spPr>
        </p:cxnSp>
      </p:grpSp>
      <p:grpSp>
        <p:nvGrpSpPr>
          <p:cNvPr id="6" name="Group 32"/>
          <p:cNvGrpSpPr>
            <a:grpSpLocks/>
          </p:cNvGrpSpPr>
          <p:nvPr/>
        </p:nvGrpSpPr>
        <p:grpSpPr bwMode="auto">
          <a:xfrm>
            <a:off x="168275" y="1889125"/>
            <a:ext cx="3978275" cy="2117725"/>
            <a:chOff x="168430" y="1888964"/>
            <a:chExt cx="3978470" cy="2117558"/>
          </a:xfrm>
        </p:grpSpPr>
        <p:sp>
          <p:nvSpPr>
            <p:cNvPr id="96269" name="Parallelogram 8"/>
            <p:cNvSpPr>
              <a:spLocks noChangeArrowheads="1"/>
            </p:cNvSpPr>
            <p:nvPr/>
          </p:nvSpPr>
          <p:spPr bwMode="auto">
            <a:xfrm>
              <a:off x="168430" y="1888964"/>
              <a:ext cx="2911641" cy="2117558"/>
            </a:xfrm>
            <a:prstGeom prst="parallelogram">
              <a:avLst>
                <a:gd name="adj" fmla="val 24998"/>
              </a:avLst>
            </a:prstGeom>
            <a:solidFill>
              <a:srgbClr val="00B0F0">
                <a:alpha val="2588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r>
                <a:rPr lang="en-GB" altLang="en-US" sz="1400">
                  <a:solidFill>
                    <a:srgbClr val="000000"/>
                  </a:solidFill>
                  <a:ea typeface="ＭＳ Ｐゴシック" panose="020B0600070205080204" pitchFamily="34" charset="-128"/>
                </a:rPr>
                <a:t>Specification and optimization of the functional properties of nanostructures for </a:t>
              </a:r>
              <a:r>
                <a:rPr lang="en-GB" altLang="en-US" sz="1400" u="sng">
                  <a:solidFill>
                    <a:srgbClr val="000000"/>
                  </a:solidFill>
                  <a:ea typeface="ＭＳ Ｐゴシック" panose="020B0600070205080204" pitchFamily="34" charset="-128"/>
                </a:rPr>
                <a:t>nanoelectronics, nanophotonics </a:t>
              </a:r>
              <a:r>
                <a:rPr lang="en-GB" altLang="en-US" sz="1400">
                  <a:solidFill>
                    <a:srgbClr val="000000"/>
                  </a:solidFill>
                  <a:ea typeface="ＭＳ Ｐゴシック" panose="020B0600070205080204" pitchFamily="34" charset="-128"/>
                </a:rPr>
                <a:t>and </a:t>
              </a:r>
              <a:r>
                <a:rPr lang="en-GB" altLang="en-US" sz="1400" u="sng">
                  <a:solidFill>
                    <a:srgbClr val="000000"/>
                  </a:solidFill>
                  <a:ea typeface="ＭＳ Ｐゴシック" panose="020B0600070205080204" pitchFamily="34" charset="-128"/>
                </a:rPr>
                <a:t>(bio)sensing </a:t>
              </a:r>
              <a:endParaRPr lang="en-US" altLang="en-US" sz="1400" u="sng">
                <a:solidFill>
                  <a:srgbClr val="000000"/>
                </a:solidFill>
                <a:ea typeface="ＭＳ Ｐゴシック" panose="020B0600070205080204" pitchFamily="34" charset="-128"/>
              </a:endParaRPr>
            </a:p>
          </p:txBody>
        </p:sp>
        <p:cxnSp>
          <p:nvCxnSpPr>
            <p:cNvPr id="96270" name="Straight Arrow Connector 16"/>
            <p:cNvCxnSpPr>
              <a:cxnSpLocks noChangeShapeType="1"/>
            </p:cNvCxnSpPr>
            <p:nvPr/>
          </p:nvCxnSpPr>
          <p:spPr bwMode="auto">
            <a:xfrm>
              <a:off x="2947737" y="3188368"/>
              <a:ext cx="589547" cy="324853"/>
            </a:xfrm>
            <a:prstGeom prst="straightConnector1">
              <a:avLst/>
            </a:prstGeom>
            <a:noFill/>
            <a:ln w="38100">
              <a:solidFill>
                <a:srgbClr val="66FFFF"/>
              </a:solidFill>
              <a:round/>
              <a:headEnd/>
              <a:tailEnd type="arrow" w="med" len="med"/>
            </a:ln>
            <a:extLst>
              <a:ext uri="{909E8E84-426E-40DD-AFC4-6F175D3DCCD1}">
                <a14:hiddenFill xmlns:a14="http://schemas.microsoft.com/office/drawing/2010/main">
                  <a:noFill/>
                </a14:hiddenFill>
              </a:ext>
            </a:extLst>
          </p:spPr>
        </p:cxnSp>
        <p:cxnSp>
          <p:nvCxnSpPr>
            <p:cNvPr id="96271" name="Straight Arrow Connector 22"/>
            <p:cNvCxnSpPr>
              <a:cxnSpLocks noChangeShapeType="1"/>
            </p:cNvCxnSpPr>
            <p:nvPr/>
          </p:nvCxnSpPr>
          <p:spPr bwMode="auto">
            <a:xfrm>
              <a:off x="3152274" y="2574758"/>
              <a:ext cx="994626" cy="32047"/>
            </a:xfrm>
            <a:prstGeom prst="straightConnector1">
              <a:avLst/>
            </a:prstGeom>
            <a:noFill/>
            <a:ln w="38100">
              <a:solidFill>
                <a:srgbClr val="66FFFF"/>
              </a:solidFill>
              <a:round/>
              <a:headEnd/>
              <a:tailEnd type="arrow" w="med" len="med"/>
            </a:ln>
            <a:extLst>
              <a:ext uri="{909E8E84-426E-40DD-AFC4-6F175D3DCCD1}">
                <a14:hiddenFill xmlns:a14="http://schemas.microsoft.com/office/drawing/2010/main">
                  <a:noFill/>
                </a14:hiddenFill>
              </a:ext>
            </a:extLst>
          </p:spPr>
        </p:cxnSp>
      </p:grpSp>
      <p:grpSp>
        <p:nvGrpSpPr>
          <p:cNvPr id="7" name="Group 35"/>
          <p:cNvGrpSpPr>
            <a:grpSpLocks/>
          </p:cNvGrpSpPr>
          <p:nvPr/>
        </p:nvGrpSpPr>
        <p:grpSpPr bwMode="auto">
          <a:xfrm>
            <a:off x="5727700" y="1504950"/>
            <a:ext cx="3127375" cy="2652713"/>
            <a:chOff x="5727032" y="1504386"/>
            <a:chExt cx="3128210" cy="2652642"/>
          </a:xfrm>
        </p:grpSpPr>
        <p:grpSp>
          <p:nvGrpSpPr>
            <p:cNvPr id="96265" name="Group 34"/>
            <p:cNvGrpSpPr>
              <a:grpSpLocks/>
            </p:cNvGrpSpPr>
            <p:nvPr/>
          </p:nvGrpSpPr>
          <p:grpSpPr bwMode="auto">
            <a:xfrm>
              <a:off x="6581267" y="1504386"/>
              <a:ext cx="2273975" cy="2652642"/>
              <a:chOff x="6581267" y="1504386"/>
              <a:chExt cx="2273975" cy="2652642"/>
            </a:xfrm>
          </p:grpSpPr>
          <p:sp>
            <p:nvSpPr>
              <p:cNvPr id="96267" name="Parallelogram 9"/>
              <p:cNvSpPr>
                <a:spLocks noChangeArrowheads="1"/>
              </p:cNvSpPr>
              <p:nvPr/>
            </p:nvSpPr>
            <p:spPr bwMode="auto">
              <a:xfrm rot="-6239781">
                <a:off x="6333979" y="1751674"/>
                <a:ext cx="2652642" cy="2158065"/>
              </a:xfrm>
              <a:prstGeom prst="parallelogram">
                <a:avLst>
                  <a:gd name="adj" fmla="val 24999"/>
                </a:avLst>
              </a:prstGeom>
              <a:solidFill>
                <a:srgbClr val="FFCC66">
                  <a:alpha val="2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lgn="r">
                  <a:spcBef>
                    <a:spcPct val="0"/>
                  </a:spcBef>
                  <a:buClrTx/>
                  <a:buSzTx/>
                  <a:buFontTx/>
                  <a:buNone/>
                </a:pPr>
                <a:endParaRPr lang="en-US" altLang="en-US" sz="1800">
                  <a:solidFill>
                    <a:srgbClr val="000000"/>
                  </a:solidFill>
                  <a:ea typeface="ＭＳ Ｐゴシック" panose="020B0600070205080204" pitchFamily="34" charset="-128"/>
                </a:endParaRPr>
              </a:p>
            </p:txBody>
          </p:sp>
          <p:sp>
            <p:nvSpPr>
              <p:cNvPr id="96268" name="TextBox 10"/>
              <p:cNvSpPr txBox="1">
                <a:spLocks noChangeArrowheads="1"/>
              </p:cNvSpPr>
              <p:nvPr/>
            </p:nvSpPr>
            <p:spPr bwMode="auto">
              <a:xfrm>
                <a:off x="6701589" y="1876918"/>
                <a:ext cx="215365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r>
                  <a:rPr lang="en-GB" altLang="en-US" sz="1400">
                    <a:solidFill>
                      <a:srgbClr val="000000"/>
                    </a:solidFill>
                    <a:ea typeface="ＭＳ Ｐゴシック" panose="020B0600070205080204" pitchFamily="34" charset="-128"/>
                  </a:rPr>
                  <a:t>UHV fabrication and characterization techniques, optical micro-spectroscopy, SNOM methodology development, multimodal techniques (SEM</a:t>
                </a:r>
                <a:r>
                  <a:rPr lang="cs-CZ" altLang="en-US" sz="1400">
                    <a:solidFill>
                      <a:srgbClr val="000000"/>
                    </a:solidFill>
                    <a:ea typeface="ＭＳ Ｐゴシック" panose="020B0600070205080204" pitchFamily="34" charset="-128"/>
                  </a:rPr>
                  <a:t>/</a:t>
                </a:r>
                <a:r>
                  <a:rPr lang="en-GB" altLang="en-US" sz="1400">
                    <a:solidFill>
                      <a:srgbClr val="000000"/>
                    </a:solidFill>
                    <a:ea typeface="ＭＳ Ｐゴシック" panose="020B0600070205080204" pitchFamily="34" charset="-128"/>
                  </a:rPr>
                  <a:t> AFM, </a:t>
                </a:r>
                <a:r>
                  <a:rPr lang="cs-CZ" altLang="en-US" sz="1400">
                    <a:solidFill>
                      <a:srgbClr val="000000"/>
                    </a:solidFill>
                    <a:ea typeface="ＭＳ Ｐゴシック" panose="020B0600070205080204" pitchFamily="34" charset="-128"/>
                  </a:rPr>
                  <a:t> SIMS/LEIS</a:t>
                </a:r>
                <a:r>
                  <a:rPr lang="en-GB" altLang="en-US" sz="1400">
                    <a:solidFill>
                      <a:srgbClr val="000000"/>
                    </a:solidFill>
                    <a:ea typeface="ＭＳ Ｐゴシック" panose="020B0600070205080204" pitchFamily="34" charset="-128"/>
                  </a:rPr>
                  <a:t>…)..... </a:t>
                </a:r>
                <a:endParaRPr lang="en-US" altLang="en-US" sz="1400">
                  <a:solidFill>
                    <a:srgbClr val="000000"/>
                  </a:solidFill>
                  <a:ea typeface="ＭＳ Ｐゴシック" panose="020B0600070205080204" pitchFamily="34" charset="-128"/>
                </a:endParaRPr>
              </a:p>
            </p:txBody>
          </p:sp>
        </p:grpSp>
        <p:cxnSp>
          <p:nvCxnSpPr>
            <p:cNvPr id="96266" name="Straight Arrow Connector 25"/>
            <p:cNvCxnSpPr>
              <a:cxnSpLocks noChangeShapeType="1"/>
            </p:cNvCxnSpPr>
            <p:nvPr/>
          </p:nvCxnSpPr>
          <p:spPr bwMode="auto">
            <a:xfrm flipH="1">
              <a:off x="5727032" y="2622884"/>
              <a:ext cx="673769" cy="445169"/>
            </a:xfrm>
            <a:prstGeom prst="straightConnector1">
              <a:avLst/>
            </a:prstGeom>
            <a:noFill/>
            <a:ln w="38100">
              <a:solidFill>
                <a:srgbClr val="FFCC66"/>
              </a:solidFill>
              <a:round/>
              <a:headEnd/>
              <a:tailEnd type="arrow" w="med" len="med"/>
            </a:ln>
            <a:extLst>
              <a:ext uri="{909E8E84-426E-40DD-AFC4-6F175D3DCCD1}">
                <a14:hiddenFill xmlns:a14="http://schemas.microsoft.com/office/drawing/2010/main">
                  <a:noFill/>
                </a14:hiddenFill>
              </a:ext>
            </a:extLst>
          </p:spPr>
        </p:cxnSp>
      </p:grpSp>
      <p:sp>
        <p:nvSpPr>
          <p:cNvPr id="96264" name="Rectangle 1"/>
          <p:cNvSpPr>
            <a:spLocks noChangeArrowheads="1"/>
          </p:cNvSpPr>
          <p:nvPr/>
        </p:nvSpPr>
        <p:spPr bwMode="auto">
          <a:xfrm>
            <a:off x="2055813" y="655638"/>
            <a:ext cx="5510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ClrTx/>
              <a:buSzTx/>
              <a:buFontTx/>
              <a:buNone/>
            </a:pPr>
            <a:r>
              <a:rPr lang="en-GB" altLang="en-US" sz="1800">
                <a:solidFill>
                  <a:srgbClr val="00B0F0"/>
                </a:solidFill>
              </a:rPr>
              <a:t>builds historically  upon its activities at IPE BUT</a:t>
            </a:r>
            <a:endParaRPr lang="en-GB" altLang="en-U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61" descr="Fig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2128838"/>
            <a:ext cx="473075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16" descr="kalous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663" y="3079750"/>
            <a:ext cx="817562"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11" descr="babor.jpg"/>
          <p:cNvPicPr>
            <a:picLocks noChangeAspect="1"/>
          </p:cNvPicPr>
          <p:nvPr/>
        </p:nvPicPr>
        <p:blipFill>
          <a:blip r:embed="rId4">
            <a:extLst>
              <a:ext uri="{28A0092B-C50C-407E-A947-70E740481C1C}">
                <a14:useLocalDpi xmlns:a14="http://schemas.microsoft.com/office/drawing/2010/main" val="0"/>
              </a:ext>
            </a:extLst>
          </a:blip>
          <a:srcRect l="15410" r="15697"/>
          <a:stretch>
            <a:fillRect/>
          </a:stretch>
        </p:blipFill>
        <p:spPr bwMode="auto">
          <a:xfrm>
            <a:off x="4962525" y="5257800"/>
            <a:ext cx="7905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itle 1"/>
          <p:cNvSpPr>
            <a:spLocks noGrp="1"/>
          </p:cNvSpPr>
          <p:nvPr>
            <p:ph type="title"/>
          </p:nvPr>
        </p:nvSpPr>
        <p:spPr>
          <a:xfrm>
            <a:off x="517525" y="171450"/>
            <a:ext cx="5197475" cy="473075"/>
          </a:xfrm>
        </p:spPr>
        <p:txBody>
          <a:bodyPr/>
          <a:lstStyle/>
          <a:p>
            <a:r>
              <a:rPr lang="en-GB" altLang="en-US" sz="2400" smtClean="0">
                <a:ea typeface="ＭＳ Ｐゴシック" panose="020B0600070205080204" pitchFamily="34" charset="-128"/>
              </a:rPr>
              <a:t>Research group profile – sub-groups</a:t>
            </a:r>
          </a:p>
        </p:txBody>
      </p:sp>
      <p:sp>
        <p:nvSpPr>
          <p:cNvPr id="98309" name="Slide Number Placeholder 3"/>
          <p:cNvSpPr>
            <a:spLocks noGrp="1"/>
          </p:cNvSpPr>
          <p:nvPr>
            <p:ph type="sldNum" sz="quarter" idx="10"/>
          </p:nvPr>
        </p:nvSpPr>
        <p:spPr>
          <a:xfrm>
            <a:off x="-42863" y="6411913"/>
            <a:ext cx="66833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18BB8B7-32B3-43CA-A354-7ECAFD3F14CC}" type="slidenum">
              <a:rPr lang="en-GB" altLang="en-US" sz="1300" smtClean="0">
                <a:solidFill>
                  <a:srgbClr val="FFFFFF"/>
                </a:solidFill>
              </a:rPr>
              <a:pPr>
                <a:spcBef>
                  <a:spcPct val="0"/>
                </a:spcBef>
                <a:buClrTx/>
                <a:buSzTx/>
                <a:buFontTx/>
                <a:buNone/>
              </a:pPr>
              <a:t>57</a:t>
            </a:fld>
            <a:endParaRPr lang="en-GB" altLang="en-US" sz="1300" smtClean="0">
              <a:solidFill>
                <a:srgbClr val="E1F0D2"/>
              </a:solidFill>
            </a:endParaRPr>
          </a:p>
        </p:txBody>
      </p:sp>
      <p:sp>
        <p:nvSpPr>
          <p:cNvPr id="98310" name="TextBox 5"/>
          <p:cNvSpPr txBox="1">
            <a:spLocks noChangeArrowheads="1"/>
          </p:cNvSpPr>
          <p:nvPr/>
        </p:nvSpPr>
        <p:spPr bwMode="auto">
          <a:xfrm>
            <a:off x="2790825" y="4945063"/>
            <a:ext cx="1479550" cy="4619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200">
                <a:solidFill>
                  <a:schemeClr val="tx1"/>
                </a:solidFill>
              </a:rPr>
              <a:t>Surfaces &amp; Nanostructures  </a:t>
            </a:r>
          </a:p>
        </p:txBody>
      </p:sp>
      <p:sp>
        <p:nvSpPr>
          <p:cNvPr id="98311" name="TextBox 9"/>
          <p:cNvSpPr txBox="1">
            <a:spLocks noChangeArrowheads="1"/>
          </p:cNvSpPr>
          <p:nvPr/>
        </p:nvSpPr>
        <p:spPr bwMode="auto">
          <a:xfrm>
            <a:off x="4654550" y="4981575"/>
            <a:ext cx="1360488" cy="276225"/>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200">
                <a:solidFill>
                  <a:schemeClr val="tx1"/>
                </a:solidFill>
              </a:rPr>
              <a:t>Ion-surface inter.</a:t>
            </a:r>
          </a:p>
        </p:txBody>
      </p:sp>
      <p:sp>
        <p:nvSpPr>
          <p:cNvPr id="98312" name="TextBox 12"/>
          <p:cNvSpPr txBox="1">
            <a:spLocks noChangeArrowheads="1"/>
          </p:cNvSpPr>
          <p:nvPr/>
        </p:nvSpPr>
        <p:spPr bwMode="auto">
          <a:xfrm>
            <a:off x="1125538" y="4965700"/>
            <a:ext cx="1360487" cy="276225"/>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200">
                <a:solidFill>
                  <a:schemeClr val="tx1"/>
                </a:solidFill>
              </a:rPr>
              <a:t>Graphene</a:t>
            </a:r>
          </a:p>
        </p:txBody>
      </p:sp>
      <p:pic>
        <p:nvPicPr>
          <p:cNvPr id="98313" name="Picture 13" descr="bartosik.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7950" y="5233988"/>
            <a:ext cx="84613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Parallelogram 15"/>
          <p:cNvSpPr>
            <a:spLocks noChangeArrowheads="1"/>
          </p:cNvSpPr>
          <p:nvPr/>
        </p:nvSpPr>
        <p:spPr bwMode="auto">
          <a:xfrm>
            <a:off x="11113" y="2779713"/>
            <a:ext cx="1250950" cy="300037"/>
          </a:xfrm>
          <a:prstGeom prst="parallelogram">
            <a:avLst>
              <a:gd name="adj" fmla="val 25055"/>
            </a:avLst>
          </a:prstGeom>
          <a:solidFill>
            <a:srgbClr val="00CC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200">
                <a:solidFill>
                  <a:schemeClr val="tx1"/>
                </a:solidFill>
              </a:rPr>
              <a:t>Plasmonics</a:t>
            </a:r>
          </a:p>
        </p:txBody>
      </p:sp>
      <p:sp>
        <p:nvSpPr>
          <p:cNvPr id="98315" name="Parallelogram 17"/>
          <p:cNvSpPr>
            <a:spLocks noChangeArrowheads="1"/>
          </p:cNvSpPr>
          <p:nvPr/>
        </p:nvSpPr>
        <p:spPr bwMode="auto">
          <a:xfrm>
            <a:off x="1328738" y="2233613"/>
            <a:ext cx="1250950" cy="412750"/>
          </a:xfrm>
          <a:prstGeom prst="parallelogram">
            <a:avLst>
              <a:gd name="adj" fmla="val 25018"/>
            </a:avLst>
          </a:prstGeom>
          <a:solidFill>
            <a:srgbClr val="0070C0">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200">
                <a:solidFill>
                  <a:schemeClr val="tx1"/>
                </a:solidFill>
              </a:rPr>
              <a:t>Spintronics,</a:t>
            </a:r>
          </a:p>
        </p:txBody>
      </p:sp>
      <p:sp>
        <p:nvSpPr>
          <p:cNvPr id="98316" name="Parallelogram 19"/>
          <p:cNvSpPr>
            <a:spLocks noChangeArrowheads="1"/>
          </p:cNvSpPr>
          <p:nvPr/>
        </p:nvSpPr>
        <p:spPr bwMode="auto">
          <a:xfrm rot="-5866449">
            <a:off x="5815807" y="2402681"/>
            <a:ext cx="457200" cy="811213"/>
          </a:xfrm>
          <a:prstGeom prst="parallelogram">
            <a:avLst>
              <a:gd name="adj" fmla="val 25000"/>
            </a:avLst>
          </a:prstGeom>
          <a:solidFill>
            <a:srgbClr val="FF00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endParaRPr lang="en-GB" altLang="en-US" sz="1200">
              <a:solidFill>
                <a:schemeClr val="tx1"/>
              </a:solidFill>
            </a:endParaRPr>
          </a:p>
        </p:txBody>
      </p:sp>
      <p:sp>
        <p:nvSpPr>
          <p:cNvPr id="98317" name="TextBox 26"/>
          <p:cNvSpPr txBox="1">
            <a:spLocks noChangeArrowheads="1"/>
          </p:cNvSpPr>
          <p:nvPr/>
        </p:nvSpPr>
        <p:spPr bwMode="auto">
          <a:xfrm>
            <a:off x="4848225" y="1093788"/>
            <a:ext cx="1824038" cy="2762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200">
                <a:solidFill>
                  <a:schemeClr val="tx1"/>
                </a:solidFill>
              </a:rPr>
              <a:t>Sensors &amp; detectors</a:t>
            </a:r>
          </a:p>
        </p:txBody>
      </p:sp>
      <p:pic>
        <p:nvPicPr>
          <p:cNvPr id="98318" name="Picture 30" descr="varg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6313" y="482600"/>
            <a:ext cx="873125" cy="1122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9" name="TextBox 33"/>
          <p:cNvSpPr txBox="1">
            <a:spLocks noChangeArrowheads="1"/>
          </p:cNvSpPr>
          <p:nvPr/>
        </p:nvSpPr>
        <p:spPr bwMode="auto">
          <a:xfrm>
            <a:off x="7305675" y="136525"/>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800">
                <a:solidFill>
                  <a:schemeClr val="tx1"/>
                </a:solidFill>
              </a:rPr>
              <a:t>P.I.</a:t>
            </a:r>
          </a:p>
        </p:txBody>
      </p:sp>
      <p:sp>
        <p:nvSpPr>
          <p:cNvPr id="98320" name="TextBox 35"/>
          <p:cNvSpPr txBox="1">
            <a:spLocks noChangeArrowheads="1"/>
          </p:cNvSpPr>
          <p:nvPr/>
        </p:nvSpPr>
        <p:spPr bwMode="auto">
          <a:xfrm>
            <a:off x="6905625" y="4627563"/>
            <a:ext cx="18018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600">
                <a:solidFill>
                  <a:schemeClr val="tx1"/>
                </a:solidFill>
              </a:rPr>
              <a:t>+ 2 new junior group leaders</a:t>
            </a:r>
          </a:p>
        </p:txBody>
      </p:sp>
      <p:cxnSp>
        <p:nvCxnSpPr>
          <p:cNvPr id="98321" name="Straight Arrow Connector 38"/>
          <p:cNvCxnSpPr>
            <a:cxnSpLocks noChangeShapeType="1"/>
          </p:cNvCxnSpPr>
          <p:nvPr/>
        </p:nvCxnSpPr>
        <p:spPr bwMode="auto">
          <a:xfrm flipH="1" flipV="1">
            <a:off x="4848225" y="4619625"/>
            <a:ext cx="168275" cy="349250"/>
          </a:xfrm>
          <a:prstGeom prst="straightConnector1">
            <a:avLst/>
          </a:prstGeom>
          <a:noFill/>
          <a:ln w="28575">
            <a:solidFill>
              <a:srgbClr val="FF9933"/>
            </a:solidFill>
            <a:round/>
            <a:headEnd/>
            <a:tailEnd type="arrow" w="med" len="med"/>
          </a:ln>
          <a:extLst>
            <a:ext uri="{909E8E84-426E-40DD-AFC4-6F175D3DCCD1}">
              <a14:hiddenFill xmlns:a14="http://schemas.microsoft.com/office/drawing/2010/main">
                <a:noFill/>
              </a14:hiddenFill>
            </a:ext>
          </a:extLst>
        </p:spPr>
      </p:cxnSp>
      <p:cxnSp>
        <p:nvCxnSpPr>
          <p:cNvPr id="98322" name="Straight Arrow Connector 39"/>
          <p:cNvCxnSpPr>
            <a:cxnSpLocks noChangeShapeType="1"/>
          </p:cNvCxnSpPr>
          <p:nvPr/>
        </p:nvCxnSpPr>
        <p:spPr bwMode="auto">
          <a:xfrm flipV="1">
            <a:off x="5521325" y="4632325"/>
            <a:ext cx="120650" cy="360363"/>
          </a:xfrm>
          <a:prstGeom prst="straightConnector1">
            <a:avLst/>
          </a:prstGeom>
          <a:noFill/>
          <a:ln w="28575">
            <a:solidFill>
              <a:srgbClr val="FF9966"/>
            </a:solidFill>
            <a:round/>
            <a:headEnd/>
            <a:tailEnd type="arrow" w="med" len="med"/>
          </a:ln>
          <a:extLst>
            <a:ext uri="{909E8E84-426E-40DD-AFC4-6F175D3DCCD1}">
              <a14:hiddenFill xmlns:a14="http://schemas.microsoft.com/office/drawing/2010/main">
                <a:noFill/>
              </a14:hiddenFill>
            </a:ext>
          </a:extLst>
        </p:spPr>
      </p:cxnSp>
      <p:cxnSp>
        <p:nvCxnSpPr>
          <p:cNvPr id="98323" name="Straight Arrow Connector 44"/>
          <p:cNvCxnSpPr>
            <a:cxnSpLocks noChangeShapeType="1"/>
          </p:cNvCxnSpPr>
          <p:nvPr/>
        </p:nvCxnSpPr>
        <p:spPr bwMode="auto">
          <a:xfrm>
            <a:off x="2243138" y="3171825"/>
            <a:ext cx="511175" cy="401638"/>
          </a:xfrm>
          <a:prstGeom prst="straightConnector1">
            <a:avLst/>
          </a:prstGeom>
          <a:noFill/>
          <a:ln w="28575">
            <a:solidFill>
              <a:srgbClr val="00CCFF"/>
            </a:solidFill>
            <a:round/>
            <a:headEnd/>
            <a:tailEnd type="arrow" w="med" len="med"/>
          </a:ln>
          <a:extLst>
            <a:ext uri="{909E8E84-426E-40DD-AFC4-6F175D3DCCD1}">
              <a14:hiddenFill xmlns:a14="http://schemas.microsoft.com/office/drawing/2010/main">
                <a:noFill/>
              </a14:hiddenFill>
            </a:ext>
          </a:extLst>
        </p:spPr>
      </p:cxnSp>
      <p:cxnSp>
        <p:nvCxnSpPr>
          <p:cNvPr id="98324" name="Straight Arrow Connector 48"/>
          <p:cNvCxnSpPr>
            <a:cxnSpLocks/>
          </p:cNvCxnSpPr>
          <p:nvPr/>
        </p:nvCxnSpPr>
        <p:spPr bwMode="auto">
          <a:xfrm>
            <a:off x="931863" y="3656013"/>
            <a:ext cx="1546225" cy="266700"/>
          </a:xfrm>
          <a:prstGeom prst="straightConnector1">
            <a:avLst/>
          </a:prstGeom>
          <a:noFill/>
          <a:ln w="28575">
            <a:solidFill>
              <a:srgbClr val="00CCFF"/>
            </a:solidFill>
            <a:round/>
            <a:headEnd/>
            <a:tailEnd type="arrow" w="med" len="med"/>
          </a:ln>
          <a:extLst>
            <a:ext uri="{909E8E84-426E-40DD-AFC4-6F175D3DCCD1}">
              <a14:hiddenFill xmlns:a14="http://schemas.microsoft.com/office/drawing/2010/main">
                <a:noFill/>
              </a14:hiddenFill>
            </a:ext>
          </a:extLst>
        </p:spPr>
      </p:cxnSp>
      <p:cxnSp>
        <p:nvCxnSpPr>
          <p:cNvPr id="98325" name="Straight Arrow Connector 54"/>
          <p:cNvCxnSpPr>
            <a:cxnSpLocks/>
            <a:stCxn id="98345" idx="1"/>
          </p:cNvCxnSpPr>
          <p:nvPr/>
        </p:nvCxnSpPr>
        <p:spPr bwMode="auto">
          <a:xfrm flipH="1">
            <a:off x="4165600" y="1922463"/>
            <a:ext cx="1201738" cy="896937"/>
          </a:xfrm>
          <a:prstGeom prst="straightConnector1">
            <a:avLst/>
          </a:prstGeom>
          <a:noFill/>
          <a:ln w="28575">
            <a:solidFill>
              <a:srgbClr val="92D050"/>
            </a:solidFill>
            <a:round/>
            <a:headEnd/>
            <a:tailEnd type="arrow" w="med" len="med"/>
          </a:ln>
          <a:extLst>
            <a:ext uri="{909E8E84-426E-40DD-AFC4-6F175D3DCCD1}">
              <a14:hiddenFill xmlns:a14="http://schemas.microsoft.com/office/drawing/2010/main">
                <a:noFill/>
              </a14:hiddenFill>
            </a:ext>
          </a:extLst>
        </p:spPr>
      </p:cxnSp>
      <p:cxnSp>
        <p:nvCxnSpPr>
          <p:cNvPr id="98326" name="Straight Arrow Connector 58"/>
          <p:cNvCxnSpPr>
            <a:cxnSpLocks/>
            <a:stCxn id="98356" idx="1"/>
          </p:cNvCxnSpPr>
          <p:nvPr/>
        </p:nvCxnSpPr>
        <p:spPr bwMode="auto">
          <a:xfrm flipH="1" flipV="1">
            <a:off x="4192588" y="2947988"/>
            <a:ext cx="1560512" cy="571500"/>
          </a:xfrm>
          <a:prstGeom prst="straightConnector1">
            <a:avLst/>
          </a:prstGeom>
          <a:noFill/>
          <a:ln w="28575">
            <a:solidFill>
              <a:srgbClr val="FF00FF"/>
            </a:solidFill>
            <a:round/>
            <a:headEnd/>
            <a:tailEnd type="arrow" w="med" len="med"/>
          </a:ln>
          <a:extLst>
            <a:ext uri="{909E8E84-426E-40DD-AFC4-6F175D3DCCD1}">
              <a14:hiddenFill xmlns:a14="http://schemas.microsoft.com/office/drawing/2010/main">
                <a:noFill/>
              </a14:hiddenFill>
            </a:ext>
          </a:extLst>
        </p:spPr>
      </p:cxnSp>
      <p:pic>
        <p:nvPicPr>
          <p:cNvPr id="98327" name="Obrázek 6" descr="Prof. RNDr. Tomáš Šikola, CS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5963" y="782638"/>
            <a:ext cx="12080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28" name="Group 40"/>
          <p:cNvGrpSpPr>
            <a:grpSpLocks/>
          </p:cNvGrpSpPr>
          <p:nvPr/>
        </p:nvGrpSpPr>
        <p:grpSpPr bwMode="auto">
          <a:xfrm>
            <a:off x="5715000" y="2671763"/>
            <a:ext cx="736600" cy="1370012"/>
            <a:chOff x="6186200" y="2370230"/>
            <a:chExt cx="736631" cy="1370166"/>
          </a:xfrm>
        </p:grpSpPr>
        <p:sp>
          <p:nvSpPr>
            <p:cNvPr id="98355" name="TextBox 21"/>
            <p:cNvSpPr txBox="1">
              <a:spLocks noChangeArrowheads="1"/>
            </p:cNvSpPr>
            <p:nvPr/>
          </p:nvSpPr>
          <p:spPr bwMode="auto">
            <a:xfrm>
              <a:off x="6186200" y="2370230"/>
              <a:ext cx="6737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200">
                  <a:solidFill>
                    <a:schemeClr val="tx1"/>
                  </a:solidFill>
                </a:rPr>
                <a:t>SPM</a:t>
              </a:r>
            </a:p>
          </p:txBody>
        </p:sp>
        <p:pic>
          <p:nvPicPr>
            <p:cNvPr id="9835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4657" y="2695070"/>
              <a:ext cx="698174" cy="104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29" name="TextBox 41"/>
          <p:cNvSpPr txBox="1">
            <a:spLocks noChangeArrowheads="1"/>
          </p:cNvSpPr>
          <p:nvPr/>
        </p:nvSpPr>
        <p:spPr bwMode="auto">
          <a:xfrm>
            <a:off x="1190625" y="6292850"/>
            <a:ext cx="10588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000">
                <a:solidFill>
                  <a:schemeClr val="tx1"/>
                </a:solidFill>
              </a:rPr>
              <a:t>M. Bartošík</a:t>
            </a:r>
          </a:p>
        </p:txBody>
      </p:sp>
      <p:sp>
        <p:nvSpPr>
          <p:cNvPr id="98330" name="TextBox 43"/>
          <p:cNvSpPr txBox="1">
            <a:spLocks noChangeArrowheads="1"/>
          </p:cNvSpPr>
          <p:nvPr/>
        </p:nvSpPr>
        <p:spPr bwMode="auto">
          <a:xfrm>
            <a:off x="7734300" y="6307138"/>
            <a:ext cx="10588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J. Čechal</a:t>
            </a:r>
          </a:p>
        </p:txBody>
      </p:sp>
      <p:sp>
        <p:nvSpPr>
          <p:cNvPr id="98331" name="TextBox 45"/>
          <p:cNvSpPr txBox="1">
            <a:spLocks noChangeArrowheads="1"/>
          </p:cNvSpPr>
          <p:nvPr/>
        </p:nvSpPr>
        <p:spPr bwMode="auto">
          <a:xfrm>
            <a:off x="3017838" y="6464300"/>
            <a:ext cx="10588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M. Kolíbal</a:t>
            </a:r>
          </a:p>
        </p:txBody>
      </p:sp>
      <p:sp>
        <p:nvSpPr>
          <p:cNvPr id="98332" name="TextBox 46"/>
          <p:cNvSpPr txBox="1">
            <a:spLocks noChangeArrowheads="1"/>
          </p:cNvSpPr>
          <p:nvPr/>
        </p:nvSpPr>
        <p:spPr bwMode="auto">
          <a:xfrm>
            <a:off x="4811713" y="6329363"/>
            <a:ext cx="1058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P. Bábor</a:t>
            </a:r>
          </a:p>
        </p:txBody>
      </p:sp>
      <p:sp>
        <p:nvSpPr>
          <p:cNvPr id="98333" name="TextBox 47"/>
          <p:cNvSpPr txBox="1">
            <a:spLocks noChangeArrowheads="1"/>
          </p:cNvSpPr>
          <p:nvPr/>
        </p:nvSpPr>
        <p:spPr bwMode="auto">
          <a:xfrm>
            <a:off x="107950" y="4127500"/>
            <a:ext cx="10588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R. Kalousek</a:t>
            </a:r>
          </a:p>
        </p:txBody>
      </p:sp>
      <p:sp>
        <p:nvSpPr>
          <p:cNvPr id="98334" name="TextBox 49"/>
          <p:cNvSpPr txBox="1">
            <a:spLocks noChangeArrowheads="1"/>
          </p:cNvSpPr>
          <p:nvPr/>
        </p:nvSpPr>
        <p:spPr bwMode="auto">
          <a:xfrm>
            <a:off x="1377950" y="3484563"/>
            <a:ext cx="10588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M. Urbánek</a:t>
            </a:r>
          </a:p>
        </p:txBody>
      </p:sp>
      <p:sp>
        <p:nvSpPr>
          <p:cNvPr id="98335" name="TextBox 51"/>
          <p:cNvSpPr txBox="1">
            <a:spLocks noChangeArrowheads="1"/>
          </p:cNvSpPr>
          <p:nvPr/>
        </p:nvSpPr>
        <p:spPr bwMode="auto">
          <a:xfrm>
            <a:off x="3286125" y="565150"/>
            <a:ext cx="10588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T. Šikola</a:t>
            </a:r>
          </a:p>
        </p:txBody>
      </p:sp>
      <p:sp>
        <p:nvSpPr>
          <p:cNvPr id="98336" name="TextBox 55"/>
          <p:cNvSpPr txBox="1">
            <a:spLocks noChangeArrowheads="1"/>
          </p:cNvSpPr>
          <p:nvPr/>
        </p:nvSpPr>
        <p:spPr bwMode="auto">
          <a:xfrm>
            <a:off x="5230813" y="2401888"/>
            <a:ext cx="1058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J. Mach</a:t>
            </a:r>
          </a:p>
        </p:txBody>
      </p:sp>
      <p:sp>
        <p:nvSpPr>
          <p:cNvPr id="98337" name="TextBox 56"/>
          <p:cNvSpPr txBox="1">
            <a:spLocks noChangeArrowheads="1"/>
          </p:cNvSpPr>
          <p:nvPr/>
        </p:nvSpPr>
        <p:spPr bwMode="auto">
          <a:xfrm>
            <a:off x="7315200" y="1617663"/>
            <a:ext cx="10588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P. Varga</a:t>
            </a:r>
          </a:p>
        </p:txBody>
      </p:sp>
      <p:sp>
        <p:nvSpPr>
          <p:cNvPr id="98338" name="TextBox 57"/>
          <p:cNvSpPr txBox="1">
            <a:spLocks noChangeArrowheads="1"/>
          </p:cNvSpPr>
          <p:nvPr/>
        </p:nvSpPr>
        <p:spPr bwMode="auto">
          <a:xfrm>
            <a:off x="5595938" y="4035425"/>
            <a:ext cx="10588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Z. Nováček</a:t>
            </a:r>
          </a:p>
        </p:txBody>
      </p:sp>
      <p:sp>
        <p:nvSpPr>
          <p:cNvPr id="98339" name="TextBox 59"/>
          <p:cNvSpPr txBox="1">
            <a:spLocks noChangeArrowheads="1"/>
          </p:cNvSpPr>
          <p:nvPr/>
        </p:nvSpPr>
        <p:spPr bwMode="auto">
          <a:xfrm>
            <a:off x="6862763" y="3036888"/>
            <a:ext cx="1058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V. Křápek</a:t>
            </a:r>
          </a:p>
        </p:txBody>
      </p:sp>
      <p:sp>
        <p:nvSpPr>
          <p:cNvPr id="98340" name="TextBox 60"/>
          <p:cNvSpPr txBox="1">
            <a:spLocks noChangeArrowheads="1"/>
          </p:cNvSpPr>
          <p:nvPr/>
        </p:nvSpPr>
        <p:spPr bwMode="auto">
          <a:xfrm>
            <a:off x="1920875" y="996950"/>
            <a:ext cx="14684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200">
                <a:solidFill>
                  <a:srgbClr val="FF0000"/>
                </a:solidFill>
              </a:rPr>
              <a:t>Sen. res. = 4/9</a:t>
            </a:r>
          </a:p>
          <a:p>
            <a:pPr>
              <a:spcBef>
                <a:spcPct val="0"/>
              </a:spcBef>
              <a:buClrTx/>
              <a:buSzTx/>
              <a:buFontTx/>
              <a:buNone/>
            </a:pPr>
            <a:r>
              <a:rPr lang="en-GB" altLang="en-US" sz="1200">
                <a:solidFill>
                  <a:srgbClr val="FF0000"/>
                </a:solidFill>
              </a:rPr>
              <a:t>Jun. res. = 8/13</a:t>
            </a:r>
          </a:p>
          <a:p>
            <a:pPr>
              <a:spcBef>
                <a:spcPct val="0"/>
              </a:spcBef>
              <a:buClrTx/>
              <a:buSzTx/>
              <a:buFontTx/>
              <a:buNone/>
            </a:pPr>
            <a:r>
              <a:rPr lang="en-GB" altLang="en-US" sz="1200">
                <a:solidFill>
                  <a:srgbClr val="FF0000"/>
                </a:solidFill>
              </a:rPr>
              <a:t>PhD. st. =  12/19</a:t>
            </a:r>
          </a:p>
          <a:p>
            <a:pPr>
              <a:spcBef>
                <a:spcPct val="0"/>
              </a:spcBef>
              <a:buClrTx/>
              <a:buSzTx/>
              <a:buFontTx/>
              <a:buNone/>
            </a:pPr>
            <a:r>
              <a:rPr lang="en-GB" altLang="en-US" sz="1200">
                <a:solidFill>
                  <a:srgbClr val="FF0000"/>
                </a:solidFill>
              </a:rPr>
              <a:t>Total  =      24/41</a:t>
            </a:r>
          </a:p>
        </p:txBody>
      </p:sp>
      <p:pic>
        <p:nvPicPr>
          <p:cNvPr id="98341" name="Obrázek 14" descr="Obsah obrázku muž, osoba, vázanka, zeď&#10;&#10;Popis vygenerován s velmi vysokou mírou spolehlivosti"/>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70238" y="5407025"/>
            <a:ext cx="82708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2" name="Obrázek 22" descr="Obsah obrázku osoba, muž, zeď, interiér&#10;&#10;Popis vygenerován s velmi vysokou mírou spolehlivost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17650" y="2657475"/>
            <a:ext cx="8524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3" name="Obrázek 28" descr="Obsah obrázku osoba, usmívající se, fotka, držení&#10;&#10;Popis vygenerován s velmi vysokou mírou spolehlivosti"/>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34200" y="1922463"/>
            <a:ext cx="9144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4" name="Obrázek 62" descr="Obsah obrázku osoba, muž, zeď, interiér&#10;&#10;Popis vygenerován s velmi vysokou mírou spolehlivosti"/>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856538" y="5249863"/>
            <a:ext cx="81438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5" name="Obrázek 32" descr="Obsah obrázku osoba, muž, zeď, hledání&#10;&#10;Popis vygenerován s velmi vysokou mírou spolehlivosti"/>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67338" y="1400175"/>
            <a:ext cx="8128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6" name="Obrázek 1023" descr="Obsah obrázku osoba, zeď, muž, interiér&#10;&#10;Popis vygenerován s velmi vysokou mírou spolehlivosti"/>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983413" y="5248275"/>
            <a:ext cx="814387"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47" name="TextBox 59"/>
          <p:cNvSpPr txBox="1">
            <a:spLocks noChangeArrowheads="1"/>
          </p:cNvSpPr>
          <p:nvPr/>
        </p:nvSpPr>
        <p:spPr bwMode="auto">
          <a:xfrm>
            <a:off x="6861175" y="6294438"/>
            <a:ext cx="10588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V. Uhlíř</a:t>
            </a:r>
          </a:p>
        </p:txBody>
      </p:sp>
      <p:sp>
        <p:nvSpPr>
          <p:cNvPr id="98348" name="TextBox 45"/>
          <p:cNvSpPr txBox="1">
            <a:spLocks noChangeArrowheads="1"/>
          </p:cNvSpPr>
          <p:nvPr/>
        </p:nvSpPr>
        <p:spPr bwMode="auto">
          <a:xfrm>
            <a:off x="7734300" y="4375150"/>
            <a:ext cx="10588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M. Kolíbal</a:t>
            </a:r>
          </a:p>
        </p:txBody>
      </p:sp>
      <p:pic>
        <p:nvPicPr>
          <p:cNvPr id="98349" name="Obrázek 67" descr="Obsah obrázku muž, osoba, vázanka, zeď&#10;&#10;Popis vygenerován s velmi vysokou mírou spolehlivosti"/>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86700" y="3317875"/>
            <a:ext cx="8286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50" name="TextBox 49"/>
          <p:cNvSpPr txBox="1">
            <a:spLocks noChangeArrowheads="1"/>
          </p:cNvSpPr>
          <p:nvPr/>
        </p:nvSpPr>
        <p:spPr bwMode="auto">
          <a:xfrm>
            <a:off x="6905625" y="4400550"/>
            <a:ext cx="10588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GB" altLang="en-US" sz="1000">
                <a:solidFill>
                  <a:schemeClr val="tx1"/>
                </a:solidFill>
              </a:rPr>
              <a:t>M. Urbánek</a:t>
            </a:r>
          </a:p>
        </p:txBody>
      </p:sp>
      <p:pic>
        <p:nvPicPr>
          <p:cNvPr id="98351" name="Obrázek 69" descr="Obsah obrázku osoba, muž, zeď, interiér&#10;&#10;Popis vygenerován s velmi vysokou mírou spolehlivost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69125" y="3322638"/>
            <a:ext cx="8540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52" name="Picture 13" descr="bartosik.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4475" y="1914525"/>
            <a:ext cx="84455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53" name="TextBox 41"/>
          <p:cNvSpPr txBox="1">
            <a:spLocks noChangeArrowheads="1"/>
          </p:cNvSpPr>
          <p:nvPr/>
        </p:nvSpPr>
        <p:spPr bwMode="auto">
          <a:xfrm>
            <a:off x="7675563" y="3011488"/>
            <a:ext cx="1058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000">
                <a:solidFill>
                  <a:schemeClr val="tx1"/>
                </a:solidFill>
              </a:rPr>
              <a:t>M. Bartošík</a:t>
            </a:r>
          </a:p>
        </p:txBody>
      </p:sp>
      <p:sp>
        <p:nvSpPr>
          <p:cNvPr id="98354" name="TextBox 2"/>
          <p:cNvSpPr txBox="1">
            <a:spLocks noChangeArrowheads="1"/>
          </p:cNvSpPr>
          <p:nvPr/>
        </p:nvSpPr>
        <p:spPr bwMode="auto">
          <a:xfrm>
            <a:off x="8156575" y="576263"/>
            <a:ext cx="1022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cs-CZ" altLang="en-US" sz="1200">
                <a:solidFill>
                  <a:schemeClr val="tx1"/>
                </a:solidFill>
              </a:rPr>
              <a:t>†</a:t>
            </a:r>
            <a:r>
              <a:rPr lang="en-US" altLang="en-US" sz="1200">
                <a:solidFill>
                  <a:schemeClr val="tx1"/>
                </a:solidFill>
              </a:rPr>
              <a:t>October 27 2018</a:t>
            </a:r>
            <a:endParaRPr lang="en-GB" altLang="en-US" sz="120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cc744d"/>
          <p:cNvPicPr>
            <a:picLocks noChangeAspect="1" noChangeArrowheads="1"/>
          </p:cNvPicPr>
          <p:nvPr/>
        </p:nvPicPr>
        <p:blipFill>
          <a:blip r:embed="rId2" cstate="print"/>
          <a:srcRect/>
          <a:stretch>
            <a:fillRect/>
          </a:stretch>
        </p:blipFill>
        <p:spPr bwMode="auto">
          <a:xfrm>
            <a:off x="762000" y="2209800"/>
            <a:ext cx="3657600" cy="3581400"/>
          </a:xfrm>
          <a:prstGeom prst="rect">
            <a:avLst/>
          </a:prstGeom>
          <a:noFill/>
          <a:ln w="9525">
            <a:noFill/>
            <a:miter lim="800000"/>
            <a:headEnd/>
            <a:tailEnd/>
          </a:ln>
        </p:spPr>
      </p:pic>
      <p:sp>
        <p:nvSpPr>
          <p:cNvPr id="25602" name="Rectangle 5"/>
          <p:cNvSpPr>
            <a:spLocks noGrp="1" noChangeArrowheads="1"/>
          </p:cNvSpPr>
          <p:nvPr>
            <p:ph type="title"/>
          </p:nvPr>
        </p:nvSpPr>
        <p:spPr/>
        <p:txBody>
          <a:bodyPr/>
          <a:lstStyle/>
          <a:p>
            <a:r>
              <a:rPr lang="en-US" sz="2400" dirty="0" smtClean="0"/>
              <a:t>Lycurgus Cup illuminated from within</a:t>
            </a:r>
          </a:p>
        </p:txBody>
      </p:sp>
      <p:sp>
        <p:nvSpPr>
          <p:cNvPr id="25603" name="Text Box 6"/>
          <p:cNvSpPr txBox="1">
            <a:spLocks noChangeArrowheads="1"/>
          </p:cNvSpPr>
          <p:nvPr/>
        </p:nvSpPr>
        <p:spPr bwMode="auto">
          <a:xfrm>
            <a:off x="4724400" y="2209800"/>
            <a:ext cx="3657600" cy="1938338"/>
          </a:xfrm>
          <a:prstGeom prst="rect">
            <a:avLst/>
          </a:prstGeom>
          <a:noFill/>
          <a:ln w="9525">
            <a:noFill/>
            <a:miter lim="800000"/>
            <a:headEnd/>
            <a:tailEnd/>
          </a:ln>
        </p:spPr>
        <p:txBody>
          <a:bodyPr>
            <a:spAutoFit/>
          </a:bodyPr>
          <a:lstStyle/>
          <a:p>
            <a:pPr eaLnBrk="0" hangingPunct="0">
              <a:spcBef>
                <a:spcPct val="50000"/>
              </a:spcBef>
            </a:pPr>
            <a:r>
              <a:rPr lang="en-US" sz="2000"/>
              <a:t>When illuminated from within, the Lycurgus cup glows red.  The red color is due to tiny gold particles embedded in the glass, which have an absorption peak at around 520 nm</a:t>
            </a:r>
          </a:p>
        </p:txBody>
      </p:sp>
      <p:sp>
        <p:nvSpPr>
          <p:cNvPr id="5" name="TextBox 4"/>
          <p:cNvSpPr txBox="1"/>
          <p:nvPr/>
        </p:nvSpPr>
        <p:spPr>
          <a:xfrm>
            <a:off x="5572125" y="4714875"/>
            <a:ext cx="1214438" cy="584200"/>
          </a:xfrm>
          <a:prstGeom prst="rect">
            <a:avLst/>
          </a:prstGeom>
          <a:noFill/>
        </p:spPr>
        <p:txBody>
          <a:bodyPr>
            <a:spAutoFit/>
          </a:bodyPr>
          <a:lstStyle/>
          <a:p>
            <a:pPr algn="ctr">
              <a:defRPr/>
            </a:pPr>
            <a:r>
              <a:rPr lang="en-US" sz="1600" dirty="0">
                <a:solidFill>
                  <a:schemeClr val="bg1"/>
                </a:solidFill>
              </a:rPr>
              <a:t>David G. Stroud</a:t>
            </a:r>
            <a:r>
              <a:rPr lang="en-US" sz="1050" dirty="0">
                <a:solidFill>
                  <a:schemeClr val="bg1"/>
                </a:solidFill>
              </a:rPr>
              <a:t>,</a:t>
            </a:r>
            <a:endParaRPr lang="cs-CZ" sz="1600" dirty="0">
              <a:solidFill>
                <a:schemeClr val="bg1"/>
              </a:solidFill>
            </a:endParaRPr>
          </a:p>
        </p:txBody>
      </p:sp>
    </p:spTree>
    <p:extLst>
      <p:ext uri="{BB962C8B-B14F-4D97-AF65-F5344CB8AC3E}">
        <p14:creationId xmlns:p14="http://schemas.microsoft.com/office/powerpoint/2010/main" val="10253319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sz="4000" smtClean="0"/>
              <a:t>What is the origin of the color?  Answer: ``surface plasmons’’ </a:t>
            </a:r>
          </a:p>
        </p:txBody>
      </p:sp>
      <p:sp>
        <p:nvSpPr>
          <p:cNvPr id="26626" name="Rectangle 3"/>
          <p:cNvSpPr>
            <a:spLocks noGrp="1" noChangeArrowheads="1"/>
          </p:cNvSpPr>
          <p:nvPr>
            <p:ph type="body" idx="1"/>
          </p:nvPr>
        </p:nvSpPr>
        <p:spPr>
          <a:xfrm>
            <a:off x="457200" y="1981200"/>
            <a:ext cx="8229600" cy="1600200"/>
          </a:xfrm>
        </p:spPr>
        <p:txBody>
          <a:bodyPr/>
          <a:lstStyle/>
          <a:p>
            <a:pPr>
              <a:lnSpc>
                <a:spcPct val="80000"/>
              </a:lnSpc>
            </a:pPr>
            <a:r>
              <a:rPr lang="en-US" sz="2400" dirty="0" smtClean="0"/>
              <a:t>An SP is a natural oscillation of the electron gas inside a </a:t>
            </a:r>
            <a:r>
              <a:rPr lang="en-US" sz="2400" dirty="0" smtClean="0">
                <a:solidFill>
                  <a:srgbClr val="FFC000"/>
                </a:solidFill>
              </a:rPr>
              <a:t>gold </a:t>
            </a:r>
            <a:r>
              <a:rPr lang="en-US" sz="2400" dirty="0" err="1" smtClean="0">
                <a:solidFill>
                  <a:srgbClr val="FFC000"/>
                </a:solidFill>
              </a:rPr>
              <a:t>nanosphere</a:t>
            </a:r>
            <a:r>
              <a:rPr lang="en-US" sz="2400" dirty="0" smtClean="0">
                <a:solidFill>
                  <a:srgbClr val="FFC000"/>
                </a:solidFill>
              </a:rPr>
              <a:t>.</a:t>
            </a:r>
          </a:p>
          <a:p>
            <a:pPr>
              <a:lnSpc>
                <a:spcPct val="80000"/>
              </a:lnSpc>
            </a:pPr>
            <a:r>
              <a:rPr lang="en-US" sz="2400" dirty="0" smtClean="0"/>
              <a:t>SP frequency depends on the </a:t>
            </a:r>
            <a:r>
              <a:rPr lang="en-US" sz="2400" dirty="0" smtClean="0">
                <a:solidFill>
                  <a:srgbClr val="FFC000"/>
                </a:solidFill>
              </a:rPr>
              <a:t>dielectric function </a:t>
            </a:r>
            <a:r>
              <a:rPr lang="en-US" sz="2400" dirty="0" smtClean="0"/>
              <a:t>of the gold, and the </a:t>
            </a:r>
            <a:r>
              <a:rPr lang="en-US" sz="2400" dirty="0" smtClean="0">
                <a:solidFill>
                  <a:srgbClr val="FFC000"/>
                </a:solidFill>
              </a:rPr>
              <a:t>shape</a:t>
            </a:r>
            <a:r>
              <a:rPr lang="en-US" sz="2400" dirty="0" smtClean="0"/>
              <a:t> of the nanoparticle.  </a:t>
            </a:r>
          </a:p>
          <a:p>
            <a:pPr>
              <a:lnSpc>
                <a:spcPct val="80000"/>
              </a:lnSpc>
            </a:pPr>
            <a:endParaRPr lang="en-US" sz="2800" dirty="0" smtClean="0"/>
          </a:p>
        </p:txBody>
      </p:sp>
      <p:grpSp>
        <p:nvGrpSpPr>
          <p:cNvPr id="2" name="Group 1"/>
          <p:cNvGrpSpPr/>
          <p:nvPr/>
        </p:nvGrpSpPr>
        <p:grpSpPr>
          <a:xfrm>
            <a:off x="3124200" y="4343400"/>
            <a:ext cx="2286000" cy="1676400"/>
            <a:chOff x="3124200" y="4343400"/>
            <a:chExt cx="2286000" cy="1676400"/>
          </a:xfrm>
        </p:grpSpPr>
        <p:sp>
          <p:nvSpPr>
            <p:cNvPr id="26627" name="Oval 5"/>
            <p:cNvSpPr>
              <a:spLocks noChangeArrowheads="1"/>
            </p:cNvSpPr>
            <p:nvPr/>
          </p:nvSpPr>
          <p:spPr bwMode="auto">
            <a:xfrm>
              <a:off x="3124200" y="4343400"/>
              <a:ext cx="1828800" cy="1676400"/>
            </a:xfrm>
            <a:prstGeom prst="ellipse">
              <a:avLst/>
            </a:prstGeom>
            <a:solidFill>
              <a:srgbClr val="800080"/>
            </a:solidFill>
            <a:ln w="9525">
              <a:solidFill>
                <a:schemeClr val="tx1"/>
              </a:solidFill>
              <a:round/>
              <a:headEnd/>
              <a:tailEnd/>
            </a:ln>
          </p:spPr>
          <p:txBody>
            <a:bodyPr wrap="none" anchor="ctr"/>
            <a:lstStyle/>
            <a:p>
              <a:pPr algn="ctr"/>
              <a:endParaRPr lang="en-US"/>
            </a:p>
          </p:txBody>
        </p:sp>
        <p:sp>
          <p:nvSpPr>
            <p:cNvPr id="26628" name="Oval 6"/>
            <p:cNvSpPr>
              <a:spLocks noChangeArrowheads="1"/>
            </p:cNvSpPr>
            <p:nvPr/>
          </p:nvSpPr>
          <p:spPr bwMode="auto">
            <a:xfrm>
              <a:off x="3733800" y="4343400"/>
              <a:ext cx="1676400" cy="1676400"/>
            </a:xfrm>
            <a:prstGeom prst="ellipse">
              <a:avLst/>
            </a:prstGeom>
            <a:solidFill>
              <a:srgbClr val="CC3300"/>
            </a:solidFill>
            <a:ln w="9525">
              <a:solidFill>
                <a:schemeClr val="tx1"/>
              </a:solidFill>
              <a:round/>
              <a:headEnd/>
              <a:tailEnd/>
            </a:ln>
          </p:spPr>
          <p:txBody>
            <a:bodyPr wrap="none" anchor="ctr"/>
            <a:lstStyle/>
            <a:p>
              <a:pPr algn="ctr"/>
              <a:endParaRPr lang="en-US"/>
            </a:p>
          </p:txBody>
        </p:sp>
      </p:grpSp>
      <p:sp>
        <p:nvSpPr>
          <p:cNvPr id="26629" name="Text Box 7"/>
          <p:cNvSpPr txBox="1">
            <a:spLocks noChangeArrowheads="1"/>
          </p:cNvSpPr>
          <p:nvPr/>
        </p:nvSpPr>
        <p:spPr bwMode="auto">
          <a:xfrm>
            <a:off x="4038600" y="4953000"/>
            <a:ext cx="1143000" cy="701675"/>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FFFF00"/>
                </a:solidFill>
              </a:rPr>
              <a:t>electron sphere</a:t>
            </a:r>
          </a:p>
        </p:txBody>
      </p:sp>
      <p:sp>
        <p:nvSpPr>
          <p:cNvPr id="26630" name="Text Box 9"/>
          <p:cNvSpPr txBox="1">
            <a:spLocks noChangeArrowheads="1"/>
          </p:cNvSpPr>
          <p:nvPr/>
        </p:nvSpPr>
        <p:spPr bwMode="auto">
          <a:xfrm>
            <a:off x="1600200" y="4640263"/>
            <a:ext cx="1524000" cy="701675"/>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FFC000"/>
                </a:solidFill>
              </a:rPr>
              <a:t>Ionic background</a:t>
            </a:r>
          </a:p>
        </p:txBody>
      </p:sp>
      <p:sp>
        <p:nvSpPr>
          <p:cNvPr id="26631" name="Line 10"/>
          <p:cNvSpPr>
            <a:spLocks noChangeShapeType="1"/>
          </p:cNvSpPr>
          <p:nvPr/>
        </p:nvSpPr>
        <p:spPr bwMode="auto">
          <a:xfrm>
            <a:off x="2667000" y="4876800"/>
            <a:ext cx="457200" cy="76200"/>
          </a:xfrm>
          <a:prstGeom prst="line">
            <a:avLst/>
          </a:prstGeom>
          <a:noFill/>
          <a:ln w="9525">
            <a:solidFill>
              <a:schemeClr val="tx1"/>
            </a:solidFill>
            <a:round/>
            <a:headEnd/>
            <a:tailEnd type="triangle" w="med" len="med"/>
          </a:ln>
        </p:spPr>
        <p:txBody>
          <a:bodyPr/>
          <a:lstStyle/>
          <a:p>
            <a:endParaRPr lang="en-US"/>
          </a:p>
        </p:txBody>
      </p:sp>
      <p:sp>
        <p:nvSpPr>
          <p:cNvPr id="26632" name="Line 11"/>
          <p:cNvSpPr>
            <a:spLocks noChangeShapeType="1"/>
          </p:cNvSpPr>
          <p:nvPr/>
        </p:nvSpPr>
        <p:spPr bwMode="auto">
          <a:xfrm flipV="1">
            <a:off x="5486400" y="5181600"/>
            <a:ext cx="457200" cy="0"/>
          </a:xfrm>
          <a:prstGeom prst="line">
            <a:avLst/>
          </a:prstGeom>
          <a:noFill/>
          <a:ln w="9525">
            <a:solidFill>
              <a:schemeClr val="tx1"/>
            </a:solidFill>
            <a:round/>
            <a:headEnd/>
            <a:tailEnd type="triangle" w="med" len="med"/>
          </a:ln>
        </p:spPr>
        <p:txBody>
          <a:bodyPr/>
          <a:lstStyle/>
          <a:p>
            <a:endParaRPr lang="en-US"/>
          </a:p>
        </p:txBody>
      </p:sp>
      <p:sp>
        <p:nvSpPr>
          <p:cNvPr id="26633" name="Text Box 12"/>
          <p:cNvSpPr txBox="1">
            <a:spLocks noChangeArrowheads="1"/>
          </p:cNvSpPr>
          <p:nvPr/>
        </p:nvSpPr>
        <p:spPr bwMode="auto">
          <a:xfrm>
            <a:off x="526473" y="6156325"/>
            <a:ext cx="8382000" cy="701675"/>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FFC000"/>
                </a:solidFill>
              </a:rPr>
              <a:t>Electron cloud oscillates with frequency of SP; ions provide restoring force. </a:t>
            </a:r>
          </a:p>
        </p:txBody>
      </p:sp>
      <p:sp>
        <p:nvSpPr>
          <p:cNvPr id="26634" name="Text Box 13"/>
          <p:cNvSpPr txBox="1">
            <a:spLocks noChangeArrowheads="1"/>
          </p:cNvSpPr>
          <p:nvPr/>
        </p:nvSpPr>
        <p:spPr bwMode="auto">
          <a:xfrm>
            <a:off x="5410200" y="4425950"/>
            <a:ext cx="1960418" cy="400110"/>
          </a:xfrm>
          <a:prstGeom prst="rect">
            <a:avLst/>
          </a:prstGeom>
          <a:noFill/>
          <a:ln w="9525">
            <a:noFill/>
            <a:miter lim="800000"/>
            <a:headEnd/>
            <a:tailEnd/>
          </a:ln>
        </p:spPr>
        <p:txBody>
          <a:bodyPr wrap="square">
            <a:spAutoFit/>
          </a:bodyPr>
          <a:lstStyle/>
          <a:p>
            <a:pPr eaLnBrk="0" hangingPunct="0"/>
            <a:r>
              <a:rPr lang="en-US" sz="2000" dirty="0">
                <a:solidFill>
                  <a:srgbClr val="FFC000"/>
                </a:solidFill>
              </a:rPr>
              <a:t>(not to scale)</a:t>
            </a:r>
          </a:p>
        </p:txBody>
      </p:sp>
      <p:sp>
        <p:nvSpPr>
          <p:cNvPr id="12" name="TextBox 11"/>
          <p:cNvSpPr txBox="1"/>
          <p:nvPr/>
        </p:nvSpPr>
        <p:spPr>
          <a:xfrm>
            <a:off x="6715125" y="5286375"/>
            <a:ext cx="1214438" cy="584200"/>
          </a:xfrm>
          <a:prstGeom prst="rect">
            <a:avLst/>
          </a:prstGeom>
          <a:noFill/>
        </p:spPr>
        <p:txBody>
          <a:bodyPr>
            <a:spAutoFit/>
          </a:bodyPr>
          <a:lstStyle/>
          <a:p>
            <a:pPr algn="ctr">
              <a:defRPr/>
            </a:pPr>
            <a:r>
              <a:rPr lang="en-US" sz="1600" dirty="0">
                <a:solidFill>
                  <a:schemeClr val="bg1"/>
                </a:solidFill>
              </a:rPr>
              <a:t>David G. Stroud</a:t>
            </a:r>
            <a:r>
              <a:rPr lang="en-US" sz="1050" dirty="0">
                <a:solidFill>
                  <a:schemeClr val="bg1"/>
                </a:solidFill>
              </a:rPr>
              <a:t>,</a:t>
            </a:r>
            <a:endParaRPr lang="cs-CZ" sz="1600" dirty="0">
              <a:solidFill>
                <a:schemeClr val="bg1"/>
              </a:solidFill>
            </a:endParaRPr>
          </a:p>
        </p:txBody>
      </p:sp>
    </p:spTree>
    <p:extLst>
      <p:ext uri="{BB962C8B-B14F-4D97-AF65-F5344CB8AC3E}">
        <p14:creationId xmlns:p14="http://schemas.microsoft.com/office/powerpoint/2010/main" val="307679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14400" y="496454"/>
            <a:ext cx="7772400" cy="528782"/>
          </a:xfrm>
        </p:spPr>
        <p:txBody>
          <a:bodyPr/>
          <a:lstStyle/>
          <a:p>
            <a:r>
              <a:rPr lang="cs-CZ" altLang="en-US" sz="2400" b="1" dirty="0"/>
              <a:t>Duchovní vůdce – ten, kdo to předpověděl:</a:t>
            </a:r>
          </a:p>
        </p:txBody>
      </p:sp>
      <p:sp>
        <p:nvSpPr>
          <p:cNvPr id="5123" name="Rectangle 3"/>
          <p:cNvSpPr>
            <a:spLocks noGrp="1" noChangeArrowheads="1"/>
          </p:cNvSpPr>
          <p:nvPr>
            <p:ph type="body" sz="half" idx="1"/>
          </p:nvPr>
        </p:nvSpPr>
        <p:spPr>
          <a:xfrm>
            <a:off x="914400" y="1380836"/>
            <a:ext cx="3810000" cy="4419600"/>
          </a:xfrm>
        </p:spPr>
        <p:txBody>
          <a:bodyPr/>
          <a:lstStyle/>
          <a:p>
            <a:pPr>
              <a:lnSpc>
                <a:spcPct val="90000"/>
              </a:lnSpc>
              <a:buFontTx/>
              <a:buNone/>
            </a:pPr>
            <a:endParaRPr lang="cs-CZ" altLang="en-US" sz="2400" b="1" dirty="0">
              <a:solidFill>
                <a:schemeClr val="hlink"/>
              </a:solidFill>
              <a:effectLst>
                <a:outerShdw blurRad="38100" dist="38100" dir="2700000" algn="tl">
                  <a:srgbClr val="000000"/>
                </a:outerShdw>
              </a:effectLst>
            </a:endParaRPr>
          </a:p>
          <a:p>
            <a:pPr>
              <a:lnSpc>
                <a:spcPct val="90000"/>
              </a:lnSpc>
              <a:buFontTx/>
              <a:buNone/>
            </a:pPr>
            <a:r>
              <a:rPr lang="en-US" altLang="en-US" sz="2400" b="1" dirty="0">
                <a:solidFill>
                  <a:schemeClr val="hlink"/>
                </a:solidFill>
              </a:rPr>
              <a:t>Richard Feynman (1959)</a:t>
            </a:r>
            <a:r>
              <a:rPr lang="cs-CZ" altLang="en-US" sz="2400" b="1" dirty="0">
                <a:solidFill>
                  <a:schemeClr val="hlink"/>
                </a:solidFill>
              </a:rPr>
              <a:t>:</a:t>
            </a:r>
            <a:endParaRPr lang="en-US" altLang="en-US" sz="2400" b="1" dirty="0"/>
          </a:p>
          <a:p>
            <a:pPr>
              <a:lnSpc>
                <a:spcPct val="90000"/>
              </a:lnSpc>
              <a:buFontTx/>
              <a:buNone/>
            </a:pPr>
            <a:endParaRPr lang="cs-CZ" altLang="en-US" sz="2400" b="1" dirty="0"/>
          </a:p>
          <a:p>
            <a:pPr>
              <a:lnSpc>
                <a:spcPct val="90000"/>
              </a:lnSpc>
              <a:buFontTx/>
              <a:buNone/>
            </a:pPr>
            <a:r>
              <a:rPr lang="en-US" altLang="en-US" sz="2400" b="1" dirty="0"/>
              <a:t>“</a:t>
            </a:r>
            <a:r>
              <a:rPr lang="cs-CZ" altLang="en-US" sz="2400" b="1" dirty="0"/>
              <a:t>There</a:t>
            </a:r>
            <a:r>
              <a:rPr lang="en-US" altLang="en-US" sz="2400" b="1" dirty="0"/>
              <a:t>’s Plenty Room at the Bottom” </a:t>
            </a:r>
          </a:p>
          <a:p>
            <a:pPr>
              <a:lnSpc>
                <a:spcPct val="90000"/>
              </a:lnSpc>
              <a:buFontTx/>
              <a:buNone/>
            </a:pPr>
            <a:endParaRPr lang="en-US" altLang="en-US" sz="2400" i="1" dirty="0">
              <a:solidFill>
                <a:schemeClr val="hlink"/>
              </a:solidFill>
            </a:endParaRPr>
          </a:p>
          <a:p>
            <a:pPr>
              <a:lnSpc>
                <a:spcPct val="90000"/>
              </a:lnSpc>
              <a:buFontTx/>
              <a:buNone/>
            </a:pPr>
            <a:r>
              <a:rPr lang="cs-CZ" altLang="en-US" sz="2400" i="1" dirty="0">
                <a:solidFill>
                  <a:schemeClr val="hlink"/>
                </a:solidFill>
              </a:rPr>
              <a:t>„</a:t>
            </a:r>
            <a:r>
              <a:rPr lang="en-US" altLang="en-US" sz="2400" i="1" dirty="0" err="1">
                <a:solidFill>
                  <a:schemeClr val="hlink"/>
                </a:solidFill>
              </a:rPr>
              <a:t>Fyzik</a:t>
            </a:r>
            <a:r>
              <a:rPr lang="cs-CZ" altLang="en-US" sz="2400" i="1" dirty="0">
                <a:solidFill>
                  <a:schemeClr val="hlink"/>
                </a:solidFill>
              </a:rPr>
              <a:t>ální principy nehovoří proti možnosti manipulovat věcmi atom po atomu“ </a:t>
            </a:r>
          </a:p>
          <a:p>
            <a:pPr>
              <a:lnSpc>
                <a:spcPct val="90000"/>
              </a:lnSpc>
              <a:spcBef>
                <a:spcPct val="40000"/>
              </a:spcBef>
              <a:buFontTx/>
              <a:buNone/>
            </a:pPr>
            <a:r>
              <a:rPr lang="cs-CZ" altLang="en-US" sz="2400" i="1" dirty="0">
                <a:solidFill>
                  <a:schemeClr val="hlink"/>
                </a:solidFill>
              </a:rPr>
              <a:t>    </a:t>
            </a:r>
            <a:r>
              <a:rPr lang="cs-CZ" altLang="en-US" sz="1800" b="1" i="1" dirty="0"/>
              <a:t>www.its.caltech.edu</a:t>
            </a:r>
            <a:r>
              <a:rPr lang="en-US" altLang="en-US" sz="1800" b="1" i="1" dirty="0"/>
              <a:t>/~</a:t>
            </a:r>
            <a:r>
              <a:rPr lang="en-US" altLang="en-US" sz="1800" b="1" i="1" dirty="0" err="1"/>
              <a:t>feynman</a:t>
            </a:r>
            <a:r>
              <a:rPr lang="cs-CZ" altLang="en-US" sz="1800" i="1" dirty="0">
                <a:solidFill>
                  <a:schemeClr val="hlink"/>
                </a:solidFill>
              </a:rPr>
              <a:t> </a:t>
            </a:r>
          </a:p>
          <a:p>
            <a:pPr>
              <a:lnSpc>
                <a:spcPct val="90000"/>
              </a:lnSpc>
              <a:buFontTx/>
              <a:buNone/>
            </a:pPr>
            <a:r>
              <a:rPr lang="en-US" altLang="en-US" sz="2400" i="1" dirty="0">
                <a:solidFill>
                  <a:schemeClr val="hlink"/>
                </a:solidFill>
                <a:effectLst>
                  <a:outerShdw blurRad="38100" dist="38100" dir="2700000" algn="tl">
                    <a:srgbClr val="000000"/>
                  </a:outerShdw>
                </a:effectLst>
              </a:rPr>
              <a:t> </a:t>
            </a:r>
            <a:endParaRPr lang="cs-CZ" altLang="en-US" sz="2400" i="1" dirty="0">
              <a:solidFill>
                <a:schemeClr val="hlink"/>
              </a:solidFill>
              <a:effectLst>
                <a:outerShdw blurRad="38100" dist="38100" dir="2700000" algn="tl">
                  <a:srgbClr val="000000"/>
                </a:outerShdw>
              </a:effectLst>
            </a:endParaRPr>
          </a:p>
        </p:txBody>
      </p:sp>
      <p:pic>
        <p:nvPicPr>
          <p:cNvPr id="5129" name="Picture 9" descr="D:\Nano\ScientAmer\Feynman2.jpg"/>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349154" y="1355436"/>
            <a:ext cx="235108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1089890" y="5800436"/>
            <a:ext cx="7112001" cy="646331"/>
          </a:xfrm>
          <a:prstGeom prst="rect">
            <a:avLst/>
          </a:prstGeom>
          <a:noFill/>
        </p:spPr>
        <p:txBody>
          <a:bodyPr wrap="square" rtlCol="0">
            <a:spAutoFit/>
          </a:bodyPr>
          <a:lstStyle/>
          <a:p>
            <a:r>
              <a:rPr lang="cs-CZ" b="1" dirty="0" smtClean="0"/>
              <a:t>Vize: </a:t>
            </a:r>
            <a:r>
              <a:rPr lang="cs-CZ" altLang="en-US" dirty="0"/>
              <a:t>konstruování komplexních zařízení a obvodů atom po atomu</a:t>
            </a:r>
          </a:p>
          <a:p>
            <a:endParaRPr lang="en-GB" dirty="0"/>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8848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Nadpis 1"/>
          <p:cNvSpPr>
            <a:spLocks noGrp="1"/>
          </p:cNvSpPr>
          <p:nvPr>
            <p:ph type="title"/>
          </p:nvPr>
        </p:nvSpPr>
        <p:spPr>
          <a:xfrm>
            <a:off x="628650" y="384175"/>
            <a:ext cx="7886700" cy="993775"/>
          </a:xfrm>
        </p:spPr>
        <p:txBody>
          <a:bodyPr/>
          <a:lstStyle/>
          <a:p>
            <a:pPr algn="ctr" eaLnBrk="1" hangingPunct="1"/>
            <a:r>
              <a:rPr lang="cs-CZ" altLang="en-US" sz="2400" dirty="0" smtClean="0">
                <a:latin typeface="Arial" panose="020B0604020202020204" pitchFamily="34" charset="0"/>
                <a:cs typeface="Arial" panose="020B0604020202020204" pitchFamily="34" charset="0"/>
              </a:rPr>
              <a:t>Aplikace: Metamateriály (p</a:t>
            </a:r>
            <a:r>
              <a:rPr lang="en-US" altLang="en-US" sz="2400" dirty="0" err="1" smtClean="0">
                <a:latin typeface="Arial" panose="020B0604020202020204" pitchFamily="34" charset="0"/>
                <a:cs typeface="Arial" panose="020B0604020202020204" pitchFamily="34" charset="0"/>
              </a:rPr>
              <a:t>lasmonic</a:t>
            </a:r>
            <a:r>
              <a:rPr lang="cs-CZ" altLang="en-US" sz="2400" dirty="0" smtClean="0">
                <a:latin typeface="Arial" panose="020B0604020202020204" pitchFamily="34" charset="0"/>
                <a:cs typeface="Arial" panose="020B0604020202020204" pitchFamily="34" charset="0"/>
              </a:rPr>
              <a:t>ké zonální čočky)</a:t>
            </a:r>
            <a:endParaRPr lang="en-US" altLang="en-US" sz="2400" dirty="0" smtClean="0">
              <a:latin typeface="Arial" panose="020B0604020202020204" pitchFamily="34" charset="0"/>
              <a:cs typeface="Arial" panose="020B0604020202020204" pitchFamily="34" charset="0"/>
            </a:endParaRPr>
          </a:p>
        </p:txBody>
      </p:sp>
      <p:sp>
        <p:nvSpPr>
          <p:cNvPr id="6" name="Rectangle 5"/>
          <p:cNvSpPr/>
          <p:nvPr/>
        </p:nvSpPr>
        <p:spPr>
          <a:xfrm>
            <a:off x="2268538" y="1389063"/>
            <a:ext cx="1757362" cy="307975"/>
          </a:xfrm>
          <a:prstGeom prst="rect">
            <a:avLst/>
          </a:prstGeom>
        </p:spPr>
        <p:txBody>
          <a:bodyPr wrap="none">
            <a:spAutoFit/>
          </a:bodyPr>
          <a:lstStyle/>
          <a:p>
            <a:pPr>
              <a:defRPr/>
            </a:pPr>
            <a:r>
              <a:rPr lang="en-US" sz="1400" kern="100" dirty="0" err="1">
                <a:latin typeface="Times New Roman" panose="02020603050405020304" pitchFamily="18" charset="0"/>
                <a:ea typeface="SimSun" panose="02010600030101010101" pitchFamily="2" charset="-122"/>
              </a:rPr>
              <a:t>Plasmonic</a:t>
            </a:r>
            <a:r>
              <a:rPr lang="en-US" sz="1400" kern="100" dirty="0">
                <a:latin typeface="Times New Roman" panose="02020603050405020304" pitchFamily="18" charset="0"/>
                <a:ea typeface="SimSun" panose="02010600030101010101" pitchFamily="2" charset="-122"/>
              </a:rPr>
              <a:t> zone plate </a:t>
            </a:r>
            <a:endParaRPr lang="en-GB" sz="1400" dirty="0"/>
          </a:p>
        </p:txBody>
      </p:sp>
      <p:sp>
        <p:nvSpPr>
          <p:cNvPr id="8" name="Rectangle 7"/>
          <p:cNvSpPr/>
          <p:nvPr/>
        </p:nvSpPr>
        <p:spPr>
          <a:xfrm>
            <a:off x="5035550" y="1322388"/>
            <a:ext cx="3590925" cy="307975"/>
          </a:xfrm>
          <a:prstGeom prst="rect">
            <a:avLst/>
          </a:prstGeom>
        </p:spPr>
        <p:txBody>
          <a:bodyPr>
            <a:spAutoFit/>
          </a:bodyPr>
          <a:lstStyle/>
          <a:p>
            <a:pPr algn="ctr">
              <a:defRPr/>
            </a:pPr>
            <a:r>
              <a:rPr lang="en-US" sz="1400" kern="100" dirty="0">
                <a:solidFill>
                  <a:srgbClr val="000000"/>
                </a:solidFill>
                <a:latin typeface="Times New Roman" panose="02020603050405020304" pitchFamily="18" charset="0"/>
                <a:ea typeface="SimSun" panose="02010600030101010101" pitchFamily="2" charset="-122"/>
              </a:rPr>
              <a:t>3D visualization of the measured total phase </a:t>
            </a:r>
            <a:endParaRPr lang="en-GB" sz="1400" dirty="0"/>
          </a:p>
        </p:txBody>
      </p:sp>
      <p:sp>
        <p:nvSpPr>
          <p:cNvPr id="9" name="Rectangle 8"/>
          <p:cNvSpPr/>
          <p:nvPr/>
        </p:nvSpPr>
        <p:spPr>
          <a:xfrm>
            <a:off x="3205380" y="6481763"/>
            <a:ext cx="5092700" cy="307975"/>
          </a:xfrm>
          <a:prstGeom prst="rect">
            <a:avLst/>
          </a:prstGeom>
        </p:spPr>
        <p:txBody>
          <a:bodyPr>
            <a:spAutoFit/>
          </a:bodyPr>
          <a:lstStyle/>
          <a:p>
            <a:pPr>
              <a:spcBef>
                <a:spcPts val="0"/>
              </a:spcBef>
              <a:spcAft>
                <a:spcPts val="0"/>
              </a:spcAft>
              <a:buSzPts val="1050"/>
              <a:tabLst>
                <a:tab pos="228600" algn="l"/>
              </a:tabLst>
              <a:defRPr/>
            </a:pPr>
            <a:r>
              <a:rPr lang="en-US" sz="1400" kern="0" dirty="0">
                <a:ea typeface="SimSun" panose="02010600030101010101" pitchFamily="2" charset="-122"/>
                <a:cs typeface="Arial" panose="020B0604020202020204" pitchFamily="34" charset="0"/>
              </a:rPr>
              <a:t>J. </a:t>
            </a:r>
            <a:r>
              <a:rPr lang="en-US" sz="1400" kern="0" dirty="0" err="1">
                <a:ea typeface="SimSun" panose="02010600030101010101" pitchFamily="2" charset="-122"/>
                <a:cs typeface="Arial" panose="020B0604020202020204" pitchFamily="34" charset="0"/>
              </a:rPr>
              <a:t>Babock</a:t>
            </a:r>
            <a:r>
              <a:rPr lang="cs-CZ" sz="1400" kern="0" dirty="0">
                <a:ea typeface="SimSun" panose="02010600030101010101" pitchFamily="2" charset="-122"/>
                <a:cs typeface="Arial" panose="020B0604020202020204" pitchFamily="34" charset="0"/>
              </a:rPr>
              <a:t>ý</a:t>
            </a:r>
            <a:r>
              <a:rPr lang="en-US" sz="1400" kern="0" dirty="0">
                <a:ea typeface="SimSun" panose="02010600030101010101" pitchFamily="2" charset="-122"/>
                <a:cs typeface="Arial" panose="020B0604020202020204" pitchFamily="34" charset="0"/>
              </a:rPr>
              <a:t> </a:t>
            </a:r>
            <a:r>
              <a:rPr lang="en-US" sz="1400" i="1" kern="0" dirty="0">
                <a:ea typeface="SimSun" panose="02010600030101010101" pitchFamily="2" charset="-122"/>
                <a:cs typeface="Arial" panose="020B0604020202020204" pitchFamily="34" charset="0"/>
              </a:rPr>
              <a:t>et al</a:t>
            </a:r>
            <a:r>
              <a:rPr lang="en-US" sz="1400" kern="0" dirty="0">
                <a:ea typeface="SimSun" panose="02010600030101010101" pitchFamily="2" charset="-122"/>
                <a:cs typeface="Arial" panose="020B0604020202020204" pitchFamily="34" charset="0"/>
              </a:rPr>
              <a:t>.</a:t>
            </a:r>
            <a:r>
              <a:rPr lang="cs-CZ" sz="1400" kern="0" dirty="0">
                <a:ea typeface="SimSun" panose="02010600030101010101" pitchFamily="2" charset="-122"/>
                <a:cs typeface="Arial" panose="020B0604020202020204" pitchFamily="34" charset="0"/>
              </a:rPr>
              <a:t>, ACS Photonics, </a:t>
            </a:r>
            <a:r>
              <a:rPr lang="en-GB" sz="1400" kern="0" dirty="0">
                <a:ea typeface="SimSun" panose="02010600030101010101" pitchFamily="2" charset="-122"/>
                <a:cs typeface="Arial" panose="020B0604020202020204" pitchFamily="34" charset="0"/>
              </a:rPr>
              <a:t>2017, 4, 1389</a:t>
            </a:r>
            <a:endParaRPr lang="en-GB" sz="1400" kern="100" dirty="0">
              <a:ea typeface="SimSun" panose="02010600030101010101" pitchFamily="2" charset="-122"/>
              <a:cs typeface="Arial" panose="020B0604020202020204" pitchFamily="34" charset="0"/>
            </a:endParaRPr>
          </a:p>
        </p:txBody>
      </p:sp>
      <p:pic>
        <p:nvPicPr>
          <p:cNvPr id="121861" name="Obrázek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1528763"/>
            <a:ext cx="6118225"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0780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457200"/>
            <a:ext cx="7772400" cy="990600"/>
          </a:xfrm>
        </p:spPr>
        <p:txBody>
          <a:bodyPr/>
          <a:lstStyle/>
          <a:p>
            <a:r>
              <a:rPr lang="cs-CZ" altLang="en-US" sz="3600" dirty="0"/>
              <a:t>Kvantové tečky</a:t>
            </a:r>
          </a:p>
        </p:txBody>
      </p:sp>
      <p:sp>
        <p:nvSpPr>
          <p:cNvPr id="35843" name="Rectangle 3"/>
          <p:cNvSpPr>
            <a:spLocks noGrp="1" noChangeArrowheads="1"/>
          </p:cNvSpPr>
          <p:nvPr>
            <p:ph type="body" sz="half" idx="1"/>
          </p:nvPr>
        </p:nvSpPr>
        <p:spPr/>
        <p:txBody>
          <a:bodyPr/>
          <a:lstStyle/>
          <a:p>
            <a:pPr algn="ctr">
              <a:lnSpc>
                <a:spcPct val="90000"/>
              </a:lnSpc>
              <a:buFontTx/>
              <a:buNone/>
            </a:pPr>
            <a:r>
              <a:rPr lang="cs-CZ" altLang="en-US" sz="1600" dirty="0"/>
              <a:t>K.T. připravené na FÚ AVČR</a:t>
            </a:r>
          </a:p>
          <a:p>
            <a:pPr algn="ctr">
              <a:lnSpc>
                <a:spcPct val="90000"/>
              </a:lnSpc>
              <a:buFontTx/>
              <a:buNone/>
            </a:pPr>
            <a:r>
              <a:rPr lang="cs-CZ" altLang="en-US" sz="1600" dirty="0"/>
              <a:t> (E. Hulicius)</a:t>
            </a:r>
          </a:p>
          <a:p>
            <a:pPr algn="ct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nSpc>
                <a:spcPct val="90000"/>
              </a:lnSpc>
              <a:buFontTx/>
              <a:buNone/>
            </a:pPr>
            <a:endParaRPr lang="cs-CZ" altLang="en-US" sz="1600" b="1" dirty="0">
              <a:effectLst>
                <a:outerShdw blurRad="38100" dist="38100" dir="2700000" algn="tl">
                  <a:srgbClr val="000000"/>
                </a:outerShdw>
              </a:effectLst>
            </a:endParaRPr>
          </a:p>
          <a:p>
            <a:pPr algn="ctr">
              <a:lnSpc>
                <a:spcPct val="90000"/>
              </a:lnSpc>
              <a:buFontTx/>
              <a:buNone/>
            </a:pPr>
            <a:r>
              <a:rPr lang="cs-CZ" altLang="en-US" sz="1600" b="1" dirty="0">
                <a:effectLst>
                  <a:outerShdw blurRad="38100" dist="38100" dir="2700000" algn="tl">
                    <a:srgbClr val="000000"/>
                  </a:outerShdw>
                </a:effectLst>
              </a:rPr>
              <a:t> Měřeno na ÚFI FSI VUT</a:t>
            </a:r>
          </a:p>
          <a:p>
            <a:pPr>
              <a:lnSpc>
                <a:spcPct val="90000"/>
              </a:lnSpc>
              <a:buFontTx/>
              <a:buNone/>
            </a:pPr>
            <a:endParaRPr lang="cs-CZ" altLang="en-US" sz="2000" b="1" dirty="0">
              <a:effectLst>
                <a:outerShdw blurRad="38100" dist="38100" dir="2700000" algn="tl">
                  <a:srgbClr val="000000"/>
                </a:outerShdw>
              </a:effectLst>
            </a:endParaRPr>
          </a:p>
          <a:p>
            <a:pPr>
              <a:lnSpc>
                <a:spcPct val="90000"/>
              </a:lnSpc>
              <a:buFontTx/>
              <a:buNone/>
            </a:pPr>
            <a:endParaRPr lang="cs-CZ" altLang="en-US" sz="2000" b="1" dirty="0">
              <a:effectLst>
                <a:outerShdw blurRad="38100" dist="38100" dir="2700000" algn="tl">
                  <a:srgbClr val="000000"/>
                </a:outerShdw>
              </a:effectLst>
            </a:endParaRPr>
          </a:p>
          <a:p>
            <a:pPr>
              <a:lnSpc>
                <a:spcPct val="90000"/>
              </a:lnSpc>
              <a:buFontTx/>
              <a:buNone/>
            </a:pPr>
            <a:r>
              <a:rPr lang="cs-CZ" altLang="en-US" sz="2000" b="1" dirty="0">
                <a:effectLst>
                  <a:outerShdw blurRad="38100" dist="38100" dir="2700000" algn="tl">
                    <a:srgbClr val="000000"/>
                  </a:outerShdw>
                </a:effectLst>
              </a:rPr>
              <a:t> </a:t>
            </a:r>
          </a:p>
        </p:txBody>
      </p:sp>
      <p:sp>
        <p:nvSpPr>
          <p:cNvPr id="35844" name="Rectangle 4"/>
          <p:cNvSpPr>
            <a:spLocks noGrp="1" noChangeArrowheads="1"/>
          </p:cNvSpPr>
          <p:nvPr>
            <p:ph type="body" sz="half" idx="2"/>
          </p:nvPr>
        </p:nvSpPr>
        <p:spPr>
          <a:xfrm>
            <a:off x="4648200" y="1981200"/>
            <a:ext cx="4038600" cy="4114800"/>
          </a:xfrm>
        </p:spPr>
        <p:txBody>
          <a:bodyPr/>
          <a:lstStyle/>
          <a:p>
            <a:pPr>
              <a:buFontTx/>
              <a:buNone/>
            </a:pPr>
            <a:r>
              <a:rPr lang="cs-CZ" altLang="en-US" sz="2400" b="1" dirty="0">
                <a:effectLst>
                  <a:outerShdw blurRad="38100" dist="38100" dir="2700000" algn="tl">
                    <a:srgbClr val="000000"/>
                  </a:outerShdw>
                </a:effectLst>
              </a:rPr>
              <a:t>     </a:t>
            </a:r>
            <a:r>
              <a:rPr lang="cs-CZ" altLang="en-US" sz="2400" dirty="0"/>
              <a:t>Fotoluminiscence</a:t>
            </a:r>
          </a:p>
          <a:p>
            <a:pPr>
              <a:buFontTx/>
              <a:buNone/>
            </a:pPr>
            <a:endParaRPr lang="cs-CZ" altLang="en-US" sz="1800" b="1" i="1" dirty="0">
              <a:effectLst>
                <a:outerShdw blurRad="38100" dist="38100" dir="2700000" algn="tl">
                  <a:srgbClr val="000000"/>
                </a:outerShdw>
              </a:effectLst>
            </a:endParaRPr>
          </a:p>
          <a:p>
            <a:pPr>
              <a:buFontTx/>
              <a:buNone/>
            </a:pPr>
            <a:endParaRPr lang="cs-CZ" altLang="en-US" sz="1800" b="1" i="1" dirty="0">
              <a:effectLst>
                <a:outerShdw blurRad="38100" dist="38100" dir="2700000" algn="tl">
                  <a:srgbClr val="000000"/>
                </a:outerShdw>
              </a:effectLst>
            </a:endParaRPr>
          </a:p>
          <a:p>
            <a:pPr>
              <a:buFontTx/>
              <a:buNone/>
            </a:pPr>
            <a:endParaRPr lang="cs-CZ" altLang="en-US" sz="1800" b="1" i="1" dirty="0">
              <a:effectLst>
                <a:outerShdw blurRad="38100" dist="38100" dir="2700000" algn="tl">
                  <a:srgbClr val="000000"/>
                </a:outerShdw>
              </a:effectLst>
            </a:endParaRPr>
          </a:p>
          <a:p>
            <a:pPr>
              <a:buFontTx/>
              <a:buNone/>
            </a:pPr>
            <a:endParaRPr lang="cs-CZ" altLang="en-US" sz="1800" b="1" i="1" dirty="0">
              <a:effectLst>
                <a:outerShdw blurRad="38100" dist="38100" dir="2700000" algn="tl">
                  <a:srgbClr val="000000"/>
                </a:outerShdw>
              </a:effectLst>
            </a:endParaRPr>
          </a:p>
          <a:p>
            <a:pPr>
              <a:buFontTx/>
              <a:buNone/>
            </a:pPr>
            <a:endParaRPr lang="cs-CZ" altLang="en-US" sz="1800" b="1" i="1" dirty="0">
              <a:effectLst>
                <a:outerShdw blurRad="38100" dist="38100" dir="2700000" algn="tl">
                  <a:srgbClr val="000000"/>
                </a:outerShdw>
              </a:effectLst>
            </a:endParaRPr>
          </a:p>
          <a:p>
            <a:pPr>
              <a:buFontTx/>
              <a:buNone/>
            </a:pPr>
            <a:endParaRPr lang="cs-CZ" altLang="en-US" sz="1800" b="1" i="1" dirty="0">
              <a:effectLst>
                <a:outerShdw blurRad="38100" dist="38100" dir="2700000" algn="tl">
                  <a:srgbClr val="000000"/>
                </a:outerShdw>
              </a:effectLst>
            </a:endParaRPr>
          </a:p>
          <a:p>
            <a:pPr>
              <a:buFontTx/>
              <a:buNone/>
            </a:pPr>
            <a:endParaRPr lang="cs-CZ" altLang="en-US" sz="1800" b="1" i="1" dirty="0">
              <a:effectLst>
                <a:outerShdw blurRad="38100" dist="38100" dir="2700000" algn="tl">
                  <a:srgbClr val="000000"/>
                </a:outerShdw>
              </a:effectLst>
            </a:endParaRPr>
          </a:p>
          <a:p>
            <a:pPr>
              <a:buFontTx/>
              <a:buNone/>
            </a:pPr>
            <a:endParaRPr lang="cs-CZ" altLang="en-US" sz="1800" b="1" i="1" dirty="0">
              <a:effectLst>
                <a:outerShdw blurRad="38100" dist="38100" dir="2700000" algn="tl">
                  <a:srgbClr val="000000"/>
                </a:outerShdw>
              </a:effectLst>
            </a:endParaRPr>
          </a:p>
          <a:p>
            <a:pPr>
              <a:buFontTx/>
              <a:buNone/>
            </a:pPr>
            <a:endParaRPr lang="cs-CZ" altLang="en-US" sz="1800" b="1" i="1" dirty="0">
              <a:effectLst>
                <a:outerShdw blurRad="38100" dist="38100" dir="2700000" algn="tl">
                  <a:srgbClr val="000000"/>
                </a:outerShdw>
              </a:effectLst>
            </a:endParaRPr>
          </a:p>
          <a:p>
            <a:pPr algn="ctr">
              <a:spcBef>
                <a:spcPct val="70000"/>
              </a:spcBef>
              <a:buFontTx/>
              <a:buNone/>
            </a:pPr>
            <a:r>
              <a:rPr lang="cs-CZ" altLang="en-US" sz="1800" b="1" i="1" dirty="0">
                <a:effectLst>
                  <a:outerShdw blurRad="38100" dist="38100" dir="2700000" algn="tl">
                    <a:srgbClr val="000000"/>
                  </a:outerShdw>
                </a:effectLst>
              </a:rPr>
              <a:t>  </a:t>
            </a:r>
            <a:r>
              <a:rPr lang="cs-CZ" altLang="en-US" sz="1600" dirty="0"/>
              <a:t>G. Timp: Nanotechnology</a:t>
            </a:r>
          </a:p>
        </p:txBody>
      </p:sp>
      <p:pic>
        <p:nvPicPr>
          <p:cNvPr id="35845" name="Picture 5" descr="C:\My Documents\Tomas\Seminars\SalforEindhovOlom2002\Presentation\1\341_QD_InAs_Ga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895600"/>
            <a:ext cx="3048000" cy="2292350"/>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D:\Nano\Nanotechnology\photolu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95600"/>
            <a:ext cx="3581400" cy="221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2781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dirty="0" smtClean="0"/>
              <a:t>Fulleren </a:t>
            </a:r>
            <a:r>
              <a:rPr lang="en-GB" dirty="0" smtClean="0"/>
              <a:t>&amp;</a:t>
            </a:r>
            <a:r>
              <a:rPr lang="cs-CZ" dirty="0" smtClean="0"/>
              <a:t> Nanotubes</a:t>
            </a:r>
            <a:endParaRPr lang="en-GB" dirty="0"/>
          </a:p>
        </p:txBody>
      </p:sp>
      <p:pic>
        <p:nvPicPr>
          <p:cNvPr id="4" name="Picture 2" descr="http://jnm.snmjournals.org/content/48/7/1039/F1.large.jpg"/>
          <p:cNvPicPr>
            <a:picLocks noChangeAspect="1" noChangeArrowheads="1"/>
          </p:cNvPicPr>
          <p:nvPr/>
        </p:nvPicPr>
        <p:blipFill>
          <a:blip r:embed="rId2"/>
          <a:srcRect/>
          <a:stretch>
            <a:fillRect/>
          </a:stretch>
        </p:blipFill>
        <p:spPr bwMode="auto">
          <a:xfrm>
            <a:off x="226466" y="3660679"/>
            <a:ext cx="3447243" cy="2170943"/>
          </a:xfrm>
          <a:prstGeom prst="rect">
            <a:avLst/>
          </a:prstGeom>
          <a:noFill/>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32407"/>
          <a:stretch>
            <a:fillRect/>
          </a:stretch>
        </p:blipFill>
        <p:spPr bwMode="auto">
          <a:xfrm>
            <a:off x="609883" y="2106589"/>
            <a:ext cx="4904191" cy="137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rsc.org/ej/CP/2010/c0cp00325e/c0cp00325e-f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890" y="2060394"/>
            <a:ext cx="1437971" cy="14196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anoscience.ch/nccr/nanoscience/pictures/gallery_01/gallery_01_03/pics_01/internet/nanotube_schoenenberg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889" y="3702313"/>
            <a:ext cx="2765156" cy="20521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cientificamerican.com/media/inline/cnt-artificial-muscle_1.jpg"/>
          <p:cNvPicPr>
            <a:picLocks noChangeAspect="1" noChangeArrowheads="1"/>
          </p:cNvPicPr>
          <p:nvPr/>
        </p:nvPicPr>
        <p:blipFill rotWithShape="1">
          <a:blip r:embed="rId6">
            <a:extLst>
              <a:ext uri="{28A0092B-C50C-407E-A947-70E740481C1C}">
                <a14:useLocalDpi xmlns:a14="http://schemas.microsoft.com/office/drawing/2010/main" val="0"/>
              </a:ext>
            </a:extLst>
          </a:blip>
          <a:srcRect t="14652" b="2108"/>
          <a:stretch/>
        </p:blipFill>
        <p:spPr bwMode="auto">
          <a:xfrm>
            <a:off x="3793800" y="3702313"/>
            <a:ext cx="2465331" cy="20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0948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
          <p:cNvSpPr>
            <a:spLocks noChangeArrowheads="1"/>
          </p:cNvSpPr>
          <p:nvPr/>
        </p:nvSpPr>
        <p:spPr bwMode="auto">
          <a:xfrm>
            <a:off x="1" y="0"/>
            <a:ext cx="9155113" cy="1080136"/>
          </a:xfrm>
          <a:prstGeom prst="rect">
            <a:avLst/>
          </a:prstGeom>
          <a:gradFill rotWithShape="1">
            <a:gsLst>
              <a:gs pos="0">
                <a:schemeClr val="bg1">
                  <a:lumMod val="95000"/>
                </a:schemeClr>
              </a:gs>
              <a:gs pos="100000">
                <a:schemeClr val="bg1">
                  <a:lumMod val="50000"/>
                </a:schemeClr>
              </a:gs>
            </a:gsLst>
            <a:lin ang="0" scaled="1"/>
          </a:gradFill>
          <a:ln>
            <a:noFill/>
          </a:ln>
          <a:extLst/>
        </p:spPr>
        <p:txBody>
          <a:bodyPr wrap="none" anchor="ctr"/>
          <a:lstStyle/>
          <a:p>
            <a:pPr algn="ctr" fontAlgn="auto">
              <a:spcBef>
                <a:spcPts val="0"/>
              </a:spcBef>
              <a:spcAft>
                <a:spcPts val="0"/>
              </a:spcAft>
              <a:defRPr/>
            </a:pPr>
            <a:endParaRPr lang="cs-CZ">
              <a:latin typeface="Arial" charset="0"/>
              <a:cs typeface="+mn-cs"/>
            </a:endParaRPr>
          </a:p>
        </p:txBody>
      </p:sp>
      <p:sp>
        <p:nvSpPr>
          <p:cNvPr id="2051" name="Rectangle 3"/>
          <p:cNvSpPr>
            <a:spLocks noChangeArrowheads="1"/>
          </p:cNvSpPr>
          <p:nvPr/>
        </p:nvSpPr>
        <p:spPr bwMode="auto">
          <a:xfrm flipV="1">
            <a:off x="1" y="1049656"/>
            <a:ext cx="9155113" cy="55244"/>
          </a:xfrm>
          <a:prstGeom prst="rect">
            <a:avLst/>
          </a:prstGeom>
          <a:gradFill rotWithShape="1">
            <a:gsLst>
              <a:gs pos="0">
                <a:srgbClr val="5F9EA0"/>
              </a:gs>
              <a:gs pos="100000">
                <a:srgbClr val="5F9EA0"/>
              </a:gs>
            </a:gsLst>
            <a:lin ang="0" scaled="1"/>
          </a:gradFill>
          <a:ln w="9525">
            <a:noFill/>
            <a:miter lim="800000"/>
            <a:headEnd/>
            <a:tailEnd/>
          </a:ln>
        </p:spPr>
        <p:txBody>
          <a:bodyPr wrap="none" anchor="ctr"/>
          <a:lstStyle/>
          <a:p>
            <a:endParaRPr lang="en-US"/>
          </a:p>
        </p:txBody>
      </p:sp>
      <p:sp>
        <p:nvSpPr>
          <p:cNvPr id="2057" name="Zástupný symbol pro číslo snímku 36"/>
          <p:cNvSpPr>
            <a:spLocks noGrp="1"/>
          </p:cNvSpPr>
          <p:nvPr>
            <p:ph type="sldNum" sz="quarter" idx="4294967295"/>
          </p:nvPr>
        </p:nvSpPr>
        <p:spPr bwMode="auto">
          <a:xfrm>
            <a:off x="6553200" y="635635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45F1B17-8FEB-4673-817E-6B4DFDCF8004}" type="slidenum">
              <a:rPr lang="cs-CZ" smtClean="0"/>
              <a:pPr fontAlgn="base">
                <a:spcBef>
                  <a:spcPct val="0"/>
                </a:spcBef>
                <a:spcAft>
                  <a:spcPct val="0"/>
                </a:spcAft>
                <a:defRPr/>
              </a:pPr>
              <a:t>63</a:t>
            </a:fld>
            <a:endParaRPr lang="cs-CZ" dirty="0" smtClean="0"/>
          </a:p>
        </p:txBody>
      </p:sp>
      <p:sp>
        <p:nvSpPr>
          <p:cNvPr id="12" name="Rectangle 11"/>
          <p:cNvSpPr/>
          <p:nvPr/>
        </p:nvSpPr>
        <p:spPr>
          <a:xfrm>
            <a:off x="685800" y="2013323"/>
            <a:ext cx="7315200" cy="2862322"/>
          </a:xfrm>
          <a:prstGeom prst="rect">
            <a:avLst/>
          </a:prstGeom>
        </p:spPr>
        <p:txBody>
          <a:bodyPr wrap="square">
            <a:spAutoFit/>
          </a:bodyPr>
          <a:lstStyle/>
          <a:p>
            <a:endParaRPr lang="en-US" b="1" dirty="0" smtClean="0"/>
          </a:p>
          <a:p>
            <a:r>
              <a:rPr lang="en-US" b="1" dirty="0" smtClean="0"/>
              <a:t> </a:t>
            </a:r>
            <a:r>
              <a:rPr lang="en-US" b="1" dirty="0"/>
              <a:t>	</a:t>
            </a:r>
          </a:p>
          <a:p>
            <a:r>
              <a:rPr lang="en-US" dirty="0" smtClean="0"/>
              <a:t> </a:t>
            </a:r>
            <a:r>
              <a:rPr lang="en-US" dirty="0"/>
              <a:t>	</a:t>
            </a:r>
          </a:p>
          <a:p>
            <a:r>
              <a:rPr lang="en-US" b="1" dirty="0"/>
              <a:t>	</a:t>
            </a:r>
          </a:p>
          <a:p>
            <a:endParaRPr lang="en-US" dirty="0"/>
          </a:p>
          <a:p>
            <a:r>
              <a:rPr lang="en-US" dirty="0"/>
              <a:t>	</a:t>
            </a:r>
          </a:p>
          <a:p>
            <a:r>
              <a:rPr lang="en-US" dirty="0" smtClean="0"/>
              <a:t>	</a:t>
            </a:r>
          </a:p>
          <a:p>
            <a:r>
              <a:rPr lang="en-US" dirty="0"/>
              <a:t>	</a:t>
            </a:r>
          </a:p>
          <a:p>
            <a:r>
              <a:rPr lang="en-US" dirty="0"/>
              <a:t>	</a:t>
            </a:r>
          </a:p>
          <a:p>
            <a:r>
              <a:rPr lang="en-US" b="1" dirty="0" smtClean="0"/>
              <a:t> </a:t>
            </a:r>
            <a:r>
              <a:rPr lang="en-US" b="1" dirty="0"/>
              <a:t>	</a:t>
            </a:r>
          </a:p>
        </p:txBody>
      </p:sp>
      <p:pic>
        <p:nvPicPr>
          <p:cNvPr id="11" name="Picture 16" descr="F:\_TEMP_insitu\insitu\sequences_selected\registered\c-high mag sequence\fft\se10_095_processed_1.tif"/>
          <p:cNvPicPr>
            <a:picLocks noChangeArrowheads="1"/>
          </p:cNvPicPr>
          <p:nvPr/>
        </p:nvPicPr>
        <p:blipFill>
          <a:blip r:embed="rId3" cstate="print">
            <a:lum bright="-10000"/>
          </a:blip>
          <a:srcRect/>
          <a:stretch>
            <a:fillRect/>
          </a:stretch>
        </p:blipFill>
        <p:spPr bwMode="auto">
          <a:xfrm>
            <a:off x="1835150" y="560388"/>
            <a:ext cx="7088188" cy="6119812"/>
          </a:xfrm>
          <a:prstGeom prst="rect">
            <a:avLst/>
          </a:prstGeom>
          <a:noFill/>
          <a:ln w="9525">
            <a:noFill/>
            <a:miter lim="800000"/>
            <a:headEnd/>
            <a:tailEnd/>
          </a:ln>
        </p:spPr>
      </p:pic>
      <p:pic>
        <p:nvPicPr>
          <p:cNvPr id="13" name="Picture 17" descr="F:\_TEMP_insitu\insitu\sequences_selected\registered\c-high mag sequence\fft\se10_098_processed_1.tif"/>
          <p:cNvPicPr>
            <a:picLocks noChangeArrowheads="1"/>
          </p:cNvPicPr>
          <p:nvPr/>
        </p:nvPicPr>
        <p:blipFill>
          <a:blip r:embed="rId4" cstate="print">
            <a:lum bright="-10000" contrast="30000"/>
          </a:blip>
          <a:srcRect/>
          <a:stretch>
            <a:fillRect/>
          </a:stretch>
        </p:blipFill>
        <p:spPr bwMode="auto">
          <a:xfrm>
            <a:off x="1835150" y="560388"/>
            <a:ext cx="7088188" cy="6119812"/>
          </a:xfrm>
          <a:prstGeom prst="rect">
            <a:avLst/>
          </a:prstGeom>
          <a:noFill/>
          <a:ln w="9525">
            <a:noFill/>
            <a:miter lim="800000"/>
            <a:headEnd/>
            <a:tailEnd/>
          </a:ln>
        </p:spPr>
      </p:pic>
      <p:pic>
        <p:nvPicPr>
          <p:cNvPr id="14" name="Picture 18" descr="F:\_TEMP_insitu\insitu\sequences_selected\registered\c-high mag sequence\fft\se10_102_processed_1.tif"/>
          <p:cNvPicPr>
            <a:picLocks noChangeArrowheads="1"/>
          </p:cNvPicPr>
          <p:nvPr/>
        </p:nvPicPr>
        <p:blipFill>
          <a:blip r:embed="rId5" cstate="print">
            <a:lum contrast="40000"/>
          </a:blip>
          <a:srcRect/>
          <a:stretch>
            <a:fillRect/>
          </a:stretch>
        </p:blipFill>
        <p:spPr bwMode="auto">
          <a:xfrm>
            <a:off x="1835150" y="560388"/>
            <a:ext cx="7088188" cy="6119812"/>
          </a:xfrm>
          <a:prstGeom prst="rect">
            <a:avLst/>
          </a:prstGeom>
          <a:noFill/>
          <a:ln w="9525">
            <a:noFill/>
            <a:miter lim="800000"/>
            <a:headEnd/>
            <a:tailEnd/>
          </a:ln>
        </p:spPr>
      </p:pic>
      <p:pic>
        <p:nvPicPr>
          <p:cNvPr id="15" name="Picture 19" descr="F:\_TEMP_insitu\insitu\sequences_selected\registered\c-high mag sequence\fft\se10_108_t500_processed_1.tif"/>
          <p:cNvPicPr>
            <a:picLocks noChangeArrowheads="1"/>
          </p:cNvPicPr>
          <p:nvPr/>
        </p:nvPicPr>
        <p:blipFill>
          <a:blip r:embed="rId6" cstate="print"/>
          <a:srcRect/>
          <a:stretch>
            <a:fillRect/>
          </a:stretch>
        </p:blipFill>
        <p:spPr bwMode="auto">
          <a:xfrm>
            <a:off x="1835150" y="560388"/>
            <a:ext cx="7088188" cy="6119812"/>
          </a:xfrm>
          <a:prstGeom prst="rect">
            <a:avLst/>
          </a:prstGeom>
          <a:noFill/>
          <a:ln w="9525">
            <a:noFill/>
            <a:miter lim="800000"/>
            <a:headEnd/>
            <a:tailEnd/>
          </a:ln>
        </p:spPr>
      </p:pic>
      <p:pic>
        <p:nvPicPr>
          <p:cNvPr id="16" name="Picture 20" descr="F:\_TEMP_insitu\insitu\sequences_selected\registered\c-high mag sequence\fft\se10_112_processed_1.tif"/>
          <p:cNvPicPr>
            <a:picLocks noChangeArrowheads="1"/>
          </p:cNvPicPr>
          <p:nvPr/>
        </p:nvPicPr>
        <p:blipFill>
          <a:blip r:embed="rId7" cstate="print"/>
          <a:srcRect/>
          <a:stretch>
            <a:fillRect/>
          </a:stretch>
        </p:blipFill>
        <p:spPr bwMode="auto">
          <a:xfrm>
            <a:off x="1835150" y="560388"/>
            <a:ext cx="7088188" cy="6119812"/>
          </a:xfrm>
          <a:prstGeom prst="rect">
            <a:avLst/>
          </a:prstGeom>
          <a:noFill/>
          <a:ln w="9525">
            <a:noFill/>
            <a:miter lim="800000"/>
            <a:headEnd/>
            <a:tailEnd/>
          </a:ln>
        </p:spPr>
      </p:pic>
      <p:pic>
        <p:nvPicPr>
          <p:cNvPr id="17" name="Picture 21" descr="F:\_TEMP_insitu\insitu\sequences_selected\registered\c-high mag sequence\fft\se10_115_processed_1.tif"/>
          <p:cNvPicPr>
            <a:picLocks noChangeArrowheads="1"/>
          </p:cNvPicPr>
          <p:nvPr/>
        </p:nvPicPr>
        <p:blipFill>
          <a:blip r:embed="rId8" cstate="print"/>
          <a:srcRect/>
          <a:stretch>
            <a:fillRect/>
          </a:stretch>
        </p:blipFill>
        <p:spPr bwMode="auto">
          <a:xfrm>
            <a:off x="1835150" y="560388"/>
            <a:ext cx="7088188" cy="6119812"/>
          </a:xfrm>
          <a:prstGeom prst="rect">
            <a:avLst/>
          </a:prstGeom>
          <a:noFill/>
          <a:ln w="9525">
            <a:noFill/>
            <a:miter lim="800000"/>
            <a:headEnd/>
            <a:tailEnd/>
          </a:ln>
        </p:spPr>
      </p:pic>
      <p:pic>
        <p:nvPicPr>
          <p:cNvPr id="19" name="Picture 22" descr="F:\_TEMP_insitu\insitu\sequences_selected\registered\c-high mag sequence\fft\se10_118_t370_processed_1.tif"/>
          <p:cNvPicPr>
            <a:picLocks noChangeArrowheads="1"/>
          </p:cNvPicPr>
          <p:nvPr/>
        </p:nvPicPr>
        <p:blipFill>
          <a:blip r:embed="rId9" cstate="print">
            <a:lum bright="-20000" contrast="20000"/>
          </a:blip>
          <a:srcRect/>
          <a:stretch>
            <a:fillRect/>
          </a:stretch>
        </p:blipFill>
        <p:spPr bwMode="auto">
          <a:xfrm>
            <a:off x="1835150" y="560388"/>
            <a:ext cx="7088188" cy="6119812"/>
          </a:xfrm>
          <a:prstGeom prst="rect">
            <a:avLst/>
          </a:prstGeom>
          <a:noFill/>
          <a:ln w="9525">
            <a:noFill/>
            <a:miter lim="800000"/>
            <a:headEnd/>
            <a:tailEnd/>
          </a:ln>
        </p:spPr>
      </p:pic>
      <p:pic>
        <p:nvPicPr>
          <p:cNvPr id="20" name="Picture 23" descr="F:\_TEMP_insitu\insitu\sequences_selected\registered\c-high mag sequence\fft\se10_121_processed_1.tif"/>
          <p:cNvPicPr>
            <a:picLocks noChangeArrowheads="1"/>
          </p:cNvPicPr>
          <p:nvPr/>
        </p:nvPicPr>
        <p:blipFill>
          <a:blip r:embed="rId10" cstate="print">
            <a:lum bright="-10000" contrast="10000"/>
          </a:blip>
          <a:srcRect/>
          <a:stretch>
            <a:fillRect/>
          </a:stretch>
        </p:blipFill>
        <p:spPr bwMode="auto">
          <a:xfrm>
            <a:off x="1835150" y="560388"/>
            <a:ext cx="7088188" cy="6119812"/>
          </a:xfrm>
          <a:prstGeom prst="rect">
            <a:avLst/>
          </a:prstGeom>
          <a:noFill/>
          <a:ln w="9525">
            <a:noFill/>
            <a:miter lim="800000"/>
            <a:headEnd/>
            <a:tailEnd/>
          </a:ln>
        </p:spPr>
      </p:pic>
      <p:pic>
        <p:nvPicPr>
          <p:cNvPr id="21" name="Picture 24" descr="F:\_TEMP_insitu\insitu\sequences_selected\registered\c-high mag sequence\fft\se10_125_t500_processed_1.tif"/>
          <p:cNvPicPr>
            <a:picLocks noChangeArrowheads="1"/>
          </p:cNvPicPr>
          <p:nvPr/>
        </p:nvPicPr>
        <p:blipFill>
          <a:blip r:embed="rId11" cstate="print"/>
          <a:srcRect/>
          <a:stretch>
            <a:fillRect/>
          </a:stretch>
        </p:blipFill>
        <p:spPr bwMode="auto">
          <a:xfrm>
            <a:off x="1835150" y="560388"/>
            <a:ext cx="7088188" cy="6119812"/>
          </a:xfrm>
          <a:prstGeom prst="rect">
            <a:avLst/>
          </a:prstGeom>
          <a:noFill/>
          <a:ln w="9525">
            <a:noFill/>
            <a:miter lim="800000"/>
            <a:headEnd/>
            <a:tailEnd/>
          </a:ln>
        </p:spPr>
      </p:pic>
      <p:pic>
        <p:nvPicPr>
          <p:cNvPr id="22" name="Picture 25" descr="F:\_TEMP_insitu\insitu\sequences_selected\registered\c-high mag sequence\fft\se10_132_processed_1.tif"/>
          <p:cNvPicPr>
            <a:picLocks noChangeArrowheads="1"/>
          </p:cNvPicPr>
          <p:nvPr/>
        </p:nvPicPr>
        <p:blipFill>
          <a:blip r:embed="rId12" cstate="print"/>
          <a:srcRect/>
          <a:stretch>
            <a:fillRect/>
          </a:stretch>
        </p:blipFill>
        <p:spPr bwMode="auto">
          <a:xfrm>
            <a:off x="1835150" y="560388"/>
            <a:ext cx="7088188" cy="6119812"/>
          </a:xfrm>
          <a:prstGeom prst="rect">
            <a:avLst/>
          </a:prstGeom>
          <a:noFill/>
          <a:ln w="9525">
            <a:noFill/>
            <a:miter lim="800000"/>
            <a:headEnd/>
            <a:tailEnd/>
          </a:ln>
        </p:spPr>
      </p:pic>
      <p:pic>
        <p:nvPicPr>
          <p:cNvPr id="23" name="Picture 26" descr="F:\_TEMP_insitu\insitu\sequences_selected\registered\c-high mag sequence\fft\se10_135_processed_1.tif"/>
          <p:cNvPicPr>
            <a:picLocks noChangeArrowheads="1"/>
          </p:cNvPicPr>
          <p:nvPr/>
        </p:nvPicPr>
        <p:blipFill>
          <a:blip r:embed="rId13" cstate="print">
            <a:lum bright="-10000"/>
          </a:blip>
          <a:srcRect/>
          <a:stretch>
            <a:fillRect/>
          </a:stretch>
        </p:blipFill>
        <p:spPr bwMode="auto">
          <a:xfrm>
            <a:off x="1835150" y="560388"/>
            <a:ext cx="7088188" cy="6119812"/>
          </a:xfrm>
          <a:prstGeom prst="rect">
            <a:avLst/>
          </a:prstGeom>
          <a:noFill/>
          <a:ln w="9525">
            <a:noFill/>
            <a:miter lim="800000"/>
            <a:headEnd/>
            <a:tailEnd/>
          </a:ln>
        </p:spPr>
      </p:pic>
      <p:pic>
        <p:nvPicPr>
          <p:cNvPr id="24" name="Picture 27" descr="F:\_TEMP_insitu\insitu\sequences_selected\registered\c-high mag sequence\fft\se10_138_processed_1.tif"/>
          <p:cNvPicPr>
            <a:picLocks noChangeArrowheads="1"/>
          </p:cNvPicPr>
          <p:nvPr/>
        </p:nvPicPr>
        <p:blipFill>
          <a:blip r:embed="rId14" cstate="print"/>
          <a:srcRect/>
          <a:stretch>
            <a:fillRect/>
          </a:stretch>
        </p:blipFill>
        <p:spPr bwMode="auto">
          <a:xfrm>
            <a:off x="1828800" y="502920"/>
            <a:ext cx="7088188" cy="6119812"/>
          </a:xfrm>
          <a:prstGeom prst="rect">
            <a:avLst/>
          </a:prstGeom>
          <a:noFill/>
          <a:ln w="9525">
            <a:noFill/>
            <a:miter lim="800000"/>
            <a:headEnd/>
            <a:tailEnd/>
          </a:ln>
        </p:spPr>
      </p:pic>
      <p:pic>
        <p:nvPicPr>
          <p:cNvPr id="25" name="Picture 15"/>
          <p:cNvPicPr>
            <a:picLocks noChangeAspect="1" noChangeArrowheads="1"/>
          </p:cNvPicPr>
          <p:nvPr/>
        </p:nvPicPr>
        <p:blipFill>
          <a:blip r:embed="rId15" cstate="print"/>
          <a:srcRect l="68419" t="93909" r="1172" b="3409"/>
          <a:stretch>
            <a:fillRect/>
          </a:stretch>
        </p:blipFill>
        <p:spPr bwMode="auto">
          <a:xfrm>
            <a:off x="6240463" y="6683377"/>
            <a:ext cx="2157412" cy="174625"/>
          </a:xfrm>
          <a:prstGeom prst="rect">
            <a:avLst/>
          </a:prstGeom>
          <a:noFill/>
          <a:ln w="9525">
            <a:noFill/>
            <a:miter lim="800000"/>
            <a:headEnd/>
            <a:tailEnd/>
          </a:ln>
        </p:spPr>
      </p:pic>
      <p:sp>
        <p:nvSpPr>
          <p:cNvPr id="26" name="Text Box 32"/>
          <p:cNvSpPr txBox="1">
            <a:spLocks noChangeArrowheads="1"/>
          </p:cNvSpPr>
          <p:nvPr/>
        </p:nvSpPr>
        <p:spPr bwMode="auto">
          <a:xfrm>
            <a:off x="64025" y="693739"/>
            <a:ext cx="1664237" cy="954107"/>
          </a:xfrm>
          <a:prstGeom prst="rect">
            <a:avLst/>
          </a:prstGeom>
          <a:noFill/>
          <a:ln w="9525">
            <a:noFill/>
            <a:miter lim="800000"/>
            <a:headEnd/>
            <a:tailEnd/>
          </a:ln>
        </p:spPr>
        <p:txBody>
          <a:bodyPr wrap="none">
            <a:spAutoFit/>
          </a:bodyPr>
          <a:lstStyle/>
          <a:p>
            <a:pPr algn="ctr" eaLnBrk="1" hangingPunct="1"/>
            <a:r>
              <a:rPr lang="cs-CZ" dirty="0">
                <a:latin typeface="Times New Roman" pitchFamily="18" charset="0"/>
              </a:rPr>
              <a:t>Ge(100)</a:t>
            </a:r>
          </a:p>
          <a:p>
            <a:pPr algn="ctr" eaLnBrk="1" hangingPunct="1"/>
            <a:r>
              <a:rPr lang="cs-CZ" sz="1400" dirty="0">
                <a:latin typeface="Times New Roman" pitchFamily="18" charset="0"/>
              </a:rPr>
              <a:t>20 nm Au colloids</a:t>
            </a:r>
          </a:p>
          <a:p>
            <a:pPr algn="ctr" eaLnBrk="1" hangingPunct="1"/>
            <a:r>
              <a:rPr lang="cs-CZ" sz="1200" dirty="0">
                <a:latin typeface="Times New Roman" pitchFamily="18" charset="0"/>
              </a:rPr>
              <a:t>evaporation 0.5 nm/min</a:t>
            </a:r>
          </a:p>
          <a:p>
            <a:pPr algn="ctr" eaLnBrk="1" hangingPunct="1"/>
            <a:r>
              <a:rPr lang="cs-CZ" sz="1200" dirty="0">
                <a:latin typeface="Times New Roman" pitchFamily="18" charset="0"/>
              </a:rPr>
              <a:t>Tilted image (52°)</a:t>
            </a:r>
          </a:p>
        </p:txBody>
      </p:sp>
      <p:sp>
        <p:nvSpPr>
          <p:cNvPr id="27" name="Text Box 35"/>
          <p:cNvSpPr txBox="1">
            <a:spLocks noChangeArrowheads="1"/>
          </p:cNvSpPr>
          <p:nvPr/>
        </p:nvSpPr>
        <p:spPr bwMode="auto">
          <a:xfrm>
            <a:off x="468314" y="1844676"/>
            <a:ext cx="808235" cy="369332"/>
          </a:xfrm>
          <a:prstGeom prst="rect">
            <a:avLst/>
          </a:prstGeom>
          <a:noFill/>
          <a:ln w="9525">
            <a:noFill/>
            <a:miter lim="800000"/>
            <a:headEnd/>
            <a:tailEnd/>
          </a:ln>
        </p:spPr>
        <p:txBody>
          <a:bodyPr wrap="none">
            <a:spAutoFit/>
          </a:bodyPr>
          <a:lstStyle/>
          <a:p>
            <a:pPr eaLnBrk="1" hangingPunct="1"/>
            <a:r>
              <a:rPr lang="cs-CZ">
                <a:latin typeface="Garamond" pitchFamily="18" charset="0"/>
              </a:rPr>
              <a:t>600 °C</a:t>
            </a:r>
          </a:p>
        </p:txBody>
      </p:sp>
      <p:sp>
        <p:nvSpPr>
          <p:cNvPr id="28" name="Text Box 36"/>
          <p:cNvSpPr txBox="1">
            <a:spLocks noChangeArrowheads="1"/>
          </p:cNvSpPr>
          <p:nvPr/>
        </p:nvSpPr>
        <p:spPr bwMode="auto">
          <a:xfrm>
            <a:off x="468314" y="2420939"/>
            <a:ext cx="808235" cy="369332"/>
          </a:xfrm>
          <a:prstGeom prst="rect">
            <a:avLst/>
          </a:prstGeom>
          <a:noFill/>
          <a:ln w="9525">
            <a:noFill/>
            <a:miter lim="800000"/>
            <a:headEnd/>
            <a:tailEnd/>
          </a:ln>
        </p:spPr>
        <p:txBody>
          <a:bodyPr wrap="none">
            <a:spAutoFit/>
          </a:bodyPr>
          <a:lstStyle/>
          <a:p>
            <a:pPr eaLnBrk="1" hangingPunct="1"/>
            <a:r>
              <a:rPr lang="cs-CZ">
                <a:latin typeface="Garamond" pitchFamily="18" charset="0"/>
              </a:rPr>
              <a:t>500 °C</a:t>
            </a:r>
          </a:p>
        </p:txBody>
      </p:sp>
      <p:sp>
        <p:nvSpPr>
          <p:cNvPr id="29" name="Text Box 37"/>
          <p:cNvSpPr txBox="1">
            <a:spLocks noChangeArrowheads="1"/>
          </p:cNvSpPr>
          <p:nvPr/>
        </p:nvSpPr>
        <p:spPr bwMode="auto">
          <a:xfrm>
            <a:off x="468314" y="2997201"/>
            <a:ext cx="808235" cy="369332"/>
          </a:xfrm>
          <a:prstGeom prst="rect">
            <a:avLst/>
          </a:prstGeom>
          <a:noFill/>
          <a:ln w="9525">
            <a:noFill/>
            <a:miter lim="800000"/>
            <a:headEnd/>
            <a:tailEnd/>
          </a:ln>
        </p:spPr>
        <p:txBody>
          <a:bodyPr wrap="none">
            <a:spAutoFit/>
          </a:bodyPr>
          <a:lstStyle/>
          <a:p>
            <a:pPr eaLnBrk="1" hangingPunct="1"/>
            <a:r>
              <a:rPr lang="cs-CZ">
                <a:latin typeface="Garamond" pitchFamily="18" charset="0"/>
              </a:rPr>
              <a:t>370 °C</a:t>
            </a:r>
          </a:p>
        </p:txBody>
      </p:sp>
      <p:sp>
        <p:nvSpPr>
          <p:cNvPr id="30" name="Text Box 38"/>
          <p:cNvSpPr txBox="1">
            <a:spLocks noChangeArrowheads="1"/>
          </p:cNvSpPr>
          <p:nvPr/>
        </p:nvSpPr>
        <p:spPr bwMode="auto">
          <a:xfrm>
            <a:off x="468314" y="3573463"/>
            <a:ext cx="808235" cy="369332"/>
          </a:xfrm>
          <a:prstGeom prst="rect">
            <a:avLst/>
          </a:prstGeom>
          <a:noFill/>
          <a:ln w="9525">
            <a:noFill/>
            <a:miter lim="800000"/>
            <a:headEnd/>
            <a:tailEnd/>
          </a:ln>
        </p:spPr>
        <p:txBody>
          <a:bodyPr wrap="none">
            <a:spAutoFit/>
          </a:bodyPr>
          <a:lstStyle/>
          <a:p>
            <a:pPr eaLnBrk="1" hangingPunct="1"/>
            <a:r>
              <a:rPr lang="cs-CZ">
                <a:latin typeface="Garamond" pitchFamily="18" charset="0"/>
              </a:rPr>
              <a:t>500 °C</a:t>
            </a:r>
          </a:p>
        </p:txBody>
      </p:sp>
      <p:sp>
        <p:nvSpPr>
          <p:cNvPr id="31" name="Rectangle 39"/>
          <p:cNvSpPr>
            <a:spLocks noChangeArrowheads="1"/>
          </p:cNvSpPr>
          <p:nvPr/>
        </p:nvSpPr>
        <p:spPr bwMode="auto">
          <a:xfrm>
            <a:off x="468313" y="1844675"/>
            <a:ext cx="863600" cy="360364"/>
          </a:xfrm>
          <a:prstGeom prst="rect">
            <a:avLst/>
          </a:prstGeom>
          <a:noFill/>
          <a:ln w="25400">
            <a:solidFill>
              <a:schemeClr val="hlink"/>
            </a:solidFill>
            <a:miter lim="800000"/>
            <a:headEnd/>
            <a:tailEnd/>
          </a:ln>
        </p:spPr>
        <p:txBody>
          <a:bodyPr wrap="none" anchor="ctr"/>
          <a:lstStyle/>
          <a:p>
            <a:endParaRPr lang="en-US"/>
          </a:p>
        </p:txBody>
      </p:sp>
      <p:sp>
        <p:nvSpPr>
          <p:cNvPr id="33" name="Text Box 1028"/>
          <p:cNvSpPr txBox="1">
            <a:spLocks noChangeArrowheads="1"/>
          </p:cNvSpPr>
          <p:nvPr/>
        </p:nvSpPr>
        <p:spPr bwMode="auto">
          <a:xfrm>
            <a:off x="1883106" y="61260"/>
            <a:ext cx="5678157" cy="338554"/>
          </a:xfrm>
          <a:prstGeom prst="rect">
            <a:avLst/>
          </a:prstGeom>
          <a:noFill/>
          <a:ln w="9525">
            <a:noFill/>
            <a:miter lim="800000"/>
            <a:headEnd/>
            <a:tailEnd/>
          </a:ln>
        </p:spPr>
        <p:txBody>
          <a:bodyPr wrap="none">
            <a:spAutoFit/>
          </a:bodyPr>
          <a:lstStyle/>
          <a:p>
            <a:pPr eaLnBrk="1" hangingPunct="1"/>
            <a:r>
              <a:rPr lang="cs-CZ" sz="1600" b="1" dirty="0">
                <a:solidFill>
                  <a:schemeClr val="tx2">
                    <a:lumMod val="75000"/>
                  </a:schemeClr>
                </a:solidFill>
              </a:rPr>
              <a:t>In-situ growth of Ge nanowires at different temperatures</a:t>
            </a:r>
          </a:p>
        </p:txBody>
      </p:sp>
      <p:sp>
        <p:nvSpPr>
          <p:cNvPr id="37" name="Rectangle 1032"/>
          <p:cNvSpPr>
            <a:spLocks noChangeArrowheads="1"/>
          </p:cNvSpPr>
          <p:nvPr/>
        </p:nvSpPr>
        <p:spPr bwMode="auto">
          <a:xfrm>
            <a:off x="201614" y="5932489"/>
            <a:ext cx="1244251" cy="307777"/>
          </a:xfrm>
          <a:prstGeom prst="rect">
            <a:avLst/>
          </a:prstGeom>
          <a:noFill/>
          <a:ln w="9525">
            <a:noFill/>
            <a:miter lim="800000"/>
            <a:headEnd/>
            <a:tailEnd/>
          </a:ln>
        </p:spPr>
        <p:txBody>
          <a:bodyPr wrap="none">
            <a:spAutoFit/>
          </a:bodyPr>
          <a:lstStyle/>
          <a:p>
            <a:r>
              <a:rPr lang="cs-CZ" sz="1400">
                <a:latin typeface="Times New Roman" pitchFamily="18" charset="0"/>
              </a:rPr>
              <a:t>v </a:t>
            </a:r>
            <a:r>
              <a:rPr lang="en-US" sz="1400">
                <a:latin typeface="Times New Roman" pitchFamily="18" charset="0"/>
              </a:rPr>
              <a:t>~</a:t>
            </a:r>
            <a:r>
              <a:rPr lang="cs-CZ" sz="1400">
                <a:latin typeface="Times New Roman" pitchFamily="18" charset="0"/>
              </a:rPr>
              <a:t> 20 nm/min</a:t>
            </a:r>
          </a:p>
        </p:txBody>
      </p:sp>
      <p:sp>
        <p:nvSpPr>
          <p:cNvPr id="39" name="Rectangle 38"/>
          <p:cNvSpPr/>
          <p:nvPr/>
        </p:nvSpPr>
        <p:spPr>
          <a:xfrm>
            <a:off x="1" y="4246603"/>
            <a:ext cx="1752600" cy="461665"/>
          </a:xfrm>
          <a:prstGeom prst="rect">
            <a:avLst/>
          </a:prstGeom>
        </p:spPr>
        <p:txBody>
          <a:bodyPr wrap="square">
            <a:spAutoFit/>
          </a:bodyPr>
          <a:lstStyle/>
          <a:p>
            <a:r>
              <a:rPr lang="cs-CZ" sz="1200" dirty="0" smtClean="0">
                <a:solidFill>
                  <a:srgbClr val="FFC000"/>
                </a:solidFill>
                <a:latin typeface="Times New Roman" pitchFamily="18" charset="0"/>
              </a:rPr>
              <a:t>M. Kolíbal et al., </a:t>
            </a:r>
            <a:r>
              <a:rPr lang="en-US" sz="1200" dirty="0" smtClean="0">
                <a:solidFill>
                  <a:srgbClr val="FFC000"/>
                </a:solidFill>
              </a:rPr>
              <a:t>APL 99 (2011) 143113</a:t>
            </a:r>
          </a:p>
        </p:txBody>
      </p:sp>
      <p:sp>
        <p:nvSpPr>
          <p:cNvPr id="40" name="Rectangle 39"/>
          <p:cNvSpPr/>
          <p:nvPr/>
        </p:nvSpPr>
        <p:spPr>
          <a:xfrm>
            <a:off x="56536" y="4886683"/>
            <a:ext cx="1905000" cy="461665"/>
          </a:xfrm>
          <a:prstGeom prst="rect">
            <a:avLst/>
          </a:prstGeom>
        </p:spPr>
        <p:txBody>
          <a:bodyPr wrap="square">
            <a:spAutoFit/>
          </a:bodyPr>
          <a:lstStyle/>
          <a:p>
            <a:pPr>
              <a:spcAft>
                <a:spcPts val="0"/>
              </a:spcAft>
            </a:pPr>
            <a:r>
              <a:rPr lang="cs-CZ" sz="1200" dirty="0" smtClean="0">
                <a:solidFill>
                  <a:srgbClr val="FFC000"/>
                </a:solidFill>
                <a:latin typeface="Times New Roman" pitchFamily="18" charset="0"/>
              </a:rPr>
              <a:t>M. Kolíbal et al., </a:t>
            </a:r>
            <a:r>
              <a:rPr lang="en-US" sz="1200" dirty="0" smtClean="0">
                <a:solidFill>
                  <a:srgbClr val="FFC000"/>
                </a:solidFill>
              </a:rPr>
              <a:t>APL </a:t>
            </a:r>
            <a:r>
              <a:rPr lang="cs-CZ" sz="1200" dirty="0" smtClean="0">
                <a:solidFill>
                  <a:srgbClr val="FFC000"/>
                </a:solidFill>
              </a:rPr>
              <a:t>100, </a:t>
            </a:r>
            <a:r>
              <a:rPr lang="en-US" sz="1200" dirty="0" smtClean="0">
                <a:solidFill>
                  <a:srgbClr val="FFC000"/>
                </a:solidFill>
              </a:rPr>
              <a:t>(201</a:t>
            </a:r>
            <a:r>
              <a:rPr lang="cs-CZ" sz="1200" dirty="0" smtClean="0">
                <a:solidFill>
                  <a:srgbClr val="FFC000"/>
                </a:solidFill>
              </a:rPr>
              <a:t>2)</a:t>
            </a:r>
            <a:r>
              <a:rPr lang="en-US" sz="1200" dirty="0" smtClean="0">
                <a:solidFill>
                  <a:srgbClr val="FFC000"/>
                </a:solidFill>
              </a:rPr>
              <a:t>, 203102</a:t>
            </a:r>
            <a:endParaRPr lang="en-US" sz="1200" dirty="0">
              <a:solidFill>
                <a:srgbClr val="FFC000"/>
              </a:solidFill>
            </a:endParaRPr>
          </a:p>
        </p:txBody>
      </p:sp>
      <p:pic>
        <p:nvPicPr>
          <p:cNvPr id="32" name="Picture 2"/>
          <p:cNvPicPr>
            <a:picLocks noChangeAspect="1" noChangeArrowheads="1"/>
          </p:cNvPicPr>
          <p:nvPr/>
        </p:nvPicPr>
        <p:blipFill>
          <a:blip r:embed="rId16" cstate="print"/>
          <a:srcRect/>
          <a:stretch>
            <a:fillRect/>
          </a:stretch>
        </p:blipFill>
        <p:spPr bwMode="auto">
          <a:xfrm>
            <a:off x="228601" y="77486"/>
            <a:ext cx="990600" cy="676218"/>
          </a:xfrm>
          <a:prstGeom prst="rect">
            <a:avLst/>
          </a:prstGeom>
          <a:solidFill>
            <a:srgbClr val="FFFFCC"/>
          </a:solidFill>
          <a:ln w="9525">
            <a:noFill/>
            <a:miter lim="800000"/>
            <a:headEnd/>
            <a:tailEnd/>
          </a:ln>
        </p:spPr>
      </p:pic>
      <p:pic>
        <p:nvPicPr>
          <p:cNvPr id="34" name="Picture 1"/>
          <p:cNvPicPr>
            <a:picLocks noChangeAspect="1" noChangeArrowheads="1"/>
          </p:cNvPicPr>
          <p:nvPr/>
        </p:nvPicPr>
        <p:blipFill>
          <a:blip r:embed="rId17" cstate="print"/>
          <a:srcRect/>
          <a:stretch>
            <a:fillRect/>
          </a:stretch>
        </p:blipFill>
        <p:spPr bwMode="auto">
          <a:xfrm>
            <a:off x="7391103" y="39187"/>
            <a:ext cx="1829098" cy="829493"/>
          </a:xfrm>
          <a:prstGeom prst="rect">
            <a:avLst/>
          </a:prstGeom>
          <a:noFill/>
          <a:ln w="9525">
            <a:noFill/>
            <a:miter lim="800000"/>
            <a:headEnd/>
            <a:tailEnd/>
          </a:ln>
        </p:spPr>
      </p:pic>
    </p:spTree>
    <p:extLst>
      <p:ext uri="{BB962C8B-B14F-4D97-AF65-F5344CB8AC3E}">
        <p14:creationId xmlns:p14="http://schemas.microsoft.com/office/powerpoint/2010/main" val="231090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5E-6 1.11111E-6 L 2.5E-6 0.08935 " pathEditMode="relative" rAng="0" ptsTypes="AA">
                                      <p:cBhvr>
                                        <p:cTn id="18" dur="2000" fill="hold"/>
                                        <p:tgtEl>
                                          <p:spTgt spid="31"/>
                                        </p:tgtEl>
                                        <p:attrNameLst>
                                          <p:attrName>ppt_x</p:attrName>
                                          <p:attrName>ppt_y</p:attrName>
                                        </p:attrNameLst>
                                      </p:cBhvr>
                                      <p:rCtr x="0" y="45"/>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2.5E-6 0.08935 L 2.5E-6 0.17338 " pathEditMode="relative" rAng="0" ptsTypes="AA">
                                      <p:cBhvr>
                                        <p:cTn id="34" dur="2000" fill="hold"/>
                                        <p:tgtEl>
                                          <p:spTgt spid="31"/>
                                        </p:tgtEl>
                                        <p:attrNameLst>
                                          <p:attrName>ppt_x</p:attrName>
                                          <p:attrName>ppt_y</p:attrName>
                                        </p:attrNameLst>
                                      </p:cBhvr>
                                      <p:rCtr x="0" y="42"/>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2" nodeType="clickEffect">
                                  <p:stCondLst>
                                    <p:cond delay="0"/>
                                  </p:stCondLst>
                                  <p:childTnLst>
                                    <p:animMotion origin="layout" path="M 2.5E-6 0.17338 L 2.5E-6 0.24676 " pathEditMode="relative" rAng="0" ptsTypes="AA">
                                      <p:cBhvr>
                                        <p:cTn id="46" dur="2000" fill="hold"/>
                                        <p:tgtEl>
                                          <p:spTgt spid="31"/>
                                        </p:tgtEl>
                                        <p:attrNameLst>
                                          <p:attrName>ppt_x</p:attrName>
                                          <p:attrName>ppt_y</p:attrName>
                                        </p:attrNameLst>
                                      </p:cBhvr>
                                      <p:rCtr x="0" y="37"/>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b="1" dirty="0" smtClean="0"/>
              <a:t>Substrát</a:t>
            </a:r>
            <a:endParaRPr lang="en-GB" b="1" dirty="0"/>
          </a:p>
        </p:txBody>
      </p:sp>
      <p:sp>
        <p:nvSpPr>
          <p:cNvPr id="3" name="Content Placeholder 2"/>
          <p:cNvSpPr>
            <a:spLocks noGrp="1"/>
          </p:cNvSpPr>
          <p:nvPr>
            <p:ph idx="1"/>
          </p:nvPr>
        </p:nvSpPr>
        <p:spPr/>
        <p:txBody>
          <a:bodyPr/>
          <a:lstStyle/>
          <a:p>
            <a:endParaRPr lang="en-GB" dirty="0"/>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13744"/>
          <a:stretch/>
        </p:blipFill>
        <p:spPr bwMode="auto">
          <a:xfrm>
            <a:off x="214951" y="2256293"/>
            <a:ext cx="3985002" cy="270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111" y="2217747"/>
            <a:ext cx="4084094" cy="27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7769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7" y="507846"/>
            <a:ext cx="6912768" cy="584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1936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584839" y="261265"/>
            <a:ext cx="8255104" cy="400110"/>
          </a:xfrm>
          <a:prstGeom prst="rect">
            <a:avLst/>
          </a:prstGeom>
          <a:noFill/>
        </p:spPr>
        <p:txBody>
          <a:bodyPr wrap="square" rtlCol="0">
            <a:spAutoFit/>
          </a:bodyPr>
          <a:lstStyle/>
          <a:p>
            <a:pPr algn="ctr"/>
            <a:r>
              <a:rPr lang="en-US" sz="2000" dirty="0">
                <a:solidFill>
                  <a:srgbClr val="92D050"/>
                </a:solidFill>
              </a:rPr>
              <a:t>G</a:t>
            </a:r>
            <a:r>
              <a:rPr lang="en-US" sz="2000" dirty="0" smtClean="0">
                <a:solidFill>
                  <a:srgbClr val="92D050"/>
                </a:solidFill>
              </a:rPr>
              <a:t>raphene growth on </a:t>
            </a:r>
            <a:r>
              <a:rPr lang="en-US" sz="2000" dirty="0" err="1" smtClean="0">
                <a:solidFill>
                  <a:srgbClr val="92D050"/>
                </a:solidFill>
              </a:rPr>
              <a:t>FeRh</a:t>
            </a:r>
            <a:r>
              <a:rPr lang="en-US" sz="2000" dirty="0" smtClean="0">
                <a:solidFill>
                  <a:srgbClr val="92D050"/>
                </a:solidFill>
              </a:rPr>
              <a:t> epitaxial layers </a:t>
            </a:r>
            <a:r>
              <a:rPr lang="mr-IN" sz="2000" dirty="0" smtClean="0">
                <a:solidFill>
                  <a:srgbClr val="92D050"/>
                </a:solidFill>
              </a:rPr>
              <a:t>–</a:t>
            </a:r>
            <a:r>
              <a:rPr lang="en-US" sz="2000" dirty="0" smtClean="0">
                <a:solidFill>
                  <a:srgbClr val="92D050"/>
                </a:solidFill>
              </a:rPr>
              <a:t> in situ analysis </a:t>
            </a:r>
            <a:endParaRPr lang="en-US" sz="2000" dirty="0">
              <a:solidFill>
                <a:srgbClr val="92D050"/>
              </a:solidFill>
            </a:endParaRPr>
          </a:p>
        </p:txBody>
      </p:sp>
      <p:sp>
        <p:nvSpPr>
          <p:cNvPr id="75" name="TextBox 74"/>
          <p:cNvSpPr txBox="1"/>
          <p:nvPr/>
        </p:nvSpPr>
        <p:spPr>
          <a:xfrm>
            <a:off x="5744954" y="3994955"/>
            <a:ext cx="825868" cy="369332"/>
          </a:xfrm>
          <a:prstGeom prst="rect">
            <a:avLst/>
          </a:prstGeom>
          <a:noFill/>
        </p:spPr>
        <p:txBody>
          <a:bodyPr wrap="none" rtlCol="0">
            <a:spAutoFit/>
          </a:bodyPr>
          <a:lstStyle/>
          <a:p>
            <a:r>
              <a:rPr lang="en-US" dirty="0" smtClean="0">
                <a:solidFill>
                  <a:schemeClr val="bg1"/>
                </a:solidFill>
              </a:rPr>
              <a:t>KPFM</a:t>
            </a:r>
            <a:endParaRPr lang="cs-CZ" dirty="0">
              <a:solidFill>
                <a:schemeClr val="bg1"/>
              </a:solidFill>
            </a:endParaRPr>
          </a:p>
        </p:txBody>
      </p:sp>
      <p:sp>
        <p:nvSpPr>
          <p:cNvPr id="76" name="TextBox 75"/>
          <p:cNvSpPr txBox="1"/>
          <p:nvPr/>
        </p:nvSpPr>
        <p:spPr>
          <a:xfrm>
            <a:off x="5853156" y="3056766"/>
            <a:ext cx="671979" cy="369332"/>
          </a:xfrm>
          <a:prstGeom prst="rect">
            <a:avLst/>
          </a:prstGeom>
          <a:noFill/>
        </p:spPr>
        <p:txBody>
          <a:bodyPr wrap="none" rtlCol="0">
            <a:spAutoFit/>
          </a:bodyPr>
          <a:lstStyle/>
          <a:p>
            <a:r>
              <a:rPr lang="en-US" dirty="0" smtClean="0">
                <a:solidFill>
                  <a:schemeClr val="bg1"/>
                </a:solidFill>
              </a:rPr>
              <a:t>AFM</a:t>
            </a:r>
            <a:endParaRPr lang="cs-CZ" dirty="0">
              <a:solidFill>
                <a:schemeClr val="bg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81191" y="3376287"/>
            <a:ext cx="2875189" cy="1709669"/>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9814" y="1395825"/>
            <a:ext cx="3078480" cy="434949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51878" y="1221779"/>
            <a:ext cx="4437888" cy="1716024"/>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09292" y="3160302"/>
            <a:ext cx="3252736" cy="2179079"/>
          </a:xfrm>
          <a:prstGeom prst="rect">
            <a:avLst/>
          </a:prstGeom>
        </p:spPr>
      </p:pic>
      <p:sp>
        <p:nvSpPr>
          <p:cNvPr id="7" name="TextBox 6"/>
          <p:cNvSpPr txBox="1"/>
          <p:nvPr/>
        </p:nvSpPr>
        <p:spPr>
          <a:xfrm>
            <a:off x="2671505" y="814614"/>
            <a:ext cx="4367247" cy="369332"/>
          </a:xfrm>
          <a:prstGeom prst="rect">
            <a:avLst/>
          </a:prstGeom>
          <a:noFill/>
        </p:spPr>
        <p:txBody>
          <a:bodyPr wrap="square" rtlCol="0">
            <a:spAutoFit/>
          </a:bodyPr>
          <a:lstStyle/>
          <a:p>
            <a:pPr algn="ctr"/>
            <a:r>
              <a:rPr lang="en-US" dirty="0" smtClean="0"/>
              <a:t>Low Energy Electron Microscopy - LEEM</a:t>
            </a:r>
            <a:endParaRPr lang="en-US" dirty="0"/>
          </a:p>
        </p:txBody>
      </p:sp>
      <p:sp>
        <p:nvSpPr>
          <p:cNvPr id="8" name="TextBox 7"/>
          <p:cNvSpPr txBox="1"/>
          <p:nvPr/>
        </p:nvSpPr>
        <p:spPr>
          <a:xfrm>
            <a:off x="6278880" y="5460272"/>
            <a:ext cx="971211" cy="369332"/>
          </a:xfrm>
          <a:prstGeom prst="rect">
            <a:avLst/>
          </a:prstGeom>
          <a:noFill/>
        </p:spPr>
        <p:txBody>
          <a:bodyPr wrap="square" rtlCol="0">
            <a:spAutoFit/>
          </a:bodyPr>
          <a:lstStyle/>
          <a:p>
            <a:pPr algn="ctr"/>
            <a:r>
              <a:rPr lang="en-US" dirty="0" smtClean="0"/>
              <a:t>STM</a:t>
            </a:r>
            <a:endParaRPr lang="en-US" dirty="0"/>
          </a:p>
        </p:txBody>
      </p:sp>
      <p:pic>
        <p:nvPicPr>
          <p:cNvPr id="11" name="Obrázek 1"/>
          <p:cNvPicPr>
            <a:picLocks noChangeAspect="1"/>
          </p:cNvPicPr>
          <p:nvPr/>
        </p:nvPicPr>
        <p:blipFill>
          <a:blip r:embed="rId6"/>
          <a:stretch>
            <a:fillRect/>
          </a:stretch>
        </p:blipFill>
        <p:spPr>
          <a:xfrm>
            <a:off x="1165687" y="1221779"/>
            <a:ext cx="2179900" cy="4868295"/>
          </a:xfrm>
          <a:prstGeom prst="rect">
            <a:avLst/>
          </a:prstGeom>
          <a:ln>
            <a:solidFill>
              <a:srgbClr val="FFC000"/>
            </a:solidFill>
          </a:ln>
        </p:spPr>
      </p:pic>
      <p:cxnSp>
        <p:nvCxnSpPr>
          <p:cNvPr id="9" name="Straight Arrow Connector 8"/>
          <p:cNvCxnSpPr/>
          <p:nvPr/>
        </p:nvCxnSpPr>
        <p:spPr bwMode="auto">
          <a:xfrm flipH="1">
            <a:off x="2120023" y="2380701"/>
            <a:ext cx="2198502" cy="101547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2" name="Straight Arrow Connector 11"/>
          <p:cNvCxnSpPr/>
          <p:nvPr/>
        </p:nvCxnSpPr>
        <p:spPr bwMode="auto">
          <a:xfrm flipV="1">
            <a:off x="3863011" y="2758530"/>
            <a:ext cx="2112405" cy="10587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 name="Oval 4"/>
          <p:cNvSpPr/>
          <p:nvPr/>
        </p:nvSpPr>
        <p:spPr bwMode="auto">
          <a:xfrm>
            <a:off x="4499021" y="2112276"/>
            <a:ext cx="241939" cy="18466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5" name="Oval 14"/>
          <p:cNvSpPr/>
          <p:nvPr/>
        </p:nvSpPr>
        <p:spPr bwMode="auto">
          <a:xfrm>
            <a:off x="4856757" y="2380701"/>
            <a:ext cx="241939" cy="184666"/>
          </a:xfrm>
          <a:prstGeom prst="ellipse">
            <a:avLst/>
          </a:prstGeom>
          <a:no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cxnSp>
        <p:nvCxnSpPr>
          <p:cNvPr id="21" name="Straight Arrow Connector 20"/>
          <p:cNvCxnSpPr/>
          <p:nvPr/>
        </p:nvCxnSpPr>
        <p:spPr bwMode="auto">
          <a:xfrm flipH="1">
            <a:off x="3649946" y="2590251"/>
            <a:ext cx="1163879" cy="725381"/>
          </a:xfrm>
          <a:prstGeom prst="straightConnector1">
            <a:avLst/>
          </a:prstGeom>
          <a:solidFill>
            <a:schemeClr val="accent1"/>
          </a:solidFill>
          <a:ln w="9525" cap="flat" cmpd="sng" algn="ctr">
            <a:solidFill>
              <a:srgbClr val="00FFFF"/>
            </a:solidFill>
            <a:prstDash val="solid"/>
            <a:round/>
            <a:headEnd type="none" w="med" len="med"/>
            <a:tailEnd type="triangle"/>
          </a:ln>
          <a:effectLst/>
        </p:spPr>
      </p:cxnSp>
    </p:spTree>
    <p:extLst>
      <p:ext uri="{BB962C8B-B14F-4D97-AF65-F5344CB8AC3E}">
        <p14:creationId xmlns:p14="http://schemas.microsoft.com/office/powerpoint/2010/main" val="6813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5.semestr\Sikola\SEM\SEM sche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8640"/>
            <a:ext cx="4369580" cy="640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19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867BD281-6DBE-45A2-BAF2-4DAF17903CDF}" type="slidenum">
              <a:rPr lang="cs-CZ" smtClean="0"/>
              <a:pPr>
                <a:defRPr/>
              </a:pPr>
              <a:t>68</a:t>
            </a:fld>
            <a:endParaRPr lang="cs-CZ">
              <a:solidFill>
                <a:srgbClr val="E1F0D2"/>
              </a:solidFill>
            </a:endParaRPr>
          </a:p>
        </p:txBody>
      </p:sp>
      <p:sp>
        <p:nvSpPr>
          <p:cNvPr id="7" name="Rectangle 6"/>
          <p:cNvSpPr/>
          <p:nvPr/>
        </p:nvSpPr>
        <p:spPr>
          <a:xfrm>
            <a:off x="1391324" y="408355"/>
            <a:ext cx="1895071" cy="461665"/>
          </a:xfrm>
          <a:prstGeom prst="rect">
            <a:avLst/>
          </a:prstGeom>
        </p:spPr>
        <p:txBody>
          <a:bodyPr wrap="none">
            <a:spAutoFit/>
          </a:bodyPr>
          <a:lstStyle/>
          <a:p>
            <a:r>
              <a:rPr lang="en-US" altLang="en-US" sz="2400" kern="0" dirty="0">
                <a:solidFill>
                  <a:srgbClr val="69BE28"/>
                </a:solidFill>
                <a:latin typeface="Arial"/>
                <a:ea typeface="ＭＳ Ｐゴシック" charset="0"/>
              </a:rPr>
              <a:t>“</a:t>
            </a:r>
            <a:r>
              <a:rPr lang="cs-CZ" altLang="en-US" sz="2400" kern="0" dirty="0">
                <a:solidFill>
                  <a:srgbClr val="69BE28"/>
                </a:solidFill>
                <a:latin typeface="Arial"/>
                <a:ea typeface="ＭＳ Ｐゴシック" charset="0"/>
              </a:rPr>
              <a:t>Bottom-up</a:t>
            </a:r>
            <a:r>
              <a:rPr lang="en-US" altLang="en-US" sz="2400" kern="0" dirty="0">
                <a:solidFill>
                  <a:srgbClr val="69BE28"/>
                </a:solidFill>
                <a:latin typeface="Arial"/>
                <a:ea typeface="ＭＳ Ｐゴシック" charset="0"/>
              </a:rPr>
              <a:t>”</a:t>
            </a:r>
            <a:r>
              <a:rPr lang="cs-CZ" altLang="en-US" sz="2400" kern="0" dirty="0">
                <a:solidFill>
                  <a:srgbClr val="69BE28"/>
                </a:solidFill>
                <a:latin typeface="Arial"/>
                <a:ea typeface="ＭＳ Ｐゴシック" charset="0"/>
              </a:rPr>
              <a:t> </a:t>
            </a:r>
            <a:endParaRPr lang="en-GB" sz="2400" dirty="0"/>
          </a:p>
        </p:txBody>
      </p:sp>
      <p:pic>
        <p:nvPicPr>
          <p:cNvPr id="9" name="Picture 8"/>
          <p:cNvPicPr>
            <a:picLocks noChangeAspect="1"/>
          </p:cNvPicPr>
          <p:nvPr/>
        </p:nvPicPr>
        <p:blipFill>
          <a:blip r:embed="rId2"/>
          <a:stretch>
            <a:fillRect/>
          </a:stretch>
        </p:blipFill>
        <p:spPr>
          <a:xfrm>
            <a:off x="2080260" y="1466057"/>
            <a:ext cx="5223510" cy="3893639"/>
          </a:xfrm>
          <a:prstGeom prst="rect">
            <a:avLst/>
          </a:prstGeom>
        </p:spPr>
      </p:pic>
      <p:sp>
        <p:nvSpPr>
          <p:cNvPr id="2" name="TextBox 1"/>
          <p:cNvSpPr txBox="1"/>
          <p:nvPr/>
        </p:nvSpPr>
        <p:spPr>
          <a:xfrm>
            <a:off x="795935" y="1860698"/>
            <a:ext cx="2568649" cy="646331"/>
          </a:xfrm>
          <a:prstGeom prst="rect">
            <a:avLst/>
          </a:prstGeom>
          <a:noFill/>
        </p:spPr>
        <p:txBody>
          <a:bodyPr wrap="square" rtlCol="0">
            <a:spAutoFit/>
          </a:bodyPr>
          <a:lstStyle/>
          <a:p>
            <a:pPr algn="ctr"/>
            <a:r>
              <a:rPr lang="cs-CZ" dirty="0" smtClean="0"/>
              <a:t>Chemické i fyzikální metody</a:t>
            </a:r>
            <a:endParaRPr lang="en-GB" dirty="0"/>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8017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1026"/>
          <p:cNvSpPr>
            <a:spLocks noGrp="1" noChangeArrowheads="1"/>
          </p:cNvSpPr>
          <p:nvPr>
            <p:ph type="title"/>
          </p:nvPr>
        </p:nvSpPr>
        <p:spPr>
          <a:xfrm>
            <a:off x="609600" y="457200"/>
            <a:ext cx="8311116" cy="762000"/>
          </a:xfrm>
        </p:spPr>
        <p:txBody>
          <a:bodyPr/>
          <a:lstStyle/>
          <a:p>
            <a:pPr algn="ctr" eaLnBrk="1" hangingPunct="1"/>
            <a:r>
              <a:rPr lang="en-GB" sz="2400" dirty="0" err="1" smtClean="0"/>
              <a:t>Iontov</a:t>
            </a:r>
            <a:r>
              <a:rPr lang="cs-CZ" sz="2400" dirty="0" smtClean="0"/>
              <a:t>á litografie fokusovaným iontovým svazkem (</a:t>
            </a:r>
            <a:r>
              <a:rPr lang="en-US" sz="2400" dirty="0" smtClean="0"/>
              <a:t>FIB</a:t>
            </a:r>
            <a:r>
              <a:rPr lang="cs-CZ" sz="2400" dirty="0" smtClean="0"/>
              <a:t>)</a:t>
            </a:r>
            <a:endParaRPr lang="en-GB" sz="2400" dirty="0" smtClean="0"/>
          </a:p>
        </p:txBody>
      </p:sp>
      <p:sp>
        <p:nvSpPr>
          <p:cNvPr id="52226" name="Rectangle 1027"/>
          <p:cNvSpPr>
            <a:spLocks noGrp="1" noChangeArrowheads="1"/>
          </p:cNvSpPr>
          <p:nvPr>
            <p:ph sz="half" idx="1"/>
          </p:nvPr>
        </p:nvSpPr>
        <p:spPr>
          <a:xfrm>
            <a:off x="685800" y="1447800"/>
            <a:ext cx="3581400" cy="4648200"/>
          </a:xfrm>
        </p:spPr>
        <p:txBody>
          <a:bodyPr/>
          <a:lstStyle/>
          <a:p>
            <a:pPr marL="533400" indent="-533400" eaLnBrk="1" hangingPunct="1">
              <a:buFontTx/>
              <a:buNone/>
            </a:pPr>
            <a:r>
              <a:rPr lang="cs-CZ" sz="2000" dirty="0" smtClean="0"/>
              <a:t>Metody:</a:t>
            </a:r>
            <a:endParaRPr lang="cs-CZ" sz="2000" dirty="0" smtClean="0"/>
          </a:p>
          <a:p>
            <a:pPr marL="533400" indent="-533400" eaLnBrk="1" hangingPunct="1">
              <a:buFontTx/>
              <a:buNone/>
            </a:pPr>
            <a:endParaRPr lang="cs-CZ" sz="2000" b="1" dirty="0" smtClean="0"/>
          </a:p>
          <a:p>
            <a:pPr marL="0" indent="0" algn="ctr" eaLnBrk="1" hangingPunct="1">
              <a:buNone/>
            </a:pPr>
            <a:r>
              <a:rPr lang="cs-CZ" sz="1800" dirty="0" smtClean="0">
                <a:solidFill>
                  <a:schemeClr val="tx1"/>
                </a:solidFill>
              </a:rPr>
              <a:t>1) </a:t>
            </a:r>
            <a:r>
              <a:rPr lang="cs-CZ" sz="1800" dirty="0" smtClean="0">
                <a:solidFill>
                  <a:schemeClr val="tx1"/>
                </a:solidFill>
              </a:rPr>
              <a:t>Iontové odprašování  ionty  Ga (</a:t>
            </a:r>
            <a:r>
              <a:rPr lang="cs-CZ" sz="1800" dirty="0" smtClean="0">
                <a:solidFill>
                  <a:schemeClr val="tx1"/>
                </a:solidFill>
              </a:rPr>
              <a:t>30 keV, </a:t>
            </a:r>
            <a:r>
              <a:rPr lang="en-US" sz="1800" dirty="0" smtClean="0">
                <a:solidFill>
                  <a:schemeClr val="tx1"/>
                </a:solidFill>
              </a:rPr>
              <a:t>1 </a:t>
            </a:r>
            <a:r>
              <a:rPr lang="en-US" sz="1800" dirty="0" err="1" smtClean="0">
                <a:solidFill>
                  <a:schemeClr val="tx1"/>
                </a:solidFill>
              </a:rPr>
              <a:t>pA</a:t>
            </a:r>
            <a:r>
              <a:rPr lang="cs-CZ" sz="1800" dirty="0" smtClean="0">
                <a:solidFill>
                  <a:schemeClr val="tx1"/>
                </a:solidFill>
              </a:rPr>
              <a:t> –</a:t>
            </a:r>
            <a:r>
              <a:rPr lang="en-US" sz="1800" dirty="0" smtClean="0">
                <a:solidFill>
                  <a:schemeClr val="tx1"/>
                </a:solidFill>
              </a:rPr>
              <a:t> 500</a:t>
            </a:r>
            <a:r>
              <a:rPr lang="cs-CZ" sz="1800" dirty="0" smtClean="0">
                <a:solidFill>
                  <a:schemeClr val="tx1"/>
                </a:solidFill>
              </a:rPr>
              <a:t> nA)</a:t>
            </a:r>
          </a:p>
          <a:p>
            <a:pPr marL="533400" indent="-533400" algn="ctr" eaLnBrk="1" hangingPunct="1"/>
            <a:endParaRPr lang="en-GB" dirty="0" smtClean="0">
              <a:solidFill>
                <a:schemeClr val="tx1"/>
              </a:solidFill>
            </a:endParaRPr>
          </a:p>
        </p:txBody>
      </p:sp>
      <p:sp>
        <p:nvSpPr>
          <p:cNvPr id="476164" name="Rectangle 1028"/>
          <p:cNvSpPr>
            <a:spLocks noGrp="1" noChangeArrowheads="1"/>
          </p:cNvSpPr>
          <p:nvPr>
            <p:ph sz="half" idx="2"/>
          </p:nvPr>
        </p:nvSpPr>
        <p:spPr>
          <a:xfrm>
            <a:off x="4882116" y="1981200"/>
            <a:ext cx="4038600" cy="4114800"/>
          </a:xfrm>
        </p:spPr>
        <p:txBody>
          <a:bodyPr/>
          <a:lstStyle/>
          <a:p>
            <a:pPr eaLnBrk="1" hangingPunct="1">
              <a:buFontTx/>
              <a:buNone/>
            </a:pPr>
            <a:r>
              <a:rPr lang="cs-CZ" sz="1800" dirty="0" smtClean="0">
                <a:solidFill>
                  <a:schemeClr val="tx1"/>
                </a:solidFill>
              </a:rPr>
              <a:t>2)  </a:t>
            </a:r>
            <a:r>
              <a:rPr lang="cs-CZ" sz="1800" dirty="0" smtClean="0">
                <a:solidFill>
                  <a:schemeClr val="tx1"/>
                </a:solidFill>
              </a:rPr>
              <a:t>Deposice kovových struktur lokální iontově indukovanou dekomposicí organokovových plynů </a:t>
            </a:r>
            <a:r>
              <a:rPr lang="cs-CZ" sz="1800" dirty="0" smtClean="0">
                <a:solidFill>
                  <a:schemeClr val="tx1"/>
                </a:solidFill>
              </a:rPr>
              <a:t>(Pt, Au,….) </a:t>
            </a:r>
            <a:endParaRPr lang="en-GB" sz="1800" dirty="0" smtClean="0">
              <a:solidFill>
                <a:schemeClr val="tx1"/>
              </a:solidFill>
            </a:endParaRPr>
          </a:p>
          <a:p>
            <a:pPr eaLnBrk="1" hangingPunct="1">
              <a:buFontTx/>
              <a:buNone/>
            </a:pPr>
            <a:endParaRPr lang="en-GB" sz="1800" dirty="0" smtClean="0">
              <a:solidFill>
                <a:schemeClr val="tx1"/>
              </a:solidFill>
            </a:endParaRPr>
          </a:p>
        </p:txBody>
      </p:sp>
      <p:pic>
        <p:nvPicPr>
          <p:cNvPr id="476165" name="Picture 1029" descr="milling and deposition"/>
          <p:cNvPicPr>
            <a:picLocks noChangeAspect="1" noChangeArrowheads="1"/>
          </p:cNvPicPr>
          <p:nvPr/>
        </p:nvPicPr>
        <p:blipFill>
          <a:blip r:embed="rId2" cstate="print"/>
          <a:srcRect/>
          <a:stretch>
            <a:fillRect/>
          </a:stretch>
        </p:blipFill>
        <p:spPr bwMode="auto">
          <a:xfrm>
            <a:off x="990600" y="3581400"/>
            <a:ext cx="2971800" cy="1951038"/>
          </a:xfrm>
          <a:prstGeom prst="rect">
            <a:avLst/>
          </a:prstGeom>
          <a:noFill/>
          <a:ln w="9525">
            <a:noFill/>
            <a:miter lim="800000"/>
            <a:headEnd/>
            <a:tailEnd/>
          </a:ln>
        </p:spPr>
      </p:pic>
      <p:pic>
        <p:nvPicPr>
          <p:cNvPr id="476166" name="Picture 1030" descr="milling and deposition2a"/>
          <p:cNvPicPr>
            <a:picLocks noChangeAspect="1" noChangeArrowheads="1"/>
          </p:cNvPicPr>
          <p:nvPr/>
        </p:nvPicPr>
        <p:blipFill>
          <a:blip r:embed="rId3" cstate="print"/>
          <a:srcRect/>
          <a:stretch>
            <a:fillRect/>
          </a:stretch>
        </p:blipFill>
        <p:spPr bwMode="auto">
          <a:xfrm>
            <a:off x="5160334" y="3716338"/>
            <a:ext cx="3124200" cy="1911350"/>
          </a:xfrm>
          <a:prstGeom prst="rect">
            <a:avLst/>
          </a:prstGeom>
          <a:noFill/>
          <a:ln w="9525">
            <a:noFill/>
            <a:miter lim="800000"/>
            <a:headEnd/>
            <a:tailEnd/>
          </a:ln>
        </p:spPr>
      </p:pic>
      <p:pic>
        <p:nvPicPr>
          <p:cNvPr id="476167" name="Picture 1031" descr="milling and deposition2b"/>
          <p:cNvPicPr>
            <a:picLocks noChangeAspect="1" noChangeArrowheads="1"/>
          </p:cNvPicPr>
          <p:nvPr/>
        </p:nvPicPr>
        <p:blipFill>
          <a:blip r:embed="rId4" cstate="print"/>
          <a:srcRect/>
          <a:stretch>
            <a:fillRect/>
          </a:stretch>
        </p:blipFill>
        <p:spPr bwMode="auto">
          <a:xfrm>
            <a:off x="5181600" y="3733800"/>
            <a:ext cx="3124200" cy="1911350"/>
          </a:xfrm>
          <a:prstGeom prst="rect">
            <a:avLst/>
          </a:prstGeom>
          <a:noFill/>
          <a:ln w="9525">
            <a:noFill/>
            <a:miter lim="800000"/>
            <a:headEnd/>
            <a:tailEnd/>
          </a:ln>
        </p:spPr>
      </p:pic>
      <p:pic>
        <p:nvPicPr>
          <p:cNvPr id="476168" name="Picture 1032" descr="milling and deposition2c"/>
          <p:cNvPicPr>
            <a:picLocks noChangeAspect="1" noChangeArrowheads="1"/>
          </p:cNvPicPr>
          <p:nvPr/>
        </p:nvPicPr>
        <p:blipFill>
          <a:blip r:embed="rId5" cstate="print"/>
          <a:srcRect/>
          <a:stretch>
            <a:fillRect/>
          </a:stretch>
        </p:blipFill>
        <p:spPr bwMode="auto">
          <a:xfrm>
            <a:off x="5181600" y="3733800"/>
            <a:ext cx="2743200" cy="1893888"/>
          </a:xfrm>
          <a:prstGeom prst="rect">
            <a:avLst/>
          </a:prstGeom>
          <a:noFill/>
          <a:ln w="9525">
            <a:noFill/>
            <a:miter lim="800000"/>
            <a:headEnd/>
            <a:tailEnd/>
          </a:ln>
        </p:spPr>
      </p:pic>
      <p:pic>
        <p:nvPicPr>
          <p:cNvPr id="9"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696" y="632636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25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6165"/>
                                        </p:tgtEl>
                                        <p:attrNameLst>
                                          <p:attrName>style.visibility</p:attrName>
                                        </p:attrNameLst>
                                      </p:cBhvr>
                                      <p:to>
                                        <p:strVal val="visible"/>
                                      </p:to>
                                    </p:set>
                                    <p:anim calcmode="lin" valueType="num">
                                      <p:cBhvr additive="base">
                                        <p:cTn id="7" dur="500" fill="hold"/>
                                        <p:tgtEl>
                                          <p:spTgt spid="476165"/>
                                        </p:tgtEl>
                                        <p:attrNameLst>
                                          <p:attrName>ppt_x</p:attrName>
                                        </p:attrNameLst>
                                      </p:cBhvr>
                                      <p:tavLst>
                                        <p:tav tm="0">
                                          <p:val>
                                            <p:strVal val="0-#ppt_w/2"/>
                                          </p:val>
                                        </p:tav>
                                        <p:tav tm="100000">
                                          <p:val>
                                            <p:strVal val="#ppt_x"/>
                                          </p:val>
                                        </p:tav>
                                      </p:tavLst>
                                    </p:anim>
                                    <p:anim calcmode="lin" valueType="num">
                                      <p:cBhvr additive="base">
                                        <p:cTn id="8" dur="500" fill="hold"/>
                                        <p:tgtEl>
                                          <p:spTgt spid="4761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76164">
                                            <p:txEl>
                                              <p:pRg st="0" end="0"/>
                                            </p:txEl>
                                          </p:spTgt>
                                        </p:tgtEl>
                                        <p:attrNameLst>
                                          <p:attrName>style.visibility</p:attrName>
                                        </p:attrNameLst>
                                      </p:cBhvr>
                                      <p:to>
                                        <p:strVal val="visible"/>
                                      </p:to>
                                    </p:set>
                                    <p:anim calcmode="lin" valueType="num">
                                      <p:cBhvr additive="base">
                                        <p:cTn id="13" dur="500" fill="hold"/>
                                        <p:tgtEl>
                                          <p:spTgt spid="476164">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761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761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761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476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4"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934027"/>
            <a:ext cx="7772400" cy="571500"/>
          </a:xfrm>
        </p:spPr>
        <p:txBody>
          <a:bodyPr/>
          <a:lstStyle/>
          <a:p>
            <a:r>
              <a:rPr lang="cs-CZ" altLang="en-US" sz="2400" dirty="0"/>
              <a:t>Odlišné chování nanostruktur  - “</a:t>
            </a:r>
            <a:r>
              <a:rPr lang="cs-CZ" altLang="en-US" sz="2400" i="1" dirty="0"/>
              <a:t>mesoscale science“</a:t>
            </a:r>
            <a:r>
              <a:rPr lang="cs-CZ" altLang="en-US" sz="2400" dirty="0"/>
              <a:t> </a:t>
            </a:r>
          </a:p>
        </p:txBody>
      </p:sp>
      <p:sp>
        <p:nvSpPr>
          <p:cNvPr id="26627" name="Rectangle 3"/>
          <p:cNvSpPr>
            <a:spLocks noGrp="1" noChangeArrowheads="1"/>
          </p:cNvSpPr>
          <p:nvPr>
            <p:ph type="body" idx="1"/>
          </p:nvPr>
        </p:nvSpPr>
        <p:spPr>
          <a:xfrm>
            <a:off x="609600" y="2077027"/>
            <a:ext cx="8285162" cy="3021445"/>
          </a:xfrm>
        </p:spPr>
        <p:txBody>
          <a:bodyPr/>
          <a:lstStyle/>
          <a:p>
            <a:pPr>
              <a:buFontTx/>
              <a:buNone/>
            </a:pPr>
            <a:r>
              <a:rPr lang="en-US" altLang="en-US" sz="2000" b="1" dirty="0">
                <a:solidFill>
                  <a:schemeClr val="hlink"/>
                </a:solidFill>
              </a:rPr>
              <a:t>Feynman:</a:t>
            </a:r>
            <a:r>
              <a:rPr lang="en-US" altLang="en-US" sz="2000" dirty="0"/>
              <a:t> </a:t>
            </a:r>
            <a:r>
              <a:rPr lang="en-US" altLang="en-US" sz="2000" dirty="0">
                <a:solidFill>
                  <a:schemeClr val="tx2"/>
                </a:solidFill>
              </a:rPr>
              <a:t>“Atoms on  a small scale behave like </a:t>
            </a:r>
            <a:r>
              <a:rPr lang="en-US" altLang="en-US" sz="2000" i="1" dirty="0">
                <a:solidFill>
                  <a:schemeClr val="tx2"/>
                </a:solidFill>
              </a:rPr>
              <a:t>nothing</a:t>
            </a:r>
            <a:r>
              <a:rPr lang="en-US" altLang="en-US" sz="2000" dirty="0">
                <a:solidFill>
                  <a:schemeClr val="tx2"/>
                </a:solidFill>
              </a:rPr>
              <a:t> on a large scale</a:t>
            </a:r>
            <a:r>
              <a:rPr lang="cs-CZ" altLang="en-US" sz="2000" dirty="0">
                <a:solidFill>
                  <a:schemeClr val="tx2"/>
                </a:solidFill>
              </a:rPr>
              <a:t> </a:t>
            </a:r>
            <a:r>
              <a:rPr lang="cs-CZ" altLang="en-US" sz="2000" i="1" dirty="0">
                <a:solidFill>
                  <a:schemeClr val="tx2"/>
                </a:solidFill>
              </a:rPr>
              <a:t>(laws of  quantum mechanics)</a:t>
            </a:r>
            <a:r>
              <a:rPr lang="en-US" altLang="en-US" sz="2000" dirty="0">
                <a:solidFill>
                  <a:schemeClr val="tx2"/>
                </a:solidFill>
              </a:rPr>
              <a:t>” </a:t>
            </a:r>
          </a:p>
          <a:p>
            <a:pPr>
              <a:buFontTx/>
              <a:buNone/>
            </a:pPr>
            <a:endParaRPr lang="en-US" altLang="en-US" sz="2400" dirty="0">
              <a:solidFill>
                <a:schemeClr val="tx2"/>
              </a:solidFill>
            </a:endParaRPr>
          </a:p>
          <a:p>
            <a:pPr>
              <a:buFontTx/>
              <a:buNone/>
            </a:pPr>
            <a:r>
              <a:rPr lang="en-US" altLang="en-US" sz="2000" b="1" dirty="0" err="1">
                <a:solidFill>
                  <a:schemeClr val="tx2"/>
                </a:solidFill>
              </a:rPr>
              <a:t>Mezoskopick</a:t>
            </a:r>
            <a:r>
              <a:rPr lang="cs-CZ" altLang="en-US" sz="2000" b="1" dirty="0">
                <a:solidFill>
                  <a:schemeClr val="tx2"/>
                </a:solidFill>
              </a:rPr>
              <a:t>ý svět </a:t>
            </a:r>
            <a:r>
              <a:rPr lang="cs-CZ" altLang="en-US" sz="2000" b="1" i="1" dirty="0">
                <a:solidFill>
                  <a:schemeClr val="tx2"/>
                </a:solidFill>
              </a:rPr>
              <a:t>(jednotky až stovky nanometrů):</a:t>
            </a:r>
            <a:r>
              <a:rPr lang="cs-CZ" altLang="en-US" sz="2000" b="1" dirty="0">
                <a:solidFill>
                  <a:schemeClr val="tx2"/>
                </a:solidFill>
              </a:rPr>
              <a:t> </a:t>
            </a:r>
          </a:p>
          <a:p>
            <a:r>
              <a:rPr lang="cs-CZ" altLang="en-US" sz="2000" dirty="0">
                <a:solidFill>
                  <a:schemeClr val="hlink"/>
                </a:solidFill>
              </a:rPr>
              <a:t>Přiliš málo atomů na pouhé použití zákonů klasické mechaniky</a:t>
            </a:r>
            <a:r>
              <a:rPr lang="cs-CZ" altLang="en-US" sz="2000" b="1" dirty="0">
                <a:solidFill>
                  <a:schemeClr val="hlink"/>
                </a:solidFill>
              </a:rPr>
              <a:t>  </a:t>
            </a:r>
          </a:p>
          <a:p>
            <a:r>
              <a:rPr lang="cs-CZ" altLang="en-US" sz="2000" dirty="0">
                <a:solidFill>
                  <a:schemeClr val="hlink"/>
                </a:solidFill>
              </a:rPr>
              <a:t>Příliš mnoho atomů k snadnému zjištění jejich „</a:t>
            </a:r>
            <a:r>
              <a:rPr lang="cs-CZ" altLang="en-US" sz="2000" i="1" dirty="0">
                <a:solidFill>
                  <a:schemeClr val="hlink"/>
                </a:solidFill>
              </a:rPr>
              <a:t>kolektivního“ </a:t>
            </a:r>
            <a:r>
              <a:rPr lang="cs-CZ" altLang="en-US" sz="2000" dirty="0">
                <a:solidFill>
                  <a:schemeClr val="hlink"/>
                </a:solidFill>
              </a:rPr>
              <a:t>chování  přímou aplikací kvantové mechaniky</a:t>
            </a:r>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6789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7" descr="G:\Transfer\OdHonzyCech\P1020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5300663"/>
            <a:ext cx="173831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19" descr="G:\Transfer\OdHonzyCech\P10203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5276850"/>
            <a:ext cx="174942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14"/>
          <p:cNvSpPr>
            <a:spLocks noChangeArrowheads="1"/>
          </p:cNvSpPr>
          <p:nvPr/>
        </p:nvSpPr>
        <p:spPr bwMode="auto">
          <a:xfrm>
            <a:off x="971550" y="2389188"/>
            <a:ext cx="4105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spcBef>
                <a:spcPct val="0"/>
              </a:spcBef>
              <a:buClrTx/>
              <a:buSzTx/>
              <a:buFont typeface="Arial" panose="020B0604020202020204" pitchFamily="34" charset="0"/>
              <a:buChar char="•"/>
            </a:pPr>
            <a:r>
              <a:rPr lang="cs-CZ" altLang="en-US" sz="1800">
                <a:solidFill>
                  <a:schemeClr val="tx1"/>
                </a:solidFill>
                <a:latin typeface="Calibri" panose="020F0502020204030204" pitchFamily="34" charset="0"/>
              </a:rPr>
              <a:t>  </a:t>
            </a:r>
            <a:r>
              <a:rPr lang="en-GB" altLang="en-US" sz="1800">
                <a:solidFill>
                  <a:schemeClr val="tx1"/>
                </a:solidFill>
                <a:latin typeface="Calibri" panose="020F0502020204030204" pitchFamily="34" charset="0"/>
              </a:rPr>
              <a:t>Ultrathin Films and </a:t>
            </a:r>
            <a:r>
              <a:rPr lang="cs-CZ" altLang="en-US" sz="1800">
                <a:solidFill>
                  <a:schemeClr val="tx1"/>
                </a:solidFill>
                <a:latin typeface="Calibri" panose="020F0502020204030204" pitchFamily="34" charset="0"/>
              </a:rPr>
              <a:t>M</a:t>
            </a:r>
            <a:r>
              <a:rPr lang="en-GB" altLang="en-US" sz="1800">
                <a:solidFill>
                  <a:schemeClr val="tx1"/>
                </a:solidFill>
                <a:latin typeface="Calibri" panose="020F0502020204030204" pitchFamily="34" charset="0"/>
              </a:rPr>
              <a:t>ultilayers</a:t>
            </a:r>
            <a:r>
              <a:rPr lang="cs-CZ" altLang="en-US" sz="1800">
                <a:solidFill>
                  <a:schemeClr val="tx1"/>
                </a:solidFill>
                <a:latin typeface="Calibri" panose="020F0502020204030204" pitchFamily="34" charset="0"/>
              </a:rPr>
              <a:t> </a:t>
            </a:r>
          </a:p>
          <a:p>
            <a:pPr>
              <a:spcBef>
                <a:spcPct val="0"/>
              </a:spcBef>
              <a:buClrTx/>
              <a:buSzTx/>
              <a:buFont typeface="Arial" panose="020B0604020202020204" pitchFamily="34" charset="0"/>
              <a:buChar char="•"/>
            </a:pPr>
            <a:r>
              <a:rPr lang="cs-CZ" altLang="en-US" sz="1800">
                <a:solidFill>
                  <a:schemeClr val="tx1"/>
                </a:solidFill>
                <a:latin typeface="Calibri" panose="020F0502020204030204" pitchFamily="34" charset="0"/>
              </a:rPr>
              <a:t>   </a:t>
            </a:r>
            <a:r>
              <a:rPr lang="en-GB" altLang="en-US" sz="1800">
                <a:solidFill>
                  <a:schemeClr val="tx1"/>
                </a:solidFill>
                <a:latin typeface="Calibri" panose="020F0502020204030204" pitchFamily="34" charset="0"/>
              </a:rPr>
              <a:t>Surfaces and Thin </a:t>
            </a:r>
            <a:r>
              <a:rPr lang="cs-CZ" altLang="en-US" sz="1800">
                <a:solidFill>
                  <a:schemeClr val="tx1"/>
                </a:solidFill>
                <a:latin typeface="Calibri" panose="020F0502020204030204" pitchFamily="34" charset="0"/>
              </a:rPr>
              <a:t>F</a:t>
            </a:r>
            <a:r>
              <a:rPr lang="en-GB" altLang="en-US" sz="1800">
                <a:solidFill>
                  <a:schemeClr val="tx1"/>
                </a:solidFill>
                <a:latin typeface="Calibri" panose="020F0502020204030204" pitchFamily="34" charset="0"/>
              </a:rPr>
              <a:t>ilms</a:t>
            </a:r>
            <a:r>
              <a:rPr lang="cs-CZ" altLang="en-US" sz="1800">
                <a:solidFill>
                  <a:schemeClr val="tx1"/>
                </a:solidFill>
                <a:latin typeface="Calibri" panose="020F0502020204030204" pitchFamily="34" charset="0"/>
              </a:rPr>
              <a:t> </a:t>
            </a:r>
          </a:p>
          <a:p>
            <a:pPr>
              <a:spcBef>
                <a:spcPct val="0"/>
              </a:spcBef>
              <a:buClrTx/>
              <a:buSzTx/>
              <a:buFont typeface="Arial" panose="020B0604020202020204" pitchFamily="34" charset="0"/>
              <a:buChar char="•"/>
            </a:pPr>
            <a:r>
              <a:rPr lang="cs-CZ" altLang="en-US" sz="1800">
                <a:solidFill>
                  <a:schemeClr val="tx1"/>
                </a:solidFill>
                <a:latin typeface="Calibri" panose="020F0502020204030204" pitchFamily="34" charset="0"/>
              </a:rPr>
              <a:t>   Nanotechnolog</a:t>
            </a:r>
            <a:r>
              <a:rPr lang="en-GB" altLang="en-US" sz="1800">
                <a:solidFill>
                  <a:schemeClr val="tx1"/>
                </a:solidFill>
                <a:latin typeface="Calibri" panose="020F0502020204030204" pitchFamily="34" charset="0"/>
              </a:rPr>
              <a:t>y</a:t>
            </a:r>
            <a:r>
              <a:rPr lang="cs-CZ" altLang="en-US" sz="1800">
                <a:solidFill>
                  <a:schemeClr val="tx1"/>
                </a:solidFill>
                <a:latin typeface="Calibri" panose="020F0502020204030204" pitchFamily="34" charset="0"/>
              </a:rPr>
              <a:t> </a:t>
            </a:r>
          </a:p>
          <a:p>
            <a:pPr>
              <a:spcBef>
                <a:spcPct val="0"/>
              </a:spcBef>
              <a:buClrTx/>
              <a:buSzTx/>
              <a:buFont typeface="Arial" panose="020B0604020202020204" pitchFamily="34" charset="0"/>
              <a:buChar char="•"/>
            </a:pPr>
            <a:r>
              <a:rPr lang="cs-CZ" altLang="en-US" sz="1800">
                <a:solidFill>
                  <a:schemeClr val="tx1"/>
                </a:solidFill>
                <a:latin typeface="Calibri" panose="020F0502020204030204" pitchFamily="34" charset="0"/>
              </a:rPr>
              <a:t>   </a:t>
            </a:r>
            <a:r>
              <a:rPr lang="en-GB" altLang="en-US" sz="1800">
                <a:solidFill>
                  <a:schemeClr val="tx1"/>
                </a:solidFill>
                <a:latin typeface="Calibri" panose="020F0502020204030204" pitchFamily="34" charset="0"/>
              </a:rPr>
              <a:t>Design of Scientific Equipment  </a:t>
            </a:r>
          </a:p>
        </p:txBody>
      </p:sp>
      <p:sp>
        <p:nvSpPr>
          <p:cNvPr id="90116" name="Obdélník 7"/>
          <p:cNvSpPr>
            <a:spLocks noChangeArrowheads="1"/>
          </p:cNvSpPr>
          <p:nvPr/>
        </p:nvSpPr>
        <p:spPr bwMode="auto">
          <a:xfrm>
            <a:off x="352425" y="1446213"/>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r">
              <a:spcBef>
                <a:spcPct val="0"/>
              </a:spcBef>
              <a:buClrTx/>
              <a:buSzTx/>
              <a:buFontTx/>
              <a:buNone/>
            </a:pPr>
            <a:r>
              <a:rPr lang="cs-CZ" altLang="en-US" sz="2000" b="1">
                <a:solidFill>
                  <a:schemeClr val="tx1"/>
                </a:solidFill>
                <a:latin typeface="Calibri" panose="020F0502020204030204" pitchFamily="34" charset="0"/>
              </a:rPr>
              <a:t>Education</a:t>
            </a:r>
          </a:p>
        </p:txBody>
      </p:sp>
      <p:pic>
        <p:nvPicPr>
          <p:cNvPr id="901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450" y="2505075"/>
            <a:ext cx="36417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Obdélník 11"/>
          <p:cNvSpPr>
            <a:spLocks noChangeArrowheads="1"/>
          </p:cNvSpPr>
          <p:nvPr/>
        </p:nvSpPr>
        <p:spPr bwMode="auto">
          <a:xfrm>
            <a:off x="323850" y="3592513"/>
            <a:ext cx="2170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r">
              <a:spcBef>
                <a:spcPct val="0"/>
              </a:spcBef>
              <a:buClrTx/>
              <a:buSzTx/>
              <a:buFontTx/>
              <a:buNone/>
            </a:pPr>
            <a:r>
              <a:rPr lang="cs-CZ" altLang="en-US" sz="2000" b="1">
                <a:solidFill>
                  <a:schemeClr val="tx1"/>
                </a:solidFill>
                <a:latin typeface="Calibri" panose="020F0502020204030204" pitchFamily="34" charset="0"/>
              </a:rPr>
              <a:t>LABS &amp; Equipment</a:t>
            </a:r>
          </a:p>
        </p:txBody>
      </p:sp>
      <p:sp>
        <p:nvSpPr>
          <p:cNvPr id="90119" name="Rectangle 14"/>
          <p:cNvSpPr>
            <a:spLocks noChangeArrowheads="1"/>
          </p:cNvSpPr>
          <p:nvPr/>
        </p:nvSpPr>
        <p:spPr bwMode="auto">
          <a:xfrm>
            <a:off x="971550" y="3910013"/>
            <a:ext cx="619283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spcBef>
                <a:spcPct val="0"/>
              </a:spcBef>
              <a:buClrTx/>
              <a:buSzTx/>
              <a:buFont typeface="Arial" panose="020B0604020202020204" pitchFamily="34" charset="0"/>
              <a:buChar char="•"/>
            </a:pPr>
            <a:r>
              <a:rPr lang="cs-CZ" altLang="en-US" sz="1800">
                <a:solidFill>
                  <a:schemeClr val="tx1"/>
                </a:solidFill>
                <a:latin typeface="Calibri" panose="020F0502020204030204" pitchFamily="34" charset="0"/>
              </a:rPr>
              <a:t>  Thin film deposition (ion beam &amp; molecular beam techniques)</a:t>
            </a:r>
          </a:p>
          <a:p>
            <a:pPr>
              <a:spcBef>
                <a:spcPct val="0"/>
              </a:spcBef>
              <a:buClrTx/>
              <a:buSzTx/>
              <a:buFont typeface="Arial" panose="020B0604020202020204" pitchFamily="34" charset="0"/>
              <a:buChar char="•"/>
            </a:pPr>
            <a:r>
              <a:rPr lang="cs-CZ" altLang="en-US" sz="1800">
                <a:solidFill>
                  <a:schemeClr val="tx1"/>
                </a:solidFill>
                <a:latin typeface="Calibri" panose="020F0502020204030204" pitchFamily="34" charset="0"/>
              </a:rPr>
              <a:t>   Anal</a:t>
            </a:r>
            <a:r>
              <a:rPr lang="en-GB" altLang="en-US" sz="1800">
                <a:solidFill>
                  <a:schemeClr val="tx1"/>
                </a:solidFill>
                <a:latin typeface="Calibri" panose="020F0502020204030204" pitchFamily="34" charset="0"/>
              </a:rPr>
              <a:t>ysis </a:t>
            </a:r>
            <a:r>
              <a:rPr lang="cs-CZ" altLang="en-US" sz="1800">
                <a:solidFill>
                  <a:schemeClr val="tx1"/>
                </a:solidFill>
                <a:latin typeface="Calibri" panose="020F0502020204030204" pitchFamily="34" charset="0"/>
              </a:rPr>
              <a:t> by XPS, SIMS, LEIS, LEED, SEM, AFM, STM …   </a:t>
            </a:r>
          </a:p>
          <a:p>
            <a:pPr>
              <a:spcBef>
                <a:spcPct val="0"/>
              </a:spcBef>
              <a:buClrTx/>
              <a:buSzTx/>
              <a:buFont typeface="Arial" panose="020B0604020202020204" pitchFamily="34" charset="0"/>
              <a:buChar char="•"/>
            </a:pPr>
            <a:r>
              <a:rPr lang="cs-CZ" altLang="en-US" sz="1800">
                <a:solidFill>
                  <a:schemeClr val="tx1"/>
                </a:solidFill>
                <a:latin typeface="Calibri" panose="020F0502020204030204" pitchFamily="34" charset="0"/>
              </a:rPr>
              <a:t>  Nanofabrication by EBL, FIB, LAO …</a:t>
            </a:r>
          </a:p>
          <a:p>
            <a:pPr>
              <a:spcBef>
                <a:spcPct val="0"/>
              </a:spcBef>
              <a:buClrTx/>
              <a:buSzTx/>
              <a:buFont typeface="Arial" panose="020B0604020202020204" pitchFamily="34" charset="0"/>
              <a:buChar char="•"/>
            </a:pPr>
            <a:r>
              <a:rPr lang="cs-CZ" altLang="en-US" sz="1800">
                <a:solidFill>
                  <a:schemeClr val="tx1"/>
                </a:solidFill>
                <a:latin typeface="Calibri" panose="020F0502020204030204" pitchFamily="34" charset="0"/>
              </a:rPr>
              <a:t>  Measurement of Magnetoelectric &amp; Optical Properties </a:t>
            </a:r>
            <a:endParaRPr lang="en-GB" altLang="en-US" sz="1800">
              <a:solidFill>
                <a:schemeClr val="tx1"/>
              </a:solidFill>
              <a:latin typeface="Calibri" panose="020F0502020204030204" pitchFamily="34" charset="0"/>
            </a:endParaRPr>
          </a:p>
        </p:txBody>
      </p:sp>
      <p:pic>
        <p:nvPicPr>
          <p:cNvPr id="14" name="Picture 2"/>
          <p:cNvPicPr>
            <a:picLocks noChangeAspect="1" noChangeArrowheads="1"/>
          </p:cNvPicPr>
          <p:nvPr/>
        </p:nvPicPr>
        <p:blipFill>
          <a:blip r:embed="rId5" cstate="print"/>
          <a:srcRect/>
          <a:stretch>
            <a:fillRect/>
          </a:stretch>
        </p:blipFill>
        <p:spPr bwMode="auto">
          <a:xfrm>
            <a:off x="30122" y="5289633"/>
            <a:ext cx="1631856"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2">
            <a:schemeClr val="accent3">
              <a:shade val="50000"/>
            </a:schemeClr>
          </a:lnRef>
          <a:fillRef idx="1">
            <a:schemeClr val="accent3"/>
          </a:fillRef>
          <a:effectRef idx="0">
            <a:schemeClr val="accent3"/>
          </a:effectRef>
          <a:fontRef idx="minor">
            <a:schemeClr val="lt1"/>
          </a:fontRef>
        </p:style>
      </p:pic>
      <p:pic>
        <p:nvPicPr>
          <p:cNvPr id="90121"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9425" y="5300663"/>
            <a:ext cx="165576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Přímá spojovací čára 17"/>
          <p:cNvCxnSpPr/>
          <p:nvPr/>
        </p:nvCxnSpPr>
        <p:spPr>
          <a:xfrm>
            <a:off x="250825" y="1268413"/>
            <a:ext cx="864235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01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6775" y="5278438"/>
            <a:ext cx="174466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088" y="225425"/>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5" name="TextBox 1"/>
          <p:cNvSpPr txBox="1">
            <a:spLocks noChangeArrowheads="1"/>
          </p:cNvSpPr>
          <p:nvPr/>
        </p:nvSpPr>
        <p:spPr bwMode="auto">
          <a:xfrm>
            <a:off x="2493963" y="338138"/>
            <a:ext cx="4608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a:solidFill>
                  <a:srgbClr val="00B0F0"/>
                </a:solidFill>
              </a:rPr>
              <a:t>Institute of Physical Engineering</a:t>
            </a:r>
          </a:p>
        </p:txBody>
      </p:sp>
      <p:sp>
        <p:nvSpPr>
          <p:cNvPr id="90126" name="Obdélník 7"/>
          <p:cNvSpPr>
            <a:spLocks noChangeArrowheads="1"/>
          </p:cNvSpPr>
          <p:nvPr/>
        </p:nvSpPr>
        <p:spPr bwMode="auto">
          <a:xfrm>
            <a:off x="323850" y="2152650"/>
            <a:ext cx="3541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gn="r">
              <a:spcBef>
                <a:spcPct val="0"/>
              </a:spcBef>
              <a:buClrTx/>
              <a:buSzTx/>
              <a:buFontTx/>
              <a:buNone/>
            </a:pPr>
            <a:r>
              <a:rPr lang="en-GB" altLang="en-US" sz="2000" b="1">
                <a:solidFill>
                  <a:schemeClr val="tx1"/>
                </a:solidFill>
                <a:latin typeface="Calibri" panose="020F0502020204030204" pitchFamily="34" charset="0"/>
              </a:rPr>
              <a:t>Research &amp; Development</a:t>
            </a:r>
            <a:r>
              <a:rPr lang="cs-CZ" altLang="en-US" sz="2000" b="1">
                <a:solidFill>
                  <a:schemeClr val="tx1"/>
                </a:solidFill>
                <a:latin typeface="Calibri" panose="020F0502020204030204" pitchFamily="34" charset="0"/>
              </a:rPr>
              <a:t> at IPE</a:t>
            </a:r>
          </a:p>
        </p:txBody>
      </p:sp>
      <p:sp>
        <p:nvSpPr>
          <p:cNvPr id="90127" name="TextBox 1"/>
          <p:cNvSpPr txBox="1">
            <a:spLocks noChangeArrowheads="1"/>
          </p:cNvSpPr>
          <p:nvPr/>
        </p:nvSpPr>
        <p:spPr bwMode="auto">
          <a:xfrm>
            <a:off x="1060450" y="1862138"/>
            <a:ext cx="69262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spcBef>
                <a:spcPct val="20000"/>
              </a:spcBef>
              <a:buClr>
                <a:srgbClr val="69BE28"/>
              </a:buClr>
              <a:buSzPct val="75000"/>
              <a:buFont typeface="Wingdings" panose="05000000000000000000" pitchFamily="2" charset="2"/>
              <a:buChar char="§"/>
              <a:defRPr sz="2800">
                <a:solidFill>
                  <a:srgbClr val="292929"/>
                </a:solidFill>
                <a:latin typeface="Arial" panose="020B0604020202020204" pitchFamily="34" charset="0"/>
                <a:ea typeface="ＭＳ Ｐゴシック" panose="020B0600070205080204" pitchFamily="34" charset="-128"/>
              </a:defRPr>
            </a:lvl1pPr>
            <a:lvl2pPr marL="742950" indent="-285750">
              <a:spcBef>
                <a:spcPct val="20000"/>
              </a:spcBef>
              <a:buClr>
                <a:srgbClr val="69BE28"/>
              </a:buClr>
              <a:buSzPct val="75000"/>
              <a:buFont typeface="Wingdings" panose="05000000000000000000" pitchFamily="2" charset="2"/>
              <a:buChar char="§"/>
              <a:defRPr sz="2400">
                <a:solidFill>
                  <a:srgbClr val="292929"/>
                </a:solidFill>
                <a:latin typeface="Arial" panose="020B0604020202020204" pitchFamily="34" charset="0"/>
                <a:ea typeface="ＭＳ Ｐゴシック" panose="020B0600070205080204" pitchFamily="34" charset="-128"/>
              </a:defRPr>
            </a:lvl2pPr>
            <a:lvl3pPr marL="1143000" indent="-228600">
              <a:spcBef>
                <a:spcPct val="20000"/>
              </a:spcBef>
              <a:buClr>
                <a:srgbClr val="69BE28"/>
              </a:buClr>
              <a:buSzPct val="75000"/>
              <a:buFont typeface="Wingdings" panose="05000000000000000000" pitchFamily="2" charset="2"/>
              <a:buChar char="§"/>
              <a:defRPr sz="2000">
                <a:solidFill>
                  <a:srgbClr val="292929"/>
                </a:solidFill>
                <a:latin typeface="Arial" panose="020B0604020202020204" pitchFamily="34" charset="0"/>
                <a:ea typeface="ＭＳ Ｐゴシック" panose="020B0600070205080204" pitchFamily="34" charset="-128"/>
              </a:defRPr>
            </a:lvl3pPr>
            <a:lvl4pPr marL="1600200" indent="-228600">
              <a:spcBef>
                <a:spcPct val="20000"/>
              </a:spcBef>
              <a:buClr>
                <a:srgbClr val="69BE28"/>
              </a:buClr>
              <a:buSzPct val="75000"/>
              <a:buFont typeface="Wingdings" panose="05000000000000000000" pitchFamily="2" charset="2"/>
              <a:buChar char="§"/>
              <a:defRPr>
                <a:solidFill>
                  <a:srgbClr val="292929"/>
                </a:solidFill>
                <a:latin typeface="Arial" panose="020B0604020202020204" pitchFamily="34" charset="0"/>
                <a:ea typeface="ＭＳ Ｐゴシック" panose="020B0600070205080204" pitchFamily="34" charset="-128"/>
              </a:defRPr>
            </a:lvl4pPr>
            <a:lvl5pPr marL="2057400" indent="-228600">
              <a:spcBef>
                <a:spcPct val="20000"/>
              </a:spcBef>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Arial" panose="020B0604020202020204" pitchFamily="34" charset="0"/>
                <a:ea typeface="ＭＳ Ｐゴシック" panose="020B0600070205080204" pitchFamily="34" charset="-128"/>
              </a:defRPr>
            </a:lvl9pPr>
          </a:lstStyle>
          <a:p>
            <a:pPr>
              <a:lnSpc>
                <a:spcPct val="90000"/>
              </a:lnSpc>
              <a:spcBef>
                <a:spcPct val="0"/>
              </a:spcBef>
              <a:buClrTx/>
              <a:buSzTx/>
              <a:buFont typeface="Arial" panose="020B0604020202020204" pitchFamily="34" charset="0"/>
              <a:buChar char="•"/>
            </a:pPr>
            <a:r>
              <a:rPr lang="cs-CZ" altLang="en-US" sz="1800">
                <a:solidFill>
                  <a:schemeClr val="tx1"/>
                </a:solidFill>
                <a:latin typeface="Calibri" panose="020F0502020204030204" pitchFamily="34" charset="0"/>
              </a:rPr>
              <a:t>Physical Engineering and Nanotechnology study programme</a:t>
            </a:r>
            <a:endParaRPr lang="en-GB" altLang="en-US" sz="1800">
              <a:solidFill>
                <a:schemeClr val="tx1"/>
              </a:solidFill>
              <a:latin typeface="Calibri" panose="020F0502020204030204" pitchFamily="34" charset="0"/>
            </a:endParaRPr>
          </a:p>
        </p:txBody>
      </p:sp>
    </p:spTree>
    <p:extLst>
      <p:ext uri="{BB962C8B-B14F-4D97-AF65-F5344CB8AC3E}">
        <p14:creationId xmlns:p14="http://schemas.microsoft.com/office/powerpoint/2010/main" val="32605929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1027289"/>
            <a:ext cx="9144000" cy="4289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051" name="Rectangle 3"/>
          <p:cNvSpPr>
            <a:spLocks noChangeArrowheads="1"/>
          </p:cNvSpPr>
          <p:nvPr/>
        </p:nvSpPr>
        <p:spPr bwMode="auto">
          <a:xfrm flipV="1">
            <a:off x="0" y="1049656"/>
            <a:ext cx="9155113" cy="55244"/>
          </a:xfrm>
          <a:prstGeom prst="rect">
            <a:avLst/>
          </a:prstGeom>
          <a:gradFill rotWithShape="1">
            <a:gsLst>
              <a:gs pos="0">
                <a:srgbClr val="5F9EA0"/>
              </a:gs>
              <a:gs pos="100000">
                <a:srgbClr val="5F9EA0"/>
              </a:gs>
            </a:gsLst>
            <a:lin ang="0" scaled="1"/>
          </a:gradFill>
          <a:ln w="9525">
            <a:noFill/>
            <a:miter lim="800000"/>
            <a:headEnd/>
            <a:tailEnd/>
          </a:ln>
        </p:spPr>
        <p:txBody>
          <a:bodyPr wrap="none" anchor="ctr"/>
          <a:lstStyle/>
          <a:p>
            <a:endParaRPr lang="en-US"/>
          </a:p>
        </p:txBody>
      </p:sp>
      <p:sp>
        <p:nvSpPr>
          <p:cNvPr id="2" name="Nadpis 1"/>
          <p:cNvSpPr>
            <a:spLocks noGrp="1"/>
          </p:cNvSpPr>
          <p:nvPr>
            <p:ph type="title"/>
          </p:nvPr>
        </p:nvSpPr>
        <p:spPr>
          <a:xfrm>
            <a:off x="457200" y="-22860"/>
            <a:ext cx="6324600" cy="1143000"/>
          </a:xfrm>
        </p:spPr>
        <p:txBody>
          <a:bodyPr rtlCol="0">
            <a:noAutofit/>
          </a:bodyPr>
          <a:lstStyle/>
          <a:p>
            <a:pPr fontAlgn="auto">
              <a:spcAft>
                <a:spcPts val="0"/>
              </a:spcAft>
              <a:defRPr/>
            </a:pPr>
            <a:r>
              <a:rPr lang="cs-CZ" sz="2800" dirty="0" smtClean="0">
                <a:latin typeface="Calibri" pitchFamily="34" charset="0"/>
              </a:rPr>
              <a:t/>
            </a:r>
            <a:br>
              <a:rPr lang="cs-CZ" sz="2800" dirty="0" smtClean="0">
                <a:latin typeface="Calibri" pitchFamily="34" charset="0"/>
              </a:rPr>
            </a:br>
            <a:r>
              <a:rPr lang="en-GB" sz="2400" dirty="0" smtClean="0">
                <a:solidFill>
                  <a:srgbClr val="00B0F0"/>
                </a:solidFill>
              </a:rPr>
              <a:t>Examples of the Developed Equipment</a:t>
            </a:r>
            <a:r>
              <a:rPr lang="cs-CZ" sz="2400" dirty="0" smtClean="0"/>
              <a:t/>
            </a:r>
            <a:br>
              <a:rPr lang="cs-CZ" sz="2400" dirty="0" smtClean="0"/>
            </a:br>
            <a:endParaRPr lang="en-US" sz="2400" spc="50" dirty="0">
              <a:solidFill>
                <a:schemeClr val="tx1">
                  <a:lumMod val="75000"/>
                  <a:lumOff val="25000"/>
                </a:schemeClr>
              </a:solidFill>
            </a:endParaRPr>
          </a:p>
        </p:txBody>
      </p:sp>
      <p:sp>
        <p:nvSpPr>
          <p:cNvPr id="2057" name="Zástupný symbol pro číslo snímku 36"/>
          <p:cNvSpPr>
            <a:spLocks noGrp="1"/>
          </p:cNvSpPr>
          <p:nvPr>
            <p:ph type="sldNum" sz="quarter" idx="10"/>
          </p:nvPr>
        </p:nvSpPr>
        <p:spPr bwMode="auto">
          <a:xfrm>
            <a:off x="8297332" y="6356986"/>
            <a:ext cx="389467" cy="3638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45F1B17-8FEB-4673-817E-6B4DFDCF8004}" type="slidenum">
              <a:rPr lang="cs-CZ" smtClean="0">
                <a:solidFill>
                  <a:srgbClr val="64B923"/>
                </a:solidFill>
              </a:rPr>
              <a:pPr fontAlgn="base">
                <a:spcBef>
                  <a:spcPct val="0"/>
                </a:spcBef>
                <a:spcAft>
                  <a:spcPct val="0"/>
                </a:spcAft>
                <a:defRPr/>
              </a:pPr>
              <a:t>71</a:t>
            </a:fld>
            <a:endParaRPr lang="cs-CZ" dirty="0" smtClean="0">
              <a:solidFill>
                <a:srgbClr val="64B923"/>
              </a:solidFill>
            </a:endParaRPr>
          </a:p>
        </p:txBody>
      </p:sp>
      <p:sp>
        <p:nvSpPr>
          <p:cNvPr id="24" name="Rectangle 14"/>
          <p:cNvSpPr>
            <a:spLocks noChangeArrowheads="1"/>
          </p:cNvSpPr>
          <p:nvPr/>
        </p:nvSpPr>
        <p:spPr bwMode="auto">
          <a:xfrm>
            <a:off x="990600" y="1143000"/>
            <a:ext cx="3200400" cy="615553"/>
          </a:xfrm>
          <a:prstGeom prst="rect">
            <a:avLst/>
          </a:prstGeom>
          <a:noFill/>
          <a:ln w="9525">
            <a:noFill/>
            <a:miter lim="800000"/>
            <a:headEnd/>
            <a:tailEnd/>
          </a:ln>
        </p:spPr>
        <p:txBody>
          <a:bodyPr wrap="square">
            <a:spAutoFit/>
          </a:bodyPr>
          <a:lstStyle/>
          <a:p>
            <a:r>
              <a:rPr lang="en-US" sz="1600" dirty="0" smtClean="0">
                <a:latin typeface="Calibri" pitchFamily="34" charset="0"/>
              </a:rPr>
              <a:t>Dual </a:t>
            </a:r>
            <a:r>
              <a:rPr lang="cs-CZ" sz="1600" dirty="0" smtClean="0"/>
              <a:t>B</a:t>
            </a:r>
            <a:r>
              <a:rPr lang="en-US" sz="1600" dirty="0" smtClean="0"/>
              <a:t>road </a:t>
            </a:r>
            <a:r>
              <a:rPr lang="cs-CZ" sz="1600" dirty="0" smtClean="0"/>
              <a:t>I</a:t>
            </a:r>
            <a:r>
              <a:rPr lang="en-US" sz="1600" dirty="0" smtClean="0">
                <a:latin typeface="Calibri" pitchFamily="34" charset="0"/>
              </a:rPr>
              <a:t>on-Beam </a:t>
            </a:r>
            <a:r>
              <a:rPr lang="en-US" sz="1600" dirty="0" smtClean="0"/>
              <a:t>Apparatus</a:t>
            </a:r>
            <a:endParaRPr lang="cs-CZ" sz="1600" dirty="0">
              <a:latin typeface="Calibri" pitchFamily="34" charset="0"/>
            </a:endParaRPr>
          </a:p>
          <a:p>
            <a:pPr>
              <a:buFont typeface="Arial" charset="0"/>
              <a:buChar char="•"/>
            </a:pPr>
            <a:endParaRPr lang="en-GB" dirty="0">
              <a:latin typeface="Calibri" pitchFamily="34" charset="0"/>
            </a:endParaRPr>
          </a:p>
        </p:txBody>
      </p:sp>
      <p:pic>
        <p:nvPicPr>
          <p:cNvPr id="26" name="Picture 37"/>
          <p:cNvPicPr>
            <a:picLocks noChangeAspect="1" noChangeArrowheads="1"/>
          </p:cNvPicPr>
          <p:nvPr/>
        </p:nvPicPr>
        <p:blipFill>
          <a:blip r:embed="rId3" cstate="print"/>
          <a:srcRect/>
          <a:stretch>
            <a:fillRect/>
          </a:stretch>
        </p:blipFill>
        <p:spPr bwMode="auto">
          <a:xfrm>
            <a:off x="4800601" y="1600200"/>
            <a:ext cx="2170141" cy="1737360"/>
          </a:xfrm>
          <a:prstGeom prst="rect">
            <a:avLst/>
          </a:prstGeom>
          <a:noFill/>
          <a:ln w="9525">
            <a:noFill/>
            <a:miter lim="800000"/>
            <a:headEnd/>
            <a:tailEnd/>
          </a:ln>
        </p:spPr>
      </p:pic>
      <p:pic>
        <p:nvPicPr>
          <p:cNvPr id="30" name="Picture 5" descr="Stockholm_apparatus"/>
          <p:cNvPicPr>
            <a:picLocks noChangeAspect="1" noChangeArrowheads="1"/>
          </p:cNvPicPr>
          <p:nvPr/>
        </p:nvPicPr>
        <p:blipFill>
          <a:blip r:embed="rId4" cstate="print"/>
          <a:srcRect/>
          <a:stretch>
            <a:fillRect/>
          </a:stretch>
        </p:blipFill>
        <p:spPr bwMode="auto">
          <a:xfrm>
            <a:off x="838200" y="4069081"/>
            <a:ext cx="2127176" cy="2193611"/>
          </a:xfrm>
          <a:prstGeom prst="rect">
            <a:avLst/>
          </a:prstGeom>
          <a:noFill/>
        </p:spPr>
      </p:pic>
      <p:pic>
        <p:nvPicPr>
          <p:cNvPr id="61442" name="Picture 2"/>
          <p:cNvPicPr>
            <a:picLocks noChangeAspect="1" noChangeArrowheads="1"/>
          </p:cNvPicPr>
          <p:nvPr/>
        </p:nvPicPr>
        <p:blipFill>
          <a:blip r:embed="rId5" cstate="print"/>
          <a:srcRect/>
          <a:stretch>
            <a:fillRect/>
          </a:stretch>
        </p:blipFill>
        <p:spPr bwMode="auto">
          <a:xfrm>
            <a:off x="609601" y="1691641"/>
            <a:ext cx="1748485" cy="1703070"/>
          </a:xfrm>
          <a:prstGeom prst="rect">
            <a:avLst/>
          </a:prstGeom>
          <a:noFill/>
          <a:ln w="9525">
            <a:noFill/>
            <a:miter lim="800000"/>
            <a:headEnd/>
            <a:tailEnd/>
          </a:ln>
        </p:spPr>
      </p:pic>
      <p:sp>
        <p:nvSpPr>
          <p:cNvPr id="34" name="Rectangle 14"/>
          <p:cNvSpPr>
            <a:spLocks noChangeArrowheads="1"/>
          </p:cNvSpPr>
          <p:nvPr/>
        </p:nvSpPr>
        <p:spPr bwMode="auto">
          <a:xfrm>
            <a:off x="5901264" y="1053816"/>
            <a:ext cx="1447800" cy="861774"/>
          </a:xfrm>
          <a:prstGeom prst="rect">
            <a:avLst/>
          </a:prstGeom>
          <a:noFill/>
          <a:ln w="9525">
            <a:noFill/>
            <a:miter lim="800000"/>
            <a:headEnd/>
            <a:tailEnd/>
          </a:ln>
        </p:spPr>
        <p:txBody>
          <a:bodyPr wrap="square">
            <a:spAutoFit/>
          </a:bodyPr>
          <a:lstStyle/>
          <a:p>
            <a:r>
              <a:rPr lang="en-US" sz="1600" dirty="0" smtClean="0">
                <a:latin typeface="Calibri" pitchFamily="34" charset="0"/>
              </a:rPr>
              <a:t>UHV STM</a:t>
            </a:r>
            <a:r>
              <a:rPr lang="cs-CZ" sz="1600" dirty="0" smtClean="0"/>
              <a:t>/AFM</a:t>
            </a:r>
            <a:endParaRPr lang="cs-CZ" sz="1600" dirty="0">
              <a:latin typeface="Calibri" pitchFamily="34" charset="0"/>
            </a:endParaRPr>
          </a:p>
          <a:p>
            <a:pPr>
              <a:buFont typeface="Arial" charset="0"/>
              <a:buChar char="•"/>
            </a:pPr>
            <a:endParaRPr lang="en-GB" dirty="0">
              <a:latin typeface="Calibri" pitchFamily="34" charset="0"/>
            </a:endParaRPr>
          </a:p>
        </p:txBody>
      </p:sp>
      <p:sp>
        <p:nvSpPr>
          <p:cNvPr id="35" name="Rectangle 14"/>
          <p:cNvSpPr>
            <a:spLocks noChangeArrowheads="1"/>
          </p:cNvSpPr>
          <p:nvPr/>
        </p:nvSpPr>
        <p:spPr bwMode="auto">
          <a:xfrm>
            <a:off x="457200" y="3571375"/>
            <a:ext cx="8077200" cy="584775"/>
          </a:xfrm>
          <a:prstGeom prst="rect">
            <a:avLst/>
          </a:prstGeom>
          <a:noFill/>
          <a:ln w="9525">
            <a:noFill/>
            <a:miter lim="800000"/>
            <a:headEnd/>
            <a:tailEnd/>
          </a:ln>
        </p:spPr>
        <p:txBody>
          <a:bodyPr wrap="square">
            <a:spAutoFit/>
          </a:bodyPr>
          <a:lstStyle/>
          <a:p>
            <a:r>
              <a:rPr lang="cs-CZ" sz="1600" dirty="0" smtClean="0"/>
              <a:t>Complex UHV apparatus for in situ characterization of surfaces, ultrathin films </a:t>
            </a:r>
            <a:r>
              <a:rPr lang="en-US" sz="1600" dirty="0" smtClean="0"/>
              <a:t>&amp;</a:t>
            </a:r>
            <a:r>
              <a:rPr lang="cs-CZ" sz="1600" dirty="0" smtClean="0"/>
              <a:t> nanostructures </a:t>
            </a:r>
            <a:endParaRPr lang="cs-CZ" sz="1600" dirty="0">
              <a:latin typeface="Calibri" pitchFamily="34" charset="0"/>
            </a:endParaRPr>
          </a:p>
        </p:txBody>
      </p:sp>
      <p:pic>
        <p:nvPicPr>
          <p:cNvPr id="15" name="Picture 14" descr="D:\Schemes_Photo\Photo\Picture 030.jpg"/>
          <p:cNvPicPr>
            <a:picLocks noChangeAspect="1" noChangeArrowheads="1"/>
          </p:cNvPicPr>
          <p:nvPr/>
        </p:nvPicPr>
        <p:blipFill>
          <a:blip r:embed="rId6" cstate="print"/>
          <a:srcRect/>
          <a:stretch>
            <a:fillRect/>
          </a:stretch>
        </p:blipFill>
        <p:spPr bwMode="auto">
          <a:xfrm>
            <a:off x="6038700" y="4160521"/>
            <a:ext cx="2190900" cy="2102168"/>
          </a:xfrm>
          <a:prstGeom prst="rect">
            <a:avLst/>
          </a:prstGeom>
          <a:noFill/>
          <a:ln w="9525">
            <a:noFill/>
            <a:miter lim="800000"/>
            <a:headEnd/>
            <a:tailEnd/>
          </a:ln>
          <a:effectLst/>
        </p:spPr>
      </p:pic>
      <p:pic>
        <p:nvPicPr>
          <p:cNvPr id="37891" name="Picture 3"/>
          <p:cNvPicPr>
            <a:picLocks noChangeAspect="1" noChangeArrowheads="1"/>
          </p:cNvPicPr>
          <p:nvPr/>
        </p:nvPicPr>
        <p:blipFill>
          <a:blip r:embed="rId7" cstate="print"/>
          <a:srcRect/>
          <a:stretch>
            <a:fillRect/>
          </a:stretch>
        </p:blipFill>
        <p:spPr bwMode="auto">
          <a:xfrm>
            <a:off x="2362200" y="1702294"/>
            <a:ext cx="1828800" cy="1645920"/>
          </a:xfrm>
          <a:prstGeom prst="rect">
            <a:avLst/>
          </a:prstGeom>
          <a:noFill/>
          <a:ln w="9525">
            <a:noFill/>
            <a:miter lim="800000"/>
            <a:headEnd/>
            <a:tailEnd/>
          </a:ln>
          <a:effectLst/>
        </p:spPr>
      </p:pic>
      <p:pic>
        <p:nvPicPr>
          <p:cNvPr id="37892" name="Picture 4"/>
          <p:cNvPicPr>
            <a:picLocks noChangeAspect="1" noChangeArrowheads="1"/>
          </p:cNvPicPr>
          <p:nvPr/>
        </p:nvPicPr>
        <p:blipFill>
          <a:blip r:embed="rId8" cstate="print"/>
          <a:srcRect/>
          <a:stretch>
            <a:fillRect/>
          </a:stretch>
        </p:blipFill>
        <p:spPr bwMode="auto">
          <a:xfrm>
            <a:off x="3352800" y="4160520"/>
            <a:ext cx="2286000" cy="2057400"/>
          </a:xfrm>
          <a:prstGeom prst="rect">
            <a:avLst/>
          </a:prstGeom>
          <a:noFill/>
          <a:ln w="9525">
            <a:noFill/>
            <a:miter lim="800000"/>
            <a:headEnd/>
            <a:tailEnd/>
          </a:ln>
          <a:effectLst/>
        </p:spPr>
      </p:pic>
      <p:pic>
        <p:nvPicPr>
          <p:cNvPr id="37893" name="Picture 5"/>
          <p:cNvPicPr>
            <a:picLocks noChangeAspect="1" noChangeArrowheads="1"/>
          </p:cNvPicPr>
          <p:nvPr/>
        </p:nvPicPr>
        <p:blipFill>
          <a:blip r:embed="rId9" cstate="print"/>
          <a:srcRect/>
          <a:stretch>
            <a:fillRect/>
          </a:stretch>
        </p:blipFill>
        <p:spPr bwMode="auto">
          <a:xfrm>
            <a:off x="6934200" y="1600200"/>
            <a:ext cx="1930400" cy="1737360"/>
          </a:xfrm>
          <a:prstGeom prst="rect">
            <a:avLst/>
          </a:prstGeom>
          <a:noFill/>
          <a:ln w="9525">
            <a:noFill/>
            <a:miter lim="800000"/>
            <a:headEnd/>
            <a:tailEnd/>
          </a:ln>
          <a:effectLst/>
        </p:spPr>
      </p:pic>
      <p:pic>
        <p:nvPicPr>
          <p:cNvPr id="20" name="Picture 1"/>
          <p:cNvPicPr>
            <a:picLocks noChangeAspect="1" noChangeArrowheads="1"/>
          </p:cNvPicPr>
          <p:nvPr/>
        </p:nvPicPr>
        <p:blipFill>
          <a:blip r:embed="rId10" cstate="print"/>
          <a:srcRect/>
          <a:stretch>
            <a:fillRect/>
          </a:stretch>
        </p:blipFill>
        <p:spPr bwMode="auto">
          <a:xfrm>
            <a:off x="7314902" y="158045"/>
            <a:ext cx="1829098" cy="829493"/>
          </a:xfrm>
          <a:prstGeom prst="rect">
            <a:avLst/>
          </a:prstGeom>
          <a:noFill/>
          <a:ln w="9525">
            <a:noFill/>
            <a:miter lim="800000"/>
            <a:headEnd/>
            <a:tailEnd/>
          </a:ln>
        </p:spPr>
      </p:pic>
    </p:spTree>
    <p:extLst>
      <p:ext uri="{BB962C8B-B14F-4D97-AF65-F5344CB8AC3E}">
        <p14:creationId xmlns:p14="http://schemas.microsoft.com/office/powerpoint/2010/main" val="17289748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Zástupný symbol pro obsah 7"/>
          <p:cNvGraphicFramePr>
            <a:graphicFrameLocks noGrp="1"/>
          </p:cNvGraphicFramePr>
          <p:nvPr>
            <p:ph idx="1"/>
            <p:extLst/>
          </p:nvPr>
        </p:nvGraphicFramePr>
        <p:xfrm>
          <a:off x="431800" y="1267560"/>
          <a:ext cx="8277225" cy="450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693439" y="190342"/>
            <a:ext cx="6984776" cy="1077218"/>
          </a:xfrm>
          <a:prstGeom prst="rect">
            <a:avLst/>
          </a:prstGeom>
          <a:noFill/>
        </p:spPr>
        <p:txBody>
          <a:bodyPr wrap="square" rtlCol="0">
            <a:spAutoFit/>
          </a:bodyPr>
          <a:lstStyle/>
          <a:p>
            <a:pPr eaLnBrk="1" hangingPunct="1"/>
            <a:r>
              <a:rPr lang="en-GB" sz="3200" dirty="0" smtClean="0">
                <a:solidFill>
                  <a:srgbClr val="92D050"/>
                </a:solidFill>
                <a:latin typeface="Arial" charset="0"/>
                <a:ea typeface="ＭＳ Ｐゴシック" charset="0"/>
                <a:cs typeface="ＭＳ Ｐゴシック" charset="0"/>
              </a:rPr>
              <a:t>Publication strategy:</a:t>
            </a:r>
          </a:p>
          <a:p>
            <a:pPr algn="r" eaLnBrk="1" hangingPunct="1"/>
            <a:r>
              <a:rPr lang="en-GB" sz="3200" dirty="0" smtClean="0">
                <a:solidFill>
                  <a:srgbClr val="92D050"/>
                </a:solidFill>
                <a:latin typeface="Arial" charset="0"/>
                <a:ea typeface="ＭＳ Ｐゴシック" charset="0"/>
                <a:cs typeface="ＭＳ Ｐゴシック" charset="0"/>
              </a:rPr>
              <a:t> </a:t>
            </a:r>
            <a:r>
              <a:rPr lang="en-GB" sz="2000" dirty="0" smtClean="0">
                <a:solidFill>
                  <a:srgbClr val="92D050"/>
                </a:solidFill>
                <a:latin typeface="Arial" charset="0"/>
                <a:ea typeface="ＭＳ Ｐゴシック" charset="0"/>
                <a:cs typeface="ＭＳ Ｐゴシック" charset="0"/>
              </a:rPr>
              <a:t>a shift to high </a:t>
            </a:r>
            <a:r>
              <a:rPr lang="en-GB" sz="2000" dirty="0">
                <a:solidFill>
                  <a:srgbClr val="92D050"/>
                </a:solidFill>
                <a:latin typeface="Arial" charset="0"/>
                <a:ea typeface="ＭＳ Ｐゴシック" charset="0"/>
                <a:cs typeface="ＭＳ Ｐゴシック" charset="0"/>
              </a:rPr>
              <a:t>q</a:t>
            </a:r>
            <a:r>
              <a:rPr lang="en-GB" sz="2000" dirty="0" smtClean="0">
                <a:solidFill>
                  <a:srgbClr val="92D050"/>
                </a:solidFill>
                <a:latin typeface="Arial" charset="0"/>
                <a:ea typeface="ＭＳ Ｐゴシック" charset="0"/>
                <a:cs typeface="ＭＳ Ｐゴシック" charset="0"/>
              </a:rPr>
              <a:t>uality publications</a:t>
            </a:r>
            <a:endParaRPr lang="en-US" sz="2000" dirty="0">
              <a:solidFill>
                <a:srgbClr val="92D050"/>
              </a:solidFill>
              <a:latin typeface="Arial" charset="0"/>
              <a:ea typeface="ＭＳ Ｐゴシック" charset="0"/>
              <a:cs typeface="ＭＳ Ｐゴシック" charset="0"/>
            </a:endParaRPr>
          </a:p>
        </p:txBody>
      </p:sp>
      <p:sp>
        <p:nvSpPr>
          <p:cNvPr id="6" name="Up Arrow 5"/>
          <p:cNvSpPr/>
          <p:nvPr/>
        </p:nvSpPr>
        <p:spPr>
          <a:xfrm>
            <a:off x="4442117" y="3880552"/>
            <a:ext cx="216024" cy="7200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
        <p:nvSpPr>
          <p:cNvPr id="7" name="Up Arrow 6"/>
          <p:cNvSpPr/>
          <p:nvPr/>
        </p:nvSpPr>
        <p:spPr>
          <a:xfrm>
            <a:off x="4427984" y="2346483"/>
            <a:ext cx="216024" cy="720080"/>
          </a:xfrm>
          <a:prstGeom prst="upArrow">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
        <p:nvSpPr>
          <p:cNvPr id="9" name="Zástupný symbol pro zápatí 4"/>
          <p:cNvSpPr txBox="1">
            <a:spLocks/>
          </p:cNvSpPr>
          <p:nvPr/>
        </p:nvSpPr>
        <p:spPr>
          <a:xfrm>
            <a:off x="1991436" y="6201849"/>
            <a:ext cx="5157952" cy="323850"/>
          </a:xfrm>
          <a:prstGeom prst="rect">
            <a:avLst/>
          </a:prstGeom>
        </p:spPr>
        <p:txBody>
          <a:bodyPr/>
          <a:lstStyle/>
          <a:p>
            <a:pPr algn="ctr" eaLnBrk="1" hangingPunct="1">
              <a:defRPr/>
            </a:pPr>
            <a:r>
              <a:rPr lang="en-GB" sz="1600" dirty="0" smtClean="0">
                <a:solidFill>
                  <a:srgbClr val="FFFFFF">
                    <a:lumMod val="65000"/>
                  </a:srgbClr>
                </a:solidFill>
                <a:ea typeface="ＭＳ Ｐゴシック" charset="0"/>
                <a:cs typeface="ＭＳ Ｐゴシック" charset="0"/>
              </a:rPr>
              <a:t>Advanced </a:t>
            </a:r>
            <a:r>
              <a:rPr lang="cs-CZ" sz="1600" dirty="0" smtClean="0">
                <a:solidFill>
                  <a:srgbClr val="FFFFFF">
                    <a:lumMod val="65000"/>
                  </a:srgbClr>
                </a:solidFill>
                <a:ea typeface="ＭＳ Ｐゴシック" charset="0"/>
                <a:cs typeface="ＭＳ Ｐゴシック" charset="0"/>
              </a:rPr>
              <a:t>Materials </a:t>
            </a:r>
            <a:r>
              <a:rPr lang="en-GB" sz="1600" dirty="0" smtClean="0">
                <a:solidFill>
                  <a:srgbClr val="FFFFFF">
                    <a:lumMod val="65000"/>
                  </a:srgbClr>
                </a:solidFill>
                <a:ea typeface="ＭＳ Ｐゴシック" charset="0"/>
                <a:cs typeface="ＭＳ Ｐゴシック" charset="0"/>
              </a:rPr>
              <a:t>and Nanotechnologies</a:t>
            </a:r>
            <a:endParaRPr lang="cs-CZ" sz="1600" dirty="0" smtClean="0">
              <a:solidFill>
                <a:srgbClr val="FFFFFF">
                  <a:lumMod val="65000"/>
                </a:srgbClr>
              </a:solidFill>
              <a:ea typeface="ＭＳ Ｐゴシック" charset="0"/>
              <a:cs typeface="ＭＳ Ｐゴシック" charset="0"/>
            </a:endParaRPr>
          </a:p>
        </p:txBody>
      </p:sp>
      <p:sp>
        <p:nvSpPr>
          <p:cNvPr id="2" name="Rectangle 1"/>
          <p:cNvSpPr/>
          <p:nvPr/>
        </p:nvSpPr>
        <p:spPr>
          <a:xfrm>
            <a:off x="362967" y="1191469"/>
            <a:ext cx="3154952" cy="1446550"/>
          </a:xfrm>
          <a:prstGeom prst="rect">
            <a:avLst/>
          </a:prstGeom>
        </p:spPr>
        <p:txBody>
          <a:bodyPr wrap="square">
            <a:spAutoFit/>
          </a:bodyPr>
          <a:lstStyle/>
          <a:p>
            <a:pPr algn="ctr" eaLnBrk="1" hangingPunct="1"/>
            <a:r>
              <a:rPr lang="en-GB" dirty="0" smtClean="0">
                <a:solidFill>
                  <a:srgbClr val="000000"/>
                </a:solidFill>
                <a:latin typeface="Calibri" charset="0"/>
                <a:ea typeface="Calibri" charset="0"/>
                <a:cs typeface="Times New Roman" charset="0"/>
              </a:rPr>
              <a:t> </a:t>
            </a:r>
            <a:r>
              <a:rPr lang="en-GB" sz="1400" b="1" dirty="0" smtClean="0">
                <a:solidFill>
                  <a:srgbClr val="000000"/>
                </a:solidFill>
                <a:latin typeface="Arial"/>
                <a:ea typeface="Calibri" charset="0"/>
                <a:cs typeface="Times New Roman" charset="0"/>
              </a:rPr>
              <a:t>Bench-mark </a:t>
            </a:r>
            <a:r>
              <a:rPr lang="en-GB" sz="1400" b="1" dirty="0">
                <a:solidFill>
                  <a:srgbClr val="000000"/>
                </a:solidFill>
                <a:latin typeface="Arial"/>
                <a:ea typeface="Calibri" charset="0"/>
                <a:cs typeface="Times New Roman" charset="0"/>
              </a:rPr>
              <a:t>list </a:t>
            </a:r>
            <a:r>
              <a:rPr lang="en-GB" sz="1400" dirty="0">
                <a:solidFill>
                  <a:srgbClr val="000000"/>
                </a:solidFill>
                <a:latin typeface="Arial"/>
                <a:ea typeface="Calibri" charset="0"/>
                <a:cs typeface="Times New Roman" charset="0"/>
              </a:rPr>
              <a:t>of </a:t>
            </a:r>
            <a:r>
              <a:rPr lang="en-GB" sz="1400" dirty="0" smtClean="0">
                <a:solidFill>
                  <a:srgbClr val="000000"/>
                </a:solidFill>
                <a:latin typeface="Arial"/>
                <a:ea typeface="Calibri" charset="0"/>
                <a:cs typeface="Times New Roman" charset="0"/>
              </a:rPr>
              <a:t>recognized  </a:t>
            </a:r>
            <a:r>
              <a:rPr lang="en-GB" sz="1400" dirty="0">
                <a:solidFill>
                  <a:srgbClr val="000000"/>
                </a:solidFill>
                <a:latin typeface="Arial"/>
                <a:ea typeface="Calibri" charset="0"/>
                <a:cs typeface="Times New Roman" charset="0"/>
              </a:rPr>
              <a:t>high-impact journals in </a:t>
            </a:r>
            <a:r>
              <a:rPr lang="en-GB" sz="1400" dirty="0" smtClean="0">
                <a:solidFill>
                  <a:srgbClr val="000000"/>
                </a:solidFill>
                <a:latin typeface="Arial"/>
                <a:ea typeface="Calibri" charset="0"/>
                <a:cs typeface="Times New Roman" charset="0"/>
              </a:rPr>
              <a:t>nanotechnology - recommended </a:t>
            </a:r>
            <a:r>
              <a:rPr lang="en-GB" sz="1400" dirty="0">
                <a:solidFill>
                  <a:srgbClr val="000000"/>
                </a:solidFill>
                <a:latin typeface="Arial"/>
                <a:ea typeface="Calibri" charset="0"/>
                <a:cs typeface="Times New Roman" charset="0"/>
              </a:rPr>
              <a:t>for Nanoscale Science Research </a:t>
            </a:r>
            <a:r>
              <a:rPr lang="en-GB" sz="1400" dirty="0" err="1" smtClean="0">
                <a:solidFill>
                  <a:srgbClr val="000000"/>
                </a:solidFill>
                <a:latin typeface="Arial"/>
                <a:ea typeface="Calibri" charset="0"/>
                <a:cs typeface="Times New Roman" charset="0"/>
              </a:rPr>
              <a:t>Centers</a:t>
            </a:r>
            <a:r>
              <a:rPr lang="en-GB" sz="1400" dirty="0" smtClean="0">
                <a:solidFill>
                  <a:srgbClr val="000000"/>
                </a:solidFill>
                <a:latin typeface="Arial"/>
                <a:ea typeface="Calibri" charset="0"/>
                <a:cs typeface="Times New Roman" charset="0"/>
              </a:rPr>
              <a:t> </a:t>
            </a:r>
            <a:r>
              <a:rPr lang="en-GB" sz="1400" dirty="0">
                <a:solidFill>
                  <a:srgbClr val="000000"/>
                </a:solidFill>
                <a:latin typeface="Arial"/>
                <a:ea typeface="Calibri" charset="0"/>
                <a:cs typeface="Times New Roman" charset="0"/>
              </a:rPr>
              <a:t>of </a:t>
            </a:r>
            <a:r>
              <a:rPr lang="en-GB" sz="1400" dirty="0" smtClean="0">
                <a:solidFill>
                  <a:srgbClr val="000000"/>
                </a:solidFill>
                <a:latin typeface="Arial"/>
                <a:ea typeface="Calibri" charset="0"/>
                <a:cs typeface="Times New Roman" charset="0"/>
              </a:rPr>
              <a:t>the US Department </a:t>
            </a:r>
            <a:r>
              <a:rPr lang="en-GB" sz="1400" dirty="0">
                <a:solidFill>
                  <a:srgbClr val="000000"/>
                </a:solidFill>
                <a:latin typeface="Arial"/>
                <a:ea typeface="Calibri" charset="0"/>
                <a:cs typeface="Times New Roman" charset="0"/>
              </a:rPr>
              <a:t>of </a:t>
            </a:r>
            <a:r>
              <a:rPr lang="en-GB" sz="1400" dirty="0" smtClean="0">
                <a:solidFill>
                  <a:srgbClr val="000000"/>
                </a:solidFill>
                <a:latin typeface="Arial"/>
                <a:ea typeface="Calibri" charset="0"/>
                <a:cs typeface="Times New Roman" charset="0"/>
              </a:rPr>
              <a:t>Energy</a:t>
            </a:r>
            <a:endParaRPr lang="en-US" sz="1400" dirty="0">
              <a:solidFill>
                <a:srgbClr val="000000"/>
              </a:solidFill>
              <a:latin typeface="Arial"/>
              <a:ea typeface="ＭＳ Ｐゴシック" charset="-128"/>
            </a:endParaRPr>
          </a:p>
        </p:txBody>
      </p:sp>
    </p:spTree>
    <p:extLst>
      <p:ext uri="{BB962C8B-B14F-4D97-AF65-F5344CB8AC3E}">
        <p14:creationId xmlns:p14="http://schemas.microsoft.com/office/powerpoint/2010/main" val="225273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428625" y="260350"/>
            <a:ext cx="8229600" cy="703263"/>
          </a:xfrm>
          <a:ln>
            <a:solidFill>
              <a:srgbClr val="69BE28"/>
            </a:solidFill>
            <a:miter lim="800000"/>
            <a:headEnd/>
            <a:tailEnd/>
          </a:ln>
        </p:spPr>
        <p:txBody>
          <a:bodyPr/>
          <a:lstStyle/>
          <a:p>
            <a:pPr eaLnBrk="1" hangingPunct="1">
              <a:spcBef>
                <a:spcPts val="600"/>
              </a:spcBef>
              <a:spcAft>
                <a:spcPts val="600"/>
              </a:spcAft>
            </a:pPr>
            <a:r>
              <a:rPr lang="en-GB" altLang="en-US" sz="2400" smtClean="0">
                <a:solidFill>
                  <a:schemeClr val="tx2"/>
                </a:solidFill>
              </a:rPr>
              <a:t>IPE B</a:t>
            </a:r>
            <a:r>
              <a:rPr lang="cs-CZ" altLang="en-US" sz="2400" smtClean="0">
                <a:solidFill>
                  <a:schemeClr val="tx2"/>
                </a:solidFill>
              </a:rPr>
              <a:t>UT/CEITEC BUT- </a:t>
            </a:r>
            <a:r>
              <a:rPr lang="en-GB" altLang="en-US" sz="2400" smtClean="0">
                <a:solidFill>
                  <a:schemeClr val="tx2"/>
                </a:solidFill>
              </a:rPr>
              <a:t>surface </a:t>
            </a:r>
            <a:r>
              <a:rPr lang="en-US" altLang="en-US" sz="2400" smtClean="0">
                <a:solidFill>
                  <a:schemeClr val="tx2"/>
                </a:solidFill>
              </a:rPr>
              <a:t>&amp; </a:t>
            </a:r>
            <a:r>
              <a:rPr lang="cs-CZ" altLang="en-US" sz="2400" smtClean="0">
                <a:solidFill>
                  <a:schemeClr val="tx2"/>
                </a:solidFill>
              </a:rPr>
              <a:t>nanostructure</a:t>
            </a:r>
            <a:r>
              <a:rPr lang="en-GB" altLang="en-US" sz="2400" smtClean="0">
                <a:solidFill>
                  <a:schemeClr val="tx2"/>
                </a:solidFill>
              </a:rPr>
              <a:t> group</a:t>
            </a:r>
            <a:endParaRPr lang="cs-CZ" altLang="en-US" sz="2400" smtClean="0">
              <a:solidFill>
                <a:schemeClr val="tx2"/>
              </a:solidFill>
            </a:endParaRPr>
          </a:p>
        </p:txBody>
      </p:sp>
      <p:sp>
        <p:nvSpPr>
          <p:cNvPr id="147458" name="Rectangle 2"/>
          <p:cNvSpPr>
            <a:spLocks noChangeArrowheads="1"/>
          </p:cNvSpPr>
          <p:nvPr/>
        </p:nvSpPr>
        <p:spPr bwMode="auto">
          <a:xfrm>
            <a:off x="1500188" y="1484313"/>
            <a:ext cx="614362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200"/>
              </a:spcBef>
            </a:pPr>
            <a:r>
              <a:rPr lang="cs-CZ" altLang="en-US" sz="1600" b="1">
                <a:solidFill>
                  <a:srgbClr val="000000"/>
                </a:solidFill>
                <a:cs typeface="Arial" panose="020B0604020202020204" pitchFamily="34" charset="0"/>
              </a:rPr>
              <a:t>Technolog</a:t>
            </a:r>
            <a:r>
              <a:rPr lang="en-GB" altLang="en-US" sz="1600" b="1">
                <a:solidFill>
                  <a:srgbClr val="000000"/>
                </a:solidFill>
                <a:cs typeface="Arial" panose="020B0604020202020204" pitchFamily="34" charset="0"/>
              </a:rPr>
              <a:t>ies</a:t>
            </a:r>
            <a:r>
              <a:rPr lang="cs-CZ" altLang="en-US" sz="1600" b="1">
                <a:solidFill>
                  <a:srgbClr val="000000"/>
                </a:solidFill>
                <a:cs typeface="Arial" panose="020B0604020202020204" pitchFamily="34" charset="0"/>
              </a:rPr>
              <a:t> a</a:t>
            </a:r>
            <a:r>
              <a:rPr lang="en-GB" altLang="en-US" sz="1600" b="1">
                <a:solidFill>
                  <a:srgbClr val="000000"/>
                </a:solidFill>
                <a:cs typeface="Arial" panose="020B0604020202020204" pitchFamily="34" charset="0"/>
              </a:rPr>
              <a:t>nd</a:t>
            </a:r>
            <a:r>
              <a:rPr lang="cs-CZ" altLang="en-US" sz="1600" b="1">
                <a:solidFill>
                  <a:srgbClr val="000000"/>
                </a:solidFill>
                <a:cs typeface="Arial" panose="020B0604020202020204" pitchFamily="34" charset="0"/>
              </a:rPr>
              <a:t> ana</a:t>
            </a:r>
            <a:r>
              <a:rPr lang="en-US" altLang="en-US" sz="1600" b="1">
                <a:solidFill>
                  <a:srgbClr val="000000"/>
                </a:solidFill>
                <a:cs typeface="Arial" panose="020B0604020202020204" pitchFamily="34" charset="0"/>
              </a:rPr>
              <a:t>lysis</a:t>
            </a:r>
            <a:endParaRPr lang="cs-CZ" altLang="en-US" sz="1600" b="1">
              <a:solidFill>
                <a:srgbClr val="000000"/>
              </a:solidFill>
              <a:cs typeface="Arial" panose="020B0604020202020204" pitchFamily="34" charset="0"/>
            </a:endParaRPr>
          </a:p>
          <a:p>
            <a:pPr>
              <a:spcBef>
                <a:spcPts val="1200"/>
              </a:spcBef>
            </a:pPr>
            <a:r>
              <a:rPr lang="cs-CZ" altLang="en-US" sz="1600">
                <a:solidFill>
                  <a:srgbClr val="000000"/>
                </a:solidFill>
                <a:cs typeface="Arial" panose="020B0604020202020204" pitchFamily="34" charset="0"/>
              </a:rPr>
              <a:t>Miroslav Kolíbal, Miroslav Bartošík, Jan Čechal, P</a:t>
            </a:r>
            <a:r>
              <a:rPr lang="en-GB" altLang="en-US" sz="1600">
                <a:solidFill>
                  <a:srgbClr val="000000"/>
                </a:solidFill>
                <a:cs typeface="Arial" panose="020B0604020202020204" pitchFamily="34" charset="0"/>
              </a:rPr>
              <a:t>etr</a:t>
            </a:r>
            <a:r>
              <a:rPr lang="cs-CZ" altLang="en-US" sz="1600">
                <a:solidFill>
                  <a:srgbClr val="000000"/>
                </a:solidFill>
                <a:cs typeface="Arial" panose="020B0604020202020204" pitchFamily="34" charset="0"/>
              </a:rPr>
              <a:t> Bábor, Stanislav Průša, Stanislav Voborný,  Jindřic</a:t>
            </a:r>
            <a:r>
              <a:rPr lang="en-GB" altLang="en-US" sz="1600">
                <a:solidFill>
                  <a:srgbClr val="000000"/>
                </a:solidFill>
                <a:cs typeface="Arial" panose="020B0604020202020204" pitchFamily="34" charset="0"/>
              </a:rPr>
              <a:t>h</a:t>
            </a:r>
            <a:r>
              <a:rPr lang="cs-CZ" altLang="en-US" sz="1600">
                <a:solidFill>
                  <a:srgbClr val="000000"/>
                </a:solidFill>
                <a:cs typeface="Arial" panose="020B0604020202020204" pitchFamily="34" charset="0"/>
              </a:rPr>
              <a:t> Mach</a:t>
            </a:r>
            <a:r>
              <a:rPr lang="en-US" altLang="en-US" sz="1600">
                <a:solidFill>
                  <a:srgbClr val="000000"/>
                </a:solidFill>
                <a:cs typeface="Arial" panose="020B0604020202020204" pitchFamily="34" charset="0"/>
              </a:rPr>
              <a:t>,</a:t>
            </a:r>
            <a:r>
              <a:rPr lang="cs-CZ" altLang="en-US" sz="1600">
                <a:solidFill>
                  <a:srgbClr val="000000"/>
                </a:solidFill>
                <a:cs typeface="Arial" panose="020B0604020202020204" pitchFamily="34" charset="0"/>
              </a:rPr>
              <a:t> Josef Polčák, Michal Potoček,  Zdeněk Nováček, Jan Neuman, Zuzana </a:t>
            </a:r>
            <a:r>
              <a:rPr lang="en-GB" altLang="en-US" sz="1600">
                <a:solidFill>
                  <a:srgbClr val="000000"/>
                </a:solidFill>
                <a:cs typeface="Arial" panose="020B0604020202020204" pitchFamily="34" charset="0"/>
              </a:rPr>
              <a:t>Li</a:t>
            </a:r>
            <a:r>
              <a:rPr lang="cs-CZ" altLang="en-US" sz="1600">
                <a:solidFill>
                  <a:srgbClr val="000000"/>
                </a:solidFill>
                <a:cs typeface="Arial" panose="020B0604020202020204" pitchFamily="34" charset="0"/>
              </a:rPr>
              <a:t>šková, Tomáš Šamořil, Zdena Druckmüllerová, Pavel Procházka, </a:t>
            </a:r>
            <a:r>
              <a:rPr lang="en-GB" altLang="en-US" sz="1600">
                <a:solidFill>
                  <a:srgbClr val="000000"/>
                </a:solidFill>
                <a:cs typeface="Arial" panose="020B0604020202020204" pitchFamily="34" charset="0"/>
              </a:rPr>
              <a:t>Martin Kone</a:t>
            </a:r>
            <a:r>
              <a:rPr lang="cs-CZ" altLang="en-US" sz="1600">
                <a:solidFill>
                  <a:srgbClr val="000000"/>
                </a:solidFill>
                <a:cs typeface="Arial" panose="020B0604020202020204" pitchFamily="34" charset="0"/>
              </a:rPr>
              <a:t>čný,</a:t>
            </a:r>
            <a:r>
              <a:rPr lang="en-GB" altLang="en-US" sz="1600">
                <a:solidFill>
                  <a:srgbClr val="5B9BD5"/>
                </a:solidFill>
                <a:cs typeface="Arial" panose="020B0604020202020204" pitchFamily="34" charset="0"/>
              </a:rPr>
              <a:t>,</a:t>
            </a:r>
            <a:r>
              <a:rPr lang="en-GB" altLang="en-US" sz="1600">
                <a:solidFill>
                  <a:srgbClr val="44546A"/>
                </a:solidFill>
                <a:cs typeface="Arial" panose="020B0604020202020204" pitchFamily="34" charset="0"/>
              </a:rPr>
              <a:t> </a:t>
            </a:r>
            <a:r>
              <a:rPr lang="cs-CZ" altLang="en-US" sz="1600">
                <a:solidFill>
                  <a:srgbClr val="44546A"/>
                </a:solidFill>
                <a:cs typeface="Arial" panose="020B0604020202020204" pitchFamily="34" charset="0"/>
              </a:rPr>
              <a:t>.</a:t>
            </a:r>
            <a:r>
              <a:rPr lang="cs-CZ" altLang="en-US" sz="1600">
                <a:solidFill>
                  <a:srgbClr val="000000"/>
                </a:solidFill>
                <a:cs typeface="Arial" panose="020B0604020202020204" pitchFamily="34" charset="0"/>
              </a:rPr>
              <a:t>......</a:t>
            </a:r>
          </a:p>
          <a:p>
            <a:endParaRPr lang="en-GB" altLang="en-US" sz="1600">
              <a:solidFill>
                <a:srgbClr val="FFFFFF"/>
              </a:solidFill>
              <a:cs typeface="Arial" panose="020B0604020202020204" pitchFamily="34" charset="0"/>
            </a:endParaRPr>
          </a:p>
          <a:p>
            <a:r>
              <a:rPr lang="en-US" altLang="en-US" sz="1600" b="1">
                <a:solidFill>
                  <a:srgbClr val="000000"/>
                </a:solidFill>
                <a:cs typeface="Arial" panose="020B0604020202020204" pitchFamily="34" charset="0"/>
              </a:rPr>
              <a:t>Pla</a:t>
            </a:r>
            <a:r>
              <a:rPr lang="en-GB" altLang="en-US" sz="1600" b="1">
                <a:solidFill>
                  <a:srgbClr val="000000"/>
                </a:solidFill>
                <a:cs typeface="Arial" panose="020B0604020202020204" pitchFamily="34" charset="0"/>
              </a:rPr>
              <a:t>s</a:t>
            </a:r>
            <a:r>
              <a:rPr lang="en-US" altLang="en-US" sz="1600" b="1">
                <a:solidFill>
                  <a:srgbClr val="000000"/>
                </a:solidFill>
                <a:cs typeface="Arial" panose="020B0604020202020204" pitchFamily="34" charset="0"/>
              </a:rPr>
              <a:t>monics</a:t>
            </a:r>
          </a:p>
          <a:p>
            <a:pPr>
              <a:spcBef>
                <a:spcPts val="1200"/>
              </a:spcBef>
            </a:pPr>
            <a:r>
              <a:rPr lang="en-US" altLang="en-US" sz="1600">
                <a:solidFill>
                  <a:srgbClr val="000000"/>
                </a:solidFill>
                <a:cs typeface="Arial" panose="020B0604020202020204" pitchFamily="34" charset="0"/>
              </a:rPr>
              <a:t>R</a:t>
            </a:r>
            <a:r>
              <a:rPr lang="cs-CZ" altLang="en-US" sz="1600">
                <a:solidFill>
                  <a:srgbClr val="000000"/>
                </a:solidFill>
                <a:cs typeface="Arial" panose="020B0604020202020204" pitchFamily="34" charset="0"/>
              </a:rPr>
              <a:t>adek</a:t>
            </a:r>
            <a:r>
              <a:rPr lang="en-US" altLang="en-US" sz="1600">
                <a:solidFill>
                  <a:srgbClr val="000000"/>
                </a:solidFill>
                <a:cs typeface="Arial" panose="020B0604020202020204" pitchFamily="34" charset="0"/>
              </a:rPr>
              <a:t> Kalousek, </a:t>
            </a:r>
            <a:r>
              <a:rPr lang="cs-CZ" altLang="en-US" sz="1600">
                <a:solidFill>
                  <a:srgbClr val="000000"/>
                </a:solidFill>
                <a:cs typeface="Arial" panose="020B0604020202020204" pitchFamily="34" charset="0"/>
              </a:rPr>
              <a:t>P</a:t>
            </a:r>
            <a:r>
              <a:rPr lang="en-GB" altLang="en-US" sz="1600">
                <a:solidFill>
                  <a:srgbClr val="000000"/>
                </a:solidFill>
                <a:cs typeface="Arial" panose="020B0604020202020204" pitchFamily="34" charset="0"/>
              </a:rPr>
              <a:t>etr</a:t>
            </a:r>
            <a:r>
              <a:rPr lang="cs-CZ" altLang="en-US" sz="1600">
                <a:solidFill>
                  <a:srgbClr val="000000"/>
                </a:solidFill>
                <a:cs typeface="Arial" panose="020B0604020202020204" pitchFamily="34" charset="0"/>
              </a:rPr>
              <a:t> Dub, Vlastimil Křápek, </a:t>
            </a:r>
            <a:r>
              <a:rPr lang="en-GB" altLang="en-US" sz="1600">
                <a:solidFill>
                  <a:srgbClr val="000000"/>
                </a:solidFill>
                <a:cs typeface="Arial" panose="020B0604020202020204" pitchFamily="34" charset="0"/>
              </a:rPr>
              <a:t>J</a:t>
            </a:r>
            <a:r>
              <a:rPr lang="cs-CZ" altLang="en-US" sz="1600">
                <a:solidFill>
                  <a:srgbClr val="000000"/>
                </a:solidFill>
                <a:cs typeface="Arial" panose="020B0604020202020204" pitchFamily="34" charset="0"/>
              </a:rPr>
              <a:t>akub</a:t>
            </a:r>
            <a:r>
              <a:rPr lang="en-GB" altLang="en-US" sz="1600">
                <a:solidFill>
                  <a:srgbClr val="000000"/>
                </a:solidFill>
                <a:cs typeface="Arial" panose="020B0604020202020204" pitchFamily="34" charset="0"/>
              </a:rPr>
              <a:t> Zl</a:t>
            </a:r>
            <a:r>
              <a:rPr lang="cs-CZ" altLang="en-US" sz="1600">
                <a:solidFill>
                  <a:srgbClr val="000000"/>
                </a:solidFill>
                <a:cs typeface="Arial" panose="020B0604020202020204" pitchFamily="34" charset="0"/>
              </a:rPr>
              <a:t>á</a:t>
            </a:r>
            <a:r>
              <a:rPr lang="en-GB" altLang="en-US" sz="1600">
                <a:solidFill>
                  <a:srgbClr val="000000"/>
                </a:solidFill>
                <a:cs typeface="Arial" panose="020B0604020202020204" pitchFamily="34" charset="0"/>
              </a:rPr>
              <a:t>mal</a:t>
            </a:r>
            <a:r>
              <a:rPr lang="cs-CZ" altLang="en-US" sz="1600">
                <a:solidFill>
                  <a:srgbClr val="000000"/>
                </a:solidFill>
                <a:cs typeface="Arial" panose="020B0604020202020204" pitchFamily="34" charset="0"/>
              </a:rPr>
              <a:t>, </a:t>
            </a:r>
            <a:r>
              <a:rPr lang="en-US" altLang="en-US" sz="1600">
                <a:solidFill>
                  <a:srgbClr val="000000"/>
                </a:solidFill>
                <a:cs typeface="Arial" panose="020B0604020202020204" pitchFamily="34" charset="0"/>
              </a:rPr>
              <a:t>L</a:t>
            </a:r>
            <a:r>
              <a:rPr lang="cs-CZ" altLang="en-US" sz="1600">
                <a:solidFill>
                  <a:srgbClr val="000000"/>
                </a:solidFill>
                <a:cs typeface="Arial" panose="020B0604020202020204" pitchFamily="34" charset="0"/>
              </a:rPr>
              <a:t>ukáš</a:t>
            </a:r>
            <a:r>
              <a:rPr lang="en-US" altLang="en-US" sz="1600">
                <a:solidFill>
                  <a:srgbClr val="000000"/>
                </a:solidFill>
                <a:cs typeface="Arial" panose="020B0604020202020204" pitchFamily="34" charset="0"/>
              </a:rPr>
              <a:t> B</a:t>
            </a:r>
            <a:r>
              <a:rPr lang="cs-CZ" altLang="en-US" sz="1600">
                <a:solidFill>
                  <a:srgbClr val="000000"/>
                </a:solidFill>
                <a:cs typeface="Arial" panose="020B0604020202020204" pitchFamily="34" charset="0"/>
              </a:rPr>
              <a:t>řínek</a:t>
            </a:r>
            <a:r>
              <a:rPr lang="en-GB" altLang="en-US" sz="1600">
                <a:solidFill>
                  <a:srgbClr val="000000"/>
                </a:solidFill>
                <a:cs typeface="Arial" panose="020B0604020202020204" pitchFamily="34" charset="0"/>
              </a:rPr>
              <a:t>,</a:t>
            </a:r>
            <a:r>
              <a:rPr lang="cs-CZ" altLang="en-US" sz="1600">
                <a:solidFill>
                  <a:srgbClr val="000000"/>
                </a:solidFill>
                <a:cs typeface="Arial" panose="020B0604020202020204" pitchFamily="34" charset="0"/>
              </a:rPr>
              <a:t> Michal Kvapil, Petr Dvořák, Zoltán Édes, Filip Ligmajer, Martin Hrtoň....... </a:t>
            </a:r>
          </a:p>
          <a:p>
            <a:pPr>
              <a:spcBef>
                <a:spcPts val="1200"/>
              </a:spcBef>
            </a:pPr>
            <a:r>
              <a:rPr lang="cs-CZ" altLang="en-US" sz="1600" b="1">
                <a:solidFill>
                  <a:srgbClr val="000000"/>
                </a:solidFill>
                <a:cs typeface="Arial" panose="020B0604020202020204" pitchFamily="34" charset="0"/>
              </a:rPr>
              <a:t>Spintroni</a:t>
            </a:r>
            <a:r>
              <a:rPr lang="en-GB" altLang="en-US" sz="1600" b="1">
                <a:solidFill>
                  <a:srgbClr val="000000"/>
                </a:solidFill>
                <a:cs typeface="Arial" panose="020B0604020202020204" pitchFamily="34" charset="0"/>
              </a:rPr>
              <a:t>cs</a:t>
            </a:r>
            <a:r>
              <a:rPr lang="cs-CZ" altLang="en-US" sz="1600" b="1">
                <a:solidFill>
                  <a:srgbClr val="000000"/>
                </a:solidFill>
                <a:cs typeface="Arial" panose="020B0604020202020204" pitchFamily="34" charset="0"/>
              </a:rPr>
              <a:t> </a:t>
            </a:r>
            <a:r>
              <a:rPr lang="en-GB" altLang="en-US" sz="1600" b="1">
                <a:solidFill>
                  <a:srgbClr val="000000"/>
                </a:solidFill>
                <a:cs typeface="Arial" panose="020B0604020202020204" pitchFamily="34" charset="0"/>
              </a:rPr>
              <a:t>&amp; Nanomagnetism</a:t>
            </a:r>
            <a:endParaRPr lang="cs-CZ" altLang="en-US" sz="1600" b="1">
              <a:solidFill>
                <a:srgbClr val="000000"/>
              </a:solidFill>
              <a:cs typeface="Arial" panose="020B0604020202020204" pitchFamily="34" charset="0"/>
            </a:endParaRPr>
          </a:p>
          <a:p>
            <a:pPr>
              <a:spcBef>
                <a:spcPts val="1200"/>
              </a:spcBef>
            </a:pPr>
            <a:r>
              <a:rPr lang="cs-CZ" altLang="en-US" sz="1600">
                <a:solidFill>
                  <a:srgbClr val="000000"/>
                </a:solidFill>
                <a:cs typeface="Arial" panose="020B0604020202020204" pitchFamily="34" charset="0"/>
              </a:rPr>
              <a:t>Michal Urbánek, Vojtěch Uhlíř,  Jiří Spousta, Meena Dh</a:t>
            </a:r>
            <a:r>
              <a:rPr lang="en-US" altLang="en-US" sz="1600">
                <a:solidFill>
                  <a:srgbClr val="000000"/>
                </a:solidFill>
                <a:cs typeface="Arial" panose="020B0604020202020204" pitchFamily="34" charset="0"/>
              </a:rPr>
              <a:t>a</a:t>
            </a:r>
            <a:r>
              <a:rPr lang="cs-CZ" altLang="en-US" sz="1600">
                <a:solidFill>
                  <a:srgbClr val="000000"/>
                </a:solidFill>
                <a:cs typeface="Arial" panose="020B0604020202020204" pitchFamily="34" charset="0"/>
              </a:rPr>
              <a:t>nk</a:t>
            </a:r>
            <a:r>
              <a:rPr lang="en-US" altLang="en-US" sz="1600">
                <a:solidFill>
                  <a:srgbClr val="000000"/>
                </a:solidFill>
                <a:cs typeface="Arial" panose="020B0604020202020204" pitchFamily="34" charset="0"/>
              </a:rPr>
              <a:t>h</a:t>
            </a:r>
            <a:r>
              <a:rPr lang="cs-CZ" altLang="en-US" sz="1600">
                <a:solidFill>
                  <a:srgbClr val="000000"/>
                </a:solidFill>
                <a:cs typeface="Arial" panose="020B0604020202020204" pitchFamily="34" charset="0"/>
              </a:rPr>
              <a:t>ar, Lukáš Flajšman, Marek Vaňatka,  Libuše </a:t>
            </a:r>
            <a:r>
              <a:rPr lang="en-GB" altLang="en-US" sz="1600">
                <a:solidFill>
                  <a:srgbClr val="000000"/>
                </a:solidFill>
                <a:cs typeface="Arial" panose="020B0604020202020204" pitchFamily="34" charset="0"/>
              </a:rPr>
              <a:t>D</a:t>
            </a:r>
            <a:r>
              <a:rPr lang="cs-CZ" altLang="en-US" sz="1600">
                <a:solidFill>
                  <a:srgbClr val="000000"/>
                </a:solidFill>
                <a:cs typeface="Arial" panose="020B0604020202020204" pitchFamily="34" charset="0"/>
              </a:rPr>
              <a:t>ittrichová, .......</a:t>
            </a:r>
          </a:p>
        </p:txBody>
      </p:sp>
      <p:sp>
        <p:nvSpPr>
          <p:cNvPr id="147459" name="TextBox 3"/>
          <p:cNvSpPr txBox="1">
            <a:spLocks noChangeArrowheads="1"/>
          </p:cNvSpPr>
          <p:nvPr/>
        </p:nvSpPr>
        <p:spPr bwMode="auto">
          <a:xfrm>
            <a:off x="642938" y="1054100"/>
            <a:ext cx="2643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00"/>
                </a:solidFill>
              </a:rPr>
              <a:t>Coworkers</a:t>
            </a:r>
            <a:r>
              <a:rPr lang="cs-CZ" altLang="en-US" sz="2000">
                <a:solidFill>
                  <a:srgbClr val="000000"/>
                </a:solidFill>
              </a:rPr>
              <a:t>:</a:t>
            </a:r>
          </a:p>
        </p:txBody>
      </p:sp>
      <p:sp>
        <p:nvSpPr>
          <p:cNvPr id="5" name="Rectangle 4"/>
          <p:cNvSpPr>
            <a:spLocks noChangeArrowheads="1"/>
          </p:cNvSpPr>
          <p:nvPr/>
        </p:nvSpPr>
        <p:spPr bwMode="auto">
          <a:xfrm>
            <a:off x="3394075" y="6227763"/>
            <a:ext cx="3122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C000"/>
                </a:solidFill>
              </a:rPr>
              <a:t>Thank you for your attention!</a:t>
            </a:r>
            <a:endParaRPr lang="cs-CZ" altLang="en-US">
              <a:solidFill>
                <a:srgbClr val="FFC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3" y="1484313"/>
            <a:ext cx="66960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41325" y="714365"/>
            <a:ext cx="8274050" cy="792163"/>
          </a:xfrm>
        </p:spPr>
        <p:txBody>
          <a:bodyPr/>
          <a:lstStyle/>
          <a:p>
            <a:r>
              <a:rPr lang="cs-CZ" altLang="en-US" sz="2400" dirty="0"/>
              <a:t>Dva hlavní jevy odpovědné za neobvyklé vlastnosti:</a:t>
            </a:r>
            <a:endParaRPr lang="en-GB" altLang="en-US" sz="2400" dirty="0"/>
          </a:p>
        </p:txBody>
      </p:sp>
      <p:sp>
        <p:nvSpPr>
          <p:cNvPr id="68611" name="Rectangle 3"/>
          <p:cNvSpPr>
            <a:spLocks noGrp="1" noChangeArrowheads="1"/>
          </p:cNvSpPr>
          <p:nvPr>
            <p:ph type="body" idx="1"/>
          </p:nvPr>
        </p:nvSpPr>
        <p:spPr>
          <a:xfrm>
            <a:off x="430213" y="1899390"/>
            <a:ext cx="8285162" cy="2810835"/>
          </a:xfrm>
        </p:spPr>
        <p:txBody>
          <a:bodyPr/>
          <a:lstStyle/>
          <a:p>
            <a:r>
              <a:rPr lang="cs-CZ" altLang="en-US" sz="2000" b="1" dirty="0">
                <a:solidFill>
                  <a:schemeClr val="tx2"/>
                </a:solidFill>
              </a:rPr>
              <a:t>Dominace povrchů – </a:t>
            </a:r>
            <a:r>
              <a:rPr lang="cs-CZ" altLang="en-US" sz="2000" dirty="0">
                <a:solidFill>
                  <a:schemeClr val="tx2"/>
                </a:solidFill>
              </a:rPr>
              <a:t>velká část povrchových atomů (snížení bodu tání, zvýšená chemická reaktivita, ….)</a:t>
            </a:r>
          </a:p>
          <a:p>
            <a:pPr>
              <a:buFontTx/>
              <a:buNone/>
            </a:pPr>
            <a:endParaRPr lang="cs-CZ" altLang="en-US" sz="2000" dirty="0">
              <a:solidFill>
                <a:schemeClr val="tx2"/>
              </a:solidFill>
            </a:endParaRPr>
          </a:p>
          <a:p>
            <a:r>
              <a:rPr lang="cs-CZ" altLang="en-US" sz="2000" b="1" dirty="0">
                <a:solidFill>
                  <a:schemeClr val="tx2"/>
                </a:solidFill>
              </a:rPr>
              <a:t>Kvantový jev spojený s malými rozměry a nízkou dimensionalitou – </a:t>
            </a:r>
            <a:r>
              <a:rPr lang="cs-CZ" altLang="en-US" sz="2000" dirty="0">
                <a:solidFill>
                  <a:schemeClr val="tx2"/>
                </a:solidFill>
              </a:rPr>
              <a:t>zachycení elektronů uvnitř omezené oblasti prostoru (elektronické a optické vlastnosti,…)  </a:t>
            </a:r>
            <a:endParaRPr lang="en-GB" altLang="en-US" sz="2000" b="1" dirty="0">
              <a:solidFill>
                <a:schemeClr val="tx2"/>
              </a:solidFill>
            </a:endParaRPr>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068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8" y="280035"/>
            <a:ext cx="8274050" cy="792163"/>
          </a:xfrm>
        </p:spPr>
        <p:txBody>
          <a:bodyPr/>
          <a:lstStyle/>
          <a:p>
            <a:pPr algn="ctr"/>
            <a:r>
              <a:rPr lang="cs-CZ" dirty="0" smtClean="0"/>
              <a:t>Nanotechnologie </a:t>
            </a:r>
            <a:r>
              <a:rPr lang="cs-CZ" dirty="0" smtClean="0"/>
              <a:t>– multidisciplinární obor</a:t>
            </a:r>
            <a:r>
              <a:rPr lang="cs-CZ" dirty="0"/>
              <a:t/>
            </a:r>
            <a:br>
              <a:rPr lang="cs-CZ" dirty="0"/>
            </a:br>
            <a:endParaRPr lang="en-GB" dirty="0"/>
          </a:p>
        </p:txBody>
      </p:sp>
      <p:pic>
        <p:nvPicPr>
          <p:cNvPr id="2050" name="Picture 2" descr="http://www.theage.com.au/ffximage/2004/12/08/ant_wideweb__430x3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1" y="3287334"/>
            <a:ext cx="3071813" cy="22645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anomastech.com/wp-content/uploads/2013/02/The-world-of-Nanotechnolo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948" y="3287335"/>
            <a:ext cx="3687110" cy="222172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keralaevents.com/uploads/nanotechnolog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1462" y="3455563"/>
            <a:ext cx="2086351" cy="2034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7048" y="5667509"/>
            <a:ext cx="2802126" cy="369332"/>
          </a:xfrm>
          <a:prstGeom prst="rect">
            <a:avLst/>
          </a:prstGeom>
          <a:noFill/>
        </p:spPr>
        <p:txBody>
          <a:bodyPr wrap="square" rtlCol="0">
            <a:spAutoFit/>
          </a:bodyPr>
          <a:lstStyle/>
          <a:p>
            <a:r>
              <a:rPr lang="cs-CZ" dirty="0" smtClean="0"/>
              <a:t>Zdroj: </a:t>
            </a:r>
            <a:r>
              <a:rPr lang="cs-CZ" i="1" dirty="0" smtClean="0"/>
              <a:t>www.fei.com</a:t>
            </a:r>
            <a:endParaRPr lang="cs-CZ" i="1" dirty="0"/>
          </a:p>
        </p:txBody>
      </p:sp>
      <p:pic>
        <p:nvPicPr>
          <p:cNvPr id="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7906" y="6292071"/>
            <a:ext cx="1354138" cy="61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87782" y="1484580"/>
            <a:ext cx="2800609" cy="1619395"/>
          </a:xfrm>
          <a:prstGeom prst="rect">
            <a:avLst/>
          </a:prstGeom>
          <a:ln>
            <a:solidFill>
              <a:schemeClr val="accent1"/>
            </a:solidFill>
          </a:ln>
        </p:spPr>
      </p:pic>
    </p:spTree>
    <p:extLst>
      <p:ext uri="{BB962C8B-B14F-4D97-AF65-F5344CB8AC3E}">
        <p14:creationId xmlns:p14="http://schemas.microsoft.com/office/powerpoint/2010/main" val="3936280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CEITEC_sablona-prezentace_CZ">
  <a:themeElements>
    <a:clrScheme name="CEITEC">
      <a:dk1>
        <a:srgbClr val="808080"/>
      </a:dk1>
      <a:lt1>
        <a:srgbClr val="FFFFFF"/>
      </a:lt1>
      <a:dk2>
        <a:srgbClr val="7AC143"/>
      </a:dk2>
      <a:lt2>
        <a:srgbClr val="808080"/>
      </a:lt2>
      <a:accent1>
        <a:srgbClr val="7AC143"/>
      </a:accent1>
      <a:accent2>
        <a:srgbClr val="F58220"/>
      </a:accent2>
      <a:accent3>
        <a:srgbClr val="FFFFFF"/>
      </a:accent3>
      <a:accent4>
        <a:srgbClr val="000000"/>
      </a:accent4>
      <a:accent5>
        <a:srgbClr val="DAEDEF"/>
      </a:accent5>
      <a:accent6>
        <a:srgbClr val="2D2D8A"/>
      </a:accent6>
      <a:hlink>
        <a:srgbClr val="009999"/>
      </a:hlink>
      <a:folHlink>
        <a:srgbClr val="99CC00"/>
      </a:folHlink>
    </a:clrScheme>
    <a:fontScheme name="Vlastná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sz="2000" b="1" i="0" u="none" strike="noStrike" kern="0" cap="none" spc="0" normalizeH="0" baseline="0" noProof="0" dirty="0" smtClean="0">
            <a:ln>
              <a:noFill/>
            </a:ln>
            <a:solidFill>
              <a:srgbClr val="7AC143"/>
            </a:solidFill>
            <a:effectLst/>
            <a:uLnTx/>
            <a:uFillTx/>
            <a:latin typeface="+mj-lt"/>
            <a:ea typeface="+mj-ea"/>
            <a:cs typeface="+mj-cs"/>
          </a:defRPr>
        </a:defPPr>
      </a:lstStyle>
    </a:tx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7626</TotalTime>
  <Words>2720</Words>
  <Application>Microsoft Office PowerPoint</Application>
  <PresentationFormat>On-screen Show (4:3)</PresentationFormat>
  <Paragraphs>532</Paragraphs>
  <Slides>73</Slides>
  <Notes>21</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73</vt:i4>
      </vt:variant>
    </vt:vector>
  </HeadingPairs>
  <TitlesOfParts>
    <vt:vector size="94" baseType="lpstr">
      <vt:lpstr>ＭＳ Ｐゴシック</vt:lpstr>
      <vt:lpstr>ＭＳ Ｐゴシック</vt:lpstr>
      <vt:lpstr>SimSun</vt:lpstr>
      <vt:lpstr>Arial</vt:lpstr>
      <vt:lpstr>Calibri</vt:lpstr>
      <vt:lpstr>Calibri Light</vt:lpstr>
      <vt:lpstr>Cambria Math</vt:lpstr>
      <vt:lpstr>Franklin Gothic Heavy</vt:lpstr>
      <vt:lpstr>Garamond</vt:lpstr>
      <vt:lpstr>Lucida Sans</vt:lpstr>
      <vt:lpstr>Symbol</vt:lpstr>
      <vt:lpstr>Syntax LT CE</vt:lpstr>
      <vt:lpstr>Tahoma</vt:lpstr>
      <vt:lpstr>Times New Roman</vt:lpstr>
      <vt:lpstr>Wingdings</vt:lpstr>
      <vt:lpstr>CEITEC_sablona-prezentace_CZ</vt:lpstr>
      <vt:lpstr>11_CEITEC_sablona-prezentace_CZ</vt:lpstr>
      <vt:lpstr>7_CEITEC_sablona-prezentace_CZ</vt:lpstr>
      <vt:lpstr>1_Motiv Office</vt:lpstr>
      <vt:lpstr>3_Motiv Office</vt:lpstr>
      <vt:lpstr>8_CEITEC_sablona-prezentace_CZ</vt:lpstr>
      <vt:lpstr>PowerPoint Presentation</vt:lpstr>
      <vt:lpstr> Osnova  </vt:lpstr>
      <vt:lpstr>Co jsou to nanotechnologie?</vt:lpstr>
      <vt:lpstr>PowerPoint Presentation</vt:lpstr>
      <vt:lpstr>Fascinace mikrosvětem nebo také často:</vt:lpstr>
      <vt:lpstr>Duchovní vůdce – ten, kdo to předpověděl:</vt:lpstr>
      <vt:lpstr>Odlišné chování nanostruktur  - “mesoscale science“ </vt:lpstr>
      <vt:lpstr>Dva hlavní jevy odpovědné za neobvyklé vlastnosti:</vt:lpstr>
      <vt:lpstr>Nanotechnologie – multidisciplinární obor </vt:lpstr>
      <vt:lpstr> </vt:lpstr>
      <vt:lpstr>PowerPoint Presentation</vt:lpstr>
      <vt:lpstr>Potřebné znalosti:</vt:lpstr>
      <vt:lpstr>Pohár - Lycurgus (sklo; Britské museum; 4. století n.l.)  </vt:lpstr>
      <vt:lpstr>Rozptyl světla na kovových nanočásticích    </vt:lpstr>
      <vt:lpstr>Kovová částice ve vnějším elektromagnetickém poli – lokalizované povrchové plazmony </vt:lpstr>
      <vt:lpstr>Optické vlastnosti nanostruktur – rozptyl světla na kovových nanočásticích</vt:lpstr>
      <vt:lpstr>Aplikace: Metapovrchy (barevné zobrazování)</vt:lpstr>
      <vt:lpstr>PowerPoint Presentation</vt:lpstr>
      <vt:lpstr>Kvantově mechanické zachycení elektronů v polovodičích:  pohyb značně omezen </vt:lpstr>
      <vt:lpstr>Aplikace:  Fotoluminiscence kvantových teček (např. CdSe)  </vt:lpstr>
      <vt:lpstr>Aplikace: polovodičové lasery, IR detektory, vf. transistory,                         resonanční tunelovací diody</vt:lpstr>
      <vt:lpstr>Nanodráty</vt:lpstr>
      <vt:lpstr>2D materiály – grafén,......</vt:lpstr>
      <vt:lpstr>PowerPoint Presentation</vt:lpstr>
      <vt:lpstr>Potřebné experimentální vybavení   </vt:lpstr>
      <vt:lpstr>PowerPoint Presentation</vt:lpstr>
      <vt:lpstr>Mikroskopy a Nanoskopy</vt:lpstr>
      <vt:lpstr>Mikroskopy a Nanoskopy</vt:lpstr>
      <vt:lpstr>PowerPoint Presentation</vt:lpstr>
      <vt:lpstr>PowerPoint Presentation</vt:lpstr>
      <vt:lpstr>PowerPoint Presentation</vt:lpstr>
      <vt:lpstr>Mikroskopy a Nanoskopy</vt:lpstr>
      <vt:lpstr>Mikroskopy a Nanoskopy</vt:lpstr>
      <vt:lpstr>Přístupy k tvorbě nanostruktur</vt:lpstr>
      <vt:lpstr>“Bottom-up” </vt:lpstr>
      <vt:lpstr>Depozice tenkých vrstev/nanostruktur</vt:lpstr>
      <vt:lpstr>„Top-Down“ výroba nanostruktur</vt:lpstr>
      <vt:lpstr>Iontová litografie fokusovaným iontovým svazkem (FIB)</vt:lpstr>
      <vt:lpstr>„Top-Down“ výroba nanostruktur</vt:lpstr>
      <vt:lpstr>Hrotové metody – STM/AFM</vt:lpstr>
      <vt:lpstr>Atraktivní oblasti aplikací NS</vt:lpstr>
      <vt:lpstr>Potřeba komunikace a mezinárodní spolupráce  </vt:lpstr>
      <vt:lpstr>Porovnání kvality publikační činnosti </vt:lpstr>
      <vt:lpstr>Mezinárodní spolupráce   </vt:lpstr>
      <vt:lpstr>PowerPoint Presentation</vt:lpstr>
      <vt:lpstr>Finance – jsou nezbytně nutné?</vt:lpstr>
      <vt:lpstr>CEITEC NANO výzkumná infrastruktura                         (VUT Brno + Masarykova Univerzita) </vt:lpstr>
      <vt:lpstr>CEITEC VUT – Fakta &amp; čísla</vt:lpstr>
      <vt:lpstr>PowerPoint Presentation</vt:lpstr>
      <vt:lpstr>PowerPoint Presentation</vt:lpstr>
      <vt:lpstr>Atraktivní výzkumné oblasti pokročilých materiálů a nanotechnologií v CEITEC </vt:lpstr>
      <vt:lpstr>PowerPoint Presentation</vt:lpstr>
      <vt:lpstr>What is CEITEC?</vt:lpstr>
      <vt:lpstr>Research Programmes at CEITEC</vt:lpstr>
      <vt:lpstr>Research Profile of RP1 – Adv. Nano&amp;Micro</vt:lpstr>
      <vt:lpstr>Surface and Nanostructure Group at CEITEC BUT:  </vt:lpstr>
      <vt:lpstr>Research group profile – sub-groups</vt:lpstr>
      <vt:lpstr>Lycurgus Cup illuminated from within</vt:lpstr>
      <vt:lpstr>What is the origin of the color?  Answer: ``surface plasmons’’ </vt:lpstr>
      <vt:lpstr>Aplikace: Metamateriály (plasmonické zonální čočky)</vt:lpstr>
      <vt:lpstr>Kvantové tečky</vt:lpstr>
      <vt:lpstr>Fulleren &amp; Nanotubes</vt:lpstr>
      <vt:lpstr>PowerPoint Presentation</vt:lpstr>
      <vt:lpstr>Substrát</vt:lpstr>
      <vt:lpstr>PowerPoint Presentation</vt:lpstr>
      <vt:lpstr>PowerPoint Presentation</vt:lpstr>
      <vt:lpstr>PowerPoint Presentation</vt:lpstr>
      <vt:lpstr>PowerPoint Presentation</vt:lpstr>
      <vt:lpstr>Iontová litografie fokusovaným iontovým svazkem (FIB)</vt:lpstr>
      <vt:lpstr>PowerPoint Presentation</vt:lpstr>
      <vt:lpstr> Examples of the Developed Equipment </vt:lpstr>
      <vt:lpstr>PowerPoint Presentation</vt:lpstr>
      <vt:lpstr>IPE BUT/CEITEC BUT- surface &amp; nanostructure group</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sikola</cp:lastModifiedBy>
  <cp:revision>114</cp:revision>
  <cp:lastPrinted>2012-03-14T13:54:52Z</cp:lastPrinted>
  <dcterms:created xsi:type="dcterms:W3CDTF">2019-06-01T19:31:22Z</dcterms:created>
  <dcterms:modified xsi:type="dcterms:W3CDTF">2019-08-20T04:20:44Z</dcterms:modified>
</cp:coreProperties>
</file>