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4" r:id="rId3"/>
    <p:sldId id="303" r:id="rId4"/>
    <p:sldId id="361" r:id="rId5"/>
    <p:sldId id="574" r:id="rId6"/>
    <p:sldId id="532" r:id="rId7"/>
    <p:sldId id="610" r:id="rId8"/>
    <p:sldId id="611" r:id="rId9"/>
    <p:sldId id="334" r:id="rId10"/>
    <p:sldId id="615" r:id="rId11"/>
    <p:sldId id="666" r:id="rId12"/>
    <p:sldId id="257" r:id="rId13"/>
    <p:sldId id="667" r:id="rId14"/>
    <p:sldId id="612" r:id="rId15"/>
    <p:sldId id="656" r:id="rId16"/>
    <p:sldId id="657" r:id="rId17"/>
    <p:sldId id="665" r:id="rId18"/>
    <p:sldId id="515" r:id="rId19"/>
    <p:sldId id="320" r:id="rId20"/>
    <p:sldId id="643" r:id="rId21"/>
    <p:sldId id="659" r:id="rId22"/>
    <p:sldId id="660" r:id="rId23"/>
    <p:sldId id="661" r:id="rId24"/>
    <p:sldId id="662" r:id="rId25"/>
    <p:sldId id="617" r:id="rId26"/>
    <p:sldId id="658" r:id="rId27"/>
    <p:sldId id="258" r:id="rId28"/>
    <p:sldId id="321" r:id="rId29"/>
    <p:sldId id="614" r:id="rId30"/>
    <p:sldId id="260" r:id="rId31"/>
    <p:sldId id="264" r:id="rId32"/>
    <p:sldId id="323" r:id="rId33"/>
    <p:sldId id="261" r:id="rId34"/>
    <p:sldId id="262" r:id="rId35"/>
    <p:sldId id="265" r:id="rId36"/>
    <p:sldId id="263" r:id="rId37"/>
    <p:sldId id="267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35" autoAdjust="0"/>
    <p:restoredTop sz="86455" autoAdjust="0"/>
  </p:normalViewPr>
  <p:slideViewPr>
    <p:cSldViewPr snapToGrid="0">
      <p:cViewPr>
        <p:scale>
          <a:sx n="62" d="100"/>
          <a:sy n="62" d="100"/>
        </p:scale>
        <p:origin x="82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Georgia" panose="02040502050405020303" pitchFamily="18" charset="0"/>
              </a:rPr>
              <a:t>Počet soukromých základních škol v ČR</a:t>
            </a:r>
          </a:p>
        </c:rich>
      </c:tx>
      <c:layout>
        <c:manualLayout>
          <c:xMode val="edge"/>
          <c:yMode val="edge"/>
          <c:x val="0.13876289986912399"/>
          <c:y val="9.23076923076923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74</c:v>
                </c:pt>
                <c:pt idx="1">
                  <c:v>78</c:v>
                </c:pt>
                <c:pt idx="2">
                  <c:v>84</c:v>
                </c:pt>
                <c:pt idx="3">
                  <c:v>99</c:v>
                </c:pt>
                <c:pt idx="4">
                  <c:v>118</c:v>
                </c:pt>
                <c:pt idx="5">
                  <c:v>137</c:v>
                </c:pt>
                <c:pt idx="6">
                  <c:v>173</c:v>
                </c:pt>
                <c:pt idx="7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1-41BA-A4FA-7CF92027A06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9AB1-41BA-A4FA-7CF92027A06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9AB1-41BA-A4FA-7CF92027A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6305088"/>
        <c:axId val="456305416"/>
        <c:axId val="0"/>
      </c:bar3DChart>
      <c:catAx>
        <c:axId val="45630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305416"/>
        <c:crosses val="autoZero"/>
        <c:auto val="1"/>
        <c:lblAlgn val="ctr"/>
        <c:lblOffset val="100"/>
        <c:noMultiLvlLbl val="0"/>
      </c:catAx>
      <c:valAx>
        <c:axId val="45630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630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>
                <a:latin typeface="Georgia" panose="02040502050405020303" pitchFamily="18" charset="0"/>
              </a:rPr>
              <a:t>Roční </a:t>
            </a:r>
            <a:r>
              <a:rPr lang="cs-CZ" sz="2000" dirty="0">
                <a:effectLst/>
              </a:rPr>
              <a:t>školné</a:t>
            </a:r>
            <a:endParaRPr lang="en-US" dirty="0"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30546400703879584"/>
          <c:y val="2.6990541834064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Školné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EC-4485-BD9D-426E8EEEF9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C-4485-BD9D-426E8EEEF9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EC-4485-BD9D-426E8EEEF9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EC-4485-BD9D-426E8EEEF9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do 25</c:v>
                </c:pt>
                <c:pt idx="1">
                  <c:v> 25-50</c:v>
                </c:pt>
                <c:pt idx="2">
                  <c:v>50-100</c:v>
                </c:pt>
                <c:pt idx="3">
                  <c:v>nad 100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58</c:v>
                </c:pt>
                <c:pt idx="1">
                  <c:v>27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4-4746-804F-4832F2A67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Georgia" panose="02040502050405020303" pitchFamily="18" charset="0"/>
              </a:rPr>
              <a:t>Počty dětí v domácím vzdělávání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38480778138027"/>
          <c:y val="0.19245405847339681"/>
          <c:w val="0.76960592952765239"/>
          <c:h val="0.718618044380802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2001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481</c:v>
                </c:pt>
                <c:pt idx="1">
                  <c:v>553</c:v>
                </c:pt>
                <c:pt idx="2">
                  <c:v>629</c:v>
                </c:pt>
                <c:pt idx="3">
                  <c:v>832</c:v>
                </c:pt>
                <c:pt idx="4">
                  <c:v>1038</c:v>
                </c:pt>
                <c:pt idx="5">
                  <c:v>2067</c:v>
                </c:pt>
                <c:pt idx="6">
                  <c:v>2339</c:v>
                </c:pt>
                <c:pt idx="7">
                  <c:v>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9-4145-8BF9-E01EEE1D7B4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2001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EBA9-4145-8BF9-E01EEE1D7B4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2001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List1!$D$2:$D$9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EBA9-4145-8BF9-E01EEE1D7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454237360"/>
        <c:axId val="454237688"/>
        <c:axId val="0"/>
      </c:bar3DChart>
      <c:catAx>
        <c:axId val="45423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237688"/>
        <c:crosses val="autoZero"/>
        <c:auto val="1"/>
        <c:lblAlgn val="ctr"/>
        <c:lblOffset val="100"/>
        <c:noMultiLvlLbl val="0"/>
      </c:catAx>
      <c:valAx>
        <c:axId val="45423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23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E15F-EBE0-42E2-886E-9F0F01F0B57D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9C25E-738B-4E99-91B2-4B96CA2DC6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48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3895D3-760D-4C77-9543-A09149D670C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15374" y="9374300"/>
            <a:ext cx="2912594" cy="486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D6CE72-1BE0-4B29-8E66-82A284FB7453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15374" y="9374301"/>
            <a:ext cx="2917271" cy="491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52AAB2-E712-437A-9BBD-64BEEAA5E32A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1122627" y="740212"/>
            <a:ext cx="4490509" cy="37010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/>
          </p:nvPr>
        </p:nvSpPr>
        <p:spPr>
          <a:xfrm>
            <a:off x="673576" y="4688007"/>
            <a:ext cx="5382374" cy="4434416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4E96F1-6117-44D5-A2A2-54265DDA8876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D481F6-6275-4F9A-8BEC-FEA40F97AC1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15374" y="9374300"/>
            <a:ext cx="2912594" cy="486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F865BF-30AB-4AA9-AA8E-0CCDB00EC6A2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15374" y="9374301"/>
            <a:ext cx="2917271" cy="491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F82693-D6D8-453B-B2AF-B2F46C71B45C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122627" y="740212"/>
            <a:ext cx="4490509" cy="37010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/>
          </p:nvPr>
        </p:nvSpPr>
        <p:spPr>
          <a:xfrm>
            <a:off x="673576" y="4688007"/>
            <a:ext cx="5382374" cy="4434416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9F1E15-15F2-49D5-AF05-464A4995F68D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025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375" y="750888"/>
            <a:ext cx="6577013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87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9C25E-738B-4E99-91B2-4B96CA2DC64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32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ovéPole 2"/>
          <p:cNvSpPr txBox="1"/>
          <p:nvPr/>
        </p:nvSpPr>
        <p:spPr>
          <a:xfrm>
            <a:off x="685177" y="4343322"/>
            <a:ext cx="5486962" cy="411518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41030" rIns="78903" bIns="4103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hangingPunct="0"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cs-CZ" sz="11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promýšlejí </a:t>
            </a:r>
            <a:r>
              <a:rPr lang="cs-CZ" dirty="0" err="1"/>
              <a:t>krit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9C25E-738B-4E99-91B2-4B96CA2DC64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9A564-14E3-4E9B-9670-F21B837A5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D06A3C-1B3A-461F-BB5C-51DD15E75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361851-3B01-4ED7-BD09-8F61F013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C617E0-72A9-4369-B375-7C38EF33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BF9330-051B-493F-BA19-095FEC2B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5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94204-55C3-4954-9017-D62A7E93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D6E862-6D79-4566-AAA6-5F7E3B6F0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5CFDEA-0EE3-4663-902E-4A580D92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67FE54-8DFF-4C93-9A55-F345740B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17520A-7BCC-4454-AFAB-E8AD7D22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8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4744D8-C465-4983-9580-A969E990C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B24AD0-3904-4C69-A396-2819E8720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0B6C39-E67B-4A35-B6DB-706D0EEF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526916-D6F3-4D95-8D68-5E478AAE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ED4D98-4FA8-4120-A423-768B83D1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0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E1B4E-260A-4DB4-9544-15B3BB11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F15D80-1AB6-445A-A846-1E81020E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6E376-C1AC-463A-926F-6B55E92A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8375F-4D61-467D-9B8F-96975730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50FD7E-A619-4B25-8556-31AD51C9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0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8389D-06D7-4C56-A530-A6038DC4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97375B0-A431-4CA9-B986-B3009F35D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56757F-24AB-4D71-8328-84C0321C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6935F-96A6-44A2-96BE-61A75A93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3AEE7-F5B1-4118-8343-60044BE7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2404-D1AD-4299-AA5A-3F48EB0F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CB625A-04C4-4686-8C10-698177697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A5558C-A7CB-4AC0-9873-02A88227C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9A8B95-13A1-4E36-8E6A-D1582DC9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45165-545A-481D-B659-7C910BDE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79708C-C0E8-4865-9259-2EA32E79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19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3D68C-CCCC-4CB1-BD5A-7ED49AAA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B384CF-55CC-4EE3-A2D1-2092E2CC0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3036B79-99D6-4471-BB64-C808976AC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D02ED93-59FA-40A1-B05E-C8F1FC0F1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0C42BB2-DBF6-40E2-9B6F-A8ECD4E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B11245-FEE9-4AB6-90E1-61AB8D72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9820F9-6839-49A3-98C9-C4DE1CF5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799A83-3E01-4136-8341-296CEF08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23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9190B-CF3E-4429-B61E-C4769E5F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8384D7-885A-4DCF-A313-F0B8972B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44F618-5E42-4179-BEAD-BE5DF94C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458079-2939-4E05-86B8-C48EE6AA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16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200D72-9C44-45EE-8813-09862120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FA0E3F-C38B-47E5-8F52-6CD60C4A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B6DBB-0457-4F0B-BA33-15829F9A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86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2B765-4F99-49BF-8186-9474225F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66534B-E6C1-401F-A4B0-04C37C423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61E4852-8975-4788-A207-1A149A8B7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BB4760-D919-473F-96FB-70F4DCF5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7B5F87-F5A8-4CF6-811F-1CC0767E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C544EF-EA3F-4848-BFFA-8C60D57C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5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464BA-88D1-4D78-A014-866D3EF1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DADB2F-1801-4613-BF10-281AAD73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4B87680-C5B3-4A2C-8701-02434F847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1608BB-60B3-48EF-8943-FEB9D9E4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DA7CD3-5313-49A5-BD2A-2E98155A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973893-3695-4A95-BD8C-D41642F8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51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AC4B1C-A1C2-4A22-840A-25D88E0E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A73036-CE6F-4D95-AC59-3E11E9CC1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7D3C9E-B026-4EF3-A08E-A63610AF0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2505-82D7-4585-9AD0-60DF3232E9E9}" type="datetimeFigureOut">
              <a:rPr lang="cs-CZ" smtClean="0"/>
              <a:t>20.8.2019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C5DF0D-1627-429E-92B6-D97DEBCE2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E07727-BBD9-4087-8DEB-2F6533506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F6AD-98E2-4323-A1CA-5649D890F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55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image" Target="../media/image12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495E1-FD34-4681-9943-44F993F6B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719"/>
            <a:ext cx="9144000" cy="1089479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70C0"/>
                </a:solidFill>
                <a:latin typeface="Georgia" panose="02040502050405020303" pitchFamily="18" charset="0"/>
              </a:rPr>
              <a:t>Vzdělání a dnešek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04A984-B2AE-489C-A1D1-436ED1925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1995"/>
            <a:ext cx="9144000" cy="1243393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           RNDr. Dag Hrubý, M. M.		                                                          	</a:t>
            </a:r>
            <a:r>
              <a:rPr lang="cs-CZ" sz="1800" dirty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  PřF UP Olomouc  					  	edukátor transmisivní industriální školy                 		     řešitel grantu: UMMPRTLPSZT 	</a:t>
            </a:r>
            <a:endParaRPr lang="cs-CZ" sz="1800" dirty="0">
              <a:latin typeface="Georgia" panose="02040502050405020303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478639-2409-416A-B924-273A3DE94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11" y="4637389"/>
            <a:ext cx="941364" cy="96489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C71C29B-519A-4390-8936-0B49F9F2C09E}"/>
              </a:ext>
            </a:extLst>
          </p:cNvPr>
          <p:cNvSpPr/>
          <p:nvPr/>
        </p:nvSpPr>
        <p:spPr>
          <a:xfrm>
            <a:off x="2956816" y="13775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latin typeface="Georgia" pitchFamily="18" charset="0"/>
              </a:rPr>
              <a:t>XIX. seminář o filosofických otázkách matematiky a fyziky </a:t>
            </a:r>
          </a:p>
          <a:p>
            <a:pPr algn="ctr"/>
            <a:r>
              <a:rPr lang="cs-CZ" sz="1400" dirty="0">
                <a:latin typeface="Georgia" pitchFamily="18" charset="0"/>
              </a:rPr>
              <a:t>Velké Meziříčí 19. – 22. 8. 2019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6EE085-A341-4744-9E4D-1EE6E29D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085" y="2140785"/>
            <a:ext cx="2956816" cy="9327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20C533-39FD-4497-826C-956039E5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464" y="4403240"/>
            <a:ext cx="3328299" cy="10894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E5D27A2-CABE-4AAB-B6D6-E84284224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464" y="2140784"/>
            <a:ext cx="1414125" cy="21548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1DFB158-036D-4B25-BA59-69727F9F5F3D}"/>
              </a:ext>
            </a:extLst>
          </p:cNvPr>
          <p:cNvSpPr txBox="1"/>
          <p:nvPr/>
        </p:nvSpPr>
        <p:spPr>
          <a:xfrm>
            <a:off x="2441741" y="4403240"/>
            <a:ext cx="102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53159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1FC03-E41F-4965-B371-0BF87622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Co mne zaujalo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7B294-8428-4830-8C5D-52C8EE1B7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200" dirty="0">
                <a:latin typeface="Georgia" panose="02040502050405020303" pitchFamily="18" charset="0"/>
              </a:rPr>
              <a:t>Robert Rác, sekretář velmistra řádu německých rytířů pro Čechy, Moravu a Slezsko, však pro Lidové noviny v roce 2010 uvedl, že Žižka bojoval v barvách řádu. Podle něj: „Čeští šlechtici v bitvě u Grunwaldu stáli na straně řádu. Stejně jako Jan Žižka, který byl v té době nájemním žoldnéřem řádu německých rytířů. Existují o tom v našich i polských archivech písemné dokumenty.“</a:t>
            </a:r>
            <a:endParaRPr lang="cs-CZ" sz="1200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Obrázek 4" descr="Obsah obrázku strom, exteriér, rostlina&#10;&#10;Popis byl vytvořen automaticky">
            <a:extLst>
              <a:ext uri="{FF2B5EF4-FFF2-40B4-BE49-F238E27FC236}">
                <a16:creationId xmlns:a16="http://schemas.microsoft.com/office/drawing/2014/main" id="{93ABFEF4-6D9E-49B6-9B0A-2B470DC1D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5433"/>
            <a:ext cx="3232835" cy="2316865"/>
          </a:xfrm>
          <a:prstGeom prst="rect">
            <a:avLst/>
          </a:prstGeom>
        </p:spPr>
      </p:pic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E690C3F3-32BF-422A-93DE-61F687CF3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6" y="2705433"/>
            <a:ext cx="2925893" cy="3719689"/>
          </a:xfrm>
          <a:prstGeom prst="rect">
            <a:avLst/>
          </a:prstGeom>
        </p:spPr>
      </p:pic>
      <p:pic>
        <p:nvPicPr>
          <p:cNvPr id="9" name="Obrázek 8" descr="Obsah obrázku text, kniha&#10;&#10;Popis byl vytvořen automaticky">
            <a:extLst>
              <a:ext uri="{FF2B5EF4-FFF2-40B4-BE49-F238E27FC236}">
                <a16:creationId xmlns:a16="http://schemas.microsoft.com/office/drawing/2014/main" id="{CA328079-7EE9-4079-96F4-408933018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59" y="2705433"/>
            <a:ext cx="3440171" cy="258012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C431A3-1B50-4279-A28E-D26F9D7080AC}"/>
              </a:ext>
            </a:extLst>
          </p:cNvPr>
          <p:cNvSpPr txBox="1"/>
          <p:nvPr/>
        </p:nvSpPr>
        <p:spPr>
          <a:xfrm>
            <a:off x="1459234" y="5368824"/>
            <a:ext cx="1334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  <a:latin typeface="Georgia" panose="02040502050405020303" pitchFamily="18" charset="0"/>
              </a:rPr>
              <a:t>1410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D0F44E-52EC-47CA-99E2-5FDE345DEB84}"/>
              </a:ext>
            </a:extLst>
          </p:cNvPr>
          <p:cNvSpPr txBox="1"/>
          <p:nvPr/>
        </p:nvSpPr>
        <p:spPr>
          <a:xfrm>
            <a:off x="7841063" y="5615045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Georgia" panose="02040502050405020303" pitchFamily="18" charset="0"/>
              </a:rPr>
              <a:t>Bitva u Grunwaldu</a:t>
            </a:r>
          </a:p>
        </p:txBody>
      </p:sp>
    </p:spTree>
    <p:extLst>
      <p:ext uri="{BB962C8B-B14F-4D97-AF65-F5344CB8AC3E}">
        <p14:creationId xmlns:p14="http://schemas.microsoft.com/office/powerpoint/2010/main" val="45336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DFE31-79E6-4AE6-AA42-4C2EEC01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Co je nového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98493-660E-4531-8828-E116953D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029"/>
            <a:ext cx="10925710" cy="5119705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Georgia" panose="02040502050405020303" pitchFamily="18" charset="0"/>
              </a:rPr>
              <a:t>MŠMT důrazně nesouhlasí s hlavními závěry zprávy NKÚ k digitálnímu vzdělávání.</a:t>
            </a:r>
          </a:p>
          <a:p>
            <a:r>
              <a:rPr lang="cs-CZ" sz="1600" dirty="0">
                <a:latin typeface="Georgia" panose="02040502050405020303" pitchFamily="18" charset="0"/>
              </a:rPr>
              <a:t>Experti zahájili práci na přípravě strategie vzdělávací politiky ČR do roku 203é </a:t>
            </a:r>
            <a:r>
              <a:rPr lang="cs-CZ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(Strategie 2030+).</a:t>
            </a:r>
          </a:p>
          <a:p>
            <a:pPr marL="0" indent="0" defTabSz="360000">
              <a:buNone/>
            </a:pPr>
            <a:r>
              <a:rPr lang="cs-CZ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    </a:t>
            </a:r>
            <a:r>
              <a:rPr lang="cs-CZ" sz="1600" i="1" dirty="0">
                <a:latin typeface="Georgia" panose="02040502050405020303" pitchFamily="18" charset="0"/>
              </a:rPr>
              <a:t>(Arnošt Veselý, FSV UK, Iva Stuchlíková, PedF JU, Daniel Prokop, FSV UK, Stanislav Štech, PedF UK,</a:t>
            </a:r>
          </a:p>
          <a:p>
            <a:pPr marL="0" indent="0" defTabSz="360000">
              <a:buNone/>
            </a:pPr>
            <a:r>
              <a:rPr lang="cs-CZ" sz="1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</a:t>
            </a:r>
            <a:r>
              <a:rPr lang="cs-CZ" sz="1600" i="1" dirty="0">
                <a:latin typeface="Georgia" panose="02040502050405020303" pitchFamily="18" charset="0"/>
              </a:rPr>
              <a:t>Radko Sáblík, Smíchovská SPŠ, Milena Jabůrková, Svaz průmyslu a dopravy ČR, Milan Pospíšil, VŠCHT Praha,</a:t>
            </a:r>
          </a:p>
          <a:p>
            <a:pPr marL="0" indent="0" defTabSz="360000">
              <a:buNone/>
            </a:pPr>
            <a:r>
              <a:rPr lang="cs-CZ" sz="1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</a:t>
            </a:r>
            <a:r>
              <a:rPr lang="cs-CZ" sz="1600" i="1" dirty="0">
                <a:latin typeface="Georgia" panose="02040502050405020303" pitchFamily="18" charset="0"/>
              </a:rPr>
              <a:t>Jakub Fischer, FIS VŠE Praha)</a:t>
            </a:r>
            <a:r>
              <a:rPr lang="cs-CZ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	</a:t>
            </a:r>
          </a:p>
          <a:p>
            <a:pPr defTabSz="360000"/>
            <a:r>
              <a:rPr lang="cs-CZ" sz="1600" dirty="0">
                <a:latin typeface="Georgia" panose="02040502050405020303" pitchFamily="18" charset="0"/>
              </a:rPr>
              <a:t>… zákon ukládá rodičům dbát o rozvoj dětí včetně školní docházky, ale učitele nelze za špatné vzdělávání postihnout</a:t>
            </a:r>
            <a:endParaRPr lang="cs-CZ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cs-CZ" sz="1600" dirty="0">
                <a:latin typeface="Georgia" panose="02040502050405020303" pitchFamily="18" charset="0"/>
              </a:rPr>
              <a:t>Práce na revizích RVP se přerušují.				                                               (B. Kartous, LN 8. 8.)</a:t>
            </a:r>
          </a:p>
          <a:p>
            <a:r>
              <a:rPr lang="cs-CZ" sz="1600" dirty="0">
                <a:latin typeface="Georgia" panose="02040502050405020303" pitchFamily="18" charset="0"/>
              </a:rPr>
              <a:t>MŠMT sníží počet svých organizací a od 1. ledna 2020 sloučí Národní ústav pro vzdělávání (NÚV) s Národním institutem pro další vzdělávání (NIDV). Oficiálními důvody jsou úsporná opatření vlády a to, že se činnosti obou ústavů částečně překrývají. Nástupnická organizace bude mít název NIDV+. MŠMT uvažuje také o rušení míst v Národní technické knihovně (NTK) a Národním pedagogickém muzeu a knihovně J. A. Komenského.</a:t>
            </a:r>
          </a:p>
          <a:p>
            <a:r>
              <a:rPr lang="cs-CZ" sz="1600" dirty="0">
                <a:latin typeface="Georgia" panose="02040502050405020303" pitchFamily="18" charset="0"/>
              </a:rPr>
              <a:t>Úloha č. 11, MZ, Cermat, O. Botlík, E. Fuchs, J. Kubát, B, Kartous, V. Chvátal.   </a:t>
            </a:r>
          </a:p>
          <a:p>
            <a:endParaRPr lang="cs-CZ" sz="1600" dirty="0">
              <a:latin typeface="Georgia" panose="02040502050405020303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3BC375-89B2-4004-9740-AEE78487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18" y="5256739"/>
            <a:ext cx="740543" cy="886878"/>
          </a:xfrm>
          <a:prstGeom prst="rect">
            <a:avLst/>
          </a:prstGeom>
        </p:spPr>
      </p:pic>
      <p:pic>
        <p:nvPicPr>
          <p:cNvPr id="6" name="Obrázek 5" descr="Obsah obrázku muž, osoba, vázanka, brýle&#10;&#10;Popis byl vytvořen automaticky">
            <a:extLst>
              <a:ext uri="{FF2B5EF4-FFF2-40B4-BE49-F238E27FC236}">
                <a16:creationId xmlns:a16="http://schemas.microsoft.com/office/drawing/2014/main" id="{D8D915DF-647A-49AD-A980-C75D1F7C5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89" y="5256739"/>
            <a:ext cx="595568" cy="886878"/>
          </a:xfrm>
          <a:prstGeom prst="rect">
            <a:avLst/>
          </a:prstGeom>
        </p:spPr>
      </p:pic>
      <p:pic>
        <p:nvPicPr>
          <p:cNvPr id="8" name="Obrázek 7" descr="Obsah obrázku muž, osoba, zeď, vázanka&#10;&#10;Popis byl vytvořen automaticky">
            <a:extLst>
              <a:ext uri="{FF2B5EF4-FFF2-40B4-BE49-F238E27FC236}">
                <a16:creationId xmlns:a16="http://schemas.microsoft.com/office/drawing/2014/main" id="{EB54B92A-405C-43F5-8BF6-19353ADD5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92" y="5256739"/>
            <a:ext cx="627790" cy="88687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2D8DBA-1F96-493C-B820-5FF5DBAA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794" y="5256739"/>
            <a:ext cx="886878" cy="8868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E7DE3AD-1173-44D2-85D2-87C1015D2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984" y="5264711"/>
            <a:ext cx="627790" cy="8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8B71A-7A06-4D67-924C-55D15330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4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Georgia" panose="02040502050405020303" pitchFamily="18" charset="0"/>
              </a:rPr>
              <a:t>Moderní, postmoderní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5738AF-3649-4445-984D-D15AA501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67"/>
            <a:ext cx="10515600" cy="46579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Současná společnost </a:t>
            </a:r>
            <a:r>
              <a:rPr lang="cs-CZ" sz="2200" dirty="0">
                <a:solidFill>
                  <a:srgbClr val="0070C0"/>
                </a:solidFill>
                <a:latin typeface="Georgia" panose="02040502050405020303" pitchFamily="18" charset="0"/>
              </a:rPr>
              <a:t>(od druhé poloviny 20. století)</a:t>
            </a:r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		</a:t>
            </a:r>
          </a:p>
          <a:p>
            <a:r>
              <a:rPr lang="cs-CZ" dirty="0">
                <a:latin typeface="Georgia" panose="02040502050405020303" pitchFamily="18" charset="0"/>
              </a:rPr>
              <a:t>Společnost vědění</a:t>
            </a:r>
          </a:p>
          <a:p>
            <a:r>
              <a:rPr lang="cs-CZ" dirty="0">
                <a:latin typeface="Georgia" panose="02040502050405020303" pitchFamily="18" charset="0"/>
              </a:rPr>
              <a:t>Učící se společnost</a:t>
            </a:r>
          </a:p>
          <a:p>
            <a:r>
              <a:rPr lang="cs-CZ" dirty="0">
                <a:latin typeface="Georgia" panose="02040502050405020303" pitchFamily="18" charset="0"/>
              </a:rPr>
              <a:t>Postindustriální společnost			</a:t>
            </a:r>
          </a:p>
          <a:p>
            <a:r>
              <a:rPr lang="cs-CZ" dirty="0">
                <a:latin typeface="Georgia" panose="02040502050405020303" pitchFamily="18" charset="0"/>
              </a:rPr>
              <a:t>Postmateriální společnost</a:t>
            </a:r>
          </a:p>
          <a:p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Postmoderní společnost</a:t>
            </a:r>
          </a:p>
          <a:p>
            <a:r>
              <a:rPr lang="cs-CZ" dirty="0">
                <a:latin typeface="Georgia" panose="02040502050405020303" pitchFamily="18" charset="0"/>
              </a:rPr>
              <a:t>Globální společnost</a:t>
            </a:r>
          </a:p>
          <a:p>
            <a:r>
              <a:rPr lang="cs-CZ" dirty="0">
                <a:latin typeface="Georgia" panose="02040502050405020303" pitchFamily="18" charset="0"/>
              </a:rPr>
              <a:t>Informační společnost</a:t>
            </a:r>
          </a:p>
          <a:p>
            <a:r>
              <a:rPr lang="cs-CZ" dirty="0">
                <a:latin typeface="Georgia" panose="02040502050405020303" pitchFamily="18" charset="0"/>
              </a:rPr>
              <a:t>Multikulturní společnost</a:t>
            </a:r>
          </a:p>
          <a:p>
            <a:r>
              <a:rPr lang="cs-CZ" dirty="0">
                <a:latin typeface="Georgia" panose="02040502050405020303" pitchFamily="18" charset="0"/>
              </a:rPr>
              <a:t>Individualizovaná společnost</a:t>
            </a:r>
          </a:p>
          <a:p>
            <a:r>
              <a:rPr lang="cs-CZ" dirty="0">
                <a:latin typeface="Georgia" panose="02040502050405020303" pitchFamily="18" charset="0"/>
              </a:rPr>
              <a:t>Konzumní společnost</a:t>
            </a:r>
          </a:p>
          <a:p>
            <a:r>
              <a:rPr lang="cs-CZ" dirty="0">
                <a:latin typeface="Georgia" panose="02040502050405020303" pitchFamily="18" charset="0"/>
              </a:rPr>
              <a:t>Vědeckotechnický věk</a:t>
            </a:r>
          </a:p>
          <a:p>
            <a:r>
              <a:rPr lang="cs-CZ" dirty="0">
                <a:latin typeface="Georgia" panose="02040502050405020303" pitchFamily="18" charset="0"/>
              </a:rPr>
              <a:t>Světověk</a:t>
            </a:r>
          </a:p>
          <a:p>
            <a:endParaRPr lang="cs-CZ" dirty="0">
              <a:latin typeface="Georgia" panose="02040502050405020303" pitchFamily="18" charset="0"/>
            </a:endParaRPr>
          </a:p>
          <a:p>
            <a:endParaRPr lang="cs-CZ" dirty="0">
              <a:latin typeface="Georgia" panose="02040502050405020303" pitchFamily="18" charset="0"/>
            </a:endParaRPr>
          </a:p>
          <a:p>
            <a:endParaRPr lang="cs-CZ" dirty="0">
              <a:latin typeface="Georgia" panose="02040502050405020303" pitchFamily="18" charset="0"/>
            </a:endParaRPr>
          </a:p>
          <a:p>
            <a:endParaRPr lang="cs-CZ" dirty="0">
              <a:latin typeface="Georgia" panose="02040502050405020303" pitchFamily="18" charset="0"/>
            </a:endParaRP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BCA976-BED8-4D7E-BDC3-8C8D575C61BC}"/>
              </a:ext>
            </a:extLst>
          </p:cNvPr>
          <p:cNvSpPr txBox="1"/>
          <p:nvPr/>
        </p:nvSpPr>
        <p:spPr>
          <a:xfrm>
            <a:off x="4558408" y="2122876"/>
            <a:ext cx="88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7997CA-4B0E-43E4-9FA2-E7329A2CE1D1}"/>
              </a:ext>
            </a:extLst>
          </p:cNvPr>
          <p:cNvSpPr txBox="1"/>
          <p:nvPr/>
        </p:nvSpPr>
        <p:spPr>
          <a:xfrm rot="10800000" flipV="1">
            <a:off x="6037423" y="1948783"/>
            <a:ext cx="5492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Georgia" panose="02040502050405020303" pitchFamily="18" charset="0"/>
              </a:rPr>
              <a:t>Vědotechnika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součást osudu evropského lidstva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nový typ vědění, který každodenní provoz poměřuje kritériem užitečnosti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věda bez možnosti technických aplikací se zdá být zbytečným plýtváním času a energií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takový luxus současná společnost nehodlá podporovat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rodí se nový typ </a:t>
            </a:r>
            <a:r>
              <a:rPr lang="cs-CZ" sz="1400" i="1" dirty="0">
                <a:latin typeface="Georgia" panose="02040502050405020303" pitchFamily="18" charset="0"/>
              </a:rPr>
              <a:t>homo</a:t>
            </a:r>
            <a:r>
              <a:rPr lang="cs-CZ" sz="1400" dirty="0">
                <a:latin typeface="Georgia" panose="02040502050405020303" pitchFamily="18" charset="0"/>
              </a:rPr>
              <a:t> </a:t>
            </a:r>
            <a:r>
              <a:rPr lang="cs-CZ" sz="1400" i="1" dirty="0">
                <a:latin typeface="Georgia" panose="02040502050405020303" pitchFamily="18" charset="0"/>
              </a:rPr>
              <a:t>instituta et ordinationes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praxe je adorována s nebývalou silou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klíčová jsou fakta a metody jejich zpracování</a:t>
            </a:r>
          </a:p>
          <a:p>
            <a:endParaRPr lang="cs-CZ" sz="1400" dirty="0">
              <a:latin typeface="Georgia" panose="02040502050405020303" pitchFamily="18" charset="0"/>
            </a:endParaRPr>
          </a:p>
          <a:p>
            <a:r>
              <a:rPr lang="cs-CZ" sz="1400" dirty="0">
                <a:latin typeface="Georgia" panose="02040502050405020303" pitchFamily="18" charset="0"/>
              </a:rPr>
              <a:t>Jaroslav Koťa, </a:t>
            </a:r>
            <a:r>
              <a:rPr lang="cs-CZ" sz="1400" i="1" dirty="0">
                <a:latin typeface="Georgia" panose="02040502050405020303" pitchFamily="18" charset="0"/>
              </a:rPr>
              <a:t>Pedagogická orientace</a:t>
            </a:r>
            <a:r>
              <a:rPr lang="cs-CZ" sz="1400" dirty="0">
                <a:latin typeface="Georgia" panose="02040502050405020303" pitchFamily="18" charset="0"/>
              </a:rPr>
              <a:t>, 22, 2012. </a:t>
            </a:r>
          </a:p>
        </p:txBody>
      </p:sp>
      <p:pic>
        <p:nvPicPr>
          <p:cNvPr id="6" name="Obrázek 5" descr="Obsah obrázku osoba, muž, zeď, oblek&#10;&#10;Popis byl vytvořen automaticky">
            <a:extLst>
              <a:ext uri="{FF2B5EF4-FFF2-40B4-BE49-F238E27FC236}">
                <a16:creationId xmlns:a16="http://schemas.microsoft.com/office/drawing/2014/main" id="{AA8CC76B-E09D-4127-B8C4-F970B2408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15938"/>
            <a:ext cx="1204902" cy="13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BCB99-A99E-4CE2-9789-611E7092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Proměny 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82F9F-7078-42B4-A4C8-F1684A3F8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05162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>
                <a:latin typeface="Georgia" panose="02040502050405020303" pitchFamily="18" charset="0"/>
              </a:rPr>
              <a:t>Tradiční škola je neefektivní, tradiční orientace na poznatky je „neužitečná“. Neoliberální škola chce, aby děti byly vybaveny využitelnými kompetencemi odpovídajícími jejich potřebám, zájmům a profesním plánům umožňujícím </a:t>
            </a:r>
            <a:r>
              <a:rPr lang="cs-CZ" sz="1600" dirty="0">
                <a:solidFill>
                  <a:srgbClr val="0070C0"/>
                </a:solidFill>
                <a:latin typeface="Georgia" panose="02040502050405020303" pitchFamily="18" charset="0"/>
              </a:rPr>
              <a:t>se začlenit a pružně pohybovat na trhu práce</a:t>
            </a:r>
            <a:r>
              <a:rPr lang="cs-CZ" sz="1600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cs-CZ" sz="1600" dirty="0">
                <a:latin typeface="Georgia" panose="02040502050405020303" pitchFamily="18" charset="0"/>
              </a:rPr>
              <a:t>Od školy jako supermarketu ke škole jako podniku.</a:t>
            </a:r>
          </a:p>
          <a:p>
            <a:pPr marL="0" indent="0">
              <a:buNone/>
            </a:pPr>
            <a:r>
              <a:rPr lang="cs-CZ" sz="2000" b="1" dirty="0">
                <a:latin typeface="Georgia" panose="02040502050405020303" pitchFamily="18" charset="0"/>
              </a:rPr>
              <a:t>Škola jako supermarket </a:t>
            </a:r>
            <a:r>
              <a:rPr lang="cs-CZ" sz="1600" dirty="0">
                <a:latin typeface="Georgia" panose="02040502050405020303" pitchFamily="18" charset="0"/>
              </a:rPr>
              <a:t>(80. léta USA)</a:t>
            </a:r>
          </a:p>
          <a:p>
            <a:pPr lvl="1"/>
            <a:r>
              <a:rPr lang="cs-CZ" sz="1600" dirty="0">
                <a:latin typeface="Georgia" panose="02040502050405020303" pitchFamily="18" charset="0"/>
              </a:rPr>
              <a:t>učitel jako diskrétní, příliš se nevměšující prodavač nabízející na míru šitou nabídku zboží žákovi</a:t>
            </a:r>
          </a:p>
          <a:p>
            <a:pPr lvl="1"/>
            <a:r>
              <a:rPr lang="cs-CZ" sz="1600" dirty="0">
                <a:latin typeface="Georgia" panose="02040502050405020303" pitchFamily="18" charset="0"/>
              </a:rPr>
              <a:t>školy se řídí poptávkou žáků a rodičů</a:t>
            </a:r>
          </a:p>
          <a:p>
            <a:pPr lvl="1"/>
            <a:r>
              <a:rPr lang="cs-CZ" sz="1600" dirty="0">
                <a:latin typeface="Georgia" panose="02040502050405020303" pitchFamily="18" charset="0"/>
              </a:rPr>
              <a:t>každý si musí najít své téma, aktivitu, svůj předmět</a:t>
            </a:r>
          </a:p>
          <a:p>
            <a:pPr marL="457200" lvl="1" indent="0">
              <a:buNone/>
            </a:pPr>
            <a:r>
              <a:rPr lang="cs-CZ" sz="1600" dirty="0">
                <a:latin typeface="Georgia" panose="02040502050405020303" pitchFamily="18" charset="0"/>
              </a:rPr>
              <a:t>Ukázalo se, že model supermarketu je zoufale neefektivní</a:t>
            </a:r>
          </a:p>
          <a:p>
            <a:pPr marL="0" lvl="1" indent="0">
              <a:buNone/>
            </a:pPr>
            <a:r>
              <a:rPr lang="cs-CZ" sz="2000" b="1" dirty="0">
                <a:latin typeface="Georgia" panose="02040502050405020303" pitchFamily="18" charset="0"/>
              </a:rPr>
              <a:t>Škola jako efektivní podnik</a:t>
            </a:r>
          </a:p>
          <a:p>
            <a:pPr marL="285750" lvl="1" indent="-285750"/>
            <a:r>
              <a:rPr lang="cs-CZ" sz="1600" dirty="0">
                <a:latin typeface="Georgia" panose="02040502050405020303" pitchFamily="18" charset="0"/>
              </a:rPr>
              <a:t>představy a požadavky podnikatelských svazů nabývají na nebývalém významu</a:t>
            </a:r>
          </a:p>
          <a:p>
            <a:pPr marL="285750" lvl="1" indent="-285750"/>
            <a:r>
              <a:rPr lang="cs-CZ" sz="1600" dirty="0">
                <a:latin typeface="Georgia" panose="02040502050405020303" pitchFamily="18" charset="0"/>
              </a:rPr>
              <a:t>školská politika se věnuje zejména měření, výstupům z učení, přidané hodnotě, testovým žebříčkům, statistikám</a:t>
            </a:r>
          </a:p>
          <a:p>
            <a:pPr marL="285750" lvl="1" indent="-285750"/>
            <a:r>
              <a:rPr lang="cs-CZ" sz="1600" dirty="0">
                <a:latin typeface="Georgia" panose="02040502050405020303" pitchFamily="18" charset="0"/>
              </a:rPr>
              <a:t>požadavek manažerského vedení škol (new public management-NPM)</a:t>
            </a:r>
          </a:p>
          <a:p>
            <a:pPr marL="285750" lvl="1" indent="-285750"/>
            <a:r>
              <a:rPr lang="cs-CZ" sz="1600" dirty="0">
                <a:latin typeface="Georgia" panose="02040502050405020303" pitchFamily="18" charset="0"/>
              </a:rPr>
              <a:t>škola ohrožena jako kulturní instituce</a:t>
            </a:r>
          </a:p>
          <a:p>
            <a:pPr marL="285750" lvl="1" indent="-285750"/>
            <a:r>
              <a:rPr lang="cs-CZ" sz="1600" dirty="0">
                <a:latin typeface="Georgia" panose="02040502050405020303" pitchFamily="18" charset="0"/>
              </a:rPr>
              <a:t>vnímání školy jako organizace produkující užitečné služby</a:t>
            </a:r>
          </a:p>
          <a:p>
            <a:pPr marL="285750" lvl="1" indent="-285750"/>
            <a:r>
              <a:rPr lang="cs-CZ" sz="1600" dirty="0">
                <a:latin typeface="Georgia" panose="02040502050405020303" pitchFamily="18" charset="0"/>
              </a:rPr>
              <a:t>kvalita školy se musí zjišťovat technikami skládání účtů (</a:t>
            </a:r>
            <a:r>
              <a:rPr lang="cs-CZ" sz="1600" dirty="0">
                <a:solidFill>
                  <a:srgbClr val="0070C0"/>
                </a:solidFill>
                <a:latin typeface="Georgia" panose="02040502050405020303" pitchFamily="18" charset="0"/>
              </a:rPr>
              <a:t>akontabilita</a:t>
            </a:r>
            <a:r>
              <a:rPr lang="cs-CZ" sz="1600" dirty="0">
                <a:latin typeface="Georgia" panose="02040502050405020303" pitchFamily="18" charset="0"/>
              </a:rPr>
              <a:t>) </a:t>
            </a:r>
            <a:r>
              <a:rPr lang="en-GB" sz="1600" dirty="0">
                <a:latin typeface="Georgia" panose="02040502050405020303" pitchFamily="18" charset="0"/>
              </a:rPr>
              <a:t>[podob</a:t>
            </a:r>
            <a:r>
              <a:rPr lang="cs-CZ" sz="1600" dirty="0">
                <a:latin typeface="Georgia" panose="02040502050405020303" pitchFamily="18" charset="0"/>
              </a:rPr>
              <a:t>ně jako kvalita hotelových služeb</a:t>
            </a:r>
            <a:r>
              <a:rPr lang="en-GB" sz="1600" dirty="0">
                <a:latin typeface="Georgia" panose="02040502050405020303" pitchFamily="18" charset="0"/>
              </a:rPr>
              <a:t>]</a:t>
            </a:r>
            <a:endParaRPr lang="cs-CZ" sz="1600" dirty="0">
              <a:latin typeface="Georgia" panose="02040502050405020303" pitchFamily="18" charset="0"/>
            </a:endParaRPr>
          </a:p>
          <a:p>
            <a:pPr lvl="2"/>
            <a:endParaRPr lang="cs-CZ" sz="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B4218-F102-4C85-8AE4-47A09656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Georgia" panose="02040502050405020303" pitchFamily="18" charset="0"/>
              </a:rPr>
              <a:t>Klíčové pojmy tzv. neoliberálního diskursu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99CBB-E565-42A1-B0E8-FF232AA89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Vědomostní společnost</a:t>
            </a:r>
          </a:p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Klíčové kompetence</a:t>
            </a:r>
          </a:p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Celoživotní vzdělávání</a:t>
            </a: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Tyto klíčové pojmy mají politický, </a:t>
            </a:r>
            <a:r>
              <a:rPr lang="cs-CZ" b="1" dirty="0">
                <a:latin typeface="Georgia" panose="02040502050405020303" pitchFamily="18" charset="0"/>
              </a:rPr>
              <a:t>nepedagogický </a:t>
            </a:r>
            <a:r>
              <a:rPr lang="cs-CZ" dirty="0">
                <a:latin typeface="Georgia" panose="02040502050405020303" pitchFamily="18" charset="0"/>
              </a:rPr>
              <a:t>původ.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4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2282" y="348830"/>
            <a:ext cx="7886700" cy="774734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Destrukce myšlení</a:t>
            </a:r>
            <a:endParaRPr lang="cs-CZ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440F815-574A-487D-B607-9D461AD4C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74" y="1164587"/>
            <a:ext cx="2583897" cy="4093589"/>
          </a:xfrm>
          <a:prstGeom prst="rect">
            <a:avLst/>
          </a:prstGeom>
        </p:spPr>
      </p:pic>
      <p:pic>
        <p:nvPicPr>
          <p:cNvPr id="13" name="Obrázek 12" descr="Obsah obrázku osoba, muž, vázanka, oblek&#10;&#10;Popis se vygeneroval automaticky.">
            <a:extLst>
              <a:ext uri="{FF2B5EF4-FFF2-40B4-BE49-F238E27FC236}">
                <a16:creationId xmlns:a16="http://schemas.microsoft.com/office/drawing/2014/main" id="{7C53755E-1BD6-47D9-AAAC-DA4636B69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35" y="1874168"/>
            <a:ext cx="2676346" cy="1877437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2C01507-EDF3-4B88-B869-616C8EA2CFD0}"/>
              </a:ext>
            </a:extLst>
          </p:cNvPr>
          <p:cNvSpPr txBox="1"/>
          <p:nvPr/>
        </p:nvSpPr>
        <p:spPr>
          <a:xfrm>
            <a:off x="4069159" y="1874167"/>
            <a:ext cx="35283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Alain Finkielkraut </a:t>
            </a:r>
          </a:p>
          <a:p>
            <a:r>
              <a:rPr lang="cs-CZ" sz="2000" dirty="0">
                <a:solidFill>
                  <a:schemeClr val="accent1"/>
                </a:solidFill>
                <a:latin typeface="Georgia" panose="02040502050405020303" pitchFamily="18" charset="0"/>
              </a:rPr>
              <a:t>(*1949)</a:t>
            </a:r>
          </a:p>
          <a:p>
            <a:r>
              <a:rPr lang="cs-CZ" sz="2000" dirty="0">
                <a:latin typeface="Georgia" panose="02040502050405020303" pitchFamily="18" charset="0"/>
              </a:rPr>
              <a:t>francouzský filozof a esejista</a:t>
            </a:r>
          </a:p>
          <a:p>
            <a:r>
              <a:rPr lang="cs-CZ" sz="2000" dirty="0">
                <a:latin typeface="Georgia" panose="02040502050405020303" pitchFamily="18" charset="0"/>
              </a:rPr>
              <a:t> </a:t>
            </a:r>
            <a:endParaRPr lang="cs-CZ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EAF2530-91AD-4F1B-9E10-04DE7D2FDA93}"/>
              </a:ext>
            </a:extLst>
          </p:cNvPr>
          <p:cNvSpPr txBox="1"/>
          <p:nvPr/>
        </p:nvSpPr>
        <p:spPr>
          <a:xfrm>
            <a:off x="1092282" y="4006922"/>
            <a:ext cx="105273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Georgia" panose="02040502050405020303" pitchFamily="18" charset="0"/>
              </a:rPr>
              <a:t>dopad relativizace kultury na školní vzdělání je fatální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Georgia" panose="02040502050405020303" pitchFamily="18" charset="0"/>
              </a:rPr>
              <a:t>žijeme v době, kdy „pár bot má stejnou cenu jako Shakespeare“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Georgia" panose="02040502050405020303" pitchFamily="18" charset="0"/>
              </a:rPr>
              <a:t>rockový koncert je kvalifikován jako kulturní událost v témže smyslu </a:t>
            </a:r>
          </a:p>
          <a:p>
            <a:r>
              <a:rPr lang="cs-CZ" sz="1600" dirty="0">
                <a:latin typeface="Georgia" panose="02040502050405020303" pitchFamily="18" charset="0"/>
              </a:rPr>
              <a:t>     jako provedení Beethovenovy symfonie Berlínskými filharmoniky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Georgia" panose="02040502050405020303" pitchFamily="18" charset="0"/>
              </a:rPr>
              <a:t>poslední model slavného návrháře je ceněn víc než </a:t>
            </a:r>
            <a:r>
              <a:rPr lang="cs-CZ" dirty="0">
                <a:latin typeface="Georgia" panose="02040502050405020303" pitchFamily="18" charset="0"/>
              </a:rPr>
              <a:t>soubor </a:t>
            </a:r>
            <a:r>
              <a:rPr lang="cs-CZ" sz="1600" dirty="0">
                <a:latin typeface="Georgia" panose="02040502050405020303" pitchFamily="18" charset="0"/>
              </a:rPr>
              <a:t>Platonových textů</a:t>
            </a:r>
          </a:p>
          <a:p>
            <a:endParaRPr lang="cs-CZ" sz="1600" dirty="0">
              <a:latin typeface="Georgia" panose="02040502050405020303" pitchFamily="18" charset="0"/>
            </a:endParaRPr>
          </a:p>
          <a:p>
            <a:r>
              <a:rPr lang="cs-CZ" sz="1600" dirty="0">
                <a:latin typeface="Georgia" panose="02040502050405020303" pitchFamily="18" charset="0"/>
              </a:rPr>
              <a:t>Kniha byla poprvé přeložena v roce 1989 bagristou, později docentem UP, Vladimírem Jochmannem (1923-2008),  v maringotce. A. Finkielkraut měl 13. května 1989 v bytě prof. M. Jelínka přednášku „Marná paměť“ a 15. května na</a:t>
            </a:r>
          </a:p>
          <a:p>
            <a:r>
              <a:rPr lang="cs-CZ" sz="1600" dirty="0">
                <a:latin typeface="Georgia" panose="02040502050405020303" pitchFamily="18" charset="0"/>
              </a:rPr>
              <a:t>FF MU přednášku „Heidegger a Francie“. </a:t>
            </a:r>
          </a:p>
          <a:p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F88C165-5E64-43DE-A869-615E3DCB7FE8}"/>
              </a:ext>
            </a:extLst>
          </p:cNvPr>
          <p:cNvSpPr txBox="1"/>
          <p:nvPr/>
        </p:nvSpPr>
        <p:spPr>
          <a:xfrm>
            <a:off x="1092282" y="1294463"/>
            <a:ext cx="611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Finkielkraut, A. (1993). </a:t>
            </a:r>
            <a:r>
              <a:rPr lang="cs-CZ" i="1" dirty="0">
                <a:solidFill>
                  <a:srgbClr val="FF0000"/>
                </a:solidFill>
                <a:latin typeface="Georgia" panose="02040502050405020303" pitchFamily="18" charset="0"/>
              </a:rPr>
              <a:t>Destrukce myšlení</a:t>
            </a:r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. Brno: Atlantis.</a:t>
            </a:r>
          </a:p>
        </p:txBody>
      </p:sp>
    </p:spTree>
    <p:extLst>
      <p:ext uri="{BB962C8B-B14F-4D97-AF65-F5344CB8AC3E}">
        <p14:creationId xmlns:p14="http://schemas.microsoft.com/office/powerpoint/2010/main" val="3857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E6222-180C-4D33-9E4A-784A2BB6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Žít svůj život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3DBD54-F64E-4D7F-9A03-50D8E7C7E7C4}"/>
              </a:ext>
            </a:extLst>
          </p:cNvPr>
          <p:cNvSpPr txBox="1"/>
          <p:nvPr/>
        </p:nvSpPr>
        <p:spPr>
          <a:xfrm>
            <a:off x="838200" y="1690688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Jean-Luc Godard </a:t>
            </a:r>
            <a:r>
              <a:rPr lang="cs-CZ" sz="2400" dirty="0">
                <a:solidFill>
                  <a:schemeClr val="accent1"/>
                </a:solidFill>
                <a:latin typeface="Georgia" panose="02040502050405020303" pitchFamily="18" charset="0"/>
              </a:rPr>
              <a:t>(</a:t>
            </a:r>
            <a:r>
              <a:rPr lang="en-GB" sz="2400" dirty="0">
                <a:solidFill>
                  <a:schemeClr val="accent1"/>
                </a:solidFill>
                <a:latin typeface="Georgia" panose="02040502050405020303" pitchFamily="18" charset="0"/>
              </a:rPr>
              <a:t>*</a:t>
            </a:r>
            <a:r>
              <a:rPr lang="cs-CZ" sz="2400" dirty="0">
                <a:solidFill>
                  <a:schemeClr val="accent1"/>
                </a:solidFill>
                <a:latin typeface="Georgia" panose="02040502050405020303" pitchFamily="18" charset="0"/>
              </a:rPr>
              <a:t>1930)</a:t>
            </a:r>
          </a:p>
        </p:txBody>
      </p:sp>
      <p:pic>
        <p:nvPicPr>
          <p:cNvPr id="7" name="Obrázek 6" descr="Obsah obrázku muž, brýle, osoba, nošení&#10;&#10;Popis byl vytvořen automaticky">
            <a:extLst>
              <a:ext uri="{FF2B5EF4-FFF2-40B4-BE49-F238E27FC236}">
                <a16:creationId xmlns:a16="http://schemas.microsoft.com/office/drawing/2014/main" id="{ADC9050A-D80D-4347-99B5-5BFF5397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0433"/>
            <a:ext cx="2018414" cy="29721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5E068A-69AF-456A-BEE0-7C504223A3A1}"/>
              </a:ext>
            </a:extLst>
          </p:cNvPr>
          <p:cNvSpPr txBox="1"/>
          <p:nvPr/>
        </p:nvSpPr>
        <p:spPr>
          <a:xfrm>
            <a:off x="2974030" y="2480433"/>
            <a:ext cx="42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Film </a:t>
            </a:r>
            <a:r>
              <a:rPr lang="cs-CZ" i="1" dirty="0">
                <a:solidFill>
                  <a:srgbClr val="FF0000"/>
                </a:solidFill>
                <a:latin typeface="Georgia" panose="02040502050405020303" pitchFamily="18" charset="0"/>
              </a:rPr>
              <a:t>Vivre sa vie </a:t>
            </a:r>
            <a:r>
              <a:rPr lang="cs-CZ" i="1" dirty="0">
                <a:latin typeface="Georgia" panose="02040502050405020303" pitchFamily="18" charset="0"/>
              </a:rPr>
              <a:t>(Žít svůj život)</a:t>
            </a:r>
            <a:endParaRPr lang="cs-CZ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Obrázek 9" descr="Obsah obrázku text, kniha&#10;&#10;Popis byl vytvořen automaticky">
            <a:extLst>
              <a:ext uri="{FF2B5EF4-FFF2-40B4-BE49-F238E27FC236}">
                <a16:creationId xmlns:a16="http://schemas.microsoft.com/office/drawing/2014/main" id="{2C4AAC7C-3395-487E-A898-E75BD351B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30" y="2976103"/>
            <a:ext cx="1847850" cy="24765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84CA40-FFD6-4D38-83BF-1B55AAE016A8}"/>
              </a:ext>
            </a:extLst>
          </p:cNvPr>
          <p:cNvSpPr txBox="1"/>
          <p:nvPr/>
        </p:nvSpPr>
        <p:spPr>
          <a:xfrm>
            <a:off x="4861821" y="3029783"/>
            <a:ext cx="70423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V jedné sekvenci tohoto filmu staví proti sobě Brice Parain,</a:t>
            </a:r>
          </a:p>
          <a:p>
            <a:r>
              <a:rPr lang="cs-CZ" dirty="0">
                <a:latin typeface="Georgia" panose="02040502050405020303" pitchFamily="18" charset="0"/>
              </a:rPr>
              <a:t>který hraje roli filosofa </a:t>
            </a:r>
            <a:r>
              <a:rPr lang="cs-CZ" i="1" dirty="0">
                <a:solidFill>
                  <a:srgbClr val="FF0000"/>
                </a:solidFill>
                <a:latin typeface="Georgia" panose="02040502050405020303" pitchFamily="18" charset="0"/>
              </a:rPr>
              <a:t>všední</a:t>
            </a: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i="1" dirty="0">
                <a:solidFill>
                  <a:srgbClr val="FF0000"/>
                </a:solidFill>
                <a:latin typeface="Georgia" panose="02040502050405020303" pitchFamily="18" charset="0"/>
              </a:rPr>
              <a:t>život</a:t>
            </a:r>
            <a:r>
              <a:rPr lang="cs-CZ" dirty="0">
                <a:latin typeface="Georgia" panose="02040502050405020303" pitchFamily="18" charset="0"/>
              </a:rPr>
              <a:t> a </a:t>
            </a:r>
            <a:r>
              <a:rPr lang="cs-CZ" i="1" dirty="0">
                <a:solidFill>
                  <a:srgbClr val="FF0000"/>
                </a:solidFill>
                <a:latin typeface="Georgia" panose="02040502050405020303" pitchFamily="18" charset="0"/>
              </a:rPr>
              <a:t>život s myšlením</a:t>
            </a:r>
            <a:r>
              <a:rPr lang="cs-CZ" i="1" dirty="0">
                <a:latin typeface="Georgia" panose="02040502050405020303" pitchFamily="18" charset="0"/>
              </a:rPr>
              <a:t>, </a:t>
            </a:r>
          </a:p>
          <a:p>
            <a:r>
              <a:rPr lang="cs-CZ" dirty="0">
                <a:latin typeface="Georgia" panose="02040502050405020303" pitchFamily="18" charset="0"/>
              </a:rPr>
              <a:t>který nazývá také vyšším životem.</a:t>
            </a:r>
          </a:p>
          <a:p>
            <a:r>
              <a:rPr lang="cs-CZ" dirty="0">
                <a:latin typeface="Georgia" panose="02040502050405020303" pitchFamily="18" charset="0"/>
              </a:rPr>
              <a:t>Termín kultura má dnes dva významy. První mluví o nadřazenosti</a:t>
            </a:r>
          </a:p>
          <a:p>
            <a:r>
              <a:rPr lang="cs-CZ" dirty="0">
                <a:latin typeface="Georgia" panose="02040502050405020303" pitchFamily="18" charset="0"/>
              </a:rPr>
              <a:t>života s myšlením, druhý jej odmítá.</a:t>
            </a:r>
          </a:p>
          <a:p>
            <a:r>
              <a:rPr lang="cs-CZ" sz="1600" dirty="0">
                <a:latin typeface="Georgia" panose="02040502050405020303" pitchFamily="18" charset="0"/>
              </a:rPr>
              <a:t>Proč dávat přednost jedněm na úkor druhých a životu s myšlením spíše než </a:t>
            </a:r>
          </a:p>
          <a:p>
            <a:r>
              <a:rPr lang="cs-CZ" sz="1600" dirty="0">
                <a:latin typeface="Georgia" panose="02040502050405020303" pitchFamily="18" charset="0"/>
              </a:rPr>
              <a:t>umění plést, žvýkání betelové směsi nebo starému zvyku namáčet si krajíc</a:t>
            </a:r>
          </a:p>
          <a:p>
            <a:r>
              <a:rPr lang="cs-CZ" sz="1600" dirty="0">
                <a:latin typeface="Georgia" panose="02040502050405020303" pitchFamily="18" charset="0"/>
              </a:rPr>
              <a:t>chleba silně namazaný máslem v ranní bílé kávě?</a:t>
            </a:r>
          </a:p>
        </p:txBody>
      </p:sp>
    </p:spTree>
    <p:extLst>
      <p:ext uri="{BB962C8B-B14F-4D97-AF65-F5344CB8AC3E}">
        <p14:creationId xmlns:p14="http://schemas.microsoft.com/office/powerpoint/2010/main" val="52070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BE2BF-7BD0-421B-AD84-4551BDBD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240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Pedagogika v období postmoderny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533DE9-73BE-4AF3-BF0F-F6A092D8FACA}"/>
              </a:ext>
            </a:extLst>
          </p:cNvPr>
          <p:cNvSpPr txBox="1"/>
          <p:nvPr/>
        </p:nvSpPr>
        <p:spPr>
          <a:xfrm>
            <a:off x="698500" y="1470436"/>
            <a:ext cx="1031083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Georgia" panose="02040502050405020303" pitchFamily="18" charset="0"/>
              </a:rPr>
              <a:t>Moderní	</a:t>
            </a:r>
            <a:r>
              <a:rPr lang="cs-CZ" sz="3200" dirty="0">
                <a:latin typeface="Georgia" panose="02040502050405020303" pitchFamily="18" charset="0"/>
              </a:rPr>
              <a:t>					</a:t>
            </a:r>
            <a:r>
              <a:rPr lang="cs-CZ" sz="3200" dirty="0">
                <a:solidFill>
                  <a:schemeClr val="accent1"/>
                </a:solidFill>
                <a:latin typeface="Georgia" panose="02040502050405020303" pitchFamily="18" charset="0"/>
              </a:rPr>
              <a:t>Postmoderní</a:t>
            </a:r>
          </a:p>
          <a:p>
            <a:r>
              <a:rPr lang="cs-CZ" sz="3200" dirty="0">
                <a:latin typeface="Georgia" panose="02040502050405020303" pitchFamily="18" charset="0"/>
              </a:rPr>
              <a:t>Modernita					Postmodernita</a:t>
            </a:r>
          </a:p>
          <a:p>
            <a:endParaRPr lang="cs-CZ" sz="1000" dirty="0">
              <a:latin typeface="Georgia" panose="02040502050405020303" pitchFamily="18" charset="0"/>
            </a:endParaRPr>
          </a:p>
          <a:p>
            <a:r>
              <a:rPr lang="cs-CZ" sz="1600" dirty="0">
                <a:latin typeface="Georgia" panose="02040502050405020303" pitchFamily="18" charset="0"/>
              </a:rPr>
              <a:t>Podle mínění většiny intelektuálů je modernita v krizi a euroamerická společnost vstoupila do éry postmoderny.</a:t>
            </a:r>
          </a:p>
          <a:p>
            <a:r>
              <a:rPr lang="cs-CZ" sz="1600" dirty="0">
                <a:latin typeface="Georgia" panose="02040502050405020303" pitchFamily="18" charset="0"/>
              </a:rPr>
              <a:t>Politicky je tento proces postupného přechodu do kvalitativně jiné společnosti datován od roku 1968 do pádu</a:t>
            </a:r>
          </a:p>
          <a:p>
            <a:r>
              <a:rPr lang="cs-CZ" sz="1600" dirty="0">
                <a:latin typeface="Georgia" panose="02040502050405020303" pitchFamily="18" charset="0"/>
              </a:rPr>
              <a:t>Berlínské zdi a je interpretován jako proces krize modernistické ideologie.</a:t>
            </a:r>
          </a:p>
          <a:p>
            <a:endParaRPr lang="cs-CZ" sz="1600" dirty="0">
              <a:latin typeface="Georgia" panose="02040502050405020303" pitchFamily="18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Georgia" panose="02040502050405020303" pitchFamily="18" charset="0"/>
              </a:rPr>
              <a:t>Škola je moderní						Žáci jsou postmoderní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0882067-91F8-4237-BC28-D876679577E6}"/>
              </a:ext>
            </a:extLst>
          </p:cNvPr>
          <p:cNvSpPr/>
          <p:nvPr/>
        </p:nvSpPr>
        <p:spPr>
          <a:xfrm>
            <a:off x="3565321" y="1795244"/>
            <a:ext cx="2530679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EF1429-0D20-4ED2-B9FF-B2E6697366E1}"/>
              </a:ext>
            </a:extLst>
          </p:cNvPr>
          <p:cNvSpPr txBox="1"/>
          <p:nvPr/>
        </p:nvSpPr>
        <p:spPr>
          <a:xfrm>
            <a:off x="698500" y="4099925"/>
            <a:ext cx="108943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Postmoderna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distance od epochy víry v existenci jednoznačných hodnot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vědotechnika spolu s ekonomizujícím způsobem myšlení je zdrojem odloučení vědění od morální sféry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prohlubuje se ekonomizace školního prostoru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vzdělávání se poměřuje efektivitou, nikoli kategoriemi relevantními vzdělání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o termínu „postmodernismus“ neexistuje konsenzus (J. Skalková, </a:t>
            </a:r>
            <a:r>
              <a:rPr lang="cs-CZ" i="1" dirty="0">
                <a:latin typeface="Georgia" panose="02040502050405020303" pitchFamily="18" charset="0"/>
              </a:rPr>
              <a:t>Postmoderní myšlení a pedagogika</a:t>
            </a:r>
            <a:r>
              <a:rPr lang="cs-CZ" dirty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8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66870" y="367139"/>
            <a:ext cx="8228110" cy="851066"/>
          </a:xfrm>
        </p:spPr>
        <p:txBody>
          <a:bodyPr vert="horz" wrap="square" lIns="91440" tIns="12409" rIns="91440" bIns="45720" rtlCol="0" anchor="ctr">
            <a:norm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lnSpc>
                <a:spcPct val="97000"/>
              </a:lnSpc>
            </a:pPr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Neoliberální trojúhelník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66870" y="1218205"/>
            <a:ext cx="10366625" cy="4573254"/>
          </a:xfrm>
        </p:spPr>
        <p:txBody>
          <a:bodyPr vert="horz" wrap="square" lIns="91440" tIns="6858" rIns="91440" bIns="45720" rtlCol="0" anchor="ctr">
            <a:norm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indent="0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r>
              <a:rPr lang="cs-CZ" sz="1600" dirty="0">
                <a:latin typeface="Georgia" pitchFamily="18" charset="0"/>
              </a:rPr>
              <a:t>Trojice neoliberálních technik typických pro výkon politické moci v současnosti</a:t>
            </a:r>
          </a:p>
          <a:p>
            <a:pPr marL="0" indent="0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r>
              <a:rPr lang="cs-CZ" sz="2200" b="1" dirty="0">
                <a:solidFill>
                  <a:schemeClr val="accent1"/>
                </a:solidFill>
                <a:latin typeface="Georgia" pitchFamily="18" charset="0"/>
              </a:rPr>
              <a:t>Akontabilita</a:t>
            </a:r>
            <a:r>
              <a:rPr lang="cs-CZ" sz="2200" b="1" dirty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cs-CZ" sz="2200" dirty="0">
                <a:latin typeface="Georgia" pitchFamily="18" charset="0"/>
              </a:rPr>
              <a:t>- </a:t>
            </a:r>
            <a:r>
              <a:rPr lang="cs-CZ" sz="1500" dirty="0">
                <a:latin typeface="Georgia" pitchFamily="18" charset="0"/>
              </a:rPr>
              <a:t>adresná zodpovědnost pedagogů nebo celých edukativních institucí za kvalitu i kvantitu jejich služeb, ochota, schopnost a dovednost složit účty ze své edukativní aktivity</a:t>
            </a:r>
          </a:p>
          <a:p>
            <a:pPr marL="0" indent="0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r>
              <a:rPr lang="cs-CZ" sz="1600" b="1" dirty="0">
                <a:solidFill>
                  <a:srgbClr val="FF0000"/>
                </a:solidFill>
                <a:latin typeface="Georgia" pitchFamily="18" charset="0"/>
              </a:rPr>
              <a:t>					Učitel</a:t>
            </a:r>
            <a:r>
              <a:rPr lang="cs-CZ" sz="1600" dirty="0">
                <a:solidFill>
                  <a:srgbClr val="FF0000"/>
                </a:solidFill>
              </a:rPr>
              <a:t>				</a:t>
            </a:r>
            <a:r>
              <a:rPr lang="cs-CZ" sz="2200" dirty="0">
                <a:solidFill>
                  <a:srgbClr val="FF0000"/>
                </a:solidFill>
              </a:rPr>
              <a:t>						 </a:t>
            </a:r>
            <a:r>
              <a:rPr lang="cs-CZ" sz="1800" b="1" dirty="0">
                <a:solidFill>
                  <a:srgbClr val="FF0000"/>
                </a:solidFill>
              </a:rPr>
              <a:t>  </a:t>
            </a:r>
            <a:r>
              <a:rPr lang="cs-CZ" sz="1600" b="1" dirty="0">
                <a:solidFill>
                  <a:srgbClr val="FF0000"/>
                </a:solidFill>
                <a:latin typeface="Georgia" pitchFamily="18" charset="0"/>
              </a:rPr>
              <a:t>Evaluace</a:t>
            </a:r>
          </a:p>
          <a:p>
            <a:pPr marL="0" indent="0">
              <a:lnSpc>
                <a:spcPct val="97000"/>
              </a:lnSpc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endParaRPr lang="cs-CZ" sz="1200" dirty="0">
              <a:solidFill>
                <a:srgbClr val="0000FF"/>
              </a:solidFill>
            </a:endParaRPr>
          </a:p>
          <a:p>
            <a:pPr marL="0" indent="0">
              <a:lnSpc>
                <a:spcPct val="97000"/>
              </a:lnSpc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endParaRPr lang="cs-CZ" sz="1200" dirty="0">
              <a:solidFill>
                <a:srgbClr val="0000FF"/>
              </a:solidFill>
            </a:endParaRPr>
          </a:p>
          <a:p>
            <a:pPr marL="0" indent="0">
              <a:lnSpc>
                <a:spcPct val="97000"/>
              </a:lnSpc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endParaRPr lang="cs-CZ" sz="1200" dirty="0">
              <a:solidFill>
                <a:srgbClr val="0000FF"/>
              </a:solidFill>
            </a:endParaRPr>
          </a:p>
          <a:p>
            <a:pPr marL="0" indent="0">
              <a:lnSpc>
                <a:spcPct val="97000"/>
              </a:lnSpc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endParaRPr lang="cs-CZ" sz="1200" dirty="0">
              <a:solidFill>
                <a:srgbClr val="0047FF"/>
              </a:solidFill>
              <a:latin typeface="Droid Serif" pitchFamily="18"/>
            </a:endParaRPr>
          </a:p>
          <a:p>
            <a:pPr marL="0" indent="0">
              <a:lnSpc>
                <a:spcPct val="97000"/>
              </a:lnSpc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endParaRPr lang="cs-CZ" sz="1200" dirty="0">
              <a:solidFill>
                <a:srgbClr val="0000FF"/>
              </a:solidFill>
            </a:endParaRPr>
          </a:p>
          <a:p>
            <a:pPr marL="0" indent="0" algn="ctr">
              <a:lnSpc>
                <a:spcPct val="97000"/>
              </a:lnSpc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endParaRPr lang="cs-CZ" sz="1200" dirty="0"/>
          </a:p>
          <a:p>
            <a:pPr marL="0" indent="0" algn="ctr">
              <a:lnSpc>
                <a:spcPct val="97000"/>
              </a:lnSpc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endParaRPr lang="cs-CZ" sz="12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97000"/>
              </a:lnSpc>
              <a:tabLst>
                <a:tab pos="0" algn="l"/>
                <a:tab pos="96334" algn="l"/>
                <a:tab pos="503876" algn="l"/>
                <a:tab pos="911418" algn="l"/>
                <a:tab pos="1318960" algn="l"/>
                <a:tab pos="1726502" algn="l"/>
                <a:tab pos="2134043" algn="l"/>
                <a:tab pos="2541585" algn="l"/>
                <a:tab pos="2949126" algn="l"/>
                <a:tab pos="3356669" algn="l"/>
                <a:tab pos="3764210" algn="l"/>
                <a:tab pos="4171426" algn="l"/>
                <a:tab pos="4578968" algn="l"/>
                <a:tab pos="4986510" algn="l"/>
                <a:tab pos="5394052" algn="l"/>
                <a:tab pos="5801593" algn="l"/>
                <a:tab pos="6209136" algn="l"/>
                <a:tab pos="6616677" algn="l"/>
                <a:tab pos="7024220" algn="l"/>
                <a:tab pos="7431761" algn="l"/>
                <a:tab pos="7839303" algn="l"/>
              </a:tabLst>
            </a:pPr>
            <a:r>
              <a:rPr lang="cs-CZ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Žák 					     Učivo                             </a:t>
            </a:r>
            <a:r>
              <a:rPr lang="cs-CZ" sz="2200" dirty="0">
                <a:solidFill>
                  <a:srgbClr val="FF0000"/>
                </a:solidFill>
                <a:latin typeface="Droid Serif" pitchFamily="18"/>
              </a:rPr>
              <a:t>  </a:t>
            </a:r>
            <a:r>
              <a:rPr lang="cs-CZ" sz="1600" b="1" dirty="0">
                <a:solidFill>
                  <a:srgbClr val="FF0000"/>
                </a:solidFill>
                <a:latin typeface="Georgia" pitchFamily="18" charset="0"/>
              </a:rPr>
              <a:t>Standardizace                 Akontabilita </a:t>
            </a:r>
          </a:p>
        </p:txBody>
      </p:sp>
      <p:sp>
        <p:nvSpPr>
          <p:cNvPr id="4" name="Volný tvar 3"/>
          <p:cNvSpPr/>
          <p:nvPr/>
        </p:nvSpPr>
        <p:spPr>
          <a:xfrm>
            <a:off x="6547594" y="2992251"/>
            <a:ext cx="2205180" cy="1926597"/>
          </a:xfrm>
          <a:custGeom>
            <a:avLst>
              <a:gd name="f0" fmla="val 10865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prstDash val="solid"/>
            <a:round/>
          </a:ln>
        </p:spPr>
        <p:txBody>
          <a:bodyPr vert="horz" wrap="none" lIns="81639" tIns="42452" rIns="81639" bIns="42452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hangingPunct="0">
              <a:lnSpc>
                <a:spcPct val="94000"/>
              </a:lnSpc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cs-CZ" sz="1600" dirty="0">
              <a:solidFill>
                <a:srgbClr val="000000"/>
              </a:solidFill>
              <a:latin typeface="Arial" pitchFamily="18"/>
              <a:ea typeface="Droid Sans Fallback" pitchFamily="2"/>
              <a:cs typeface="Droid Sans Fallback" pitchFamily="2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4B710C-89C2-4601-81A8-A03AD6B9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07" y="3007361"/>
            <a:ext cx="2286566" cy="1926597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CF2146EC-719E-4372-ACC0-674B75455127}"/>
              </a:ext>
            </a:extLst>
          </p:cNvPr>
          <p:cNvSpPr/>
          <p:nvPr/>
        </p:nvSpPr>
        <p:spPr>
          <a:xfrm>
            <a:off x="3827964" y="3537399"/>
            <a:ext cx="2593384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439C9-FC88-468D-8F2B-BAF7A0D5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846"/>
            <a:ext cx="5999033" cy="662189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Filosofie en noir</a:t>
            </a:r>
            <a:endParaRPr lang="cs-CZ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Zástupný symbol pro obsah 8" descr="Obsah obrázku interiér, zeď, osoba, fotka&#10;&#10;Popis se vygeneroval automaticky.">
            <a:extLst>
              <a:ext uri="{FF2B5EF4-FFF2-40B4-BE49-F238E27FC236}">
                <a16:creationId xmlns:a16="http://schemas.microsoft.com/office/drawing/2014/main" id="{FD4DFC72-8DEB-4A95-B107-F506B0D58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19" y="2017086"/>
            <a:ext cx="3134485" cy="2357133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39744B3-8972-429B-888F-AD6F045A6363}"/>
              </a:ext>
            </a:extLst>
          </p:cNvPr>
          <p:cNvSpPr txBox="1"/>
          <p:nvPr/>
        </p:nvSpPr>
        <p:spPr>
          <a:xfrm>
            <a:off x="3650628" y="4432717"/>
            <a:ext cx="79914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Myšlení dnes nemá jinou možnost</a:t>
            </a:r>
            <a:r>
              <a:rPr lang="cs-CZ" sz="1600" dirty="0">
                <a:latin typeface="Georgia" panose="02040502050405020303" pitchFamily="18" charset="0"/>
              </a:rPr>
              <a:t>, </a:t>
            </a:r>
          </a:p>
          <a:p>
            <a:r>
              <a:rPr lang="cs-CZ" sz="1600" dirty="0">
                <a:latin typeface="Georgia" panose="02040502050405020303" pitchFamily="18" charset="0"/>
              </a:rPr>
              <a:t>pokud nechce zůstat slepé a ideologicky zatvrzelé tváři v tvář nedávným dějinám, </a:t>
            </a:r>
          </a:p>
          <a:p>
            <a:r>
              <a:rPr lang="cs-CZ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než přijmout postmoderní obrat jako svůj osud. </a:t>
            </a:r>
          </a:p>
          <a:p>
            <a:r>
              <a:rPr lang="cs-CZ" sz="1600" dirty="0">
                <a:latin typeface="Georgia" panose="02040502050405020303" pitchFamily="18" charset="0"/>
              </a:rPr>
              <a:t>Jde o hledání jiné racionality, než je ta, která nebyla s to zabránit holokaustu a</a:t>
            </a:r>
          </a:p>
          <a:p>
            <a:r>
              <a:rPr lang="cs-CZ" sz="1600" dirty="0">
                <a:latin typeface="Georgia" panose="02040502050405020303" pitchFamily="18" charset="0"/>
              </a:rPr>
              <a:t>gulagům. Je to tedy myšlení s velikým smyslem pro etiku a zodpovědnost za dějiny.</a:t>
            </a:r>
          </a:p>
          <a:p>
            <a:endParaRPr lang="cs-CZ" dirty="0">
              <a:latin typeface="Georgia" panose="02040502050405020303" pitchFamily="18" charset="0"/>
            </a:endParaRPr>
          </a:p>
          <a:p>
            <a:r>
              <a:rPr lang="cs-CZ" sz="1600" dirty="0">
                <a:latin typeface="Georgia" panose="02040502050405020303" pitchFamily="18" charset="0"/>
              </a:rPr>
              <a:t>Moderna skončila Osvětimí. </a:t>
            </a:r>
            <a:r>
              <a:rPr lang="cs-CZ" sz="1600" i="1" dirty="0">
                <a:latin typeface="Georgia" panose="02040502050405020303" pitchFamily="18" charset="0"/>
              </a:rPr>
              <a:t>LN, Pavel Bartošek, 29. prosince 2018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347B22B-EE76-40C2-B48B-DC8090E2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3" y="1860263"/>
            <a:ext cx="2713870" cy="441973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25EC20-1318-4ADF-8C5C-28AF076EC1C7}"/>
              </a:ext>
            </a:extLst>
          </p:cNvPr>
          <p:cNvSpPr txBox="1"/>
          <p:nvPr/>
        </p:nvSpPr>
        <p:spPr>
          <a:xfrm>
            <a:off x="837713" y="1362243"/>
            <a:ext cx="600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Petříček, M. (2018).  </a:t>
            </a:r>
            <a:r>
              <a:rPr lang="cs-CZ" i="1" dirty="0">
                <a:solidFill>
                  <a:srgbClr val="FF0000"/>
                </a:solidFill>
                <a:latin typeface="Georgia" panose="02040502050405020303" pitchFamily="18" charset="0"/>
              </a:rPr>
              <a:t>Filosofie en noir. </a:t>
            </a:r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Praha: Karolinum.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D205B2-BD2C-49F1-A02D-10E68CAE8EC1}"/>
              </a:ext>
            </a:extLst>
          </p:cNvPr>
          <p:cNvSpPr txBox="1"/>
          <p:nvPr/>
        </p:nvSpPr>
        <p:spPr>
          <a:xfrm>
            <a:off x="7076661" y="2017086"/>
            <a:ext cx="34435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Miroslav Petříček</a:t>
            </a:r>
          </a:p>
          <a:p>
            <a:r>
              <a:rPr lang="cs-CZ" sz="2000" dirty="0">
                <a:solidFill>
                  <a:schemeClr val="accent1"/>
                </a:solidFill>
                <a:latin typeface="Georgia" panose="02040502050405020303" pitchFamily="18" charset="0"/>
              </a:rPr>
              <a:t>(</a:t>
            </a:r>
            <a:r>
              <a:rPr lang="en-GB" sz="2000" dirty="0">
                <a:solidFill>
                  <a:schemeClr val="accent1"/>
                </a:solidFill>
                <a:latin typeface="Georgia" panose="02040502050405020303" pitchFamily="18" charset="0"/>
              </a:rPr>
              <a:t>*</a:t>
            </a:r>
            <a:r>
              <a:rPr lang="cs-CZ" sz="2000" dirty="0">
                <a:solidFill>
                  <a:schemeClr val="accent1"/>
                </a:solidFill>
                <a:latin typeface="Georgia" panose="02040502050405020303" pitchFamily="18" charset="0"/>
              </a:rPr>
              <a:t>1951), FF UK, český filosof,</a:t>
            </a:r>
          </a:p>
          <a:p>
            <a:r>
              <a:rPr lang="cs-CZ" sz="2000" dirty="0">
                <a:solidFill>
                  <a:schemeClr val="accent1"/>
                </a:solidFill>
                <a:latin typeface="Georgia" panose="02040502050405020303" pitchFamily="18" charset="0"/>
              </a:rPr>
              <a:t>žák Jana Patočky</a:t>
            </a:r>
          </a:p>
        </p:txBody>
      </p:sp>
    </p:spTree>
    <p:extLst>
      <p:ext uri="{BB962C8B-B14F-4D97-AF65-F5344CB8AC3E}">
        <p14:creationId xmlns:p14="http://schemas.microsoft.com/office/powerpoint/2010/main" val="359141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981200" y="1417639"/>
            <a:ext cx="2530624" cy="123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5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1. ÚT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E4A81-115C-4F27-9B39-2910C121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Program přednášky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253910-F467-499A-BAA8-12A603BD19CD}"/>
              </a:ext>
            </a:extLst>
          </p:cNvPr>
          <p:cNvSpPr txBox="1"/>
          <p:nvPr/>
        </p:nvSpPr>
        <p:spPr>
          <a:xfrm>
            <a:off x="4799856" y="1943039"/>
            <a:ext cx="382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latin typeface="Georgia" panose="02040502050405020303" pitchFamily="18" charset="0"/>
              </a:rPr>
              <a:t>Úvod do tématu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B323FE2-BE06-4402-9990-FC858005277B}"/>
              </a:ext>
            </a:extLst>
          </p:cNvPr>
          <p:cNvSpPr txBox="1"/>
          <p:nvPr/>
        </p:nvSpPr>
        <p:spPr>
          <a:xfrm>
            <a:off x="2310408" y="306896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Georgia" panose="02040502050405020303" pitchFamily="18" charset="0"/>
              </a:rPr>
              <a:t>2. ÚT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93ECE5C-FD23-4418-9CCF-938B0E6A3115}"/>
              </a:ext>
            </a:extLst>
          </p:cNvPr>
          <p:cNvSpPr txBox="1"/>
          <p:nvPr/>
        </p:nvSpPr>
        <p:spPr>
          <a:xfrm>
            <a:off x="4799856" y="3284404"/>
            <a:ext cx="3435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latin typeface="Georgia" panose="02040502050405020303" pitchFamily="18" charset="0"/>
              </a:rPr>
              <a:t>Ústřední téma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04A02D-3B97-4ACE-8CA8-9FADBE6303FC}"/>
              </a:ext>
            </a:extLst>
          </p:cNvPr>
          <p:cNvSpPr txBox="1"/>
          <p:nvPr/>
        </p:nvSpPr>
        <p:spPr>
          <a:xfrm>
            <a:off x="2311592" y="4517032"/>
            <a:ext cx="1871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latin typeface="Georgia" panose="02040502050405020303" pitchFamily="18" charset="0"/>
              </a:rPr>
              <a:t>3. ÚT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DB840A-A068-4362-912A-704D35758FA0}"/>
              </a:ext>
            </a:extLst>
          </p:cNvPr>
          <p:cNvSpPr txBox="1"/>
          <p:nvPr/>
        </p:nvSpPr>
        <p:spPr>
          <a:xfrm>
            <a:off x="4799856" y="4732476"/>
            <a:ext cx="3725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latin typeface="Georgia" panose="02040502050405020303" pitchFamily="18" charset="0"/>
              </a:rPr>
              <a:t>Únik od tématu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0883" y="385834"/>
            <a:ext cx="7886700" cy="774734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Vzdělání a dnešek</a:t>
            </a:r>
            <a:endParaRPr lang="cs-CZ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" name="Obrázek 2" descr="vzdělání adneš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883" y="1687091"/>
            <a:ext cx="1815578" cy="2912442"/>
          </a:xfrm>
          <a:prstGeom prst="rect">
            <a:avLst/>
          </a:prstGeom>
        </p:spPr>
      </p:pic>
      <p:pic>
        <p:nvPicPr>
          <p:cNvPr id="5" name="Obrázek 4" descr="Strouha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4221" y="2884560"/>
            <a:ext cx="1286229" cy="171497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368210" y="1702649"/>
            <a:ext cx="6389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Georgia" pitchFamily="18" charset="0"/>
              </a:rPr>
              <a:t>V posledních letech se školní vzdělávání stalo předmětem kritiky tzv. expertů (často s jiným než pedagogickým vzděláním), médií i rostoucí části veřejnosti. Zjednodušeně se dá tato kritika vyjádřit v podobě dokola se opakujících tvrzení: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68210" y="2999997"/>
            <a:ext cx="70457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škola prý beznadějně zaostává za životem a nepřipravuje na něj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autoritářští učitelé trvají na biflování faktů</a:t>
            </a:r>
          </a:p>
          <a:p>
            <a:pPr marL="285750" indent="-285750" algn="just" defTabSz="2700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žáci ztrácejí motivaci k učení, neučí se tvořivosti, řešení problémů</a:t>
            </a:r>
          </a:p>
          <a:p>
            <a:pPr marL="285750" indent="-285750" algn="just" defTabSz="2700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žáci nemají ani potřebné komunikační dovednosti</a:t>
            </a:r>
          </a:p>
          <a:p>
            <a:pPr marL="285750" indent="-285750" algn="just" defTabSz="2700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absolventi škol mají nedostatečnou kvalifikaci pro život (trh práce)</a:t>
            </a:r>
          </a:p>
          <a:p>
            <a:pPr marL="285750" indent="-285750" algn="just" defTabSz="2700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kritizovány jsou vzdělávací obsahy a metody vzdělávání</a:t>
            </a:r>
          </a:p>
          <a:p>
            <a:pPr marL="285750" indent="-285750" algn="just" defTabSz="2700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FF0000"/>
                </a:solidFill>
                <a:latin typeface="Georgia" pitchFamily="18" charset="0"/>
              </a:rPr>
              <a:t>povinné vzdělávání, povinná školní docházka </a:t>
            </a:r>
            <a:r>
              <a:rPr lang="cs-CZ" sz="1200" dirty="0">
                <a:latin typeface="Georgia" pitchFamily="18" charset="0"/>
              </a:rPr>
              <a:t>(poprvé  v polovině 90. let)</a:t>
            </a:r>
            <a:endParaRPr lang="cs-CZ" sz="1400" b="1" dirty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endParaRPr lang="cs-CZ" sz="12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1" name="Obrázek 10" descr="štec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4221" y="1702649"/>
            <a:ext cx="1286229" cy="9634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F96EE92-1940-487C-A84A-32D4276398FE}"/>
              </a:ext>
            </a:extLst>
          </p:cNvPr>
          <p:cNvSpPr txBox="1"/>
          <p:nvPr/>
        </p:nvSpPr>
        <p:spPr>
          <a:xfrm>
            <a:off x="1010883" y="1113187"/>
            <a:ext cx="785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Georgia" pitchFamily="18" charset="0"/>
              </a:rPr>
              <a:t>Strouhal, M., Štech, S. (eds.), (2017). </a:t>
            </a:r>
            <a:r>
              <a:rPr lang="cs-CZ" i="1" dirty="0">
                <a:solidFill>
                  <a:srgbClr val="FF0000"/>
                </a:solidFill>
                <a:latin typeface="Georgia" pitchFamily="18" charset="0"/>
              </a:rPr>
              <a:t>Vzdělání a dnešek. </a:t>
            </a:r>
            <a:r>
              <a:rPr lang="cs-CZ" dirty="0">
                <a:solidFill>
                  <a:srgbClr val="FF0000"/>
                </a:solidFill>
                <a:latin typeface="Georgia" pitchFamily="18" charset="0"/>
              </a:rPr>
              <a:t>Praha: Karolinum.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29BB8E-8C8D-4183-9AC9-737E6437D2DA}"/>
              </a:ext>
            </a:extLst>
          </p:cNvPr>
          <p:cNvSpPr txBox="1"/>
          <p:nvPr/>
        </p:nvSpPr>
        <p:spPr>
          <a:xfrm>
            <a:off x="901196" y="4717840"/>
            <a:ext cx="10334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emancipační funkce vzdělání je připomínána spíše okrajově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narůstá tlak na radikální přeměnu školy ve výcviková střediska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nová je banalizace formálního vzdělání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Georgia" panose="02040502050405020303" pitchFamily="18" charset="0"/>
            </a:endParaRPr>
          </a:p>
          <a:p>
            <a:pPr indent="-135000" algn="just" defTabSz="270000"/>
            <a:r>
              <a:rPr lang="cs-CZ" i="1" dirty="0">
                <a:latin typeface="Georgia" pitchFamily="18" charset="0"/>
              </a:rPr>
              <a:t>Kdo je ochoten povstat a říci nahlas, že je učitelem školy, které beznadějně zaostává za životem </a:t>
            </a:r>
          </a:p>
          <a:p>
            <a:pPr indent="-135000" algn="just" defTabSz="270000"/>
            <a:r>
              <a:rPr lang="cs-CZ" i="1" dirty="0">
                <a:latin typeface="Georgia" pitchFamily="18" charset="0"/>
              </a:rPr>
              <a:t>a nepřipravuje na něj.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918C0-65CD-4870-B4CA-E44D4BEB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Vzdělávání ve stínu expertů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E60CE4B-4B1F-42FB-B0D5-0BC1CFF709FD}"/>
              </a:ext>
            </a:extLst>
          </p:cNvPr>
          <p:cNvSpPr txBox="1"/>
          <p:nvPr/>
        </p:nvSpPr>
        <p:spPr>
          <a:xfrm>
            <a:off x="838200" y="1690688"/>
            <a:ext cx="10221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Experty ve vzdělávání zrodila neoliberální revoluce, která změnila vztahy mezi vzdělávací politikou</a:t>
            </a:r>
          </a:p>
          <a:p>
            <a:r>
              <a:rPr lang="cs-CZ" dirty="0">
                <a:latin typeface="Georgia" panose="02040502050405020303" pitchFamily="18" charset="0"/>
              </a:rPr>
              <a:t>a pedagogickým výzkumem.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8299D5-ED3D-4320-BF00-2F7506B5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64253"/>
            <a:ext cx="2000250" cy="21907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5DEDE18-9E8A-4C3F-B161-F2E8E83718DB}"/>
              </a:ext>
            </a:extLst>
          </p:cNvPr>
          <p:cNvSpPr txBox="1"/>
          <p:nvPr/>
        </p:nvSpPr>
        <p:spPr>
          <a:xfrm>
            <a:off x="3233428" y="2458879"/>
            <a:ext cx="83806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Jean-Yves Rochex </a:t>
            </a:r>
            <a:r>
              <a:rPr lang="cs-CZ" sz="1400" dirty="0">
                <a:latin typeface="Georgia" panose="02040502050405020303" pitchFamily="18" charset="0"/>
              </a:rPr>
              <a:t>(2006, </a:t>
            </a:r>
            <a:r>
              <a:rPr lang="cs-CZ" sz="1400" i="1" dirty="0">
                <a:latin typeface="Georgia" panose="02040502050405020303" pitchFamily="18" charset="0"/>
              </a:rPr>
              <a:t>Review of Research in Education</a:t>
            </a:r>
            <a:r>
              <a:rPr lang="cs-CZ" sz="1400" dirty="0">
                <a:latin typeface="Georgia" panose="02040502050405020303" pitchFamily="18" charset="0"/>
              </a:rPr>
              <a:t>, 30)</a:t>
            </a:r>
          </a:p>
          <a:p>
            <a:endParaRPr lang="cs-CZ" sz="1400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Politika se posunula od politických koncepcí k managementu a od  skutečné              </a:t>
            </a:r>
            <a:endParaRPr lang="cs-CZ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vlády k způsobům ovládání. Technické otázky efektivnosti školní edukace dostaly přednost před politickou debatou o vzdělávacích hodnotách a cílech.</a:t>
            </a:r>
          </a:p>
          <a:p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(politics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 policy, goverment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 governance)</a:t>
            </a:r>
            <a:endParaRPr lang="cs-CZ" sz="2000" dirty="0">
              <a:latin typeface="Georgia" panose="02040502050405020303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606C3A-F6F1-47E4-A3B5-2CC180D5FAAE}"/>
              </a:ext>
            </a:extLst>
          </p:cNvPr>
          <p:cNvSpPr/>
          <p:nvPr/>
        </p:nvSpPr>
        <p:spPr>
          <a:xfrm>
            <a:off x="838200" y="4972242"/>
            <a:ext cx="10775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Veškerý společenský, kulturní i politický život je řízen především ekonomickou soutěží, imperativem konkurenceschopnosti a ideou „vykazatelnosti“, která se jeví jako zcela přirozená a nepřipouštějící diskusi. V takové situaci už nejsou žádáni badatelé, kteří důkladně (a tedy pomalu)  promýšlejí kritická místa v proměnách vzdělávání. Výzkumníci se smířili s tím, že budou dělat hlavně „užitečný“ výzkum.</a:t>
            </a:r>
          </a:p>
        </p:txBody>
      </p:sp>
    </p:spTree>
    <p:extLst>
      <p:ext uri="{BB962C8B-B14F-4D97-AF65-F5344CB8AC3E}">
        <p14:creationId xmlns:p14="http://schemas.microsoft.com/office/powerpoint/2010/main" val="1967476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0B58D-8FAF-4F03-A92F-B0C0B3BC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Vzdělávání ve stínu expertů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3FD9E6-97C3-4B79-9163-6B6BA5ED99F2}"/>
              </a:ext>
            </a:extLst>
          </p:cNvPr>
          <p:cNvSpPr txBox="1"/>
          <p:nvPr/>
        </p:nvSpPr>
        <p:spPr>
          <a:xfrm>
            <a:off x="838200" y="1690688"/>
            <a:ext cx="103044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Technické nástroje měření a porovnávání se stávají stále náročnějšími na porozumění. A tím i stále</a:t>
            </a:r>
          </a:p>
          <a:p>
            <a:r>
              <a:rPr lang="cs-CZ" dirty="0">
                <a:latin typeface="Georgia" panose="02040502050405020303" pitchFamily="18" charset="0"/>
              </a:rPr>
              <a:t> méně přístupné laikům, politikům i učitelům. To umožňuje expertům ovládnout politický prostor a</a:t>
            </a:r>
          </a:p>
          <a:p>
            <a:r>
              <a:rPr lang="cs-CZ" dirty="0">
                <a:latin typeface="Georgia" panose="02040502050405020303" pitchFamily="18" charset="0"/>
              </a:rPr>
              <a:t>nahradit potřebnou politickou debatu expertním hlediskem a diskursem. Politici jsou stále více </a:t>
            </a:r>
          </a:p>
          <a:p>
            <a:r>
              <a:rPr lang="cs-CZ" dirty="0">
                <a:latin typeface="Georgia" panose="02040502050405020303" pitchFamily="18" charset="0"/>
              </a:rPr>
              <a:t>ovládáni experty, kteří legitimizují určování problémů ve vzdělávání i způsoby jejich řešení.</a:t>
            </a:r>
          </a:p>
          <a:p>
            <a:endParaRPr lang="cs-CZ" dirty="0">
              <a:latin typeface="Georgia" panose="02040502050405020303" pitchFamily="18" charset="0"/>
            </a:endParaRPr>
          </a:p>
          <a:p>
            <a:pPr algn="ctr"/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Politici využívají experty k legitimizace své politiky.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CC4020-8436-4412-A107-0D32FF7D853B}"/>
              </a:ext>
            </a:extLst>
          </p:cNvPr>
          <p:cNvSpPr txBox="1"/>
          <p:nvPr/>
        </p:nvSpPr>
        <p:spPr>
          <a:xfrm>
            <a:off x="938151" y="3740727"/>
            <a:ext cx="106763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Prvním rysem experta je, že se musí často a v pravidelných intervalech objevovat v médiích u</a:t>
            </a:r>
          </a:p>
          <a:p>
            <a:r>
              <a:rPr lang="cs-CZ" dirty="0">
                <a:latin typeface="Georgia" panose="02040502050405020303" pitchFamily="18" charset="0"/>
              </a:rPr>
              <a:t>jakéhokoli tématu z daného „sociálního pole“.  Výsledkem je proces, který lze označit jako </a:t>
            </a:r>
          </a:p>
          <a:p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začarovaný kruh celebritizace: </a:t>
            </a:r>
          </a:p>
          <a:p>
            <a:r>
              <a:rPr lang="cs-CZ" dirty="0">
                <a:latin typeface="Georgia" panose="02040502050405020303" pitchFamily="18" charset="0"/>
              </a:rPr>
              <a:t>uznávaným odborníkem se stává proto, že je často v médiích, a v médiích je tak často proto, že je právě </a:t>
            </a:r>
          </a:p>
          <a:p>
            <a:r>
              <a:rPr lang="cs-CZ" dirty="0">
                <a:latin typeface="Georgia" panose="02040502050405020303" pitchFamily="18" charset="0"/>
              </a:rPr>
              <a:t>proto uznávaným odborníkem.</a:t>
            </a:r>
          </a:p>
        </p:txBody>
      </p:sp>
    </p:spTree>
    <p:extLst>
      <p:ext uri="{BB962C8B-B14F-4D97-AF65-F5344CB8AC3E}">
        <p14:creationId xmlns:p14="http://schemas.microsoft.com/office/powerpoint/2010/main" val="55168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F4EA2-0209-4D5F-9071-F98327BD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Vzdělávání ve stínu expertů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A5211A-6D7A-4D0A-A597-CB4F186A1A81}"/>
              </a:ext>
            </a:extLst>
          </p:cNvPr>
          <p:cNvSpPr txBox="1"/>
          <p:nvPr/>
        </p:nvSpPr>
        <p:spPr>
          <a:xfrm>
            <a:off x="838200" y="1452890"/>
            <a:ext cx="109202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Kategorie expertů</a:t>
            </a:r>
          </a:p>
          <a:p>
            <a:endParaRPr lang="cs-CZ" sz="2400" dirty="0">
              <a:latin typeface="Georgia" panose="02040502050405020303" pitchFamily="18" charset="0"/>
            </a:endParaRPr>
          </a:p>
          <a:p>
            <a:r>
              <a:rPr lang="cs-CZ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Intelektuál bez hranic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zneužití zásluh (Pascal), zneužití autority, kterou výzkumník získal v jednom místě sociálního pole, k zvýšení</a:t>
            </a:r>
            <a:r>
              <a:rPr lang="cs-CZ" sz="1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>
                <a:latin typeface="Georgia" panose="02040502050405020303" pitchFamily="18" charset="0"/>
              </a:rPr>
              <a:t>váhy jeho výroků na jiném místě tohoto pole </a:t>
            </a:r>
            <a:r>
              <a:rPr lang="cs-CZ" sz="1400" dirty="0">
                <a:solidFill>
                  <a:schemeClr val="accent1"/>
                </a:solidFill>
                <a:latin typeface="Georgia" panose="02040502050405020303" pitchFamily="18" charset="0"/>
              </a:rPr>
              <a:t>(Pierre-</a:t>
            </a:r>
            <a:r>
              <a:rPr lang="cs-CZ" sz="1400" dirty="0" err="1">
                <a:solidFill>
                  <a:schemeClr val="accent1"/>
                </a:solidFill>
                <a:latin typeface="Georgia" panose="02040502050405020303" pitchFamily="18" charset="0"/>
              </a:rPr>
              <a:t>Gilles</a:t>
            </a:r>
            <a:r>
              <a:rPr lang="cs-CZ" sz="1400" dirty="0">
                <a:solidFill>
                  <a:schemeClr val="accent1"/>
                </a:solidFill>
                <a:latin typeface="Georgia" panose="02040502050405020303" pitchFamily="18" charset="0"/>
              </a:rPr>
              <a:t> de Gennes, 1991 Nobelova cena za fyziku)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dochází ke stírání rozdílů mezi míněním a věděním, </a:t>
            </a:r>
            <a:r>
              <a:rPr lang="cs-CZ" sz="1400" dirty="0">
                <a:solidFill>
                  <a:schemeClr val="accent1"/>
                </a:solidFill>
                <a:latin typeface="Georgia" panose="02040502050405020303" pitchFamily="18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opěvování škol, které zavedly tablety, interaktivní chytré „třídy budoucnosti“, (juvenilně hravé a pragmatické, žádané verze vzdělání.</a:t>
            </a:r>
          </a:p>
          <a:p>
            <a:r>
              <a:rPr lang="cs-CZ" sz="1400" dirty="0">
                <a:latin typeface="Georgia" panose="02040502050405020303" pitchFamily="18" charset="0"/>
              </a:rPr>
              <a:t>       Kdo by byl proti budoucnosti, kreativitě nebo atraktivitě? Jedině nesnesitelný zpátečník. Faktická nekritizovatelnost.)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dirty="0">
                <a:latin typeface="Georgia" panose="02040502050405020303" pitchFamily="18" charset="0"/>
              </a:rPr>
              <a:t>Comenia script, </a:t>
            </a:r>
            <a:r>
              <a:rPr lang="cs-CZ" sz="1400" dirty="0">
                <a:latin typeface="Georgia" panose="02040502050405020303" pitchFamily="18" charset="0"/>
              </a:rPr>
              <a:t>alternativní metoda výuky psaní, argumentace proto vázanému písmu, subjektivní mínění rodičů a učitelů</a:t>
            </a:r>
            <a:r>
              <a:rPr lang="cs-CZ" dirty="0">
                <a:latin typeface="Georgia" panose="02040502050405020303" pitchFamily="18" charset="0"/>
              </a:rPr>
              <a:t>	</a:t>
            </a:r>
          </a:p>
          <a:p>
            <a:endParaRPr lang="cs-CZ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cs-CZ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Informovaný laik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zpravidla zaměstnanci různých nevládních organizací zaměřených na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často nemají vzdělání v pedagogických vědách ani přímou nebo výzkumně zprostředkovanou zkušenost se školou a vzděláním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to by samo o sobě nemuselo vadit, pokud by svou misi nekoncipovali z pozice nadřazenosti vůči vzdělávací praxi, učitelům i vůči pedagogickému výzkumu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Georgia" panose="02040502050405020303" pitchFamily="18" charset="0"/>
              </a:rPr>
              <a:t>znakem tohoto experta je neschopnost rozlišovat mezi skutečným, argumentovaným a hlubokým věděním a atraktivním detailem</a:t>
            </a:r>
          </a:p>
          <a:p>
            <a:endParaRPr lang="cs-CZ" sz="1400" dirty="0">
              <a:latin typeface="Georgia" panose="02040502050405020303" pitchFamily="18" charset="0"/>
            </a:endParaRPr>
          </a:p>
          <a:p>
            <a:r>
              <a:rPr lang="cs-CZ" sz="1400" dirty="0">
                <a:latin typeface="Georgia" panose="02040502050405020303" pitchFamily="18" charset="0"/>
              </a:rPr>
              <a:t>Působení informovaných laiků jako expertů výstižně popsal P. Najvar (2014).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400" dirty="0">
              <a:latin typeface="Georgia" panose="02040502050405020303" pitchFamily="18" charset="0"/>
            </a:endParaRPr>
          </a:p>
          <a:p>
            <a:r>
              <a:rPr lang="cs-CZ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482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F4EA2-0209-4D5F-9071-F98327BD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Vzdělávání ve stínu expertů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CDEAEC-AA4A-4E00-B98C-91EB708EC034}"/>
              </a:ext>
            </a:extLst>
          </p:cNvPr>
          <p:cNvSpPr txBox="1"/>
          <p:nvPr/>
        </p:nvSpPr>
        <p:spPr>
          <a:xfrm>
            <a:off x="838200" y="1861916"/>
            <a:ext cx="96600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Spolupracovníci expertů</a:t>
            </a:r>
          </a:p>
          <a:p>
            <a:r>
              <a:rPr lang="cs-CZ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Aktivističtí rodiče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vytváří tlak na pro změnu vzdělávání podle liberálního modelu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menšina, která je slyšet do té míry, že její názory jako by byly názory většiny rodičů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rodič může zvolit školu podle svého uvážení a třeba ji několikrát změnit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domácí vzdělávání na 2. stupni ZŠ od roku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společnost </a:t>
            </a:r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Svoboda učení </a:t>
            </a:r>
            <a:r>
              <a:rPr lang="cs-CZ" sz="1400" dirty="0">
                <a:solidFill>
                  <a:schemeClr val="accent1"/>
                </a:solidFill>
                <a:latin typeface="Georgia" panose="02040502050405020303" pitchFamily="18" charset="0"/>
              </a:rPr>
              <a:t>(http://www.svobodauceni.cz), </a:t>
            </a:r>
            <a:r>
              <a:rPr lang="cs-CZ" sz="1400" dirty="0">
                <a:latin typeface="Georgia" panose="02040502050405020303" pitchFamily="18" charset="0"/>
              </a:rPr>
              <a:t>radikální tah na prosazení tzv. </a:t>
            </a:r>
            <a:r>
              <a:rPr lang="cs-CZ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unschoolingu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A94C1DE-6A27-4D95-B545-06701E3BDE7F}"/>
              </a:ext>
            </a:extLst>
          </p:cNvPr>
          <p:cNvSpPr txBox="1"/>
          <p:nvPr/>
        </p:nvSpPr>
        <p:spPr>
          <a:xfrm>
            <a:off x="838200" y="4249135"/>
            <a:ext cx="1022908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UNSCHOOLING, odškolnění</a:t>
            </a:r>
          </a:p>
          <a:p>
            <a:r>
              <a:rPr lang="cs-CZ" sz="1400" dirty="0">
                <a:latin typeface="Georgia" panose="02040502050405020303" pitchFamily="18" charset="0"/>
              </a:rPr>
              <a:t>Podle této společnosti jde přirozené učení, nezávislé, dětmi řízené učení.  Vychází z téze o škodlivosti školy pro jedince a</a:t>
            </a:r>
          </a:p>
          <a:p>
            <a:r>
              <a:rPr lang="cs-CZ" sz="1400" dirty="0">
                <a:latin typeface="Georgia" panose="02040502050405020303" pitchFamily="18" charset="0"/>
              </a:rPr>
              <a:t>neoliberálních „důkazů“ o neefektivnosti školního vzdělávání. (Freud, </a:t>
            </a:r>
            <a:r>
              <a:rPr lang="cs-CZ" sz="1400" dirty="0" err="1">
                <a:latin typeface="Georgia" panose="02040502050405020303" pitchFamily="18" charset="0"/>
              </a:rPr>
              <a:t>Spaltung</a:t>
            </a:r>
            <a:r>
              <a:rPr lang="cs-CZ" sz="1400" dirty="0">
                <a:latin typeface="Georgia" panose="02040502050405020303" pitchFamily="18" charset="0"/>
              </a:rPr>
              <a:t>)</a:t>
            </a:r>
          </a:p>
          <a:p>
            <a:endParaRPr lang="cs-CZ" sz="1400" dirty="0">
              <a:latin typeface="Georgia" panose="02040502050405020303" pitchFamily="18" charset="0"/>
            </a:endParaRPr>
          </a:p>
          <a:p>
            <a:r>
              <a:rPr lang="cs-CZ" sz="1400" dirty="0">
                <a:latin typeface="Georgia" panose="02040502050405020303" pitchFamily="18" charset="0"/>
              </a:rPr>
              <a:t>Bagatelizování trendů předčasně a excesivně přizpůsobovat obsah vzdělání „reálnému životu“ a potřebám trhu, preferovat</a:t>
            </a:r>
          </a:p>
          <a:p>
            <a:r>
              <a:rPr lang="cs-CZ" sz="1400" dirty="0">
                <a:latin typeface="Georgia" panose="02040502050405020303" pitchFamily="18" charset="0"/>
              </a:rPr>
              <a:t>metody vzdělávání mající charakter zábavného edutainmentu a ignorovat význam konzervativní mise školy ve prospěch inovací</a:t>
            </a:r>
          </a:p>
          <a:p>
            <a:r>
              <a:rPr lang="cs-CZ" sz="1400" dirty="0">
                <a:latin typeface="Georgia" panose="02040502050405020303" pitchFamily="18" charset="0"/>
              </a:rPr>
              <a:t>má nežádoucí důsledky. Jde o rozklad vzdělávání jako garanta společenského pouta.</a:t>
            </a:r>
          </a:p>
        </p:txBody>
      </p:sp>
    </p:spTree>
    <p:extLst>
      <p:ext uri="{BB962C8B-B14F-4D97-AF65-F5344CB8AC3E}">
        <p14:creationId xmlns:p14="http://schemas.microsoft.com/office/powerpoint/2010/main" val="222188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C911D-8315-4392-89C8-DB7BD689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Učit se být učitelem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704116-68F0-4F49-B9F0-3BEA9E4F2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6095"/>
            <a:ext cx="2888975" cy="4121604"/>
          </a:xfrm>
        </p:spPr>
      </p:pic>
      <p:pic>
        <p:nvPicPr>
          <p:cNvPr id="7" name="Obrázek 6" descr="Obsah obrázku zeď, muž, osoba, interiér&#10;&#10;Popis byl vytvořen automaticky">
            <a:extLst>
              <a:ext uri="{FF2B5EF4-FFF2-40B4-BE49-F238E27FC236}">
                <a16:creationId xmlns:a16="http://schemas.microsoft.com/office/drawing/2014/main" id="{FB9B0FA6-BC80-45CE-BD9B-8A6CC6F98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31" y="3047147"/>
            <a:ext cx="1783155" cy="237754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F3ACA4B-A8EF-4627-B8AA-9278CEED1D03}"/>
              </a:ext>
            </a:extLst>
          </p:cNvPr>
          <p:cNvSpPr txBox="1"/>
          <p:nvPr/>
        </p:nvSpPr>
        <p:spPr>
          <a:xfrm>
            <a:off x="5256231" y="2456095"/>
            <a:ext cx="629691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RVPG, 2007, str. 97</a:t>
            </a:r>
          </a:p>
          <a:p>
            <a:r>
              <a:rPr lang="cs-CZ" dirty="0">
                <a:latin typeface="Georgia" panose="02040502050405020303" pitchFamily="18" charset="0"/>
              </a:rPr>
              <a:t>Cíl gymnaziálního vzdělávání je formulován s odvoláním</a:t>
            </a:r>
          </a:p>
          <a:p>
            <a:r>
              <a:rPr lang="cs-CZ" dirty="0">
                <a:latin typeface="Georgia" panose="02040502050405020303" pitchFamily="18" charset="0"/>
              </a:rPr>
              <a:t>na využitelnost školních poznatků v </a:t>
            </a:r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běžném životě. </a:t>
            </a:r>
          </a:p>
          <a:p>
            <a:r>
              <a:rPr lang="cs-CZ" dirty="0">
                <a:latin typeface="Georgia" panose="02040502050405020303" pitchFamily="18" charset="0"/>
              </a:rPr>
              <a:t>Očekávané výstupy vzdělávání jsou formulovány jako</a:t>
            </a:r>
          </a:p>
          <a:p>
            <a:r>
              <a:rPr lang="cs-CZ" dirty="0">
                <a:latin typeface="Georgia" panose="02040502050405020303" pitchFamily="18" charset="0"/>
              </a:rPr>
              <a:t>„ověřitelné, prakticky zaměřené, mají činnostní povahu</a:t>
            </a:r>
          </a:p>
          <a:p>
            <a:r>
              <a:rPr lang="cs-CZ" dirty="0">
                <a:latin typeface="Georgia" panose="02040502050405020303" pitchFamily="18" charset="0"/>
              </a:rPr>
              <a:t>a jsou využitelné v </a:t>
            </a:r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běžném životě</a:t>
            </a:r>
            <a:r>
              <a:rPr lang="cs-CZ" dirty="0">
                <a:latin typeface="Georgia" panose="02040502050405020303" pitchFamily="18" charset="0"/>
              </a:rPr>
              <a:t>“.</a:t>
            </a:r>
          </a:p>
          <a:p>
            <a:endParaRPr lang="cs-CZ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S kategorií „</a:t>
            </a:r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běžného života</a:t>
            </a:r>
            <a:r>
              <a:rPr lang="cs-CZ" dirty="0">
                <a:latin typeface="Georgia" panose="02040502050405020303" pitchFamily="18" charset="0"/>
              </a:rPr>
              <a:t>“ se lze setkat pedagogickém </a:t>
            </a:r>
          </a:p>
          <a:p>
            <a:r>
              <a:rPr lang="cs-CZ" dirty="0">
                <a:latin typeface="Georgia" panose="02040502050405020303" pitchFamily="18" charset="0"/>
              </a:rPr>
              <a:t>diskurzu poměrně často, aniž by si někdo kladl otázku,</a:t>
            </a:r>
          </a:p>
          <a:p>
            <a:r>
              <a:rPr lang="cs-CZ" dirty="0">
                <a:latin typeface="Georgia" panose="02040502050405020303" pitchFamily="18" charset="0"/>
              </a:rPr>
              <a:t>co to vlastně „</a:t>
            </a:r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běžný život</a:t>
            </a:r>
            <a:r>
              <a:rPr lang="cs-CZ" dirty="0">
                <a:latin typeface="Georgia" panose="02040502050405020303" pitchFamily="18" charset="0"/>
              </a:rPr>
              <a:t>“ je. Vzhledem k rostoucímu zájmu</a:t>
            </a:r>
          </a:p>
          <a:p>
            <a:r>
              <a:rPr lang="cs-CZ" dirty="0">
                <a:latin typeface="Georgia" panose="02040502050405020303" pitchFamily="18" charset="0"/>
              </a:rPr>
              <a:t>o témata jako diverzita a multikulturalita ve vzdělávání je to</a:t>
            </a:r>
          </a:p>
          <a:p>
            <a:r>
              <a:rPr lang="cs-CZ" dirty="0">
                <a:latin typeface="Georgia" panose="02040502050405020303" pitchFamily="18" charset="0"/>
              </a:rPr>
              <a:t>přinejmenším zarážející.</a:t>
            </a:r>
          </a:p>
          <a:p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DD1E5E-89A2-44A2-A084-9FD789CA5E7F}"/>
              </a:ext>
            </a:extLst>
          </p:cNvPr>
          <p:cNvSpPr txBox="1"/>
          <p:nvPr/>
        </p:nvSpPr>
        <p:spPr>
          <a:xfrm>
            <a:off x="838200" y="1694773"/>
            <a:ext cx="723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Georgia" pitchFamily="18" charset="0"/>
              </a:rPr>
              <a:t>Martin Strouhal (ed), (2016). </a:t>
            </a:r>
            <a:r>
              <a:rPr lang="cs-CZ" i="1" dirty="0">
                <a:solidFill>
                  <a:srgbClr val="FF0000"/>
                </a:solidFill>
                <a:latin typeface="Georgia" pitchFamily="18" charset="0"/>
              </a:rPr>
              <a:t>Učit se být učitelem</a:t>
            </a:r>
            <a:r>
              <a:rPr lang="cs-CZ" dirty="0">
                <a:solidFill>
                  <a:srgbClr val="FF0000"/>
                </a:solidFill>
                <a:latin typeface="Georgia" pitchFamily="18" charset="0"/>
              </a:rPr>
              <a:t>. Praha: Karolinum.</a:t>
            </a:r>
            <a:endParaRPr lang="cs-CZ" b="1" dirty="0">
              <a:solidFill>
                <a:srgbClr val="FF0000"/>
              </a:solidFill>
              <a:latin typeface="Georgia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2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7991E-6DB9-4277-A373-F58FEC31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879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Georgia" panose="02040502050405020303" pitchFamily="18" charset="0"/>
              </a:rPr>
              <a:t>Běžný život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6265079-3CD4-4B55-BF40-9DDF15412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759" y="1329005"/>
            <a:ext cx="2279732" cy="1754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7FA31F-4E49-4BFC-B071-B3CFA52B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50" y="1299149"/>
            <a:ext cx="1784181" cy="178418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5811BD-3D25-48C9-B3CB-353FAEB0760A}"/>
              </a:ext>
            </a:extLst>
          </p:cNvPr>
          <p:cNvSpPr txBox="1"/>
          <p:nvPr/>
        </p:nvSpPr>
        <p:spPr>
          <a:xfrm>
            <a:off x="838200" y="4681688"/>
            <a:ext cx="1089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Georgia" panose="02040502050405020303" pitchFamily="18" charset="0"/>
              </a:rPr>
              <a:t>Běžný život </a:t>
            </a:r>
            <a:r>
              <a:rPr lang="cs-CZ" dirty="0">
                <a:latin typeface="Georgia" panose="02040502050405020303" pitchFamily="18" charset="0"/>
              </a:rPr>
              <a:t>je pojem, který nemůže fungovat jako zastřešující cíl zdůrazňující význam praktických dovedností na úkor teoretického vzdělání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běžný život každého jedince je v celku i detailu velmi odlišný od běžného života ostatních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je vůbec v silách edukačních institucí stanovit, jak bude vypadat běžný život za pět, deset či dvacet let?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5EB922-557E-4939-899D-0FABFA820FD5}"/>
              </a:ext>
            </a:extLst>
          </p:cNvPr>
          <p:cNvSpPr txBox="1"/>
          <p:nvPr/>
        </p:nvSpPr>
        <p:spPr>
          <a:xfrm>
            <a:off x="5133872" y="1329004"/>
            <a:ext cx="6599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Školní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má se soustředit jen na to, jaké potřeby je nutno uspokojit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má akceptovat výchovné poslání</a:t>
            </a:r>
          </a:p>
          <a:p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Není nakonec termín běžného života v pedagogickém</a:t>
            </a:r>
          </a:p>
          <a:p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diskurzu protikladem všeho, co člověka přesahuje a co</a:t>
            </a:r>
          </a:p>
          <a:p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náleží do sféry transcendence?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EB4C72-5D0A-4384-99CF-7EC6D0EF0D81}"/>
              </a:ext>
            </a:extLst>
          </p:cNvPr>
          <p:cNvSpPr txBox="1"/>
          <p:nvPr/>
        </p:nvSpPr>
        <p:spPr>
          <a:xfrm>
            <a:off x="889759" y="3204360"/>
            <a:ext cx="10617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Georgia" panose="02040502050405020303" pitchFamily="18" charset="0"/>
              </a:rPr>
              <a:t>Praxe a vzdělávání pro praxi</a:t>
            </a:r>
          </a:p>
          <a:p>
            <a:r>
              <a:rPr lang="cs-CZ" dirty="0">
                <a:latin typeface="Georgia" panose="02040502050405020303" pitchFamily="18" charset="0"/>
              </a:rPr>
              <a:t>Propojení teoretických a praktických znalostí zdůrazňovali Řekové v pojmech – </a:t>
            </a:r>
            <a:r>
              <a:rPr lang="cs-CZ" i="1" dirty="0">
                <a:solidFill>
                  <a:srgbClr val="FF0000"/>
                </a:solidFill>
                <a:latin typeface="Georgia" panose="02040502050405020303" pitchFamily="18" charset="0"/>
              </a:rPr>
              <a:t>areté</a:t>
            </a:r>
            <a:r>
              <a:rPr lang="cs-CZ" dirty="0">
                <a:latin typeface="Georgia" panose="02040502050405020303" pitchFamily="18" charset="0"/>
              </a:rPr>
              <a:t> a </a:t>
            </a:r>
            <a:r>
              <a:rPr lang="cs-CZ" i="1" dirty="0">
                <a:solidFill>
                  <a:srgbClr val="FF0000"/>
                </a:solidFill>
                <a:latin typeface="Georgia" panose="02040502050405020303" pitchFamily="18" charset="0"/>
              </a:rPr>
              <a:t>techné. </a:t>
            </a:r>
          </a:p>
          <a:p>
            <a:r>
              <a:rPr lang="cs-CZ" dirty="0">
                <a:latin typeface="Georgia" panose="02040502050405020303" pitchFamily="18" charset="0"/>
              </a:rPr>
              <a:t>Jejich vzájemný vztah byl založen na přesvědčení, že 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má-li někdo skutečné vědění, znalost, duševní předpoklad, nutně jej také umí použít.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616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8B71A-7A06-4D67-924C-55D15330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Georgia" panose="02040502050405020303" pitchFamily="18" charset="0"/>
              </a:rPr>
              <a:t>Kontinuita a autonomie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5738AF-3649-4445-984D-D15AA501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7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Georgia" panose="02040502050405020303" pitchFamily="18" charset="0"/>
              </a:rPr>
              <a:t>Tyto dvě charakteristiky školního vzdělávání jsou dnes skrytým jádrem sporů o jeho účel a kvalitu a v posledku i sporů o smysl instituce školy.</a:t>
            </a:r>
          </a:p>
          <a:p>
            <a:pPr marL="0" indent="0">
              <a:buNone/>
            </a:pPr>
            <a:r>
              <a:rPr lang="cs-CZ" sz="2000" dirty="0">
                <a:latin typeface="Georgia" panose="02040502050405020303" pitchFamily="18" charset="0"/>
              </a:rPr>
              <a:t>Západní společnosti vytvořily školu proto, aby plnila dva základní účely:</a:t>
            </a:r>
          </a:p>
          <a:p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kultivovala jedince</a:t>
            </a:r>
          </a:p>
          <a:p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předávala tradici </a:t>
            </a:r>
            <a:r>
              <a:rPr lang="cs-CZ" sz="2000" dirty="0">
                <a:latin typeface="Georgia" panose="02040502050405020303" pitchFamily="18" charset="0"/>
              </a:rPr>
              <a:t>(tj. sdílenou kulturu dané společnosti)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Kontinuita									         </a:t>
            </a:r>
            <a:r>
              <a:rPr lang="cs-CZ" sz="2000" dirty="0">
                <a:latin typeface="Georgia" panose="02040502050405020303" pitchFamily="18" charset="0"/>
              </a:rPr>
              <a:t>znamená důraz na tradici, na osvědčené a sdílené poznatky, postoje a hodnoty.                    Jejich osvojení předpokládá práci na sobě. Znamená</a:t>
            </a: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sz="2000" dirty="0">
                <a:latin typeface="Georgia" panose="02040502050405020303" pitchFamily="18" charset="0"/>
              </a:rPr>
              <a:t>vytváření základních vnitřních podmínek pro sebepoznání a pro osvojení nástrojů dalšího poznávání – tentokrát vnějšího světa. Vyžaduje uvědomit si svou pozici, kořeny, místo, roli v konkrétním historickém, kulturním a sociálním prostředí.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379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92689-27C2-4FEB-9E9B-D0EF97F6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CBF45-1FA9-47C4-8DED-7E9F999B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305"/>
            <a:ext cx="10515600" cy="511156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latin typeface="Georgia" panose="02040502050405020303" pitchFamily="18" charset="0"/>
              </a:rPr>
              <a:t>Má školní vzdělávání a formativní úsilí cílit</a:t>
            </a:r>
          </a:p>
          <a:p>
            <a:pPr marL="0" indent="0" algn="ctr">
              <a:buNone/>
            </a:pPr>
            <a:endParaRPr lang="cs-CZ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Georgia" panose="02040502050405020303" pitchFamily="18" charset="0"/>
              </a:rPr>
              <a:t>         na učivo (obsah vzdělání)			na „síly“ člověka, jeho činnostní								    předpoklady či kompetence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Znamená ještě „býti vzdělán“ také mnohé znát, nebo jsme se vstupem do éry digitálního věku umožnili reformulaci pojmu vzdělance do podoby sebevědomého, komunikativního a flexibilního vyhledávače informací na síti?</a:t>
            </a:r>
          </a:p>
          <a:p>
            <a:pPr marL="0" indent="0">
              <a:buNone/>
            </a:pPr>
            <a:r>
              <a:rPr lang="cs-CZ" sz="2000" dirty="0">
                <a:latin typeface="Georgia" panose="02040502050405020303" pitchFamily="18" charset="0"/>
              </a:rPr>
              <a:t>Koncept informační globalizované společnosti vede k zamlžení rozdílu mezi míněním, názorem, doxou a poznáním (epistémé), mezi laickými domněnkami, třebas zahalenými do expertní rétoriky, a skutečným věděním.</a:t>
            </a:r>
            <a:endParaRPr lang="cs-CZ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cs-CZ" dirty="0">
              <a:latin typeface="Georgia" panose="02040502050405020303" pitchFamily="18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4304B94-DF50-4325-A6ED-4E29A7853C72}"/>
              </a:ext>
            </a:extLst>
          </p:cNvPr>
          <p:cNvCxnSpPr>
            <a:cxnSpLocks/>
          </p:cNvCxnSpPr>
          <p:nvPr/>
        </p:nvCxnSpPr>
        <p:spPr>
          <a:xfrm flipH="1">
            <a:off x="2709455" y="1978254"/>
            <a:ext cx="3298615" cy="3589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4037BDB-5B3E-4759-9C1C-D9120879429A}"/>
              </a:ext>
            </a:extLst>
          </p:cNvPr>
          <p:cNvCxnSpPr>
            <a:cxnSpLocks/>
          </p:cNvCxnSpPr>
          <p:nvPr/>
        </p:nvCxnSpPr>
        <p:spPr>
          <a:xfrm>
            <a:off x="5932716" y="1978254"/>
            <a:ext cx="2668693" cy="3589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68619C79-C455-4671-B952-05FED37475B6}"/>
              </a:ext>
            </a:extLst>
          </p:cNvPr>
          <p:cNvSpPr/>
          <p:nvPr/>
        </p:nvSpPr>
        <p:spPr>
          <a:xfrm>
            <a:off x="1168020" y="5053392"/>
            <a:ext cx="9311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Georgia" panose="02040502050405020303" pitchFamily="18" charset="0"/>
              </a:rPr>
              <a:t>Studium učitelství</a:t>
            </a:r>
          </a:p>
          <a:p>
            <a:pPr algn="ctr"/>
            <a:endParaRPr lang="cs-CZ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         akademický koncept			                               kompetenční koncept					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26FCC5F-A48A-418A-91CB-66054420E1F3}"/>
              </a:ext>
            </a:extLst>
          </p:cNvPr>
          <p:cNvCxnSpPr>
            <a:cxnSpLocks/>
          </p:cNvCxnSpPr>
          <p:nvPr/>
        </p:nvCxnSpPr>
        <p:spPr>
          <a:xfrm flipH="1">
            <a:off x="3409119" y="5412572"/>
            <a:ext cx="2208942" cy="2157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4D5CD73-11BA-4169-911C-FEE5808C9FAF}"/>
              </a:ext>
            </a:extLst>
          </p:cNvPr>
          <p:cNvCxnSpPr>
            <a:cxnSpLocks/>
          </p:cNvCxnSpPr>
          <p:nvPr/>
        </p:nvCxnSpPr>
        <p:spPr>
          <a:xfrm>
            <a:off x="5618061" y="5412572"/>
            <a:ext cx="3298005" cy="2157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08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979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Co mne zaujalo</a:t>
            </a:r>
            <a:endParaRPr lang="cs-CZ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FB6AD083-7ADC-46F1-9E5A-F3281B3E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9712"/>
            <a:ext cx="5174802" cy="25955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19B3399-F36B-4E16-A95B-97F21666EBFC}"/>
              </a:ext>
            </a:extLst>
          </p:cNvPr>
          <p:cNvSpPr txBox="1"/>
          <p:nvPr/>
        </p:nvSpPr>
        <p:spPr>
          <a:xfrm>
            <a:off x="971549" y="4299675"/>
            <a:ext cx="6562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Georgia" panose="02040502050405020303" pitchFamily="18" charset="0"/>
              </a:rPr>
              <a:t>Žáci dosáhli očekávaných výstupů podle RVP </a:t>
            </a:r>
          </a:p>
          <a:p>
            <a:endParaRPr lang="cs-CZ" dirty="0"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Českém jazyce		6,42 % škol	</a:t>
            </a:r>
          </a:p>
          <a:p>
            <a:r>
              <a:rPr lang="cs-CZ" dirty="0">
                <a:latin typeface="Georgia" panose="02040502050405020303" pitchFamily="18" charset="0"/>
              </a:rPr>
              <a:t>Dějepise			2,60 % škol</a:t>
            </a:r>
          </a:p>
          <a:p>
            <a:r>
              <a:rPr lang="cs-CZ" dirty="0">
                <a:latin typeface="Georgia" panose="02040502050405020303" pitchFamily="18" charset="0"/>
              </a:rPr>
              <a:t>Zeměpise		1,32 % škol</a:t>
            </a:r>
          </a:p>
          <a:p>
            <a:r>
              <a:rPr lang="cs-CZ" dirty="0">
                <a:latin typeface="Georgia" panose="02040502050405020303" pitchFamily="18" charset="0"/>
              </a:rPr>
              <a:t>Fyzice			1,25 % škol</a:t>
            </a:r>
          </a:p>
          <a:p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Matematice</a:t>
            </a:r>
            <a:r>
              <a:rPr lang="cs-CZ" b="1" dirty="0">
                <a:solidFill>
                  <a:srgbClr val="FF0000"/>
                </a:solidFill>
                <a:latin typeface="Georgia" panose="02040502050405020303" pitchFamily="18" charset="0"/>
              </a:rPr>
              <a:t>		</a:t>
            </a:r>
            <a:r>
              <a:rPr lang="cs-CZ" dirty="0">
                <a:solidFill>
                  <a:srgbClr val="FF0000"/>
                </a:solidFill>
                <a:latin typeface="Georgia" panose="02040502050405020303" pitchFamily="18" charset="0"/>
              </a:rPr>
              <a:t>0,62 % škol</a:t>
            </a:r>
          </a:p>
        </p:txBody>
      </p:sp>
      <p:pic>
        <p:nvPicPr>
          <p:cNvPr id="4" name="Obrázek 3" descr="Obsah obrázku osoba, muž, fotka, vázanka&#10;&#10;Popis se vygeneroval automaticky.">
            <a:extLst>
              <a:ext uri="{FF2B5EF4-FFF2-40B4-BE49-F238E27FC236}">
                <a16:creationId xmlns:a16="http://schemas.microsoft.com/office/drawing/2014/main" id="{DB809370-9EB1-4B5E-9116-C93918F81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00" y="1509713"/>
            <a:ext cx="1410267" cy="176688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369925-BCF8-47AF-A49D-E1D063842727}"/>
              </a:ext>
            </a:extLst>
          </p:cNvPr>
          <p:cNvSpPr txBox="1"/>
          <p:nvPr/>
        </p:nvSpPr>
        <p:spPr>
          <a:xfrm>
            <a:off x="7755266" y="1509712"/>
            <a:ext cx="3750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Georgia" panose="02040502050405020303" pitchFamily="18" charset="0"/>
              </a:rPr>
              <a:t>Mgr. Tomáš Zatloukal, MBA</a:t>
            </a:r>
          </a:p>
          <a:p>
            <a:r>
              <a:rPr lang="cs-CZ" sz="2000" dirty="0">
                <a:latin typeface="Georgia" panose="02040502050405020303" pitchFamily="18" charset="0"/>
              </a:rPr>
              <a:t>   ústřední školní inspektor         </a:t>
            </a:r>
          </a:p>
          <a:p>
            <a:r>
              <a:rPr lang="cs-CZ" sz="2000" dirty="0">
                <a:latin typeface="Georgia" panose="02040502050405020303" pitchFamily="18" charset="0"/>
              </a:rPr>
              <a:t>„</a:t>
            </a:r>
            <a:r>
              <a:rPr lang="cs-CZ" sz="1600" dirty="0">
                <a:latin typeface="Georgia" panose="02040502050405020303" pitchFamily="18" charset="0"/>
              </a:rPr>
              <a:t>Jedním z hlavních důvodů tohoto stavu je skutečnost, že RVP jsou velmi předimenzované a obsahují příliš velký objem povinného vzdělávacího obsahu.</a:t>
            </a:r>
          </a:p>
          <a:p>
            <a:r>
              <a:rPr lang="cs-CZ" sz="1600" dirty="0">
                <a:latin typeface="Georgia" panose="02040502050405020303" pitchFamily="18" charset="0"/>
              </a:rPr>
              <a:t>Velká část žáků své školy nerada navštěvuje.“ </a:t>
            </a:r>
            <a:endParaRPr lang="cs-CZ" sz="2000" dirty="0">
              <a:latin typeface="Georgia" panose="02040502050405020303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A5369A-BD23-45A7-BA1D-7C0ADF96893A}"/>
              </a:ext>
            </a:extLst>
          </p:cNvPr>
          <p:cNvSpPr txBox="1"/>
          <p:nvPr/>
        </p:nvSpPr>
        <p:spPr>
          <a:xfrm>
            <a:off x="6231885" y="3906112"/>
            <a:ext cx="535755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Georgia" panose="02040502050405020303" pitchFamily="18" charset="0"/>
              </a:rPr>
              <a:t>UN 1/2019, 2. ledna, str. 9</a:t>
            </a:r>
          </a:p>
          <a:p>
            <a:r>
              <a:rPr lang="cs-CZ" dirty="0">
                <a:latin typeface="Georgia" panose="02040502050405020303" pitchFamily="18" charset="0"/>
              </a:rPr>
              <a:t>Do čtyř let odejde z našich škol skoro třetina</a:t>
            </a:r>
          </a:p>
          <a:p>
            <a:r>
              <a:rPr lang="cs-CZ" dirty="0">
                <a:latin typeface="Georgia" panose="02040502050405020303" pitchFamily="18" charset="0"/>
              </a:rPr>
              <a:t>nově nastoupivších pedagogů-absolventů.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klima ve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atmosféra v učitelských sborech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vztahy, podpora a přijímání nových pedagogů</a:t>
            </a:r>
          </a:p>
          <a:p>
            <a:r>
              <a:rPr lang="cs-CZ" dirty="0">
                <a:latin typeface="Georgia" panose="02040502050405020303" pitchFamily="18" charset="0"/>
              </a:rPr>
              <a:t>      ze strany kolegů i vedení škol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nízký plat</a:t>
            </a:r>
          </a:p>
          <a:p>
            <a:r>
              <a:rPr lang="cs-CZ" sz="1100" dirty="0">
                <a:latin typeface="Georgia" panose="02040502050405020303" pitchFamily="18" charset="0"/>
              </a:rPr>
              <a:t>				Výzkum PedF MU Brno</a:t>
            </a:r>
          </a:p>
        </p:txBody>
      </p:sp>
    </p:spTree>
    <p:extLst>
      <p:ext uri="{BB962C8B-B14F-4D97-AF65-F5344CB8AC3E}">
        <p14:creationId xmlns:p14="http://schemas.microsoft.com/office/powerpoint/2010/main" val="1508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962025" y="404664"/>
            <a:ext cx="77724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Abero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62025" y="1656234"/>
            <a:ext cx="9022407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89898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Pozdrav matematiků</a:t>
            </a:r>
          </a:p>
          <a:p>
            <a:pPr>
              <a:spcBef>
                <a:spcPts val="8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latin typeface="Georgia" pitchFamily="18" charset="0"/>
                <a:cs typeface="Times New Roman" pitchFamily="18" charset="0"/>
              </a:rPr>
              <a:t>Sestrojte trojúhelník </a:t>
            </a:r>
            <a:r>
              <a:rPr lang="cs-CZ" sz="2800" i="1" dirty="0">
                <a:latin typeface="Georgia" pitchFamily="18" charset="0"/>
                <a:cs typeface="Times New Roman" pitchFamily="18" charset="0"/>
              </a:rPr>
              <a:t>ABC</a:t>
            </a:r>
            <a:r>
              <a:rPr lang="cs-CZ" sz="2800" dirty="0">
                <a:latin typeface="Georgia" pitchFamily="18" charset="0"/>
                <a:cs typeface="Times New Roman" pitchFamily="18" charset="0"/>
              </a:rPr>
              <a:t>, je-li dáno </a:t>
            </a:r>
            <a:r>
              <a:rPr lang="cs-CZ" sz="2800" i="1" dirty="0">
                <a:latin typeface="Georgia" pitchFamily="18" charset="0"/>
                <a:cs typeface="Times New Roman" pitchFamily="18" charset="0"/>
              </a:rPr>
              <a:t>(a, b, </a:t>
            </a:r>
            <a:r>
              <a:rPr lang="el-GR" sz="2800" i="1" dirty="0">
                <a:latin typeface="Georgia" pitchFamily="18" charset="0"/>
                <a:cs typeface="Times New Roman" pitchFamily="18" charset="0"/>
              </a:rPr>
              <a:t>ρ</a:t>
            </a:r>
            <a:r>
              <a:rPr lang="cs-CZ" sz="2800" i="1" dirty="0">
                <a:latin typeface="Georgia" pitchFamily="18" charset="0"/>
                <a:cs typeface="Times New Roman" pitchFamily="18" charset="0"/>
              </a:rPr>
              <a:t>).</a:t>
            </a:r>
            <a:r>
              <a:rPr lang="cs-CZ" sz="2800" dirty="0">
                <a:latin typeface="Georgia" pitchFamily="18" charset="0"/>
                <a:cs typeface="Times New Roman" pitchFamily="18" charset="0"/>
              </a:rPr>
              <a:t>‏</a:t>
            </a:r>
          </a:p>
          <a:p>
            <a:pPr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i="1" dirty="0">
                <a:latin typeface="Georgia" pitchFamily="18" charset="0"/>
                <a:cs typeface="Times New Roman" pitchFamily="18" charset="0"/>
              </a:rPr>
              <a:t>ρ</a:t>
            </a:r>
            <a:r>
              <a:rPr lang="cs-CZ" sz="2000" i="1" dirty="0">
                <a:latin typeface="Georgia" pitchFamily="18" charset="0"/>
                <a:cs typeface="Times New Roman" pitchFamily="18" charset="0"/>
              </a:rPr>
              <a:t>  -  </a:t>
            </a:r>
            <a:r>
              <a:rPr lang="cs-CZ" sz="2000" dirty="0">
                <a:latin typeface="Georgia" pitchFamily="18" charset="0"/>
                <a:cs typeface="Times New Roman" pitchFamily="18" charset="0"/>
              </a:rPr>
              <a:t>poloměr kružnice vepsané</a:t>
            </a:r>
          </a:p>
          <a:p>
            <a:pPr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(a, b, ρ) → (a, b, c)</a:t>
            </a:r>
            <a:br>
              <a:rPr lang="cs-CZ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cs-CZ" sz="24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c=c(a,b,ρ)</a:t>
            </a:r>
          </a:p>
          <a:p>
            <a:pPr algn="ctr"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cs-CZ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</a:br>
            <a:endParaRPr lang="cs-CZ" sz="1400" i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i="1" dirty="0">
              <a:solidFill>
                <a:srgbClr val="0000FF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c</a:t>
            </a:r>
            <a:r>
              <a:rPr lang="cs-CZ" sz="2400" i="1" baseline="300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3</a:t>
            </a:r>
            <a:r>
              <a:rPr lang="cs-CZ" sz="2400" i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-(a+b)c</a:t>
            </a:r>
            <a:r>
              <a:rPr lang="cs-CZ" sz="2400" i="1" baseline="300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-[(a-b)</a:t>
            </a:r>
            <a:r>
              <a:rPr lang="cs-CZ" sz="2400" i="1" baseline="300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- 4ρ</a:t>
            </a:r>
            <a:r>
              <a:rPr lang="cs-CZ" sz="2400" i="1" baseline="300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]c+[(a-b)</a:t>
            </a:r>
            <a:r>
              <a:rPr lang="cs-CZ" sz="2400" i="1" baseline="300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2 </a:t>
            </a:r>
            <a:r>
              <a:rPr lang="cs-CZ" sz="2400" i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+4ρ</a:t>
            </a:r>
            <a:r>
              <a:rPr lang="cs-CZ" sz="2400" i="1" baseline="300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](a+b)=0</a:t>
            </a:r>
          </a:p>
          <a:p>
            <a:pPr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dirty="0">
              <a:latin typeface="Georg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>
                <a:latin typeface="Georgia" pitchFamily="18" charset="0"/>
                <a:cs typeface="Times New Roman" pitchFamily="18" charset="0"/>
              </a:rPr>
              <a:t>Sestrojte trojúhelník, je-li dáno </a:t>
            </a:r>
            <a:r>
              <a:rPr lang="cs-CZ" sz="1600" i="1" dirty="0">
                <a:latin typeface="Georgia" pitchFamily="18" charset="0"/>
                <a:cs typeface="Times New Roman" pitchFamily="18" charset="0"/>
              </a:rPr>
              <a:t>(x, y, z),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Georgia" pitchFamily="18" charset="0"/>
                <a:cs typeface="Times New Roman" pitchFamily="18" charset="0"/>
              </a:rPr>
              <a:t>kde </a:t>
            </a:r>
            <a:r>
              <a:rPr lang="cs-CZ" sz="1600" i="1" dirty="0">
                <a:latin typeface="Georgia" pitchFamily="18" charset="0"/>
                <a:cs typeface="Times New Roman" pitchFamily="18" charset="0"/>
              </a:rPr>
              <a:t>x, y, z 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jsou prvky množiny</a:t>
            </a:r>
          </a:p>
          <a:p>
            <a:pPr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Georgia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ab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1984" y="2708920"/>
            <a:ext cx="3976804" cy="194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kt 4"/>
              <p:cNvSpPr txBox="1"/>
              <p:nvPr/>
            </p:nvSpPr>
            <p:spPr bwMode="auto">
              <a:xfrm>
                <a:off x="375717" y="6039198"/>
                <a:ext cx="5400601" cy="4860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5" name="Objek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717" y="6039198"/>
                <a:ext cx="5400601" cy="486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48957"/>
      </p:ext>
    </p:extLst>
  </p:cSld>
  <p:clrMapOvr>
    <a:masterClrMapping/>
  </p:clrMapOvr>
  <p:transition spd="slow"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9250A-A678-4724-8ED0-0D0DB67C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14325"/>
            <a:ext cx="10515600" cy="1014416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Soukromé základní školy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87AC15-C7A5-4724-A6C5-B1C3C490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628775"/>
            <a:ext cx="11039475" cy="491489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Georgia" panose="02040502050405020303" pitchFamily="18" charset="0"/>
              </a:rPr>
              <a:t>2010/2011	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74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2011/2012	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78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2012/2013	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84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2013/2014	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99</a:t>
            </a:r>
            <a:r>
              <a:rPr lang="cs-CZ" sz="2000" dirty="0">
                <a:latin typeface="Georgia" panose="02040502050405020303" pitchFamily="18" charset="0"/>
              </a:rPr>
              <a:t>	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2014/2015	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118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2015/2016	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137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2016/2017	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173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2017/2018	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189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8024255-18A0-46EE-AE5F-E346DD553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955476"/>
              </p:ext>
            </p:extLst>
          </p:nvPr>
        </p:nvGraphicFramePr>
        <p:xfrm>
          <a:off x="3182938" y="1590677"/>
          <a:ext cx="4313237" cy="324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415ED62E-5247-4B54-A24E-AF7F707407A4}"/>
              </a:ext>
            </a:extLst>
          </p:cNvPr>
          <p:cNvSpPr txBox="1"/>
          <p:nvPr/>
        </p:nvSpPr>
        <p:spPr>
          <a:xfrm>
            <a:off x="7643207" y="1628776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Roční školné na ZŠ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E14AEA-1624-4742-BF9A-9B0C8403AA42}"/>
              </a:ext>
            </a:extLst>
          </p:cNvPr>
          <p:cNvSpPr txBox="1"/>
          <p:nvPr/>
        </p:nvSpPr>
        <p:spPr>
          <a:xfrm>
            <a:off x="7643207" y="2128540"/>
            <a:ext cx="3556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Georgia" panose="02040502050405020303" pitchFamily="18" charset="0"/>
              </a:rPr>
              <a:t>více než 100 000 korun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Georgia" panose="02040502050405020303" pitchFamily="18" charset="0"/>
              </a:rPr>
              <a:t>50 000 až 100 000 korun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Georgia" panose="02040502050405020303" pitchFamily="18" charset="0"/>
              </a:rPr>
              <a:t>25 000 až 50 000 korun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Georgia" panose="02040502050405020303" pitchFamily="18" charset="0"/>
              </a:rPr>
              <a:t>do 25 000 korun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A6A521AB-29EF-48E6-8C93-70482E972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350583"/>
              </p:ext>
            </p:extLst>
          </p:nvPr>
        </p:nvGraphicFramePr>
        <p:xfrm>
          <a:off x="7644463" y="3591221"/>
          <a:ext cx="3880787" cy="278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370FE7B0-D143-48AD-9650-FD4071B35A94}"/>
              </a:ext>
            </a:extLst>
          </p:cNvPr>
          <p:cNvSpPr txBox="1"/>
          <p:nvPr/>
        </p:nvSpPr>
        <p:spPr>
          <a:xfrm>
            <a:off x="485773" y="4981722"/>
            <a:ext cx="513473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Nejžádanější základní školy na území Prahy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Scioškola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PORG základní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Soukromá ZŠ Univerzum</a:t>
            </a:r>
          </a:p>
        </p:txBody>
      </p:sp>
    </p:spTree>
    <p:extLst>
      <p:ext uri="{BB962C8B-B14F-4D97-AF65-F5344CB8AC3E}">
        <p14:creationId xmlns:p14="http://schemas.microsoft.com/office/powerpoint/2010/main" val="738108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9250A-A678-4724-8ED0-0D0DB67C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14325"/>
            <a:ext cx="10515600" cy="1014416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Prague British International School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87AC15-C7A5-4724-A6C5-B1C3C490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628775"/>
            <a:ext cx="11039475" cy="4914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Škola pro děti od 2 do 18 let</a:t>
            </a:r>
          </a:p>
          <a:p>
            <a:pPr marL="0" indent="0">
              <a:buNone/>
            </a:pPr>
            <a:r>
              <a:rPr lang="cs-CZ" sz="1800" dirty="0">
                <a:latin typeface="Georgia" panose="02040502050405020303" pitchFamily="18" charset="0"/>
              </a:rPr>
              <a:t>(vznikla spojením Prague British School a English International School Prague v červenci 2018)</a:t>
            </a:r>
          </a:p>
          <a:p>
            <a:r>
              <a:rPr lang="cs-CZ" sz="1800" dirty="0">
                <a:latin typeface="Georgia" panose="02040502050405020303" pitchFamily="18" charset="0"/>
              </a:rPr>
              <a:t>cizinci asi 60 % (60 národností)</a:t>
            </a:r>
          </a:p>
          <a:p>
            <a:r>
              <a:rPr lang="cs-CZ" sz="1800" dirty="0">
                <a:latin typeface="Georgia" panose="02040502050405020303" pitchFamily="18" charset="0"/>
              </a:rPr>
              <a:t>děti z bilingvních manželství Čechů, kteří dlouho žili v cizině</a:t>
            </a:r>
          </a:p>
          <a:p>
            <a:r>
              <a:rPr lang="cs-CZ" sz="1800" dirty="0">
                <a:latin typeface="Georgia" panose="02040502050405020303" pitchFamily="18" charset="0"/>
              </a:rPr>
              <a:t>od září 2018 více než 1300 studentů (na jednoho učitele připadá 10 studentů, velikost třídy 16 studentů)</a:t>
            </a:r>
          </a:p>
          <a:p>
            <a:r>
              <a:rPr lang="cs-CZ" sz="1800" dirty="0">
                <a:latin typeface="Georgia" panose="02040502050405020303" pitchFamily="18" charset="0"/>
              </a:rPr>
              <a:t>v každém ročníku se otevírá jedna třída</a:t>
            </a:r>
          </a:p>
          <a:p>
            <a:r>
              <a:rPr lang="cs-CZ" sz="1800" dirty="0">
                <a:latin typeface="Georgia" panose="02040502050405020303" pitchFamily="18" charset="0"/>
              </a:rPr>
              <a:t>většina absolventů odchází studovat do Británie</a:t>
            </a:r>
          </a:p>
          <a:p>
            <a:r>
              <a:rPr lang="cs-CZ" sz="1800" b="1" dirty="0">
                <a:solidFill>
                  <a:srgbClr val="0070C0"/>
                </a:solidFill>
                <a:latin typeface="Georgia" panose="02040502050405020303" pitchFamily="18" charset="0"/>
              </a:rPr>
              <a:t>školné v nejvyšších ročnících je 510 00 korun </a:t>
            </a:r>
            <a:r>
              <a:rPr lang="cs-CZ" sz="1800" dirty="0">
                <a:latin typeface="Georgia" panose="02040502050405020303" pitchFamily="18" charset="0"/>
              </a:rPr>
              <a:t>(většina peněz jde na učitele)</a:t>
            </a:r>
          </a:p>
          <a:p>
            <a:endParaRPr lang="cs-CZ" sz="18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cs-CZ" sz="1800" dirty="0">
              <a:latin typeface="Georgia" panose="02040502050405020303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70FE7B0-D143-48AD-9650-FD4071B35A94}"/>
              </a:ext>
            </a:extLst>
          </p:cNvPr>
          <p:cNvSpPr txBox="1"/>
          <p:nvPr/>
        </p:nvSpPr>
        <p:spPr>
          <a:xfrm>
            <a:off x="3638548" y="4486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5" name="Obrázek 4" descr="Obsah obrázku objekt&#10;&#10;Popis se vygeneroval automaticky.">
            <a:extLst>
              <a:ext uri="{FF2B5EF4-FFF2-40B4-BE49-F238E27FC236}">
                <a16:creationId xmlns:a16="http://schemas.microsoft.com/office/drawing/2014/main" id="{68464982-4B09-4E6A-9425-884B45912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" y="4943475"/>
            <a:ext cx="676656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4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253D6-8647-42CC-83E8-8DF5DA50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Ondřej Kania </a:t>
            </a:r>
            <a:r>
              <a:rPr lang="cs-CZ" sz="2400" dirty="0">
                <a:solidFill>
                  <a:srgbClr val="0070C0"/>
                </a:solidFill>
                <a:latin typeface="Georgia" panose="02040502050405020303" pitchFamily="18" charset="0"/>
              </a:rPr>
              <a:t>(*1992)</a:t>
            </a:r>
            <a:br>
              <a:rPr lang="cs-CZ" sz="24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13F18C-5213-46F0-A4BD-0949004F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 numCol="2">
            <a:normAutofit/>
          </a:bodyPr>
          <a:lstStyle/>
          <a:p>
            <a:r>
              <a:rPr lang="cs-CZ" sz="2000" dirty="0">
                <a:latin typeface="Georgia" panose="02040502050405020303" pitchFamily="18" charset="0"/>
              </a:rPr>
              <a:t>český podnikatel, výkonný ředitel společnosti 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JK Education</a:t>
            </a:r>
          </a:p>
          <a:p>
            <a:r>
              <a:rPr lang="cs-CZ" sz="2000" dirty="0">
                <a:latin typeface="Georgia" panose="02040502050405020303" pitchFamily="18" charset="0"/>
              </a:rPr>
              <a:t>absolvoval střední školu Redemption Christian Academy</a:t>
            </a:r>
            <a:r>
              <a:rPr lang="en-US" sz="2000" dirty="0">
                <a:latin typeface="Georgia" panose="02040502050405020303" pitchFamily="18" charset="0"/>
              </a:rPr>
              <a:t> v </a:t>
            </a:r>
            <a:r>
              <a:rPr lang="cs-CZ" sz="2000" dirty="0">
                <a:latin typeface="Georgia" panose="02040502050405020303" pitchFamily="18" charset="0"/>
              </a:rPr>
              <a:t>New Yorku (2 roky)</a:t>
            </a:r>
            <a:endParaRPr lang="cs-CZ" sz="20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cs-CZ" sz="2000" dirty="0">
                <a:latin typeface="Georgia" panose="02040502050405020303" pitchFamily="18" charset="0"/>
              </a:rPr>
              <a:t>zřizovatel </a:t>
            </a:r>
            <a:r>
              <a:rPr lang="cs-CZ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Pražského humanitního gymnázia</a:t>
            </a:r>
          </a:p>
          <a:p>
            <a:r>
              <a:rPr lang="cs-CZ" sz="2000" dirty="0">
                <a:latin typeface="Georgia" panose="02040502050405020303" pitchFamily="18" charset="0"/>
              </a:rPr>
              <a:t>zřizovatel</a:t>
            </a:r>
            <a:r>
              <a:rPr lang="cs-CZ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American Academy in Prague</a:t>
            </a:r>
          </a:p>
          <a:p>
            <a:r>
              <a:rPr lang="cs-CZ" sz="2000" dirty="0">
                <a:latin typeface="Georgia" panose="02040502050405020303" pitchFamily="18" charset="0"/>
              </a:rPr>
              <a:t>zřizovatel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 American Academy in Brno</a:t>
            </a:r>
          </a:p>
          <a:p>
            <a:r>
              <a:rPr lang="cs-CZ" sz="2000" dirty="0">
                <a:latin typeface="Georgia" panose="02040502050405020303" pitchFamily="18" charset="0"/>
              </a:rPr>
              <a:t>dostal nabídku být ministrem školství</a:t>
            </a:r>
          </a:p>
          <a:p>
            <a:r>
              <a:rPr lang="cs-CZ" sz="2000" dirty="0">
                <a:latin typeface="Georgia" panose="02040502050405020303" pitchFamily="18" charset="0"/>
              </a:rPr>
              <a:t>koupit školu mě napadlo v obchodě se spodním prádlem</a:t>
            </a:r>
          </a:p>
          <a:p>
            <a:r>
              <a:rPr lang="cs-CZ" altLang="cs-CZ" sz="2000" dirty="0">
                <a:latin typeface="Georgia" panose="02040502050405020303" pitchFamily="18" charset="0"/>
              </a:rPr>
              <a:t>sami rodiče za námi chodí, ať zvedneme školné (30 000         50 000,-Kč)</a:t>
            </a:r>
          </a:p>
          <a:p>
            <a:r>
              <a:rPr lang="cs-CZ" altLang="cs-CZ" sz="2000" dirty="0">
                <a:latin typeface="Georgia" panose="02040502050405020303" pitchFamily="18" charset="0"/>
              </a:rPr>
              <a:t>školství je dobrý byznys</a:t>
            </a:r>
          </a:p>
          <a:p>
            <a:r>
              <a:rPr lang="cs-CZ" altLang="cs-CZ" sz="2000" dirty="0">
                <a:latin typeface="Georgia" panose="02040502050405020303" pitchFamily="18" charset="0"/>
              </a:rPr>
              <a:t>žádný předmět není v českém jazyce</a:t>
            </a:r>
          </a:p>
          <a:p>
            <a:r>
              <a:rPr lang="cs-CZ" alt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školné na American Academy 180 000,-Kč</a:t>
            </a:r>
          </a:p>
          <a:p>
            <a:endParaRPr lang="cs-CZ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B36CB4-3814-4A2F-8DC6-755F99DE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01DB71A-538F-4A68-ACA8-6C5C5253C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3216815"/>
            <a:ext cx="5124256" cy="2879181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7CE7F7C6-5454-41BD-AF45-20B3F8D62231}"/>
              </a:ext>
            </a:extLst>
          </p:cNvPr>
          <p:cNvCxnSpPr>
            <a:cxnSpLocks/>
          </p:cNvCxnSpPr>
          <p:nvPr/>
        </p:nvCxnSpPr>
        <p:spPr>
          <a:xfrm>
            <a:off x="2924175" y="6191250"/>
            <a:ext cx="400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1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9250A-A678-4724-8ED0-0D0DB67C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14325"/>
            <a:ext cx="10515600" cy="1014416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Domácí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87AC15-C7A5-4724-A6C5-B1C3C490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9" y="1476375"/>
            <a:ext cx="11039475" cy="491489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Georgia" panose="02040502050405020303" pitchFamily="18" charset="0"/>
              </a:rPr>
              <a:t>2010/2011	 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481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2011/2012	 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553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2012/2013	 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629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2013/2014	  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832</a:t>
            </a:r>
            <a:r>
              <a:rPr lang="cs-CZ" sz="2000" dirty="0">
                <a:latin typeface="Georgia" panose="02040502050405020303" pitchFamily="18" charset="0"/>
              </a:rPr>
              <a:t>	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2014/2015	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1038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2015/2016	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2067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2016/2017	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2339</a:t>
            </a:r>
          </a:p>
          <a:p>
            <a:r>
              <a:rPr lang="cs-CZ" sz="2000" dirty="0">
                <a:latin typeface="Georgia" panose="02040502050405020303" pitchFamily="18" charset="0"/>
              </a:rPr>
              <a:t>2017/2018	</a:t>
            </a: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2591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47B5559-0396-43D7-8198-A15DD93FE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889326"/>
              </p:ext>
            </p:extLst>
          </p:nvPr>
        </p:nvGraphicFramePr>
        <p:xfrm>
          <a:off x="3401472" y="1567922"/>
          <a:ext cx="5151439" cy="30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848146BB-B79D-4457-8AD1-3A3932860FC7}"/>
              </a:ext>
            </a:extLst>
          </p:cNvPr>
          <p:cNvSpPr txBox="1"/>
          <p:nvPr/>
        </p:nvSpPr>
        <p:spPr>
          <a:xfrm>
            <a:off x="819149" y="4812238"/>
            <a:ext cx="109918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Georgia" panose="02040502050405020303" pitchFamily="18" charset="0"/>
              </a:rPr>
              <a:t>Homeschooling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Georgia" panose="02040502050405020303" pitchFamily="18" charset="0"/>
              </a:rPr>
              <a:t>ambiciózní rodiče chtějí budoucí šampióny, lze snáze přizpůsobit časový rozvrh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Georgia" panose="02040502050405020303" pitchFamily="18" charset="0"/>
              </a:rPr>
              <a:t>rodiče, pro které není hlavní sláva a úspěch, jejich snem je, aby jejich děti byly šťastné</a:t>
            </a:r>
          </a:p>
          <a:p>
            <a:r>
              <a:rPr lang="cs-CZ" sz="2000" dirty="0">
                <a:latin typeface="Georgia" panose="02040502050405020303" pitchFamily="18" charset="0"/>
              </a:rPr>
              <a:t>       </a:t>
            </a:r>
            <a:r>
              <a:rPr lang="cs-CZ" sz="1600" dirty="0">
                <a:latin typeface="Georgia" panose="02040502050405020303" pitchFamily="18" charset="0"/>
              </a:rPr>
              <a:t>(do této představy povinná docházka do školy a tlak na výkon nezapadají; škola nutí děti do předmětů, </a:t>
            </a:r>
          </a:p>
          <a:p>
            <a:r>
              <a:rPr lang="cs-CZ" sz="1600" dirty="0">
                <a:latin typeface="Georgia" panose="02040502050405020303" pitchFamily="18" charset="0"/>
              </a:rPr>
              <a:t>         k nimž nemají vztah)	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159405-C950-4D2A-BA69-9BC7F8149A46}"/>
              </a:ext>
            </a:extLst>
          </p:cNvPr>
          <p:cNvSpPr txBox="1"/>
          <p:nvPr/>
        </p:nvSpPr>
        <p:spPr>
          <a:xfrm>
            <a:off x="8086188" y="1599100"/>
            <a:ext cx="323999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Georgia" panose="02040502050405020303" pitchFamily="18" charset="0"/>
              </a:rPr>
              <a:t>Unschooling</a:t>
            </a:r>
          </a:p>
          <a:p>
            <a:r>
              <a:rPr lang="cs-CZ" sz="2800" dirty="0">
                <a:solidFill>
                  <a:srgbClr val="0070C0"/>
                </a:solidFill>
                <a:latin typeface="Georgia" panose="02040502050405020303" pitchFamily="18" charset="0"/>
              </a:rPr>
              <a:t>Svobodom</a:t>
            </a:r>
          </a:p>
          <a:p>
            <a:r>
              <a:rPr lang="cs-CZ" sz="2800" dirty="0">
                <a:solidFill>
                  <a:srgbClr val="0070C0"/>
                </a:solidFill>
                <a:latin typeface="Georgia" panose="02040502050405020303" pitchFamily="18" charset="0"/>
              </a:rPr>
              <a:t>Summerhill</a:t>
            </a:r>
          </a:p>
          <a:p>
            <a:r>
              <a:rPr lang="cs-CZ" sz="2800" dirty="0">
                <a:solidFill>
                  <a:srgbClr val="0070C0"/>
                </a:solidFill>
                <a:latin typeface="Georgia" panose="02040502050405020303" pitchFamily="18" charset="0"/>
              </a:rPr>
              <a:t>Digitální nomádi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pracují tam, kde právě jsou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jsou tam, kde se jim líbí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worldschooling</a:t>
            </a:r>
          </a:p>
        </p:txBody>
      </p:sp>
    </p:spTree>
    <p:extLst>
      <p:ext uri="{BB962C8B-B14F-4D97-AF65-F5344CB8AC3E}">
        <p14:creationId xmlns:p14="http://schemas.microsoft.com/office/powerpoint/2010/main" val="2956511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9250A-A678-4724-8ED0-0D0DB67C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14325"/>
            <a:ext cx="11163300" cy="101441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SCIO školy						      </a:t>
            </a:r>
            <a:r>
              <a:rPr lang="cs-CZ" sz="2800" dirty="0">
                <a:solidFill>
                  <a:srgbClr val="0070C0"/>
                </a:solidFill>
                <a:latin typeface="Georgia" panose="02040502050405020303" pitchFamily="18" charset="0"/>
              </a:rPr>
              <a:t>www.Scioskoly.cz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87AC15-C7A5-4724-A6C5-B1C3C490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347684"/>
            <a:ext cx="10829926" cy="49148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Základní školy								              </a:t>
            </a:r>
            <a:r>
              <a:rPr lang="cs-CZ" sz="2000" dirty="0">
                <a:latin typeface="Georgia" panose="02040502050405020303" pitchFamily="18" charset="0"/>
              </a:rPr>
              <a:t>Brno, Frýdek-Místek, Jihlava, Olomouc, Praha 4, Praha 6, Praha 9, Praha 11, Praha 13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Střední školy 									             </a:t>
            </a:r>
            <a:r>
              <a:rPr lang="cs-CZ" sz="2000" dirty="0">
                <a:latin typeface="Georgia" panose="02040502050405020303" pitchFamily="18" charset="0"/>
              </a:rPr>
              <a:t>Praha 8</a:t>
            </a:r>
          </a:p>
          <a:p>
            <a:pPr marL="0" indent="0">
              <a:buNone/>
            </a:pPr>
            <a:endParaRPr lang="cs-CZ" sz="2000" dirty="0">
              <a:latin typeface="Georgia" panose="02040502050405020303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83A4C1-9E15-4BFA-A34D-020EE6A48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0" y="3191985"/>
            <a:ext cx="2134135" cy="213413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42AC59-CBD7-49ED-9DA2-9AC0DE980FA9}"/>
              </a:ext>
            </a:extLst>
          </p:cNvPr>
          <p:cNvSpPr txBox="1"/>
          <p:nvPr/>
        </p:nvSpPr>
        <p:spPr>
          <a:xfrm>
            <a:off x="485775" y="5462282"/>
            <a:ext cx="1099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Děti se budou učit ve skupinách (max 15) či samy, s pomocí průvodce-ne učitele-nebo bez něj, prostě</a:t>
            </a:r>
          </a:p>
          <a:p>
            <a:r>
              <a:rPr lang="cs-CZ" dirty="0">
                <a:latin typeface="Georgia" panose="02040502050405020303" pitchFamily="18" charset="0"/>
              </a:rPr>
              <a:t>      jak jim to bude vyhovovat.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eorgia" panose="02040502050405020303" pitchFamily="18" charset="0"/>
              </a:rPr>
              <a:t>Technologie jsou samozřejmostí. Zvonění, písemky a známkování nikoli …</a:t>
            </a:r>
          </a:p>
        </p:txBody>
      </p:sp>
      <p:pic>
        <p:nvPicPr>
          <p:cNvPr id="10" name="Obrázek 9" descr="Obsah obrázku iPod&#10;&#10;Popis se vygeneroval automaticky.">
            <a:extLst>
              <a:ext uri="{FF2B5EF4-FFF2-40B4-BE49-F238E27FC236}">
                <a16:creationId xmlns:a16="http://schemas.microsoft.com/office/drawing/2014/main" id="{96D72650-2154-4744-B84B-393DDEE48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60" y="2258647"/>
            <a:ext cx="3226143" cy="320363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232119-8E0C-486E-A25C-19993B36BF1C}"/>
              </a:ext>
            </a:extLst>
          </p:cNvPr>
          <p:cNvSpPr txBox="1"/>
          <p:nvPr/>
        </p:nvSpPr>
        <p:spPr>
          <a:xfrm>
            <a:off x="485773" y="2703014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solidFill>
                  <a:srgbClr val="0070C0"/>
                </a:solidFill>
                <a:latin typeface="Georgia" panose="02040502050405020303" pitchFamily="18" charset="0"/>
              </a:rPr>
              <a:t>„Změna je pro nás trvalý stav“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507EF2-71A9-4CCD-8159-50EF6E4D5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182" y="2081359"/>
            <a:ext cx="2661744" cy="30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9250A-A678-4724-8ED0-0D0DB67C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14325"/>
            <a:ext cx="11163300" cy="101441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Digitální technologie v základních školách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87AC15-C7A5-4724-A6C5-B1C3C490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476375"/>
            <a:ext cx="10829926" cy="49148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ZŠ s více než 150 žáky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  <a:latin typeface="Georgia" panose="02040502050405020303" pitchFamily="18" charset="0"/>
              </a:rPr>
              <a:t>Kdo se stará o digitální technologie</a:t>
            </a:r>
            <a:endParaRPr lang="cs-CZ" sz="2400" dirty="0">
              <a:latin typeface="Georgia" panose="02040502050405020303" pitchFamily="18" charset="0"/>
            </a:endParaRPr>
          </a:p>
          <a:p>
            <a:r>
              <a:rPr lang="cs-CZ" sz="2000" dirty="0">
                <a:latin typeface="Georgia" panose="02040502050405020303" pitchFamily="18" charset="0"/>
              </a:rPr>
              <a:t>Správce na plný úvazek	 15,8 %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Správce na částečný úvazek	  8,8 %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Učitel				22,2 %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Žák nebo student		  0,5 %</a:t>
            </a:r>
          </a:p>
          <a:p>
            <a:r>
              <a:rPr lang="cs-CZ" sz="2000" b="1" dirty="0">
                <a:latin typeface="Georgia" panose="02040502050405020303" pitchFamily="18" charset="0"/>
              </a:rPr>
              <a:t>Externí dodavatel služby</a:t>
            </a:r>
            <a:r>
              <a:rPr lang="cs-CZ" sz="2000" dirty="0">
                <a:latin typeface="Georgia" panose="02040502050405020303" pitchFamily="18" charset="0"/>
              </a:rPr>
              <a:t>	</a:t>
            </a:r>
            <a:r>
              <a:rPr lang="cs-CZ" sz="2000" b="1" dirty="0">
                <a:latin typeface="Georgia" panose="02040502050405020303" pitchFamily="18" charset="0"/>
              </a:rPr>
              <a:t>69,4 %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Jiný způsob správy		10,7 %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Nikdo			  0,1 %</a:t>
            </a:r>
          </a:p>
          <a:p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  <a:latin typeface="Georgia" panose="02040502050405020303" pitchFamily="18" charset="0"/>
              </a:rPr>
              <a:t>Kolik dává škola měsíčně na správu digitálních technologií</a:t>
            </a:r>
          </a:p>
          <a:p>
            <a:r>
              <a:rPr lang="cs-CZ" sz="2000" dirty="0">
                <a:latin typeface="Georgia" panose="02040502050405020303" pitchFamily="18" charset="0"/>
              </a:rPr>
              <a:t>Nic				4,0 %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Do 1000 korun		5,5 %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1001 až 5000 korun		46,5 %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5001 až 10 00% korun		26,8 %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10 001 až 20 000 korun	13,2 %</a:t>
            </a:r>
          </a:p>
          <a:p>
            <a:r>
              <a:rPr lang="cs-CZ" sz="2000" dirty="0">
                <a:latin typeface="Georgia" panose="02040502050405020303" pitchFamily="18" charset="0"/>
              </a:rPr>
              <a:t>Nad 20 000 korun		  4,0 %	</a:t>
            </a:r>
          </a:p>
          <a:p>
            <a:pPr marL="0" indent="0">
              <a:buNone/>
            </a:pPr>
            <a:endParaRPr lang="cs-CZ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0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3F145-7750-408D-BB9B-82202529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Vzdělání do složité doby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D1C21-C55F-4D38-9A8C-0FEA5BE0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celoživotní práce v jednom podniku je minulostí</a:t>
            </a:r>
          </a:p>
          <a:p>
            <a:r>
              <a:rPr lang="cs-CZ" sz="2400" dirty="0">
                <a:latin typeface="Georgia" panose="02040502050405020303" pitchFamily="18" charset="0"/>
              </a:rPr>
              <a:t>průměrný zaměstnanec setrvá na jednom pracovním místě 4,2 roku (USA)</a:t>
            </a:r>
          </a:p>
          <a:p>
            <a:r>
              <a:rPr lang="cs-CZ" sz="2400" dirty="0">
                <a:latin typeface="Georgia" panose="02040502050405020303" pitchFamily="18" charset="0"/>
              </a:rPr>
              <a:t>na svou neurčitou kariérní dráhu se připravuje absolvent univerzity minimálně dvojnásobnou dobu</a:t>
            </a:r>
          </a:p>
          <a:p>
            <a:r>
              <a:rPr lang="cs-CZ" sz="2400" dirty="0">
                <a:latin typeface="Georgia" panose="02040502050405020303" pitchFamily="18" charset="0"/>
              </a:rPr>
              <a:t>delší vysokoškolská studia jdou proti trendu zkracování doby, po kterou lidé setrvávají na jedné pracovní pozici</a:t>
            </a:r>
          </a:p>
          <a:p>
            <a:r>
              <a:rPr lang="cs-CZ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Mileniálové</a:t>
            </a:r>
          </a:p>
          <a:p>
            <a:pPr lvl="1"/>
            <a:r>
              <a:rPr lang="cs-CZ" sz="2000" dirty="0">
                <a:latin typeface="Georgia" panose="02040502050405020303" pitchFamily="18" charset="0"/>
              </a:rPr>
              <a:t>na své profesní dráze hledají něco víc než jen cestu					           k zaplacení složenek 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Georgia" panose="02040502050405020303" pitchFamily="18" charset="0"/>
              </a:rPr>
              <a:t>práce je pro ně seberealizací a výrazem hledání                                      	           životního smyslu</a:t>
            </a:r>
          </a:p>
          <a:p>
            <a:pPr marL="0" indent="0">
              <a:buNone/>
            </a:pPr>
            <a:endParaRPr lang="cs-CZ" sz="2400" dirty="0">
              <a:latin typeface="Georgia" panose="02040502050405020303" pitchFamily="18" charset="0"/>
            </a:endParaRPr>
          </a:p>
          <a:p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9F7586-01DF-4EF4-8984-B63C1D3A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4382859"/>
            <a:ext cx="2857500" cy="16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8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3F145-7750-408D-BB9B-82202529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Vzdělání do složité doby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D1C21-C55F-4D38-9A8C-0FEA5BE0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na vysoké školy nastupují dvě třetiny maturantů</a:t>
            </a:r>
          </a:p>
          <a:p>
            <a:r>
              <a:rPr lang="cs-CZ" sz="2400" dirty="0">
                <a:latin typeface="Georgia" panose="02040502050405020303" pitchFamily="18" charset="0"/>
              </a:rPr>
              <a:t>maturitu má 75 procent populace</a:t>
            </a:r>
          </a:p>
          <a:p>
            <a:r>
              <a:rPr lang="cs-CZ" sz="2400" dirty="0">
                <a:latin typeface="Georgia" panose="02040502050405020303" pitchFamily="18" charset="0"/>
              </a:rPr>
              <a:t>to vede k otázce, zda má univerzitní vzdělání ještě smysl </a:t>
            </a:r>
          </a:p>
          <a:p>
            <a:r>
              <a:rPr lang="cs-CZ" sz="2400" dirty="0">
                <a:latin typeface="Georgia" panose="02040502050405020303" pitchFamily="18" charset="0"/>
              </a:rPr>
              <a:t>počet magistrů, inženýrů a doktorů všech druhů roste</a:t>
            </a:r>
          </a:p>
          <a:p>
            <a:r>
              <a:rPr lang="cs-CZ" sz="2400" dirty="0">
                <a:latin typeface="Georgia" panose="02040502050405020303" pitchFamily="18" charset="0"/>
              </a:rPr>
              <a:t>rostou pochyby, zda </a:t>
            </a:r>
            <a:r>
              <a:rPr lang="cs-CZ" sz="2400">
                <a:latin typeface="Georgia" panose="02040502050405020303" pitchFamily="18" charset="0"/>
              </a:rPr>
              <a:t>takový titul stojí za to</a:t>
            </a:r>
            <a:endParaRPr lang="cs-CZ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400" dirty="0">
              <a:latin typeface="Georgia" panose="02040502050405020303" pitchFamily="18" charset="0"/>
            </a:endParaRPr>
          </a:p>
          <a:p>
            <a:endParaRPr lang="cs-CZ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1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32892" y="1441312"/>
            <a:ext cx="9577908" cy="514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FF0000"/>
                </a:solidFill>
                <a:latin typeface="Georgia" pitchFamily="18" charset="0"/>
              </a:rPr>
              <a:t>Kvadratura kruhu</a:t>
            </a:r>
            <a:br>
              <a:rPr lang="cs-CZ" sz="3200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cs-CZ" sz="3200" dirty="0">
                <a:solidFill>
                  <a:srgbClr val="FF0000"/>
                </a:solidFill>
                <a:latin typeface="Georgia" pitchFamily="18" charset="0"/>
              </a:rPr>
              <a:t>Trisekce úhlu</a:t>
            </a:r>
            <a:br>
              <a:rPr lang="cs-CZ" sz="3200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cs-CZ" sz="3200" dirty="0">
                <a:solidFill>
                  <a:srgbClr val="FF0000"/>
                </a:solidFill>
                <a:latin typeface="Georgia" pitchFamily="18" charset="0"/>
              </a:rPr>
              <a:t>Reduplikace krychle</a:t>
            </a:r>
            <a:br>
              <a:rPr lang="cs-CZ" sz="3200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cs-CZ" sz="2000" i="1" dirty="0">
                <a:solidFill>
                  <a:srgbClr val="0070C0"/>
                </a:solidFill>
                <a:latin typeface="Georgia" pitchFamily="18" charset="0"/>
              </a:rPr>
              <a:t>(Délský - Délfský problém)</a:t>
            </a:r>
            <a:r>
              <a:rPr lang="ar-SA" sz="2000" i="1" dirty="0">
                <a:solidFill>
                  <a:srgbClr val="0070C0"/>
                </a:solidFill>
              </a:rPr>
              <a:t>‏</a:t>
            </a: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200" i="1" dirty="0">
              <a:solidFill>
                <a:srgbClr val="0033CC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19101" y="274638"/>
            <a:ext cx="11353800" cy="931268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Tři klasické starověké matematické problémy</a:t>
            </a:r>
          </a:p>
        </p:txBody>
      </p:sp>
      <p:pic>
        <p:nvPicPr>
          <p:cNvPr id="5" name="Obrázek 4" descr="kvadra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819" y="1809368"/>
            <a:ext cx="1619632" cy="16196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94F7DE-51AC-407E-B6B6-817D1AB68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33" y="4196850"/>
            <a:ext cx="1850876" cy="1850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1188EB-26F7-4FBD-B486-0331126C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132709"/>
            <a:ext cx="2448272" cy="244827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4812956-7475-46D3-A6E0-2BD1B462B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537510"/>
            <a:ext cx="1447056" cy="21633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C244A75-3F5A-4111-B2CD-C55F73CB0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86" y="3301500"/>
            <a:ext cx="2009775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57A4886-EEB5-4EAB-8B8E-E348C9C17609}"/>
                  </a:ext>
                </a:extLst>
              </p:cNvPr>
              <p:cNvSpPr txBox="1"/>
              <p:nvPr/>
            </p:nvSpPr>
            <p:spPr>
              <a:xfrm>
                <a:off x="785292" y="5148903"/>
                <a:ext cx="2534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57A4886-EEB5-4EAB-8B8E-E348C9C1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92" y="5148903"/>
                <a:ext cx="2534142" cy="830997"/>
              </a:xfrm>
              <a:prstGeom prst="rect">
                <a:avLst/>
              </a:prstGeom>
              <a:blipFill>
                <a:blip r:embed="rId7"/>
                <a:stretch>
                  <a:fillRect l="-3846" b="-161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48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0E019-FA0B-4905-9772-2A11EB01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288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Kvadratura kruhu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98A876-0658-45E7-8C14-2EABB827D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7412"/>
            <a:ext cx="3689318" cy="400897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35C059D-7C8A-47AE-B4BD-0558A692CD85}"/>
              </a:ext>
            </a:extLst>
          </p:cNvPr>
          <p:cNvSpPr/>
          <p:nvPr/>
        </p:nvSpPr>
        <p:spPr>
          <a:xfrm>
            <a:off x="2243572" y="3861048"/>
            <a:ext cx="217556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923714A-5589-4C5B-A8B8-CA3AC99CE5C3}"/>
                  </a:ext>
                </a:extLst>
              </p:cNvPr>
              <p:cNvSpPr txBox="1"/>
              <p:nvPr/>
            </p:nvSpPr>
            <p:spPr>
              <a:xfrm>
                <a:off x="1756416" y="4100760"/>
                <a:ext cx="503395" cy="630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923714A-5589-4C5B-A8B8-CA3AC99C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16" y="4100760"/>
                <a:ext cx="503395" cy="630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>
            <a:extLst>
              <a:ext uri="{FF2B5EF4-FFF2-40B4-BE49-F238E27FC236}">
                <a16:creationId xmlns:a16="http://schemas.microsoft.com/office/drawing/2014/main" id="{BDDFA0AB-38A4-4F76-9BAA-650E504820BC}"/>
              </a:ext>
            </a:extLst>
          </p:cNvPr>
          <p:cNvSpPr/>
          <p:nvPr/>
        </p:nvSpPr>
        <p:spPr>
          <a:xfrm>
            <a:off x="2243573" y="5326899"/>
            <a:ext cx="6565435" cy="720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D343A4E2-B152-4F37-8469-603DD2416254}"/>
                  </a:ext>
                </a:extLst>
              </p:cNvPr>
              <p:cNvSpPr/>
              <p:nvPr/>
            </p:nvSpPr>
            <p:spPr>
              <a:xfrm>
                <a:off x="8773216" y="5324537"/>
                <a:ext cx="526845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D343A4E2-B152-4F37-8469-603DD2416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216" y="5324537"/>
                <a:ext cx="526845" cy="72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489D714-6876-4A41-AFEF-4F94EC477958}"/>
                  </a:ext>
                </a:extLst>
              </p:cNvPr>
              <p:cNvSpPr txBox="1"/>
              <p:nvPr/>
            </p:nvSpPr>
            <p:spPr>
              <a:xfrm>
                <a:off x="5230249" y="4823714"/>
                <a:ext cx="6731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489D714-6876-4A41-AFEF-4F94EC47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49" y="4823714"/>
                <a:ext cx="67313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1EDF60D1-E4F8-4079-90EE-95230306FAC9}"/>
                  </a:ext>
                </a:extLst>
              </p:cNvPr>
              <p:cNvSpPr txBox="1"/>
              <p:nvPr/>
            </p:nvSpPr>
            <p:spPr>
              <a:xfrm>
                <a:off x="5189691" y="5471495"/>
                <a:ext cx="6588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cs-CZ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cs-CZ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1EDF60D1-E4F8-4079-90EE-95230306F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691" y="5471495"/>
                <a:ext cx="6588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280C974D-7972-4E1B-BEA2-2E34765BD8D4}"/>
              </a:ext>
            </a:extLst>
          </p:cNvPr>
          <p:cNvSpPr txBox="1"/>
          <p:nvPr/>
        </p:nvSpPr>
        <p:spPr>
          <a:xfrm>
            <a:off x="4913393" y="1437540"/>
            <a:ext cx="412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Georgia" panose="02040502050405020303" pitchFamily="18" charset="0"/>
              </a:rPr>
              <a:t>Leonardo da Vinci 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AD2EFD3-7EF6-49D5-99C5-97DFFCBF5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153808"/>
            <a:ext cx="3976927" cy="2612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F7D0F3D1-8912-4675-9886-DD40511B2287}"/>
                  </a:ext>
                </a:extLst>
              </p:cNvPr>
              <p:cNvSpPr/>
              <p:nvPr/>
            </p:nvSpPr>
            <p:spPr>
              <a:xfrm>
                <a:off x="2946909" y="4562103"/>
                <a:ext cx="8435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cs-CZ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cs-CZ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F7D0F3D1-8912-4675-9886-DD40511B2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09" y="4562103"/>
                <a:ext cx="84350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68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2B59ED7-AC22-42F2-ADE8-4CE9D566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08"/>
            <a:ext cx="7557052" cy="950788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Československo 1939 - 2019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3E5841D-2CA7-48D7-AA30-684AB888B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2365"/>
            <a:ext cx="1224136" cy="1471064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B3A78B9-D201-433C-8950-94AB66148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94" y="1273185"/>
            <a:ext cx="1460746" cy="166942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D5BECA-273B-404A-AC2E-41EEB584E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88" y="1413626"/>
            <a:ext cx="1295269" cy="152219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1CF066E-691B-41EB-ABC1-78287EF83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52" y="2558636"/>
            <a:ext cx="2732575" cy="376265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63C1C0E-BDA0-4C29-A88E-51594BAAE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99" y="1394209"/>
            <a:ext cx="1295269" cy="153262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1F27655-5365-4228-BC3E-D644DEE1C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5" y="1413626"/>
            <a:ext cx="1313848" cy="153923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CAC80E2-2EF3-42B5-9F9A-43D2C92F48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8" y="3057257"/>
            <a:ext cx="1359026" cy="161613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B21E535A-A292-43EB-9EE3-1CD1DACB43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9" y="3158744"/>
            <a:ext cx="1329184" cy="158853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A66E59D3-37A1-4FB3-8C3A-9DE612EDD0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53" y="3011804"/>
            <a:ext cx="1647117" cy="1882419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6A61BE4B-8E16-4518-BE83-A3088799D3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96" y="3169016"/>
            <a:ext cx="1310393" cy="1567992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DCC262C4-60D5-4B0B-A48F-A061632F7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3" y="3092011"/>
            <a:ext cx="1346783" cy="161613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B24C625-A7BB-4308-A292-B26F0CE5DF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3" y="4895174"/>
            <a:ext cx="1236754" cy="14261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DDA094-7E99-42E5-9A66-8408346E47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26" y="4895174"/>
            <a:ext cx="1723874" cy="14261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C93FFA5-0025-4B0F-9439-93C8E9A948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18" y="4894221"/>
            <a:ext cx="1848195" cy="14095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4FE08F-030C-4EF1-8CF7-1F5DA0988C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07" y="4894221"/>
            <a:ext cx="2197458" cy="146081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6264BF-107F-4B9A-A9EA-8197FE30A2D9}"/>
              </a:ext>
            </a:extLst>
          </p:cNvPr>
          <p:cNvSpPr txBox="1"/>
          <p:nvPr/>
        </p:nvSpPr>
        <p:spPr>
          <a:xfrm>
            <a:off x="3467400" y="1533297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4278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71A44-E193-497C-8629-70F555A8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Emil Hácha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7493B24-13D6-4C2C-8231-9FBEE7744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69" y="1196752"/>
            <a:ext cx="7685689" cy="487850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E239C55-05BC-4F21-9A76-878667BFDDFC}"/>
              </a:ext>
            </a:extLst>
          </p:cNvPr>
          <p:cNvSpPr txBox="1"/>
          <p:nvPr/>
        </p:nvSpPr>
        <p:spPr>
          <a:xfrm>
            <a:off x="4295801" y="6041466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Georgia" panose="02040502050405020303" pitchFamily="18" charset="0"/>
              </a:rPr>
              <a:t>30. listopadu 2018</a:t>
            </a:r>
          </a:p>
        </p:txBody>
      </p:sp>
    </p:spTree>
    <p:extLst>
      <p:ext uri="{BB962C8B-B14F-4D97-AF65-F5344CB8AC3E}">
        <p14:creationId xmlns:p14="http://schemas.microsoft.com/office/powerpoint/2010/main" val="220422988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11A3E-F34E-4AC3-9C81-792A630C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Karel Hynek Mácha </a:t>
            </a:r>
            <a:r>
              <a:rPr lang="cs-CZ" sz="2400" dirty="0">
                <a:solidFill>
                  <a:srgbClr val="0070C0"/>
                </a:solidFill>
                <a:latin typeface="Georgia" panose="02040502050405020303" pitchFamily="18" charset="0"/>
              </a:rPr>
              <a:t>(*1810-†1836)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60A38CB-AB3B-4EB7-90C6-B1694CB82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4" y="1410767"/>
            <a:ext cx="1258691" cy="181736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D536DC-F687-4CD7-8143-8C7015F50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4" y="3429000"/>
            <a:ext cx="2194921" cy="29252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7D5CC19-08E1-49DA-8D7C-293F3BFB6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65" y="1410767"/>
            <a:ext cx="2579303" cy="178640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2BA094A-60D6-42FD-995B-C487289C7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36" y="3521461"/>
            <a:ext cx="1697264" cy="249543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14383B-D140-4800-9222-B8131BE20662}"/>
              </a:ext>
            </a:extLst>
          </p:cNvPr>
          <p:cNvSpPr txBox="1"/>
          <p:nvPr/>
        </p:nvSpPr>
        <p:spPr>
          <a:xfrm>
            <a:off x="3787673" y="6079068"/>
            <a:ext cx="2919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Georgia" panose="02040502050405020303" pitchFamily="18" charset="0"/>
              </a:rPr>
              <a:t>Prof. PhDr. Karel Engliš</a:t>
            </a:r>
          </a:p>
          <a:p>
            <a:pPr algn="ctr"/>
            <a:r>
              <a:rPr lang="cs-CZ" dirty="0">
                <a:latin typeface="Georgia" panose="02040502050405020303" pitchFamily="18" charset="0"/>
              </a:rPr>
              <a:t>(*1860-†1961)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5160A6-2562-46F3-BA3B-06EFBE2FC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8" y="1410767"/>
            <a:ext cx="3294334" cy="1844827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5B9E99A-2D78-4493-994B-EAD2A2111A43}"/>
              </a:ext>
            </a:extLst>
          </p:cNvPr>
          <p:cNvSpPr txBox="1"/>
          <p:nvPr/>
        </p:nvSpPr>
        <p:spPr>
          <a:xfrm flipH="1">
            <a:off x="6868589" y="5817785"/>
            <a:ext cx="342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Hans Knobloch, Franz Drak</a:t>
            </a:r>
          </a:p>
          <a:p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1. říjen 1938</a:t>
            </a:r>
          </a:p>
          <a:p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7. květen 1939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2A93212-D2E0-479D-ABB7-E0D1E37D7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89" y="3534710"/>
            <a:ext cx="1894363" cy="22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2640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9097C-CFA5-4CF7-A970-D826C155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Internet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637FF2A-94FF-4FC6-BACE-196C2E92F0A7}"/>
              </a:ext>
            </a:extLst>
          </p:cNvPr>
          <p:cNvSpPr txBox="1"/>
          <p:nvPr/>
        </p:nvSpPr>
        <p:spPr>
          <a:xfrm>
            <a:off x="1981201" y="1916832"/>
            <a:ext cx="77171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latin typeface="Georgia" panose="02040502050405020303" pitchFamily="18" charset="0"/>
              </a:rPr>
              <a:t>Nevěř všemu, co najdeš na internetu.</a:t>
            </a:r>
          </a:p>
          <a:p>
            <a:r>
              <a:rPr lang="cs-CZ" sz="3600" i="1" dirty="0">
                <a:latin typeface="Georgia" panose="02040502050405020303" pitchFamily="18" charset="0"/>
              </a:rPr>
              <a:t>                                              </a:t>
            </a:r>
          </a:p>
          <a:p>
            <a:r>
              <a:rPr lang="cs-CZ" sz="3600" i="1" dirty="0">
                <a:latin typeface="Georgia" panose="02040502050405020303" pitchFamily="18" charset="0"/>
              </a:rPr>
              <a:t>					   Archimedes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C6F6E-F6EF-437E-8852-63C1B72F1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1" y="4365105"/>
            <a:ext cx="1185505" cy="14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7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2603</Words>
  <Application>Microsoft Office PowerPoint</Application>
  <PresentationFormat>Širokoúhlá obrazovka</PresentationFormat>
  <Paragraphs>435</Paragraphs>
  <Slides>37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Droid Serif</vt:lpstr>
      <vt:lpstr>Georgia</vt:lpstr>
      <vt:lpstr>Times New Roman</vt:lpstr>
      <vt:lpstr>Motiv Office</vt:lpstr>
      <vt:lpstr>Vzdělání a dnešek</vt:lpstr>
      <vt:lpstr>Program přednášky</vt:lpstr>
      <vt:lpstr>Prezentace aplikace PowerPoint</vt:lpstr>
      <vt:lpstr>Tři klasické starověké matematické problémy</vt:lpstr>
      <vt:lpstr>Kvadratura kruhu</vt:lpstr>
      <vt:lpstr>Československo 1939 - 2019</vt:lpstr>
      <vt:lpstr>Emil Hácha</vt:lpstr>
      <vt:lpstr>Karel Hynek Mácha (*1810-†1836)</vt:lpstr>
      <vt:lpstr>Internet</vt:lpstr>
      <vt:lpstr>Co mne zaujalo</vt:lpstr>
      <vt:lpstr>Co je nového</vt:lpstr>
      <vt:lpstr>Moderní, postmoderní</vt:lpstr>
      <vt:lpstr>Proměny  vzdělávání</vt:lpstr>
      <vt:lpstr>Klíčové pojmy tzv. neoliberálního diskursu</vt:lpstr>
      <vt:lpstr>Destrukce myšlení</vt:lpstr>
      <vt:lpstr>Žít svůj život</vt:lpstr>
      <vt:lpstr>Pedagogika v období postmoderny</vt:lpstr>
      <vt:lpstr>Neoliberální trojúhelník</vt:lpstr>
      <vt:lpstr>Filosofie en noir</vt:lpstr>
      <vt:lpstr>Vzdělání a dnešek</vt:lpstr>
      <vt:lpstr>Vzdělávání ve stínu expertů</vt:lpstr>
      <vt:lpstr>Vzdělávání ve stínu expertů</vt:lpstr>
      <vt:lpstr>Vzdělávání ve stínu expertů</vt:lpstr>
      <vt:lpstr>Vzdělávání ve stínu expertů</vt:lpstr>
      <vt:lpstr>Učit se být učitelem</vt:lpstr>
      <vt:lpstr>Běžný život</vt:lpstr>
      <vt:lpstr>Kontinuita a autonomie</vt:lpstr>
      <vt:lpstr>Vzdělávání</vt:lpstr>
      <vt:lpstr>Co mne zaujalo</vt:lpstr>
      <vt:lpstr>Soukromé základní školy v ČR</vt:lpstr>
      <vt:lpstr>Prague British International School</vt:lpstr>
      <vt:lpstr>Ondřej Kania (*1992) </vt:lpstr>
      <vt:lpstr>Domácí vzdělávání</vt:lpstr>
      <vt:lpstr>SCIO školy            www.Scioskoly.cz</vt:lpstr>
      <vt:lpstr>Digitální technologie v základních školách</vt:lpstr>
      <vt:lpstr>Vzdělání do složité doby</vt:lpstr>
      <vt:lpstr>Vzdělání do složité doby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Společnost vědění a kurikulum budoucnosti</dc:title>
  <dc:creator>Dag Hrubý</dc:creator>
  <cp:lastModifiedBy>Dag Hrubý</cp:lastModifiedBy>
  <cp:revision>220</cp:revision>
  <dcterms:created xsi:type="dcterms:W3CDTF">2018-12-15T21:37:54Z</dcterms:created>
  <dcterms:modified xsi:type="dcterms:W3CDTF">2019-08-20T15:56:56Z</dcterms:modified>
</cp:coreProperties>
</file>