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1" r:id="rId2"/>
    <p:sldId id="330" r:id="rId3"/>
    <p:sldId id="315" r:id="rId4"/>
    <p:sldId id="313" r:id="rId5"/>
    <p:sldId id="319" r:id="rId6"/>
    <p:sldId id="323" r:id="rId7"/>
    <p:sldId id="326" r:id="rId8"/>
    <p:sldId id="328" r:id="rId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16" autoAdjust="0"/>
  </p:normalViewPr>
  <p:slideViewPr>
    <p:cSldViewPr>
      <p:cViewPr varScale="1">
        <p:scale>
          <a:sx n="109" d="100"/>
          <a:sy n="109" d="100"/>
        </p:scale>
        <p:origin x="8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F4B96-1C06-40C0-8DA9-FC3C31E4FCF8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AF005-8D88-4D03-B8FD-B6AEBCC0D2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04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19215-9F46-4779-8014-2B259AD070CA}" type="datetimeFigureOut">
              <a:rPr lang="cs-CZ" smtClean="0"/>
              <a:t>21. 8. 2016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92B3-E395-43E6-A1E7-1A8AB693C2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0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92B3-E395-43E6-A1E7-1A8AB693C22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9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92B3-E395-43E6-A1E7-1A8AB693C22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47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92B3-E395-43E6-A1E7-1A8AB693C22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39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87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0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9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57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1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7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85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6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35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2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5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526B-07EE-41C7-8C45-A9EA03654CE6}" type="datetimeFigureOut">
              <a:rPr lang="cs-CZ" smtClean="0"/>
              <a:pPr/>
              <a:t>21. 8. 2016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F285-8416-467A-813B-C8648DCF68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57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sz="2400" b="1" dirty="0" smtClean="0"/>
              <a:t>Velké Meziříčí, 22. – 25. srpna 016</a:t>
            </a:r>
            <a:endParaRPr lang="cs-CZ" sz="24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43793" t="28959" r="21775" b="36877"/>
          <a:stretch/>
        </p:blipFill>
        <p:spPr>
          <a:xfrm>
            <a:off x="1987122" y="2365477"/>
            <a:ext cx="5292000" cy="295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5577" t="11259" r="23382" b="77590"/>
          <a:stretch/>
        </p:blipFill>
        <p:spPr>
          <a:xfrm>
            <a:off x="971600" y="548680"/>
            <a:ext cx="7323044" cy="1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0392" cy="165618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0885" y="1628800"/>
            <a:ext cx="7704856" cy="36724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600" b="1" dirty="0" smtClean="0">
                <a:solidFill>
                  <a:schemeClr val="tx1"/>
                </a:solidFill>
              </a:rPr>
              <a:t>Omluva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600" b="1" dirty="0" smtClean="0">
                <a:solidFill>
                  <a:schemeClr val="tx1"/>
                </a:solidFill>
              </a:rPr>
              <a:t>Informace k programu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Oznámení o semináři            </a:t>
            </a:r>
            <a:r>
              <a:rPr lang="cs-CZ" sz="2400" b="1" dirty="0" err="1" smtClean="0">
                <a:solidFill>
                  <a:schemeClr val="tx1"/>
                </a:solidFill>
              </a:rPr>
              <a:t>Předseminární</a:t>
            </a:r>
            <a:r>
              <a:rPr lang="cs-CZ" sz="2400" b="1" dirty="0" smtClean="0">
                <a:solidFill>
                  <a:schemeClr val="tx1"/>
                </a:solidFill>
              </a:rPr>
              <a:t> brožura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Exkurze, společenský večer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Prodej  knihy Fyzika (HRV) - úterý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Wi-Fi: GVM1, klíč: wifigvm1, 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 počítač ve sborovně,…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3100" b="1" dirty="0" smtClean="0">
              <a:solidFill>
                <a:schemeClr val="tx1"/>
              </a:solidFill>
            </a:endParaRPr>
          </a:p>
          <a:p>
            <a:pPr algn="just"/>
            <a:endParaRPr lang="cs-CZ" sz="31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13" y="546339"/>
            <a:ext cx="1008000" cy="1009637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3995936" y="3140968"/>
            <a:ext cx="504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7" r="527"/>
          <a:stretch/>
        </p:blipFill>
        <p:spPr>
          <a:xfrm>
            <a:off x="5868144" y="3913715"/>
            <a:ext cx="1872000" cy="1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0392" cy="165618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0885" y="1772816"/>
            <a:ext cx="7704856" cy="3528392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900" b="1" dirty="0" smtClean="0">
                <a:solidFill>
                  <a:schemeClr val="tx1"/>
                </a:solidFill>
              </a:rPr>
              <a:t>Informace k programu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56 přihlášených účastníků, mezi nimi žáci GVM,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     9 kolegů z </a:t>
            </a:r>
            <a:r>
              <a:rPr lang="cs-CZ" sz="2400" b="1" dirty="0" err="1" smtClean="0">
                <a:solidFill>
                  <a:schemeClr val="tx1"/>
                </a:solidFill>
              </a:rPr>
              <a:t>Jarošky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název: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E94E00"/>
                </a:solidFill>
              </a:rPr>
              <a:t>Gymnázium Brno, tř. Kapitána Jaroše,</a:t>
            </a:r>
          </a:p>
          <a:p>
            <a:pPr algn="just">
              <a:spcBef>
                <a:spcPts val="0"/>
              </a:spcBef>
            </a:pPr>
            <a:r>
              <a:rPr lang="cs-CZ" sz="2400" b="1" dirty="0">
                <a:solidFill>
                  <a:srgbClr val="E94E00"/>
                </a:solidFill>
              </a:rPr>
              <a:t> </a:t>
            </a:r>
            <a:r>
              <a:rPr lang="cs-CZ" sz="2400" b="1" dirty="0" smtClean="0">
                <a:solidFill>
                  <a:srgbClr val="E94E00"/>
                </a:solidFill>
              </a:rPr>
              <a:t>    příspěvková organizace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adresa: </a:t>
            </a:r>
            <a:r>
              <a:rPr lang="cs-CZ" sz="2400" b="1" dirty="0" smtClean="0">
                <a:solidFill>
                  <a:srgbClr val="0070C0"/>
                </a:solidFill>
              </a:rPr>
              <a:t>tř. Kpt. Jaroše 1829/14, 658 70 Brno</a:t>
            </a:r>
          </a:p>
          <a:p>
            <a:pPr algn="just"/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92" y="534299"/>
            <a:ext cx="1008000" cy="10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215" y="1628800"/>
            <a:ext cx="7650292" cy="1040434"/>
          </a:xfrm>
        </p:spPr>
        <p:txBody>
          <a:bodyPr>
            <a:noAutofit/>
          </a:bodyPr>
          <a:lstStyle/>
          <a:p>
            <a:pPr algn="ctr"/>
            <a:r>
              <a:rPr lang="cs-CZ" sz="3600" cap="none" dirty="0" smtClean="0"/>
              <a:t>Jaký je smysl či účel našich seminářů ?</a:t>
            </a:r>
            <a:br>
              <a:rPr lang="cs-CZ" sz="3600" cap="none" dirty="0" smtClean="0"/>
            </a:b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39551" y="2171766"/>
            <a:ext cx="8073619" cy="525658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Pohled do historie</a:t>
            </a:r>
            <a:endParaRPr lang="cs-CZ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Setkávání lidí, kteří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považují matematiku a fyziku (přírodní vědy) za součást kultury lidstva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vidí hlavní význam přírodních věd v poznávání přírody (vesmíru)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uvědomují si vztah matematiky a přírodních věd k technice, 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k filosofii, historii a k dalším společenským vědám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rádi se vidí navzájem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o získané poznatky  se dělí se svými žáky a snaží se to dělat 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co nejlépe (pedagogická a školská tematika, badatelsky   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orientovaná  výuka,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92" y="534299"/>
            <a:ext cx="1008000" cy="10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3717032"/>
            <a:ext cx="3888432" cy="244827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55576" y="3789040"/>
            <a:ext cx="381624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17671" r="43490" b="30369"/>
          <a:stretch/>
        </p:blipFill>
        <p:spPr bwMode="auto">
          <a:xfrm>
            <a:off x="379824" y="116633"/>
            <a:ext cx="8424000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216880" cy="15143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cs-CZ" sz="2800" b="1" dirty="0" smtClean="0"/>
              <a:t>Co ale patří do nashromážděného vědění </a:t>
            </a:r>
            <a:br>
              <a:rPr lang="cs-CZ" sz="2800" b="1" dirty="0" smtClean="0"/>
            </a:br>
            <a:r>
              <a:rPr lang="cs-CZ" sz="2800" b="1" dirty="0" smtClean="0"/>
              <a:t>a moudrosti lidstva – co patří do všeobecného vzdělání ?</a:t>
            </a:r>
            <a:endParaRPr lang="cs-CZ" sz="2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1008000" cy="1009637"/>
          </a:xfrm>
          <a:prstGeom prst="rect">
            <a:avLst/>
          </a:prstGeom>
        </p:spPr>
      </p:pic>
      <p:sp>
        <p:nvSpPr>
          <p:cNvPr id="8" name="Podnadpis 3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568880" cy="252028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Jistě </a:t>
            </a:r>
            <a:r>
              <a:rPr lang="cs-CZ" sz="2400" dirty="0">
                <a:solidFill>
                  <a:schemeClr val="tx1"/>
                </a:solidFill>
              </a:rPr>
              <a:t>tam patří např. přehled literatury (jak podrobný</a:t>
            </a:r>
            <a:r>
              <a:rPr lang="cs-CZ" sz="2400" dirty="0" smtClean="0">
                <a:solidFill>
                  <a:schemeClr val="tx1"/>
                </a:solidFill>
              </a:rPr>
              <a:t>?), znalost ČJ a jiných jazyků, </a:t>
            </a:r>
            <a:r>
              <a:rPr lang="cs-CZ" sz="2400" dirty="0">
                <a:solidFill>
                  <a:schemeClr val="tx1"/>
                </a:solidFill>
              </a:rPr>
              <a:t>poznatky z matematiky a přírodních věd</a:t>
            </a:r>
            <a:r>
              <a:rPr lang="cs-CZ" sz="2400" dirty="0" smtClean="0">
                <a:solidFill>
                  <a:schemeClr val="tx1"/>
                </a:solidFill>
              </a:rPr>
              <a:t>, z techniky, 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z</a:t>
            </a:r>
            <a:r>
              <a:rPr lang="cs-CZ" sz="2400" dirty="0">
                <a:solidFill>
                  <a:schemeClr val="tx1"/>
                </a:solidFill>
              </a:rPr>
              <a:t> historie, z filosofie, z politických a právních systémů </a:t>
            </a:r>
            <a:r>
              <a:rPr lang="cs-CZ" sz="2400" dirty="0" smtClean="0">
                <a:solidFill>
                  <a:schemeClr val="tx1"/>
                </a:solidFill>
              </a:rPr>
              <a:t>apod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Je </a:t>
            </a:r>
            <a:r>
              <a:rPr lang="cs-CZ" sz="2400" dirty="0">
                <a:solidFill>
                  <a:schemeClr val="tx1"/>
                </a:solidFill>
              </a:rPr>
              <a:t>vhodné, aby žáci gymnázia byli seznámeni např. s principem PET či s nedávnou </a:t>
            </a:r>
            <a:r>
              <a:rPr lang="cs-CZ" sz="2400" dirty="0">
                <a:solidFill>
                  <a:srgbClr val="E94E00"/>
                </a:solidFill>
              </a:rPr>
              <a:t>registrací gravitačních vln? </a:t>
            </a:r>
            <a:endParaRPr lang="cs-CZ" sz="2400" dirty="0" smtClean="0">
              <a:solidFill>
                <a:srgbClr val="E94E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Mají vědět, co je to epizeuxis?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9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615502"/>
            <a:ext cx="7542308" cy="19925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cs-CZ" sz="2400" b="1" dirty="0"/>
              <a:t>Vzdělávání je předávání tradic. Vzdělanost není kumulace použitelných informací, vzdělanost je především opak </a:t>
            </a:r>
            <a:r>
              <a:rPr lang="cs-CZ" sz="2400" b="1" dirty="0" smtClean="0"/>
              <a:t>povrchnosti</a:t>
            </a:r>
            <a:r>
              <a:rPr lang="cs-CZ" sz="2400" b="1" dirty="0"/>
              <a:t>, sebejistoty a konzumní plytkosti. Vede k hlubšímu vhledu a k moudrosti. Dává životu určitou </a:t>
            </a:r>
            <a:r>
              <a:rPr lang="cs-CZ" sz="2400" b="1" dirty="0" smtClean="0"/>
              <a:t>kvalitu, ano</a:t>
            </a:r>
            <a:r>
              <a:rPr lang="cs-CZ" sz="2400" b="1" dirty="0"/>
              <a:t>, i kvalitu </a:t>
            </a:r>
            <a:r>
              <a:rPr lang="cs-CZ" sz="2400" b="1" dirty="0" smtClean="0"/>
              <a:t>přiznaných nevědění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1008000" cy="1009637"/>
          </a:xfrm>
          <a:prstGeom prst="rect">
            <a:avLst/>
          </a:prstGeom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                     Prof.  O. A. Funda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1008"/>
            <a:ext cx="1530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3905273"/>
            <a:ext cx="7772400" cy="1362075"/>
          </a:xfrm>
        </p:spPr>
        <p:txBody>
          <a:bodyPr>
            <a:normAutofit/>
          </a:bodyPr>
          <a:lstStyle/>
          <a:p>
            <a:r>
              <a:rPr lang="cs-CZ" sz="2000" cap="none" dirty="0" smtClean="0"/>
              <a:t>                                                             </a:t>
            </a:r>
            <a:r>
              <a:rPr lang="cs-CZ" sz="2000" b="0" cap="none" dirty="0" smtClean="0"/>
              <a:t>Dag Hrubý</a:t>
            </a:r>
            <a:endParaRPr lang="cs-CZ" sz="2000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23528" y="1369223"/>
            <a:ext cx="7793694" cy="1915761"/>
          </a:xfr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sz="4400" dirty="0" smtClean="0"/>
              <a:t>… </a:t>
            </a:r>
            <a:r>
              <a:rPr lang="cs-CZ" sz="4400" b="1" dirty="0" smtClean="0">
                <a:solidFill>
                  <a:schemeClr val="tx1"/>
                </a:solidFill>
              </a:rPr>
              <a:t>A nejde jen o počty. Má blízko (matematika) k filosofii, logice, hudbě, historii, umění a dobrý učitel toho umí využít. Rozhodně není nutné v každé hodině počítat. Já chápu matematiku spíše jako jazyk, který má velké možnosti popsat možná všechnu vědu.     </a:t>
            </a:r>
            <a:r>
              <a:rPr lang="cs-CZ" sz="4400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marL="0" indent="0" algn="just">
              <a:buNone/>
            </a:pP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smtClean="0">
                <a:solidFill>
                  <a:schemeClr val="tx1"/>
                </a:solidFill>
              </a:rPr>
              <a:t>                                                   </a:t>
            </a:r>
            <a:endParaRPr lang="cs-CZ" sz="3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Q:\fotografie\2012\MF_seminar_2012\seminar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94900"/>
            <a:ext cx="226859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1008000" cy="100963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92914" y="4785421"/>
            <a:ext cx="4320480" cy="999248"/>
          </a:xfrm>
          <a:prstGeom prst="rect">
            <a:avLst/>
          </a:prstGeom>
          <a:ln w="38100">
            <a:solidFill>
              <a:srgbClr val="E94E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 a fyzika ve škole 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seminář 23. – 25. srpna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2017, Jevíčko)?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312</Words>
  <Application>Microsoft Office PowerPoint</Application>
  <PresentationFormat>Předvádění na obrazovce (4:3)</PresentationFormat>
  <Paragraphs>52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Motiv systému Office</vt:lpstr>
      <vt:lpstr>Prezentace aplikace PowerPoint</vt:lpstr>
      <vt:lpstr>  </vt:lpstr>
      <vt:lpstr>  </vt:lpstr>
      <vt:lpstr>Jaký je smysl či účel našich seminářů ? </vt:lpstr>
      <vt:lpstr>Prezentace aplikace PowerPoint</vt:lpstr>
      <vt:lpstr>Co ale patří do nashromážděného vědění  a moudrosti lidstva – co patří do všeobecného vzdělání ?</vt:lpstr>
      <vt:lpstr>Vzdělávání je předávání tradic. Vzdělanost není kumulace použitelných informací, vzdělanost je především opak povrchnosti, sebejistoty a konzumní plytkosti. Vede k hlubšímu vhledu a k moudrosti. Dává životu určitou kvalitu, ano, i kvalitu přiznaných nevědění.</vt:lpstr>
      <vt:lpstr>                                                             Dag Hrubý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XVI. seminář o filosofických otázkách matematiky a fyziky</dc:title>
  <dc:creator>Trojánek</dc:creator>
  <cp:lastModifiedBy>Obec Vlkov</cp:lastModifiedBy>
  <cp:revision>148</cp:revision>
  <cp:lastPrinted>2016-08-16T15:58:48Z</cp:lastPrinted>
  <dcterms:created xsi:type="dcterms:W3CDTF">2012-07-22T15:03:30Z</dcterms:created>
  <dcterms:modified xsi:type="dcterms:W3CDTF">2016-08-21T13:18:16Z</dcterms:modified>
</cp:coreProperties>
</file>