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8" r:id="rId3"/>
  </p:sldMasterIdLst>
  <p:notesMasterIdLst>
    <p:notesMasterId r:id="rId44"/>
  </p:notesMasterIdLst>
  <p:sldIdLst>
    <p:sldId id="256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96" r:id="rId18"/>
    <p:sldId id="274" r:id="rId19"/>
    <p:sldId id="295" r:id="rId20"/>
    <p:sldId id="258" r:id="rId21"/>
    <p:sldId id="259" r:id="rId22"/>
    <p:sldId id="276" r:id="rId23"/>
    <p:sldId id="286" r:id="rId24"/>
    <p:sldId id="292" r:id="rId25"/>
    <p:sldId id="297" r:id="rId26"/>
    <p:sldId id="302" r:id="rId27"/>
    <p:sldId id="281" r:id="rId28"/>
    <p:sldId id="282" r:id="rId29"/>
    <p:sldId id="287" r:id="rId30"/>
    <p:sldId id="288" r:id="rId31"/>
    <p:sldId id="289" r:id="rId32"/>
    <p:sldId id="299" r:id="rId33"/>
    <p:sldId id="300" r:id="rId34"/>
    <p:sldId id="301" r:id="rId35"/>
    <p:sldId id="303" r:id="rId36"/>
    <p:sldId id="304" r:id="rId37"/>
    <p:sldId id="305" r:id="rId38"/>
    <p:sldId id="306" r:id="rId39"/>
    <p:sldId id="307" r:id="rId40"/>
    <p:sldId id="308" r:id="rId41"/>
    <p:sldId id="293" r:id="rId42"/>
    <p:sldId id="294" r:id="rId4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E0C18163-3833-49AB-9E0C-57B4694F5484}">
          <p14:sldIdLst>
            <p14:sldId id="256"/>
            <p14:sldId id="260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96"/>
            <p14:sldId id="274"/>
            <p14:sldId id="295"/>
            <p14:sldId id="258"/>
            <p14:sldId id="259"/>
            <p14:sldId id="276"/>
            <p14:sldId id="286"/>
            <p14:sldId id="292"/>
            <p14:sldId id="297"/>
            <p14:sldId id="302"/>
            <p14:sldId id="281"/>
            <p14:sldId id="282"/>
            <p14:sldId id="287"/>
            <p14:sldId id="288"/>
            <p14:sldId id="289"/>
            <p14:sldId id="299"/>
            <p14:sldId id="300"/>
            <p14:sldId id="301"/>
            <p14:sldId id="303"/>
            <p14:sldId id="304"/>
            <p14:sldId id="305"/>
            <p14:sldId id="306"/>
            <p14:sldId id="307"/>
            <p14:sldId id="308"/>
            <p14:sldId id="293"/>
            <p14:sldId id="294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134" d="100"/>
          <a:sy n="134" d="100"/>
        </p:scale>
        <p:origin x="-72" y="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O:\a-private\phd-database\porovnani-4-5\vyzkum-45-dat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O:\a-private\phd-database\porovnani-4-5\vyzkum-45-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200" b="1"/>
              <a:t>TASK 10 - teachers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FINALE!$B$187:$B$188</c:f>
              <c:strCache>
                <c:ptCount val="2"/>
                <c:pt idx="0">
                  <c:v>Yes, I‘m willing</c:v>
                </c:pt>
                <c:pt idx="1">
                  <c:v>No, I‘m not willing</c:v>
                </c:pt>
              </c:strCache>
            </c:strRef>
          </c:cat>
          <c:val>
            <c:numRef>
              <c:f>FINALE!$C$187:$C$188</c:f>
              <c:numCache>
                <c:formatCode>0%</c:formatCode>
                <c:ptCount val="2"/>
                <c:pt idx="0">
                  <c:v>0.71</c:v>
                </c:pt>
                <c:pt idx="1">
                  <c:v>0.28999999999999998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9309184"/>
        <c:axId val="69311872"/>
      </c:barChart>
      <c:catAx>
        <c:axId val="69309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9311872"/>
        <c:crosses val="autoZero"/>
        <c:auto val="1"/>
        <c:lblAlgn val="ctr"/>
        <c:lblOffset val="100"/>
        <c:noMultiLvlLbl val="0"/>
      </c:catAx>
      <c:valAx>
        <c:axId val="69311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000" b="0" i="0" baseline="0">
                    <a:effectLst/>
                  </a:rPr>
                  <a:t>Numbers of respondents</a:t>
                </a:r>
                <a:endParaRPr lang="cs-CZ" sz="1000">
                  <a:effectLst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9309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200" b="1"/>
              <a:t>TASK 9 - teachers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4997659667541557"/>
          <c:y val="2.4189632545931757E-2"/>
          <c:w val="0.83057895888013999"/>
          <c:h val="0.7383413531641878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FINALE!$B$151:$B$152</c:f>
              <c:strCache>
                <c:ptCount val="2"/>
                <c:pt idx="0">
                  <c:v>Yes, I‘m willing</c:v>
                </c:pt>
                <c:pt idx="1">
                  <c:v>No, I‘m not willing</c:v>
                </c:pt>
              </c:strCache>
            </c:strRef>
          </c:cat>
          <c:val>
            <c:numRef>
              <c:f>FINALE!$C$151:$C$152</c:f>
              <c:numCache>
                <c:formatCode>0%</c:formatCode>
                <c:ptCount val="2"/>
                <c:pt idx="0">
                  <c:v>0.32</c:v>
                </c:pt>
                <c:pt idx="1">
                  <c:v>0.68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4217344"/>
        <c:axId val="94228480"/>
      </c:barChart>
      <c:catAx>
        <c:axId val="94217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4228480"/>
        <c:crosses val="autoZero"/>
        <c:auto val="1"/>
        <c:lblAlgn val="ctr"/>
        <c:lblOffset val="100"/>
        <c:noMultiLvlLbl val="0"/>
      </c:catAx>
      <c:valAx>
        <c:axId val="94228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000" b="0" i="0" baseline="0">
                    <a:effectLst/>
                  </a:rPr>
                  <a:t>Numbers of respondents</a:t>
                </a:r>
                <a:endParaRPr lang="cs-CZ" sz="1000">
                  <a:effectLst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4217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F420C9-A955-4DAD-90F1-9F814084AD96}" type="datetimeFigureOut">
              <a:rPr lang="cs-CZ" smtClean="0"/>
              <a:t>25.8.2016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E8BE32-BD51-489D-AD9C-3E72F061B5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6820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8BE32-BD51-489D-AD9C-3E72F061B5E8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4273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8BE32-BD51-489D-AD9C-3E72F061B5E8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4914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8BE32-BD51-489D-AD9C-3E72F061B5E8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1879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25.8.2016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25.8.2016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25.8.2016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9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3" y="2733709"/>
            <a:ext cx="6108101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3" y="4394046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25.8.2016</a:t>
            </a:fld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1510" y="2750337"/>
            <a:ext cx="878916" cy="1356442"/>
          </a:xfrm>
        </p:spPr>
        <p:txBody>
          <a:bodyPr/>
          <a:lstStyle/>
          <a:p>
            <a:fld id="{DEC7A5AD-5AEC-42D0-A3BE-F46B40576360}" type="slidenum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8468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25.8.2016</a:t>
            </a:fld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1651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7828359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68" y="4087901"/>
            <a:ext cx="1202248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7939371" y="2726267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1" y="2869895"/>
            <a:ext cx="7210395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41" y="4232178"/>
            <a:ext cx="7210395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25.8.2016</a:t>
            </a:fld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7095" y="2869902"/>
            <a:ext cx="865613" cy="1090789"/>
          </a:xfrm>
        </p:spPr>
        <p:txBody>
          <a:bodyPr/>
          <a:lstStyle/>
          <a:p>
            <a:fld id="{DEC7A5AD-5AEC-42D0-A3BE-F46B40576360}" type="slidenum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1096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0243" y="2336873"/>
            <a:ext cx="3523769" cy="3599316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5594" y="2336873"/>
            <a:ext cx="3525044" cy="3599316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25.8.2016</a:t>
            </a:fld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4252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0" y="753232"/>
            <a:ext cx="7210397" cy="108093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9766" y="2336880"/>
            <a:ext cx="3354245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44" y="3030011"/>
            <a:ext cx="3523766" cy="2906179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5116" y="2336873"/>
            <a:ext cx="3355521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95594" y="3030011"/>
            <a:ext cx="3525044" cy="2906179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25.8.2016</a:t>
            </a:fld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3747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25.8.2016</a:t>
            </a:fld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0594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25.8.2016</a:t>
            </a:fld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2440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1" y="753227"/>
            <a:ext cx="721039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80"/>
            <a:ext cx="4206252" cy="359931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3" y="2336878"/>
            <a:ext cx="2842559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25.8.2016</a:t>
            </a:fld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416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25.8.2016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2" y="753228"/>
            <a:ext cx="7210393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651253" y="2336874"/>
            <a:ext cx="406938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2336879"/>
            <a:ext cx="2907192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25.8.2016</a:t>
            </a:fld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0809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928628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5929622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2" y="4711623"/>
            <a:ext cx="7210394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0242" y="609600"/>
            <a:ext cx="721039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0" y="5169590"/>
            <a:ext cx="7210397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25.8.2016</a:t>
            </a:fld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5" y="4711316"/>
            <a:ext cx="865613" cy="1090789"/>
          </a:xfrm>
        </p:spPr>
        <p:txBody>
          <a:bodyPr/>
          <a:lstStyle/>
          <a:p>
            <a:fld id="{DEC7A5AD-5AEC-42D0-A3BE-F46B40576360}" type="slidenum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408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928628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5929622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1" y="609597"/>
            <a:ext cx="721039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4711622"/>
            <a:ext cx="7210394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25.8.2016</a:t>
            </a:fld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5" y="4711622"/>
            <a:ext cx="865613" cy="1090789"/>
          </a:xfrm>
        </p:spPr>
        <p:txBody>
          <a:bodyPr/>
          <a:lstStyle/>
          <a:p>
            <a:fld id="{DEC7A5AD-5AEC-42D0-A3BE-F46B40576360}" type="slidenum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2580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928628"/>
            <a:ext cx="7828359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5929622"/>
            <a:ext cx="1202248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92" y="609598"/>
            <a:ext cx="6539158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051717" y="3653379"/>
            <a:ext cx="611743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4711622"/>
            <a:ext cx="7210394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25.8.2016</a:t>
            </a:fld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5" y="4709932"/>
            <a:ext cx="865613" cy="1090789"/>
          </a:xfrm>
        </p:spPr>
        <p:txBody>
          <a:bodyPr/>
          <a:lstStyle/>
          <a:p>
            <a:fld id="{DEC7A5AD-5AEC-42D0-A3BE-F46B40576360}" type="slidenum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7679" y="74811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72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47107" y="3033524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7200" dirty="0">
                <a:solidFill>
                  <a:prstClr val="white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753631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928628"/>
            <a:ext cx="7828359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5929622"/>
            <a:ext cx="1202248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0" y="4711622"/>
            <a:ext cx="7210397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0" y="5300156"/>
            <a:ext cx="7210397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25.8.2016</a:t>
            </a:fld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5" y="4709932"/>
            <a:ext cx="865613" cy="1090789"/>
          </a:xfrm>
        </p:spPr>
        <p:txBody>
          <a:bodyPr/>
          <a:lstStyle/>
          <a:p>
            <a:fld id="{DEC7A5AD-5AEC-42D0-A3BE-F46B40576360}" type="slidenum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5470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01916" y="753228"/>
            <a:ext cx="7218720" cy="108093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95709" y="2336873"/>
            <a:ext cx="230252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0244" y="3022674"/>
            <a:ext cx="2287277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67019" y="2336873"/>
            <a:ext cx="22974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59103" y="3022674"/>
            <a:ext cx="229743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418120" y="2336873"/>
            <a:ext cx="230251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418120" y="3022674"/>
            <a:ext cx="2302519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25.8.2016</a:t>
            </a:fld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2136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0241" y="753228"/>
            <a:ext cx="7210395" cy="108093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0242" y="4297503"/>
            <a:ext cx="228727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0242" y="2336873"/>
            <a:ext cx="228727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0242" y="4873765"/>
            <a:ext cx="228727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59103" y="4297503"/>
            <a:ext cx="22974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59103" y="2336873"/>
            <a:ext cx="229743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58091" y="4873764"/>
            <a:ext cx="230047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423012" y="4297503"/>
            <a:ext cx="229762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423011" y="2336873"/>
            <a:ext cx="229762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422915" y="4873762"/>
            <a:ext cx="2300672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25.8.2016</a:t>
            </a:fld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5063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25.8.2016</a:t>
            </a:fld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8122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448782" y="2040420"/>
            <a:ext cx="5106988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7200780" y="5543434"/>
            <a:ext cx="1602997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96925" y="609597"/>
            <a:ext cx="805352" cy="435376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9"/>
            <a:ext cx="6652503" cy="5326589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05344" y="5936194"/>
            <a:ext cx="2057400" cy="365125"/>
          </a:xfrm>
        </p:spPr>
        <p:txBody>
          <a:bodyPr/>
          <a:lstStyle/>
          <a:p>
            <a:fld id="{FF11F0EC-4F60-4544-9956-271209A740FE}" type="datetimeFigureOut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25.8.2016</a:t>
            </a:fld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95"/>
            <a:ext cx="4595104" cy="365125"/>
          </a:xfrm>
        </p:spPr>
        <p:txBody>
          <a:bodyPr/>
          <a:lstStyle/>
          <a:p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73166" y="5398640"/>
            <a:ext cx="865613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DEC7A5AD-5AEC-42D0-A3BE-F46B40576360}" type="slidenum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5144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8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108101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2" y="4394042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25.8.2016</a:t>
            </a:fld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1510" y="2750337"/>
            <a:ext cx="878916" cy="1356442"/>
          </a:xfrm>
        </p:spPr>
        <p:txBody>
          <a:bodyPr/>
          <a:lstStyle/>
          <a:p>
            <a:fld id="{DEC7A5AD-5AEC-42D0-A3BE-F46B40576360}" type="slidenum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715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25.8.2016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25.8.2016</a:t>
            </a:fld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9531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7828359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68" y="4087901"/>
            <a:ext cx="1202248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7939370" y="2726267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1" y="2869895"/>
            <a:ext cx="7210395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41" y="4232174"/>
            <a:ext cx="7210395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25.8.2016</a:t>
            </a:fld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7093" y="2869898"/>
            <a:ext cx="865613" cy="1090789"/>
          </a:xfrm>
        </p:spPr>
        <p:txBody>
          <a:bodyPr/>
          <a:lstStyle/>
          <a:p>
            <a:fld id="{DEC7A5AD-5AEC-42D0-A3BE-F46B40576360}" type="slidenum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4010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0241" y="2336873"/>
            <a:ext cx="3523769" cy="3599316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5593" y="2336873"/>
            <a:ext cx="3525044" cy="3599316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25.8.2016</a:t>
            </a:fld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417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0" y="753232"/>
            <a:ext cx="7210397" cy="108093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9764" y="2336876"/>
            <a:ext cx="3354245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43" y="3030011"/>
            <a:ext cx="3523766" cy="2906179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5116" y="2336873"/>
            <a:ext cx="3355521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95594" y="3030011"/>
            <a:ext cx="3525044" cy="2906179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25.8.2016</a:t>
            </a:fld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101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25.8.2016</a:t>
            </a:fld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7379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25.8.2016</a:t>
            </a:fld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0147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1" y="753227"/>
            <a:ext cx="721039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6"/>
            <a:ext cx="4206252" cy="359931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2336875"/>
            <a:ext cx="2842559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25.8.2016</a:t>
            </a:fld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3956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2" y="753228"/>
            <a:ext cx="7210393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651251" y="2336874"/>
            <a:ext cx="406938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2336876"/>
            <a:ext cx="2907192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25.8.2016</a:t>
            </a:fld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0109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928628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5929622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2" y="4711619"/>
            <a:ext cx="7210394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0242" y="609600"/>
            <a:ext cx="721039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0" y="5169586"/>
            <a:ext cx="7210397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25.8.2016</a:t>
            </a:fld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3" y="4711312"/>
            <a:ext cx="865613" cy="1090789"/>
          </a:xfrm>
        </p:spPr>
        <p:txBody>
          <a:bodyPr/>
          <a:lstStyle/>
          <a:p>
            <a:fld id="{DEC7A5AD-5AEC-42D0-A3BE-F46B40576360}" type="slidenum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2828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928628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5929622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1" y="609597"/>
            <a:ext cx="721039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4711618"/>
            <a:ext cx="7210394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25.8.2016</a:t>
            </a:fld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3" y="4711618"/>
            <a:ext cx="865613" cy="1090789"/>
          </a:xfrm>
        </p:spPr>
        <p:txBody>
          <a:bodyPr/>
          <a:lstStyle/>
          <a:p>
            <a:fld id="{DEC7A5AD-5AEC-42D0-A3BE-F46B40576360}" type="slidenum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902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25.8.2016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928628"/>
            <a:ext cx="7828359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5929622"/>
            <a:ext cx="1202248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92" y="609598"/>
            <a:ext cx="6539158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051717" y="3653379"/>
            <a:ext cx="611743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4711618"/>
            <a:ext cx="7210394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25.8.2016</a:t>
            </a:fld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3" y="4709928"/>
            <a:ext cx="865613" cy="1090789"/>
          </a:xfrm>
        </p:spPr>
        <p:txBody>
          <a:bodyPr/>
          <a:lstStyle/>
          <a:p>
            <a:fld id="{DEC7A5AD-5AEC-42D0-A3BE-F46B40576360}" type="slidenum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7679" y="74811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72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47107" y="3033524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7200" dirty="0">
                <a:solidFill>
                  <a:prstClr val="white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682867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928628"/>
            <a:ext cx="7828359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5929622"/>
            <a:ext cx="1202248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0" y="4711618"/>
            <a:ext cx="7210397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0" y="5300152"/>
            <a:ext cx="7210397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25.8.2016</a:t>
            </a:fld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3" y="4709928"/>
            <a:ext cx="865613" cy="1090789"/>
          </a:xfrm>
        </p:spPr>
        <p:txBody>
          <a:bodyPr/>
          <a:lstStyle/>
          <a:p>
            <a:fld id="{DEC7A5AD-5AEC-42D0-A3BE-F46B40576360}" type="slidenum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5333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01916" y="753228"/>
            <a:ext cx="7218720" cy="108093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95709" y="2336873"/>
            <a:ext cx="230252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0242" y="3022674"/>
            <a:ext cx="2287277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67019" y="2336873"/>
            <a:ext cx="22974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59103" y="3022674"/>
            <a:ext cx="229743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418118" y="2336873"/>
            <a:ext cx="230251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418118" y="3022674"/>
            <a:ext cx="2302519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25.8.2016</a:t>
            </a:fld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5483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0241" y="753228"/>
            <a:ext cx="7210395" cy="108093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0240" y="4297503"/>
            <a:ext cx="228727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0240" y="2336873"/>
            <a:ext cx="228727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0240" y="4873765"/>
            <a:ext cx="228727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59103" y="4297503"/>
            <a:ext cx="22974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59103" y="2336873"/>
            <a:ext cx="229743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58089" y="4873764"/>
            <a:ext cx="230047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423010" y="4297503"/>
            <a:ext cx="229762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423009" y="2336873"/>
            <a:ext cx="229762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422915" y="4873762"/>
            <a:ext cx="2300672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25.8.2016</a:t>
            </a:fld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4285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25.8.2016</a:t>
            </a:fld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9485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448782" y="2040420"/>
            <a:ext cx="5106988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7200778" y="5543430"/>
            <a:ext cx="1602997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96924" y="609597"/>
            <a:ext cx="805352" cy="435376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9"/>
            <a:ext cx="6652503" cy="5326589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05344" y="5936190"/>
            <a:ext cx="2057400" cy="365125"/>
          </a:xfrm>
        </p:spPr>
        <p:txBody>
          <a:bodyPr/>
          <a:lstStyle/>
          <a:p>
            <a:fld id="{FF11F0EC-4F60-4544-9956-271209A740FE}" type="datetimeFigureOut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25.8.2016</a:t>
            </a:fld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91"/>
            <a:ext cx="4595104" cy="365125"/>
          </a:xfrm>
        </p:spPr>
        <p:txBody>
          <a:bodyPr/>
          <a:lstStyle/>
          <a:p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73164" y="5398636"/>
            <a:ext cx="865613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DEC7A5AD-5AEC-42D0-A3BE-F46B40576360}" type="slidenum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296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25.8.2016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25.8.2016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25.8.2016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25.8.2016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25.8.2016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25.8.2016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0241" y="753228"/>
            <a:ext cx="7210396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41" y="2336873"/>
            <a:ext cx="7210396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3236" y="593619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1F0EC-4F60-4544-9956-271209A740FE}" type="datetimeFigureOut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25.8.2016</a:t>
            </a:fld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242" y="5936195"/>
            <a:ext cx="51529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7095" y="753228"/>
            <a:ext cx="865613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7A5AD-5AEC-42D0-A3BE-F46B40576360}" type="slidenum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1479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0241" y="753228"/>
            <a:ext cx="7210396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41" y="2336873"/>
            <a:ext cx="7210396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3236" y="593619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1F0EC-4F60-4544-9956-271209A740FE}" type="datetimeFigureOut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25.8.2016</a:t>
            </a:fld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242" y="5936191"/>
            <a:ext cx="51529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7093" y="753228"/>
            <a:ext cx="865613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7A5AD-5AEC-42D0-A3BE-F46B40576360}" type="slidenum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0815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new.origami.cz/images/f/f6/Rosa-help-023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1196753"/>
            <a:ext cx="7772400" cy="1470025"/>
          </a:xfrm>
        </p:spPr>
        <p:txBody>
          <a:bodyPr/>
          <a:lstStyle/>
          <a:p>
            <a:r>
              <a:rPr lang="cs-CZ" dirty="0" smtClean="0"/>
              <a:t>Potřebujeme smíšená čísla?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19672" y="3356992"/>
            <a:ext cx="6400800" cy="1536576"/>
          </a:xfrm>
        </p:spPr>
        <p:txBody>
          <a:bodyPr/>
          <a:lstStyle/>
          <a:p>
            <a:r>
              <a:rPr lang="cs-CZ" dirty="0" smtClean="0"/>
              <a:t>Josef Molnár</a:t>
            </a:r>
          </a:p>
          <a:p>
            <a:r>
              <a:rPr lang="cs-CZ" dirty="0" smtClean="0"/>
              <a:t>25. </a:t>
            </a:r>
            <a:r>
              <a:rPr lang="cs-CZ" dirty="0"/>
              <a:t>8</a:t>
            </a:r>
            <a:r>
              <a:rPr lang="cs-CZ" dirty="0" smtClean="0"/>
              <a:t>. 2016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367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4" y="548680"/>
            <a:ext cx="8784976" cy="676875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b="1" dirty="0"/>
              <a:t>Vývoj české matematické </a:t>
            </a:r>
            <a:r>
              <a:rPr lang="cs-CZ" b="1" dirty="0" smtClean="0"/>
              <a:t>terminologie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První zmínky po založení Karlovy university </a:t>
            </a:r>
            <a:r>
              <a:rPr lang="cs-CZ" dirty="0" smtClean="0"/>
              <a:t>1348.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Známé jsou slovníky </a:t>
            </a:r>
            <a:r>
              <a:rPr lang="cs-CZ" dirty="0"/>
              <a:t>tzv. </a:t>
            </a:r>
            <a:r>
              <a:rPr lang="cs-CZ" dirty="0" smtClean="0"/>
              <a:t>nomenklatury: </a:t>
            </a:r>
            <a:r>
              <a:rPr lang="cs-CZ" i="1" u="sng" dirty="0"/>
              <a:t>Vokabulář</a:t>
            </a:r>
            <a:r>
              <a:rPr lang="cs-CZ" i="1" dirty="0"/>
              <a:t>, Bohemář, </a:t>
            </a:r>
            <a:r>
              <a:rPr lang="cs-CZ" i="1" dirty="0" smtClean="0"/>
              <a:t>Glosář, </a:t>
            </a:r>
            <a:r>
              <a:rPr lang="cs-CZ" dirty="0" smtClean="0"/>
              <a:t>které napsali </a:t>
            </a:r>
            <a:r>
              <a:rPr lang="cs-CZ" dirty="0"/>
              <a:t> </a:t>
            </a:r>
            <a:r>
              <a:rPr lang="cs-CZ" dirty="0" smtClean="0"/>
              <a:t>Bartoloměj </a:t>
            </a:r>
            <a:r>
              <a:rPr lang="cs-CZ" dirty="0"/>
              <a:t>z Chlumce (zvaný Klaret) a kol</a:t>
            </a:r>
            <a:r>
              <a:rPr lang="cs-CZ" dirty="0" smtClean="0"/>
              <a:t>. </a:t>
            </a:r>
            <a:r>
              <a:rPr lang="cs-CZ" dirty="0"/>
              <a:t>kolem roku </a:t>
            </a:r>
            <a:r>
              <a:rPr lang="cs-CZ" dirty="0" smtClean="0"/>
              <a:t>1360 </a:t>
            </a:r>
            <a:r>
              <a:rPr lang="cs-CZ" dirty="0"/>
              <a:t>v tzv. „makarónštině“ v </a:t>
            </a:r>
            <a:r>
              <a:rPr lang="cs-CZ" dirty="0" smtClean="0"/>
              <a:t>hexametrech.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Ukázky používaných termínů: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b</a:t>
            </a:r>
            <a:r>
              <a:rPr lang="cs-CZ" dirty="0" smtClean="0"/>
              <a:t>od </a:t>
            </a:r>
            <a:r>
              <a:rPr lang="cs-CZ" dirty="0"/>
              <a:t>– pych</a:t>
            </a:r>
          </a:p>
          <a:p>
            <a:r>
              <a:rPr lang="cs-CZ" dirty="0"/>
              <a:t>úhel – </a:t>
            </a:r>
            <a:r>
              <a:rPr lang="cs-CZ" dirty="0" err="1"/>
              <a:t>kútek</a:t>
            </a:r>
            <a:endParaRPr lang="cs-CZ" dirty="0"/>
          </a:p>
          <a:p>
            <a:r>
              <a:rPr lang="cs-CZ" dirty="0"/>
              <a:t>odčítání – </a:t>
            </a:r>
            <a:r>
              <a:rPr lang="cs-CZ" dirty="0" err="1"/>
              <a:t>wgymanye</a:t>
            </a:r>
            <a:endParaRPr lang="cs-CZ" dirty="0"/>
          </a:p>
          <a:p>
            <a:r>
              <a:rPr lang="cs-CZ" dirty="0"/>
              <a:t>dělení – </a:t>
            </a:r>
            <a:r>
              <a:rPr lang="cs-CZ" dirty="0" err="1"/>
              <a:t>dyelenye</a:t>
            </a:r>
            <a:endParaRPr lang="cs-CZ" dirty="0"/>
          </a:p>
          <a:p>
            <a:r>
              <a:rPr lang="cs-CZ" dirty="0"/>
              <a:t>číslice – </a:t>
            </a:r>
            <a:r>
              <a:rPr lang="cs-CZ" dirty="0" err="1"/>
              <a:t>hubenka</a:t>
            </a:r>
            <a:endParaRPr lang="cs-CZ" dirty="0"/>
          </a:p>
          <a:p>
            <a:r>
              <a:rPr lang="cs-CZ" dirty="0"/>
              <a:t>aritmetika – </a:t>
            </a:r>
            <a:r>
              <a:rPr lang="cs-CZ" dirty="0" err="1"/>
              <a:t>poczetmiera</a:t>
            </a:r>
            <a:endParaRPr lang="cs-CZ" dirty="0"/>
          </a:p>
          <a:p>
            <a:r>
              <a:rPr lang="cs-CZ" dirty="0"/>
              <a:t>geometrie – </a:t>
            </a:r>
            <a:r>
              <a:rPr lang="cs-CZ" dirty="0" err="1"/>
              <a:t>mierozemna</a:t>
            </a:r>
            <a:r>
              <a:rPr lang="cs-CZ" dirty="0"/>
              <a:t> </a:t>
            </a:r>
          </a:p>
          <a:p>
            <a:r>
              <a:rPr lang="cs-CZ" dirty="0"/>
              <a:t>jehlan – </a:t>
            </a:r>
            <a:r>
              <a:rPr lang="cs-CZ" dirty="0" err="1"/>
              <a:t>rochowyet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90102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92697"/>
            <a:ext cx="8229600" cy="543346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dirty="0"/>
              <a:t>Nejstarší česká tištěná </a:t>
            </a:r>
            <a:r>
              <a:rPr lang="cs-CZ" b="1" dirty="0" smtClean="0"/>
              <a:t>učebnice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Ondřej </a:t>
            </a:r>
            <a:r>
              <a:rPr lang="cs-CZ" dirty="0" err="1"/>
              <a:t>Šimkovic</a:t>
            </a:r>
            <a:r>
              <a:rPr lang="cs-CZ" dirty="0"/>
              <a:t> řečený Klatovský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(1547-1551 </a:t>
            </a:r>
            <a:r>
              <a:rPr lang="cs-CZ" dirty="0"/>
              <a:t>působil v Olomouci):</a:t>
            </a:r>
          </a:p>
          <a:p>
            <a:pPr marL="0" indent="0">
              <a:buNone/>
            </a:pPr>
            <a:r>
              <a:rPr lang="cs-CZ" i="1" dirty="0"/>
              <a:t>„</a:t>
            </a:r>
            <a:r>
              <a:rPr lang="cs-CZ" i="1" dirty="0" err="1"/>
              <a:t>Nowe</a:t>
            </a:r>
            <a:r>
              <a:rPr lang="cs-CZ" i="1" dirty="0"/>
              <a:t> knížky </a:t>
            </a:r>
            <a:r>
              <a:rPr lang="cs-CZ" i="1" dirty="0" err="1"/>
              <a:t>wo</a:t>
            </a:r>
            <a:r>
              <a:rPr lang="cs-CZ" i="1" dirty="0"/>
              <a:t> </a:t>
            </a:r>
            <a:r>
              <a:rPr lang="cs-CZ" i="1" dirty="0" err="1"/>
              <a:t>pocztech</a:t>
            </a:r>
            <a:r>
              <a:rPr lang="cs-CZ" i="1" dirty="0"/>
              <a:t> na cifry a na </a:t>
            </a:r>
            <a:r>
              <a:rPr lang="cs-CZ" i="1" dirty="0" err="1"/>
              <a:t>lyny</a:t>
            </a:r>
            <a:r>
              <a:rPr lang="cs-CZ" i="1" dirty="0"/>
              <a:t>, </a:t>
            </a:r>
            <a:r>
              <a:rPr lang="cs-CZ" i="1" dirty="0" err="1"/>
              <a:t>przytom</a:t>
            </a:r>
            <a:r>
              <a:rPr lang="cs-CZ" i="1" dirty="0"/>
              <a:t> </a:t>
            </a:r>
            <a:r>
              <a:rPr lang="cs-CZ" i="1" dirty="0" err="1"/>
              <a:t>niektere</a:t>
            </a:r>
            <a:r>
              <a:rPr lang="cs-CZ" i="1" dirty="0"/>
              <a:t> velmi </a:t>
            </a:r>
            <a:r>
              <a:rPr lang="cs-CZ" i="1" dirty="0" err="1"/>
              <a:t>vžytecžne</a:t>
            </a:r>
            <a:r>
              <a:rPr lang="cs-CZ" i="1" dirty="0"/>
              <a:t> regule a </a:t>
            </a:r>
            <a:r>
              <a:rPr lang="cs-CZ" i="1" dirty="0" err="1"/>
              <a:t>exempla</a:t>
            </a:r>
            <a:r>
              <a:rPr lang="cs-CZ" i="1" dirty="0"/>
              <a:t> </a:t>
            </a:r>
            <a:r>
              <a:rPr lang="cs-CZ" i="1" dirty="0" err="1"/>
              <a:t>mintze</a:t>
            </a:r>
            <a:r>
              <a:rPr lang="cs-CZ" i="1" dirty="0"/>
              <a:t> </a:t>
            </a:r>
            <a:r>
              <a:rPr lang="cs-CZ" i="1" dirty="0" err="1"/>
              <a:t>rozlycžne</a:t>
            </a:r>
            <a:r>
              <a:rPr lang="cs-CZ" i="1" dirty="0"/>
              <a:t> podle </a:t>
            </a:r>
            <a:r>
              <a:rPr lang="cs-CZ" i="1" dirty="0" err="1"/>
              <a:t>biehu</a:t>
            </a:r>
            <a:r>
              <a:rPr lang="cs-CZ" i="1" dirty="0"/>
              <a:t> </a:t>
            </a:r>
            <a:r>
              <a:rPr lang="cs-CZ" i="1" dirty="0" err="1"/>
              <a:t>kupetzkeho</a:t>
            </a:r>
            <a:r>
              <a:rPr lang="cs-CZ" i="1" dirty="0"/>
              <a:t> </a:t>
            </a:r>
            <a:r>
              <a:rPr lang="cs-CZ" i="1" dirty="0" err="1"/>
              <a:t>kratze</a:t>
            </a:r>
            <a:r>
              <a:rPr lang="cs-CZ" i="1" dirty="0"/>
              <a:t> a </a:t>
            </a:r>
            <a:r>
              <a:rPr lang="cs-CZ" i="1" dirty="0" err="1"/>
              <a:t>vžytečznie</a:t>
            </a:r>
            <a:r>
              <a:rPr lang="cs-CZ" i="1" dirty="0"/>
              <a:t> </a:t>
            </a:r>
            <a:r>
              <a:rPr lang="cs-CZ" i="1" dirty="0" err="1"/>
              <a:t>sebrana</a:t>
            </a:r>
            <a:r>
              <a:rPr lang="cs-CZ" i="1" dirty="0" smtClean="0"/>
              <a:t>.“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1900" dirty="0"/>
              <a:t>Ukázka Antologie str. 45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731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84563"/>
            <a:ext cx="8435280" cy="185945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/>
              <a:t>Jakub </a:t>
            </a:r>
            <a:r>
              <a:rPr lang="cs-CZ" b="1" dirty="0" err="1" smtClean="0"/>
              <a:t>Kresa</a:t>
            </a:r>
            <a:r>
              <a:rPr lang="cs-CZ" dirty="0" smtClean="0"/>
              <a:t>, 1648 – 1715, rodák </a:t>
            </a:r>
            <a:r>
              <a:rPr lang="cs-CZ" dirty="0"/>
              <a:t>ze Smržic</a:t>
            </a:r>
            <a:r>
              <a:rPr lang="cs-CZ" dirty="0" smtClean="0"/>
              <a:t>, </a:t>
            </a:r>
            <a:r>
              <a:rPr lang="cs-CZ" dirty="0"/>
              <a:t>jezuita, </a:t>
            </a:r>
            <a:r>
              <a:rPr lang="cs-CZ" dirty="0" smtClean="0"/>
              <a:t>profesor </a:t>
            </a:r>
            <a:r>
              <a:rPr lang="cs-CZ" dirty="0"/>
              <a:t>Olomoucké univerzity </a:t>
            </a:r>
            <a:r>
              <a:rPr lang="cs-CZ" dirty="0" smtClean="0"/>
              <a:t>v letech 1681 </a:t>
            </a:r>
            <a:r>
              <a:rPr lang="cs-CZ" dirty="0"/>
              <a:t>– 1685, </a:t>
            </a:r>
            <a:r>
              <a:rPr lang="cs-CZ" dirty="0" smtClean="0"/>
              <a:t>přednášel zde hebrejštinu </a:t>
            </a:r>
            <a:r>
              <a:rPr lang="cs-CZ" dirty="0"/>
              <a:t>a </a:t>
            </a:r>
            <a:r>
              <a:rPr lang="cs-CZ" dirty="0" smtClean="0"/>
              <a:t>matematiku, „</a:t>
            </a:r>
            <a:r>
              <a:rPr lang="cs-CZ" dirty="0" err="1" smtClean="0"/>
              <a:t>Eukleidés</a:t>
            </a:r>
            <a:r>
              <a:rPr lang="cs-CZ" dirty="0" smtClean="0"/>
              <a:t> Západu“ 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869" y="2336128"/>
            <a:ext cx="3057653" cy="4097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9" y="2336128"/>
            <a:ext cx="2880320" cy="4097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108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6" y="116632"/>
            <a:ext cx="8928992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383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Národní obrození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54461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 smtClean="0"/>
              <a:t>Čtvrtletník „Dobroslav“, 1821, </a:t>
            </a:r>
          </a:p>
          <a:p>
            <a:pPr marL="0" indent="0">
              <a:buNone/>
            </a:pPr>
            <a:r>
              <a:rPr lang="cs-CZ" dirty="0" smtClean="0"/>
              <a:t>„Pokus zčeštění </a:t>
            </a:r>
            <a:r>
              <a:rPr lang="cs-CZ" dirty="0" err="1" smtClean="0"/>
              <a:t>matematyckých</a:t>
            </a:r>
            <a:r>
              <a:rPr lang="cs-CZ" dirty="0" smtClean="0"/>
              <a:t> názvů“:</a:t>
            </a:r>
          </a:p>
          <a:p>
            <a:pPr marL="0" indent="0">
              <a:buNone/>
            </a:pPr>
            <a:r>
              <a:rPr lang="cs-CZ" dirty="0" smtClean="0"/>
              <a:t>Matematika – </a:t>
            </a:r>
            <a:r>
              <a:rPr lang="cs-CZ" dirty="0" err="1" smtClean="0"/>
              <a:t>zvícnictví</a:t>
            </a:r>
            <a:r>
              <a:rPr lang="cs-CZ" dirty="0" smtClean="0"/>
              <a:t>, matematik – </a:t>
            </a:r>
            <a:r>
              <a:rPr lang="cs-CZ" dirty="0" err="1" smtClean="0"/>
              <a:t>zvícník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Stereometrie – </a:t>
            </a:r>
            <a:r>
              <a:rPr lang="cs-CZ" dirty="0" err="1" smtClean="0"/>
              <a:t>hmotoměřitelství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Trigonometrie – </a:t>
            </a:r>
            <a:r>
              <a:rPr lang="cs-CZ" dirty="0" err="1" smtClean="0"/>
              <a:t>tříhranoměřičství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Kuželosečky – skrojky homolové čili kuželkové</a:t>
            </a:r>
          </a:p>
          <a:p>
            <a:pPr marL="0" indent="0">
              <a:buNone/>
            </a:pPr>
            <a:r>
              <a:rPr lang="cs-CZ" dirty="0" smtClean="0"/>
              <a:t>Ohnisko - </a:t>
            </a:r>
            <a:r>
              <a:rPr lang="cs-CZ" dirty="0" err="1" smtClean="0"/>
              <a:t>páliště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(</a:t>
            </a:r>
            <a:r>
              <a:rPr lang="cs-CZ" dirty="0" err="1" smtClean="0"/>
              <a:t>Ko</a:t>
            </a:r>
            <a:r>
              <a:rPr lang="cs-CZ" dirty="0" smtClean="0"/>
              <a:t>)Sinusoida – (</a:t>
            </a:r>
            <a:r>
              <a:rPr lang="cs-CZ" dirty="0" err="1" smtClean="0"/>
              <a:t>sou</a:t>
            </a:r>
            <a:r>
              <a:rPr lang="cs-CZ" dirty="0" smtClean="0"/>
              <a:t>)</a:t>
            </a:r>
            <a:r>
              <a:rPr lang="cs-CZ" dirty="0" err="1" smtClean="0"/>
              <a:t>lůnice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Hnáty koutu </a:t>
            </a:r>
            <a:r>
              <a:rPr lang="cs-CZ" dirty="0" err="1" smtClean="0"/>
              <a:t>šurého</a:t>
            </a:r>
            <a:r>
              <a:rPr lang="cs-CZ" dirty="0"/>
              <a:t>?</a:t>
            </a:r>
            <a:r>
              <a:rPr lang="cs-CZ" dirty="0" smtClean="0"/>
              <a:t>    </a:t>
            </a:r>
          </a:p>
          <a:p>
            <a:pPr marL="0" indent="0">
              <a:buNone/>
            </a:pPr>
            <a:r>
              <a:rPr lang="cs-CZ" dirty="0" smtClean="0"/>
              <a:t>Ale též: úloha, důkaz, pojem, sčítání, dělení, podíl, přímka, průměr,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580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„Základové měřičství čili </a:t>
            </a:r>
            <a:r>
              <a:rPr lang="cs-CZ" b="1" dirty="0" err="1"/>
              <a:t>Geometrye</a:t>
            </a:r>
            <a:r>
              <a:rPr lang="cs-CZ" b="1" dirty="0"/>
              <a:t> od Vojtěcha Sedláčka“, Praha, </a:t>
            </a:r>
            <a:r>
              <a:rPr lang="cs-CZ" b="1" dirty="0" smtClean="0"/>
              <a:t>1822</a:t>
            </a:r>
          </a:p>
          <a:p>
            <a:pPr marL="0" indent="0">
              <a:buNone/>
            </a:pPr>
            <a:endParaRPr lang="cs-CZ" sz="2800" dirty="0" smtClean="0"/>
          </a:p>
          <a:p>
            <a:pPr marL="0" indent="0">
              <a:buNone/>
            </a:pPr>
            <a:r>
              <a:rPr lang="cs-CZ" sz="2800" dirty="0" smtClean="0"/>
              <a:t>Mimo jiné základ „množinového pojetí“ geometrických útvarů.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r>
              <a:rPr lang="cs-CZ" sz="1800" dirty="0" smtClean="0"/>
              <a:t>Antologie</a:t>
            </a:r>
            <a:r>
              <a:rPr lang="cs-CZ" sz="2800" dirty="0" smtClean="0"/>
              <a:t> </a:t>
            </a:r>
            <a:r>
              <a:rPr lang="cs-CZ" sz="1800" b="1" dirty="0" smtClean="0"/>
              <a:t>str. 222</a:t>
            </a:r>
          </a:p>
          <a:p>
            <a:pPr marL="0" indent="0">
              <a:buNone/>
            </a:pPr>
            <a:endParaRPr lang="cs-CZ" sz="2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67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Návrh pojmenování značek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=  </a:t>
            </a:r>
            <a:r>
              <a:rPr lang="cs-CZ" dirty="0" err="1" smtClean="0"/>
              <a:t>stejnisko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&gt;  </a:t>
            </a:r>
            <a:r>
              <a:rPr lang="cs-CZ" dirty="0" err="1" smtClean="0"/>
              <a:t>většisko</a:t>
            </a:r>
            <a:r>
              <a:rPr lang="cs-CZ" dirty="0" smtClean="0"/>
              <a:t> 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&lt; </a:t>
            </a:r>
            <a:r>
              <a:rPr lang="cs-CZ" dirty="0" smtClean="0"/>
              <a:t> </a:t>
            </a:r>
            <a:r>
              <a:rPr lang="cs-CZ" dirty="0" err="1" smtClean="0"/>
              <a:t>menšisko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+  </a:t>
            </a:r>
            <a:r>
              <a:rPr lang="cs-CZ" dirty="0" err="1" smtClean="0"/>
              <a:t>vícko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-   </a:t>
            </a:r>
            <a:r>
              <a:rPr lang="cs-CZ" dirty="0" err="1" smtClean="0"/>
              <a:t>mínko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~  </a:t>
            </a:r>
            <a:r>
              <a:rPr lang="cs-CZ" dirty="0" err="1" smtClean="0"/>
              <a:t>podobnisko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√  </a:t>
            </a:r>
            <a:r>
              <a:rPr lang="cs-CZ" dirty="0" err="1" smtClean="0"/>
              <a:t>kořenisko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129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mtClean="0"/>
              <a:t>Nicolas Bourbaki, 1935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i="1" smtClean="0"/>
              <a:t>Otcové zakladatelé: Henri Cartan, André Weil, Jean Delsarte, Jean Dieudonné a Claude Chevalley</a:t>
            </a:r>
            <a:endParaRPr lang="cs-CZ" altLang="cs-CZ" smtClean="0"/>
          </a:p>
        </p:txBody>
      </p:sp>
      <p:pic>
        <p:nvPicPr>
          <p:cNvPr id="10244" name="Picture 7" descr="bourbaki+1935+%C3%A0+bes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3357567"/>
            <a:ext cx="5329238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996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mtClean="0"/>
              <a:t>Dílo „bourbakistů“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635129"/>
            <a:ext cx="8229600" cy="5222875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2800" smtClean="0"/>
              <a:t>I Teorie množin</a:t>
            </a:r>
          </a:p>
          <a:p>
            <a:pPr eaLnBrk="1" hangingPunct="1">
              <a:defRPr/>
            </a:pPr>
            <a:r>
              <a:rPr lang="cs-CZ" altLang="cs-CZ" sz="2800" smtClean="0"/>
              <a:t>II Algebra</a:t>
            </a:r>
          </a:p>
          <a:p>
            <a:pPr eaLnBrk="1" hangingPunct="1">
              <a:defRPr/>
            </a:pPr>
            <a:r>
              <a:rPr lang="cs-CZ" altLang="cs-CZ" sz="2800" smtClean="0"/>
              <a:t>III Topologie</a:t>
            </a:r>
          </a:p>
          <a:p>
            <a:pPr eaLnBrk="1" hangingPunct="1">
              <a:defRPr/>
            </a:pPr>
            <a:r>
              <a:rPr lang="cs-CZ" altLang="cs-CZ" sz="2800" smtClean="0"/>
              <a:t>IV Funkce jedné reálné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altLang="cs-CZ" sz="2800" smtClean="0"/>
              <a:t>	proměnné</a:t>
            </a:r>
          </a:p>
          <a:p>
            <a:pPr eaLnBrk="1" hangingPunct="1">
              <a:defRPr/>
            </a:pPr>
            <a:r>
              <a:rPr lang="cs-CZ" altLang="cs-CZ" sz="2800" smtClean="0"/>
              <a:t>V Topologické vektorové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altLang="cs-CZ" sz="2800" smtClean="0"/>
              <a:t>	prostory</a:t>
            </a:r>
          </a:p>
          <a:p>
            <a:pPr eaLnBrk="1" hangingPunct="1">
              <a:defRPr/>
            </a:pPr>
            <a:r>
              <a:rPr lang="cs-CZ" altLang="cs-CZ" sz="2800" smtClean="0"/>
              <a:t>VI Integrace</a:t>
            </a:r>
          </a:p>
          <a:p>
            <a:pPr eaLnBrk="1" hangingPunct="1">
              <a:defRPr/>
            </a:pPr>
            <a:r>
              <a:rPr lang="cs-CZ" altLang="cs-CZ" sz="2800" smtClean="0"/>
              <a:t>VII Komutativní algebra</a:t>
            </a:r>
          </a:p>
          <a:p>
            <a:pPr eaLnBrk="1" hangingPunct="1">
              <a:defRPr/>
            </a:pPr>
            <a:r>
              <a:rPr lang="cs-CZ" altLang="cs-CZ" sz="2800" smtClean="0"/>
              <a:t> VIII Lieovy grupy </a:t>
            </a:r>
          </a:p>
          <a:p>
            <a:pPr eaLnBrk="1" hangingPunct="1">
              <a:defRPr/>
            </a:pPr>
            <a:endParaRPr lang="cs-CZ" altLang="cs-CZ" sz="2800" smtClean="0"/>
          </a:p>
        </p:txBody>
      </p:sp>
      <p:pic>
        <p:nvPicPr>
          <p:cNvPr id="11268" name="Picture 5" descr="bourbaki_theorie_des_ensemb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2" y="1773242"/>
            <a:ext cx="3433763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4333875" y="3245128"/>
            <a:ext cx="4491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800"/>
              <a:t>⇒ </a:t>
            </a:r>
          </a:p>
        </p:txBody>
      </p:sp>
      <p:sp>
        <p:nvSpPr>
          <p:cNvPr id="11270" name="Rectangle 7"/>
          <p:cNvSpPr>
            <a:spLocks noChangeArrowheads="1"/>
          </p:cNvSpPr>
          <p:nvPr/>
        </p:nvSpPr>
        <p:spPr bwMode="auto">
          <a:xfrm>
            <a:off x="4333875" y="3245128"/>
            <a:ext cx="4491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800"/>
              <a:t>⇒ </a:t>
            </a:r>
          </a:p>
        </p:txBody>
      </p:sp>
    </p:spTree>
    <p:extLst>
      <p:ext uri="{BB962C8B-B14F-4D97-AF65-F5344CB8AC3E}">
        <p14:creationId xmlns:p14="http://schemas.microsoft.com/office/powerpoint/2010/main" val="278902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4000" b="1" dirty="0" smtClean="0"/>
              <a:t>∅, </a:t>
            </a:r>
            <a:r>
              <a:rPr lang="en-US" altLang="cs-CZ" sz="4000" b="1" dirty="0" smtClean="0"/>
              <a:t>=&gt;</a:t>
            </a:r>
            <a:r>
              <a:rPr lang="cs-CZ" altLang="cs-CZ" sz="4000" b="1" dirty="0" smtClean="0"/>
              <a:t>, </a:t>
            </a:r>
            <a:r>
              <a:rPr lang="el-GR" altLang="cs-CZ" sz="4000" b="1" dirty="0" smtClean="0"/>
              <a:t>υ</a:t>
            </a:r>
            <a:endParaRPr lang="el-GR" altLang="cs-CZ" dirty="0" smtClean="0"/>
          </a:p>
          <a:p>
            <a:pPr eaLnBrk="1" hangingPunct="1">
              <a:defRPr/>
            </a:pPr>
            <a:r>
              <a:rPr lang="cs-CZ" altLang="cs-CZ" dirty="0" smtClean="0"/>
              <a:t>struktura</a:t>
            </a:r>
          </a:p>
          <a:p>
            <a:pPr eaLnBrk="1" hangingPunct="1">
              <a:defRPr/>
            </a:pPr>
            <a:r>
              <a:rPr lang="cs-CZ" altLang="cs-CZ" dirty="0" smtClean="0"/>
              <a:t>bijekce </a:t>
            </a:r>
          </a:p>
          <a:p>
            <a:pPr eaLnBrk="1" hangingPunct="1">
              <a:defRPr/>
            </a:pPr>
            <a:r>
              <a:rPr lang="cs-CZ" altLang="cs-CZ" dirty="0" smtClean="0"/>
              <a:t>injekce </a:t>
            </a:r>
          </a:p>
          <a:p>
            <a:pPr eaLnBrk="1" hangingPunct="1">
              <a:defRPr/>
            </a:pPr>
            <a:r>
              <a:rPr lang="cs-CZ" altLang="cs-CZ" dirty="0" err="1" smtClean="0"/>
              <a:t>surjekce</a:t>
            </a:r>
            <a:r>
              <a:rPr lang="cs-CZ" altLang="cs-CZ" dirty="0" smtClean="0"/>
              <a:t>  </a:t>
            </a:r>
          </a:p>
        </p:txBody>
      </p:sp>
      <p:pic>
        <p:nvPicPr>
          <p:cNvPr id="12292" name="Picture 8" descr="bourbaki+19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7" y="3500438"/>
            <a:ext cx="2759075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9" descr="algeb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0"/>
            <a:ext cx="325755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971601" y="548684"/>
            <a:ext cx="46085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/>
              <a:t>Nicolas </a:t>
            </a:r>
            <a:r>
              <a:rPr lang="cs-CZ" sz="3200" b="1" dirty="0" err="1" smtClean="0"/>
              <a:t>Bourbaki</a:t>
            </a:r>
            <a:r>
              <a:rPr lang="cs-CZ" sz="3200" dirty="0" smtClean="0"/>
              <a:t>, od 1935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18116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6856" y="148478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4000" i="1" dirty="0" smtClean="0"/>
              <a:t>Motto:</a:t>
            </a:r>
            <a:endParaRPr lang="cs-CZ" sz="4000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6856" y="2852940"/>
            <a:ext cx="8229600" cy="5318051"/>
          </a:xfrm>
        </p:spPr>
        <p:txBody>
          <a:bodyPr/>
          <a:lstStyle/>
          <a:p>
            <a:pPr marL="0" indent="0">
              <a:buNone/>
            </a:pPr>
            <a:r>
              <a:rPr lang="cs-CZ" b="1" i="1" dirty="0"/>
              <a:t>„Copak je po jméně? Co růží </a:t>
            </a:r>
            <a:r>
              <a:rPr lang="cs-CZ" b="1" i="1" dirty="0" smtClean="0"/>
              <a:t>zvou </a:t>
            </a:r>
            <a:r>
              <a:rPr lang="cs-CZ" b="1" i="1" dirty="0"/>
              <a:t>i </a:t>
            </a:r>
            <a:r>
              <a:rPr lang="cs-CZ" b="1" i="1" dirty="0" smtClean="0"/>
              <a:t>zváno jinak </a:t>
            </a:r>
            <a:r>
              <a:rPr lang="cs-CZ" b="1" i="1" dirty="0"/>
              <a:t>vonělo by stejně</a:t>
            </a:r>
            <a:r>
              <a:rPr lang="cs-CZ" b="1" i="1" dirty="0" smtClean="0"/>
              <a:t>.“</a:t>
            </a:r>
          </a:p>
          <a:p>
            <a:pPr marL="0" indent="0">
              <a:buNone/>
            </a:pPr>
            <a:r>
              <a:rPr lang="cs-CZ" b="1" i="1" dirty="0"/>
              <a:t>	</a:t>
            </a:r>
            <a:r>
              <a:rPr lang="cs-CZ" b="1" i="1" dirty="0" smtClean="0"/>
              <a:t>				</a:t>
            </a:r>
            <a:r>
              <a:rPr lang="cs-CZ" i="1" dirty="0" smtClean="0"/>
              <a:t>„Romeo </a:t>
            </a:r>
            <a:r>
              <a:rPr lang="cs-CZ" i="1" dirty="0"/>
              <a:t>a </a:t>
            </a:r>
            <a:r>
              <a:rPr lang="cs-CZ" i="1" dirty="0" smtClean="0"/>
              <a:t>Julie“</a:t>
            </a:r>
            <a:endParaRPr lang="cs-CZ" i="1" dirty="0"/>
          </a:p>
          <a:p>
            <a:endParaRPr lang="cs-CZ" i="1" dirty="0" smtClean="0"/>
          </a:p>
          <a:p>
            <a:endParaRPr lang="cs-CZ" i="1" dirty="0" smtClean="0"/>
          </a:p>
          <a:p>
            <a:pPr marL="1371600" lvl="3" indent="0">
              <a:buNone/>
            </a:pPr>
            <a:r>
              <a:rPr lang="cs-CZ" i="1" dirty="0"/>
              <a:t>	William </a:t>
            </a:r>
            <a:r>
              <a:rPr lang="cs-CZ" i="1" dirty="0" smtClean="0"/>
              <a:t>Shakespeare</a:t>
            </a:r>
            <a:endParaRPr lang="cs-CZ" i="1" dirty="0"/>
          </a:p>
          <a:p>
            <a:pPr marL="1371600" lvl="3" indent="0">
              <a:buNone/>
            </a:pPr>
            <a:r>
              <a:rPr lang="cs-CZ" i="1" dirty="0" smtClean="0"/>
              <a:t>	26. 4. 1564 – 23. 4. 1616</a:t>
            </a:r>
            <a:endParaRPr lang="cs-CZ" i="1" dirty="0"/>
          </a:p>
        </p:txBody>
      </p:sp>
      <p:pic>
        <p:nvPicPr>
          <p:cNvPr id="1026" name="Picture 2" descr="Soubor:Rosa-help-023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04664"/>
            <a:ext cx="2376264" cy="178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59106"/>
            <a:ext cx="1497906" cy="192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696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Školská matematická terminologie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i="1" dirty="0" smtClean="0"/>
              <a:t>Motto: „Jedním z úkolů učitele matematiky je zjednodušit žákům učivo tak, „aby to bylo ještě správně“.</a:t>
            </a:r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r>
              <a:rPr lang="cs-CZ" dirty="0" smtClean="0"/>
              <a:t>Problémy</a:t>
            </a:r>
            <a:r>
              <a:rPr lang="cs-CZ" dirty="0"/>
              <a:t>:</a:t>
            </a:r>
          </a:p>
          <a:p>
            <a:r>
              <a:rPr lang="cs-CZ" dirty="0" smtClean="0"/>
              <a:t> </a:t>
            </a:r>
            <a:r>
              <a:rPr lang="cs-CZ" u="sng" dirty="0"/>
              <a:t>nejednotnost</a:t>
            </a:r>
            <a:r>
              <a:rPr lang="cs-CZ" dirty="0"/>
              <a:t> autorů</a:t>
            </a:r>
          </a:p>
          <a:p>
            <a:r>
              <a:rPr lang="cs-CZ" u="sng" dirty="0" smtClean="0"/>
              <a:t>nejednoznačnost</a:t>
            </a:r>
            <a:r>
              <a:rPr lang="cs-CZ" dirty="0" smtClean="0"/>
              <a:t> termínů (někdy </a:t>
            </a:r>
            <a:r>
              <a:rPr lang="cs-CZ" dirty="0"/>
              <a:t>záměrná</a:t>
            </a:r>
            <a:r>
              <a:rPr lang="cs-CZ" dirty="0" smtClean="0"/>
              <a:t>)</a:t>
            </a:r>
          </a:p>
          <a:p>
            <a:r>
              <a:rPr lang="cs-CZ" u="sng" dirty="0"/>
              <a:t>m</a:t>
            </a:r>
            <a:r>
              <a:rPr lang="cs-CZ" u="sng" dirty="0" smtClean="0"/>
              <a:t>nožinová terminologie </a:t>
            </a:r>
            <a:r>
              <a:rPr lang="cs-CZ" dirty="0" smtClean="0"/>
              <a:t>- částečně  </a:t>
            </a:r>
            <a:endParaRPr lang="cs-CZ" dirty="0"/>
          </a:p>
          <a:p>
            <a:pPr marL="0" indent="0">
              <a:buNone/>
            </a:pP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423782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Názvy a značky školské matematiky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268760"/>
            <a:ext cx="9468544" cy="532859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Publikaci vydala JČSMF poprvé v roce 1935, </a:t>
            </a:r>
          </a:p>
          <a:p>
            <a:pPr marL="0" indent="0">
              <a:buNone/>
            </a:pPr>
            <a:r>
              <a:rPr lang="cs-CZ" dirty="0" smtClean="0"/>
              <a:t>šesté (zatím poslední) vydání v roce 1988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V současné době pracuje Terminologická komise školské matematiky při JČMF na jejich úpravách.  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Ukázky:</a:t>
            </a:r>
            <a:r>
              <a:rPr lang="cs-CZ" dirty="0"/>
              <a:t>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Smíšené číslo: Zápis:1¾ Význam: 1+¾. Zrušit zápis?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Vynechání oddílu Výpočetní technika a programování (2 str.)	</a:t>
            </a:r>
          </a:p>
          <a:p>
            <a:pPr marL="0" indent="0">
              <a:buNone/>
            </a:pPr>
            <a:r>
              <a:rPr lang="cs-CZ" dirty="0" smtClean="0"/>
              <a:t>Přizpůsobení mezinárodní normě, např. </a:t>
            </a:r>
          </a:p>
          <a:p>
            <a:pPr marL="0" indent="0">
              <a:buNone/>
            </a:pPr>
            <a:r>
              <a:rPr lang="cs-CZ" dirty="0" smtClean="0"/>
              <a:t>		prázdná množina – </a:t>
            </a:r>
            <a:r>
              <a:rPr lang="cs-CZ" dirty="0"/>
              <a:t>jen </a:t>
            </a:r>
            <a:r>
              <a:rPr lang="cs-CZ" dirty="0" smtClean="0"/>
              <a:t>∅, nikoli {}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inkluze, goniometrické funkce – </a:t>
            </a:r>
            <a:r>
              <a:rPr lang="cs-CZ" dirty="0" err="1" smtClean="0"/>
              <a:t>tan</a:t>
            </a:r>
            <a:r>
              <a:rPr lang="cs-CZ" dirty="0" smtClean="0"/>
              <a:t>, </a:t>
            </a:r>
            <a:r>
              <a:rPr lang="cs-CZ" dirty="0" err="1" smtClean="0"/>
              <a:t>cot</a:t>
            </a:r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331740"/>
            <a:ext cx="1368152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954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ČSN ISO 80000-2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3600" dirty="0" smtClean="0"/>
              <a:t>Česká technická norma</a:t>
            </a:r>
          </a:p>
          <a:p>
            <a:pPr marL="0" indent="0">
              <a:buNone/>
            </a:pPr>
            <a:r>
              <a:rPr lang="cs-CZ" sz="3600" dirty="0" smtClean="0"/>
              <a:t>Veličiny a jednotky - </a:t>
            </a:r>
          </a:p>
          <a:p>
            <a:pPr marL="0" indent="0">
              <a:buNone/>
            </a:pPr>
            <a:r>
              <a:rPr lang="cs-CZ" sz="3600" dirty="0" smtClean="0"/>
              <a:t>Část 2: Matematické znaky a značky užívané v přírodních vědách a v technice</a:t>
            </a:r>
          </a:p>
          <a:p>
            <a:pPr marL="0" indent="0">
              <a:buNone/>
            </a:pPr>
            <a:r>
              <a:rPr lang="cs-CZ" sz="3000" dirty="0" smtClean="0"/>
              <a:t>(Tato norma je českou verzí mezinárodní normy </a:t>
            </a:r>
          </a:p>
          <a:p>
            <a:pPr marL="0" indent="0">
              <a:buNone/>
            </a:pPr>
            <a:r>
              <a:rPr lang="cs-CZ" sz="3000" dirty="0" smtClean="0"/>
              <a:t>ISO 80000-2:2009)  </a:t>
            </a:r>
          </a:p>
          <a:p>
            <a:pPr marL="0" indent="0">
              <a:buNone/>
            </a:pPr>
            <a:r>
              <a:rPr lang="cs-CZ" sz="2400" dirty="0" smtClean="0"/>
              <a:t> </a:t>
            </a:r>
          </a:p>
          <a:p>
            <a:pPr marL="0" indent="0">
              <a:buNone/>
            </a:pPr>
            <a:r>
              <a:rPr lang="cs-CZ" dirty="0"/>
              <a:t>O</a:t>
            </a:r>
            <a:r>
              <a:rPr lang="cs-CZ" dirty="0" smtClean="0"/>
              <a:t>dlišnosti, např. : dělení - není uvedeno </a:t>
            </a:r>
            <a:r>
              <a:rPr lang="cs-CZ" i="1" dirty="0" smtClean="0"/>
              <a:t>a:b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          odmocnina – jen  </a:t>
            </a:r>
            <a:r>
              <a:rPr lang="cs-CZ" dirty="0"/>
              <a:t>√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913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714202"/>
          </a:xfrm>
        </p:spPr>
        <p:txBody>
          <a:bodyPr>
            <a:normAutofit fontScale="90000"/>
          </a:bodyPr>
          <a:lstStyle/>
          <a:p>
            <a:r>
              <a:rPr lang="cs-CZ" dirty="0"/>
              <a:t>Slovník školské matematiky, SPN, Praha </a:t>
            </a:r>
            <a:r>
              <a:rPr lang="cs-CZ" dirty="0" smtClean="0"/>
              <a:t>1981.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Definice a vysvětlení pojmů z publikace Názvy a značky školské matematiky.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Např.:  </a:t>
            </a:r>
            <a:r>
              <a:rPr lang="cs-CZ" b="1" dirty="0"/>
              <a:t>v</a:t>
            </a:r>
            <a:r>
              <a:rPr lang="cs-CZ" b="1" dirty="0" smtClean="0"/>
              <a:t>ektor </a:t>
            </a:r>
            <a:r>
              <a:rPr lang="cs-CZ" dirty="0" smtClean="0"/>
              <a:t>– prvek vektorového prostoru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00490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Obdélník 3"/>
          <p:cNvSpPr>
            <a:spLocks noGrp="1" noChangeArrowheads="1"/>
          </p:cNvSpPr>
          <p:nvPr>
            <p:ph idx="1"/>
          </p:nvPr>
        </p:nvSpPr>
        <p:spPr>
          <a:xfrm>
            <a:off x="374784" y="633046"/>
            <a:ext cx="7775686" cy="5767754"/>
          </a:xfrm>
        </p:spPr>
        <p:txBody>
          <a:bodyPr>
            <a:normAutofit fontScale="77500" lnSpcReduction="20000"/>
          </a:bodyPr>
          <a:lstStyle/>
          <a:p>
            <a:pPr marL="0" indent="0">
              <a:buClr>
                <a:srgbClr val="90C226"/>
              </a:buClr>
              <a:buNone/>
            </a:pPr>
            <a:endParaRPr lang="cs-CZ" dirty="0" smtClean="0"/>
          </a:p>
          <a:p>
            <a:pPr marL="0" indent="0">
              <a:buClr>
                <a:srgbClr val="90C226"/>
              </a:buClr>
              <a:buNone/>
            </a:pPr>
            <a:r>
              <a:rPr lang="cs-CZ" sz="3800" b="1" dirty="0" smtClean="0"/>
              <a:t>Výzkum: </a:t>
            </a:r>
            <a:r>
              <a:rPr lang="cs-CZ" sz="3800" b="1" i="1" dirty="0" smtClean="0"/>
              <a:t>Jak to vidí </a:t>
            </a:r>
            <a:r>
              <a:rPr lang="cs-CZ" sz="3800" b="1" i="1" dirty="0" smtClean="0"/>
              <a:t>žáci a učitelé?</a:t>
            </a:r>
            <a:endParaRPr lang="cs-CZ" sz="3800" b="1" i="1" dirty="0"/>
          </a:p>
          <a:p>
            <a:pPr marL="0" indent="0">
              <a:buNone/>
            </a:pPr>
            <a:endParaRPr lang="cs-CZ" sz="3800" dirty="0" smtClean="0"/>
          </a:p>
          <a:p>
            <a:pPr marL="0" indent="0">
              <a:buNone/>
            </a:pPr>
            <a:r>
              <a:rPr lang="cs-CZ" sz="3800" dirty="0" smtClean="0"/>
              <a:t>Jaký </a:t>
            </a:r>
            <a:r>
              <a:rPr lang="cs-CZ" sz="3800" dirty="0"/>
              <a:t>je současný postoj </a:t>
            </a:r>
            <a:r>
              <a:rPr lang="cs-CZ" sz="3800" dirty="0" smtClean="0"/>
              <a:t>žáků </a:t>
            </a:r>
            <a:r>
              <a:rPr lang="cs-CZ" sz="3800" dirty="0" smtClean="0"/>
              <a:t>a učitelů středních </a:t>
            </a:r>
            <a:r>
              <a:rPr lang="cs-CZ" sz="3800" dirty="0"/>
              <a:t>škol </a:t>
            </a:r>
            <a:r>
              <a:rPr lang="cs-CZ" sz="3800" dirty="0" smtClean="0"/>
              <a:t>ke geometrické terminologii?</a:t>
            </a:r>
            <a:br>
              <a:rPr lang="cs-CZ" sz="3800" dirty="0" smtClean="0"/>
            </a:br>
            <a:endParaRPr lang="cs-CZ" sz="3800" dirty="0" smtClean="0"/>
          </a:p>
          <a:p>
            <a:pPr marL="0" indent="0">
              <a:buNone/>
            </a:pPr>
            <a:r>
              <a:rPr lang="cs-CZ" sz="4000" i="1" dirty="0" smtClean="0"/>
              <a:t>Spolupráce </a:t>
            </a:r>
            <a:r>
              <a:rPr lang="cs-CZ" sz="4000" i="1" dirty="0"/>
              <a:t>RNDr. Roman </a:t>
            </a:r>
            <a:r>
              <a:rPr lang="cs-CZ" sz="4000" i="1" dirty="0" err="1" smtClean="0"/>
              <a:t>Grebeň</a:t>
            </a:r>
            <a:r>
              <a:rPr lang="cs-CZ" sz="4000" i="1" dirty="0" smtClean="0"/>
              <a:t> </a:t>
            </a:r>
            <a:endParaRPr lang="cs-CZ" sz="4000" i="1" dirty="0"/>
          </a:p>
          <a:p>
            <a:pPr marL="0" indent="0">
              <a:buNone/>
            </a:pPr>
            <a:endParaRPr lang="cs-CZ" sz="4000" dirty="0"/>
          </a:p>
          <a:p>
            <a:pPr marL="0" indent="0">
              <a:buNone/>
            </a:pPr>
            <a:r>
              <a:rPr lang="cs-CZ" sz="4000" dirty="0"/>
              <a:t>Ukázky</a:t>
            </a:r>
          </a:p>
          <a:p>
            <a:r>
              <a:rPr lang="cs-CZ" sz="4000" dirty="0" smtClean="0">
                <a:solidFill>
                  <a:srgbClr val="0070C0"/>
                </a:solidFill>
              </a:rPr>
              <a:t>372 </a:t>
            </a:r>
            <a:r>
              <a:rPr lang="cs-CZ" sz="4000" dirty="0">
                <a:solidFill>
                  <a:srgbClr val="0070C0"/>
                </a:solidFill>
              </a:rPr>
              <a:t>žáků SŠ</a:t>
            </a:r>
          </a:p>
          <a:p>
            <a:r>
              <a:rPr lang="cs-CZ" sz="4000" dirty="0">
                <a:solidFill>
                  <a:schemeClr val="accent6">
                    <a:lumMod val="75000"/>
                  </a:schemeClr>
                </a:solidFill>
              </a:rPr>
              <a:t>174 učitelů SŠ</a:t>
            </a:r>
          </a:p>
          <a:p>
            <a:pPr marL="0" indent="0">
              <a:buClr>
                <a:srgbClr val="90C226"/>
              </a:buClr>
              <a:buNone/>
            </a:pPr>
            <a:r>
              <a:rPr lang="cs-CZ" sz="3800" dirty="0"/>
              <a:t/>
            </a:r>
            <a:br>
              <a:rPr lang="cs-CZ" sz="3800" dirty="0"/>
            </a:br>
            <a:endParaRPr lang="cs-CZ" sz="3800" dirty="0" smtClean="0"/>
          </a:p>
          <a:p>
            <a:pPr marL="0" indent="0">
              <a:buClr>
                <a:srgbClr val="90C226"/>
              </a:buClr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041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7966" y="322881"/>
            <a:ext cx="6449180" cy="599268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accent2">
                    <a:lumMod val="50000"/>
                  </a:schemeClr>
                </a:solidFill>
              </a:rPr>
              <a:t>Otázka č. 1</a:t>
            </a:r>
            <a:endParaRPr lang="cs-CZ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327967" y="1002083"/>
            <a:ext cx="44958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Jaké označení pro úsečku preferujete</a:t>
            </a:r>
            <a:r>
              <a:rPr lang="cs-CZ" sz="2000" b="1" dirty="0" smtClean="0"/>
              <a:t>?</a:t>
            </a:r>
          </a:p>
          <a:p>
            <a:endParaRPr lang="cs-CZ" sz="20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cs-CZ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Obrázek 4"/>
          <p:cNvPicPr/>
          <p:nvPr/>
        </p:nvPicPr>
        <p:blipFill>
          <a:blip r:embed="rId2"/>
          <a:stretch>
            <a:fillRect/>
          </a:stretch>
        </p:blipFill>
        <p:spPr>
          <a:xfrm>
            <a:off x="403861" y="1432985"/>
            <a:ext cx="3376052" cy="816517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490209" y="2261384"/>
            <a:ext cx="36852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S1                                 S2                             S3</a:t>
            </a:r>
            <a:endParaRPr lang="cs-CZ" sz="1400" dirty="0"/>
          </a:p>
        </p:txBody>
      </p:sp>
      <p:pic>
        <p:nvPicPr>
          <p:cNvPr id="7" name="Obrázek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66" y="3163213"/>
            <a:ext cx="1810118" cy="870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875" y="3163218"/>
            <a:ext cx="3771105" cy="32375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6703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7966" y="322881"/>
            <a:ext cx="6449180" cy="599268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accent2">
                    <a:lumMod val="50000"/>
                  </a:schemeClr>
                </a:solidFill>
              </a:rPr>
              <a:t>Otázka č. 2</a:t>
            </a:r>
            <a:endParaRPr lang="cs-CZ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327965" y="1002083"/>
            <a:ext cx="46760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Jaké označení pro přímku preferujete</a:t>
            </a:r>
            <a:r>
              <a:rPr lang="cs-CZ" sz="2000" b="1" dirty="0" smtClean="0"/>
              <a:t>?</a:t>
            </a:r>
          </a:p>
          <a:p>
            <a:endParaRPr lang="cs-CZ" sz="20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cs-CZ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19522" y="2475113"/>
            <a:ext cx="43685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S1                                            S2                                 S3      </a:t>
            </a:r>
            <a:endParaRPr lang="cs-CZ" sz="1400" dirty="0"/>
          </a:p>
        </p:txBody>
      </p:sp>
      <p:pic>
        <p:nvPicPr>
          <p:cNvPr id="9" name="Obrázek 8"/>
          <p:cNvPicPr/>
          <p:nvPr/>
        </p:nvPicPr>
        <p:blipFill>
          <a:blip r:embed="rId2"/>
          <a:stretch>
            <a:fillRect/>
          </a:stretch>
        </p:blipFill>
        <p:spPr>
          <a:xfrm>
            <a:off x="239750" y="1539577"/>
            <a:ext cx="4120215" cy="781642"/>
          </a:xfrm>
          <a:prstGeom prst="rect">
            <a:avLst/>
          </a:prstGeom>
        </p:spPr>
      </p:pic>
      <p:pic>
        <p:nvPicPr>
          <p:cNvPr id="11" name="Obrázek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23" y="3163214"/>
            <a:ext cx="1870352" cy="960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Obrázek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581" y="3163215"/>
            <a:ext cx="3636775" cy="32220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299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7966" y="322881"/>
            <a:ext cx="6449180" cy="599268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accent2">
                    <a:lumMod val="50000"/>
                  </a:schemeClr>
                </a:solidFill>
              </a:rPr>
              <a:t>Otázka č. 6</a:t>
            </a:r>
            <a:endParaRPr lang="cs-CZ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327965" y="1002081"/>
            <a:ext cx="57330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Jakou značku pro ostrou inkluzi </a:t>
            </a:r>
            <a:r>
              <a:rPr lang="cs-CZ" sz="2000" b="1" dirty="0" smtClean="0"/>
              <a:t>preferujete?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526340" y="2615547"/>
            <a:ext cx="2668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S1                                      S2</a:t>
            </a:r>
            <a:endParaRPr lang="cs-CZ" sz="1400" dirty="0"/>
          </a:p>
        </p:txBody>
      </p:sp>
      <p:pic>
        <p:nvPicPr>
          <p:cNvPr id="9" name="Obrázek 8"/>
          <p:cNvPicPr/>
          <p:nvPr/>
        </p:nvPicPr>
        <p:blipFill>
          <a:blip r:embed="rId2"/>
          <a:stretch>
            <a:fillRect/>
          </a:stretch>
        </p:blipFill>
        <p:spPr>
          <a:xfrm>
            <a:off x="327966" y="1767567"/>
            <a:ext cx="2443835" cy="764619"/>
          </a:xfrm>
          <a:prstGeom prst="rect">
            <a:avLst/>
          </a:prstGeom>
        </p:spPr>
      </p:pic>
      <p:pic>
        <p:nvPicPr>
          <p:cNvPr id="11" name="Obrázek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66" y="3167154"/>
            <a:ext cx="1778794" cy="58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Obrázek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876" y="3167155"/>
            <a:ext cx="3492361" cy="29467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0429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7966" y="322881"/>
            <a:ext cx="6449180" cy="599268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accent2">
                    <a:lumMod val="50000"/>
                  </a:schemeClr>
                </a:solidFill>
              </a:rPr>
              <a:t>Otázka č. 7</a:t>
            </a:r>
            <a:endParaRPr lang="cs-CZ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327965" y="1002081"/>
            <a:ext cx="57330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Jakou značku pro </a:t>
            </a:r>
            <a:r>
              <a:rPr lang="cs-CZ" sz="2000" b="1" dirty="0" smtClean="0"/>
              <a:t>neostrou </a:t>
            </a:r>
            <a:r>
              <a:rPr lang="cs-CZ" sz="2000" b="1"/>
              <a:t>inkluzi </a:t>
            </a:r>
            <a:r>
              <a:rPr lang="cs-CZ" sz="2000" b="1" smtClean="0"/>
              <a:t>preferujete?</a:t>
            </a:r>
            <a:endParaRPr lang="cs-CZ" sz="2000" b="1" dirty="0" smtClean="0"/>
          </a:p>
        </p:txBody>
      </p:sp>
      <p:sp>
        <p:nvSpPr>
          <p:cNvPr id="4" name="TextovéPole 3"/>
          <p:cNvSpPr txBox="1"/>
          <p:nvPr/>
        </p:nvSpPr>
        <p:spPr>
          <a:xfrm>
            <a:off x="475884" y="2493843"/>
            <a:ext cx="3160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      S1                                         S2  </a:t>
            </a:r>
            <a:endParaRPr lang="cs-CZ" sz="1400" dirty="0"/>
          </a:p>
        </p:txBody>
      </p:sp>
      <p:pic>
        <p:nvPicPr>
          <p:cNvPr id="8" name="Obrázek 7"/>
          <p:cNvPicPr/>
          <p:nvPr/>
        </p:nvPicPr>
        <p:blipFill>
          <a:blip r:embed="rId2"/>
          <a:stretch>
            <a:fillRect/>
          </a:stretch>
        </p:blipFill>
        <p:spPr>
          <a:xfrm>
            <a:off x="406728" y="1750801"/>
            <a:ext cx="2787744" cy="743038"/>
          </a:xfrm>
          <a:prstGeom prst="rect">
            <a:avLst/>
          </a:prstGeom>
        </p:spPr>
      </p:pic>
      <p:pic>
        <p:nvPicPr>
          <p:cNvPr id="13" name="Obrázek 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66" y="3167154"/>
            <a:ext cx="1778794" cy="58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Obrázek 1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886" y="3167158"/>
            <a:ext cx="3351050" cy="28391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3482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7966" y="322881"/>
            <a:ext cx="6449180" cy="599268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accent2">
                    <a:lumMod val="50000"/>
                  </a:schemeClr>
                </a:solidFill>
              </a:rPr>
              <a:t>Otázka č. 8</a:t>
            </a:r>
            <a:endParaRPr lang="cs-CZ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327966" y="1002080"/>
            <a:ext cx="5313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Jakou značku pro konvexní úhel preferujete?</a:t>
            </a:r>
            <a:endParaRPr lang="cs-CZ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30738" y="2647590"/>
            <a:ext cx="41132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S1                             S2                              S3</a:t>
            </a:r>
            <a:endParaRPr lang="cs-CZ" sz="1400" dirty="0"/>
          </a:p>
        </p:txBody>
      </p:sp>
      <p:pic>
        <p:nvPicPr>
          <p:cNvPr id="11" name="Obrázek 10"/>
          <p:cNvPicPr/>
          <p:nvPr/>
        </p:nvPicPr>
        <p:blipFill>
          <a:blip r:embed="rId2"/>
          <a:stretch>
            <a:fillRect/>
          </a:stretch>
        </p:blipFill>
        <p:spPr>
          <a:xfrm>
            <a:off x="530738" y="1694455"/>
            <a:ext cx="3249174" cy="826007"/>
          </a:xfrm>
          <a:prstGeom prst="rect">
            <a:avLst/>
          </a:prstGeom>
        </p:spPr>
      </p:pic>
      <p:pic>
        <p:nvPicPr>
          <p:cNvPr id="12" name="Obrázek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38" y="3163213"/>
            <a:ext cx="1778794" cy="77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Obrázek 1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984" y="3163213"/>
            <a:ext cx="3509683" cy="30224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5785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</a:t>
            </a:r>
            <a:r>
              <a:rPr lang="cs-CZ" dirty="0" smtClean="0"/>
              <a:t>ERMINOLOGIE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Terminologie</a:t>
            </a:r>
            <a:r>
              <a:rPr lang="cs-CZ" dirty="0"/>
              <a:t> </a:t>
            </a:r>
            <a:r>
              <a:rPr lang="cs-CZ" dirty="0" smtClean="0"/>
              <a:t>je </a:t>
            </a:r>
            <a:r>
              <a:rPr lang="cs-CZ" dirty="0"/>
              <a:t>nauka o termínech, tj. </a:t>
            </a:r>
            <a:r>
              <a:rPr lang="cs-CZ" dirty="0" smtClean="0"/>
              <a:t>o odborných </a:t>
            </a:r>
            <a:r>
              <a:rPr lang="cs-CZ" dirty="0"/>
              <a:t>názvech, a o způsobu jejich vytváření a sestavování do systémů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b="1" dirty="0" smtClean="0"/>
              <a:t>Termín</a:t>
            </a:r>
            <a:r>
              <a:rPr lang="cs-CZ" dirty="0" smtClean="0"/>
              <a:t> </a:t>
            </a:r>
            <a:r>
              <a:rPr lang="cs-CZ" dirty="0"/>
              <a:t>jazykový výraz (slovo nebo sousloví), který má v určitém oboru specifický, ostře vymezený význam, často odlišný od základního a obecného významu. 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785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Obdélník 3"/>
          <p:cNvSpPr>
            <a:spLocks noGrp="1" noChangeArrowheads="1"/>
          </p:cNvSpPr>
          <p:nvPr>
            <p:ph idx="1"/>
          </p:nvPr>
        </p:nvSpPr>
        <p:spPr>
          <a:xfrm>
            <a:off x="8575324" y="2508657"/>
            <a:ext cx="421442" cy="64062"/>
          </a:xfrm>
        </p:spPr>
        <p:txBody>
          <a:bodyPr>
            <a:normAutofit fontScale="25000" lnSpcReduction="20000"/>
          </a:bodyPr>
          <a:lstStyle/>
          <a:p>
            <a:pPr marL="0" indent="0">
              <a:buClr>
                <a:srgbClr val="90C226"/>
              </a:buClr>
              <a:buNone/>
            </a:pPr>
            <a:endParaRPr lang="cs-CZ" b="1" dirty="0"/>
          </a:p>
          <a:p>
            <a:pPr marL="0" indent="0">
              <a:buClr>
                <a:srgbClr val="90C226"/>
              </a:buClr>
              <a:buNone/>
            </a:pPr>
            <a:r>
              <a:rPr lang="cs-CZ" dirty="0"/>
              <a:t/>
            </a:r>
            <a:br>
              <a:rPr lang="cs-CZ" dirty="0"/>
            </a:br>
            <a:endParaRPr lang="cs-CZ" sz="1800" b="0" i="0" dirty="0">
              <a:solidFill>
                <a:schemeClr val="tx1">
                  <a:lumMod val="75000"/>
                </a:schemeClr>
              </a:solidFill>
              <a:latin typeface="Trebuchet MS"/>
              <a:ea typeface="+mn-ea"/>
              <a:cs typeface="+mn-cs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125926" y="658232"/>
            <a:ext cx="76144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solidFill>
                  <a:prstClr val="white"/>
                </a:solidFill>
                <a:latin typeface="Calibri" panose="020F0502020204030204" pitchFamily="34" charset="0"/>
              </a:rPr>
              <a:t>Jste </a:t>
            </a:r>
            <a:r>
              <a:rPr lang="cs-CZ" dirty="0">
                <a:solidFill>
                  <a:prstClr val="white"/>
                </a:solidFill>
                <a:latin typeface="Calibri" panose="020F0502020204030204" pitchFamily="34" charset="0"/>
              </a:rPr>
              <a:t>ochotni přijmout označení </a:t>
            </a:r>
            <a:r>
              <a:rPr lang="cs-CZ" u="sng" dirty="0" err="1">
                <a:solidFill>
                  <a:prstClr val="white"/>
                </a:solidFill>
                <a:latin typeface="Calibri" panose="020F0502020204030204" pitchFamily="34" charset="0"/>
              </a:rPr>
              <a:t>tan</a:t>
            </a:r>
            <a:r>
              <a:rPr lang="cs-CZ" u="sng" dirty="0">
                <a:solidFill>
                  <a:prstClr val="white"/>
                </a:solidFill>
                <a:latin typeface="Calibri" panose="020F0502020204030204" pitchFamily="34" charset="0"/>
              </a:rPr>
              <a:t> </a:t>
            </a:r>
            <a:r>
              <a:rPr lang="cs-CZ" dirty="0">
                <a:solidFill>
                  <a:prstClr val="white"/>
                </a:solidFill>
                <a:latin typeface="Calibri" panose="020F0502020204030204" pitchFamily="34" charset="0"/>
              </a:rPr>
              <a:t>pro funkci tangens, místo stávajícího označení </a:t>
            </a:r>
            <a:r>
              <a:rPr lang="cs-CZ" u="sng" dirty="0">
                <a:solidFill>
                  <a:prstClr val="white"/>
                </a:solidFill>
                <a:latin typeface="Calibri" panose="020F0502020204030204" pitchFamily="34" charset="0"/>
              </a:rPr>
              <a:t>tg</a:t>
            </a:r>
            <a:r>
              <a:rPr lang="cs-CZ" dirty="0">
                <a:solidFill>
                  <a:prstClr val="white"/>
                </a:solidFill>
                <a:latin typeface="Calibri" panose="020F0502020204030204" pitchFamily="34" charset="0"/>
              </a:rPr>
              <a:t> </a:t>
            </a:r>
            <a:r>
              <a:rPr lang="cs-CZ" dirty="0" smtClean="0">
                <a:solidFill>
                  <a:prstClr val="white"/>
                </a:solidFill>
                <a:latin typeface="Calibri" panose="020F0502020204030204" pitchFamily="34" charset="0"/>
              </a:rPr>
              <a:t>?</a:t>
            </a:r>
          </a:p>
          <a:p>
            <a:endParaRPr lang="cs-CZ" dirty="0">
              <a:solidFill>
                <a:prstClr val="white"/>
              </a:solidFill>
              <a:latin typeface="Calibri" panose="020F0502020204030204" pitchFamily="34" charset="0"/>
            </a:endParaRPr>
          </a:p>
          <a:p>
            <a:endParaRPr lang="cs-CZ" dirty="0">
              <a:solidFill>
                <a:srgbClr val="FFFF00"/>
              </a:solidFill>
            </a:endParaRPr>
          </a:p>
          <a:p>
            <a:endParaRPr lang="cs-CZ" dirty="0">
              <a:solidFill>
                <a:srgbClr val="FFFF00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45389" y="6433810"/>
            <a:ext cx="374012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question was answered by </a:t>
            </a:r>
            <a:r>
              <a:rPr lang="cs-CZ" sz="11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173</a:t>
            </a:r>
            <a:r>
              <a:rPr lang="en-GB" sz="11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teachers</a:t>
            </a:r>
            <a:r>
              <a:rPr lang="cs-CZ" sz="11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cs-CZ" sz="11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356 </a:t>
            </a:r>
            <a:r>
              <a:rPr lang="en-GB" sz="11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students</a:t>
            </a:r>
            <a:endParaRPr lang="cs-CZ" sz="1100" dirty="0">
              <a:solidFill>
                <a:prstClr val="white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45394" y="6240651"/>
            <a:ext cx="392607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dirty="0">
                <a:solidFill>
                  <a:srgbClr val="E7E6E6"/>
                </a:solidFill>
                <a:latin typeface="Calibri" panose="020F0502020204030204" pitchFamily="34" charset="0"/>
              </a:rPr>
              <a:t>This task has two different versions for students and  for teachers</a:t>
            </a:r>
            <a:endParaRPr lang="cs-CZ" sz="1100" dirty="0">
              <a:solidFill>
                <a:srgbClr val="E7E6E6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5067015"/>
              </p:ext>
            </p:extLst>
          </p:nvPr>
        </p:nvGraphicFramePr>
        <p:xfrm>
          <a:off x="245390" y="2873160"/>
          <a:ext cx="1295400" cy="4762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8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Yes, I’m willing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>
                          <a:effectLst/>
                        </a:rPr>
                        <a:t>71%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No, I’m not willing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>
                          <a:effectLst/>
                        </a:rPr>
                        <a:t>29%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0" name="Graf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155997"/>
              </p:ext>
            </p:extLst>
          </p:nvPr>
        </p:nvGraphicFramePr>
        <p:xfrm>
          <a:off x="44557" y="3305014"/>
          <a:ext cx="3429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0667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Obdélník 3"/>
          <p:cNvSpPr>
            <a:spLocks noGrp="1" noChangeArrowheads="1"/>
          </p:cNvSpPr>
          <p:nvPr>
            <p:ph idx="1"/>
          </p:nvPr>
        </p:nvSpPr>
        <p:spPr>
          <a:xfrm>
            <a:off x="8575324" y="2508657"/>
            <a:ext cx="421442" cy="64062"/>
          </a:xfrm>
        </p:spPr>
        <p:txBody>
          <a:bodyPr>
            <a:normAutofit fontScale="25000" lnSpcReduction="20000"/>
          </a:bodyPr>
          <a:lstStyle/>
          <a:p>
            <a:pPr marL="0" indent="0">
              <a:buClr>
                <a:srgbClr val="90C226"/>
              </a:buClr>
              <a:buNone/>
            </a:pPr>
            <a:endParaRPr lang="cs-CZ" b="1" dirty="0"/>
          </a:p>
          <a:p>
            <a:pPr marL="0" indent="0">
              <a:buClr>
                <a:srgbClr val="90C226"/>
              </a:buClr>
              <a:buNone/>
            </a:pPr>
            <a:r>
              <a:rPr lang="cs-CZ" dirty="0"/>
              <a:t/>
            </a:r>
            <a:br>
              <a:rPr lang="cs-CZ" dirty="0"/>
            </a:br>
            <a:endParaRPr lang="cs-CZ" sz="1800" b="0" i="0" dirty="0">
              <a:solidFill>
                <a:schemeClr val="tx1">
                  <a:lumMod val="75000"/>
                </a:schemeClr>
              </a:solidFill>
              <a:latin typeface="Trebuchet MS"/>
              <a:ea typeface="+mn-ea"/>
              <a:cs typeface="+mn-cs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141040" y="58139"/>
            <a:ext cx="749478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  <a:latin typeface="Calibri" panose="020F0502020204030204" pitchFamily="34" charset="0"/>
              </a:rPr>
              <a:t>Questionnaire </a:t>
            </a:r>
            <a:r>
              <a:rPr lang="cs-CZ" b="1" dirty="0" err="1">
                <a:solidFill>
                  <a:srgbClr val="FFFF00"/>
                </a:solidFill>
                <a:latin typeface="Calibri" panose="020F0502020204030204" pitchFamily="34" charset="0"/>
              </a:rPr>
              <a:t>Task</a:t>
            </a:r>
            <a:r>
              <a:rPr lang="cs-CZ" b="1" dirty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  <a:r>
              <a:rPr lang="cs-CZ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9</a:t>
            </a:r>
            <a:br>
              <a:rPr lang="cs-CZ" b="1" dirty="0" smtClean="0">
                <a:solidFill>
                  <a:srgbClr val="FFFF00"/>
                </a:solidFill>
                <a:latin typeface="Calibri" panose="020F0502020204030204" pitchFamily="34" charset="0"/>
              </a:rPr>
            </a:br>
            <a:r>
              <a:rPr lang="cs-CZ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  <a:r>
              <a:rPr lang="cs-CZ" dirty="0">
                <a:solidFill>
                  <a:srgbClr val="FFFF00"/>
                </a:solidFill>
                <a:latin typeface="Calibri" panose="020F0502020204030204" pitchFamily="34" charset="0"/>
              </a:rPr>
              <a:t/>
            </a:r>
            <a:br>
              <a:rPr lang="cs-CZ" dirty="0">
                <a:solidFill>
                  <a:srgbClr val="FFFF00"/>
                </a:solidFill>
                <a:latin typeface="Calibri" panose="020F0502020204030204" pitchFamily="34" charset="0"/>
              </a:rPr>
            </a:br>
            <a:r>
              <a:rPr lang="cs-CZ" dirty="0">
                <a:solidFill>
                  <a:srgbClr val="FFFF00"/>
                </a:solidFill>
                <a:latin typeface="Calibri" panose="020F0502020204030204" pitchFamily="34" charset="0"/>
              </a:rPr>
              <a:t/>
            </a:r>
            <a:br>
              <a:rPr lang="cs-CZ" dirty="0">
                <a:solidFill>
                  <a:srgbClr val="FFFF00"/>
                </a:solidFill>
                <a:latin typeface="Calibri" panose="020F0502020204030204" pitchFamily="34" charset="0"/>
              </a:rPr>
            </a:br>
            <a:r>
              <a:rPr lang="cs-CZ" dirty="0">
                <a:solidFill>
                  <a:srgbClr val="FFFF00"/>
                </a:solidFill>
                <a:latin typeface="Calibri" panose="020F0502020204030204" pitchFamily="34" charset="0"/>
              </a:rPr>
              <a:t>                </a:t>
            </a:r>
            <a:r>
              <a:rPr lang="cs-CZ" dirty="0" smtClean="0">
                <a:solidFill>
                  <a:srgbClr val="FFFF00"/>
                </a:solidFill>
                <a:latin typeface="Calibri" panose="020F0502020204030204" pitchFamily="34" charset="0"/>
              </a:rPr>
              <a:t>  </a:t>
            </a:r>
            <a:r>
              <a:rPr lang="cs-CZ" dirty="0" smtClean="0">
                <a:solidFill>
                  <a:prstClr val="white"/>
                </a:solidFill>
                <a:latin typeface="Calibri" panose="020F0502020204030204" pitchFamily="34" charset="0"/>
              </a:rPr>
              <a:t>Jste </a:t>
            </a:r>
            <a:r>
              <a:rPr lang="cs-CZ" dirty="0">
                <a:solidFill>
                  <a:prstClr val="white"/>
                </a:solidFill>
                <a:latin typeface="Calibri" panose="020F0502020204030204" pitchFamily="34" charset="0"/>
              </a:rPr>
              <a:t>ochotni přijmout označení pro pravý úhel podle normy ISO</a:t>
            </a:r>
            <a:r>
              <a:rPr lang="cs-CZ" dirty="0" smtClean="0">
                <a:solidFill>
                  <a:prstClr val="white"/>
                </a:solidFill>
                <a:latin typeface="Calibri" panose="020F0502020204030204" pitchFamily="34" charset="0"/>
              </a:rPr>
              <a:t>?</a:t>
            </a:r>
            <a:endParaRPr lang="cs-CZ" dirty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endParaRPr lang="cs-CZ" dirty="0">
              <a:solidFill>
                <a:srgbClr val="FFFF00"/>
              </a:solidFill>
            </a:endParaRPr>
          </a:p>
          <a:p>
            <a:endParaRPr lang="cs-CZ" dirty="0">
              <a:solidFill>
                <a:srgbClr val="FFFF00"/>
              </a:solidFill>
            </a:endParaRPr>
          </a:p>
          <a:p>
            <a:endParaRPr lang="cs-CZ" dirty="0">
              <a:solidFill>
                <a:srgbClr val="FFFF0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187" y="2154930"/>
            <a:ext cx="800100" cy="771525"/>
          </a:xfrm>
          <a:prstGeom prst="rect">
            <a:avLst/>
          </a:prstGeom>
        </p:spPr>
      </p:pic>
      <p:graphicFrame>
        <p:nvGraphicFramePr>
          <p:cNvPr id="10" name="Tabul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763728"/>
              </p:ext>
            </p:extLst>
          </p:nvPr>
        </p:nvGraphicFramePr>
        <p:xfrm>
          <a:off x="281494" y="3516106"/>
          <a:ext cx="1295400" cy="4762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8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cs-CZ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I‘m</a:t>
                      </a:r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willing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>
                          <a:effectLst/>
                        </a:rPr>
                        <a:t>32%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No, </a:t>
                      </a:r>
                      <a:r>
                        <a:rPr lang="cs-CZ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I‘m</a:t>
                      </a:r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not </a:t>
                      </a:r>
                      <a:r>
                        <a:rPr lang="cs-CZ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willing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>
                          <a:effectLst/>
                        </a:rPr>
                        <a:t>68%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9" name="Graf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2317370"/>
              </p:ext>
            </p:extLst>
          </p:nvPr>
        </p:nvGraphicFramePr>
        <p:xfrm>
          <a:off x="0" y="4139163"/>
          <a:ext cx="3429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7533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79512" y="404664"/>
            <a:ext cx="88569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/>
              <a:t>Je </a:t>
            </a:r>
            <a:r>
              <a:rPr lang="cs-CZ" sz="2400" b="1" dirty="0" smtClean="0"/>
              <a:t>podle </a:t>
            </a:r>
            <a:r>
              <a:rPr lang="cs-CZ" sz="2400" b="1" dirty="0"/>
              <a:t>Vašeho mínění: </a:t>
            </a:r>
            <a:endParaRPr lang="cs-CZ" sz="2400" b="1" dirty="0" smtClean="0"/>
          </a:p>
          <a:p>
            <a:endParaRPr lang="cs-CZ" sz="2400" b="1" dirty="0"/>
          </a:p>
          <a:p>
            <a:r>
              <a:rPr lang="cs-CZ" sz="2400" b="1" dirty="0"/>
              <a:t>1.	rovnostranný trojúhelník speciálním případem rovnoramenného trojúhelníku</a:t>
            </a:r>
            <a:r>
              <a:rPr lang="cs-CZ" sz="2400" b="1" dirty="0" smtClean="0"/>
              <a:t>?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173913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79512" y="404664"/>
            <a:ext cx="88569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prstClr val="black"/>
                </a:solidFill>
              </a:rPr>
              <a:t>Je </a:t>
            </a:r>
            <a:r>
              <a:rPr lang="cs-CZ" sz="2400" b="1" dirty="0" smtClean="0">
                <a:solidFill>
                  <a:prstClr val="black"/>
                </a:solidFill>
              </a:rPr>
              <a:t>podle </a:t>
            </a:r>
            <a:r>
              <a:rPr lang="cs-CZ" sz="2400" b="1" dirty="0">
                <a:solidFill>
                  <a:prstClr val="black"/>
                </a:solidFill>
              </a:rPr>
              <a:t>Vašeho mínění: </a:t>
            </a:r>
            <a:endParaRPr lang="cs-CZ" sz="2400" b="1" dirty="0" smtClean="0">
              <a:solidFill>
                <a:prstClr val="black"/>
              </a:solidFill>
            </a:endParaRPr>
          </a:p>
          <a:p>
            <a:endParaRPr lang="cs-CZ" sz="2400" b="1" dirty="0">
              <a:solidFill>
                <a:prstClr val="black"/>
              </a:solidFill>
            </a:endParaRPr>
          </a:p>
          <a:p>
            <a:r>
              <a:rPr lang="cs-CZ" sz="2400" b="1" dirty="0" smtClean="0">
                <a:solidFill>
                  <a:prstClr val="black"/>
                </a:solidFill>
              </a:rPr>
              <a:t>2</a:t>
            </a:r>
            <a:r>
              <a:rPr lang="cs-CZ" sz="2400" b="1" dirty="0">
                <a:solidFill>
                  <a:prstClr val="black"/>
                </a:solidFill>
              </a:rPr>
              <a:t>.	</a:t>
            </a:r>
            <a:r>
              <a:rPr lang="cs-CZ" sz="2400" b="1" dirty="0">
                <a:solidFill>
                  <a:prstClr val="black"/>
                </a:solidFill>
              </a:rPr>
              <a:t>krychle speciálním případem kvádru?</a:t>
            </a:r>
          </a:p>
          <a:p>
            <a:r>
              <a:rPr lang="cs-CZ" sz="2400" b="1" dirty="0" smtClean="0">
                <a:solidFill>
                  <a:prstClr val="black"/>
                </a:solidFill>
              </a:rPr>
              <a:t> </a:t>
            </a:r>
            <a:endParaRPr lang="cs-CZ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26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79512" y="404664"/>
            <a:ext cx="88569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prstClr val="black"/>
                </a:solidFill>
              </a:rPr>
              <a:t>Je </a:t>
            </a:r>
            <a:r>
              <a:rPr lang="cs-CZ" sz="2400" b="1" dirty="0" smtClean="0">
                <a:solidFill>
                  <a:prstClr val="black"/>
                </a:solidFill>
              </a:rPr>
              <a:t>podle </a:t>
            </a:r>
            <a:r>
              <a:rPr lang="cs-CZ" sz="2400" b="1" dirty="0">
                <a:solidFill>
                  <a:prstClr val="black"/>
                </a:solidFill>
              </a:rPr>
              <a:t>Vašeho mínění: </a:t>
            </a:r>
            <a:endParaRPr lang="cs-CZ" sz="2400" b="1" dirty="0" smtClean="0">
              <a:solidFill>
                <a:prstClr val="black"/>
              </a:solidFill>
            </a:endParaRPr>
          </a:p>
          <a:p>
            <a:endParaRPr lang="cs-CZ" sz="2400" b="1" dirty="0">
              <a:solidFill>
                <a:prstClr val="black"/>
              </a:solidFill>
            </a:endParaRPr>
          </a:p>
          <a:p>
            <a:r>
              <a:rPr lang="cs-CZ" sz="2400" b="1" dirty="0" smtClean="0">
                <a:solidFill>
                  <a:prstClr val="black"/>
                </a:solidFill>
              </a:rPr>
              <a:t>3</a:t>
            </a:r>
            <a:r>
              <a:rPr lang="cs-CZ" sz="2400" b="1" dirty="0">
                <a:solidFill>
                  <a:prstClr val="black"/>
                </a:solidFill>
              </a:rPr>
              <a:t>.	krychle speciálním případem pravidelného </a:t>
            </a:r>
            <a:r>
              <a:rPr lang="cs-CZ" sz="2400" b="1" dirty="0" smtClean="0">
                <a:solidFill>
                  <a:prstClr val="black"/>
                </a:solidFill>
              </a:rPr>
              <a:t>čtyřbokého hranolu</a:t>
            </a:r>
            <a:r>
              <a:rPr lang="cs-CZ" sz="2400" b="1" dirty="0" smtClean="0">
                <a:solidFill>
                  <a:prstClr val="black"/>
                </a:solidFill>
              </a:rPr>
              <a:t>?</a:t>
            </a:r>
            <a:endParaRPr lang="cs-CZ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26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79512" y="404664"/>
            <a:ext cx="8856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prstClr val="black"/>
                </a:solidFill>
              </a:rPr>
              <a:t>Je </a:t>
            </a:r>
            <a:r>
              <a:rPr lang="cs-CZ" sz="2400" b="1" dirty="0" smtClean="0">
                <a:solidFill>
                  <a:prstClr val="black"/>
                </a:solidFill>
              </a:rPr>
              <a:t>podle </a:t>
            </a:r>
            <a:r>
              <a:rPr lang="cs-CZ" sz="2400" b="1" dirty="0">
                <a:solidFill>
                  <a:prstClr val="black"/>
                </a:solidFill>
              </a:rPr>
              <a:t>Vašeho mínění: </a:t>
            </a:r>
            <a:endParaRPr lang="cs-CZ" sz="2400" b="1" dirty="0" smtClean="0">
              <a:solidFill>
                <a:prstClr val="black"/>
              </a:solidFill>
            </a:endParaRPr>
          </a:p>
          <a:p>
            <a:endParaRPr lang="cs-CZ" sz="2400" b="1" dirty="0">
              <a:solidFill>
                <a:prstClr val="black"/>
              </a:solidFill>
            </a:endParaRPr>
          </a:p>
          <a:p>
            <a:r>
              <a:rPr lang="cs-CZ" sz="2400" b="1" dirty="0" smtClean="0">
                <a:solidFill>
                  <a:prstClr val="black"/>
                </a:solidFill>
              </a:rPr>
              <a:t>4</a:t>
            </a:r>
            <a:r>
              <a:rPr lang="cs-CZ" sz="2400" b="1" dirty="0">
                <a:solidFill>
                  <a:prstClr val="black"/>
                </a:solidFill>
              </a:rPr>
              <a:t>.	označení nepřímý důkaz jiné označení pro důkaz sporem</a:t>
            </a:r>
            <a:r>
              <a:rPr lang="cs-CZ" sz="2400" b="1" dirty="0" smtClean="0">
                <a:solidFill>
                  <a:prstClr val="black"/>
                </a:solidFill>
              </a:rPr>
              <a:t>?</a:t>
            </a:r>
            <a:endParaRPr lang="cs-CZ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26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79512" y="404664"/>
            <a:ext cx="88569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solidFill>
                  <a:prstClr val="black"/>
                </a:solidFill>
              </a:rPr>
              <a:t>Jsou </a:t>
            </a:r>
            <a:r>
              <a:rPr lang="cs-CZ" sz="2400" b="1" dirty="0">
                <a:solidFill>
                  <a:prstClr val="black"/>
                </a:solidFill>
              </a:rPr>
              <a:t>podle Vašeho mínění: </a:t>
            </a:r>
            <a:endParaRPr lang="cs-CZ" sz="2400" b="1" dirty="0" smtClean="0">
              <a:solidFill>
                <a:prstClr val="black"/>
              </a:solidFill>
            </a:endParaRPr>
          </a:p>
          <a:p>
            <a:endParaRPr lang="cs-CZ" sz="2400" b="1" dirty="0">
              <a:solidFill>
                <a:prstClr val="black"/>
              </a:solidFill>
            </a:endParaRPr>
          </a:p>
          <a:p>
            <a:r>
              <a:rPr lang="cs-CZ" sz="2400" b="1" dirty="0" smtClean="0">
                <a:solidFill>
                  <a:prstClr val="black"/>
                </a:solidFill>
              </a:rPr>
              <a:t>5</a:t>
            </a:r>
            <a:r>
              <a:rPr lang="cs-CZ" sz="2400" b="1" dirty="0">
                <a:solidFill>
                  <a:prstClr val="black"/>
                </a:solidFill>
              </a:rPr>
              <a:t>.	ekvivalentní úpravy rovnic podmnožinou důsledkových úprav rovnic</a:t>
            </a:r>
            <a:r>
              <a:rPr lang="cs-CZ" sz="2400" b="1" dirty="0" smtClean="0">
                <a:solidFill>
                  <a:prstClr val="black"/>
                </a:solidFill>
              </a:rPr>
              <a:t>?</a:t>
            </a:r>
            <a:endParaRPr lang="cs-CZ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26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79512" y="404664"/>
            <a:ext cx="8856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prstClr val="black"/>
                </a:solidFill>
              </a:rPr>
              <a:t>Je </a:t>
            </a:r>
            <a:r>
              <a:rPr lang="cs-CZ" sz="2400" b="1" dirty="0" smtClean="0">
                <a:solidFill>
                  <a:prstClr val="black"/>
                </a:solidFill>
              </a:rPr>
              <a:t>podle </a:t>
            </a:r>
            <a:r>
              <a:rPr lang="cs-CZ" sz="2400" b="1" dirty="0">
                <a:solidFill>
                  <a:prstClr val="black"/>
                </a:solidFill>
              </a:rPr>
              <a:t>Vašeho mínění: </a:t>
            </a:r>
            <a:endParaRPr lang="cs-CZ" sz="2400" b="1" dirty="0" smtClean="0">
              <a:solidFill>
                <a:prstClr val="black"/>
              </a:solidFill>
            </a:endParaRPr>
          </a:p>
          <a:p>
            <a:endParaRPr lang="cs-CZ" sz="2400" b="1" dirty="0">
              <a:solidFill>
                <a:prstClr val="black"/>
              </a:solidFill>
            </a:endParaRPr>
          </a:p>
          <a:p>
            <a:r>
              <a:rPr lang="cs-CZ" sz="2400" b="1" dirty="0" smtClean="0">
                <a:solidFill>
                  <a:prstClr val="black"/>
                </a:solidFill>
              </a:rPr>
              <a:t>6</a:t>
            </a:r>
            <a:r>
              <a:rPr lang="cs-CZ" sz="2400" b="1" dirty="0">
                <a:solidFill>
                  <a:prstClr val="black"/>
                </a:solidFill>
              </a:rPr>
              <a:t>.	</a:t>
            </a:r>
            <a:r>
              <a:rPr lang="cs-CZ" sz="2400" b="1" dirty="0">
                <a:solidFill>
                  <a:prstClr val="black"/>
                </a:solidFill>
              </a:rPr>
              <a:t>možné používat pro označení funkce tangens symbol </a:t>
            </a:r>
            <a:r>
              <a:rPr lang="cs-CZ" sz="2400" b="1" dirty="0" err="1">
                <a:solidFill>
                  <a:prstClr val="black"/>
                </a:solidFill>
              </a:rPr>
              <a:t>tan</a:t>
            </a:r>
            <a:r>
              <a:rPr lang="cs-CZ" sz="2400" b="1" dirty="0">
                <a:solidFill>
                  <a:prstClr val="black"/>
                </a:solidFill>
              </a:rPr>
              <a:t> </a:t>
            </a:r>
            <a:r>
              <a:rPr lang="cs-CZ" sz="2400" b="1" dirty="0" smtClean="0">
                <a:solidFill>
                  <a:prstClr val="black"/>
                </a:solidFill>
              </a:rPr>
              <a:t>?</a:t>
            </a:r>
            <a:endParaRPr lang="cs-CZ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26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79512" y="404664"/>
            <a:ext cx="88569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prstClr val="black"/>
                </a:solidFill>
              </a:rPr>
              <a:t>Je </a:t>
            </a:r>
            <a:r>
              <a:rPr lang="cs-CZ" sz="2400" b="1" dirty="0" smtClean="0">
                <a:solidFill>
                  <a:prstClr val="black"/>
                </a:solidFill>
              </a:rPr>
              <a:t>podle </a:t>
            </a:r>
            <a:r>
              <a:rPr lang="cs-CZ" sz="2400" b="1" dirty="0">
                <a:solidFill>
                  <a:prstClr val="black"/>
                </a:solidFill>
              </a:rPr>
              <a:t>Vašeho mínění: </a:t>
            </a:r>
            <a:endParaRPr lang="cs-CZ" sz="2400" b="1" dirty="0" smtClean="0">
              <a:solidFill>
                <a:prstClr val="black"/>
              </a:solidFill>
            </a:endParaRPr>
          </a:p>
          <a:p>
            <a:endParaRPr lang="cs-CZ" sz="2400" b="1" dirty="0">
              <a:solidFill>
                <a:prstClr val="black"/>
              </a:solidFill>
            </a:endParaRPr>
          </a:p>
          <a:p>
            <a:r>
              <a:rPr lang="cs-CZ" sz="2400" b="1" dirty="0" smtClean="0">
                <a:solidFill>
                  <a:prstClr val="black"/>
                </a:solidFill>
              </a:rPr>
              <a:t>7</a:t>
            </a:r>
            <a:r>
              <a:rPr lang="cs-CZ" sz="2400" b="1" dirty="0">
                <a:solidFill>
                  <a:prstClr val="black"/>
                </a:solidFill>
              </a:rPr>
              <a:t>.	</a:t>
            </a:r>
            <a:r>
              <a:rPr lang="cs-CZ" sz="2400" b="1" dirty="0">
                <a:solidFill>
                  <a:prstClr val="black"/>
                </a:solidFill>
              </a:rPr>
              <a:t>pojem smíšené číslo</a:t>
            </a:r>
          </a:p>
          <a:p>
            <a:r>
              <a:rPr lang="cs-CZ" sz="2400" b="1" dirty="0">
                <a:solidFill>
                  <a:prstClr val="black"/>
                </a:solidFill>
              </a:rPr>
              <a:t>- důležitý a nelze jej z RVP ZV vypustit?</a:t>
            </a:r>
          </a:p>
          <a:p>
            <a:r>
              <a:rPr lang="cs-CZ" sz="2400" b="1" dirty="0">
                <a:solidFill>
                  <a:prstClr val="black"/>
                </a:solidFill>
              </a:rPr>
              <a:t>- nedůležitý a lze z RVP ZV vypustit? </a:t>
            </a:r>
          </a:p>
        </p:txBody>
      </p:sp>
    </p:spTree>
    <p:extLst>
      <p:ext uri="{BB962C8B-B14F-4D97-AF65-F5344CB8AC3E}">
        <p14:creationId xmlns:p14="http://schemas.microsoft.com/office/powerpoint/2010/main" val="419626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Literatura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Názvy a značky školské matematiky, SPN, Praha 1988.</a:t>
            </a:r>
          </a:p>
          <a:p>
            <a:r>
              <a:rPr lang="cs-CZ" dirty="0"/>
              <a:t>Slovník školské matematiky, SPN, Praha </a:t>
            </a:r>
            <a:r>
              <a:rPr lang="cs-CZ" dirty="0" smtClean="0"/>
              <a:t>1983.</a:t>
            </a:r>
          </a:p>
          <a:p>
            <a:r>
              <a:rPr lang="cs-CZ" dirty="0" smtClean="0"/>
              <a:t>Šedivý, J. a kol.: Antologie matematických didaktických textů: Období 1360 – 1860. SPN, Praha 1987.</a:t>
            </a:r>
          </a:p>
          <a:p>
            <a:r>
              <a:rPr lang="cs-CZ" dirty="0" smtClean="0"/>
              <a:t>Lebeda, A. a kol.: Jakub </a:t>
            </a:r>
            <a:r>
              <a:rPr lang="cs-CZ" dirty="0" err="1" smtClean="0"/>
              <a:t>Kresa</a:t>
            </a:r>
            <a:r>
              <a:rPr lang="cs-CZ" dirty="0" smtClean="0"/>
              <a:t>: Život a dílo významného českého matematika 17. století, Smržice 2015.</a:t>
            </a:r>
            <a:r>
              <a:rPr lang="cs-CZ" dirty="0"/>
              <a:t> </a:t>
            </a:r>
            <a:endParaRPr lang="cs-CZ" dirty="0" smtClean="0"/>
          </a:p>
          <a:p>
            <a:r>
              <a:rPr lang="cs-CZ" dirty="0" smtClean="0"/>
              <a:t>Voráčová</a:t>
            </a:r>
            <a:r>
              <a:rPr lang="cs-CZ" dirty="0"/>
              <a:t>, Š. a kol.: Atlas geometrie, Academia, Praha 2012. </a:t>
            </a:r>
          </a:p>
          <a:p>
            <a:r>
              <a:rPr lang="cs-CZ" dirty="0" smtClean="0"/>
              <a:t>ČSN ISO 80000-2, </a:t>
            </a:r>
            <a:r>
              <a:rPr lang="cs-CZ" dirty="0"/>
              <a:t>Veličiny a jednotky - </a:t>
            </a:r>
          </a:p>
          <a:p>
            <a:pPr marL="0" indent="0">
              <a:buNone/>
            </a:pPr>
            <a:r>
              <a:rPr lang="cs-CZ" dirty="0" smtClean="0"/>
              <a:t>Část </a:t>
            </a:r>
            <a:r>
              <a:rPr lang="cs-CZ" dirty="0"/>
              <a:t>2: Matematické znaky a značky užívané v </a:t>
            </a:r>
            <a:r>
              <a:rPr lang="cs-CZ" dirty="0" smtClean="0"/>
              <a:t>          přírodních </a:t>
            </a:r>
            <a:r>
              <a:rPr lang="cs-CZ" dirty="0"/>
              <a:t>vědách a v technice, ÚNMZ, Praha </a:t>
            </a:r>
            <a:r>
              <a:rPr lang="cs-CZ" dirty="0" smtClean="0"/>
              <a:t>2012</a:t>
            </a:r>
            <a:r>
              <a:rPr lang="cs-CZ" sz="2000" b="1" dirty="0" smtClean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731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Terminologie </a:t>
            </a:r>
            <a:r>
              <a:rPr lang="cs-CZ" sz="2200" dirty="0" smtClean="0"/>
              <a:t>neboli</a:t>
            </a:r>
            <a:r>
              <a:rPr lang="cs-CZ" dirty="0" smtClean="0"/>
              <a:t> odborné názvosloví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 smtClean="0"/>
              <a:t>Odborné </a:t>
            </a:r>
            <a:r>
              <a:rPr lang="cs-CZ" dirty="0"/>
              <a:t>názvosloví </a:t>
            </a:r>
            <a:r>
              <a:rPr lang="cs-CZ" dirty="0" smtClean="0"/>
              <a:t>může </a:t>
            </a:r>
            <a:r>
              <a:rPr lang="cs-CZ" dirty="0"/>
              <a:t>být </a:t>
            </a:r>
            <a:r>
              <a:rPr lang="cs-CZ" dirty="0" smtClean="0"/>
              <a:t>děleno na: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oficiální </a:t>
            </a:r>
            <a:r>
              <a:rPr lang="cs-CZ" dirty="0"/>
              <a:t>(pokud možno zcela přesné) </a:t>
            </a:r>
          </a:p>
          <a:p>
            <a:r>
              <a:rPr lang="cs-CZ" dirty="0" smtClean="0"/>
              <a:t>vymezené </a:t>
            </a:r>
            <a:r>
              <a:rPr lang="cs-CZ" dirty="0"/>
              <a:t>právními normami (například právní názvosloví)</a:t>
            </a:r>
          </a:p>
          <a:p>
            <a:r>
              <a:rPr lang="cs-CZ" dirty="0" smtClean="0"/>
              <a:t>vymezené </a:t>
            </a:r>
            <a:r>
              <a:rPr lang="cs-CZ" dirty="0"/>
              <a:t>technickými normami (a jinými předpisy podobné normativní povahy)</a:t>
            </a:r>
          </a:p>
          <a:p>
            <a:r>
              <a:rPr lang="cs-CZ" dirty="0" smtClean="0"/>
              <a:t>dané </a:t>
            </a:r>
            <a:r>
              <a:rPr lang="cs-CZ" dirty="0"/>
              <a:t>zvykem, tradicí či ústním podáním</a:t>
            </a:r>
          </a:p>
          <a:p>
            <a:pPr marL="0" indent="0">
              <a:buNone/>
            </a:pPr>
            <a:r>
              <a:rPr lang="cs-CZ" dirty="0" smtClean="0"/>
              <a:t>neoficiální</a:t>
            </a:r>
            <a:r>
              <a:rPr lang="cs-CZ" dirty="0"/>
              <a:t>, tedy většinou odborný slang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271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1440160"/>
          </a:xfrm>
        </p:spPr>
        <p:txBody>
          <a:bodyPr/>
          <a:lstStyle/>
          <a:p>
            <a:pPr marL="0" indent="0" algn="ctr">
              <a:buNone/>
            </a:pPr>
            <a:r>
              <a:rPr lang="cs-CZ" dirty="0" smtClean="0"/>
              <a:t>Děkuji </a:t>
            </a:r>
            <a:r>
              <a:rPr lang="cs-CZ" dirty="0" smtClean="0"/>
              <a:t>Vám za pozornost.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415300"/>
            <a:ext cx="2667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783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rmAutofit/>
          </a:bodyPr>
          <a:lstStyle/>
          <a:p>
            <a:r>
              <a:rPr lang="cs-CZ" dirty="0" smtClean="0"/>
              <a:t>Tvoření </a:t>
            </a:r>
            <a:r>
              <a:rPr lang="cs-CZ" dirty="0"/>
              <a:t>termínů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 smtClean="0"/>
              <a:t>Dobře </a:t>
            </a:r>
            <a:r>
              <a:rPr lang="cs-CZ" dirty="0"/>
              <a:t>utvořený termín by měl co nejlépe splňovat následující požadavky:</a:t>
            </a:r>
          </a:p>
          <a:p>
            <a:r>
              <a:rPr lang="cs-CZ" dirty="0"/>
              <a:t>v daném oboru jednoznačný, bez polysémie a </a:t>
            </a:r>
            <a:r>
              <a:rPr lang="cs-CZ" dirty="0" smtClean="0"/>
              <a:t>homonymie, </a:t>
            </a:r>
          </a:p>
          <a:p>
            <a:r>
              <a:rPr lang="cs-CZ" dirty="0" smtClean="0"/>
              <a:t>neutrální</a:t>
            </a:r>
            <a:r>
              <a:rPr lang="cs-CZ" dirty="0"/>
              <a:t>, bez expresivních konotací,</a:t>
            </a:r>
          </a:p>
          <a:p>
            <a:r>
              <a:rPr lang="cs-CZ" dirty="0"/>
              <a:t>ustálený,</a:t>
            </a:r>
          </a:p>
          <a:p>
            <a:r>
              <a:rPr lang="cs-CZ" dirty="0"/>
              <a:t>popisný - pojmenovává přesně skutečnost,</a:t>
            </a:r>
          </a:p>
          <a:p>
            <a:r>
              <a:rPr lang="cs-CZ" dirty="0"/>
              <a:t>systematický - zapadá do systému,</a:t>
            </a:r>
          </a:p>
          <a:p>
            <a:r>
              <a:rPr lang="cs-CZ" dirty="0"/>
              <a:t>m</a:t>
            </a:r>
            <a:r>
              <a:rPr lang="cs-CZ" dirty="0" smtClean="0"/>
              <a:t>ezinárodní – pokud možno.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775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332659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/>
              <a:t>Sémiotika</a:t>
            </a:r>
            <a:r>
              <a:rPr lang="cs-CZ" dirty="0"/>
              <a:t> </a:t>
            </a:r>
            <a:r>
              <a:rPr lang="cs-CZ" dirty="0" smtClean="0"/>
              <a:t>je </a:t>
            </a:r>
            <a:r>
              <a:rPr lang="cs-CZ" dirty="0"/>
              <a:t>nauka o znakových systémech. </a:t>
            </a:r>
            <a:endParaRPr lang="cs-CZ" dirty="0" smtClean="0"/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Dělí se na:</a:t>
            </a:r>
            <a:endParaRPr lang="cs-CZ" dirty="0"/>
          </a:p>
          <a:p>
            <a:r>
              <a:rPr lang="cs-CZ" b="1" dirty="0" smtClean="0"/>
              <a:t>sémantiku</a:t>
            </a:r>
            <a:r>
              <a:rPr lang="cs-CZ" dirty="0"/>
              <a:t>, která se zabývá významem </a:t>
            </a:r>
            <a:r>
              <a:rPr lang="cs-CZ" dirty="0" smtClean="0"/>
              <a:t>znaků,</a:t>
            </a:r>
            <a:endParaRPr lang="cs-CZ" dirty="0"/>
          </a:p>
          <a:p>
            <a:r>
              <a:rPr lang="cs-CZ" b="1" dirty="0" smtClean="0"/>
              <a:t>syntax</a:t>
            </a:r>
            <a:r>
              <a:rPr lang="cs-CZ" dirty="0"/>
              <a:t>, jež zkoumá vzájemné vztahy mezi </a:t>
            </a:r>
            <a:r>
              <a:rPr lang="cs-CZ" dirty="0" smtClean="0"/>
              <a:t>znaky,</a:t>
            </a:r>
            <a:endParaRPr lang="cs-CZ" dirty="0"/>
          </a:p>
          <a:p>
            <a:r>
              <a:rPr lang="cs-CZ" b="1" dirty="0" smtClean="0"/>
              <a:t>pragmatiku</a:t>
            </a:r>
            <a:r>
              <a:rPr lang="cs-CZ" dirty="0"/>
              <a:t>, jejíž náplní je užívání </a:t>
            </a:r>
            <a:r>
              <a:rPr lang="cs-CZ" dirty="0" smtClean="0"/>
              <a:t>znaků.</a:t>
            </a:r>
          </a:p>
          <a:p>
            <a:endParaRPr lang="cs-CZ" dirty="0"/>
          </a:p>
          <a:p>
            <a:r>
              <a:rPr lang="cs-CZ" b="1" dirty="0"/>
              <a:t>Znak</a:t>
            </a:r>
            <a:r>
              <a:rPr lang="cs-CZ" dirty="0"/>
              <a:t> je reprezentantem dané </a:t>
            </a:r>
            <a:r>
              <a:rPr lang="cs-CZ" dirty="0" smtClean="0"/>
              <a:t>věci. Znakem se rozumí „něco</a:t>
            </a:r>
            <a:r>
              <a:rPr lang="cs-CZ" dirty="0"/>
              <a:t>, co něco jiného zastupuje.“ </a:t>
            </a:r>
          </a:p>
        </p:txBody>
      </p:sp>
    </p:spTree>
    <p:extLst>
      <p:ext uri="{BB962C8B-B14F-4D97-AF65-F5344CB8AC3E}">
        <p14:creationId xmlns:p14="http://schemas.microsoft.com/office/powerpoint/2010/main" val="365359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6048672"/>
          </a:xfrm>
        </p:spPr>
        <p:txBody>
          <a:bodyPr>
            <a:normAutofit/>
          </a:bodyPr>
          <a:lstStyle/>
          <a:p>
            <a:endParaRPr lang="cs-CZ" dirty="0"/>
          </a:p>
          <a:p>
            <a:r>
              <a:rPr lang="cs-CZ" dirty="0"/>
              <a:t>Znaky lze podle intenzity vazby mezi znakem a </a:t>
            </a:r>
            <a:r>
              <a:rPr lang="cs-CZ" dirty="0" smtClean="0"/>
              <a:t>zastupovanou věcí rozdělit na:</a:t>
            </a:r>
          </a:p>
          <a:p>
            <a:endParaRPr lang="cs-CZ" dirty="0" smtClean="0"/>
          </a:p>
          <a:p>
            <a:r>
              <a:rPr lang="cs-CZ" b="1" dirty="0"/>
              <a:t>i</a:t>
            </a:r>
            <a:r>
              <a:rPr lang="cs-CZ" b="1" dirty="0" smtClean="0"/>
              <a:t>ndex,</a:t>
            </a:r>
            <a:r>
              <a:rPr lang="cs-CZ" dirty="0" smtClean="0"/>
              <a:t>  </a:t>
            </a:r>
            <a:r>
              <a:rPr lang="cs-CZ" dirty="0"/>
              <a:t>znak je součástí </a:t>
            </a:r>
            <a:r>
              <a:rPr lang="cs-CZ" dirty="0" smtClean="0"/>
              <a:t>označovaného, </a:t>
            </a:r>
          </a:p>
          <a:p>
            <a:r>
              <a:rPr lang="cs-CZ" b="1" dirty="0"/>
              <a:t>i</a:t>
            </a:r>
            <a:r>
              <a:rPr lang="cs-CZ" b="1" dirty="0" smtClean="0"/>
              <a:t>kon</a:t>
            </a:r>
            <a:r>
              <a:rPr lang="cs-CZ" dirty="0" smtClean="0"/>
              <a:t>, </a:t>
            </a:r>
            <a:r>
              <a:rPr lang="cs-CZ" dirty="0"/>
              <a:t>znak se označovanému podobá 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(</a:t>
            </a:r>
            <a:r>
              <a:rPr lang="cs-CZ" dirty="0"/>
              <a:t>obraz, piktogram</a:t>
            </a:r>
            <a:r>
              <a:rPr lang="cs-CZ" dirty="0" smtClean="0"/>
              <a:t>),</a:t>
            </a:r>
            <a:endParaRPr lang="cs-CZ" dirty="0"/>
          </a:p>
          <a:p>
            <a:r>
              <a:rPr lang="cs-CZ" b="1" dirty="0"/>
              <a:t>s</a:t>
            </a:r>
            <a:r>
              <a:rPr lang="cs-CZ" b="1" dirty="0" smtClean="0"/>
              <a:t>ymbol</a:t>
            </a:r>
            <a:r>
              <a:rPr lang="cs-CZ" dirty="0" smtClean="0"/>
              <a:t>, </a:t>
            </a:r>
            <a:r>
              <a:rPr lang="cs-CZ" dirty="0"/>
              <a:t>vztah znaku k označovanému je dán tradicí nebo </a:t>
            </a:r>
            <a:r>
              <a:rPr lang="cs-CZ" dirty="0" smtClean="0"/>
              <a:t>konvencí </a:t>
            </a:r>
            <a:r>
              <a:rPr lang="cs-CZ" dirty="0"/>
              <a:t>(dopravní značka, číslice, slovo</a:t>
            </a:r>
            <a:r>
              <a:rPr lang="cs-CZ" dirty="0" smtClean="0"/>
              <a:t>).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278" y="2614551"/>
            <a:ext cx="950913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834" y="3501008"/>
            <a:ext cx="1085916" cy="1085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623" y="5591864"/>
            <a:ext cx="950913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928" y="5591864"/>
            <a:ext cx="950913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68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 smtClean="0"/>
              <a:t>Matematický </a:t>
            </a:r>
            <a:r>
              <a:rPr lang="cs-CZ" b="1" dirty="0"/>
              <a:t>symbol </a:t>
            </a:r>
            <a:r>
              <a:rPr lang="cs-CZ" dirty="0"/>
              <a:t>je libovolný znak, používaný v matematice. Může to být znaménko pro označení operace s množinami, jejich prvky, čísly či jinými objekty, znak pro množinu, prostor, proměnnou a mnoho dalších matematických objektů.</a:t>
            </a:r>
          </a:p>
          <a:p>
            <a:r>
              <a:rPr lang="cs-CZ" dirty="0" smtClean="0"/>
              <a:t>Termín </a:t>
            </a:r>
            <a:r>
              <a:rPr lang="cs-CZ" dirty="0"/>
              <a:t>matematický symbol vznikl překladem z angličtiny a přestože je často používaný, dle jazykových doporučení ÚNMZ </a:t>
            </a:r>
            <a:r>
              <a:rPr lang="cs-CZ" dirty="0" smtClean="0"/>
              <a:t>a české technické normy ČSN ISO 80000-2 je </a:t>
            </a:r>
            <a:r>
              <a:rPr lang="cs-CZ" dirty="0"/>
              <a:t>správné označení </a:t>
            </a:r>
            <a:r>
              <a:rPr lang="cs-CZ" b="1" dirty="0"/>
              <a:t>matematická značka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844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pPr marL="0" indent="0">
              <a:buNone/>
            </a:pPr>
            <a:r>
              <a:rPr lang="cs-CZ" dirty="0"/>
              <a:t>Názvosloví se také během času přirozeně vyvíjí</a:t>
            </a:r>
            <a:r>
              <a:rPr lang="cs-CZ" dirty="0" smtClean="0"/>
              <a:t>: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•	společně se změnami v příslušném jazyce jako takovém, který je dán jeho přirozeným </a:t>
            </a:r>
            <a:r>
              <a:rPr lang="cs-CZ" dirty="0" smtClean="0"/>
              <a:t>vývojem,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•	s rozvojem vědy a techniky a s ním spojeného lidského </a:t>
            </a:r>
            <a:r>
              <a:rPr lang="cs-CZ" dirty="0" smtClean="0"/>
              <a:t>poznání.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275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rlín">
  <a:themeElements>
    <a:clrScheme name="Berlí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í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í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erlin" id="{7B5DBA9E-B069-418E-9360-A61BDD0615A4}" vid="{C0CBE056-4EF4-4D92-969E-947779DA7AAA}"/>
    </a:ext>
  </a:extLst>
</a:theme>
</file>

<file path=ppt/theme/theme3.xml><?xml version="1.0" encoding="utf-8"?>
<a:theme xmlns:a="http://schemas.openxmlformats.org/drawingml/2006/main" name="1_Berlín">
  <a:themeElements>
    <a:clrScheme name="Berlí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í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í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erlin" id="{7B5DBA9E-B069-418E-9360-A61BDD0615A4}" vid="{C0CBE056-4EF4-4D92-969E-947779DA7AAA}"/>
    </a:ext>
  </a:extLst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1062</Words>
  <Application>Microsoft Office PowerPoint</Application>
  <PresentationFormat>Předvádění na obrazovce (4:3)</PresentationFormat>
  <Paragraphs>240</Paragraphs>
  <Slides>40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3</vt:i4>
      </vt:variant>
      <vt:variant>
        <vt:lpstr>Nadpisy snímků</vt:lpstr>
      </vt:variant>
      <vt:variant>
        <vt:i4>40</vt:i4>
      </vt:variant>
    </vt:vector>
  </HeadingPairs>
  <TitlesOfParts>
    <vt:vector size="43" baseType="lpstr">
      <vt:lpstr>Motiv sady Office</vt:lpstr>
      <vt:lpstr>Berlín</vt:lpstr>
      <vt:lpstr>1_Berlín</vt:lpstr>
      <vt:lpstr>Potřebujeme smíšená čísla?</vt:lpstr>
      <vt:lpstr>Motto:</vt:lpstr>
      <vt:lpstr>TERMINOLOGIE</vt:lpstr>
      <vt:lpstr>Terminologie neboli odborné názvosloví</vt:lpstr>
      <vt:lpstr>Tvoření termínů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Národní obrození</vt:lpstr>
      <vt:lpstr>Prezentace aplikace PowerPoint</vt:lpstr>
      <vt:lpstr>Návrh pojmenování značek</vt:lpstr>
      <vt:lpstr>Nicolas Bourbaki, 1935</vt:lpstr>
      <vt:lpstr>Dílo „bourbakistů“</vt:lpstr>
      <vt:lpstr>Prezentace aplikace PowerPoint</vt:lpstr>
      <vt:lpstr> Školská matematická terminologie</vt:lpstr>
      <vt:lpstr>Názvy a značky školské matematiky</vt:lpstr>
      <vt:lpstr>ČSN ISO 80000-2</vt:lpstr>
      <vt:lpstr>Slovník školské matematiky, SPN, Praha 1981. </vt:lpstr>
      <vt:lpstr>Prezentace aplikace PowerPoint</vt:lpstr>
      <vt:lpstr>Otázka č. 1</vt:lpstr>
      <vt:lpstr>Otázka č. 2</vt:lpstr>
      <vt:lpstr>Otázka č. 6</vt:lpstr>
      <vt:lpstr>Otázka č. 7</vt:lpstr>
      <vt:lpstr>Otázka č. 8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Literatura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terminologii  ve školské matematice</dc:title>
  <dc:creator>Prof. RNDr. Josef Molnár, CSc.</dc:creator>
  <cp:lastModifiedBy>Pepa</cp:lastModifiedBy>
  <cp:revision>63</cp:revision>
  <dcterms:created xsi:type="dcterms:W3CDTF">2016-04-19T11:13:22Z</dcterms:created>
  <dcterms:modified xsi:type="dcterms:W3CDTF">2016-08-25T04:57:24Z</dcterms:modified>
</cp:coreProperties>
</file>